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4" r:id="rId2"/>
    <p:sldId id="282" r:id="rId3"/>
    <p:sldId id="283" r:id="rId4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31" autoAdjust="0"/>
    <p:restoredTop sz="86583" autoAdjust="0"/>
  </p:normalViewPr>
  <p:slideViewPr>
    <p:cSldViewPr>
      <p:cViewPr varScale="1">
        <p:scale>
          <a:sx n="68" d="100"/>
          <a:sy n="68" d="100"/>
        </p:scale>
        <p:origin x="-12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62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62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73EEF72-A754-4BEE-AE1A-6FF39E284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704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218" y="1"/>
            <a:ext cx="3129109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191" y="4876609"/>
            <a:ext cx="5214623" cy="456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514"/>
            <a:ext cx="3048704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218" y="9756514"/>
            <a:ext cx="3129109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fld id="{8391C4BF-5D1B-4BE0-BEE7-3D0D8434E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8EDF6-6A19-4169-B71F-47A11B4E7E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F83E11-EC2A-4680-AD6B-650AFBD71EF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FLUKA Houston Course: Combinatorial Geometry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862A727-9C61-4BCC-A103-FD440A3AB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4AB30-6D2D-436C-BA7A-B8BE764F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97AF2-ECBA-4FBD-88E6-30A9BFAF8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861F7-12B0-46C2-9DE3-C5F45D5C1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32DF7-E4E8-4489-A367-253C13D51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55008-211E-4BB6-9633-98B009906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043FD-C4AB-415F-9FDC-E5205373B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B29B3-0B8F-49FE-BA2C-0020E32F4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B0F96-6F5B-4BE8-81C2-856BB206B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7173-2ED1-4E88-998C-D18A63EEA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2D8DD-633D-45AE-A5D2-F43B5AA18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B15053-FA92-4E6E-9524-DBF9CB734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 userDrawn="1"/>
        </p:nvSpPr>
        <p:spPr bwMode="auto">
          <a:xfrm>
            <a:off x="2627313" y="6248400"/>
            <a:ext cx="44640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b"/>
          <a:lstStyle/>
          <a:p>
            <a:pPr eaLnBrk="0" hangingPunct="0"/>
            <a:endParaRPr lang="en-GB" sz="1200">
              <a:solidFill>
                <a:srgbClr val="4045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uka.org/fluka.php?id=course&amp;sub=program&amp;navig=2&amp;which=demokritos200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1: Basic Input</a:t>
            </a:r>
            <a:endParaRPr lang="en-US" dirty="0" smtClean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411413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 FLUKA Course</a:t>
            </a:r>
            <a:endParaRPr 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4E69D6-42F6-4360-9616-36AC9B3886B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Exercise 1: Basic Input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55697"/>
            <a:ext cx="8283575" cy="5545137"/>
          </a:xfrm>
        </p:spPr>
        <p:txBody>
          <a:bodyPr/>
          <a:lstStyle/>
          <a:p>
            <a:pPr defTabSz="590550" eaLnBrk="1" hangingPunct="1">
              <a:buNone/>
            </a:pPr>
            <a:r>
              <a:rPr lang="en-US" sz="1800" b="1" dirty="0" smtClean="0">
                <a:solidFill>
                  <a:srgbClr val="800000"/>
                </a:solidFill>
              </a:rPr>
              <a:t>Proton beam impinging on a cylinder of pre-def material</a:t>
            </a:r>
          </a:p>
          <a:p>
            <a:pPr defTabSz="590550" eaLnBrk="1" hangingPunct="1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		</a:t>
            </a:r>
            <a:endParaRPr lang="en-US" sz="1800" dirty="0" smtClean="0"/>
          </a:p>
          <a:p>
            <a:pPr defTabSz="590550" eaLnBrk="1" hangingPunct="1">
              <a:buNone/>
            </a:pPr>
            <a:r>
              <a:rPr lang="en-US" sz="1800" dirty="0" smtClean="0"/>
              <a:t>Get the source example files from the course website </a:t>
            </a:r>
          </a:p>
          <a:p>
            <a:pPr algn="ctr" defTabSz="590550" eaLnBrk="1" hangingPunct="1">
              <a:buNone/>
            </a:pPr>
            <a:r>
              <a:rPr lang="en-US" sz="1600" dirty="0" smtClean="0">
                <a:hlinkClick r:id="rId3"/>
              </a:rPr>
              <a:t>http://www.fluka.org/fluka.php?id=course&amp;sub=program&amp;which=demokritos2009</a:t>
            </a:r>
            <a:r>
              <a:rPr lang="en-US" sz="1600" dirty="0" smtClean="0"/>
              <a:t> </a:t>
            </a:r>
            <a:endParaRPr lang="en-US" sz="1600" dirty="0" smtClean="0">
              <a:solidFill>
                <a:srgbClr val="800000"/>
              </a:solidFill>
            </a:endParaRPr>
          </a:p>
          <a:p>
            <a:pPr defTabSz="590550" eaLnBrk="1" hangingPunct="1">
              <a:buNone/>
            </a:pPr>
            <a:endParaRPr lang="en-US" sz="1800" dirty="0" smtClean="0">
              <a:solidFill>
                <a:srgbClr val="800000"/>
              </a:solidFill>
            </a:endParaRPr>
          </a:p>
          <a:p>
            <a:pPr defTabSz="590550" eaLnBrk="1" hangingPunct="1">
              <a:buNone/>
            </a:pPr>
            <a:r>
              <a:rPr lang="en-US" sz="1800" dirty="0" smtClean="0"/>
              <a:t>      Download all the </a:t>
            </a:r>
            <a:r>
              <a:rPr lang="en-US" sz="1800" dirty="0" smtClean="0">
                <a:solidFill>
                  <a:srgbClr val="800000"/>
                </a:solidFill>
              </a:rPr>
              <a:t>ex1*.inp</a:t>
            </a:r>
            <a:r>
              <a:rPr lang="en-US" sz="1800" dirty="0" smtClean="0"/>
              <a:t> files to ~/work/ex1 directory</a:t>
            </a:r>
            <a:br>
              <a:rPr lang="en-US" sz="1800" dirty="0" smtClean="0"/>
            </a:br>
            <a:endParaRPr lang="en-US" sz="1800" dirty="0" smtClean="0"/>
          </a:p>
          <a:p>
            <a:pPr defTabSz="590550" eaLnBrk="1" hangingPunct="1">
              <a:buNone/>
            </a:pPr>
            <a:endParaRPr lang="en-US" sz="400" dirty="0" smtClean="0"/>
          </a:p>
          <a:p>
            <a:pPr defTabSz="590550" eaLnBrk="1" hangingPunct="1">
              <a:buNone/>
            </a:pPr>
            <a:r>
              <a:rPr lang="en-US" sz="1800" dirty="0" smtClean="0"/>
              <a:t>Different input formats:</a:t>
            </a:r>
          </a:p>
          <a:p>
            <a:pPr defTabSz="590550" eaLnBrk="1" hangingPunct="1">
              <a:buFontTx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ex1.inp</a:t>
            </a:r>
            <a:r>
              <a:rPr lang="en-US" sz="1800" dirty="0" smtClean="0"/>
              <a:t>			</a:t>
            </a:r>
            <a:r>
              <a:rPr lang="it-IT" sz="1600" dirty="0" smtClean="0"/>
              <a:t>fixed </a:t>
            </a:r>
            <a:r>
              <a:rPr lang="en-US" sz="1600" dirty="0" smtClean="0"/>
              <a:t>card format</a:t>
            </a:r>
            <a:r>
              <a:rPr lang="en-US" sz="1800" dirty="0" smtClean="0"/>
              <a:t>	</a:t>
            </a:r>
            <a:r>
              <a:rPr lang="it-IT" sz="1600" dirty="0" smtClean="0"/>
              <a:t>free geometry format</a:t>
            </a:r>
            <a:r>
              <a:rPr lang="it-IT" sz="1800" dirty="0" smtClean="0"/>
              <a:t> </a:t>
            </a:r>
            <a:r>
              <a:rPr lang="it-IT" sz="1800" b="1" dirty="0" smtClean="0"/>
              <a:t>(RECOMMENDED)</a:t>
            </a:r>
            <a:endParaRPr lang="en-US" sz="1800" b="1" dirty="0" smtClean="0"/>
          </a:p>
          <a:p>
            <a:pPr defTabSz="590550" eaLnBrk="1" hangingPunct="1">
              <a:buFontTx/>
              <a:buChar char="•"/>
            </a:pPr>
            <a:r>
              <a:rPr lang="en-US" sz="1800" dirty="0" smtClean="0"/>
              <a:t>ex1free.inp		</a:t>
            </a:r>
            <a:r>
              <a:rPr lang="it-IT" sz="1600" dirty="0" smtClean="0"/>
              <a:t>free </a:t>
            </a:r>
            <a:r>
              <a:rPr lang="en-US" sz="1600" dirty="0" smtClean="0"/>
              <a:t>card format</a:t>
            </a:r>
            <a:r>
              <a:rPr lang="en-US" sz="1800" dirty="0" smtClean="0"/>
              <a:t>	</a:t>
            </a:r>
            <a:r>
              <a:rPr lang="it-IT" sz="1600" dirty="0" smtClean="0"/>
              <a:t>free geometry format</a:t>
            </a:r>
            <a:r>
              <a:rPr lang="it-IT" sz="1800" dirty="0" smtClean="0"/>
              <a:t> </a:t>
            </a:r>
            <a:endParaRPr lang="en-US" sz="1800" dirty="0" smtClean="0"/>
          </a:p>
          <a:p>
            <a:pPr defTabSz="590550" eaLnBrk="1" hangingPunct="1">
              <a:buFontTx/>
              <a:buNone/>
            </a:pPr>
            <a:r>
              <a:rPr lang="en-US" sz="1800" i="1" dirty="0" smtClean="0"/>
              <a:t>obsolete (but supported)</a:t>
            </a:r>
          </a:p>
          <a:p>
            <a:pPr defTabSz="590550" eaLnBrk="1" hangingPunct="1">
              <a:buFontTx/>
              <a:buChar char="•"/>
            </a:pPr>
            <a:r>
              <a:rPr lang="en-US" sz="1800" dirty="0" smtClean="0"/>
              <a:t>ex1fix.inp		</a:t>
            </a:r>
            <a:r>
              <a:rPr lang="it-IT" sz="1600" dirty="0" smtClean="0"/>
              <a:t>fixed </a:t>
            </a:r>
            <a:r>
              <a:rPr lang="en-US" sz="1600" dirty="0" smtClean="0"/>
              <a:t>card format</a:t>
            </a:r>
            <a:r>
              <a:rPr lang="en-US" sz="1800" dirty="0" smtClean="0"/>
              <a:t>	</a:t>
            </a:r>
            <a:r>
              <a:rPr lang="it-IT" sz="1600" dirty="0" smtClean="0"/>
              <a:t>fixed geometry format </a:t>
            </a:r>
            <a:r>
              <a:rPr lang="it-IT" sz="1800" b="1" dirty="0" smtClean="0"/>
              <a:t>(DEFAULT)</a:t>
            </a:r>
            <a:r>
              <a:rPr lang="it-IT" sz="1800" dirty="0" smtClean="0"/>
              <a:t> </a:t>
            </a:r>
            <a:endParaRPr lang="en-US" sz="1800" dirty="0" smtClean="0"/>
          </a:p>
          <a:p>
            <a:pPr defTabSz="590550" eaLnBrk="1" hangingPunct="1">
              <a:buFontTx/>
              <a:buChar char="•"/>
            </a:pPr>
            <a:r>
              <a:rPr lang="en-US" sz="1800" dirty="0" smtClean="0"/>
              <a:t>ex1double.inp		</a:t>
            </a:r>
            <a:r>
              <a:rPr lang="it-IT" sz="1600" dirty="0" smtClean="0"/>
              <a:t>fixed </a:t>
            </a:r>
            <a:r>
              <a:rPr lang="en-US" sz="1600" dirty="0" smtClean="0"/>
              <a:t>card format</a:t>
            </a:r>
            <a:r>
              <a:rPr lang="en-US" sz="1800" dirty="0" smtClean="0"/>
              <a:t>	</a:t>
            </a:r>
            <a:r>
              <a:rPr lang="it-IT" sz="1600" dirty="0" smtClean="0"/>
              <a:t>high-accuracy fixed geometry format</a:t>
            </a:r>
            <a:r>
              <a:rPr lang="it-IT" sz="1800" dirty="0" smtClean="0"/>
              <a:t> </a:t>
            </a:r>
            <a:endParaRPr lang="en-US" sz="1800" dirty="0" smtClean="0"/>
          </a:p>
          <a:p>
            <a:pPr defTabSz="590550" eaLnBrk="1" hangingPunct="1">
              <a:buFontTx/>
              <a:buChar char="•"/>
            </a:pPr>
            <a:r>
              <a:rPr lang="en-US" sz="1800" dirty="0" smtClean="0"/>
              <a:t>ex1fixfree.inp		</a:t>
            </a:r>
            <a:r>
              <a:rPr lang="it-IT" sz="1600" dirty="0" smtClean="0"/>
              <a:t>free </a:t>
            </a:r>
            <a:r>
              <a:rPr lang="en-US" sz="1600" dirty="0" smtClean="0"/>
              <a:t>card format</a:t>
            </a:r>
            <a:r>
              <a:rPr lang="en-US" sz="1800" dirty="0" smtClean="0"/>
              <a:t>	</a:t>
            </a:r>
            <a:r>
              <a:rPr lang="it-IT" sz="1600" dirty="0" smtClean="0"/>
              <a:t>fixed geometry format</a:t>
            </a:r>
            <a:r>
              <a:rPr lang="it-IT" sz="1800" dirty="0" smtClean="0"/>
              <a:t> </a:t>
            </a:r>
            <a:endParaRPr lang="en-US" sz="1800" dirty="0" smtClean="0"/>
          </a:p>
          <a:p>
            <a:pPr defTabSz="590550" eaLnBrk="1" hangingPunct="1">
              <a:buNone/>
            </a:pPr>
            <a:endParaRPr lang="it-IT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1: Basic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590550" eaLnBrk="1" hangingPunct="1">
              <a:buNone/>
            </a:pPr>
            <a:r>
              <a:rPr lang="en-US" dirty="0" smtClean="0"/>
              <a:t>run ex1.inp in the ex1 dir</a:t>
            </a:r>
          </a:p>
          <a:p>
            <a:pPr defTabSz="590550" eaLnBrk="1" hangingPunct="1">
              <a:buNone/>
            </a:pPr>
            <a:r>
              <a:rPr lang="en-US" dirty="0" smtClean="0">
                <a:solidFill>
                  <a:srgbClr val="000000"/>
                </a:solidFill>
              </a:rPr>
              <a:t>$</a:t>
            </a:r>
            <a:r>
              <a:rPr lang="en-US" sz="1800" dirty="0" smtClean="0">
                <a:solidFill>
                  <a:srgbClr val="FF0000"/>
                </a:solidFill>
              </a:rPr>
              <a:t>$FLUPRO/</a:t>
            </a:r>
            <a:r>
              <a:rPr lang="en-US" sz="1800" dirty="0" err="1" smtClean="0">
                <a:solidFill>
                  <a:srgbClr val="FF0000"/>
                </a:solidFill>
              </a:rPr>
              <a:t>flutil</a:t>
            </a:r>
            <a:r>
              <a:rPr lang="en-US" sz="1800" dirty="0" smtClean="0">
                <a:solidFill>
                  <a:srgbClr val="FF0000"/>
                </a:solidFill>
              </a:rPr>
              <a:t>/</a:t>
            </a:r>
            <a:r>
              <a:rPr lang="en-US" sz="1800" dirty="0" err="1" smtClean="0">
                <a:solidFill>
                  <a:srgbClr val="FF0000"/>
                </a:solidFill>
              </a:rPr>
              <a:t>rfluka</a:t>
            </a:r>
            <a:r>
              <a:rPr lang="en-US" sz="1800" dirty="0" smtClean="0">
                <a:solidFill>
                  <a:srgbClr val="FF0000"/>
                </a:solidFill>
              </a:rPr>
              <a:t> –N0 –M4 ex1 &amp;</a:t>
            </a:r>
          </a:p>
          <a:p>
            <a:pPr defTabSz="590550" eaLnBrk="1" hangingPunct="1">
              <a:buNone/>
            </a:pPr>
            <a:endParaRPr lang="en-US" dirty="0" smtClean="0"/>
          </a:p>
          <a:p>
            <a:pPr defTabSz="590550" eaLnBrk="1" hangingPunct="1">
              <a:buNone/>
            </a:pPr>
            <a:r>
              <a:rPr lang="en-US" dirty="0" smtClean="0"/>
              <a:t>look at the .out file</a:t>
            </a:r>
          </a:p>
          <a:p>
            <a:pPr defTabSz="590550" eaLnBrk="1" hangingPunct="1">
              <a:buNone/>
            </a:pPr>
            <a:r>
              <a:rPr lang="en-US" dirty="0" smtClean="0">
                <a:solidFill>
                  <a:srgbClr val="000000"/>
                </a:solidFill>
              </a:rPr>
              <a:t>$</a:t>
            </a:r>
            <a:r>
              <a:rPr lang="en-US" sz="1800" dirty="0" err="1" smtClean="0">
                <a:solidFill>
                  <a:srgbClr val="FF0000"/>
                </a:solidFill>
              </a:rPr>
              <a:t>emacs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[or any editor]</a:t>
            </a:r>
            <a:r>
              <a:rPr lang="en-US" sz="1800" dirty="0" smtClean="0">
                <a:solidFill>
                  <a:srgbClr val="FF0000"/>
                </a:solidFill>
              </a:rPr>
              <a:t> ex1001.out &amp;</a:t>
            </a:r>
          </a:p>
          <a:p>
            <a:pPr defTabSz="590550" eaLnBrk="1" hangingPunct="1">
              <a:buNone/>
            </a:pPr>
            <a:endParaRPr lang="en-US" dirty="0" smtClean="0"/>
          </a:p>
          <a:p>
            <a:pPr defTabSz="590550" eaLnBrk="1" hangingPunct="1">
              <a:buFont typeface="Wingdings" pitchFamily="2" charset="2"/>
              <a:buChar char="q"/>
            </a:pPr>
            <a:r>
              <a:rPr lang="en-US" dirty="0" smtClean="0"/>
              <a:t>find the inelastic scattering length for beam particles in the target</a:t>
            </a:r>
          </a:p>
          <a:p>
            <a:pPr algn="just" defTabSz="590550" eaLnBrk="1" hangingPunct="1">
              <a:buFont typeface="Wingdings" pitchFamily="2" charset="2"/>
              <a:buChar char="q"/>
            </a:pPr>
            <a:r>
              <a:rPr lang="en-US" dirty="0" smtClean="0"/>
              <a:t>determine </a:t>
            </a:r>
            <a:r>
              <a:rPr lang="en-US" dirty="0" smtClean="0"/>
              <a:t>how many primaries are needed to have a run (with 4 cycles) lasting in total as many minutes as the number of neutrons of the </a:t>
            </a:r>
            <a:r>
              <a:rPr lang="en-US" baseline="30000" dirty="0" smtClean="0"/>
              <a:t>6</a:t>
            </a:r>
            <a:r>
              <a:rPr lang="en-US" dirty="0" smtClean="0"/>
              <a:t>He’s isotope</a:t>
            </a:r>
          </a:p>
          <a:p>
            <a:pPr defTabSz="590550" eaLnBrk="1" hangingPunct="1">
              <a:buFont typeface="Wingdings" pitchFamily="2" charset="2"/>
              <a:buChar char="q"/>
            </a:pPr>
            <a:r>
              <a:rPr lang="en-US" dirty="0" smtClean="0"/>
              <a:t>find the fraction of energy leaving the system</a:t>
            </a:r>
          </a:p>
          <a:p>
            <a:pPr defTabSz="590550" eaLnBrk="1" hangingPunct="1">
              <a:buFont typeface="Wingdings" pitchFamily="2" charset="2"/>
              <a:buChar char="q"/>
            </a:pPr>
            <a:r>
              <a:rPr lang="en-US" dirty="0" smtClean="0"/>
              <a:t>calculate the power leaving the system for a beam current of 4mA (in S.I. units)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D861F7-12B0-46C2-9DE3-C5F45D5C1C1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8212</TotalTime>
  <Words>127</Words>
  <Application>Microsoft PowerPoint</Application>
  <PresentationFormat>Overhead</PresentationFormat>
  <Paragraphs>33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Blueprint</vt:lpstr>
      <vt:lpstr>Exercise 1: Basic Input</vt:lpstr>
      <vt:lpstr>Exercise 1: Basic Input</vt:lpstr>
      <vt:lpstr>Exercise 1: Basic Input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Markus Brugger</cp:lastModifiedBy>
  <cp:revision>889</cp:revision>
  <cp:lastPrinted>2004-07-08T08:47:15Z</cp:lastPrinted>
  <dcterms:created xsi:type="dcterms:W3CDTF">2003-02-06T18:33:45Z</dcterms:created>
  <dcterms:modified xsi:type="dcterms:W3CDTF">2009-03-29T12:30:21Z</dcterms:modified>
</cp:coreProperties>
</file>