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46"/>
  </p:notesMasterIdLst>
  <p:handoutMasterIdLst>
    <p:handoutMasterId r:id="rId47"/>
  </p:handoutMasterIdLst>
  <p:sldIdLst>
    <p:sldId id="265" r:id="rId2"/>
    <p:sldId id="340" r:id="rId3"/>
    <p:sldId id="381" r:id="rId4"/>
    <p:sldId id="342" r:id="rId5"/>
    <p:sldId id="383" r:id="rId6"/>
    <p:sldId id="347" r:id="rId7"/>
    <p:sldId id="389" r:id="rId8"/>
    <p:sldId id="390" r:id="rId9"/>
    <p:sldId id="391" r:id="rId10"/>
    <p:sldId id="396" r:id="rId11"/>
    <p:sldId id="348" r:id="rId12"/>
    <p:sldId id="349" r:id="rId13"/>
    <p:sldId id="350" r:id="rId14"/>
    <p:sldId id="351" r:id="rId15"/>
    <p:sldId id="352" r:id="rId16"/>
    <p:sldId id="397" r:id="rId17"/>
    <p:sldId id="401" r:id="rId18"/>
    <p:sldId id="402" r:id="rId19"/>
    <p:sldId id="400" r:id="rId20"/>
    <p:sldId id="384" r:id="rId21"/>
    <p:sldId id="385" r:id="rId22"/>
    <p:sldId id="387" r:id="rId23"/>
    <p:sldId id="386" r:id="rId24"/>
    <p:sldId id="355" r:id="rId25"/>
    <p:sldId id="356" r:id="rId26"/>
    <p:sldId id="316" r:id="rId27"/>
    <p:sldId id="324" r:id="rId28"/>
    <p:sldId id="318" r:id="rId29"/>
    <p:sldId id="325" r:id="rId30"/>
    <p:sldId id="323" r:id="rId31"/>
    <p:sldId id="322" r:id="rId32"/>
    <p:sldId id="319" r:id="rId33"/>
    <p:sldId id="307" r:id="rId34"/>
    <p:sldId id="337" r:id="rId35"/>
    <p:sldId id="357" r:id="rId36"/>
    <p:sldId id="332" r:id="rId37"/>
    <p:sldId id="333" r:id="rId38"/>
    <p:sldId id="335" r:id="rId39"/>
    <p:sldId id="336" r:id="rId40"/>
    <p:sldId id="338" r:id="rId41"/>
    <p:sldId id="339" r:id="rId42"/>
    <p:sldId id="359" r:id="rId43"/>
    <p:sldId id="360" r:id="rId44"/>
    <p:sldId id="361" r:id="rId45"/>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0"/>
    <a:srgbClr val="27B206"/>
    <a:srgbClr val="0000FF"/>
    <a:srgbClr val="FF0000"/>
    <a:srgbClr val="FF3300"/>
    <a:srgbClr val="3DF71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99" autoAdjust="0"/>
    <p:restoredTop sz="96812" autoAdjust="0"/>
  </p:normalViewPr>
  <p:slideViewPr>
    <p:cSldViewPr>
      <p:cViewPr varScale="1">
        <p:scale>
          <a:sx n="95" d="100"/>
          <a:sy n="95" d="100"/>
        </p:scale>
        <p:origin x="-9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890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EB4C2C7-B258-4030-AADE-EBFAF8E2BC7F}" type="datetimeFigureOut">
              <a:rPr lang="en-US"/>
              <a:pPr>
                <a:defRPr/>
              </a:pPr>
              <a:t>3/26/2009</a:t>
            </a:fld>
            <a:endParaRPr lang="en-US"/>
          </a:p>
        </p:txBody>
      </p:sp>
      <p:sp>
        <p:nvSpPr>
          <p:cNvPr id="890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890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401C411-007E-403A-B92B-D55E006A61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Arial" charset="0"/>
              </a:defRPr>
            </a:lvl1pPr>
          </a:lstStyle>
          <a:p>
            <a:pPr>
              <a:defRPr/>
            </a:pPr>
            <a:endParaRPr lang="en-US"/>
          </a:p>
        </p:txBody>
      </p:sp>
      <p:sp>
        <p:nvSpPr>
          <p:cNvPr id="286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F0D9A735-8E07-492E-B20F-7FBA41CA1C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C764750-A6E6-4D23-B2B6-D3E2171077A7}"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F4F59C1-5F9C-430E-BA81-2D62F543AA53}" type="slidenum">
              <a:rPr lang="en-US" smtClean="0"/>
              <a:pPr/>
              <a:t>34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4872B4A-B163-470A-953D-2503B663A2B0}" type="slidenum">
              <a:rPr lang="en-US" smtClean="0"/>
              <a:pPr/>
              <a:t>36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C25598-17FD-47F2-A3A7-37CB96D5A378}" type="slidenum">
              <a:rPr lang="en-US" smtClean="0"/>
              <a:pPr/>
              <a:t>37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0BBEB32-FEC3-46C4-9935-C285AD952F3A}" type="slidenum">
              <a:rPr lang="en-US" smtClean="0"/>
              <a:pPr/>
              <a:t>38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100F8C0-E148-4B32-AB2E-3EBC2B3C9799}" type="slidenum">
              <a:rPr lang="en-US" smtClean="0"/>
              <a:pPr/>
              <a:t>39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29B0E5C-565A-48D8-9116-4769C746B7D9}" type="slidenum">
              <a:rPr lang="en-US" smtClean="0"/>
              <a:pPr/>
              <a:t>40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5E64ED9-316C-4300-81A5-E3AF08DDC0AA}" type="slidenum">
              <a:rPr lang="en-US" smtClean="0"/>
              <a:pPr/>
              <a:t>41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7E13C12-E37D-4CBA-A859-230221755636}" type="slidenum">
              <a:rPr lang="en-US" smtClean="0"/>
              <a:pPr/>
              <a:t>26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39DE3A4-820E-4658-814C-8AF9CAFAA1CB}" type="slidenum">
              <a:rPr lang="en-US" smtClean="0"/>
              <a:pPr/>
              <a:t>27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A170C20-7D53-4BE4-AF92-AC8AB6E1026A}" type="slidenum">
              <a:rPr lang="en-US" smtClean="0"/>
              <a:pPr/>
              <a:t>28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C9D6153-21D2-4C18-A52E-73AC099410A7}" type="slidenum">
              <a:rPr lang="en-US" smtClean="0"/>
              <a:pPr/>
              <a:t>29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54FBA2E-549B-4734-B0DE-4E88A5F0A206}" type="slidenum">
              <a:rPr lang="en-US" smtClean="0"/>
              <a:pPr/>
              <a:t>30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8BA229D-0D35-48E2-A4FA-504CD31DE065}" type="slidenum">
              <a:rPr lang="en-US" smtClean="0"/>
              <a:pPr/>
              <a:t>31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E377F0B-C348-4BFD-930A-ED591808DCCE}" type="slidenum">
              <a:rPr lang="en-US" smtClean="0"/>
              <a:pPr/>
              <a:t>32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145D6CD-06D8-4F63-ACCB-CDC188D46CD4}" type="slidenum">
              <a:rPr lang="en-US" smtClean="0"/>
              <a:pPr/>
              <a:t>33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88" y="887413"/>
            <a:ext cx="6654800" cy="2851150"/>
            <a:chOff x="1" y="559"/>
            <a:chExt cx="4192" cy="1796"/>
          </a:xfrm>
        </p:grpSpPr>
        <p:sp>
          <p:nvSpPr>
            <p:cNvPr id="5" name="Line 3"/>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6" name="Line 4"/>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7" name="Line 5"/>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8" name="Arc 6"/>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grpSp>
        <p:nvGrpSpPr>
          <p:cNvPr id="9" name="Group 7"/>
          <p:cNvGrpSpPr>
            <a:grpSpLocks/>
          </p:cNvGrpSpPr>
          <p:nvPr/>
        </p:nvGrpSpPr>
        <p:grpSpPr bwMode="auto">
          <a:xfrm>
            <a:off x="2349500" y="3098800"/>
            <a:ext cx="6045200" cy="2876550"/>
            <a:chOff x="1480" y="1952"/>
            <a:chExt cx="3808" cy="1812"/>
          </a:xfrm>
        </p:grpSpPr>
        <p:sp>
          <p:nvSpPr>
            <p:cNvPr id="10" name="Line 8"/>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1" name="Line 9"/>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2" name="Arc 10"/>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216075" name="Rectangle 11"/>
          <p:cNvSpPr>
            <a:spLocks noGrp="1" noChangeArrowheads="1"/>
          </p:cNvSpPr>
          <p:nvPr>
            <p:ph type="ctrTitle" sz="quarter"/>
          </p:nvPr>
        </p:nvSpPr>
        <p:spPr>
          <a:xfrm>
            <a:off x="990600" y="1752600"/>
            <a:ext cx="7772400" cy="1143000"/>
          </a:xfrm>
        </p:spPr>
        <p:txBody>
          <a:bodyPr/>
          <a:lstStyle>
            <a:lvl1pPr>
              <a:defRPr/>
            </a:lvl1pPr>
          </a:lstStyle>
          <a:p>
            <a:r>
              <a:rPr lang="en-US"/>
              <a:t>Click to edit Master title style</a:t>
            </a:r>
          </a:p>
        </p:txBody>
      </p:sp>
      <p:sp>
        <p:nvSpPr>
          <p:cNvPr id="216076"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85800" y="6248400"/>
            <a:ext cx="1905000" cy="457200"/>
          </a:xfrm>
        </p:spPr>
        <p:txBody>
          <a:bodyPr/>
          <a:lstStyle>
            <a:lvl1pPr>
              <a:defRPr sz="1400"/>
            </a:lvl1pPr>
          </a:lstStyle>
          <a:p>
            <a:pPr>
              <a:defRPr/>
            </a:pPr>
            <a:fld id="{F06A13FB-9C73-4A9B-A6D3-6B6321443542}" type="datetime1">
              <a:rPr lang="en-US" smtClean="0"/>
              <a:pPr>
                <a:defRPr/>
              </a:pPr>
              <a:t>3/26/2009</a:t>
            </a:fld>
            <a:endParaRPr lang="en-US"/>
          </a:p>
        </p:txBody>
      </p:sp>
      <p:sp>
        <p:nvSpPr>
          <p:cNvPr id="14" name="Rectangle 14"/>
          <p:cNvSpPr>
            <a:spLocks noGrp="1" noChangeArrowheads="1"/>
          </p:cNvSpPr>
          <p:nvPr>
            <p:ph type="ftr" sz="quarter" idx="11"/>
          </p:nvPr>
        </p:nvSpPr>
        <p:spPr>
          <a:xfrm>
            <a:off x="2667000" y="6248400"/>
            <a:ext cx="3810000" cy="457200"/>
          </a:xfrm>
        </p:spPr>
        <p:txBody>
          <a:bodyPr/>
          <a:lstStyle>
            <a:lvl1pPr>
              <a:defRPr/>
            </a:lvl1pPr>
          </a:lstStyle>
          <a:p>
            <a:pPr>
              <a:defRPr/>
            </a:pPr>
            <a:r>
              <a:rPr lang="en-GB"/>
              <a:t>7th FLUKA Course, Paris Sept.29-Oct.3, 2008</a:t>
            </a: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a:lvl1pPr>
          </a:lstStyle>
          <a:p>
            <a:pPr>
              <a:defRPr/>
            </a:pPr>
            <a:fld id="{5CD5A3E3-3EF8-497B-B06D-242F6DBFA8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624025E3-65E2-4E16-AE59-FD5A5A4F7B0B}" type="datetime1">
              <a:rPr lang="en-US" smtClean="0"/>
              <a:pPr>
                <a:defRPr/>
              </a:pPr>
              <a:t>3/26/2009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05521DB-9FE0-46AA-869F-2A5B54CB97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EC4615FD-5F19-44C9-B097-B2921F2A48BD}" type="datetime1">
              <a:rPr lang="en-US" smtClean="0"/>
              <a:pPr>
                <a:defRPr/>
              </a:pPr>
              <a:t>3/26/2009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792A627D-ED20-4CF2-B2EC-81942F1E6E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94808277-8CBC-468A-ACBC-05D77879B237}" type="datetime1">
              <a:rPr lang="en-US" smtClean="0"/>
              <a:pPr>
                <a:defRPr/>
              </a:pPr>
              <a:t>3/26/2009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057CDE8-892B-4551-905D-1D1B310C13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9341946F-1E4F-497C-8C7E-6B5C82C10514}" type="datetime1">
              <a:rPr lang="en-US" smtClean="0"/>
              <a:pPr>
                <a:defRPr/>
              </a:pPr>
              <a:t>3/26/2009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7C8559C-4CE3-4A8E-8712-4CDF1EA3FA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A9213C1-6A72-4010-BC4F-C778F1A311C9}" type="datetime1">
              <a:rPr lang="en-US" smtClean="0"/>
              <a:pPr>
                <a:defRPr/>
              </a:pPr>
              <a:t>3/26/2009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F18B4EF-A778-4B5C-B3EF-8A6A8737E2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A845E465-2D08-4619-AC03-CC0293580240}" type="datetime1">
              <a:rPr lang="en-US" smtClean="0"/>
              <a:pPr>
                <a:defRPr/>
              </a:pPr>
              <a:t>3/26/2009</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0734113-32A4-4550-A405-F155AE8007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E9A81C68-14E1-435D-BC36-4F2727294D2C}" type="datetime1">
              <a:rPr lang="en-US" smtClean="0"/>
              <a:pPr>
                <a:defRPr/>
              </a:pPr>
              <a:t>3/26/2009</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D2DFC9B3-3A20-4507-81F2-93C2B038FC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53A1DE0F-2168-4A4E-8718-790A347BE076}" type="datetime1">
              <a:rPr lang="en-US" smtClean="0"/>
              <a:pPr>
                <a:defRPr/>
              </a:pPr>
              <a:t>3/26/2009</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D133D033-7C88-4CE0-8610-2759833349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5F9C4C35-3F53-4DBC-A99C-FF024162C1DA}" type="datetime1">
              <a:rPr lang="en-US" smtClean="0"/>
              <a:pPr>
                <a:defRPr/>
              </a:pPr>
              <a:t>3/26/2009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A63679FC-97B4-4452-BAF8-E8520B08D9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4E0D3958-B580-4C1F-AE60-63B81203BD1B}" type="datetime1">
              <a:rPr lang="en-US" smtClean="0"/>
              <a:pPr>
                <a:defRPr/>
              </a:pPr>
              <a:t>3/26/2009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D048332-9E61-4813-A08B-E32F7EDA64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2"/>
          <p:cNvSpPr>
            <a:spLocks noChangeArrowheads="1"/>
          </p:cNvSpPr>
          <p:nvPr/>
        </p:nvSpPr>
        <p:spPr bwMode="ltGray">
          <a:xfrm>
            <a:off x="3352800" y="0"/>
            <a:ext cx="5791200" cy="152400"/>
          </a:xfrm>
          <a:prstGeom prst="rect">
            <a:avLst/>
          </a:prstGeom>
          <a:pattFill prst="pct70">
            <a:fgClr>
              <a:schemeClr val="folHlink"/>
            </a:fgClr>
            <a:bgClr>
              <a:schemeClr val="bg1"/>
            </a:bgClr>
          </a:pattFill>
          <a:ln w="9525">
            <a:noFill/>
            <a:miter lim="800000"/>
            <a:headEnd/>
            <a:tailEnd/>
          </a:ln>
          <a:effectLst/>
        </p:spPr>
        <p:txBody>
          <a:bodyPr wrap="none" anchor="ctr"/>
          <a:lstStyle/>
          <a:p>
            <a:pPr>
              <a:defRPr/>
            </a:pPr>
            <a:endParaRPr lang="en-GB"/>
          </a:p>
        </p:txBody>
      </p:sp>
      <p:sp>
        <p:nvSpPr>
          <p:cNvPr id="215043"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GB"/>
          </a:p>
        </p:txBody>
      </p:sp>
      <p:grpSp>
        <p:nvGrpSpPr>
          <p:cNvPr id="1028" name="Group 4"/>
          <p:cNvGrpSpPr>
            <a:grpSpLocks/>
          </p:cNvGrpSpPr>
          <p:nvPr/>
        </p:nvGrpSpPr>
        <p:grpSpPr bwMode="auto">
          <a:xfrm>
            <a:off x="304800" y="533400"/>
            <a:ext cx="1893888" cy="2590800"/>
            <a:chOff x="192" y="336"/>
            <a:chExt cx="1193" cy="1632"/>
          </a:xfrm>
        </p:grpSpPr>
        <p:sp>
          <p:nvSpPr>
            <p:cNvPr id="215045" name="Line 5"/>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215046" name="Line 6"/>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215047" name="Arc 7"/>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50"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pPr>
              <a:defRPr/>
            </a:pPr>
            <a:fld id="{DC0FE7B8-6A57-483C-A1D8-DA4124A54AAF}" type="datetime1">
              <a:rPr lang="en-US" smtClean="0"/>
              <a:pPr>
                <a:defRPr/>
              </a:pPr>
              <a:t>3/26/2009</a:t>
            </a:fld>
            <a:endParaRPr lang="en-US"/>
          </a:p>
        </p:txBody>
      </p:sp>
      <p:sp>
        <p:nvSpPr>
          <p:cNvPr id="215051" name="Rectangle 11"/>
          <p:cNvSpPr>
            <a:spLocks noGrp="1" noChangeArrowheads="1"/>
          </p:cNvSpPr>
          <p:nvPr>
            <p:ph type="ftr" sz="quarter" idx="3"/>
          </p:nvPr>
        </p:nvSpPr>
        <p:spPr bwMode="auto">
          <a:xfrm>
            <a:off x="2819400" y="6400800"/>
            <a:ext cx="39624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r>
              <a:rPr lang="en-GB"/>
              <a:t>7th FLUKA Course, Paris Sept.29-Oct.3, 2008</a:t>
            </a:r>
            <a:endParaRPr lang="en-US"/>
          </a:p>
        </p:txBody>
      </p:sp>
      <p:sp>
        <p:nvSpPr>
          <p:cNvPr id="215052"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A495B15C-6896-435F-B256-8C7B7D6B9748}" type="slidenum">
              <a:rPr lang="en-US"/>
              <a:pPr>
                <a:defRPr/>
              </a:pPr>
              <a:t>‹#›</a:t>
            </a:fld>
            <a:endParaRPr lang="en-US"/>
          </a:p>
        </p:txBody>
      </p:sp>
      <p:pic>
        <p:nvPicPr>
          <p:cNvPr id="13" name="Picture 15" descr="logo3000x2000light"/>
          <p:cNvPicPr>
            <a:picLocks noChangeAspect="1" noChangeArrowheads="1"/>
          </p:cNvPicPr>
          <p:nvPr userDrawn="1"/>
        </p:nvPicPr>
        <p:blipFill>
          <a:blip r:embed="rId13"/>
          <a:srcRect/>
          <a:stretch>
            <a:fillRect/>
          </a:stretch>
        </p:blipFill>
        <p:spPr bwMode="auto">
          <a:xfrm>
            <a:off x="611188" y="2060575"/>
            <a:ext cx="8208962" cy="2981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cern.ch/info-fluka-discussion/download/deq2.pdf" TargetMode="External"/><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4.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vincke.home.cern.ch/vincke/neutrino2.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Grp="1" noChangeArrowheads="1"/>
          </p:cNvSpPr>
          <p:nvPr>
            <p:ph type="ctrTitle"/>
          </p:nvPr>
        </p:nvSpPr>
        <p:spPr>
          <a:xfrm>
            <a:off x="914400" y="1495425"/>
            <a:ext cx="8077200" cy="1095375"/>
          </a:xfrm>
        </p:spPr>
        <p:txBody>
          <a:bodyPr/>
          <a:lstStyle/>
          <a:p>
            <a:pPr eaLnBrk="1" hangingPunct="1">
              <a:defRPr/>
            </a:pPr>
            <a:r>
              <a:rPr lang="en-US" sz="5400" dirty="0">
                <a:effectLst>
                  <a:outerShdw blurRad="38100" dist="38100" dir="2700000" algn="tl">
                    <a:srgbClr val="C0C0C0"/>
                  </a:outerShdw>
                </a:effectLst>
              </a:rPr>
              <a:t>Induced Radioactivity</a:t>
            </a:r>
          </a:p>
        </p:txBody>
      </p:sp>
      <p:pic>
        <p:nvPicPr>
          <p:cNvPr id="3076" name="Picture 8" descr="logo3000x2000"/>
          <p:cNvPicPr>
            <a:picLocks noChangeAspect="1" noChangeArrowheads="1"/>
          </p:cNvPicPr>
          <p:nvPr/>
        </p:nvPicPr>
        <p:blipFill>
          <a:blip r:embed="rId3"/>
          <a:srcRect/>
          <a:stretch>
            <a:fillRect/>
          </a:stretch>
        </p:blipFill>
        <p:spPr bwMode="auto">
          <a:xfrm>
            <a:off x="6242050" y="0"/>
            <a:ext cx="2901950" cy="1054100"/>
          </a:xfrm>
          <a:prstGeom prst="rect">
            <a:avLst/>
          </a:prstGeom>
          <a:noFill/>
          <a:ln w="9525">
            <a:noFill/>
            <a:miter lim="800000"/>
            <a:headEnd/>
            <a:tailEnd/>
          </a:ln>
        </p:spPr>
      </p:pic>
      <p:sp>
        <p:nvSpPr>
          <p:cNvPr id="6" name="Rectangle 7"/>
          <p:cNvSpPr>
            <a:spLocks noGrp="1" noChangeArrowheads="1"/>
          </p:cNvSpPr>
          <p:nvPr>
            <p:ph type="subTitle" idx="1"/>
          </p:nvPr>
        </p:nvSpPr>
        <p:spPr>
          <a:xfrm>
            <a:off x="2857500" y="4857750"/>
            <a:ext cx="5111750" cy="442913"/>
          </a:xfrm>
        </p:spPr>
        <p:txBody>
          <a:bodyPr/>
          <a:lstStyle/>
          <a:p>
            <a:pPr algn="r" eaLnBrk="1" hangingPunct="1">
              <a:lnSpc>
                <a:spcPct val="90000"/>
              </a:lnSpc>
            </a:pPr>
            <a:r>
              <a:rPr lang="en-US" dirty="0" smtClean="0"/>
              <a:t> Beginners’ FLUKA Course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mtClean="0"/>
              <a:t>Particle Types</a:t>
            </a:r>
          </a:p>
        </p:txBody>
      </p:sp>
      <p:graphicFrame>
        <p:nvGraphicFramePr>
          <p:cNvPr id="7" name="Content Placeholder 6"/>
          <p:cNvGraphicFramePr>
            <a:graphicFrameLocks noGrp="1"/>
          </p:cNvGraphicFramePr>
          <p:nvPr>
            <p:ph idx="1"/>
          </p:nvPr>
        </p:nvGraphicFramePr>
        <p:xfrm>
          <a:off x="609600" y="1143000"/>
          <a:ext cx="7924799" cy="2595880"/>
        </p:xfrm>
        <a:graphic>
          <a:graphicData uri="http://schemas.openxmlformats.org/drawingml/2006/table">
            <a:tbl>
              <a:tblPr firstRow="1" bandRow="1">
                <a:tableStyleId>{5C22544A-7EE6-4342-B048-85BDC9FD1C3A}</a:tableStyleId>
              </a:tblPr>
              <a:tblGrid>
                <a:gridCol w="1371600"/>
                <a:gridCol w="1143000"/>
                <a:gridCol w="914400"/>
                <a:gridCol w="4495799"/>
              </a:tblGrid>
              <a:tr h="370840">
                <a:tc>
                  <a:txBody>
                    <a:bodyPr/>
                    <a:lstStyle/>
                    <a:p>
                      <a:r>
                        <a:rPr lang="en-US" dirty="0" smtClean="0"/>
                        <a:t> Name</a:t>
                      </a:r>
                      <a:endParaRPr lang="en-US" dirty="0"/>
                    </a:p>
                  </a:txBody>
                  <a:tcPr/>
                </a:tc>
                <a:tc>
                  <a:txBody>
                    <a:bodyPr/>
                    <a:lstStyle/>
                    <a:p>
                      <a:r>
                        <a:rPr lang="en-US" dirty="0" smtClean="0"/>
                        <a:t>Number</a:t>
                      </a:r>
                      <a:endParaRPr lang="en-US" dirty="0"/>
                    </a:p>
                  </a:txBody>
                  <a:tcPr/>
                </a:tc>
                <a:tc>
                  <a:txBody>
                    <a:bodyPr/>
                    <a:lstStyle/>
                    <a:p>
                      <a:r>
                        <a:rPr lang="en-US" dirty="0" smtClean="0"/>
                        <a:t>Units</a:t>
                      </a:r>
                      <a:endParaRPr lang="en-US" dirty="0"/>
                    </a:p>
                  </a:txBody>
                  <a:tcPr/>
                </a:tc>
                <a:tc>
                  <a:txBody>
                    <a:bodyPr/>
                    <a:lstStyle/>
                    <a:p>
                      <a:r>
                        <a:rPr lang="en-US" dirty="0" smtClean="0"/>
                        <a:t>Description</a:t>
                      </a:r>
                      <a:endParaRPr lang="en-US" dirty="0"/>
                    </a:p>
                  </a:txBody>
                  <a:tcPr/>
                </a:tc>
              </a:tr>
              <a:tr h="370840">
                <a:tc>
                  <a:txBody>
                    <a:bodyPr/>
                    <a:lstStyle/>
                    <a:p>
                      <a:r>
                        <a:rPr lang="en-US" dirty="0" smtClean="0">
                          <a:solidFill>
                            <a:srgbClr val="C00000"/>
                          </a:solidFill>
                        </a:rPr>
                        <a:t>DOSE</a:t>
                      </a:r>
                      <a:endParaRPr lang="en-US" dirty="0">
                        <a:solidFill>
                          <a:srgbClr val="C00000"/>
                        </a:solidFill>
                      </a:endParaRPr>
                    </a:p>
                  </a:txBody>
                  <a:tcPr/>
                </a:tc>
                <a:tc>
                  <a:txBody>
                    <a:bodyPr/>
                    <a:lstStyle/>
                    <a:p>
                      <a:pPr algn="ctr"/>
                      <a:r>
                        <a:rPr lang="en-US" dirty="0" smtClean="0"/>
                        <a:t>228</a:t>
                      </a:r>
                      <a:endParaRPr lang="en-US" dirty="0"/>
                    </a:p>
                  </a:txBody>
                  <a:tcPr/>
                </a:tc>
                <a:tc>
                  <a:txBody>
                    <a:bodyPr/>
                    <a:lstStyle/>
                    <a:p>
                      <a:pPr algn="ctr"/>
                      <a:r>
                        <a:rPr lang="en-US" dirty="0" err="1" smtClean="0">
                          <a:solidFill>
                            <a:srgbClr val="000000"/>
                          </a:solidFill>
                          <a:latin typeface="Times New Roman" pitchFamily="18" charset="0"/>
                        </a:rPr>
                        <a:t>GeV</a:t>
                      </a:r>
                      <a:r>
                        <a:rPr lang="en-US" dirty="0" smtClean="0">
                          <a:solidFill>
                            <a:srgbClr val="000000"/>
                          </a:solidFill>
                          <a:latin typeface="Times New Roman" pitchFamily="18" charset="0"/>
                        </a:rPr>
                        <a:t>/g</a:t>
                      </a:r>
                      <a:endParaRPr lang="en-US" dirty="0">
                        <a:solidFill>
                          <a:srgbClr val="000000"/>
                        </a:solidFill>
                        <a:latin typeface="Times New Roman" pitchFamily="18" charset="0"/>
                      </a:endParaRPr>
                    </a:p>
                  </a:txBody>
                  <a:tcPr/>
                </a:tc>
                <a:tc>
                  <a:txBody>
                    <a:bodyPr/>
                    <a:lstStyle/>
                    <a:p>
                      <a:r>
                        <a:rPr lang="en-US" dirty="0" smtClean="0"/>
                        <a:t>Dose (energy deposited per unit mass)</a:t>
                      </a:r>
                      <a:endParaRPr lang="en-US" dirty="0"/>
                    </a:p>
                  </a:txBody>
                  <a:tcPr/>
                </a:tc>
              </a:tr>
              <a:tr h="370840">
                <a:tc>
                  <a:txBody>
                    <a:bodyPr/>
                    <a:lstStyle/>
                    <a:p>
                      <a:r>
                        <a:rPr lang="en-US" dirty="0" smtClean="0">
                          <a:solidFill>
                            <a:srgbClr val="C00000"/>
                          </a:solidFill>
                        </a:rPr>
                        <a:t>ACTIVITY</a:t>
                      </a:r>
                      <a:endParaRPr lang="en-US" dirty="0">
                        <a:solidFill>
                          <a:srgbClr val="C00000"/>
                        </a:solidFill>
                      </a:endParaRPr>
                    </a:p>
                  </a:txBody>
                  <a:tcPr/>
                </a:tc>
                <a:tc>
                  <a:txBody>
                    <a:bodyPr/>
                    <a:lstStyle/>
                    <a:p>
                      <a:pPr algn="ctr"/>
                      <a:r>
                        <a:rPr lang="en-US" dirty="0" smtClean="0"/>
                        <a:t>234</a:t>
                      </a:r>
                      <a:endParaRPr lang="en-US" dirty="0"/>
                    </a:p>
                  </a:txBody>
                  <a:tcPr/>
                </a:tc>
                <a:tc>
                  <a:txBody>
                    <a:bodyPr/>
                    <a:lstStyle/>
                    <a:p>
                      <a:pPr algn="ctr"/>
                      <a:r>
                        <a:rPr lang="en-US" dirty="0" err="1" smtClean="0">
                          <a:solidFill>
                            <a:srgbClr val="000000"/>
                          </a:solidFill>
                          <a:latin typeface="Times New Roman" pitchFamily="18" charset="0"/>
                        </a:rPr>
                        <a:t>Bq</a:t>
                      </a:r>
                      <a:r>
                        <a:rPr lang="en-US" dirty="0" smtClean="0">
                          <a:solidFill>
                            <a:srgbClr val="000000"/>
                          </a:solidFill>
                          <a:latin typeface="Times New Roman" pitchFamily="18" charset="0"/>
                        </a:rPr>
                        <a:t>/cm</a:t>
                      </a:r>
                      <a:r>
                        <a:rPr lang="en-US" baseline="30000" dirty="0" smtClean="0">
                          <a:solidFill>
                            <a:srgbClr val="000000"/>
                          </a:solidFill>
                          <a:latin typeface="Times New Roman" pitchFamily="18" charset="0"/>
                        </a:rPr>
                        <a:t>3</a:t>
                      </a:r>
                      <a:endParaRPr lang="en-US" baseline="30000" dirty="0">
                        <a:solidFill>
                          <a:srgbClr val="000000"/>
                        </a:solidFill>
                        <a:latin typeface="Times New Roman" pitchFamily="18" charset="0"/>
                      </a:endParaRPr>
                    </a:p>
                  </a:txBody>
                  <a:tcPr/>
                </a:tc>
                <a:tc>
                  <a:txBody>
                    <a:bodyPr/>
                    <a:lstStyle/>
                    <a:p>
                      <a:r>
                        <a:rPr lang="en-US" dirty="0" smtClean="0"/>
                        <a:t>Activity per unit volume</a:t>
                      </a:r>
                      <a:endParaRPr lang="en-US" dirty="0"/>
                    </a:p>
                  </a:txBody>
                  <a:tcPr/>
                </a:tc>
              </a:tr>
              <a:tr h="370840">
                <a:tc>
                  <a:txBody>
                    <a:bodyPr/>
                    <a:lstStyle/>
                    <a:p>
                      <a:r>
                        <a:rPr lang="en-US" dirty="0" smtClean="0">
                          <a:solidFill>
                            <a:srgbClr val="C00000"/>
                          </a:solidFill>
                        </a:rPr>
                        <a:t>ACTOMASS</a:t>
                      </a:r>
                      <a:endParaRPr lang="en-US" dirty="0">
                        <a:solidFill>
                          <a:srgbClr val="C00000"/>
                        </a:solidFill>
                      </a:endParaRPr>
                    </a:p>
                  </a:txBody>
                  <a:tcPr/>
                </a:tc>
                <a:tc>
                  <a:txBody>
                    <a:bodyPr/>
                    <a:lstStyle/>
                    <a:p>
                      <a:pPr algn="ctr"/>
                      <a:r>
                        <a:rPr lang="en-US" dirty="0" smtClean="0"/>
                        <a:t>235</a:t>
                      </a:r>
                      <a:endParaRPr lang="en-US" dirty="0"/>
                    </a:p>
                  </a:txBody>
                  <a:tcPr/>
                </a:tc>
                <a:tc>
                  <a:txBody>
                    <a:bodyPr/>
                    <a:lstStyle/>
                    <a:p>
                      <a:pPr algn="ctr"/>
                      <a:r>
                        <a:rPr lang="en-US" dirty="0" err="1" smtClean="0">
                          <a:solidFill>
                            <a:srgbClr val="000000"/>
                          </a:solidFill>
                          <a:latin typeface="Times New Roman" pitchFamily="18" charset="0"/>
                        </a:rPr>
                        <a:t>Bq</a:t>
                      </a:r>
                      <a:r>
                        <a:rPr lang="en-US" dirty="0" smtClean="0">
                          <a:solidFill>
                            <a:srgbClr val="000000"/>
                          </a:solidFill>
                          <a:latin typeface="Times New Roman" pitchFamily="18" charset="0"/>
                        </a:rPr>
                        <a:t>/g</a:t>
                      </a:r>
                      <a:endParaRPr lang="en-US" dirty="0">
                        <a:solidFill>
                          <a:srgbClr val="000000"/>
                        </a:solidFill>
                        <a:latin typeface="Times New Roman" pitchFamily="18" charset="0"/>
                      </a:endParaRPr>
                    </a:p>
                  </a:txBody>
                  <a:tcPr/>
                </a:tc>
                <a:tc>
                  <a:txBody>
                    <a:bodyPr/>
                    <a:lstStyle/>
                    <a:p>
                      <a:r>
                        <a:rPr lang="en-US" dirty="0" smtClean="0"/>
                        <a:t>Activity per unit mass</a:t>
                      </a:r>
                      <a:endParaRPr lang="en-US" dirty="0"/>
                    </a:p>
                  </a:txBody>
                  <a:tcPr/>
                </a:tc>
              </a:tr>
              <a:tr h="370840">
                <a:tc>
                  <a:txBody>
                    <a:bodyPr/>
                    <a:lstStyle/>
                    <a:p>
                      <a:r>
                        <a:rPr lang="en-US" dirty="0" smtClean="0">
                          <a:solidFill>
                            <a:srgbClr val="C00000"/>
                          </a:solidFill>
                        </a:rPr>
                        <a:t>SI1MEVNE</a:t>
                      </a:r>
                      <a:endParaRPr lang="en-US" dirty="0">
                        <a:solidFill>
                          <a:srgbClr val="C00000"/>
                        </a:solidFill>
                      </a:endParaRPr>
                    </a:p>
                  </a:txBody>
                  <a:tcPr/>
                </a:tc>
                <a:tc>
                  <a:txBody>
                    <a:bodyPr/>
                    <a:lstStyle/>
                    <a:p>
                      <a:pPr algn="ctr"/>
                      <a:r>
                        <a:rPr lang="en-US" dirty="0" smtClean="0"/>
                        <a:t>236</a:t>
                      </a:r>
                      <a:endParaRPr lang="en-US" dirty="0"/>
                    </a:p>
                  </a:txBody>
                  <a:tcPr/>
                </a:tc>
                <a:tc>
                  <a:txBody>
                    <a:bodyPr/>
                    <a:lstStyle/>
                    <a:p>
                      <a:pPr algn="ctr"/>
                      <a:endParaRPr lang="en-US" dirty="0">
                        <a:solidFill>
                          <a:srgbClr val="000000"/>
                        </a:solidFill>
                        <a:latin typeface="Times New Roman" pitchFamily="18" charset="0"/>
                      </a:endParaRPr>
                    </a:p>
                  </a:txBody>
                  <a:tcPr/>
                </a:tc>
                <a:tc>
                  <a:txBody>
                    <a:bodyPr/>
                    <a:lstStyle/>
                    <a:p>
                      <a:r>
                        <a:rPr lang="en-US" dirty="0" smtClean="0"/>
                        <a:t>Silicon 1 </a:t>
                      </a:r>
                      <a:r>
                        <a:rPr lang="en-US" dirty="0" err="1" smtClean="0"/>
                        <a:t>MeV</a:t>
                      </a:r>
                      <a:r>
                        <a:rPr lang="en-US" dirty="0" smtClean="0"/>
                        <a:t>-neutron equivalent flux</a:t>
                      </a:r>
                      <a:endParaRPr lang="en-US" dirty="0"/>
                    </a:p>
                  </a:txBody>
                  <a:tcPr/>
                </a:tc>
              </a:tr>
              <a:tr h="370840">
                <a:tc>
                  <a:txBody>
                    <a:bodyPr/>
                    <a:lstStyle/>
                    <a:p>
                      <a:r>
                        <a:rPr lang="en-US" dirty="0" smtClean="0">
                          <a:solidFill>
                            <a:srgbClr val="C00000"/>
                          </a:solidFill>
                        </a:rPr>
                        <a:t>HADGT20M</a:t>
                      </a:r>
                      <a:endParaRPr lang="en-US" dirty="0">
                        <a:solidFill>
                          <a:srgbClr val="C00000"/>
                        </a:solidFill>
                      </a:endParaRPr>
                    </a:p>
                  </a:txBody>
                  <a:tcPr/>
                </a:tc>
                <a:tc>
                  <a:txBody>
                    <a:bodyPr/>
                    <a:lstStyle/>
                    <a:p>
                      <a:pPr algn="ctr"/>
                      <a:r>
                        <a:rPr lang="en-US" dirty="0" smtClean="0"/>
                        <a:t>237</a:t>
                      </a:r>
                      <a:endParaRPr lang="en-US" dirty="0"/>
                    </a:p>
                  </a:txBody>
                  <a:tcPr/>
                </a:tc>
                <a:tc>
                  <a:txBody>
                    <a:bodyPr/>
                    <a:lstStyle/>
                    <a:p>
                      <a:pPr algn="ctr"/>
                      <a:endParaRPr lang="en-US" dirty="0">
                        <a:solidFill>
                          <a:srgbClr val="000000"/>
                        </a:solidFill>
                        <a:latin typeface="Times New Roman" pitchFamily="18" charset="0"/>
                      </a:endParaRPr>
                    </a:p>
                  </a:txBody>
                  <a:tcPr/>
                </a:tc>
                <a:tc>
                  <a:txBody>
                    <a:bodyPr/>
                    <a:lstStyle/>
                    <a:p>
                      <a:r>
                        <a:rPr lang="en-US" dirty="0" smtClean="0"/>
                        <a:t>Hadrons with energy &gt; 20 </a:t>
                      </a:r>
                      <a:r>
                        <a:rPr lang="en-US" dirty="0" err="1" smtClean="0"/>
                        <a:t>MeV</a:t>
                      </a:r>
                      <a:endParaRPr lang="en-US" dirty="0"/>
                    </a:p>
                  </a:txBody>
                  <a:tcPr/>
                </a:tc>
              </a:tr>
              <a:tr h="370840">
                <a:tc>
                  <a:txBody>
                    <a:bodyPr/>
                    <a:lstStyle/>
                    <a:p>
                      <a:r>
                        <a:rPr lang="en-US" dirty="0" smtClean="0">
                          <a:solidFill>
                            <a:srgbClr val="C00000"/>
                          </a:solidFill>
                        </a:rPr>
                        <a:t>DOSE-EQ</a:t>
                      </a:r>
                      <a:endParaRPr lang="en-US" dirty="0">
                        <a:solidFill>
                          <a:srgbClr val="C00000"/>
                        </a:solidFill>
                      </a:endParaRPr>
                    </a:p>
                  </a:txBody>
                  <a:tcPr/>
                </a:tc>
                <a:tc>
                  <a:txBody>
                    <a:bodyPr/>
                    <a:lstStyle/>
                    <a:p>
                      <a:pPr algn="ctr"/>
                      <a:r>
                        <a:rPr lang="en-US" dirty="0" smtClean="0"/>
                        <a:t>240</a:t>
                      </a:r>
                      <a:endParaRPr lang="en-US" dirty="0"/>
                    </a:p>
                  </a:txBody>
                  <a:tcPr/>
                </a:tc>
                <a:tc>
                  <a:txBody>
                    <a:bodyPr/>
                    <a:lstStyle/>
                    <a:p>
                      <a:pPr algn="ctr"/>
                      <a:r>
                        <a:rPr lang="en-US" dirty="0" err="1" smtClean="0">
                          <a:solidFill>
                            <a:srgbClr val="000000"/>
                          </a:solidFill>
                          <a:latin typeface="Times New Roman" pitchFamily="18" charset="0"/>
                        </a:rPr>
                        <a:t>pSv</a:t>
                      </a:r>
                      <a:endParaRPr lang="en-US" dirty="0">
                        <a:solidFill>
                          <a:srgbClr val="000000"/>
                        </a:solidFill>
                        <a:latin typeface="Times New Roman" pitchFamily="18" charset="0"/>
                      </a:endParaRPr>
                    </a:p>
                  </a:txBody>
                  <a:tcPr/>
                </a:tc>
                <a:tc>
                  <a:txBody>
                    <a:bodyPr/>
                    <a:lstStyle/>
                    <a:p>
                      <a:r>
                        <a:rPr lang="en-US" dirty="0" smtClean="0"/>
                        <a:t>Dose Equivalent (</a:t>
                      </a:r>
                      <a:r>
                        <a:rPr lang="en-US" dirty="0" smtClean="0">
                          <a:solidFill>
                            <a:srgbClr val="006600"/>
                          </a:solidFill>
                        </a:rPr>
                        <a:t>AUXSCORE</a:t>
                      </a:r>
                      <a:r>
                        <a:rPr lang="en-US" dirty="0" smtClean="0"/>
                        <a:t>)</a:t>
                      </a:r>
                      <a:endParaRPr lang="en-US" dirty="0"/>
                    </a:p>
                  </a:txBody>
                  <a:tcPr/>
                </a:tc>
              </a:tr>
            </a:tbl>
          </a:graphicData>
        </a:graphic>
      </p:graphicFrame>
      <p:sp>
        <p:nvSpPr>
          <p:cNvPr id="12335" name="Slide Number Placeholder 3"/>
          <p:cNvSpPr>
            <a:spLocks noGrp="1"/>
          </p:cNvSpPr>
          <p:nvPr>
            <p:ph type="sldNum" sz="quarter" idx="12"/>
          </p:nvPr>
        </p:nvSpPr>
        <p:spPr>
          <a:noFill/>
        </p:spPr>
        <p:txBody>
          <a:bodyPr/>
          <a:lstStyle/>
          <a:p>
            <a:fld id="{59A0D19E-7443-4AB5-8FFB-079AA5C74974}"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2"/>
          <p:cNvSpPr>
            <a:spLocks noGrp="1" noChangeArrowheads="1"/>
          </p:cNvSpPr>
          <p:nvPr>
            <p:ph type="sldNum" sz="quarter" idx="12"/>
          </p:nvPr>
        </p:nvSpPr>
        <p:spPr>
          <a:noFill/>
        </p:spPr>
        <p:txBody>
          <a:bodyPr/>
          <a:lstStyle/>
          <a:p>
            <a:fld id="{7AF27CB4-D463-474C-92F5-1A0521E7E138}" type="slidenum">
              <a:rPr lang="en-US" smtClean="0"/>
              <a:pPr/>
              <a:t>11</a:t>
            </a:fld>
            <a:endParaRPr lang="en-US" smtClean="0"/>
          </a:p>
        </p:txBody>
      </p:sp>
      <p:sp>
        <p:nvSpPr>
          <p:cNvPr id="9223"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a:solidFill>
                  <a:schemeClr val="tx2"/>
                </a:solidFill>
                <a:latin typeface="+mj-lt"/>
              </a:rPr>
              <a:t>Card: RADDECAY </a:t>
            </a:r>
            <a:r>
              <a:rPr lang="en-US" sz="2800" baseline="30000" dirty="0">
                <a:solidFill>
                  <a:schemeClr val="tx2"/>
                </a:solidFill>
                <a:latin typeface="+mj-lt"/>
              </a:rPr>
              <a:t>[1/2]</a:t>
            </a:r>
            <a:endParaRPr lang="en-US" sz="2800" i="1" baseline="30000" dirty="0">
              <a:solidFill>
                <a:srgbClr val="0000FF"/>
              </a:solidFill>
              <a:latin typeface="+mj-lt"/>
            </a:endParaRPr>
          </a:p>
        </p:txBody>
      </p:sp>
      <p:sp>
        <p:nvSpPr>
          <p:cNvPr id="13317" name="Rectangle 6"/>
          <p:cNvSpPr>
            <a:spLocks noChangeArrowheads="1"/>
          </p:cNvSpPr>
          <p:nvPr/>
        </p:nvSpPr>
        <p:spPr bwMode="auto">
          <a:xfrm>
            <a:off x="762000" y="1066800"/>
            <a:ext cx="7924800" cy="1292225"/>
          </a:xfrm>
          <a:prstGeom prst="rect">
            <a:avLst/>
          </a:prstGeom>
          <a:noFill/>
          <a:ln w="9525">
            <a:noFill/>
            <a:miter lim="800000"/>
            <a:headEnd/>
            <a:tailEnd/>
          </a:ln>
        </p:spPr>
        <p:txBody>
          <a:bodyPr>
            <a:spAutoFit/>
          </a:bodyPr>
          <a:lstStyle/>
          <a:p>
            <a:pPr algn="l" eaLnBrk="0" hangingPunct="0"/>
            <a:r>
              <a:rPr lang="en-US" sz="1200">
                <a:solidFill>
                  <a:srgbClr val="000000"/>
                </a:solidFill>
                <a:latin typeface="Courier New" pitchFamily="49" charset="0"/>
              </a:rPr>
              <a:t>*</a:t>
            </a:r>
            <a:r>
              <a:rPr lang="en-US" sz="1200">
                <a:latin typeface="Courier New" pitchFamily="49" charset="0"/>
              </a:rPr>
              <a:t> </a:t>
            </a:r>
            <a:r>
              <a:rPr lang="en-US" sz="1200">
                <a:solidFill>
                  <a:srgbClr val="0000FF"/>
                </a:solidFill>
                <a:latin typeface="Courier New" pitchFamily="49" charset="0"/>
              </a:rPr>
              <a:t>1) request radioactive decays</a:t>
            </a:r>
          </a:p>
          <a:p>
            <a:pPr algn="l" eaLnBrk="0" hangingPunct="0"/>
            <a:r>
              <a:rPr lang="en-US" sz="1200">
                <a:solidFill>
                  <a:srgbClr val="0000FF"/>
                </a:solidFill>
                <a:latin typeface="Courier New" pitchFamily="49" charset="0"/>
              </a:rPr>
              <a:t>RADDECAY</a:t>
            </a:r>
            <a:r>
              <a:rPr lang="en-US" sz="1200">
                <a:latin typeface="Courier New" pitchFamily="49" charset="0"/>
              </a:rPr>
              <a:t>         </a:t>
            </a:r>
            <a:r>
              <a:rPr lang="en-US" sz="1200">
                <a:solidFill>
                  <a:srgbClr val="000000"/>
                </a:solidFill>
                <a:latin typeface="Courier New" pitchFamily="49" charset="0"/>
              </a:rPr>
              <a:t>1.0         0       3.0          0000099999         0</a:t>
            </a:r>
          </a:p>
          <a:p>
            <a:pPr algn="l" eaLnBrk="0" hangingPunct="0"/>
            <a:endParaRPr lang="de-DE" sz="1200">
              <a:solidFill>
                <a:srgbClr val="000000"/>
              </a:solidFill>
              <a:latin typeface="Courier New" pitchFamily="49" charset="0"/>
            </a:endParaRPr>
          </a:p>
          <a:p>
            <a:pPr algn="l" eaLnBrk="0" hangingPunct="0"/>
            <a:endParaRPr lang="de-DE" sz="1400">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0246" name="Text Box 7"/>
          <p:cNvSpPr txBox="1">
            <a:spLocks noChangeArrowheads="1"/>
          </p:cNvSpPr>
          <p:nvPr/>
        </p:nvSpPr>
        <p:spPr bwMode="auto">
          <a:xfrm>
            <a:off x="228600" y="2895600"/>
            <a:ext cx="8763000" cy="3540125"/>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 1	radioactive decays activated for requested cooling times</a:t>
            </a:r>
          </a:p>
          <a:p>
            <a:pPr marL="2238375" indent="-2238375" algn="l" defTabSz="1071563" eaLnBrk="0" hangingPunct="0">
              <a:tabLst>
                <a:tab pos="1431925" algn="l"/>
                <a:tab pos="2238375" algn="l"/>
              </a:tabLst>
              <a:defRPr/>
            </a:pPr>
            <a:r>
              <a:rPr lang="en-US" sz="1600" dirty="0">
                <a:solidFill>
                  <a:srgbClr val="006600"/>
                </a:solidFill>
                <a:latin typeface="+mj-lt"/>
              </a:rPr>
              <a:t>Decays:</a:t>
            </a:r>
            <a:r>
              <a:rPr lang="en-US" sz="1600" dirty="0">
                <a:latin typeface="+mj-lt"/>
              </a:rPr>
              <a:t>	</a:t>
            </a:r>
            <a:r>
              <a:rPr lang="en-US" sz="1600" dirty="0">
                <a:solidFill>
                  <a:srgbClr val="000000"/>
                </a:solidFill>
                <a:latin typeface="+mj-lt"/>
              </a:rPr>
              <a:t>Active</a:t>
            </a:r>
            <a:r>
              <a:rPr lang="en-US" sz="1600" dirty="0">
                <a:latin typeface="+mj-lt"/>
              </a:rPr>
              <a:t>	“activation study case”: time evolution calculated analytically for </a:t>
            </a:r>
            <a:r>
              <a:rPr lang="en-US" sz="1600" i="1" u="sng" dirty="0">
                <a:latin typeface="+mj-lt"/>
              </a:rPr>
              <a:t>fixed</a:t>
            </a:r>
            <a:r>
              <a:rPr lang="en-US" sz="1600" dirty="0">
                <a:latin typeface="+mj-lt"/>
              </a:rPr>
              <a:t> (cooling) times and daughter nuclei as well as associated radiation is considered at these (fixed) times </a:t>
            </a:r>
          </a:p>
          <a:p>
            <a:pPr marL="2238375" indent="-2238375" algn="l" defTabSz="1071563" eaLnBrk="0" hangingPunct="0">
              <a:tabLst>
                <a:tab pos="1431925" algn="l"/>
                <a:tab pos="2238375" algn="l"/>
              </a:tabLst>
              <a:defRPr/>
            </a:pPr>
            <a:r>
              <a:rPr lang="en-US" sz="1600" b="1" dirty="0">
                <a:latin typeface="+mj-lt"/>
              </a:rPr>
              <a:t>	&gt; 1	radioactive decays activated in semi-analogue mode</a:t>
            </a:r>
            <a:endParaRPr lang="en-US" sz="1600" dirty="0">
              <a:latin typeface="+mj-lt"/>
            </a:endParaRPr>
          </a:p>
          <a:p>
            <a:pPr marL="2238375" indent="-2238375" algn="l" defTabSz="1071563" eaLnBrk="0" hangingPunct="0">
              <a:tabLst>
                <a:tab pos="1431925" algn="l"/>
                <a:tab pos="2238375" algn="l"/>
              </a:tabLst>
              <a:defRPr/>
            </a:pPr>
            <a:r>
              <a:rPr lang="en-US" sz="1600" dirty="0">
                <a:latin typeface="+mj-lt"/>
              </a:rPr>
              <a:t>           </a:t>
            </a:r>
            <a:r>
              <a:rPr lang="en-US" sz="1600" dirty="0">
                <a:solidFill>
                  <a:srgbClr val="000000"/>
                </a:solidFill>
                <a:latin typeface="+mj-lt"/>
              </a:rPr>
              <a:t>Semi-Analogue</a:t>
            </a:r>
            <a:r>
              <a:rPr lang="en-US" sz="1600" dirty="0">
                <a:latin typeface="+mj-lt"/>
              </a:rPr>
              <a:t>	each radioactive nucleus is treated like all other unstable particles (random decay time, daughters and radiation), all secondary particles/nuclei carry time stamp (“age”)</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WHAT(2)	</a:t>
            </a:r>
            <a:r>
              <a:rPr lang="en-US" sz="1600" b="1" dirty="0">
                <a:latin typeface="+mj-lt"/>
                <a:cs typeface="Courier New" pitchFamily="49" charset="0"/>
              </a:rPr>
              <a:t>&gt;</a:t>
            </a:r>
            <a:r>
              <a:rPr lang="en-US" sz="1600" b="1" dirty="0">
                <a:latin typeface="+mj-lt"/>
              </a:rPr>
              <a:t> 0	isomer “production” activated</a:t>
            </a:r>
          </a:p>
          <a:p>
            <a:pPr marL="2238375" indent="-2238375" algn="l" defTabSz="1071563" eaLnBrk="0" hangingPunct="0">
              <a:tabLst>
                <a:tab pos="1431925" algn="l"/>
                <a:tab pos="2238375" algn="l"/>
              </a:tabLst>
              <a:defRPr/>
            </a:pPr>
            <a:r>
              <a:rPr lang="en-US" sz="1600" dirty="0">
                <a:solidFill>
                  <a:srgbClr val="006600"/>
                </a:solidFill>
              </a:rPr>
              <a:t>Patch </a:t>
            </a:r>
            <a:r>
              <a:rPr lang="en-US" sz="1600" dirty="0" err="1">
                <a:solidFill>
                  <a:srgbClr val="006600"/>
                </a:solidFill>
              </a:rPr>
              <a:t>Isom</a:t>
            </a:r>
            <a:r>
              <a:rPr lang="en-US" sz="1600" dirty="0">
                <a:solidFill>
                  <a:srgbClr val="006600"/>
                </a:solidFill>
              </a:rPr>
              <a:t>:</a:t>
            </a:r>
            <a:r>
              <a:rPr lang="en-US" sz="1600" dirty="0"/>
              <a:t>	</a:t>
            </a:r>
            <a:r>
              <a:rPr lang="en-US" sz="1600" dirty="0">
                <a:solidFill>
                  <a:srgbClr val="000000"/>
                </a:solidFill>
              </a:rPr>
              <a:t>On</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WHAT(3)		number of “replicas” of the decay of each individual nucleus</a:t>
            </a:r>
          </a:p>
          <a:p>
            <a:pPr marL="2238375" indent="-2238375" algn="l" defTabSz="1071563" eaLnBrk="0" hangingPunct="0">
              <a:tabLst>
                <a:tab pos="1431925" algn="l"/>
                <a:tab pos="2238375" algn="l"/>
              </a:tabLst>
              <a:defRPr/>
            </a:pPr>
            <a:r>
              <a:rPr lang="en-US" sz="1600" dirty="0">
                <a:solidFill>
                  <a:srgbClr val="006600"/>
                </a:solidFill>
              </a:rPr>
              <a:t>Replicas:</a:t>
            </a:r>
            <a:r>
              <a:rPr lang="en-US" sz="1600" dirty="0"/>
              <a:t>	</a:t>
            </a:r>
            <a:r>
              <a:rPr lang="en-US" sz="1600" dirty="0">
                <a:solidFill>
                  <a:srgbClr val="000000"/>
                </a:solidFill>
              </a:rPr>
              <a:t>#</a:t>
            </a:r>
            <a:endParaRPr lang="en-US" sz="1600" b="1" dirty="0"/>
          </a:p>
        </p:txBody>
      </p:sp>
      <p:sp>
        <p:nvSpPr>
          <p:cNvPr id="13319" name="Rectangle 8"/>
          <p:cNvSpPr>
            <a:spLocks noChangeArrowheads="1"/>
          </p:cNvSpPr>
          <p:nvPr/>
        </p:nvSpPr>
        <p:spPr bwMode="auto">
          <a:xfrm>
            <a:off x="762000" y="990600"/>
            <a:ext cx="7924800" cy="609600"/>
          </a:xfrm>
          <a:prstGeom prst="rect">
            <a:avLst/>
          </a:prstGeom>
          <a:noFill/>
          <a:ln w="9525">
            <a:solidFill>
              <a:schemeClr val="tx1"/>
            </a:solidFill>
            <a:miter lim="800000"/>
            <a:headEnd/>
            <a:tailEnd/>
          </a:ln>
        </p:spPr>
        <p:txBody>
          <a:bodyPr wrap="none" anchor="ctr"/>
          <a:lstStyle/>
          <a:p>
            <a:endParaRPr lang="en-GB"/>
          </a:p>
        </p:txBody>
      </p:sp>
      <p:pic>
        <p:nvPicPr>
          <p:cNvPr id="8" name="Picture 4"/>
          <p:cNvPicPr>
            <a:picLocks noChangeAspect="1" noChangeArrowheads="1"/>
          </p:cNvPicPr>
          <p:nvPr/>
        </p:nvPicPr>
        <p:blipFill>
          <a:blip r:embed="rId2"/>
          <a:srcRect/>
          <a:stretch>
            <a:fillRect/>
          </a:stretch>
        </p:blipFill>
        <p:spPr bwMode="auto">
          <a:xfrm>
            <a:off x="762000" y="1620838"/>
            <a:ext cx="79248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Grp="1" noChangeArrowheads="1"/>
          </p:cNvSpPr>
          <p:nvPr>
            <p:ph type="sldNum" sz="quarter" idx="12"/>
          </p:nvPr>
        </p:nvSpPr>
        <p:spPr>
          <a:noFill/>
        </p:spPr>
        <p:txBody>
          <a:bodyPr/>
          <a:lstStyle/>
          <a:p>
            <a:fld id="{39F93240-0678-479D-B700-214DB869798E}" type="slidenum">
              <a:rPr lang="en-US" smtClean="0"/>
              <a:pPr/>
              <a:t>12</a:t>
            </a:fld>
            <a:endParaRPr lang="en-US" smtClean="0"/>
          </a:p>
        </p:txBody>
      </p:sp>
      <p:sp>
        <p:nvSpPr>
          <p:cNvPr id="14340" name="Rectangle 5"/>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a:solidFill>
                  <a:schemeClr val="tx2"/>
                </a:solidFill>
              </a:rPr>
              <a:t>Card: RADDECAY </a:t>
            </a:r>
            <a:r>
              <a:rPr lang="en-US" sz="2800" baseline="30000">
                <a:solidFill>
                  <a:schemeClr val="tx2"/>
                </a:solidFill>
              </a:rPr>
              <a:t>[2/2]</a:t>
            </a:r>
            <a:endParaRPr lang="en-US" sz="2800" i="1" baseline="30000">
              <a:solidFill>
                <a:srgbClr val="0000FF"/>
              </a:solidFill>
            </a:endParaRPr>
          </a:p>
        </p:txBody>
      </p:sp>
      <p:pic>
        <p:nvPicPr>
          <p:cNvPr id="8" name="Picture 4"/>
          <p:cNvPicPr>
            <a:picLocks noChangeAspect="1" noChangeArrowheads="1"/>
          </p:cNvPicPr>
          <p:nvPr/>
        </p:nvPicPr>
        <p:blipFill>
          <a:blip r:embed="rId2"/>
          <a:srcRect/>
          <a:stretch>
            <a:fillRect/>
          </a:stretch>
        </p:blipFill>
        <p:spPr bwMode="auto">
          <a:xfrm>
            <a:off x="685800" y="990600"/>
            <a:ext cx="7924800" cy="838200"/>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228600" y="2057400"/>
            <a:ext cx="8763000" cy="403225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WHAT(4)		switch for applying various biasing features only to prompt radiation or only to particles from radioactive decays</a:t>
            </a:r>
          </a:p>
          <a:p>
            <a:pPr marL="2238375" indent="-2238375" algn="l" defTabSz="1071563" eaLnBrk="0" hangingPunct="0">
              <a:tabLst>
                <a:tab pos="1431925" algn="l"/>
                <a:tab pos="2238375" algn="l"/>
              </a:tabLst>
              <a:defRPr/>
            </a:pPr>
            <a:r>
              <a:rPr lang="en-US" sz="1600" dirty="0">
                <a:solidFill>
                  <a:srgbClr val="006600"/>
                </a:solidFill>
                <a:latin typeface="+mj-lt"/>
              </a:rPr>
              <a:t>h/m </a:t>
            </a:r>
            <a:r>
              <a:rPr lang="en-US" sz="1600" dirty="0" err="1">
                <a:solidFill>
                  <a:srgbClr val="006600"/>
                </a:solidFill>
                <a:latin typeface="+mj-lt"/>
              </a:rPr>
              <a:t>Int</a:t>
            </a:r>
            <a:r>
              <a:rPr lang="en-US" sz="1600" dirty="0">
                <a:solidFill>
                  <a:srgbClr val="006600"/>
                </a:solidFill>
                <a:latin typeface="+mj-lt"/>
              </a:rPr>
              <a:t> .. Low-n WW</a:t>
            </a:r>
            <a:r>
              <a:rPr lang="en-US" sz="1600" dirty="0">
                <a:latin typeface="+mj-lt"/>
              </a:rPr>
              <a:t>	9 digits, each responsible for a different biasing </a:t>
            </a:r>
          </a:p>
          <a:p>
            <a:pPr marL="2238375" indent="-2238375" algn="l" defTabSz="1071563" eaLnBrk="0" hangingPunct="0">
              <a:tabLst>
                <a:tab pos="1431925" algn="l"/>
                <a:tab pos="2238375" algn="l"/>
              </a:tabLst>
              <a:defRPr/>
            </a:pPr>
            <a:r>
              <a:rPr lang="en-US" sz="1600" dirty="0">
                <a:latin typeface="+mj-lt"/>
              </a:rPr>
              <a:t>		Example: </a:t>
            </a:r>
          </a:p>
          <a:p>
            <a:pPr marL="2238375" indent="-2238375" algn="l" defTabSz="1071563" eaLnBrk="0" hangingPunct="0">
              <a:tabLst>
                <a:tab pos="1431925" algn="l"/>
                <a:tab pos="2238375" algn="l"/>
              </a:tabLst>
              <a:defRPr/>
            </a:pPr>
            <a:r>
              <a:rPr lang="en-US" sz="1600" dirty="0">
                <a:latin typeface="+mj-lt"/>
              </a:rPr>
              <a:t>			5th digit, e+/e-/gamma leading particle biasing applied</a:t>
            </a:r>
          </a:p>
          <a:p>
            <a:pPr marL="2238375" indent="-2238375" algn="l" defTabSz="1071563" eaLnBrk="0" hangingPunct="0">
              <a:tabLst>
                <a:tab pos="1431925" algn="l"/>
                <a:tab pos="2238375" algn="l"/>
              </a:tabLst>
              <a:defRPr/>
            </a:pPr>
            <a:r>
              <a:rPr lang="en-US" sz="1600" dirty="0">
                <a:latin typeface="+mj-lt"/>
              </a:rPr>
              <a:t>			000010000  to prompt radiation only</a:t>
            </a:r>
          </a:p>
          <a:p>
            <a:pPr marL="2238375" indent="-2238375" algn="l" defTabSz="1071563" eaLnBrk="0" hangingPunct="0">
              <a:tabLst>
                <a:tab pos="1431925" algn="l"/>
                <a:tab pos="2238375" algn="l"/>
              </a:tabLst>
              <a:defRPr/>
            </a:pPr>
            <a:r>
              <a:rPr lang="en-US" sz="1600" dirty="0">
                <a:latin typeface="+mj-lt"/>
              </a:rPr>
              <a:t>			000020000  to decay radiation only</a:t>
            </a:r>
          </a:p>
          <a:p>
            <a:pPr marL="2238375" indent="-2238375" algn="l" defTabSz="1071563" eaLnBrk="0" hangingPunct="0">
              <a:tabLst>
                <a:tab pos="1431925" algn="l"/>
                <a:tab pos="2238375" algn="l"/>
              </a:tabLst>
              <a:defRPr/>
            </a:pPr>
            <a:r>
              <a:rPr lang="en-US" sz="1600" dirty="0">
                <a:latin typeface="+mj-lt"/>
              </a:rPr>
              <a:t>			000030000  to both</a:t>
            </a:r>
          </a:p>
          <a:p>
            <a:pPr marL="2238375" indent="-2238375" algn="l" defTabSz="1071563" eaLnBrk="0" hangingPunct="0">
              <a:tabLst>
                <a:tab pos="1431925" algn="l"/>
                <a:tab pos="2238375" algn="l"/>
              </a:tabLst>
              <a:defRPr/>
            </a:pPr>
            <a:r>
              <a:rPr lang="en-US" sz="1600" dirty="0">
                <a:latin typeface="+mj-lt"/>
              </a:rPr>
              <a:t>		Default: 111111111 (or blank as above)</a:t>
            </a:r>
          </a:p>
          <a:p>
            <a:pPr marL="2238375" indent="-2238375" algn="l" defTabSz="1071563" eaLnBrk="0" hangingPunct="0">
              <a:tabLst>
                <a:tab pos="1431925" algn="l"/>
                <a:tab pos="2238375" algn="l"/>
              </a:tabLst>
              <a:defRPr/>
            </a:pPr>
            <a:endParaRPr lang="en-US" sz="1600" b="1" dirty="0">
              <a:solidFill>
                <a:srgbClr val="27B206"/>
              </a:solidFill>
              <a:latin typeface="+mj-lt"/>
            </a:endParaRPr>
          </a:p>
          <a:p>
            <a:pPr marL="2238375" indent="-2238375" algn="l" defTabSz="1071563" eaLnBrk="0" hangingPunct="0">
              <a:tabLst>
                <a:tab pos="1431925" algn="l"/>
                <a:tab pos="2238375" algn="l"/>
              </a:tabLst>
              <a:defRPr/>
            </a:pPr>
            <a:r>
              <a:rPr lang="en-US" sz="1600" b="1" dirty="0">
                <a:latin typeface="+mj-lt"/>
              </a:rPr>
              <a:t>WHAT(5)		multiplication factors to be applied to transport cutoffs</a:t>
            </a:r>
          </a:p>
          <a:p>
            <a:pPr marL="2238375" indent="-2238375" algn="l" defTabSz="1071563" eaLnBrk="0" hangingPunct="0">
              <a:tabLst>
                <a:tab pos="1431925" algn="l"/>
                <a:tab pos="2238375" algn="l"/>
              </a:tabLst>
              <a:defRPr/>
            </a:pPr>
            <a:r>
              <a:rPr lang="en-US" sz="1600" dirty="0">
                <a:solidFill>
                  <a:srgbClr val="006600"/>
                </a:solidFill>
                <a:latin typeface="+mj-lt"/>
              </a:rPr>
              <a:t>decay cut:</a:t>
            </a:r>
            <a:r>
              <a:rPr lang="en-US" sz="1600" b="1" dirty="0">
                <a:latin typeface="+mj-lt"/>
              </a:rPr>
              <a:t>	</a:t>
            </a:r>
            <a:r>
              <a:rPr lang="en-US" sz="1600" dirty="0">
                <a:solidFill>
                  <a:srgbClr val="000000"/>
                </a:solidFill>
                <a:latin typeface="+mj-lt"/>
              </a:rPr>
              <a:t>#</a:t>
            </a:r>
            <a:r>
              <a:rPr lang="en-US" sz="1600" b="1" dirty="0">
                <a:latin typeface="+mj-lt"/>
              </a:rPr>
              <a:t>	</a:t>
            </a:r>
            <a:r>
              <a:rPr lang="en-US" sz="1600" dirty="0">
                <a:latin typeface="+mj-lt"/>
              </a:rPr>
              <a:t>10 digits, first five for decay radiation, second five for prompt</a:t>
            </a:r>
          </a:p>
          <a:p>
            <a:pPr marL="2238375" indent="-2238375" algn="l" defTabSz="1071563" eaLnBrk="0" hangingPunct="0">
              <a:tabLst>
                <a:tab pos="1431925" algn="l"/>
                <a:tab pos="2238375" algn="l"/>
              </a:tabLst>
              <a:defRPr/>
            </a:pPr>
            <a:r>
              <a:rPr lang="en-US" sz="1600" dirty="0">
                <a:solidFill>
                  <a:srgbClr val="006600"/>
                </a:solidFill>
                <a:latin typeface="+mj-lt"/>
              </a:rPr>
              <a:t>prompt cut:</a:t>
            </a:r>
            <a:r>
              <a:rPr lang="en-US" sz="1600" dirty="0">
                <a:latin typeface="+mj-lt"/>
              </a:rPr>
              <a:t>	</a:t>
            </a:r>
            <a:r>
              <a:rPr lang="en-US" sz="1600" dirty="0">
                <a:solidFill>
                  <a:srgbClr val="000000"/>
                </a:solidFill>
                <a:latin typeface="+mj-lt"/>
              </a:rPr>
              <a:t>#</a:t>
            </a:r>
            <a:r>
              <a:rPr lang="en-US" sz="1600" dirty="0">
                <a:latin typeface="+mj-lt"/>
              </a:rPr>
              <a:t>	radiation (see manual)</a:t>
            </a:r>
          </a:p>
          <a:p>
            <a:pPr marL="2238375" indent="-2238375" algn="l" defTabSz="1071563" eaLnBrk="0" hangingPunct="0">
              <a:tabLst>
                <a:tab pos="1431925" algn="l"/>
                <a:tab pos="2238375" algn="l"/>
              </a:tabLst>
              <a:defRPr/>
            </a:pPr>
            <a:r>
              <a:rPr lang="en-US" sz="1600" dirty="0">
                <a:latin typeface="+mj-lt"/>
              </a:rPr>
              <a:t>		Special cases: </a:t>
            </a:r>
          </a:p>
          <a:p>
            <a:pPr marL="2238375" indent="-2238375" algn="l" defTabSz="1071563" eaLnBrk="0" hangingPunct="0">
              <a:tabLst>
                <a:tab pos="1431925" algn="l"/>
                <a:tab pos="2238375" algn="l"/>
              </a:tabLst>
              <a:defRPr/>
            </a:pPr>
            <a:r>
              <a:rPr lang="en-US" sz="1600" dirty="0">
                <a:latin typeface="+mj-lt"/>
              </a:rPr>
              <a:t>			0000099999 kill EM cascade for prompt radiation</a:t>
            </a:r>
          </a:p>
          <a:p>
            <a:pPr marL="2238375" indent="-2238375" algn="l" defTabSz="1071563" eaLnBrk="0" hangingPunct="0">
              <a:tabLst>
                <a:tab pos="1431925" algn="l"/>
                <a:tab pos="2238375" algn="l"/>
              </a:tabLst>
              <a:defRPr/>
            </a:pPr>
            <a:r>
              <a:rPr lang="en-US" sz="1600" dirty="0">
                <a:latin typeface="+mj-lt"/>
              </a:rPr>
              <a:t>			9999900000 kill EM cascade for residual radiation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sldNum" sz="quarter" idx="12"/>
          </p:nvPr>
        </p:nvSpPr>
        <p:spPr>
          <a:noFill/>
        </p:spPr>
        <p:txBody>
          <a:bodyPr/>
          <a:lstStyle/>
          <a:p>
            <a:fld id="{9B8640BA-9D9D-4558-B25E-D408C7E154BD}" type="slidenum">
              <a:rPr lang="en-US" smtClean="0"/>
              <a:pPr/>
              <a:t>13</a:t>
            </a:fld>
            <a:endParaRPr lang="en-US" smtClean="0"/>
          </a:p>
        </p:txBody>
      </p:sp>
      <p:sp>
        <p:nvSpPr>
          <p:cNvPr id="1127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IRRPROFI</a:t>
            </a:r>
            <a:endParaRPr lang="en-US" sz="2800" i="1" dirty="0">
              <a:solidFill>
                <a:srgbClr val="0000FF"/>
              </a:solidFill>
              <a:latin typeface="+mj-lt"/>
            </a:endParaRPr>
          </a:p>
        </p:txBody>
      </p:sp>
      <p:sp>
        <p:nvSpPr>
          <p:cNvPr id="15364" name="Rectangle 5"/>
          <p:cNvSpPr>
            <a:spLocks noChangeArrowheads="1"/>
          </p:cNvSpPr>
          <p:nvPr/>
        </p:nvSpPr>
        <p:spPr bwMode="auto">
          <a:xfrm>
            <a:off x="838200" y="1066800"/>
            <a:ext cx="8001000" cy="1262063"/>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2) definition of irradiation pattern</a:t>
            </a:r>
          </a:p>
          <a:p>
            <a:pPr algn="l" eaLnBrk="0" hangingPunct="0"/>
            <a:r>
              <a:rPr lang="en-US" sz="1200">
                <a:solidFill>
                  <a:srgbClr val="000000"/>
                </a:solidFill>
                <a:latin typeface="Courier New" pitchFamily="49" charset="0"/>
              </a:rPr>
              <a:t>*            180days    part/s   185days             180days    part/s</a:t>
            </a:r>
          </a:p>
          <a:p>
            <a:pPr algn="l" eaLnBrk="0" hangingPunct="0"/>
            <a:r>
              <a:rPr lang="en-US" sz="1200">
                <a:solidFill>
                  <a:srgbClr val="0000FF"/>
                </a:solidFill>
                <a:latin typeface="Courier New" pitchFamily="49" charset="0"/>
              </a:rPr>
              <a:t>IRRPROFI</a:t>
            </a:r>
            <a:r>
              <a:rPr lang="en-US" sz="1200">
                <a:latin typeface="Courier New" pitchFamily="49" charset="0"/>
              </a:rPr>
              <a:t>    </a:t>
            </a:r>
            <a:r>
              <a:rPr lang="en-US" sz="1200">
                <a:solidFill>
                  <a:srgbClr val="000000"/>
                </a:solidFill>
                <a:latin typeface="Courier New" pitchFamily="49" charset="0"/>
              </a:rPr>
              <a:t>1.5552E7  5.9175E5  1.5984E7       0.0  1.5552E7  5.9175E5</a:t>
            </a:r>
          </a:p>
          <a:p>
            <a:pPr algn="l" eaLnBrk="0" hangingPunct="0"/>
            <a:endParaRPr lang="de-DE" sz="12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5365" name="Rectangle 6"/>
          <p:cNvSpPr>
            <a:spLocks noChangeArrowheads="1"/>
          </p:cNvSpPr>
          <p:nvPr/>
        </p:nvSpPr>
        <p:spPr bwMode="auto">
          <a:xfrm>
            <a:off x="762000" y="990600"/>
            <a:ext cx="7924800" cy="706438"/>
          </a:xfrm>
          <a:prstGeom prst="rect">
            <a:avLst/>
          </a:prstGeom>
          <a:noFill/>
          <a:ln w="9525">
            <a:solidFill>
              <a:schemeClr val="tx1"/>
            </a:solidFill>
            <a:miter lim="800000"/>
            <a:headEnd/>
            <a:tailEnd/>
          </a:ln>
        </p:spPr>
        <p:txBody>
          <a:bodyPr wrap="none" anchor="ctr"/>
          <a:lstStyle/>
          <a:p>
            <a:endParaRPr lang="en-GB"/>
          </a:p>
        </p:txBody>
      </p:sp>
      <p:pic>
        <p:nvPicPr>
          <p:cNvPr id="8" name="Picture 5"/>
          <p:cNvPicPr>
            <a:picLocks noChangeAspect="1" noChangeArrowheads="1"/>
          </p:cNvPicPr>
          <p:nvPr/>
        </p:nvPicPr>
        <p:blipFill>
          <a:blip r:embed="rId2"/>
          <a:srcRect/>
          <a:stretch>
            <a:fillRect/>
          </a:stretch>
        </p:blipFill>
        <p:spPr bwMode="auto">
          <a:xfrm>
            <a:off x="762000" y="1773238"/>
            <a:ext cx="7924800" cy="762000"/>
          </a:xfrm>
          <a:prstGeom prst="rect">
            <a:avLst/>
          </a:prstGeom>
          <a:ln>
            <a:noFill/>
          </a:ln>
          <a:effectLst>
            <a:outerShdw blurRad="292100" dist="139700" dir="2700000" algn="tl" rotWithShape="0">
              <a:srgbClr val="333333">
                <a:alpha val="65000"/>
              </a:srgbClr>
            </a:outerShdw>
          </a:effectLst>
        </p:spPr>
      </p:pic>
      <p:sp>
        <p:nvSpPr>
          <p:cNvPr id="10" name="Text Box 7"/>
          <p:cNvSpPr txBox="1">
            <a:spLocks noChangeArrowheads="1"/>
          </p:cNvSpPr>
          <p:nvPr/>
        </p:nvSpPr>
        <p:spPr bwMode="auto">
          <a:xfrm>
            <a:off x="228600" y="2843213"/>
            <a:ext cx="8763000" cy="3786187"/>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WHAT(1,3,5)		irradiation time (second)</a:t>
            </a:r>
          </a:p>
          <a:p>
            <a:pPr marL="2238375" indent="-2238375" algn="l" defTabSz="1071563" eaLnBrk="0" hangingPunct="0">
              <a:tabLst>
                <a:tab pos="1431925" algn="l"/>
                <a:tab pos="2238375" algn="l"/>
              </a:tabLst>
              <a:defRPr/>
            </a:pPr>
            <a:r>
              <a:rPr lang="en-US" sz="1600" dirty="0" err="1">
                <a:solidFill>
                  <a:srgbClr val="006600"/>
                </a:solidFill>
                <a:latin typeface="Symbol" pitchFamily="18" charset="2"/>
              </a:rPr>
              <a:t>D</a:t>
            </a:r>
            <a:r>
              <a:rPr lang="en-US" sz="1600" dirty="0" err="1">
                <a:solidFill>
                  <a:srgbClr val="006600"/>
                </a:solidFill>
                <a:latin typeface="+mj-lt"/>
              </a:rPr>
              <a:t>t</a:t>
            </a:r>
            <a:r>
              <a:rPr lang="en-US" sz="1600" dirty="0">
                <a:solidFill>
                  <a:srgbClr val="006600"/>
                </a:solidFill>
                <a:latin typeface="+mj-lt"/>
              </a:rPr>
              <a:t>:</a:t>
            </a:r>
            <a:r>
              <a:rPr lang="en-US" sz="1600" dirty="0">
                <a:latin typeface="+mj-lt"/>
              </a:rPr>
              <a:t>	</a:t>
            </a:r>
            <a:r>
              <a:rPr lang="en-US" sz="1600" dirty="0">
                <a:solidFill>
                  <a:srgbClr val="000000"/>
                </a:solidFill>
                <a:latin typeface="+mj-lt"/>
              </a:rPr>
              <a:t>#</a:t>
            </a:r>
            <a:r>
              <a:rPr lang="en-US" sz="1600" dirty="0">
                <a:latin typeface="+mj-lt"/>
              </a:rPr>
              <a:t>	</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WHAT(2,4,6)		beam intensity (particles per second)</a:t>
            </a:r>
            <a:endParaRPr lang="en-US" sz="1600" dirty="0">
              <a:latin typeface="+mj-lt"/>
            </a:endParaRPr>
          </a:p>
          <a:p>
            <a:pPr marL="2238375" indent="-2238375" algn="l" defTabSz="1071563" eaLnBrk="0" hangingPunct="0">
              <a:tabLst>
                <a:tab pos="1431925" algn="l"/>
                <a:tab pos="2238375" algn="l"/>
              </a:tabLst>
              <a:defRPr/>
            </a:pPr>
            <a:r>
              <a:rPr lang="en-US" sz="1600" dirty="0">
                <a:solidFill>
                  <a:srgbClr val="006600"/>
                </a:solidFill>
                <a:latin typeface="+mj-lt"/>
              </a:rPr>
              <a:t>p/s</a:t>
            </a:r>
            <a:r>
              <a:rPr lang="en-US" sz="1600" dirty="0">
                <a:latin typeface="+mj-lt"/>
              </a:rPr>
              <a:t>	</a:t>
            </a:r>
            <a:r>
              <a:rPr lang="en-US" sz="1600" dirty="0">
                <a:solidFill>
                  <a:srgbClr val="000000"/>
                </a:solidFill>
                <a:latin typeface="+mj-lt"/>
              </a:rPr>
              <a:t>#</a:t>
            </a:r>
            <a:r>
              <a:rPr lang="en-US" sz="1600" dirty="0">
                <a:latin typeface="+mj-lt"/>
              </a:rPr>
              <a:t>	Note: zero intensity is accepted and can be used</a:t>
            </a:r>
            <a:br>
              <a:rPr lang="en-US" sz="1600" dirty="0">
                <a:latin typeface="+mj-lt"/>
              </a:rPr>
            </a:br>
            <a:r>
              <a:rPr lang="en-US" sz="1600" dirty="0">
                <a:latin typeface="+mj-lt"/>
              </a:rPr>
              <a:t>e.g., to define beam-off periods</a:t>
            </a: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dirty="0">
                <a:latin typeface="+mj-lt"/>
              </a:rPr>
              <a:t>	Note:	Several cards can be combined up to a maximum of 100 irradiation  intervals (subject to change with new releases).</a:t>
            </a: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b="1" dirty="0">
                <a:solidFill>
                  <a:srgbClr val="000000"/>
                </a:solidFill>
                <a:latin typeface="+mj-lt"/>
              </a:rPr>
              <a:t>Example (see above):</a:t>
            </a:r>
          </a:p>
          <a:p>
            <a:pPr marL="2238375" indent="-2238375" algn="l" defTabSz="1071563" eaLnBrk="0" hangingPunct="0">
              <a:tabLst>
                <a:tab pos="1431925" algn="l"/>
                <a:tab pos="2238375" algn="l"/>
              </a:tabLst>
              <a:defRPr/>
            </a:pPr>
            <a:r>
              <a:rPr lang="en-US" sz="1600" dirty="0">
                <a:solidFill>
                  <a:srgbClr val="000000"/>
                </a:solidFill>
                <a:latin typeface="+mj-lt"/>
              </a:rPr>
              <a:t>                          180 days	185 days	180 days</a:t>
            </a:r>
          </a:p>
          <a:p>
            <a:pPr marL="2238375" indent="-2238375" algn="l" defTabSz="1071563" eaLnBrk="0" hangingPunct="0">
              <a:tabLst>
                <a:tab pos="1431925" algn="l"/>
                <a:tab pos="2238375" algn="l"/>
              </a:tabLst>
              <a:defRPr/>
            </a:pPr>
            <a:r>
              <a:rPr lang="en-US" sz="1600" dirty="0">
                <a:solidFill>
                  <a:srgbClr val="000000"/>
                </a:solidFill>
                <a:latin typeface="+mj-lt"/>
              </a:rPr>
              <a:t>                         5.9 × 10</a:t>
            </a:r>
            <a:r>
              <a:rPr lang="en-US" sz="1600" baseline="30000" dirty="0">
                <a:solidFill>
                  <a:srgbClr val="000000"/>
                </a:solidFill>
                <a:latin typeface="+mj-lt"/>
              </a:rPr>
              <a:t>5</a:t>
            </a:r>
            <a:r>
              <a:rPr lang="en-US" sz="1600" dirty="0">
                <a:solidFill>
                  <a:srgbClr val="000000"/>
                </a:solidFill>
                <a:latin typeface="+mj-lt"/>
              </a:rPr>
              <a:t> p/s 	   0 p/s	5.9 × 10</a:t>
            </a:r>
            <a:r>
              <a:rPr lang="en-US" sz="1600" baseline="30000" dirty="0">
                <a:solidFill>
                  <a:srgbClr val="000000"/>
                </a:solidFill>
                <a:latin typeface="+mj-lt"/>
              </a:rPr>
              <a:t>5</a:t>
            </a:r>
            <a:r>
              <a:rPr lang="en-US" sz="1600" dirty="0">
                <a:solidFill>
                  <a:srgbClr val="000000"/>
                </a:solidFill>
                <a:latin typeface="+mj-lt"/>
              </a:rPr>
              <a:t> p/s </a:t>
            </a:r>
          </a:p>
          <a:p>
            <a:pPr marL="2238375" indent="-2238375" algn="l" defTabSz="1071563" eaLnBrk="0" hangingPunct="0">
              <a:tabLst>
                <a:tab pos="1431925" algn="l"/>
                <a:tab pos="2238375" algn="l"/>
              </a:tabLst>
              <a:defRPr/>
            </a:pPr>
            <a:r>
              <a:rPr lang="en-US" sz="1600" dirty="0">
                <a:solidFill>
                  <a:srgbClr val="000000"/>
                </a:solidFill>
                <a:latin typeface="+mj-lt"/>
              </a:rPr>
              <a:t>                                      	(beam-off)</a:t>
            </a:r>
            <a:endParaRPr lang="en-US" sz="1600" b="1" dirty="0">
              <a:solidFill>
                <a:srgbClr val="0000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2"/>
          <p:cNvSpPr>
            <a:spLocks noGrp="1" noChangeArrowheads="1"/>
          </p:cNvSpPr>
          <p:nvPr>
            <p:ph type="sldNum" sz="quarter" idx="12"/>
          </p:nvPr>
        </p:nvSpPr>
        <p:spPr>
          <a:noFill/>
        </p:spPr>
        <p:txBody>
          <a:bodyPr/>
          <a:lstStyle/>
          <a:p>
            <a:fld id="{E1738C5E-FEBC-4B02-87B3-5F60BCDAE939}" type="slidenum">
              <a:rPr lang="en-US" smtClean="0"/>
              <a:pPr/>
              <a:t>14</a:t>
            </a:fld>
            <a:endParaRPr lang="en-US" smtClean="0"/>
          </a:p>
        </p:txBody>
      </p:sp>
      <p:sp>
        <p:nvSpPr>
          <p:cNvPr id="16388" name="Slide Number Placeholder 3"/>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43D920BF-4FE7-4CFA-9930-B2456B492930}" type="slidenum">
              <a:rPr lang="en-US" sz="1200"/>
              <a:pPr algn="r"/>
              <a:t>14</a:t>
            </a:fld>
            <a:endParaRPr lang="en-US" sz="1200"/>
          </a:p>
        </p:txBody>
      </p:sp>
      <p:sp>
        <p:nvSpPr>
          <p:cNvPr id="12295"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DCYTIMES</a:t>
            </a:r>
            <a:endParaRPr lang="en-US" sz="2800" i="1" dirty="0">
              <a:solidFill>
                <a:srgbClr val="0000FF"/>
              </a:solidFill>
              <a:latin typeface="+mj-lt"/>
            </a:endParaRPr>
          </a:p>
        </p:txBody>
      </p:sp>
      <p:sp>
        <p:nvSpPr>
          <p:cNvPr id="16390" name="Rectangle 5"/>
          <p:cNvSpPr>
            <a:spLocks noChangeArrowheads="1"/>
          </p:cNvSpPr>
          <p:nvPr/>
        </p:nvSpPr>
        <p:spPr bwMode="auto">
          <a:xfrm>
            <a:off x="762000" y="1122363"/>
            <a:ext cx="7924800" cy="706437"/>
          </a:xfrm>
          <a:prstGeom prst="rect">
            <a:avLst/>
          </a:prstGeom>
          <a:noFill/>
          <a:ln w="9525">
            <a:solidFill>
              <a:schemeClr val="tx1"/>
            </a:solidFill>
            <a:miter lim="800000"/>
            <a:headEnd/>
            <a:tailEnd/>
          </a:ln>
        </p:spPr>
        <p:txBody>
          <a:bodyPr wrap="none" anchor="ctr"/>
          <a:lstStyle/>
          <a:p>
            <a:endParaRPr lang="en-GB"/>
          </a:p>
        </p:txBody>
      </p:sp>
      <p:sp>
        <p:nvSpPr>
          <p:cNvPr id="16391" name="Rectangle 6"/>
          <p:cNvSpPr>
            <a:spLocks noChangeArrowheads="1"/>
          </p:cNvSpPr>
          <p:nvPr/>
        </p:nvSpPr>
        <p:spPr bwMode="auto">
          <a:xfrm>
            <a:off x="819150" y="1176338"/>
            <a:ext cx="8839200" cy="852487"/>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3) definition of cooling times</a:t>
            </a:r>
          </a:p>
          <a:p>
            <a:pPr algn="l" eaLnBrk="0" hangingPunct="0"/>
            <a:r>
              <a:rPr lang="en-US" sz="1200">
                <a:solidFill>
                  <a:srgbClr val="000000"/>
                </a:solidFill>
                <a:latin typeface="Courier New" pitchFamily="49" charset="0"/>
              </a:rPr>
              <a:t>*              1hour    8hours      1day     7days    1month   4months</a:t>
            </a:r>
          </a:p>
          <a:p>
            <a:pPr algn="l" eaLnBrk="0" hangingPunct="0"/>
            <a:r>
              <a:rPr lang="en-US" sz="1200">
                <a:solidFill>
                  <a:srgbClr val="0000FF"/>
                </a:solidFill>
                <a:latin typeface="Courier New" pitchFamily="49" charset="0"/>
              </a:rPr>
              <a:t>DCYTIMES</a:t>
            </a:r>
            <a:r>
              <a:rPr lang="en-US" sz="1200">
                <a:latin typeface="Courier New" pitchFamily="49" charset="0"/>
              </a:rPr>
              <a:t>       </a:t>
            </a:r>
            <a:r>
              <a:rPr lang="en-US" sz="1200">
                <a:solidFill>
                  <a:srgbClr val="000000"/>
                </a:solidFill>
                <a:latin typeface="Courier New" pitchFamily="49" charset="0"/>
              </a:rPr>
              <a:t>3600.    28800.    8.64E4   6.048E5   2.592E6  1.0368E7</a:t>
            </a:r>
          </a:p>
          <a:p>
            <a:pPr algn="l" eaLnBrk="0" hangingPunct="0"/>
            <a:endParaRPr lang="en-US" sz="1400">
              <a:solidFill>
                <a:srgbClr val="000000"/>
              </a:solidFill>
              <a:latin typeface="Courier New" pitchFamily="49" charset="0"/>
            </a:endParaRPr>
          </a:p>
        </p:txBody>
      </p:sp>
      <p:sp>
        <p:nvSpPr>
          <p:cNvPr id="16392" name="Text Box 34"/>
          <p:cNvSpPr txBox="1">
            <a:spLocks noChangeArrowheads="1"/>
          </p:cNvSpPr>
          <p:nvPr/>
        </p:nvSpPr>
        <p:spPr bwMode="auto">
          <a:xfrm>
            <a:off x="228600" y="4851400"/>
            <a:ext cx="5337175" cy="1016000"/>
          </a:xfrm>
          <a:prstGeom prst="rect">
            <a:avLst/>
          </a:prstGeom>
          <a:noFill/>
          <a:ln w="9525">
            <a:noFill/>
            <a:miter lim="800000"/>
            <a:headEnd/>
            <a:tailEnd/>
          </a:ln>
        </p:spPr>
        <p:txBody>
          <a:bodyPr wrap="none">
            <a:spAutoFit/>
          </a:bodyPr>
          <a:lstStyle/>
          <a:p>
            <a:pPr algn="l" eaLnBrk="0" hangingPunct="0"/>
            <a:r>
              <a:rPr lang="en-US" sz="1400" i="1">
                <a:latin typeface="Courier New" pitchFamily="49" charset="0"/>
              </a:rPr>
              <a:t>     </a:t>
            </a:r>
            <a:r>
              <a:rPr lang="en-US" sz="1400" i="1" u="sng">
                <a:solidFill>
                  <a:srgbClr val="000000"/>
                </a:solidFill>
                <a:latin typeface="Courier New" pitchFamily="49" charset="0"/>
              </a:rPr>
              <a:t>Example (see above):</a:t>
            </a:r>
          </a:p>
          <a:p>
            <a:pPr algn="l" eaLnBrk="0" hangingPunct="0"/>
            <a:r>
              <a:rPr lang="en-US" sz="1400">
                <a:solidFill>
                  <a:srgbClr val="000000"/>
                </a:solidFill>
                <a:latin typeface="Courier New" pitchFamily="49" charset="0"/>
              </a:rPr>
              <a:t>          180 days     185 days    180 days</a:t>
            </a:r>
          </a:p>
          <a:p>
            <a:pPr algn="l" eaLnBrk="0" hangingPunct="0"/>
            <a:r>
              <a:rPr lang="en-US" sz="1400">
                <a:solidFill>
                  <a:srgbClr val="000000"/>
                </a:solidFill>
                <a:latin typeface="Courier New" pitchFamily="49" charset="0"/>
              </a:rPr>
              <a:t>         5.9 </a:t>
            </a:r>
            <a:r>
              <a:rPr lang="en-US" sz="1400">
                <a:solidFill>
                  <a:srgbClr val="000000"/>
                </a:solidFill>
                <a:latin typeface="Courier New" pitchFamily="49" charset="0"/>
                <a:cs typeface="Courier New" pitchFamily="49" charset="0"/>
              </a:rPr>
              <a:t>× 10</a:t>
            </a:r>
            <a:r>
              <a:rPr lang="en-US" sz="1400" baseline="30000">
                <a:solidFill>
                  <a:srgbClr val="000000"/>
                </a:solidFill>
                <a:latin typeface="Courier New" pitchFamily="49" charset="0"/>
                <a:cs typeface="Courier New" pitchFamily="49" charset="0"/>
              </a:rPr>
              <a:t>5 </a:t>
            </a:r>
            <a:r>
              <a:rPr lang="en-US" sz="1400">
                <a:solidFill>
                  <a:srgbClr val="000000"/>
                </a:solidFill>
                <a:latin typeface="Courier New" pitchFamily="49" charset="0"/>
                <a:cs typeface="Courier New" pitchFamily="49" charset="0"/>
              </a:rPr>
              <a:t>p/s</a:t>
            </a:r>
            <a:r>
              <a:rPr lang="en-US" sz="1400" baseline="30000">
                <a:solidFill>
                  <a:srgbClr val="000000"/>
                </a:solidFill>
                <a:latin typeface="Courier New" pitchFamily="49" charset="0"/>
                <a:cs typeface="Courier New" pitchFamily="49" charset="0"/>
              </a:rPr>
              <a:t>     </a:t>
            </a:r>
            <a:r>
              <a:rPr lang="en-US" sz="1400">
                <a:solidFill>
                  <a:srgbClr val="000000"/>
                </a:solidFill>
                <a:latin typeface="Courier New" pitchFamily="49" charset="0"/>
                <a:cs typeface="Courier New" pitchFamily="49" charset="0"/>
              </a:rPr>
              <a:t>0 p/s     </a:t>
            </a:r>
            <a:r>
              <a:rPr lang="en-US" sz="1400">
                <a:solidFill>
                  <a:srgbClr val="000000"/>
                </a:solidFill>
                <a:latin typeface="Courier New" pitchFamily="49" charset="0"/>
              </a:rPr>
              <a:t>5.9 × 10</a:t>
            </a:r>
            <a:r>
              <a:rPr lang="en-US" sz="1400" baseline="30000">
                <a:solidFill>
                  <a:srgbClr val="000000"/>
                </a:solidFill>
                <a:latin typeface="Courier New" pitchFamily="49" charset="0"/>
              </a:rPr>
              <a:t>5</a:t>
            </a:r>
            <a:r>
              <a:rPr lang="en-US" sz="1400">
                <a:solidFill>
                  <a:srgbClr val="000000"/>
                </a:solidFill>
                <a:latin typeface="Courier New" pitchFamily="49" charset="0"/>
              </a:rPr>
              <a:t> p/s</a:t>
            </a:r>
            <a:r>
              <a:rPr lang="en-US" sz="1800">
                <a:solidFill>
                  <a:srgbClr val="000000"/>
                </a:solidFill>
                <a:latin typeface="Arial" charset="0"/>
              </a:rPr>
              <a:t> </a:t>
            </a:r>
            <a:endParaRPr lang="en-US" sz="1400">
              <a:solidFill>
                <a:srgbClr val="000000"/>
              </a:solidFill>
              <a:latin typeface="Courier New" pitchFamily="49" charset="0"/>
              <a:cs typeface="Courier New" pitchFamily="49" charset="0"/>
            </a:endParaRPr>
          </a:p>
          <a:p>
            <a:pPr algn="l" eaLnBrk="0" hangingPunct="0"/>
            <a:r>
              <a:rPr lang="en-US" sz="1400">
                <a:latin typeface="Courier New" pitchFamily="49" charset="0"/>
                <a:cs typeface="Courier New" pitchFamily="49" charset="0"/>
              </a:rPr>
              <a:t>                      (beam-off)</a:t>
            </a:r>
          </a:p>
        </p:txBody>
      </p:sp>
      <p:grpSp>
        <p:nvGrpSpPr>
          <p:cNvPr id="16393" name="Group 33"/>
          <p:cNvGrpSpPr>
            <a:grpSpLocks/>
          </p:cNvGrpSpPr>
          <p:nvPr/>
        </p:nvGrpSpPr>
        <p:grpSpPr bwMode="auto">
          <a:xfrm>
            <a:off x="1295400" y="5422900"/>
            <a:ext cx="7620000" cy="1068388"/>
            <a:chOff x="1295400" y="5422900"/>
            <a:chExt cx="7620000" cy="1068388"/>
          </a:xfrm>
        </p:grpSpPr>
        <p:sp>
          <p:nvSpPr>
            <p:cNvPr id="16397" name="Line 35"/>
            <p:cNvSpPr>
              <a:spLocks noChangeShapeType="1"/>
            </p:cNvSpPr>
            <p:nvPr/>
          </p:nvSpPr>
          <p:spPr bwMode="auto">
            <a:xfrm flipV="1">
              <a:off x="1295400" y="5651500"/>
              <a:ext cx="0" cy="533400"/>
            </a:xfrm>
            <a:prstGeom prst="line">
              <a:avLst/>
            </a:prstGeom>
            <a:noFill/>
            <a:ln w="9525">
              <a:solidFill>
                <a:schemeClr val="tx1"/>
              </a:solidFill>
              <a:round/>
              <a:headEnd/>
              <a:tailEnd/>
            </a:ln>
          </p:spPr>
          <p:txBody>
            <a:bodyPr/>
            <a:lstStyle/>
            <a:p>
              <a:endParaRPr lang="en-GB"/>
            </a:p>
          </p:txBody>
        </p:sp>
        <p:sp>
          <p:nvSpPr>
            <p:cNvPr id="16398" name="Line 36"/>
            <p:cNvSpPr>
              <a:spLocks noChangeShapeType="1"/>
            </p:cNvSpPr>
            <p:nvPr/>
          </p:nvSpPr>
          <p:spPr bwMode="auto">
            <a:xfrm>
              <a:off x="1295400" y="5651500"/>
              <a:ext cx="457200" cy="1588"/>
            </a:xfrm>
            <a:prstGeom prst="line">
              <a:avLst/>
            </a:prstGeom>
            <a:noFill/>
            <a:ln w="9525">
              <a:solidFill>
                <a:schemeClr val="tx1"/>
              </a:solidFill>
              <a:round/>
              <a:headEnd/>
              <a:tailEnd/>
            </a:ln>
          </p:spPr>
          <p:txBody>
            <a:bodyPr/>
            <a:lstStyle/>
            <a:p>
              <a:endParaRPr lang="en-GB"/>
            </a:p>
          </p:txBody>
        </p:sp>
        <p:sp>
          <p:nvSpPr>
            <p:cNvPr id="16399" name="Line 37"/>
            <p:cNvSpPr>
              <a:spLocks noChangeShapeType="1"/>
            </p:cNvSpPr>
            <p:nvPr/>
          </p:nvSpPr>
          <p:spPr bwMode="auto">
            <a:xfrm>
              <a:off x="2590800" y="5651500"/>
              <a:ext cx="0" cy="533400"/>
            </a:xfrm>
            <a:prstGeom prst="line">
              <a:avLst/>
            </a:prstGeom>
            <a:noFill/>
            <a:ln w="9525">
              <a:solidFill>
                <a:schemeClr val="tx1"/>
              </a:solidFill>
              <a:round/>
              <a:headEnd/>
              <a:tailEnd/>
            </a:ln>
          </p:spPr>
          <p:txBody>
            <a:bodyPr/>
            <a:lstStyle/>
            <a:p>
              <a:endParaRPr lang="en-GB"/>
            </a:p>
          </p:txBody>
        </p:sp>
        <p:sp>
          <p:nvSpPr>
            <p:cNvPr id="16400" name="Line 38"/>
            <p:cNvSpPr>
              <a:spLocks noChangeShapeType="1"/>
            </p:cNvSpPr>
            <p:nvPr/>
          </p:nvSpPr>
          <p:spPr bwMode="auto">
            <a:xfrm>
              <a:off x="3886200" y="5651500"/>
              <a:ext cx="0" cy="533400"/>
            </a:xfrm>
            <a:prstGeom prst="line">
              <a:avLst/>
            </a:prstGeom>
            <a:noFill/>
            <a:ln w="9525">
              <a:solidFill>
                <a:schemeClr val="tx1"/>
              </a:solidFill>
              <a:round/>
              <a:headEnd/>
              <a:tailEnd/>
            </a:ln>
          </p:spPr>
          <p:txBody>
            <a:bodyPr/>
            <a:lstStyle/>
            <a:p>
              <a:endParaRPr lang="en-GB"/>
            </a:p>
          </p:txBody>
        </p:sp>
        <p:sp>
          <p:nvSpPr>
            <p:cNvPr id="16401" name="Line 39"/>
            <p:cNvSpPr>
              <a:spLocks noChangeShapeType="1"/>
            </p:cNvSpPr>
            <p:nvPr/>
          </p:nvSpPr>
          <p:spPr bwMode="auto">
            <a:xfrm>
              <a:off x="5181600" y="5648325"/>
              <a:ext cx="0" cy="538163"/>
            </a:xfrm>
            <a:prstGeom prst="line">
              <a:avLst/>
            </a:prstGeom>
            <a:noFill/>
            <a:ln w="9525">
              <a:solidFill>
                <a:schemeClr val="tx1"/>
              </a:solidFill>
              <a:round/>
              <a:headEnd/>
              <a:tailEnd/>
            </a:ln>
          </p:spPr>
          <p:txBody>
            <a:bodyPr/>
            <a:lstStyle/>
            <a:p>
              <a:endParaRPr lang="en-GB"/>
            </a:p>
          </p:txBody>
        </p:sp>
        <p:sp>
          <p:nvSpPr>
            <p:cNvPr id="16402" name="Line 40"/>
            <p:cNvSpPr>
              <a:spLocks noChangeShapeType="1"/>
            </p:cNvSpPr>
            <p:nvPr/>
          </p:nvSpPr>
          <p:spPr bwMode="auto">
            <a:xfrm>
              <a:off x="5181600" y="6186488"/>
              <a:ext cx="76200" cy="0"/>
            </a:xfrm>
            <a:prstGeom prst="line">
              <a:avLst/>
            </a:prstGeom>
            <a:noFill/>
            <a:ln w="28575">
              <a:solidFill>
                <a:srgbClr val="0000FF"/>
              </a:solidFill>
              <a:round/>
              <a:headEnd/>
              <a:tailEnd/>
            </a:ln>
          </p:spPr>
          <p:txBody>
            <a:bodyPr/>
            <a:lstStyle/>
            <a:p>
              <a:endParaRPr lang="en-GB"/>
            </a:p>
          </p:txBody>
        </p:sp>
        <p:sp>
          <p:nvSpPr>
            <p:cNvPr id="16403" name="Line 41"/>
            <p:cNvSpPr>
              <a:spLocks noChangeShapeType="1"/>
            </p:cNvSpPr>
            <p:nvPr/>
          </p:nvSpPr>
          <p:spPr bwMode="auto">
            <a:xfrm>
              <a:off x="5181600" y="6227763"/>
              <a:ext cx="228600" cy="0"/>
            </a:xfrm>
            <a:prstGeom prst="line">
              <a:avLst/>
            </a:prstGeom>
            <a:noFill/>
            <a:ln w="28575">
              <a:solidFill>
                <a:srgbClr val="0000FF"/>
              </a:solidFill>
              <a:round/>
              <a:headEnd/>
              <a:tailEnd/>
            </a:ln>
          </p:spPr>
          <p:txBody>
            <a:bodyPr/>
            <a:lstStyle/>
            <a:p>
              <a:endParaRPr lang="en-GB"/>
            </a:p>
          </p:txBody>
        </p:sp>
        <p:sp>
          <p:nvSpPr>
            <p:cNvPr id="16404" name="Line 42"/>
            <p:cNvSpPr>
              <a:spLocks noChangeShapeType="1"/>
            </p:cNvSpPr>
            <p:nvPr/>
          </p:nvSpPr>
          <p:spPr bwMode="auto">
            <a:xfrm>
              <a:off x="5181600" y="6262688"/>
              <a:ext cx="685800" cy="0"/>
            </a:xfrm>
            <a:prstGeom prst="line">
              <a:avLst/>
            </a:prstGeom>
            <a:noFill/>
            <a:ln w="28575">
              <a:solidFill>
                <a:srgbClr val="0000FF"/>
              </a:solidFill>
              <a:round/>
              <a:headEnd/>
              <a:tailEnd/>
            </a:ln>
          </p:spPr>
          <p:txBody>
            <a:bodyPr/>
            <a:lstStyle/>
            <a:p>
              <a:endParaRPr lang="en-GB"/>
            </a:p>
          </p:txBody>
        </p:sp>
        <p:sp>
          <p:nvSpPr>
            <p:cNvPr id="16405" name="Line 43"/>
            <p:cNvSpPr>
              <a:spLocks noChangeShapeType="1"/>
            </p:cNvSpPr>
            <p:nvPr/>
          </p:nvSpPr>
          <p:spPr bwMode="auto">
            <a:xfrm>
              <a:off x="2209800" y="5653088"/>
              <a:ext cx="381000" cy="0"/>
            </a:xfrm>
            <a:prstGeom prst="line">
              <a:avLst/>
            </a:prstGeom>
            <a:noFill/>
            <a:ln w="9525">
              <a:solidFill>
                <a:schemeClr val="tx1"/>
              </a:solidFill>
              <a:round/>
              <a:headEnd/>
              <a:tailEnd/>
            </a:ln>
          </p:spPr>
          <p:txBody>
            <a:bodyPr/>
            <a:lstStyle/>
            <a:p>
              <a:endParaRPr lang="en-GB"/>
            </a:p>
          </p:txBody>
        </p:sp>
        <p:sp>
          <p:nvSpPr>
            <p:cNvPr id="16406" name="Text Box 44"/>
            <p:cNvSpPr txBox="1">
              <a:spLocks noChangeArrowheads="1"/>
            </p:cNvSpPr>
            <p:nvPr/>
          </p:nvSpPr>
          <p:spPr bwMode="auto">
            <a:xfrm>
              <a:off x="1828800" y="5422900"/>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16407" name="Line 46"/>
            <p:cNvSpPr>
              <a:spLocks noChangeShapeType="1"/>
            </p:cNvSpPr>
            <p:nvPr/>
          </p:nvSpPr>
          <p:spPr bwMode="auto">
            <a:xfrm>
              <a:off x="3886200" y="5635625"/>
              <a:ext cx="1295400" cy="3175"/>
            </a:xfrm>
            <a:prstGeom prst="line">
              <a:avLst/>
            </a:prstGeom>
            <a:noFill/>
            <a:ln w="9525">
              <a:solidFill>
                <a:schemeClr val="tx1"/>
              </a:solidFill>
              <a:round/>
              <a:headEnd/>
              <a:tailEnd/>
            </a:ln>
          </p:spPr>
          <p:txBody>
            <a:bodyPr/>
            <a:lstStyle/>
            <a:p>
              <a:endParaRPr lang="en-GB"/>
            </a:p>
          </p:txBody>
        </p:sp>
        <p:sp>
          <p:nvSpPr>
            <p:cNvPr id="16408" name="Line 48"/>
            <p:cNvSpPr>
              <a:spLocks noChangeShapeType="1"/>
            </p:cNvSpPr>
            <p:nvPr/>
          </p:nvSpPr>
          <p:spPr bwMode="auto">
            <a:xfrm>
              <a:off x="2590800" y="6200775"/>
              <a:ext cx="457200" cy="1588"/>
            </a:xfrm>
            <a:prstGeom prst="line">
              <a:avLst/>
            </a:prstGeom>
            <a:noFill/>
            <a:ln w="9525">
              <a:solidFill>
                <a:schemeClr val="tx1"/>
              </a:solidFill>
              <a:round/>
              <a:headEnd/>
              <a:tailEnd/>
            </a:ln>
          </p:spPr>
          <p:txBody>
            <a:bodyPr/>
            <a:lstStyle/>
            <a:p>
              <a:endParaRPr lang="en-GB"/>
            </a:p>
          </p:txBody>
        </p:sp>
        <p:sp>
          <p:nvSpPr>
            <p:cNvPr id="16409" name="Line 49"/>
            <p:cNvSpPr>
              <a:spLocks noChangeShapeType="1"/>
            </p:cNvSpPr>
            <p:nvPr/>
          </p:nvSpPr>
          <p:spPr bwMode="auto">
            <a:xfrm>
              <a:off x="3505200" y="6202363"/>
              <a:ext cx="381000" cy="0"/>
            </a:xfrm>
            <a:prstGeom prst="line">
              <a:avLst/>
            </a:prstGeom>
            <a:noFill/>
            <a:ln w="9525">
              <a:solidFill>
                <a:schemeClr val="tx1"/>
              </a:solidFill>
              <a:round/>
              <a:headEnd/>
              <a:tailEnd/>
            </a:ln>
          </p:spPr>
          <p:txBody>
            <a:bodyPr/>
            <a:lstStyle/>
            <a:p>
              <a:endParaRPr lang="en-GB"/>
            </a:p>
          </p:txBody>
        </p:sp>
        <p:sp>
          <p:nvSpPr>
            <p:cNvPr id="16410" name="Text Box 50"/>
            <p:cNvSpPr txBox="1">
              <a:spLocks noChangeArrowheads="1"/>
            </p:cNvSpPr>
            <p:nvPr/>
          </p:nvSpPr>
          <p:spPr bwMode="auto">
            <a:xfrm>
              <a:off x="3124200" y="5972175"/>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16411" name="Line 51"/>
            <p:cNvSpPr>
              <a:spLocks noChangeShapeType="1"/>
            </p:cNvSpPr>
            <p:nvPr/>
          </p:nvSpPr>
          <p:spPr bwMode="auto">
            <a:xfrm>
              <a:off x="5181600" y="6305550"/>
              <a:ext cx="2667000" cy="0"/>
            </a:xfrm>
            <a:prstGeom prst="line">
              <a:avLst/>
            </a:prstGeom>
            <a:noFill/>
            <a:ln w="28575">
              <a:solidFill>
                <a:srgbClr val="0000FF"/>
              </a:solidFill>
              <a:round/>
              <a:headEnd/>
              <a:tailEnd/>
            </a:ln>
          </p:spPr>
          <p:txBody>
            <a:bodyPr/>
            <a:lstStyle/>
            <a:p>
              <a:endParaRPr lang="en-GB"/>
            </a:p>
          </p:txBody>
        </p:sp>
        <p:sp>
          <p:nvSpPr>
            <p:cNvPr id="16412" name="Text Box 52"/>
            <p:cNvSpPr txBox="1">
              <a:spLocks noChangeArrowheads="1"/>
            </p:cNvSpPr>
            <p:nvPr/>
          </p:nvSpPr>
          <p:spPr bwMode="auto">
            <a:xfrm>
              <a:off x="5165725" y="5957888"/>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1h</a:t>
              </a:r>
            </a:p>
          </p:txBody>
        </p:sp>
        <p:sp>
          <p:nvSpPr>
            <p:cNvPr id="16413" name="Text Box 53"/>
            <p:cNvSpPr txBox="1">
              <a:spLocks noChangeArrowheads="1"/>
            </p:cNvSpPr>
            <p:nvPr/>
          </p:nvSpPr>
          <p:spPr bwMode="auto">
            <a:xfrm>
              <a:off x="5429250" y="600075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8h</a:t>
              </a:r>
            </a:p>
          </p:txBody>
        </p:sp>
        <p:sp>
          <p:nvSpPr>
            <p:cNvPr id="16414" name="Text Box 54"/>
            <p:cNvSpPr txBox="1">
              <a:spLocks noChangeArrowheads="1"/>
            </p:cNvSpPr>
            <p:nvPr/>
          </p:nvSpPr>
          <p:spPr bwMode="auto">
            <a:xfrm>
              <a:off x="5816600" y="604520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1d</a:t>
              </a:r>
            </a:p>
          </p:txBody>
        </p:sp>
        <p:sp>
          <p:nvSpPr>
            <p:cNvPr id="16415" name="Text Box 55"/>
            <p:cNvSpPr txBox="1">
              <a:spLocks noChangeArrowheads="1"/>
            </p:cNvSpPr>
            <p:nvPr/>
          </p:nvSpPr>
          <p:spPr bwMode="auto">
            <a:xfrm>
              <a:off x="7810500" y="608965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7d</a:t>
              </a:r>
            </a:p>
          </p:txBody>
        </p:sp>
        <p:sp>
          <p:nvSpPr>
            <p:cNvPr id="16416" name="Text Box 56"/>
            <p:cNvSpPr txBox="1">
              <a:spLocks noChangeArrowheads="1"/>
            </p:cNvSpPr>
            <p:nvPr/>
          </p:nvSpPr>
          <p:spPr bwMode="auto">
            <a:xfrm>
              <a:off x="8305800" y="6186488"/>
              <a:ext cx="609600" cy="304800"/>
            </a:xfrm>
            <a:prstGeom prst="rect">
              <a:avLst/>
            </a:prstGeom>
            <a:noFill/>
            <a:ln w="9525">
              <a:noFill/>
              <a:miter lim="800000"/>
              <a:headEnd/>
              <a:tailEnd/>
            </a:ln>
          </p:spPr>
          <p:txBody>
            <a:bodyPr wrap="none">
              <a:spAutoFit/>
            </a:bodyPr>
            <a:lstStyle/>
            <a:p>
              <a:pPr algn="l" eaLnBrk="0" hangingPunct="0"/>
              <a:r>
                <a:rPr lang="en-US" sz="1400" i="1">
                  <a:solidFill>
                    <a:srgbClr val="000000"/>
                  </a:solidFill>
                  <a:latin typeface="Courier New" pitchFamily="49" charset="0"/>
                </a:rPr>
                <a:t>etc.</a:t>
              </a:r>
            </a:p>
          </p:txBody>
        </p:sp>
        <p:sp>
          <p:nvSpPr>
            <p:cNvPr id="16417" name="Line 59"/>
            <p:cNvSpPr>
              <a:spLocks noChangeShapeType="1"/>
            </p:cNvSpPr>
            <p:nvPr/>
          </p:nvSpPr>
          <p:spPr bwMode="auto">
            <a:xfrm>
              <a:off x="3657600" y="6324600"/>
              <a:ext cx="1524000" cy="0"/>
            </a:xfrm>
            <a:prstGeom prst="line">
              <a:avLst/>
            </a:prstGeom>
            <a:noFill/>
            <a:ln w="28575">
              <a:solidFill>
                <a:srgbClr val="FF0000"/>
              </a:solidFill>
              <a:round/>
              <a:headEnd/>
              <a:tailEnd/>
            </a:ln>
          </p:spPr>
          <p:txBody>
            <a:bodyPr/>
            <a:lstStyle/>
            <a:p>
              <a:endParaRPr lang="en-GB"/>
            </a:p>
          </p:txBody>
        </p:sp>
      </p:grpSp>
      <p:sp>
        <p:nvSpPr>
          <p:cNvPr id="16394" name="Text Box 60"/>
          <p:cNvSpPr txBox="1">
            <a:spLocks noChangeArrowheads="1"/>
          </p:cNvSpPr>
          <p:nvPr/>
        </p:nvSpPr>
        <p:spPr bwMode="auto">
          <a:xfrm>
            <a:off x="2971800" y="6213475"/>
            <a:ext cx="715963" cy="304800"/>
          </a:xfrm>
          <a:prstGeom prst="rect">
            <a:avLst/>
          </a:prstGeom>
          <a:noFill/>
          <a:ln w="9525">
            <a:noFill/>
            <a:miter lim="800000"/>
            <a:headEnd/>
            <a:tailEnd/>
          </a:ln>
        </p:spPr>
        <p:txBody>
          <a:bodyPr wrap="none">
            <a:spAutoFit/>
          </a:bodyPr>
          <a:lstStyle/>
          <a:p>
            <a:pPr algn="l" eaLnBrk="0" hangingPunct="0"/>
            <a:r>
              <a:rPr lang="en-US" sz="1400">
                <a:solidFill>
                  <a:srgbClr val="FF0000"/>
                </a:solidFill>
                <a:latin typeface="Courier New" pitchFamily="49" charset="0"/>
              </a:rPr>
              <a:t>-200d</a:t>
            </a:r>
          </a:p>
        </p:txBody>
      </p:sp>
      <p:pic>
        <p:nvPicPr>
          <p:cNvPr id="35" name="Picture 6"/>
          <p:cNvPicPr>
            <a:picLocks noChangeAspect="1" noChangeArrowheads="1"/>
          </p:cNvPicPr>
          <p:nvPr/>
        </p:nvPicPr>
        <p:blipFill>
          <a:blip r:embed="rId2"/>
          <a:srcRect/>
          <a:stretch>
            <a:fillRect/>
          </a:stretch>
        </p:blipFill>
        <p:spPr bwMode="auto">
          <a:xfrm>
            <a:off x="762000" y="1905000"/>
            <a:ext cx="7924800" cy="609600"/>
          </a:xfrm>
          <a:prstGeom prst="rect">
            <a:avLst/>
          </a:prstGeom>
          <a:ln>
            <a:noFill/>
          </a:ln>
          <a:effectLst>
            <a:outerShdw blurRad="292100" dist="139700" dir="2700000" algn="tl" rotWithShape="0">
              <a:srgbClr val="333333">
                <a:alpha val="65000"/>
              </a:srgbClr>
            </a:outerShdw>
          </a:effectLst>
        </p:spPr>
      </p:pic>
      <p:sp>
        <p:nvSpPr>
          <p:cNvPr id="38" name="Text Box 7"/>
          <p:cNvSpPr txBox="1">
            <a:spLocks noChangeArrowheads="1"/>
          </p:cNvSpPr>
          <p:nvPr/>
        </p:nvSpPr>
        <p:spPr bwMode="auto">
          <a:xfrm>
            <a:off x="228600" y="2843213"/>
            <a:ext cx="8763000" cy="304800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 WHAT(6)	cooling time (in seconds) after the end of the irradiation	</a:t>
            </a:r>
          </a:p>
          <a:p>
            <a:pPr marL="2238375" indent="-2238375" algn="l" defTabSz="1071563" eaLnBrk="0" hangingPunct="0">
              <a:tabLst>
                <a:tab pos="1431925" algn="l"/>
                <a:tab pos="2238375" algn="l"/>
              </a:tabLst>
              <a:defRPr/>
            </a:pPr>
            <a:r>
              <a:rPr lang="en-US" sz="1600" dirty="0">
                <a:solidFill>
                  <a:srgbClr val="006600"/>
                </a:solidFill>
                <a:latin typeface="+mj-lt"/>
              </a:rPr>
              <a:t>t1 .. t6</a:t>
            </a:r>
            <a:r>
              <a:rPr lang="en-US" sz="1600" b="1" dirty="0">
                <a:latin typeface="+mj-lt"/>
              </a:rPr>
              <a:t>		</a:t>
            </a:r>
            <a:r>
              <a:rPr lang="en-US" sz="1600" dirty="0">
                <a:latin typeface="+mj-lt"/>
              </a:rPr>
              <a:t>Note: Several cards can be defined.</a:t>
            </a:r>
          </a:p>
          <a:p>
            <a:pPr marL="2238375" indent="-2238375" algn="l" defTabSz="1071563" eaLnBrk="0" hangingPunct="0">
              <a:tabLst>
                <a:tab pos="1431925" algn="l"/>
                <a:tab pos="2238375" algn="l"/>
              </a:tabLst>
              <a:defRPr/>
            </a:pPr>
            <a:endParaRPr lang="en-US" sz="1600" dirty="0">
              <a:latin typeface="+mj-lt"/>
            </a:endParaRPr>
          </a:p>
          <a:p>
            <a:pPr algn="l" defTabSz="1071563" eaLnBrk="0" hangingPunct="0">
              <a:tabLst>
                <a:tab pos="1431925" algn="l"/>
                <a:tab pos="2238375" algn="l"/>
              </a:tabLst>
              <a:defRPr/>
            </a:pPr>
            <a:r>
              <a:rPr lang="en-US" sz="1600" dirty="0">
                <a:latin typeface="+mj-lt"/>
              </a:rPr>
              <a:t>Each cooling time is assigned an index, following the order in which it has been input. This index can be used in option DCYSCORE to assign that particular cooling time to one or more scoring detectors. A negative decay time is admitted: scoring is performed at the chosen time "during irradiation"</a:t>
            </a: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b="1" dirty="0">
                <a:latin typeface="+mj-l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2"/>
          <p:cNvSpPr>
            <a:spLocks noGrp="1" noChangeArrowheads="1"/>
          </p:cNvSpPr>
          <p:nvPr>
            <p:ph type="sldNum" sz="quarter" idx="12"/>
          </p:nvPr>
        </p:nvSpPr>
        <p:spPr>
          <a:noFill/>
        </p:spPr>
        <p:txBody>
          <a:bodyPr/>
          <a:lstStyle/>
          <a:p>
            <a:fld id="{A92D2335-6699-4654-B4B6-5C83C36B660A}" type="slidenum">
              <a:rPr lang="en-US" smtClean="0"/>
              <a:pPr/>
              <a:t>15</a:t>
            </a:fld>
            <a:endParaRPr lang="en-US" smtClean="0"/>
          </a:p>
        </p:txBody>
      </p:sp>
      <p:sp>
        <p:nvSpPr>
          <p:cNvPr id="1331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DCYSCORE</a:t>
            </a:r>
            <a:endParaRPr lang="en-US" sz="2800" i="1" baseline="30000" dirty="0">
              <a:solidFill>
                <a:srgbClr val="0000FF"/>
              </a:solidFill>
              <a:latin typeface="+mj-lt"/>
            </a:endParaRPr>
          </a:p>
        </p:txBody>
      </p:sp>
      <p:sp>
        <p:nvSpPr>
          <p:cNvPr id="17413" name="Rectangle 6"/>
          <p:cNvSpPr>
            <a:spLocks noChangeArrowheads="1"/>
          </p:cNvSpPr>
          <p:nvPr/>
        </p:nvSpPr>
        <p:spPr bwMode="auto">
          <a:xfrm>
            <a:off x="838200" y="1011238"/>
            <a:ext cx="7772400" cy="1384300"/>
          </a:xfrm>
          <a:prstGeom prst="rect">
            <a:avLst/>
          </a:prstGeom>
          <a:noFill/>
          <a:ln w="9525">
            <a:noFill/>
            <a:miter lim="800000"/>
            <a:headEnd/>
            <a:tailEnd/>
          </a:ln>
        </p:spPr>
        <p:txBody>
          <a:bodyPr>
            <a:spAutoFit/>
          </a:bodyPr>
          <a:lstStyle/>
          <a:p>
            <a:pPr algn="l" eaLnBrk="0" hangingPunct="0"/>
            <a:r>
              <a:rPr lang="en-US" sz="1200">
                <a:solidFill>
                  <a:srgbClr val="0000FF"/>
                </a:solidFill>
                <a:latin typeface="Courier New" pitchFamily="49" charset="0"/>
              </a:rPr>
              <a:t>* Associate scoring with different cooling times</a:t>
            </a:r>
          </a:p>
          <a:p>
            <a:pPr algn="l" eaLnBrk="0" hangingPunct="0"/>
            <a:r>
              <a:rPr lang="en-US" sz="1200">
                <a:solidFill>
                  <a:srgbClr val="0000FF"/>
                </a:solidFill>
                <a:latin typeface="Courier New" pitchFamily="49" charset="0"/>
              </a:rPr>
              <a:t>DCYSCORE</a:t>
            </a:r>
            <a:r>
              <a:rPr lang="en-US" sz="1200">
                <a:latin typeface="Courier New" pitchFamily="49" charset="0"/>
              </a:rPr>
              <a:t>         </a:t>
            </a:r>
            <a:r>
              <a:rPr lang="en-US" sz="1200">
                <a:solidFill>
                  <a:srgbClr val="000000"/>
                </a:solidFill>
                <a:latin typeface="Courier New" pitchFamily="49" charset="0"/>
              </a:rPr>
              <a:t>1.0                        Target                    USRBIN</a:t>
            </a:r>
          </a:p>
          <a:p>
            <a:pPr algn="l" eaLnBrk="0" hangingPunct="0"/>
            <a:r>
              <a:rPr lang="en-US" sz="1200">
                <a:solidFill>
                  <a:srgbClr val="000000"/>
                </a:solidFill>
                <a:latin typeface="Courier New" pitchFamily="49" charset="0"/>
              </a:rPr>
              <a:t>USRBIN          10.0      201.     -70.0     150.0     200.0    5000.0Target</a:t>
            </a:r>
          </a:p>
          <a:p>
            <a:pPr algn="l" eaLnBrk="0" hangingPunct="0"/>
            <a:r>
              <a:rPr lang="en-US" sz="1200">
                <a:solidFill>
                  <a:srgbClr val="000000"/>
                </a:solidFill>
                <a:latin typeface="Courier New" pitchFamily="49" charset="0"/>
              </a:rPr>
              <a:t>USRBIN        -250.0     -200.       0.0      80.0      80.0       1.0&amp;</a:t>
            </a:r>
          </a:p>
          <a:p>
            <a:pPr algn="l" eaLnBrk="0" hangingPunct="0"/>
            <a:endParaRPr lang="de-DE" sz="1200">
              <a:solidFill>
                <a:srgbClr val="000000"/>
              </a:solidFill>
              <a:latin typeface="Courier New" pitchFamily="49" charset="0"/>
            </a:endParaRPr>
          </a:p>
          <a:p>
            <a:pPr algn="l" eaLnBrk="0" hangingPunct="0"/>
            <a:endParaRPr lang="en-US" sz="1200">
              <a:solidFill>
                <a:srgbClr val="000000"/>
              </a:solidFill>
              <a:latin typeface="Courier New" pitchFamily="49" charset="0"/>
            </a:endParaRPr>
          </a:p>
          <a:p>
            <a:pPr algn="l" eaLnBrk="0" hangingPunct="0"/>
            <a:endParaRPr lang="en-US" sz="1200">
              <a:latin typeface="Courier New" pitchFamily="49" charset="0"/>
            </a:endParaRPr>
          </a:p>
        </p:txBody>
      </p:sp>
      <p:pic>
        <p:nvPicPr>
          <p:cNvPr id="14344" name="Picture 8"/>
          <p:cNvPicPr>
            <a:picLocks noChangeAspect="1" noChangeArrowheads="1"/>
          </p:cNvPicPr>
          <p:nvPr/>
        </p:nvPicPr>
        <p:blipFill>
          <a:blip r:embed="rId2"/>
          <a:srcRect b="24828"/>
          <a:stretch>
            <a:fillRect/>
          </a:stretch>
        </p:blipFill>
        <p:spPr bwMode="auto">
          <a:xfrm>
            <a:off x="762000" y="1820863"/>
            <a:ext cx="7924800" cy="922337"/>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609600" y="2914650"/>
            <a:ext cx="8305800" cy="348615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Cooling time index to be associated with the detectors</a:t>
            </a:r>
          </a:p>
          <a:p>
            <a:pPr marL="2238375" indent="-2238375" algn="l" defTabSz="1071563" eaLnBrk="0" hangingPunct="0">
              <a:tabLst>
                <a:tab pos="1431925" algn="l"/>
                <a:tab pos="2238375" algn="l"/>
              </a:tabLst>
              <a:defRPr/>
            </a:pPr>
            <a:r>
              <a:rPr lang="en-US" sz="1600" dirty="0">
                <a:solidFill>
                  <a:srgbClr val="006600"/>
                </a:solidFill>
                <a:latin typeface="+mj-lt"/>
              </a:rPr>
              <a:t>Cooling:</a:t>
            </a:r>
            <a:r>
              <a:rPr lang="en-US" sz="1600" dirty="0">
                <a:latin typeface="+mj-lt"/>
              </a:rPr>
              <a:t>	</a:t>
            </a:r>
            <a:r>
              <a:rPr lang="en-US" sz="1600" dirty="0">
                <a:solidFill>
                  <a:srgbClr val="000000"/>
                </a:solidFill>
                <a:latin typeface="+mj-lt"/>
              </a:rPr>
              <a:t>#	</a:t>
            </a:r>
            <a:r>
              <a:rPr lang="en-US" sz="1600" dirty="0">
                <a:latin typeface="+mj-lt"/>
              </a:rPr>
              <a:t>Drop down list of available cooling times</a:t>
            </a:r>
          </a:p>
          <a:p>
            <a:pPr marL="2238375" indent="-2238375" algn="l" defTabSz="1071563" eaLnBrk="0" hangingPunct="0">
              <a:tabLst>
                <a:tab pos="1431925" algn="l"/>
                <a:tab pos="2238375" algn="l"/>
              </a:tabLst>
              <a:defRPr/>
            </a:pPr>
            <a:endParaRPr lang="en-US" sz="1100" dirty="0">
              <a:solidFill>
                <a:srgbClr val="000000"/>
              </a:solidFill>
              <a:latin typeface="+mj-lt"/>
            </a:endParaRPr>
          </a:p>
          <a:p>
            <a:pPr marL="2238375" indent="-2238375" algn="l" defTabSz="1071563" eaLnBrk="0" hangingPunct="0">
              <a:tabLst>
                <a:tab pos="1431925" algn="l"/>
                <a:tab pos="2238375" algn="l"/>
              </a:tabLst>
              <a:defRPr/>
            </a:pPr>
            <a:r>
              <a:rPr lang="en-US" sz="1600" b="1" dirty="0">
                <a:latin typeface="+mj-lt"/>
              </a:rPr>
              <a:t>WHAT(4)..WHAT(5)	Detector index/name of kind (SDUM/Kind)</a:t>
            </a:r>
          </a:p>
          <a:p>
            <a:pPr marL="2238375" indent="-2238375" algn="l" defTabSz="1071563" eaLnBrk="0" hangingPunct="0">
              <a:tabLst>
                <a:tab pos="1431925" algn="l"/>
                <a:tab pos="2238375" algn="l"/>
              </a:tabLst>
              <a:defRPr/>
            </a:pPr>
            <a:r>
              <a:rPr lang="en-US" sz="1600" dirty="0" err="1">
                <a:solidFill>
                  <a:srgbClr val="006600"/>
                </a:solidFill>
                <a:latin typeface="+mj-lt"/>
              </a:rPr>
              <a:t>Det</a:t>
            </a:r>
            <a:r>
              <a:rPr lang="en-US" sz="1600" dirty="0">
                <a:solidFill>
                  <a:srgbClr val="006600"/>
                </a:solidFill>
                <a:latin typeface="+mj-lt"/>
              </a:rPr>
              <a:t> .. to </a:t>
            </a:r>
            <a:r>
              <a:rPr lang="en-US" sz="1600" dirty="0" err="1">
                <a:solidFill>
                  <a:srgbClr val="006600"/>
                </a:solidFill>
                <a:latin typeface="+mj-lt"/>
              </a:rPr>
              <a:t>Det</a:t>
            </a:r>
            <a:r>
              <a:rPr lang="en-US" sz="1600" dirty="0">
                <a:latin typeface="+mj-lt"/>
              </a:rPr>
              <a:t>		Drop down list of available detectors of kind (Kind)</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b="1" dirty="0">
                <a:latin typeface="+mj-lt"/>
              </a:rPr>
              <a:t>WHAT(6)</a:t>
            </a:r>
            <a:r>
              <a:rPr lang="en-US" sz="1600" dirty="0">
                <a:latin typeface="+mj-lt"/>
              </a:rPr>
              <a:t>		</a:t>
            </a:r>
            <a:r>
              <a:rPr lang="en-US" sz="1600" b="1" dirty="0">
                <a:latin typeface="+mj-lt"/>
              </a:rPr>
              <a:t>step lengths in assigning indices</a:t>
            </a:r>
          </a:p>
          <a:p>
            <a:pPr marL="2238375" indent="-2238375" algn="l" defTabSz="1071563" eaLnBrk="0" hangingPunct="0">
              <a:tabLst>
                <a:tab pos="1431925" algn="l"/>
                <a:tab pos="2238375" algn="l"/>
              </a:tabLst>
              <a:defRPr/>
            </a:pPr>
            <a:r>
              <a:rPr lang="en-US" sz="1600" dirty="0">
                <a:solidFill>
                  <a:srgbClr val="006600"/>
                </a:solidFill>
                <a:latin typeface="+mj-lt"/>
              </a:rPr>
              <a:t>Step</a:t>
            </a:r>
            <a:r>
              <a:rPr lang="en-US" sz="1600" dirty="0">
                <a:latin typeface="+mj-lt"/>
              </a:rPr>
              <a:t>	</a:t>
            </a:r>
            <a:r>
              <a:rPr lang="en-US" sz="1600" dirty="0">
                <a:solidFill>
                  <a:srgbClr val="000000"/>
                </a:solidFill>
              </a:rPr>
              <a:t> #</a:t>
            </a:r>
          </a:p>
          <a:p>
            <a:pPr marL="2238375" indent="-2238375" algn="l" defTabSz="1071563" eaLnBrk="0" hangingPunct="0">
              <a:tabLst>
                <a:tab pos="1431925" algn="l"/>
                <a:tab pos="2238375" algn="l"/>
              </a:tabLst>
              <a:defRPr/>
            </a:pPr>
            <a:endParaRPr lang="en-US" sz="1050" dirty="0">
              <a:latin typeface="+mj-lt"/>
            </a:endParaRPr>
          </a:p>
          <a:p>
            <a:pPr marL="2238375" indent="-2238375" algn="l" defTabSz="1071563" eaLnBrk="0" hangingPunct="0">
              <a:tabLst>
                <a:tab pos="1431925" algn="l"/>
                <a:tab pos="2238375" algn="l"/>
              </a:tabLst>
              <a:defRPr/>
            </a:pPr>
            <a:r>
              <a:rPr lang="en-US" sz="1600" b="1" dirty="0">
                <a:latin typeface="+mj-lt"/>
              </a:rPr>
              <a:t>SDUM</a:t>
            </a:r>
            <a:r>
              <a:rPr lang="en-US" sz="1600" dirty="0">
                <a:latin typeface="+mj-lt"/>
              </a:rPr>
              <a:t>		</a:t>
            </a:r>
            <a:r>
              <a:rPr lang="en-US" sz="1600" b="1" dirty="0">
                <a:latin typeface="+mj-lt"/>
              </a:rPr>
              <a:t>Type of estimator</a:t>
            </a:r>
          </a:p>
          <a:p>
            <a:pPr marL="2238375" indent="-2238375" algn="l" defTabSz="1071563" eaLnBrk="0" hangingPunct="0">
              <a:tabLst>
                <a:tab pos="1431925" algn="l"/>
                <a:tab pos="2238375" algn="l"/>
              </a:tabLst>
              <a:defRPr/>
            </a:pPr>
            <a:r>
              <a:rPr lang="en-US" sz="1600" dirty="0">
                <a:solidFill>
                  <a:srgbClr val="006600"/>
                </a:solidFill>
                <a:latin typeface="+mj-lt"/>
              </a:rPr>
              <a:t>Kind</a:t>
            </a:r>
            <a:r>
              <a:rPr lang="en-US" sz="1600" dirty="0">
                <a:latin typeface="+mj-lt"/>
              </a:rPr>
              <a:t>		RESNUCLE, USRBIN/EVENTBIN, USRBDX, USRTRACK…</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dirty="0">
                <a:solidFill>
                  <a:srgbClr val="000000"/>
                </a:solidFill>
                <a:latin typeface="+mj-lt"/>
              </a:rPr>
              <a:t>Units:   All quantities are expressed per unit time. For example</a:t>
            </a:r>
          </a:p>
          <a:p>
            <a:pPr marL="2238375" indent="-2238375" algn="l" defTabSz="1071563" eaLnBrk="0" hangingPunct="0">
              <a:tabLst>
                <a:tab pos="1431925" algn="l"/>
                <a:tab pos="2238375" algn="l"/>
              </a:tabLst>
              <a:defRPr/>
            </a:pPr>
            <a:r>
              <a:rPr lang="en-US" sz="1600" dirty="0">
                <a:solidFill>
                  <a:srgbClr val="000000"/>
                </a:solidFill>
                <a:latin typeface="+mj-lt"/>
              </a:rPr>
              <a:t>                        RESNUCLE    </a:t>
            </a:r>
            <a:r>
              <a:rPr lang="en-US" sz="1600" dirty="0" err="1">
                <a:solidFill>
                  <a:srgbClr val="000000"/>
                </a:solidFill>
                <a:latin typeface="+mj-lt"/>
              </a:rPr>
              <a:t>Bq</a:t>
            </a:r>
            <a:endParaRPr lang="en-US" sz="1600" dirty="0">
              <a:solidFill>
                <a:srgbClr val="000000"/>
              </a:solidFill>
              <a:latin typeface="+mj-lt"/>
            </a:endParaRPr>
          </a:p>
          <a:p>
            <a:pPr marL="2238375" indent="-2238375" algn="l" defTabSz="1071563" eaLnBrk="0" hangingPunct="0">
              <a:tabLst>
                <a:tab pos="1431925" algn="l"/>
                <a:tab pos="2238375" algn="l"/>
              </a:tabLst>
              <a:defRPr/>
            </a:pPr>
            <a:r>
              <a:rPr lang="en-US" sz="1600" dirty="0">
                <a:solidFill>
                  <a:srgbClr val="000000"/>
                </a:solidFill>
                <a:latin typeface="+mj-lt"/>
              </a:rPr>
              <a:t>                        USRBIN       fluence rate / dose rate</a:t>
            </a:r>
          </a:p>
        </p:txBody>
      </p:sp>
      <p:sp>
        <p:nvSpPr>
          <p:cNvPr id="17416" name="Rectangle 5"/>
          <p:cNvSpPr>
            <a:spLocks noChangeArrowheads="1"/>
          </p:cNvSpPr>
          <p:nvPr/>
        </p:nvSpPr>
        <p:spPr bwMode="auto">
          <a:xfrm>
            <a:off x="762000" y="962025"/>
            <a:ext cx="7924800" cy="866775"/>
          </a:xfrm>
          <a:prstGeom prst="rect">
            <a:avLst/>
          </a:prstGeom>
          <a:no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sldNum" sz="quarter" idx="12"/>
          </p:nvPr>
        </p:nvSpPr>
        <p:spPr>
          <a:noFill/>
        </p:spPr>
        <p:txBody>
          <a:bodyPr/>
          <a:lstStyle/>
          <a:p>
            <a:fld id="{D478E78E-D2F2-4828-A68F-26567E0A52ED}" type="slidenum">
              <a:rPr lang="en-US" smtClean="0"/>
              <a:pPr/>
              <a:t>16</a:t>
            </a:fld>
            <a:endParaRPr lang="en-US" smtClean="0"/>
          </a:p>
        </p:txBody>
      </p:sp>
      <p:sp>
        <p:nvSpPr>
          <p:cNvPr id="1127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AUXSCORE</a:t>
            </a:r>
            <a:endParaRPr lang="en-US" sz="2800" i="1" dirty="0">
              <a:solidFill>
                <a:srgbClr val="0000FF"/>
              </a:solidFill>
              <a:latin typeface="+mj-lt"/>
            </a:endParaRPr>
          </a:p>
        </p:txBody>
      </p:sp>
      <p:sp>
        <p:nvSpPr>
          <p:cNvPr id="18436" name="Rectangle 5"/>
          <p:cNvSpPr>
            <a:spLocks noChangeArrowheads="1"/>
          </p:cNvSpPr>
          <p:nvPr/>
        </p:nvSpPr>
        <p:spPr bwMode="auto">
          <a:xfrm>
            <a:off x="762000" y="1066800"/>
            <a:ext cx="8001000" cy="1077913"/>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associate scoring with dose equivalent conversion factors</a:t>
            </a:r>
          </a:p>
          <a:p>
            <a:pPr algn="l" eaLnBrk="0" hangingPunct="0"/>
            <a:r>
              <a:rPr lang="en-US" sz="1200">
                <a:solidFill>
                  <a:srgbClr val="0000FF"/>
                </a:solidFill>
                <a:latin typeface="Courier New" pitchFamily="49" charset="0"/>
              </a:rPr>
              <a:t>AUXSCORE</a:t>
            </a:r>
            <a:r>
              <a:rPr lang="en-US" sz="1200">
                <a:solidFill>
                  <a:srgbClr val="000000"/>
                </a:solidFill>
                <a:latin typeface="Courier New" pitchFamily="49" charset="0"/>
              </a:rPr>
              <a:t>     USRBIN PHOTON                    Target                    EWT74</a:t>
            </a:r>
          </a:p>
          <a:p>
            <a:pPr algn="l" eaLnBrk="0" hangingPunct="0"/>
            <a:endParaRPr lang="de-DE" sz="12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8437" name="Rectangle 6"/>
          <p:cNvSpPr>
            <a:spLocks noChangeArrowheads="1"/>
          </p:cNvSpPr>
          <p:nvPr/>
        </p:nvSpPr>
        <p:spPr bwMode="auto">
          <a:xfrm>
            <a:off x="762000" y="990600"/>
            <a:ext cx="7924800" cy="706438"/>
          </a:xfrm>
          <a:prstGeom prst="rect">
            <a:avLst/>
          </a:prstGeom>
          <a:noFill/>
          <a:ln w="9525">
            <a:solidFill>
              <a:schemeClr val="tx1"/>
            </a:solidFill>
            <a:miter lim="800000"/>
            <a:headEnd/>
            <a:tailEnd/>
          </a:ln>
        </p:spPr>
        <p:txBody>
          <a:bodyPr wrap="none" anchor="ctr"/>
          <a:lstStyle/>
          <a:p>
            <a:endParaRPr lang="en-GB"/>
          </a:p>
        </p:txBody>
      </p:sp>
      <p:sp>
        <p:nvSpPr>
          <p:cNvPr id="10" name="Text Box 7"/>
          <p:cNvSpPr txBox="1">
            <a:spLocks noChangeArrowheads="1"/>
          </p:cNvSpPr>
          <p:nvPr/>
        </p:nvSpPr>
        <p:spPr bwMode="auto">
          <a:xfrm>
            <a:off x="228600" y="2438400"/>
            <a:ext cx="8763000" cy="3478213"/>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Type of estimator to associate with</a:t>
            </a:r>
          </a:p>
          <a:p>
            <a:pPr marL="2238375" indent="-2238375" algn="l" defTabSz="1071563" eaLnBrk="0" hangingPunct="0">
              <a:tabLst>
                <a:tab pos="1431925" algn="l"/>
                <a:tab pos="2238375" algn="l"/>
              </a:tabLst>
              <a:defRPr/>
            </a:pPr>
            <a:r>
              <a:rPr lang="en-US" sz="1600" dirty="0">
                <a:solidFill>
                  <a:srgbClr val="006600"/>
                </a:solidFill>
                <a:latin typeface="+mj-lt"/>
              </a:rPr>
              <a:t>Type:</a:t>
            </a:r>
            <a:r>
              <a:rPr lang="en-US" sz="1600" dirty="0">
                <a:latin typeface="+mj-lt"/>
              </a:rPr>
              <a:t>		drop down list of estimator types (USRBIN, USRBDX…)	</a:t>
            </a:r>
          </a:p>
          <a:p>
            <a:pPr marL="2238375" indent="-2238375" algn="l" defTabSz="1071563" eaLnBrk="0" hangingPunct="0">
              <a:tabLst>
                <a:tab pos="1431925" algn="l"/>
                <a:tab pos="2238375" algn="l"/>
              </a:tabLst>
              <a:defRPr/>
            </a:pPr>
            <a:endParaRPr lang="en-US" sz="1100" b="1" dirty="0">
              <a:latin typeface="+mj-lt"/>
            </a:endParaRPr>
          </a:p>
          <a:p>
            <a:pPr marL="2238375" indent="-2238375" algn="l" defTabSz="1071563" eaLnBrk="0" hangingPunct="0">
              <a:tabLst>
                <a:tab pos="1431925" algn="l"/>
                <a:tab pos="2238375" algn="l"/>
              </a:tabLst>
              <a:defRPr/>
            </a:pPr>
            <a:r>
              <a:rPr lang="en-US" sz="1600" b="1" dirty="0">
                <a:latin typeface="+mj-lt"/>
              </a:rPr>
              <a:t>WHAT(2)		particle or isotope to filter scoring</a:t>
            </a:r>
            <a:endParaRPr lang="en-US" sz="1600" dirty="0">
              <a:latin typeface="+mj-lt"/>
            </a:endParaRPr>
          </a:p>
          <a:p>
            <a:pPr marL="2238375" indent="-2238375" algn="l" defTabSz="1071563" eaLnBrk="0" hangingPunct="0">
              <a:tabLst>
                <a:tab pos="1431925" algn="l"/>
                <a:tab pos="2238375" algn="l"/>
              </a:tabLst>
              <a:defRPr/>
            </a:pPr>
            <a:r>
              <a:rPr lang="en-US" sz="1600" dirty="0">
                <a:solidFill>
                  <a:srgbClr val="006600"/>
                </a:solidFill>
                <a:latin typeface="+mj-lt"/>
              </a:rPr>
              <a:t>Part:</a:t>
            </a:r>
            <a:r>
              <a:rPr lang="en-US" sz="1600" dirty="0">
                <a:latin typeface="+mj-lt"/>
              </a:rPr>
              <a:t>	</a:t>
            </a:r>
            <a:r>
              <a:rPr lang="en-US" sz="1600" dirty="0">
                <a:solidFill>
                  <a:srgbClr val="000000"/>
                </a:solidFill>
                <a:latin typeface="+mj-lt"/>
              </a:rPr>
              <a:t>#</a:t>
            </a:r>
            <a:r>
              <a:rPr lang="en-US" sz="1600" dirty="0">
                <a:latin typeface="+mj-lt"/>
              </a:rPr>
              <a:t>	Particle or particle family list. If empty then flair will prompt for</a:t>
            </a:r>
          </a:p>
          <a:p>
            <a:pPr marL="2238375" indent="-2238375" algn="l" defTabSz="1071563" eaLnBrk="0" hangingPunct="0">
              <a:tabLst>
                <a:tab pos="1431925" algn="l"/>
                <a:tab pos="2238375" algn="l"/>
              </a:tabLst>
              <a:defRPr/>
            </a:pPr>
            <a:r>
              <a:rPr lang="en-US" sz="1600" dirty="0">
                <a:latin typeface="+mj-lt"/>
              </a:rPr>
              <a:t>		Z, A, and State for filtering on specific isotopes</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b="1" dirty="0"/>
              <a:t>WHAT(4,5)		Detector range</a:t>
            </a:r>
            <a:endParaRPr lang="en-US" sz="1600" dirty="0"/>
          </a:p>
          <a:p>
            <a:pPr marL="2238375" indent="-2238375" algn="l" defTabSz="1071563" eaLnBrk="0" hangingPunct="0">
              <a:tabLst>
                <a:tab pos="1431925" algn="l"/>
                <a:tab pos="2238375" algn="l"/>
              </a:tabLst>
              <a:defRPr/>
            </a:pPr>
            <a:r>
              <a:rPr lang="en-US" sz="1600" dirty="0" err="1">
                <a:solidFill>
                  <a:srgbClr val="006600"/>
                </a:solidFill>
              </a:rPr>
              <a:t>Det</a:t>
            </a:r>
            <a:r>
              <a:rPr lang="en-US" sz="1600" dirty="0">
                <a:solidFill>
                  <a:srgbClr val="006600"/>
                </a:solidFill>
              </a:rPr>
              <a:t> .. to </a:t>
            </a:r>
            <a:r>
              <a:rPr lang="en-US" sz="1600" dirty="0" err="1">
                <a:solidFill>
                  <a:srgbClr val="006600"/>
                </a:solidFill>
              </a:rPr>
              <a:t>Det</a:t>
            </a:r>
            <a:r>
              <a:rPr lang="en-US" sz="1600" dirty="0"/>
              <a:t>		Drop down list to select detector range of type WHAT(1)</a:t>
            </a:r>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WHAT(6)		Step in assigning indices of detector range</a:t>
            </a:r>
            <a:endParaRPr lang="en-US" sz="1600" dirty="0"/>
          </a:p>
          <a:p>
            <a:pPr marL="2238375" indent="-2238375" algn="l" defTabSz="1071563" eaLnBrk="0" hangingPunct="0">
              <a:tabLst>
                <a:tab pos="1431925" algn="l"/>
                <a:tab pos="2238375" algn="l"/>
              </a:tabLst>
              <a:defRPr/>
            </a:pPr>
            <a:r>
              <a:rPr lang="en-US" sz="1600" dirty="0">
                <a:solidFill>
                  <a:srgbClr val="006600"/>
                </a:solidFill>
              </a:rPr>
              <a:t>Step:</a:t>
            </a:r>
            <a:r>
              <a:rPr lang="en-US" sz="1600" dirty="0"/>
              <a:t>	</a:t>
            </a:r>
            <a:r>
              <a:rPr lang="en-US" sz="1600" dirty="0">
                <a:solidFill>
                  <a:srgbClr val="000000"/>
                </a:solidFill>
              </a:rPr>
              <a:t> # </a:t>
            </a:r>
            <a:endParaRPr lang="en-US" sz="1600" dirty="0"/>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SDUM		Conversion set for dose equivalent (DOSE-EQ) scoring</a:t>
            </a:r>
            <a:endParaRPr lang="en-US" sz="1600" dirty="0"/>
          </a:p>
          <a:p>
            <a:pPr marL="2238375" indent="-2238375" algn="l" defTabSz="1071563" eaLnBrk="0" hangingPunct="0">
              <a:tabLst>
                <a:tab pos="1431925" algn="l"/>
                <a:tab pos="2238375" algn="l"/>
              </a:tabLst>
              <a:defRPr/>
            </a:pPr>
            <a:r>
              <a:rPr lang="en-US" sz="1600" dirty="0">
                <a:solidFill>
                  <a:srgbClr val="006600"/>
                </a:solidFill>
              </a:rPr>
              <a:t>Set:</a:t>
            </a:r>
            <a:r>
              <a:rPr lang="en-US" sz="1600" dirty="0"/>
              <a:t>	</a:t>
            </a:r>
            <a:r>
              <a:rPr lang="en-US" sz="1600" dirty="0">
                <a:solidFill>
                  <a:srgbClr val="000000"/>
                </a:solidFill>
              </a:rPr>
              <a:t> 	</a:t>
            </a:r>
            <a:r>
              <a:rPr lang="en-US" sz="1600" dirty="0"/>
              <a:t>Drop down list of available dose conversion sets</a:t>
            </a:r>
            <a:r>
              <a:rPr lang="en-US" sz="1600" dirty="0">
                <a:solidFill>
                  <a:srgbClr val="000000"/>
                </a:solidFill>
              </a:rPr>
              <a:t> </a:t>
            </a:r>
            <a:endParaRPr lang="en-US" sz="1600" dirty="0"/>
          </a:p>
        </p:txBody>
      </p:sp>
      <p:pic>
        <p:nvPicPr>
          <p:cNvPr id="92162" name="Picture 2"/>
          <p:cNvPicPr>
            <a:picLocks noChangeAspect="1" noChangeArrowheads="1"/>
          </p:cNvPicPr>
          <p:nvPr/>
        </p:nvPicPr>
        <p:blipFill>
          <a:blip r:embed="rId2"/>
          <a:srcRect/>
          <a:stretch>
            <a:fillRect/>
          </a:stretch>
        </p:blipFill>
        <p:spPr bwMode="auto">
          <a:xfrm>
            <a:off x="762000" y="1752600"/>
            <a:ext cx="7924800" cy="463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srcRect/>
          <a:stretch>
            <a:fillRect/>
          </a:stretch>
        </p:blipFill>
        <p:spPr bwMode="auto">
          <a:xfrm>
            <a:off x="1371600" y="2438400"/>
            <a:ext cx="6073775" cy="3862388"/>
          </a:xfrm>
          <a:prstGeom prst="rect">
            <a:avLst/>
          </a:prstGeom>
          <a:noFill/>
          <a:ln w="9525">
            <a:noFill/>
            <a:miter lim="800000"/>
            <a:headEnd/>
            <a:tailEnd/>
          </a:ln>
        </p:spPr>
      </p:pic>
      <p:sp>
        <p:nvSpPr>
          <p:cNvPr id="19459" name="Title 4"/>
          <p:cNvSpPr>
            <a:spLocks noGrp="1"/>
          </p:cNvSpPr>
          <p:nvPr>
            <p:ph type="title"/>
          </p:nvPr>
        </p:nvSpPr>
        <p:spPr/>
        <p:txBody>
          <a:bodyPr/>
          <a:lstStyle/>
          <a:p>
            <a:r>
              <a:rPr lang="en-US" smtClean="0"/>
              <a:t>Conversion Coefficients</a:t>
            </a:r>
          </a:p>
        </p:txBody>
      </p:sp>
      <p:sp>
        <p:nvSpPr>
          <p:cNvPr id="6" name="Content Placeholder 5"/>
          <p:cNvSpPr>
            <a:spLocks noGrp="1"/>
          </p:cNvSpPr>
          <p:nvPr>
            <p:ph idx="1"/>
          </p:nvPr>
        </p:nvSpPr>
        <p:spPr>
          <a:xfrm>
            <a:off x="609600" y="990600"/>
            <a:ext cx="7924800" cy="5181600"/>
          </a:xfrm>
        </p:spPr>
        <p:txBody>
          <a:bodyPr/>
          <a:lstStyle/>
          <a:p>
            <a:pPr marL="0" indent="0">
              <a:buFont typeface="Wingdings" pitchFamily="2" charset="2"/>
              <a:buNone/>
              <a:defRPr/>
            </a:pPr>
            <a:r>
              <a:rPr lang="en-US" dirty="0" smtClean="0"/>
              <a:t>Conversion coefficients from fluence to ambient dose equivalent are based on ICRP74 values and values calculated by </a:t>
            </a:r>
            <a:r>
              <a:rPr lang="en-US" dirty="0" err="1" smtClean="0"/>
              <a:t>M.Pelliccioni</a:t>
            </a:r>
            <a:r>
              <a:rPr lang="en-US" dirty="0" smtClean="0"/>
              <a:t> with FLUKA SDUM = </a:t>
            </a:r>
            <a:r>
              <a:rPr lang="en-US" dirty="0" smtClean="0">
                <a:solidFill>
                  <a:srgbClr val="C00000"/>
                </a:solidFill>
              </a:rPr>
              <a:t>AMB74</a:t>
            </a:r>
            <a:r>
              <a:rPr lang="en-US" dirty="0" smtClean="0"/>
              <a:t> implemented for </a:t>
            </a:r>
            <a:r>
              <a:rPr lang="en-US" dirty="0" smtClean="0">
                <a:solidFill>
                  <a:srgbClr val="C00000"/>
                </a:solidFill>
              </a:rPr>
              <a:t>protons, neutrons, charged </a:t>
            </a:r>
            <a:r>
              <a:rPr lang="en-US" dirty="0" err="1" smtClean="0">
                <a:solidFill>
                  <a:srgbClr val="C00000"/>
                </a:solidFill>
              </a:rPr>
              <a:t>pions</a:t>
            </a:r>
            <a:r>
              <a:rPr lang="en-US" dirty="0" smtClean="0">
                <a:solidFill>
                  <a:srgbClr val="C00000"/>
                </a:solidFill>
              </a:rPr>
              <a:t>, </a:t>
            </a:r>
            <a:r>
              <a:rPr lang="en-US" dirty="0" err="1" smtClean="0">
                <a:solidFill>
                  <a:srgbClr val="C00000"/>
                </a:solidFill>
              </a:rPr>
              <a:t>muons</a:t>
            </a:r>
            <a:r>
              <a:rPr lang="en-US" dirty="0" smtClean="0">
                <a:solidFill>
                  <a:srgbClr val="C00000"/>
                </a:solidFill>
              </a:rPr>
              <a:t>, photons, electrons </a:t>
            </a:r>
            <a:r>
              <a:rPr lang="en-US" dirty="0" smtClean="0"/>
              <a:t>(conversion coefficients for other particles are approximated by these sets)</a:t>
            </a:r>
          </a:p>
          <a:p>
            <a:pPr>
              <a:defRPr/>
            </a:pPr>
            <a:endParaRPr lang="en-US" dirty="0" smtClean="0"/>
          </a:p>
          <a:p>
            <a:pPr>
              <a:defRPr/>
            </a:pPr>
            <a:endParaRPr lang="en-US" dirty="0" smtClean="0"/>
          </a:p>
          <a:p>
            <a:pPr>
              <a:defRPr/>
            </a:pPr>
            <a:endParaRPr lang="en-US" dirty="0"/>
          </a:p>
        </p:txBody>
      </p:sp>
      <p:sp>
        <p:nvSpPr>
          <p:cNvPr id="19463" name="Slide Number Placeholder 3"/>
          <p:cNvSpPr>
            <a:spLocks noGrp="1"/>
          </p:cNvSpPr>
          <p:nvPr>
            <p:ph type="sldNum" sz="quarter" idx="12"/>
          </p:nvPr>
        </p:nvSpPr>
        <p:spPr>
          <a:noFill/>
        </p:spPr>
        <p:txBody>
          <a:bodyPr/>
          <a:lstStyle/>
          <a:p>
            <a:fld id="{18A2138C-374F-47F7-9C93-2F709C8E4CFB}" type="slidenum">
              <a:rPr lang="en-US" smtClean="0"/>
              <a:pPr/>
              <a:t>17</a:t>
            </a:fld>
            <a:endParaRPr lang="en-US" smtClean="0"/>
          </a:p>
        </p:txBody>
      </p:sp>
      <p:sp>
        <p:nvSpPr>
          <p:cNvPr id="9" name="TextBox 8"/>
          <p:cNvSpPr txBox="1"/>
          <p:nvPr/>
        </p:nvSpPr>
        <p:spPr>
          <a:xfrm>
            <a:off x="0" y="6411913"/>
            <a:ext cx="7405688" cy="369887"/>
          </a:xfrm>
          <a:prstGeom prst="rect">
            <a:avLst/>
          </a:prstGeom>
          <a:solidFill>
            <a:schemeClr val="accent3"/>
          </a:solidFill>
        </p:spPr>
        <p:txBody>
          <a:bodyPr wrap="none">
            <a:spAutoFit/>
          </a:bodyPr>
          <a:lstStyle/>
          <a:p>
            <a:pPr>
              <a:defRPr/>
            </a:pPr>
            <a:r>
              <a:rPr lang="en-US" sz="1800" dirty="0"/>
              <a:t>For more info: </a:t>
            </a:r>
            <a:r>
              <a:rPr lang="en-US" sz="1800" dirty="0">
                <a:hlinkClick r:id="rId3"/>
              </a:rPr>
              <a:t>http://cern.ch/info-fluka-discussion/download/deq2.pdf</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r>
              <a:rPr lang="en-US" smtClean="0"/>
              <a:t>Fluence to effective dose coefficients</a:t>
            </a:r>
          </a:p>
        </p:txBody>
      </p:sp>
      <p:sp>
        <p:nvSpPr>
          <p:cNvPr id="20483" name="Content Placeholder 7"/>
          <p:cNvSpPr>
            <a:spLocks noGrp="1"/>
          </p:cNvSpPr>
          <p:nvPr>
            <p:ph idx="1"/>
          </p:nvPr>
        </p:nvSpPr>
        <p:spPr>
          <a:xfrm>
            <a:off x="609600" y="990600"/>
            <a:ext cx="7924800" cy="5334000"/>
          </a:xfrm>
        </p:spPr>
        <p:txBody>
          <a:bodyPr/>
          <a:lstStyle/>
          <a:p>
            <a:pPr marL="354013" indent="-354013"/>
            <a:r>
              <a:rPr lang="en-US" smtClean="0"/>
              <a:t>Conversion coefficients from fluence to effective dose are implemented for three different irradiation geometries:</a:t>
            </a:r>
          </a:p>
          <a:p>
            <a:pPr marL="754063" lvl="2" indent="-354013"/>
            <a:r>
              <a:rPr lang="en-US" sz="1800" smtClean="0"/>
              <a:t>anterior-posterior</a:t>
            </a:r>
          </a:p>
          <a:p>
            <a:pPr marL="754063" lvl="2" indent="-354013"/>
            <a:r>
              <a:rPr lang="en-US" sz="1800" smtClean="0"/>
              <a:t>rotational</a:t>
            </a:r>
          </a:p>
          <a:p>
            <a:pPr marL="754063" lvl="2" indent="-354013"/>
            <a:r>
              <a:rPr lang="en-US" sz="1800" smtClean="0"/>
              <a:t>WORST (“Working Out Radiation Shielding Thicknesses”) is the maximum coefficient of anterior-posterior, posterior-anterior, right-lateral and left-lateral geometries. It is recommended to be used for shielding design. </a:t>
            </a:r>
          </a:p>
          <a:p>
            <a:pPr marL="354013" indent="-354013"/>
            <a:r>
              <a:rPr lang="en-US" smtClean="0"/>
              <a:t>Implemented for radiation weighting factors recommended by ICRP60 (e.g., </a:t>
            </a:r>
            <a:r>
              <a:rPr lang="en-US" smtClean="0">
                <a:solidFill>
                  <a:srgbClr val="C00000"/>
                </a:solidFill>
              </a:rPr>
              <a:t>SDUM=ETW74</a:t>
            </a:r>
            <a:r>
              <a:rPr lang="en-US" smtClean="0"/>
              <a:t>) and recommended by M.Pelliccioni (e.g., SDUM=</a:t>
            </a:r>
            <a:r>
              <a:rPr lang="en-US" smtClean="0">
                <a:solidFill>
                  <a:srgbClr val="C00000"/>
                </a:solidFill>
              </a:rPr>
              <a:t>EWTMP</a:t>
            </a:r>
            <a:r>
              <a:rPr lang="en-US" smtClean="0"/>
              <a:t>). The latter anticipate the 2007 recommendations of ICRP.</a:t>
            </a:r>
          </a:p>
          <a:p>
            <a:pPr marL="354013" indent="-354013"/>
            <a:r>
              <a:rPr lang="en-US" smtClean="0"/>
              <a:t>Implemented for </a:t>
            </a:r>
            <a:r>
              <a:rPr lang="en-US" smtClean="0">
                <a:solidFill>
                  <a:srgbClr val="C00000"/>
                </a:solidFill>
              </a:rPr>
              <a:t>protons, neutrons, charged pions, muons, photons, electrons</a:t>
            </a:r>
            <a:r>
              <a:rPr lang="en-US" smtClean="0"/>
              <a:t> (conversion coefficients for other particles are approximated by these sets)</a:t>
            </a:r>
          </a:p>
          <a:p>
            <a:pPr marL="354013" indent="-354013"/>
            <a:r>
              <a:rPr lang="en-US" smtClean="0">
                <a:solidFill>
                  <a:srgbClr val="C00000"/>
                </a:solidFill>
              </a:rPr>
              <a:t>Zero</a:t>
            </a:r>
            <a:r>
              <a:rPr lang="en-US" smtClean="0"/>
              <a:t> coefficient is applied to all </a:t>
            </a:r>
            <a:r>
              <a:rPr lang="en-US" smtClean="0">
                <a:solidFill>
                  <a:srgbClr val="C00000"/>
                </a:solidFill>
              </a:rPr>
              <a:t>heavy ions</a:t>
            </a:r>
          </a:p>
        </p:txBody>
      </p:sp>
      <p:sp>
        <p:nvSpPr>
          <p:cNvPr id="4" name="Slide Number Placeholder 3"/>
          <p:cNvSpPr>
            <a:spLocks noGrp="1"/>
          </p:cNvSpPr>
          <p:nvPr>
            <p:ph type="sldNum" sz="quarter" idx="12"/>
          </p:nvPr>
        </p:nvSpPr>
        <p:spPr/>
        <p:txBody>
          <a:bodyPr/>
          <a:lstStyle/>
          <a:p>
            <a:pPr>
              <a:defRPr/>
            </a:pPr>
            <a:fld id="{B057CDE8-892B-4551-905D-1D1B310C1350}"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mtClean="0"/>
              <a:t>Fluence to effective dose coefficients</a:t>
            </a:r>
          </a:p>
        </p:txBody>
      </p:sp>
      <p:pic>
        <p:nvPicPr>
          <p:cNvPr id="21507" name="Picture 5"/>
          <p:cNvPicPr>
            <a:picLocks noChangeAspect="1" noChangeArrowheads="1"/>
          </p:cNvPicPr>
          <p:nvPr/>
        </p:nvPicPr>
        <p:blipFill>
          <a:blip r:embed="rId2"/>
          <a:srcRect/>
          <a:stretch>
            <a:fillRect/>
          </a:stretch>
        </p:blipFill>
        <p:spPr bwMode="auto">
          <a:xfrm>
            <a:off x="685800" y="1371600"/>
            <a:ext cx="7685088" cy="4724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057CDE8-892B-4551-905D-1D1B310C1350}"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Grp="1" noChangeArrowheads="1"/>
          </p:cNvSpPr>
          <p:nvPr>
            <p:ph type="sldNum" sz="quarter" idx="12"/>
          </p:nvPr>
        </p:nvSpPr>
        <p:spPr>
          <a:noFill/>
        </p:spPr>
        <p:txBody>
          <a:bodyPr/>
          <a:lstStyle/>
          <a:p>
            <a:fld id="{527655C3-F083-429D-9A63-5FE620E0146E}" type="slidenum">
              <a:rPr lang="en-US" smtClean="0"/>
              <a:pPr/>
              <a:t>2</a:t>
            </a:fld>
            <a:endParaRPr lang="en-US" smtClean="0"/>
          </a:p>
        </p:txBody>
      </p:sp>
      <p:sp>
        <p:nvSpPr>
          <p:cNvPr id="201731" name="Rectangle 3"/>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600" dirty="0">
                <a:solidFill>
                  <a:schemeClr val="tx2"/>
                </a:solidFill>
                <a:latin typeface="+mj-lt"/>
              </a:rPr>
              <a:t>FLUKA-Implementation – </a:t>
            </a:r>
            <a:r>
              <a:rPr lang="en-US" sz="3600" i="1" dirty="0">
                <a:solidFill>
                  <a:srgbClr val="0000FF"/>
                </a:solidFill>
                <a:latin typeface="+mj-lt"/>
              </a:rPr>
              <a:t>History - 1</a:t>
            </a:r>
          </a:p>
        </p:txBody>
      </p:sp>
      <p:sp>
        <p:nvSpPr>
          <p:cNvPr id="4101" name="Text Box 5"/>
          <p:cNvSpPr txBox="1">
            <a:spLocks noChangeArrowheads="1"/>
          </p:cNvSpPr>
          <p:nvPr/>
        </p:nvSpPr>
        <p:spPr bwMode="auto">
          <a:xfrm>
            <a:off x="628650" y="990600"/>
            <a:ext cx="8362950" cy="5507038"/>
          </a:xfrm>
          <a:prstGeom prst="rect">
            <a:avLst/>
          </a:prstGeom>
          <a:noFill/>
          <a:ln w="9525">
            <a:noFill/>
            <a:miter lim="800000"/>
            <a:headEnd/>
            <a:tailEnd/>
          </a:ln>
        </p:spPr>
        <p:txBody>
          <a:bodyPr>
            <a:spAutoFit/>
          </a:bodyPr>
          <a:lstStyle/>
          <a:p>
            <a:pPr algn="l" eaLnBrk="0" hangingPunct="0"/>
            <a:r>
              <a:rPr lang="en-US" sz="2000">
                <a:solidFill>
                  <a:srgbClr val="0000FF"/>
                </a:solidFill>
              </a:rPr>
              <a:t>1995 – Offline evolution:</a:t>
            </a:r>
            <a:r>
              <a:rPr lang="en-US" sz="2000"/>
              <a:t> </a:t>
            </a:r>
          </a:p>
          <a:p>
            <a:pPr algn="l" eaLnBrk="0" hangingPunct="0"/>
            <a:endParaRPr lang="en-US" sz="800"/>
          </a:p>
          <a:p>
            <a:pPr algn="l" eaLnBrk="0" hangingPunct="0"/>
            <a:r>
              <a:rPr lang="en-US" sz="1800">
                <a:solidFill>
                  <a:srgbClr val="000000"/>
                </a:solidFill>
              </a:rPr>
              <a:t>An offline code (usrsuwev.f) is distributed together with FLUKA, which allows </a:t>
            </a:r>
          </a:p>
          <a:p>
            <a:pPr algn="l" eaLnBrk="0" hangingPunct="0"/>
            <a:r>
              <a:rPr lang="en-US" sz="1800">
                <a:solidFill>
                  <a:srgbClr val="000000"/>
                </a:solidFill>
              </a:rPr>
              <a:t>the offline computation of the time evolution of a radionuclide inventory obtained with RESNUCLE for arbitrary irradiation profiles and decay times.</a:t>
            </a:r>
          </a:p>
          <a:p>
            <a:pPr algn="l" eaLnBrk="0" hangingPunct="0"/>
            <a:endParaRPr lang="en-US" sz="1600">
              <a:solidFill>
                <a:srgbClr val="000000"/>
              </a:solidFill>
            </a:endParaRPr>
          </a:p>
          <a:p>
            <a:pPr algn="l" eaLnBrk="0" hangingPunct="0"/>
            <a:r>
              <a:rPr lang="en-US" sz="2000">
                <a:solidFill>
                  <a:srgbClr val="0000FF"/>
                </a:solidFill>
              </a:rPr>
              <a:t>2002 – Two step method:</a:t>
            </a:r>
          </a:p>
          <a:p>
            <a:pPr algn="l" eaLnBrk="0" hangingPunct="0"/>
            <a:endParaRPr lang="en-US" sz="900">
              <a:solidFill>
                <a:srgbClr val="0000FF"/>
              </a:solidFill>
            </a:endParaRPr>
          </a:p>
          <a:p>
            <a:pPr algn="l" eaLnBrk="0" hangingPunct="0"/>
            <a:r>
              <a:rPr lang="en-US" sz="1800">
                <a:solidFill>
                  <a:srgbClr val="000000"/>
                </a:solidFill>
              </a:rPr>
              <a:t>The offline code has been adapted for online use, each time a residual nucleus is </a:t>
            </a:r>
          </a:p>
          <a:p>
            <a:pPr algn="l" eaLnBrk="0" hangingPunct="0"/>
            <a:r>
              <a:rPr lang="en-US" sz="1800">
                <a:solidFill>
                  <a:srgbClr val="000000"/>
                </a:solidFill>
              </a:rPr>
              <a:t>produced during a particle cascade. This allows storing information on radio-nuclides for certain irradiation parameter and cooling times into an external file. This information can then be read in order to </a:t>
            </a:r>
            <a:r>
              <a:rPr lang="en-US" sz="1800">
                <a:solidFill>
                  <a:srgbClr val="FF0000"/>
                </a:solidFill>
              </a:rPr>
              <a:t>compute residual dose rates due to induced radioactivity (two-step method).</a:t>
            </a:r>
            <a:r>
              <a:rPr lang="en-US" sz="1800">
                <a:solidFill>
                  <a:srgbClr val="000000"/>
                </a:solidFill>
              </a:rPr>
              <a:t> Results were benchmarked in numerous irradiation experiments.</a:t>
            </a:r>
          </a:p>
          <a:p>
            <a:pPr algn="l" eaLnBrk="0" hangingPunct="0"/>
            <a:endParaRPr lang="en-US" sz="1600">
              <a:solidFill>
                <a:srgbClr val="000000"/>
              </a:solidFill>
            </a:endParaRPr>
          </a:p>
          <a:p>
            <a:pPr algn="l" eaLnBrk="0" hangingPunct="0"/>
            <a:r>
              <a:rPr lang="en-US" sz="2000">
                <a:solidFill>
                  <a:srgbClr val="0000FF"/>
                </a:solidFill>
              </a:rPr>
              <a:t>2004 - Online:</a:t>
            </a:r>
            <a:r>
              <a:rPr lang="en-US" sz="2000"/>
              <a:t> </a:t>
            </a:r>
          </a:p>
          <a:p>
            <a:pPr algn="l" eaLnBrk="0" hangingPunct="0"/>
            <a:endParaRPr lang="en-US" sz="1200"/>
          </a:p>
          <a:p>
            <a:pPr algn="l" eaLnBrk="0" hangingPunct="0"/>
            <a:r>
              <a:rPr lang="en-US" sz="1800">
                <a:solidFill>
                  <a:srgbClr val="000000"/>
                </a:solidFill>
              </a:rPr>
              <a:t>This capability has been implemented into FLUKA with an</a:t>
            </a:r>
            <a:r>
              <a:rPr lang="en-US" sz="1800"/>
              <a:t> </a:t>
            </a:r>
            <a:r>
              <a:rPr lang="en-US" sz="1800">
                <a:solidFill>
                  <a:srgbClr val="FF0000"/>
                </a:solidFill>
              </a:rPr>
              <a:t>exact analytical solution of the Bateman equations</a:t>
            </a:r>
            <a:r>
              <a:rPr lang="en-US" sz="1800"/>
              <a:t> </a:t>
            </a:r>
            <a:r>
              <a:rPr lang="en-US" sz="1800">
                <a:solidFill>
                  <a:srgbClr val="000000"/>
                </a:solidFill>
              </a:rPr>
              <a:t>describing activity build-up and decay during irradiation and cooling down, for arbitrary irradiation conditions. </a:t>
            </a:r>
          </a:p>
          <a:p>
            <a:pPr algn="l" eaLnBrk="0" hangingPunct="0"/>
            <a:endParaRPr lang="en-US" sz="18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p:cNvSpPr>
            <a:spLocks noGrp="1" noChangeArrowheads="1"/>
          </p:cNvSpPr>
          <p:nvPr>
            <p:ph type="sldNum" sz="quarter" idx="12"/>
          </p:nvPr>
        </p:nvSpPr>
        <p:spPr>
          <a:noFill/>
        </p:spPr>
        <p:txBody>
          <a:bodyPr/>
          <a:lstStyle/>
          <a:p>
            <a:fld id="{DB6B0596-4423-4FFD-B903-2C02138AC490}" type="slidenum">
              <a:rPr lang="en-US" smtClean="0"/>
              <a:pPr/>
              <a:t>20</a:t>
            </a:fld>
            <a:endParaRPr lang="en-US" smtClean="0"/>
          </a:p>
        </p:txBody>
      </p:sp>
      <p:sp>
        <p:nvSpPr>
          <p:cNvPr id="1639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t>
            </a:r>
            <a:r>
              <a:rPr lang="en-US" sz="2800" dirty="0" err="1">
                <a:solidFill>
                  <a:schemeClr val="tx2"/>
                </a:solidFill>
                <a:latin typeface="+mj-lt"/>
              </a:rPr>
              <a:t>RESNUCLEi</a:t>
            </a:r>
            <a:r>
              <a:rPr lang="en-US" sz="2800" dirty="0">
                <a:solidFill>
                  <a:schemeClr val="tx2"/>
                </a:solidFill>
                <a:latin typeface="+mj-lt"/>
              </a:rPr>
              <a:t> </a:t>
            </a:r>
            <a:r>
              <a:rPr lang="en-US" sz="2800" baseline="30000" dirty="0">
                <a:solidFill>
                  <a:schemeClr val="tx2"/>
                </a:solidFill>
                <a:latin typeface="+mj-lt"/>
              </a:rPr>
              <a:t>[1/4]</a:t>
            </a:r>
            <a:endParaRPr lang="en-US" sz="2800" i="1" baseline="30000" dirty="0">
              <a:solidFill>
                <a:srgbClr val="0000FF"/>
              </a:solidFill>
              <a:latin typeface="+mj-lt"/>
            </a:endParaRPr>
          </a:p>
        </p:txBody>
      </p:sp>
      <p:sp>
        <p:nvSpPr>
          <p:cNvPr id="22533" name="Rectangle 5"/>
          <p:cNvSpPr>
            <a:spLocks noChangeArrowheads="1"/>
          </p:cNvSpPr>
          <p:nvPr/>
        </p:nvSpPr>
        <p:spPr bwMode="auto">
          <a:xfrm>
            <a:off x="762000" y="962025"/>
            <a:ext cx="7924800" cy="401638"/>
          </a:xfrm>
          <a:prstGeom prst="rect">
            <a:avLst/>
          </a:prstGeom>
          <a:noFill/>
          <a:ln w="9525">
            <a:solidFill>
              <a:schemeClr val="tx1"/>
            </a:solidFill>
            <a:miter lim="800000"/>
            <a:headEnd/>
            <a:tailEnd/>
          </a:ln>
        </p:spPr>
        <p:txBody>
          <a:bodyPr wrap="none" anchor="ctr"/>
          <a:lstStyle/>
          <a:p>
            <a:endParaRPr lang="en-GB"/>
          </a:p>
        </p:txBody>
      </p:sp>
      <p:sp>
        <p:nvSpPr>
          <p:cNvPr id="22534" name="Rectangle 6"/>
          <p:cNvSpPr>
            <a:spLocks noChangeArrowheads="1"/>
          </p:cNvSpPr>
          <p:nvPr/>
        </p:nvSpPr>
        <p:spPr bwMode="auto">
          <a:xfrm>
            <a:off x="762000" y="1038225"/>
            <a:ext cx="8839200" cy="1095375"/>
          </a:xfrm>
          <a:prstGeom prst="rect">
            <a:avLst/>
          </a:prstGeom>
          <a:noFill/>
          <a:ln w="9525">
            <a:noFill/>
            <a:miter lim="800000"/>
            <a:headEnd/>
            <a:tailEnd/>
          </a:ln>
        </p:spPr>
        <p:txBody>
          <a:bodyPr>
            <a:spAutoFit/>
          </a:bodyPr>
          <a:lstStyle/>
          <a:p>
            <a:pPr algn="l" eaLnBrk="0" hangingPunct="0"/>
            <a:r>
              <a:rPr lang="en-US" sz="1200">
                <a:solidFill>
                  <a:srgbClr val="0000FF"/>
                </a:solidFill>
                <a:latin typeface="Courier New" pitchFamily="49" charset="0"/>
              </a:rPr>
              <a:t>RESNUCLE</a:t>
            </a:r>
            <a:r>
              <a:rPr lang="en-US" sz="1200">
                <a:solidFill>
                  <a:srgbClr val="000000"/>
                </a:solidFill>
                <a:latin typeface="Courier New" pitchFamily="49" charset="0"/>
              </a:rPr>
              <a:t>         3.0      -26.         0         0     FLOOR          TUN_FLOO</a:t>
            </a:r>
          </a:p>
          <a:p>
            <a:pPr algn="l" eaLnBrk="0" hangingPunct="0"/>
            <a:endParaRPr lang="de-DE" sz="1200">
              <a:solidFill>
                <a:srgbClr val="000000"/>
              </a:solidFill>
              <a:latin typeface="Courier New" pitchFamily="49" charset="0"/>
            </a:endParaRPr>
          </a:p>
          <a:p>
            <a:pPr algn="l" eaLnBrk="0" hangingPunct="0"/>
            <a:endParaRPr lang="de-DE" sz="14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pic>
        <p:nvPicPr>
          <p:cNvPr id="8" name="Picture 7" descr="resnucle.png"/>
          <p:cNvPicPr>
            <a:picLocks noChangeAspect="1"/>
          </p:cNvPicPr>
          <p:nvPr/>
        </p:nvPicPr>
        <p:blipFill>
          <a:blip r:embed="rId2"/>
          <a:stretch>
            <a:fillRect/>
          </a:stretch>
        </p:blipFill>
        <p:spPr>
          <a:xfrm>
            <a:off x="762000" y="1444625"/>
            <a:ext cx="7924800" cy="460375"/>
          </a:xfrm>
          <a:prstGeom prst="rect">
            <a:avLst/>
          </a:prstGeom>
          <a:ln>
            <a:noFill/>
          </a:ln>
          <a:effectLst>
            <a:outerShdw blurRad="292100" dist="139700" dir="2700000" algn="tl" rotWithShape="0">
              <a:srgbClr val="333333">
                <a:alpha val="65000"/>
              </a:srgbClr>
            </a:outerShdw>
          </a:effectLst>
        </p:spPr>
      </p:pic>
      <p:sp>
        <p:nvSpPr>
          <p:cNvPr id="22536" name="Text Box 7"/>
          <p:cNvSpPr txBox="1">
            <a:spLocks noChangeArrowheads="1"/>
          </p:cNvSpPr>
          <p:nvPr/>
        </p:nvSpPr>
        <p:spPr bwMode="auto">
          <a:xfrm>
            <a:off x="228600" y="1901825"/>
            <a:ext cx="8763000" cy="5108575"/>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pPr>
            <a:r>
              <a:rPr lang="en-US" sz="1600"/>
              <a:t>	</a:t>
            </a:r>
            <a:r>
              <a:rPr lang="en-US" sz="1600">
                <a:solidFill>
                  <a:srgbClr val="000000"/>
                </a:solidFill>
              </a:rPr>
              <a:t>Scoring of residual nuclei or activity on a region basis</a:t>
            </a:r>
          </a:p>
          <a:p>
            <a:pPr marL="2238375" indent="-2238375" algn="l" defTabSz="1071563" eaLnBrk="0" hangingPunct="0">
              <a:tabLst>
                <a:tab pos="1431925" algn="l"/>
                <a:tab pos="2238375" algn="l"/>
              </a:tabLst>
            </a:pPr>
            <a:r>
              <a:rPr lang="en-US" sz="1600" b="1"/>
              <a:t>WHAT(1)</a:t>
            </a:r>
            <a:r>
              <a:rPr lang="en-US" sz="1600"/>
              <a:t>		</a:t>
            </a:r>
            <a:r>
              <a:rPr lang="en-US" sz="1600" b="1"/>
              <a:t>type of products to be scored</a:t>
            </a:r>
          </a:p>
          <a:p>
            <a:pPr marL="2238375" indent="-2238375" algn="l" defTabSz="1071563" eaLnBrk="0" hangingPunct="0">
              <a:tabLst>
                <a:tab pos="1431925" algn="l"/>
                <a:tab pos="2238375" algn="l"/>
              </a:tabLst>
            </a:pPr>
            <a:r>
              <a:rPr lang="en-US" sz="1600">
                <a:solidFill>
                  <a:srgbClr val="006600"/>
                </a:solidFill>
              </a:rPr>
              <a:t>Type:</a:t>
            </a:r>
            <a:r>
              <a:rPr lang="en-US" sz="1600"/>
              <a:t>	1.0	spallation products (except from low-energy neutron interactions)</a:t>
            </a:r>
          </a:p>
          <a:p>
            <a:pPr marL="2238375" indent="-2238375" algn="l" defTabSz="1071563" eaLnBrk="0" hangingPunct="0">
              <a:tabLst>
                <a:tab pos="1431925" algn="l"/>
                <a:tab pos="2238375" algn="l"/>
              </a:tabLst>
            </a:pPr>
            <a:r>
              <a:rPr lang="en-US" sz="1600"/>
              <a:t>	2.0	products from low-energy neutron interactions (provided the</a:t>
            </a:r>
          </a:p>
          <a:p>
            <a:pPr marL="2238375" indent="-2238375" algn="l" defTabSz="1071563" eaLnBrk="0" hangingPunct="0">
              <a:tabLst>
                <a:tab pos="1431925" algn="l"/>
                <a:tab pos="2238375" algn="l"/>
              </a:tabLst>
            </a:pPr>
            <a:r>
              <a:rPr lang="en-US" sz="1600"/>
              <a:t>		information is available)</a:t>
            </a:r>
          </a:p>
          <a:p>
            <a:pPr marL="2238375" indent="-2238375" algn="l" defTabSz="1071563" eaLnBrk="0" hangingPunct="0">
              <a:tabLst>
                <a:tab pos="1431925" algn="l"/>
                <a:tab pos="2238375" algn="l"/>
              </a:tabLst>
            </a:pPr>
            <a:r>
              <a:rPr lang="en-US" sz="1600"/>
              <a:t>	3.0	all residual nuclei are scored (if available, see above)</a:t>
            </a:r>
          </a:p>
          <a:p>
            <a:pPr marL="2238375" indent="-2238375" algn="l" defTabSz="1071563" eaLnBrk="0" hangingPunct="0">
              <a:tabLst>
                <a:tab pos="1431925" algn="l"/>
                <a:tab pos="2238375" algn="l"/>
              </a:tabLst>
            </a:pPr>
            <a:r>
              <a:rPr lang="en-US" sz="1600"/>
              <a:t>	&lt;= 0.0	resets the default (= 1.0)</a:t>
            </a:r>
          </a:p>
          <a:p>
            <a:pPr marL="2238375" indent="-2238375" algn="l" defTabSz="1071563" eaLnBrk="0" hangingPunct="0">
              <a:tabLst>
                <a:tab pos="1431925" algn="l"/>
                <a:tab pos="2238375" algn="l"/>
              </a:tabLst>
            </a:pPr>
            <a:endParaRPr lang="en-US" sz="1100"/>
          </a:p>
          <a:p>
            <a:pPr marL="2238375" indent="-2238375" algn="l" defTabSz="1071563" eaLnBrk="0" hangingPunct="0">
              <a:tabLst>
                <a:tab pos="1431925" algn="l"/>
                <a:tab pos="2238375" algn="l"/>
              </a:tabLst>
            </a:pPr>
            <a:r>
              <a:rPr lang="en-US" sz="1600" b="1"/>
              <a:t>WHAT(2)</a:t>
            </a:r>
            <a:r>
              <a:rPr lang="en-US" sz="1600"/>
              <a:t>		</a:t>
            </a:r>
            <a:r>
              <a:rPr lang="en-US" sz="1600" b="1"/>
              <a:t>logical output unit (Default = 11.0)</a:t>
            </a:r>
          </a:p>
          <a:p>
            <a:pPr marL="2238375" indent="-2238375" algn="l" defTabSz="1071563" eaLnBrk="0" hangingPunct="0">
              <a:tabLst>
                <a:tab pos="1431925" algn="l"/>
                <a:tab pos="2238375" algn="l"/>
              </a:tabLst>
            </a:pPr>
            <a:r>
              <a:rPr lang="en-US" sz="1600">
                <a:solidFill>
                  <a:srgbClr val="006600"/>
                </a:solidFill>
              </a:rPr>
              <a:t>Unit:</a:t>
            </a:r>
          </a:p>
          <a:p>
            <a:pPr marL="2238375" indent="-2238375" algn="l" defTabSz="1071563" eaLnBrk="0" hangingPunct="0">
              <a:tabLst>
                <a:tab pos="1431925" algn="l"/>
                <a:tab pos="2238375" algn="l"/>
              </a:tabLst>
            </a:pPr>
            <a:endParaRPr lang="en-US" sz="1600"/>
          </a:p>
          <a:p>
            <a:pPr marL="2238375" indent="-2238375" algn="l" defTabSz="1071563" eaLnBrk="0" hangingPunct="0">
              <a:tabLst>
                <a:tab pos="1431925" algn="l"/>
                <a:tab pos="2238375" algn="l"/>
              </a:tabLst>
            </a:pPr>
            <a:r>
              <a:rPr lang="en-US" sz="1600" b="1"/>
              <a:t>WHAT(3)		Maximum atomic number Z of the residual nuclei distribution</a:t>
            </a:r>
          </a:p>
          <a:p>
            <a:pPr marL="2238375" indent="-2238375" algn="l" defTabSz="1071563" eaLnBrk="0" hangingPunct="0">
              <a:tabLst>
                <a:tab pos="1431925" algn="l"/>
                <a:tab pos="2238375" algn="l"/>
              </a:tabLst>
            </a:pPr>
            <a:r>
              <a:rPr lang="en-US" sz="1600">
                <a:solidFill>
                  <a:srgbClr val="006600"/>
                </a:solidFill>
              </a:rPr>
              <a:t>Max Z:</a:t>
            </a:r>
            <a:r>
              <a:rPr lang="en-US" sz="1600"/>
              <a:t>		Default: according to the Z of the element(s) of the material assigned to the scoring region</a:t>
            </a:r>
          </a:p>
          <a:p>
            <a:pPr marL="2238375" indent="-2238375" algn="l" defTabSz="1071563" eaLnBrk="0" hangingPunct="0">
              <a:tabLst>
                <a:tab pos="1431925" algn="l"/>
                <a:tab pos="2238375" algn="l"/>
              </a:tabLst>
            </a:pPr>
            <a:endParaRPr lang="en-US" sz="1100"/>
          </a:p>
          <a:p>
            <a:pPr marL="2238375" indent="-2238375" algn="l" defTabSz="1071563" eaLnBrk="0" hangingPunct="0">
              <a:tabLst>
                <a:tab pos="1431925" algn="l"/>
                <a:tab pos="2238375" algn="l"/>
              </a:tabLst>
            </a:pPr>
            <a:r>
              <a:rPr lang="en-US" sz="1600" b="1"/>
              <a:t>WHAT(4)		Maximum M = N - Z - NMZ_min</a:t>
            </a:r>
          </a:p>
          <a:p>
            <a:pPr marL="2238375" indent="-2238375" algn="l" defTabSz="1071563" eaLnBrk="0" hangingPunct="0">
              <a:tabLst>
                <a:tab pos="1431925" algn="l"/>
                <a:tab pos="2238375" algn="l"/>
              </a:tabLst>
            </a:pPr>
            <a:r>
              <a:rPr lang="en-US" sz="1600">
                <a:solidFill>
                  <a:srgbClr val="006600"/>
                </a:solidFill>
              </a:rPr>
              <a:t>Max M:</a:t>
            </a:r>
            <a:r>
              <a:rPr lang="en-US" sz="1600" b="1">
                <a:solidFill>
                  <a:srgbClr val="006600"/>
                </a:solidFill>
              </a:rPr>
              <a:t>		</a:t>
            </a:r>
            <a:r>
              <a:rPr lang="en-US" sz="1600"/>
              <a:t>of the residual nuclei distribution (NMZ_min = -5)</a:t>
            </a:r>
          </a:p>
          <a:p>
            <a:pPr marL="2238375" indent="-2238375" algn="l" defTabSz="1071563" eaLnBrk="0" hangingPunct="0">
              <a:tabLst>
                <a:tab pos="1431925" algn="l"/>
                <a:tab pos="2238375" algn="l"/>
              </a:tabLst>
            </a:pPr>
            <a:r>
              <a:rPr lang="en-US" sz="1600"/>
              <a:t>		Default: maximum value according to the A, Z of the element(s) of the material assigned to the scoring region.</a:t>
            </a:r>
          </a:p>
          <a:p>
            <a:pPr marL="2238375" indent="-2238375" algn="l" defTabSz="1071563" eaLnBrk="0" hangingPunct="0">
              <a:tabLst>
                <a:tab pos="1431925" algn="l"/>
                <a:tab pos="2238375" algn="l"/>
              </a:tabLst>
            </a:pPr>
            <a:endParaRPr lang="en-US" sz="1600"/>
          </a:p>
          <a:p>
            <a:pPr marL="2238375" indent="-2238375" algn="l" defTabSz="1071563" eaLnBrk="0" hangingPunct="0">
              <a:tabLst>
                <a:tab pos="1431925" algn="l"/>
                <a:tab pos="2238375" algn="l"/>
              </a:tabLst>
            </a:pPr>
            <a:endParaRPr 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2"/>
          <p:cNvSpPr>
            <a:spLocks noGrp="1" noChangeArrowheads="1"/>
          </p:cNvSpPr>
          <p:nvPr>
            <p:ph type="sldNum" sz="quarter" idx="12"/>
          </p:nvPr>
        </p:nvSpPr>
        <p:spPr>
          <a:noFill/>
        </p:spPr>
        <p:txBody>
          <a:bodyPr/>
          <a:lstStyle/>
          <a:p>
            <a:fld id="{597F4D81-55CC-45CA-8F03-310EA132E197}" type="slidenum">
              <a:rPr lang="en-US" smtClean="0"/>
              <a:pPr/>
              <a:t>21</a:t>
            </a:fld>
            <a:endParaRPr lang="en-US" smtClean="0"/>
          </a:p>
        </p:txBody>
      </p:sp>
      <p:sp>
        <p:nvSpPr>
          <p:cNvPr id="23556"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a:solidFill>
                  <a:schemeClr val="tx2"/>
                </a:solidFill>
              </a:rPr>
              <a:t>Card: RESNUCLEi </a:t>
            </a:r>
            <a:r>
              <a:rPr lang="en-US" sz="2800" baseline="30000">
                <a:solidFill>
                  <a:schemeClr val="tx2"/>
                </a:solidFill>
              </a:rPr>
              <a:t>[2/4]</a:t>
            </a:r>
            <a:endParaRPr lang="en-US" sz="2800" i="1" baseline="30000">
              <a:solidFill>
                <a:srgbClr val="0000FF"/>
              </a:solidFill>
            </a:endParaRPr>
          </a:p>
        </p:txBody>
      </p:sp>
      <p:pic>
        <p:nvPicPr>
          <p:cNvPr id="8" name="Picture 7" descr="resnucle.png"/>
          <p:cNvPicPr>
            <a:picLocks noChangeAspect="1"/>
          </p:cNvPicPr>
          <p:nvPr/>
        </p:nvPicPr>
        <p:blipFill>
          <a:blip r:embed="rId2"/>
          <a:stretch>
            <a:fillRect/>
          </a:stretch>
        </p:blipFill>
        <p:spPr>
          <a:xfrm>
            <a:off x="762000" y="1063625"/>
            <a:ext cx="7924800" cy="460375"/>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228600" y="1676400"/>
            <a:ext cx="8763000" cy="4694238"/>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t>WHAT(5)</a:t>
            </a:r>
            <a:r>
              <a:rPr lang="en-US" sz="1600" dirty="0"/>
              <a:t>		scoring region number/name</a:t>
            </a:r>
          </a:p>
          <a:p>
            <a:pPr marL="2238375" indent="-2238375" algn="l" defTabSz="1071563" eaLnBrk="0" hangingPunct="0">
              <a:tabLst>
                <a:tab pos="1431925" algn="l"/>
                <a:tab pos="2238375" algn="l"/>
              </a:tabLst>
              <a:defRPr/>
            </a:pPr>
            <a:r>
              <a:rPr lang="en-US" sz="1600" dirty="0">
                <a:solidFill>
                  <a:srgbClr val="006600"/>
                </a:solidFill>
              </a:rPr>
              <a:t>Floor:</a:t>
            </a:r>
            <a:r>
              <a:rPr lang="en-US" sz="1600" dirty="0"/>
              <a:t>		(Default 1.0)</a:t>
            </a:r>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WHAT(6)</a:t>
            </a:r>
            <a:r>
              <a:rPr lang="en-US" sz="1600" dirty="0"/>
              <a:t>		volume of the region in cm</a:t>
            </a:r>
            <a:r>
              <a:rPr lang="en-US" sz="1600" baseline="30000" dirty="0"/>
              <a:t>3</a:t>
            </a:r>
            <a:endParaRPr lang="en-US" sz="1600" dirty="0"/>
          </a:p>
          <a:p>
            <a:pPr marL="2238375" indent="-2238375" algn="l" defTabSz="1071563" eaLnBrk="0" hangingPunct="0">
              <a:tabLst>
                <a:tab pos="1431925" algn="l"/>
                <a:tab pos="2238375" algn="l"/>
              </a:tabLst>
              <a:defRPr/>
            </a:pPr>
            <a:r>
              <a:rPr lang="en-US" sz="1600" dirty="0" err="1">
                <a:solidFill>
                  <a:srgbClr val="006600"/>
                </a:solidFill>
              </a:rPr>
              <a:t>Vol</a:t>
            </a:r>
            <a:r>
              <a:rPr lang="en-US" sz="1600" dirty="0">
                <a:solidFill>
                  <a:srgbClr val="006600"/>
                </a:solidFill>
              </a:rPr>
              <a:t>:</a:t>
            </a:r>
            <a:r>
              <a:rPr lang="en-US" sz="1600" dirty="0"/>
              <a:t>		(Default = 1.0)</a:t>
            </a:r>
          </a:p>
          <a:p>
            <a:pPr marL="2238375" indent="-2238375" algn="l" defTabSz="1071563" eaLnBrk="0" hangingPunct="0">
              <a:tabLst>
                <a:tab pos="1431925" algn="l"/>
                <a:tab pos="2238375" algn="l"/>
              </a:tabLst>
              <a:defRPr/>
            </a:pPr>
            <a:endParaRPr lang="en-US" sz="1600" dirty="0"/>
          </a:p>
          <a:p>
            <a:pPr marL="2238375" indent="-2238375" algn="l" defTabSz="1071563" eaLnBrk="0" hangingPunct="0">
              <a:tabLst>
                <a:tab pos="1431925" algn="l"/>
                <a:tab pos="2238375" algn="l"/>
              </a:tabLst>
              <a:defRPr/>
            </a:pPr>
            <a:r>
              <a:rPr lang="en-US" sz="1600" dirty="0"/>
              <a:t>SDUM		 character string identifying the detector</a:t>
            </a:r>
          </a:p>
          <a:p>
            <a:pPr marL="2238375" indent="-2238375" algn="l" defTabSz="1071563" eaLnBrk="0" hangingPunct="0">
              <a:tabLst>
                <a:tab pos="1431925" algn="l"/>
                <a:tab pos="2238375" algn="l"/>
              </a:tabLst>
              <a:defRPr/>
            </a:pPr>
            <a:r>
              <a:rPr lang="en-US" sz="1600" dirty="0">
                <a:solidFill>
                  <a:srgbClr val="006600"/>
                </a:solidFill>
              </a:rPr>
              <a:t>Name:</a:t>
            </a:r>
            <a:r>
              <a:rPr lang="en-US" sz="1600" dirty="0"/>
              <a:t>		(max. 10 characters)</a:t>
            </a:r>
          </a:p>
          <a:p>
            <a:pPr marL="2238375" indent="-2238375" algn="l" defTabSz="1071563" eaLnBrk="0" hangingPunct="0">
              <a:tabLst>
                <a:tab pos="1431925" algn="l"/>
                <a:tab pos="2238375" algn="l"/>
              </a:tabLst>
              <a:defRPr/>
            </a:pPr>
            <a:endParaRPr lang="en-US" sz="1600" dirty="0"/>
          </a:p>
          <a:p>
            <a:pPr marL="2238375" indent="-2238375" algn="l" defTabSz="1071563" eaLnBrk="0" hangingPunct="0">
              <a:tabLst>
                <a:tab pos="1431925" algn="l"/>
                <a:tab pos="2238375" algn="l"/>
              </a:tabLst>
              <a:defRPr/>
            </a:pPr>
            <a:r>
              <a:rPr lang="en-US" sz="1600" dirty="0">
                <a:solidFill>
                  <a:srgbClr val="000000"/>
                </a:solidFill>
              </a:rPr>
              <a:t>Notes:</a:t>
            </a:r>
          </a:p>
          <a:p>
            <a:pPr marL="354013" indent="-354013" algn="l" defTabSz="1071563" eaLnBrk="0" hangingPunct="0">
              <a:buFont typeface="+mj-lt"/>
              <a:buAutoNum type="arabicPeriod"/>
              <a:defRPr/>
            </a:pPr>
            <a:r>
              <a:rPr lang="en-US" sz="1600" dirty="0"/>
              <a:t>In the case of </a:t>
            </a:r>
            <a:r>
              <a:rPr lang="en-US" sz="1600" dirty="0">
                <a:solidFill>
                  <a:srgbClr val="C00000"/>
                </a:solidFill>
              </a:rPr>
              <a:t>heavy ion </a:t>
            </a:r>
            <a:r>
              <a:rPr lang="en-US" sz="1600" dirty="0"/>
              <a:t>projectiles the default NMZ, based on the region material, is not necessarily sufficient to score all the residual nuclei, which could include possible ion fragments. </a:t>
            </a:r>
          </a:p>
          <a:p>
            <a:pPr marL="354013" indent="-354013" algn="l" defTabSz="1071563" eaLnBrk="0" hangingPunct="0">
              <a:buFont typeface="+mj-lt"/>
              <a:buAutoNum type="arabicPeriod"/>
              <a:defRPr/>
            </a:pPr>
            <a:r>
              <a:rPr lang="en-US" sz="1600" dirty="0"/>
              <a:t>Residual nuclei from low-energy neutron interactions are only scored if that information is available in the </a:t>
            </a:r>
            <a:r>
              <a:rPr lang="en-US" sz="1600" dirty="0">
                <a:solidFill>
                  <a:srgbClr val="C00000"/>
                </a:solidFill>
              </a:rPr>
              <a:t>low-energy neutron data set </a:t>
            </a:r>
            <a:r>
              <a:rPr lang="en-US" sz="1600" dirty="0"/>
              <a:t>(see Manual)</a:t>
            </a:r>
          </a:p>
          <a:p>
            <a:pPr marL="354013" indent="-354013" algn="l" defTabSz="1071563" eaLnBrk="0" hangingPunct="0">
              <a:buFont typeface="+mj-lt"/>
              <a:buAutoNum type="arabicPeriod"/>
              <a:defRPr/>
            </a:pPr>
            <a:r>
              <a:rPr lang="en-US" sz="1600" dirty="0"/>
              <a:t>Starting with Fluka2006.3 </a:t>
            </a:r>
            <a:r>
              <a:rPr lang="en-US" sz="1600" dirty="0">
                <a:solidFill>
                  <a:srgbClr val="C00000"/>
                </a:solidFill>
              </a:rPr>
              <a:t>protons</a:t>
            </a:r>
            <a:r>
              <a:rPr lang="en-US" sz="1600" dirty="0"/>
              <a:t> are scored, together with </a:t>
            </a:r>
            <a:r>
              <a:rPr lang="en-US" sz="1600" baseline="30000" dirty="0">
                <a:solidFill>
                  <a:srgbClr val="C00000"/>
                </a:solidFill>
              </a:rPr>
              <a:t>2</a:t>
            </a:r>
            <a:r>
              <a:rPr lang="en-US" sz="1600" dirty="0">
                <a:solidFill>
                  <a:srgbClr val="C00000"/>
                </a:solidFill>
              </a:rPr>
              <a:t>H, </a:t>
            </a:r>
            <a:r>
              <a:rPr lang="en-US" sz="1600" baseline="30000" dirty="0">
                <a:solidFill>
                  <a:srgbClr val="C00000"/>
                </a:solidFill>
              </a:rPr>
              <a:t>3</a:t>
            </a:r>
            <a:r>
              <a:rPr lang="en-US" sz="1600" dirty="0">
                <a:solidFill>
                  <a:srgbClr val="C00000"/>
                </a:solidFill>
              </a:rPr>
              <a:t>H, </a:t>
            </a:r>
            <a:r>
              <a:rPr lang="en-US" sz="1600" baseline="30000" dirty="0">
                <a:solidFill>
                  <a:srgbClr val="C00000"/>
                </a:solidFill>
              </a:rPr>
              <a:t>3</a:t>
            </a:r>
            <a:r>
              <a:rPr lang="en-US" sz="1600" dirty="0">
                <a:solidFill>
                  <a:srgbClr val="C00000"/>
                </a:solidFill>
              </a:rPr>
              <a:t>He, </a:t>
            </a:r>
            <a:r>
              <a:rPr lang="en-US" sz="1600" baseline="30000" dirty="0">
                <a:solidFill>
                  <a:srgbClr val="C00000"/>
                </a:solidFill>
              </a:rPr>
              <a:t>4</a:t>
            </a:r>
            <a:r>
              <a:rPr lang="en-US" sz="1600" dirty="0">
                <a:solidFill>
                  <a:srgbClr val="C00000"/>
                </a:solidFill>
              </a:rPr>
              <a:t>He</a:t>
            </a:r>
            <a:r>
              <a:rPr lang="en-US" sz="1600" dirty="0"/>
              <a:t>, at the end of their path, if transported (see option </a:t>
            </a:r>
            <a:r>
              <a:rPr lang="en-US" sz="1600" dirty="0">
                <a:solidFill>
                  <a:srgbClr val="006600"/>
                </a:solidFill>
              </a:rPr>
              <a:t>EVENTYPE</a:t>
            </a:r>
            <a:r>
              <a:rPr lang="en-US" sz="1600" dirty="0"/>
              <a:t>). This is a change with respect to previous versions where protons were not scored.</a:t>
            </a:r>
          </a:p>
          <a:p>
            <a:pPr marL="2238375" indent="-2238375" algn="l" defTabSz="1071563" eaLnBrk="0" hangingPunct="0">
              <a:tabLst>
                <a:tab pos="1431925" algn="l"/>
                <a:tab pos="2238375" algn="l"/>
              </a:tabLst>
              <a:defRPr/>
            </a:pP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2"/>
          <p:cNvSpPr>
            <a:spLocks noGrp="1" noChangeArrowheads="1"/>
          </p:cNvSpPr>
          <p:nvPr>
            <p:ph type="sldNum" sz="quarter" idx="12"/>
          </p:nvPr>
        </p:nvSpPr>
        <p:spPr>
          <a:noFill/>
        </p:spPr>
        <p:txBody>
          <a:bodyPr/>
          <a:lstStyle/>
          <a:p>
            <a:fld id="{53797C36-84C4-4269-B307-5C6D884DD044}" type="slidenum">
              <a:rPr lang="en-US" smtClean="0"/>
              <a:pPr/>
              <a:t>22</a:t>
            </a:fld>
            <a:endParaRPr lang="en-US" smtClean="0"/>
          </a:p>
        </p:txBody>
      </p:sp>
      <p:sp>
        <p:nvSpPr>
          <p:cNvPr id="24580"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a:solidFill>
                  <a:schemeClr val="tx2"/>
                </a:solidFill>
              </a:rPr>
              <a:t>Card: RESNUCLEi </a:t>
            </a:r>
            <a:r>
              <a:rPr lang="en-US" sz="2800" baseline="30000">
                <a:solidFill>
                  <a:schemeClr val="tx2"/>
                </a:solidFill>
              </a:rPr>
              <a:t>[3/4]</a:t>
            </a:r>
            <a:endParaRPr lang="en-US" sz="2800" i="1" baseline="30000">
              <a:solidFill>
                <a:srgbClr val="0000FF"/>
              </a:solidFill>
            </a:endParaRPr>
          </a:p>
        </p:txBody>
      </p:sp>
      <p:sp>
        <p:nvSpPr>
          <p:cNvPr id="24581" name="Text Box 5"/>
          <p:cNvSpPr txBox="1">
            <a:spLocks noChangeArrowheads="1"/>
          </p:cNvSpPr>
          <p:nvPr/>
        </p:nvSpPr>
        <p:spPr bwMode="auto">
          <a:xfrm>
            <a:off x="838200" y="1177925"/>
            <a:ext cx="7705725" cy="5078413"/>
          </a:xfrm>
          <a:prstGeom prst="rect">
            <a:avLst/>
          </a:prstGeom>
          <a:noFill/>
          <a:ln w="9525">
            <a:noFill/>
            <a:miter lim="800000"/>
            <a:headEnd/>
            <a:tailEnd/>
          </a:ln>
        </p:spPr>
        <p:txBody>
          <a:bodyPr wrap="none">
            <a:spAutoFit/>
          </a:bodyPr>
          <a:lstStyle/>
          <a:p>
            <a:pPr algn="l">
              <a:defRPr/>
            </a:pPr>
            <a:r>
              <a:rPr lang="en-US" sz="1800" dirty="0" err="1">
                <a:latin typeface="+mj-lt"/>
              </a:rPr>
              <a:t>Postprocessing</a:t>
            </a:r>
            <a:r>
              <a:rPr lang="en-US" sz="1800" dirty="0">
                <a:latin typeface="+mj-lt"/>
              </a:rPr>
              <a:t>:</a:t>
            </a:r>
            <a:endParaRPr lang="en-US" sz="1800" u="sng" dirty="0">
              <a:latin typeface="+mj-lt"/>
            </a:endParaRPr>
          </a:p>
          <a:p>
            <a:pPr algn="l">
              <a:buFontTx/>
              <a:buChar char="•"/>
              <a:defRPr/>
            </a:pPr>
            <a:r>
              <a:rPr lang="en-US" sz="1800" dirty="0">
                <a:latin typeface="+mj-lt"/>
              </a:rPr>
              <a:t> use post-processor </a:t>
            </a:r>
            <a:r>
              <a:rPr lang="en-US" sz="1800" b="1" dirty="0" err="1">
                <a:latin typeface="+mj-lt"/>
              </a:rPr>
              <a:t>usrsuw.f</a:t>
            </a:r>
            <a:r>
              <a:rPr lang="en-US" sz="1800" dirty="0">
                <a:latin typeface="+mj-lt"/>
              </a:rPr>
              <a:t> to calculate average</a:t>
            </a:r>
          </a:p>
          <a:p>
            <a:pPr algn="l">
              <a:buFontTx/>
              <a:buChar char="•"/>
              <a:defRPr/>
            </a:pPr>
            <a:r>
              <a:rPr lang="en-US" sz="1800" dirty="0">
                <a:latin typeface="+mj-lt"/>
              </a:rPr>
              <a:t> use post-processor </a:t>
            </a:r>
            <a:r>
              <a:rPr lang="en-US" sz="1800" b="1" dirty="0" err="1">
                <a:latin typeface="+mj-lt"/>
              </a:rPr>
              <a:t>usrsuwev.f</a:t>
            </a:r>
            <a:r>
              <a:rPr lang="en-US" sz="1800" b="1" dirty="0">
                <a:latin typeface="+mj-lt"/>
              </a:rPr>
              <a:t> </a:t>
            </a:r>
            <a:r>
              <a:rPr lang="en-US" sz="1800" dirty="0">
                <a:latin typeface="+mj-lt"/>
              </a:rPr>
              <a:t>to calculate average </a:t>
            </a:r>
            <a:r>
              <a:rPr lang="en-US" sz="1800" i="1" dirty="0">
                <a:latin typeface="+mj-lt"/>
              </a:rPr>
              <a:t>and</a:t>
            </a:r>
            <a:r>
              <a:rPr lang="en-US" sz="1800" dirty="0">
                <a:latin typeface="+mj-lt"/>
              </a:rPr>
              <a:t> perform </a:t>
            </a:r>
          </a:p>
          <a:p>
            <a:pPr algn="l">
              <a:defRPr/>
            </a:pPr>
            <a:r>
              <a:rPr lang="en-US" sz="1800" dirty="0">
                <a:latin typeface="+mj-lt"/>
              </a:rPr>
              <a:t>  off-line calculation of radioactive decay (induced radioactivity)</a:t>
            </a:r>
          </a:p>
          <a:p>
            <a:pPr algn="l">
              <a:defRPr/>
            </a:pPr>
            <a:endParaRPr lang="en-US" sz="1800" dirty="0">
              <a:solidFill>
                <a:srgbClr val="0000FF"/>
              </a:solidFill>
              <a:latin typeface="Comic Sans MS" pitchFamily="66" charset="0"/>
            </a:endParaRPr>
          </a:p>
          <a:p>
            <a:pPr algn="l">
              <a:defRPr/>
            </a:pPr>
            <a:r>
              <a:rPr lang="en-US" sz="1800" dirty="0">
                <a:solidFill>
                  <a:srgbClr val="0000FF"/>
                </a:solidFill>
                <a:latin typeface="Comic Sans MS" pitchFamily="66" charset="0"/>
              </a:rPr>
              <a:t>output : </a:t>
            </a:r>
            <a:r>
              <a:rPr lang="en-US" sz="1600" dirty="0">
                <a:solidFill>
                  <a:srgbClr val="000000"/>
                </a:solidFill>
                <a:latin typeface="Courier New" pitchFamily="49" charset="0"/>
              </a:rPr>
              <a:t>   </a:t>
            </a:r>
          </a:p>
          <a:p>
            <a:pPr algn="l">
              <a:defRPr/>
            </a:pPr>
            <a:r>
              <a:rPr lang="en-US" sz="1600" dirty="0">
                <a:solidFill>
                  <a:srgbClr val="000000"/>
                </a:solidFill>
                <a:latin typeface="Courier New" pitchFamily="49" charset="0"/>
              </a:rPr>
              <a:t>   test-</a:t>
            </a:r>
            <a:r>
              <a:rPr lang="en-US" sz="1600" dirty="0" err="1">
                <a:solidFill>
                  <a:srgbClr val="000000"/>
                </a:solidFill>
                <a:latin typeface="Courier New" pitchFamily="49" charset="0"/>
              </a:rPr>
              <a:t>resnuc</a:t>
            </a:r>
            <a:r>
              <a:rPr lang="en-US" sz="1600" dirty="0">
                <a:solidFill>
                  <a:srgbClr val="000000"/>
                </a:solidFill>
                <a:latin typeface="Courier New" pitchFamily="49" charset="0"/>
              </a:rPr>
              <a:t>           </a:t>
            </a:r>
            <a:r>
              <a:rPr lang="en-US" sz="1800" dirty="0">
                <a:solidFill>
                  <a:srgbClr val="000000"/>
                </a:solidFill>
                <a:latin typeface="Comic Sans MS" pitchFamily="66" charset="0"/>
              </a:rPr>
              <a:t>binary file with average distribution        </a:t>
            </a:r>
          </a:p>
          <a:p>
            <a:pPr algn="l">
              <a:defRPr/>
            </a:pPr>
            <a:r>
              <a:rPr lang="en-US" sz="1600" dirty="0">
                <a:solidFill>
                  <a:srgbClr val="000000"/>
                </a:solidFill>
                <a:latin typeface="Courier New" pitchFamily="49" charset="0"/>
              </a:rPr>
              <a:t>   test-resnuc_sum.lis   </a:t>
            </a:r>
            <a:r>
              <a:rPr lang="en-US" sz="1800" dirty="0">
                <a:solidFill>
                  <a:srgbClr val="000000"/>
                </a:solidFill>
                <a:latin typeface="Comic Sans MS" pitchFamily="66" charset="0"/>
              </a:rPr>
              <a:t>ASCII summary file (see below)</a:t>
            </a:r>
          </a:p>
          <a:p>
            <a:pPr algn="l">
              <a:defRPr/>
            </a:pPr>
            <a:r>
              <a:rPr lang="en-US" sz="1600" dirty="0">
                <a:solidFill>
                  <a:srgbClr val="000000"/>
                </a:solidFill>
                <a:latin typeface="Courier New" pitchFamily="49" charset="0"/>
              </a:rPr>
              <a:t>   test-resnuc_tab.lis   </a:t>
            </a:r>
            <a:r>
              <a:rPr lang="en-US" sz="1800" dirty="0">
                <a:solidFill>
                  <a:srgbClr val="000000"/>
                </a:solidFill>
                <a:latin typeface="Comic Sans MS" pitchFamily="66" charset="0"/>
              </a:rPr>
              <a:t>ASCII table for plotting programs</a:t>
            </a:r>
          </a:p>
          <a:p>
            <a:pPr algn="l">
              <a:defRPr/>
            </a:pPr>
            <a:endParaRPr lang="en-US" sz="1800" dirty="0">
              <a:solidFill>
                <a:srgbClr val="000000"/>
              </a:solidFill>
              <a:latin typeface="Comic Sans MS" pitchFamily="66" charset="0"/>
            </a:endParaRPr>
          </a:p>
          <a:p>
            <a:pPr algn="l">
              <a:defRPr/>
            </a:pPr>
            <a:r>
              <a:rPr lang="en-US" sz="1800" u="sng" dirty="0">
                <a:solidFill>
                  <a:srgbClr val="000000"/>
                </a:solidFill>
                <a:latin typeface="Comic Sans MS" pitchFamily="66" charset="0"/>
              </a:rPr>
              <a:t>content of  </a:t>
            </a:r>
            <a:r>
              <a:rPr lang="en-US" sz="1800" u="sng" dirty="0">
                <a:solidFill>
                  <a:srgbClr val="000000"/>
                </a:solidFill>
                <a:latin typeface="Courier New" pitchFamily="49" charset="0"/>
              </a:rPr>
              <a:t>test-resnuc_sum.lis :</a:t>
            </a:r>
          </a:p>
          <a:p>
            <a:pPr algn="l">
              <a:defRPr/>
            </a:pPr>
            <a:r>
              <a:rPr lang="en-US" sz="1400" dirty="0">
                <a:solidFill>
                  <a:srgbClr val="000000"/>
                </a:solidFill>
                <a:latin typeface="Courier New" pitchFamily="49" charset="0"/>
              </a:rPr>
              <a:t>**** test-</a:t>
            </a:r>
            <a:r>
              <a:rPr lang="en-US" sz="1400" dirty="0" err="1">
                <a:solidFill>
                  <a:srgbClr val="000000"/>
                </a:solidFill>
                <a:latin typeface="Courier New" pitchFamily="49" charset="0"/>
              </a:rPr>
              <a:t>resnuc</a:t>
            </a:r>
            <a:r>
              <a:rPr lang="en-US" sz="1400" dirty="0">
                <a:solidFill>
                  <a:srgbClr val="000000"/>
                </a:solidFill>
                <a:latin typeface="Courier New" pitchFamily="49" charset="0"/>
              </a:rPr>
              <a:t> ****</a:t>
            </a:r>
          </a:p>
          <a:p>
            <a:pPr algn="l">
              <a:defRPr/>
            </a:pPr>
            <a:r>
              <a:rPr lang="en-US" sz="1400" dirty="0">
                <a:solidFill>
                  <a:srgbClr val="000000"/>
                </a:solidFill>
                <a:latin typeface="Courier New" pitchFamily="49" charset="0"/>
              </a:rPr>
              <a:t>    Total primaries run: 132961</a:t>
            </a:r>
          </a:p>
          <a:p>
            <a:pPr algn="l">
              <a:defRPr/>
            </a:pPr>
            <a:r>
              <a:rPr lang="en-US" sz="1400" dirty="0">
                <a:solidFill>
                  <a:srgbClr val="000000"/>
                </a:solidFill>
                <a:latin typeface="Courier New" pitchFamily="49" charset="0"/>
              </a:rPr>
              <a:t>    Total weight of the primaries run:  132961.</a:t>
            </a:r>
          </a:p>
          <a:p>
            <a:pPr algn="l">
              <a:defRPr/>
            </a:pPr>
            <a:r>
              <a:rPr lang="en-US" sz="1400" dirty="0">
                <a:solidFill>
                  <a:srgbClr val="000000"/>
                </a:solidFill>
                <a:latin typeface="Courier New" pitchFamily="49" charset="0"/>
              </a:rPr>
              <a:t>  Detector n:  1  </a:t>
            </a:r>
            <a:r>
              <a:rPr lang="en-US" sz="1400" dirty="0" err="1">
                <a:solidFill>
                  <a:srgbClr val="000000"/>
                </a:solidFill>
                <a:latin typeface="Courier New" pitchFamily="49" charset="0"/>
              </a:rPr>
              <a:t>TDet</a:t>
            </a:r>
            <a:endParaRPr lang="en-US" sz="1400" dirty="0">
              <a:solidFill>
                <a:srgbClr val="000000"/>
              </a:solidFill>
              <a:latin typeface="Courier New" pitchFamily="49" charset="0"/>
            </a:endParaRPr>
          </a:p>
          <a:p>
            <a:pPr algn="l">
              <a:defRPr/>
            </a:pPr>
            <a:r>
              <a:rPr lang="en-US" sz="1400" dirty="0">
                <a:solidFill>
                  <a:srgbClr val="000000"/>
                </a:solidFill>
                <a:latin typeface="Courier New" pitchFamily="49" charset="0"/>
              </a:rPr>
              <a:t>     (Region 34 Volume:    8. </a:t>
            </a:r>
            <a:r>
              <a:rPr lang="en-US" sz="1400" dirty="0" err="1">
                <a:solidFill>
                  <a:srgbClr val="000000"/>
                </a:solidFill>
                <a:latin typeface="Courier New" pitchFamily="49" charset="0"/>
              </a:rPr>
              <a:t>cmc</a:t>
            </a:r>
            <a:r>
              <a:rPr lang="en-US" sz="1400" dirty="0">
                <a:solidFill>
                  <a:srgbClr val="000000"/>
                </a:solidFill>
                <a:latin typeface="Courier New" pitchFamily="49" charset="0"/>
              </a:rPr>
              <a:t>,</a:t>
            </a:r>
          </a:p>
          <a:p>
            <a:pPr algn="l">
              <a:defRPr/>
            </a:pPr>
            <a:r>
              <a:rPr lang="en-US" sz="1400" dirty="0">
                <a:solidFill>
                  <a:srgbClr val="000000"/>
                </a:solidFill>
                <a:latin typeface="Courier New" pitchFamily="49" charset="0"/>
              </a:rPr>
              <a:t>      distr. type  : 3   ,</a:t>
            </a:r>
          </a:p>
          <a:p>
            <a:pPr algn="l">
              <a:defRPr/>
            </a:pPr>
            <a:r>
              <a:rPr lang="en-US" sz="1400" dirty="0">
                <a:solidFill>
                  <a:srgbClr val="000000"/>
                </a:solidFill>
                <a:latin typeface="Courier New" pitchFamily="49" charset="0"/>
              </a:rPr>
              <a:t>      </a:t>
            </a:r>
            <a:r>
              <a:rPr lang="en-US" sz="1400" dirty="0" err="1">
                <a:solidFill>
                  <a:srgbClr val="000000"/>
                </a:solidFill>
                <a:latin typeface="Courier New" pitchFamily="49" charset="0"/>
              </a:rPr>
              <a:t>Z_max</a:t>
            </a:r>
            <a:r>
              <a:rPr lang="en-US" sz="1400" dirty="0">
                <a:solidFill>
                  <a:srgbClr val="000000"/>
                </a:solidFill>
                <a:latin typeface="Courier New" pitchFamily="49" charset="0"/>
              </a:rPr>
              <a:t>: 78, N-</a:t>
            </a:r>
            <a:r>
              <a:rPr lang="en-US" sz="1400" dirty="0" err="1">
                <a:solidFill>
                  <a:srgbClr val="000000"/>
                </a:solidFill>
                <a:latin typeface="Courier New" pitchFamily="49" charset="0"/>
              </a:rPr>
              <a:t>Z_max</a:t>
            </a:r>
            <a:r>
              <a:rPr lang="en-US" sz="1400" dirty="0">
                <a:solidFill>
                  <a:srgbClr val="000000"/>
                </a:solidFill>
                <a:latin typeface="Courier New" pitchFamily="49" charset="0"/>
              </a:rPr>
              <a:t>: 42, N-</a:t>
            </a:r>
            <a:r>
              <a:rPr lang="en-US" sz="1400" dirty="0" err="1">
                <a:solidFill>
                  <a:srgbClr val="000000"/>
                </a:solidFill>
                <a:latin typeface="Courier New" pitchFamily="49" charset="0"/>
              </a:rPr>
              <a:t>Z_min</a:t>
            </a:r>
            <a:r>
              <a:rPr lang="en-US" sz="1400" dirty="0">
                <a:solidFill>
                  <a:srgbClr val="000000"/>
                </a:solidFill>
                <a:latin typeface="Courier New" pitchFamily="49" charset="0"/>
              </a:rPr>
              <a:t>: -4)</a:t>
            </a:r>
          </a:p>
          <a:p>
            <a:pPr algn="l">
              <a:defRPr/>
            </a:pPr>
            <a:r>
              <a:rPr lang="en-US" sz="1400" dirty="0">
                <a:solidFill>
                  <a:srgbClr val="000000"/>
                </a:solidFill>
                <a:latin typeface="Courier New" pitchFamily="49" charset="0"/>
              </a:rPr>
              <a:t>     Tot. response (n/</a:t>
            </a:r>
            <a:r>
              <a:rPr lang="en-US" sz="1400" dirty="0" err="1">
                <a:solidFill>
                  <a:srgbClr val="000000"/>
                </a:solidFill>
                <a:latin typeface="Courier New" pitchFamily="49" charset="0"/>
              </a:rPr>
              <a:t>cmc</a:t>
            </a:r>
            <a:r>
              <a:rPr lang="en-US" sz="1400" dirty="0">
                <a:solidFill>
                  <a:srgbClr val="000000"/>
                </a:solidFill>
                <a:latin typeface="Courier New" pitchFamily="49" charset="0"/>
              </a:rPr>
              <a:t>/pr)  0.000382190832  +/-  99. %</a:t>
            </a:r>
          </a:p>
          <a:p>
            <a:pPr algn="l">
              <a:defRPr/>
            </a:pPr>
            <a:r>
              <a:rPr lang="en-US" sz="1400" dirty="0">
                <a:solidFill>
                  <a:srgbClr val="000000"/>
                </a:solidFill>
                <a:latin typeface="Courier New" pitchFamily="49" charset="0"/>
              </a:rPr>
              <a:t>     ( --&gt; Nuclei/pr           0.00305752666  +/-  99. %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2"/>
          <p:cNvSpPr>
            <a:spLocks noGrp="1" noChangeArrowheads="1"/>
          </p:cNvSpPr>
          <p:nvPr>
            <p:ph type="sldNum" sz="quarter" idx="12"/>
          </p:nvPr>
        </p:nvSpPr>
        <p:spPr>
          <a:noFill/>
        </p:spPr>
        <p:txBody>
          <a:bodyPr/>
          <a:lstStyle/>
          <a:p>
            <a:fld id="{5FFA597A-9AA8-4817-8F25-C1D406823AF1}" type="slidenum">
              <a:rPr lang="en-US" smtClean="0"/>
              <a:pPr/>
              <a:t>23</a:t>
            </a:fld>
            <a:endParaRPr lang="en-US" smtClean="0"/>
          </a:p>
        </p:txBody>
      </p:sp>
      <p:sp>
        <p:nvSpPr>
          <p:cNvPr id="25604"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a:solidFill>
                  <a:schemeClr val="tx2"/>
                </a:solidFill>
              </a:rPr>
              <a:t>Card: RESNUCLEi </a:t>
            </a:r>
            <a:r>
              <a:rPr lang="en-US" sz="2800" baseline="30000">
                <a:solidFill>
                  <a:schemeClr val="tx2"/>
                </a:solidFill>
              </a:rPr>
              <a:t>[4/4]</a:t>
            </a:r>
            <a:endParaRPr lang="en-US" sz="2800" i="1" baseline="30000">
              <a:solidFill>
                <a:srgbClr val="0000FF"/>
              </a:solidFill>
            </a:endParaRPr>
          </a:p>
        </p:txBody>
      </p:sp>
      <p:sp>
        <p:nvSpPr>
          <p:cNvPr id="25605" name="Text Box 7"/>
          <p:cNvSpPr txBox="1">
            <a:spLocks noChangeArrowheads="1"/>
          </p:cNvSpPr>
          <p:nvPr/>
        </p:nvSpPr>
        <p:spPr bwMode="auto">
          <a:xfrm>
            <a:off x="416647" y="914400"/>
            <a:ext cx="8716962" cy="6575425"/>
          </a:xfrm>
          <a:prstGeom prst="rect">
            <a:avLst/>
          </a:prstGeom>
          <a:noFill/>
          <a:ln w="9525">
            <a:noFill/>
            <a:miter lim="800000"/>
            <a:headEnd/>
            <a:tailEnd/>
          </a:ln>
        </p:spPr>
        <p:txBody>
          <a:bodyPr wrap="none">
            <a:spAutoFit/>
          </a:bodyPr>
          <a:lstStyle/>
          <a:p>
            <a:pPr algn="l"/>
            <a:r>
              <a:rPr lang="en-US" sz="900" dirty="0">
                <a:solidFill>
                  <a:srgbClr val="000000"/>
                </a:solidFill>
                <a:latin typeface="Courier New" pitchFamily="49" charset="0"/>
              </a:rPr>
              <a:t>  **** Isotope Yield as a function of Mass Number ****</a:t>
            </a:r>
          </a:p>
          <a:p>
            <a:pPr algn="l"/>
            <a:r>
              <a:rPr lang="en-US" sz="900" dirty="0">
                <a:solidFill>
                  <a:srgbClr val="000000"/>
                </a:solidFill>
                <a:latin typeface="Courier New" pitchFamily="49" charset="0"/>
              </a:rPr>
              <a:t>  ****            (nuclei / </a:t>
            </a:r>
            <a:r>
              <a:rPr lang="en-US" sz="900" dirty="0" err="1">
                <a:solidFill>
                  <a:srgbClr val="000000"/>
                </a:solidFill>
                <a:latin typeface="Courier New" pitchFamily="49" charset="0"/>
              </a:rPr>
              <a:t>cmc</a:t>
            </a:r>
            <a:r>
              <a:rPr lang="en-US" sz="900" dirty="0">
                <a:solidFill>
                  <a:srgbClr val="000000"/>
                </a:solidFill>
                <a:latin typeface="Courier New" pitchFamily="49" charset="0"/>
              </a:rPr>
              <a:t> / pr)             ****</a:t>
            </a:r>
          </a:p>
          <a:p>
            <a:pPr algn="l"/>
            <a:endParaRPr lang="en-US" sz="900" dirty="0">
              <a:solidFill>
                <a:srgbClr val="000000"/>
              </a:solidFill>
              <a:latin typeface="Courier New" pitchFamily="49" charset="0"/>
            </a:endParaRPr>
          </a:p>
          <a:p>
            <a:pPr algn="l"/>
            <a:endParaRPr lang="en-US" sz="900" dirty="0">
              <a:solidFill>
                <a:srgbClr val="000000"/>
              </a:solidFill>
              <a:latin typeface="Courier New" pitchFamily="49" charset="0"/>
            </a:endParaRPr>
          </a:p>
          <a:p>
            <a:pPr algn="l"/>
            <a:r>
              <a:rPr lang="en-US" sz="900" dirty="0">
                <a:solidFill>
                  <a:srgbClr val="000000"/>
                </a:solidFill>
                <a:latin typeface="Courier New" pitchFamily="49" charset="0"/>
              </a:rPr>
              <a:t>  </a:t>
            </a:r>
            <a:r>
              <a:rPr lang="en-US" sz="900" dirty="0" err="1">
                <a:solidFill>
                  <a:srgbClr val="000000"/>
                </a:solidFill>
                <a:latin typeface="Courier New" pitchFamily="49" charset="0"/>
              </a:rPr>
              <a:t>A_min</a:t>
            </a:r>
            <a:r>
              <a:rPr lang="en-US" sz="900" dirty="0">
                <a:solidFill>
                  <a:srgbClr val="000000"/>
                </a:solidFill>
                <a:latin typeface="Courier New" pitchFamily="49" charset="0"/>
              </a:rPr>
              <a:t>: 1 -  </a:t>
            </a:r>
            <a:r>
              <a:rPr lang="en-US" sz="900" dirty="0" err="1">
                <a:solidFill>
                  <a:srgbClr val="000000"/>
                </a:solidFill>
                <a:latin typeface="Courier New" pitchFamily="49" charset="0"/>
              </a:rPr>
              <a:t>A_max</a:t>
            </a:r>
            <a:r>
              <a:rPr lang="en-US" sz="900" dirty="0">
                <a:solidFill>
                  <a:srgbClr val="000000"/>
                </a:solidFill>
                <a:latin typeface="Courier New" pitchFamily="49" charset="0"/>
              </a:rPr>
              <a:t>: 198</a:t>
            </a:r>
          </a:p>
          <a:p>
            <a:pPr algn="l"/>
            <a:endParaRPr lang="en-US" sz="900" dirty="0">
              <a:solidFill>
                <a:srgbClr val="000000"/>
              </a:solidFill>
              <a:latin typeface="Courier New" pitchFamily="49" charset="0"/>
            </a:endParaRPr>
          </a:p>
          <a:p>
            <a:pPr algn="l"/>
            <a:r>
              <a:rPr lang="en-US" sz="900" dirty="0">
                <a:solidFill>
                  <a:srgbClr val="000000"/>
                </a:solidFill>
                <a:latin typeface="Courier New" pitchFamily="49" charset="0"/>
              </a:rPr>
              <a:t>  A:          186  1.5870372E-08 +/-   9.9000000E+01 %</a:t>
            </a:r>
          </a:p>
          <a:p>
            <a:pPr algn="l"/>
            <a:r>
              <a:rPr lang="en-US" sz="900" dirty="0">
                <a:solidFill>
                  <a:srgbClr val="000000"/>
                </a:solidFill>
                <a:latin typeface="Courier New" pitchFamily="49" charset="0"/>
              </a:rPr>
              <a:t>  A:          185  3.7605012E-09 +/-   9.9000000E+01 %</a:t>
            </a:r>
          </a:p>
          <a:p>
            <a:pPr algn="l"/>
            <a:r>
              <a:rPr lang="en-US" sz="900" dirty="0">
                <a:solidFill>
                  <a:srgbClr val="000000"/>
                </a:solidFill>
                <a:latin typeface="Courier New" pitchFamily="49" charset="0"/>
              </a:rPr>
              <a:t>  A:          184  1.4581326E-08 +/-   9.9000000E+01 %</a:t>
            </a:r>
          </a:p>
          <a:p>
            <a:pPr algn="l"/>
            <a:r>
              <a:rPr lang="en-US" sz="900" dirty="0">
                <a:solidFill>
                  <a:srgbClr val="000000"/>
                </a:solidFill>
                <a:latin typeface="Courier New" pitchFamily="49" charset="0"/>
              </a:rPr>
              <a:t>  A:          183  1.0712972E-08 +/-   9.9000000E+01 %</a:t>
            </a:r>
          </a:p>
          <a:p>
            <a:pPr algn="l"/>
            <a:r>
              <a:rPr lang="en-US" sz="900" dirty="0">
                <a:solidFill>
                  <a:srgbClr val="000000"/>
                </a:solidFill>
                <a:latin typeface="Courier New" pitchFamily="49" charset="0"/>
              </a:rPr>
              <a:t>  A:          182  7.4882118E-09 +/-   9.9000000E+01 %</a:t>
            </a:r>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 Isotope Yield as a function of Atomic Number ****</a:t>
            </a:r>
          </a:p>
          <a:p>
            <a:pPr algn="l"/>
            <a:r>
              <a:rPr lang="pt-BR" sz="900" dirty="0">
                <a:solidFill>
                  <a:srgbClr val="000000"/>
                </a:solidFill>
                <a:latin typeface="Courier New" pitchFamily="49" charset="0"/>
              </a:rPr>
              <a:t>  ****            (nuclei / cmc / pr)               ****</a:t>
            </a:r>
          </a:p>
          <a:p>
            <a:pPr algn="l"/>
            <a:endParaRPr lang="pt-BR" sz="900" dirty="0">
              <a:solidFill>
                <a:srgbClr val="000000"/>
              </a:solidFill>
              <a:latin typeface="Courier New" pitchFamily="49" charset="0"/>
            </a:endParaRP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Z_min: 1 -  Z_max: 78</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Z:           74  5.2413383E-08 +/-   9.9000000E+01 %</a:t>
            </a:r>
          </a:p>
          <a:p>
            <a:pPr algn="l"/>
            <a:r>
              <a:rPr lang="pt-BR" sz="900" dirty="0">
                <a:solidFill>
                  <a:srgbClr val="000000"/>
                </a:solidFill>
                <a:latin typeface="Courier New" pitchFamily="49" charset="0"/>
              </a:rPr>
              <a:t>  Z:           42  3.0072785E-07 +/-   9.9000000E+01 %</a:t>
            </a:r>
          </a:p>
          <a:p>
            <a:pPr algn="l"/>
            <a:r>
              <a:rPr lang="pt-BR" sz="900" dirty="0">
                <a:solidFill>
                  <a:srgbClr val="000000"/>
                </a:solidFill>
                <a:latin typeface="Courier New" pitchFamily="49" charset="0"/>
              </a:rPr>
              <a:t>  Z:           41  4.7906228E-08 +/-   9.9000000E+01 %</a:t>
            </a:r>
          </a:p>
          <a:p>
            <a:pPr algn="l"/>
            <a:r>
              <a:rPr lang="pt-BR" sz="900" dirty="0">
                <a:solidFill>
                  <a:srgbClr val="000000"/>
                </a:solidFill>
                <a:latin typeface="Courier New" pitchFamily="49" charset="0"/>
              </a:rPr>
              <a:t>  Z:           40  3.7605012E-09 +/-   9.9000000E+01 %</a:t>
            </a:r>
          </a:p>
          <a:p>
            <a:pPr algn="l"/>
            <a:r>
              <a:rPr lang="pt-BR" sz="900" dirty="0">
                <a:solidFill>
                  <a:srgbClr val="000000"/>
                </a:solidFill>
                <a:latin typeface="Courier New" pitchFamily="49" charset="0"/>
              </a:rPr>
              <a:t>  Z:           38  3.7605012E-09 +/-   9.9000000E+01 %</a:t>
            </a:r>
          </a:p>
          <a:p>
            <a:pPr algn="l"/>
            <a:r>
              <a:rPr lang="pt-BR" sz="900" dirty="0">
                <a:solidFill>
                  <a:srgbClr val="000000"/>
                </a:solidFill>
                <a:latin typeface="Courier New" pitchFamily="49" charset="0"/>
              </a:rPr>
              <a:t>...</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 Residual nuclei distribution  ****</a:t>
            </a:r>
          </a:p>
          <a:p>
            <a:pPr algn="l"/>
            <a:r>
              <a:rPr lang="pt-BR" sz="900" dirty="0">
                <a:solidFill>
                  <a:srgbClr val="000000"/>
                </a:solidFill>
                <a:latin typeface="Courier New" pitchFamily="49" charset="0"/>
              </a:rPr>
              <a:t>  ****    (nuclei / cmc / pr)        ****</a:t>
            </a:r>
          </a:p>
          <a:p>
            <a:pPr algn="l"/>
            <a:endParaRPr lang="pt-BR" sz="900" dirty="0">
              <a:solidFill>
                <a:srgbClr val="000000"/>
              </a:solidFill>
              <a:latin typeface="Courier New" pitchFamily="49" charset="0"/>
            </a:endParaRP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A \ Z   68         69         70         71         72         73         74         75         76         77         78</a:t>
            </a:r>
          </a:p>
          <a:p>
            <a:pPr algn="l"/>
            <a:r>
              <a:rPr lang="pt-BR" sz="900" dirty="0">
                <a:solidFill>
                  <a:srgbClr val="000000"/>
                </a:solidFill>
                <a:latin typeface="Courier New" pitchFamily="49" charset="0"/>
              </a:rPr>
              <a:t> 186   0.00E+00   0.00E+00   0.00E+00   0.00E+00   0.00E+00   0.00E+00   1.59E-08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185   0.00E+00   0.00E+00   0.00E+00   0.00E+00   0.00E+00   0.00E+00   3.76E-09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184   0.00E+00   0.00E+00   0.00E+00   0.00E+00   0.00E+00   0.00E+00   1.46E-08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183   0.00E+00   0.00E+00   0.00E+00   0.00E+00   0.00E+00   0.00E+00   1.07E-08   0.00E+00   0.00E+00   0.00E+00   0.00E+00</a:t>
            </a:r>
          </a:p>
          <a:p>
            <a:pPr algn="l"/>
            <a:r>
              <a:rPr lang="pt-BR" sz="900" dirty="0">
                <a:solidFill>
                  <a:srgbClr val="000000"/>
                </a:solidFill>
                <a:latin typeface="Courier New" pitchFamily="49" charset="0"/>
              </a:rPr>
              <a:t>      +/- 0.0 %  +/- 0.0 %  +/- 0.0 %  +/- 0.0 %  +/- 0.0 %  +/- 0.0 %  +/-99.0 %  +/- 0.0 %  +/- 0.0 %  +/- 0.0 %  +/- 0.0 %</a:t>
            </a:r>
          </a:p>
          <a:p>
            <a:pPr algn="l"/>
            <a:r>
              <a:rPr lang="pt-BR" sz="1000" dirty="0">
                <a:solidFill>
                  <a:srgbClr val="000000"/>
                </a:solidFill>
                <a:latin typeface="Courier New" pitchFamily="49" charset="0"/>
              </a:rPr>
              <a:t>...</a:t>
            </a:r>
          </a:p>
          <a:p>
            <a:pPr algn="l"/>
            <a:endParaRPr lang="pt-BR" sz="1000" dirty="0">
              <a:solidFill>
                <a:srgbClr val="000000"/>
              </a:solidFill>
              <a:latin typeface="Courier New" pitchFamily="49" charset="0"/>
            </a:endParaRPr>
          </a:p>
          <a:p>
            <a:pPr algn="l"/>
            <a:endParaRPr lang="en-US" sz="1000" dirty="0">
              <a:solidFill>
                <a:srgbClr val="000000"/>
              </a:solidFill>
              <a:latin typeface="Courier New" pitchFamily="49" charset="0"/>
            </a:endParaRPr>
          </a:p>
          <a:p>
            <a:pPr algn="l"/>
            <a:endParaRPr lang="en-US" sz="1600" dirty="0">
              <a:solidFill>
                <a:srgbClr val="000000"/>
              </a:solidFill>
              <a:latin typeface="Courier New" pitchFamily="49" charset="0"/>
            </a:endParaRPr>
          </a:p>
          <a:p>
            <a:pPr algn="l">
              <a:buFontTx/>
              <a:buChar char="•"/>
            </a:pPr>
            <a:endParaRPr lang="en-US" sz="1600" b="1" dirty="0">
              <a:solidFill>
                <a:srgbClr val="27B206"/>
              </a:solidFill>
              <a:latin typeface="Courier New" pitchFamily="49" charset="0"/>
            </a:endParaRPr>
          </a:p>
          <a:p>
            <a:pPr algn="l"/>
            <a:r>
              <a:rPr lang="en-US" sz="1400" i="1" dirty="0">
                <a:solidFill>
                  <a:srgbClr val="000000"/>
                </a:solidFill>
                <a:latin typeface="Comic Sans MS" pitchFamily="66"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2"/>
          <p:cNvSpPr>
            <a:spLocks noGrp="1" noChangeArrowheads="1"/>
          </p:cNvSpPr>
          <p:nvPr>
            <p:ph type="sldNum" sz="quarter" idx="12"/>
          </p:nvPr>
        </p:nvSpPr>
        <p:spPr>
          <a:noFill/>
        </p:spPr>
        <p:txBody>
          <a:bodyPr/>
          <a:lstStyle/>
          <a:p>
            <a:fld id="{76DA6B55-D6F6-4AB0-BE78-816369ED8EA6}" type="slidenum">
              <a:rPr lang="en-US" smtClean="0"/>
              <a:pPr/>
              <a:t>24</a:t>
            </a:fld>
            <a:endParaRPr lang="en-US" smtClean="0"/>
          </a:p>
        </p:txBody>
      </p:sp>
      <p:sp>
        <p:nvSpPr>
          <p:cNvPr id="21509" name="Rectangle 2"/>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3600" dirty="0">
                <a:solidFill>
                  <a:schemeClr val="tx2"/>
                </a:solidFill>
                <a:latin typeface="+mj-lt"/>
              </a:rPr>
              <a:t>Card: PHYSICS</a:t>
            </a:r>
            <a:endParaRPr lang="en-US" sz="3600" i="1" dirty="0">
              <a:solidFill>
                <a:srgbClr val="0000FF"/>
              </a:solidFill>
              <a:latin typeface="+mj-lt"/>
            </a:endParaRPr>
          </a:p>
        </p:txBody>
      </p:sp>
      <p:sp>
        <p:nvSpPr>
          <p:cNvPr id="26629" name="Rectangle 3"/>
          <p:cNvSpPr>
            <a:spLocks noChangeArrowheads="1"/>
          </p:cNvSpPr>
          <p:nvPr/>
        </p:nvSpPr>
        <p:spPr bwMode="auto">
          <a:xfrm>
            <a:off x="838200" y="3197225"/>
            <a:ext cx="8839200" cy="1108075"/>
          </a:xfrm>
          <a:prstGeom prst="rect">
            <a:avLst/>
          </a:prstGeom>
          <a:noFill/>
          <a:ln w="9525">
            <a:noFill/>
            <a:miter lim="800000"/>
            <a:headEnd/>
            <a:tailEnd/>
          </a:ln>
        </p:spPr>
        <p:txBody>
          <a:bodyPr>
            <a:spAutoFit/>
          </a:bodyPr>
          <a:lstStyle/>
          <a:p>
            <a:pPr algn="l" eaLnBrk="0" hangingPunct="0"/>
            <a:r>
              <a:rPr lang="fr-FR" sz="1200">
                <a:solidFill>
                  <a:srgbClr val="0000FF"/>
                </a:solidFill>
                <a:latin typeface="Courier New" pitchFamily="49" charset="0"/>
              </a:rPr>
              <a:t>PHYSICS    3.0                                                        EVAPORAT</a:t>
            </a:r>
          </a:p>
          <a:p>
            <a:pPr algn="l" eaLnBrk="0" hangingPunct="0"/>
            <a:endParaRPr lang="fr-FR" sz="400">
              <a:solidFill>
                <a:srgbClr val="0000FF"/>
              </a:solidFill>
              <a:latin typeface="Courier New" pitchFamily="49" charset="0"/>
            </a:endParaRPr>
          </a:p>
          <a:p>
            <a:pPr algn="l" eaLnBrk="0" hangingPunct="0"/>
            <a:r>
              <a:rPr lang="fr-FR" sz="1200">
                <a:solidFill>
                  <a:srgbClr val="0000FF"/>
                </a:solidFill>
                <a:latin typeface="Courier New" pitchFamily="49" charset="0"/>
              </a:rPr>
              <a:t>PHYSICS    1.0                                                        COALESCE</a:t>
            </a:r>
          </a:p>
          <a:p>
            <a:pPr algn="l" eaLnBrk="0" hangingPunct="0"/>
            <a:endParaRPr lang="de-DE" sz="1200">
              <a:latin typeface="Courier New" pitchFamily="49" charset="0"/>
            </a:endParaRPr>
          </a:p>
          <a:p>
            <a:pPr algn="l" eaLnBrk="0" hangingPunct="0"/>
            <a:endParaRPr lang="en-US" sz="1200">
              <a:latin typeface="Courier New" pitchFamily="49" charset="0"/>
            </a:endParaRPr>
          </a:p>
          <a:p>
            <a:pPr algn="l" eaLnBrk="0" hangingPunct="0"/>
            <a:endParaRPr lang="en-US" sz="1400">
              <a:latin typeface="Courier New" pitchFamily="49" charset="0"/>
            </a:endParaRPr>
          </a:p>
        </p:txBody>
      </p:sp>
      <p:sp>
        <p:nvSpPr>
          <p:cNvPr id="26630" name="Rectangle 4"/>
          <p:cNvSpPr>
            <a:spLocks noChangeArrowheads="1"/>
          </p:cNvSpPr>
          <p:nvPr/>
        </p:nvSpPr>
        <p:spPr bwMode="auto">
          <a:xfrm>
            <a:off x="762000" y="3044825"/>
            <a:ext cx="7772400" cy="762000"/>
          </a:xfrm>
          <a:prstGeom prst="rect">
            <a:avLst/>
          </a:prstGeom>
          <a:noFill/>
          <a:ln w="9525">
            <a:solidFill>
              <a:schemeClr val="tx1"/>
            </a:solidFill>
            <a:miter lim="800000"/>
            <a:headEnd/>
            <a:tailEnd/>
          </a:ln>
        </p:spPr>
        <p:txBody>
          <a:bodyPr wrap="none" anchor="ctr"/>
          <a:lstStyle/>
          <a:p>
            <a:endParaRPr lang="en-GB"/>
          </a:p>
        </p:txBody>
      </p:sp>
      <p:sp>
        <p:nvSpPr>
          <p:cNvPr id="21512" name="Text Box 5"/>
          <p:cNvSpPr txBox="1">
            <a:spLocks noChangeArrowheads="1"/>
          </p:cNvSpPr>
          <p:nvPr/>
        </p:nvSpPr>
        <p:spPr bwMode="auto">
          <a:xfrm>
            <a:off x="777875" y="1524000"/>
            <a:ext cx="7861300" cy="369888"/>
          </a:xfrm>
          <a:prstGeom prst="rect">
            <a:avLst/>
          </a:prstGeom>
          <a:noFill/>
          <a:ln w="9525">
            <a:noFill/>
            <a:miter lim="800000"/>
            <a:headEnd/>
            <a:tailEnd/>
          </a:ln>
        </p:spPr>
        <p:txBody>
          <a:bodyPr wrap="none">
            <a:spAutoFit/>
          </a:bodyPr>
          <a:lstStyle/>
          <a:p>
            <a:pPr algn="l" eaLnBrk="0" hangingPunct="0">
              <a:defRPr/>
            </a:pPr>
            <a:r>
              <a:rPr lang="en-US" sz="1800" b="1" dirty="0">
                <a:solidFill>
                  <a:srgbClr val="27B206"/>
                </a:solidFill>
                <a:latin typeface="+mj-lt"/>
              </a:rPr>
              <a:t>Please activate the following two cards if residuals are of interest:</a:t>
            </a:r>
          </a:p>
        </p:txBody>
      </p:sp>
      <p:sp>
        <p:nvSpPr>
          <p:cNvPr id="21513" name="Text Box 6"/>
          <p:cNvSpPr txBox="1">
            <a:spLocks noChangeArrowheads="1"/>
          </p:cNvSpPr>
          <p:nvPr/>
        </p:nvSpPr>
        <p:spPr bwMode="auto">
          <a:xfrm>
            <a:off x="1287463" y="2362200"/>
            <a:ext cx="7073900" cy="369888"/>
          </a:xfrm>
          <a:prstGeom prst="rect">
            <a:avLst/>
          </a:prstGeom>
          <a:noFill/>
          <a:ln w="9525">
            <a:noFill/>
            <a:miter lim="800000"/>
            <a:headEnd/>
            <a:tailEnd/>
          </a:ln>
        </p:spPr>
        <p:txBody>
          <a:bodyPr wrap="none">
            <a:spAutoFit/>
          </a:bodyPr>
          <a:lstStyle/>
          <a:p>
            <a:pPr algn="l" eaLnBrk="0" hangingPunct="0">
              <a:defRPr/>
            </a:pPr>
            <a:r>
              <a:rPr lang="en-US" sz="1800" dirty="0">
                <a:solidFill>
                  <a:srgbClr val="000000"/>
                </a:solidFill>
                <a:latin typeface="+mj-lt"/>
              </a:rPr>
              <a:t>switch to activate the</a:t>
            </a:r>
            <a:r>
              <a:rPr lang="en-US" sz="1800" dirty="0">
                <a:latin typeface="+mj-lt"/>
              </a:rPr>
              <a:t> </a:t>
            </a:r>
            <a:r>
              <a:rPr lang="en-US" sz="1800" dirty="0">
                <a:solidFill>
                  <a:srgbClr val="0000FF"/>
                </a:solidFill>
                <a:latin typeface="+mj-lt"/>
              </a:rPr>
              <a:t>evaporation of heavy fragments</a:t>
            </a:r>
            <a:r>
              <a:rPr lang="en-US" sz="1800" dirty="0">
                <a:latin typeface="+mj-lt"/>
              </a:rPr>
              <a:t> </a:t>
            </a:r>
            <a:r>
              <a:rPr lang="en-US" sz="1800" dirty="0">
                <a:solidFill>
                  <a:srgbClr val="000000"/>
                </a:solidFill>
                <a:latin typeface="+mj-lt"/>
              </a:rPr>
              <a:t>(up to A=24)</a:t>
            </a:r>
          </a:p>
        </p:txBody>
      </p:sp>
      <p:sp>
        <p:nvSpPr>
          <p:cNvPr id="26633" name="Line 7"/>
          <p:cNvSpPr>
            <a:spLocks noChangeShapeType="1"/>
          </p:cNvSpPr>
          <p:nvPr/>
        </p:nvSpPr>
        <p:spPr bwMode="auto">
          <a:xfrm flipH="1">
            <a:off x="685800" y="3349625"/>
            <a:ext cx="228600" cy="0"/>
          </a:xfrm>
          <a:prstGeom prst="line">
            <a:avLst/>
          </a:prstGeom>
          <a:noFill/>
          <a:ln w="28575">
            <a:solidFill>
              <a:srgbClr val="FF0000"/>
            </a:solidFill>
            <a:round/>
            <a:headEnd/>
            <a:tailEnd/>
          </a:ln>
        </p:spPr>
        <p:txBody>
          <a:bodyPr/>
          <a:lstStyle/>
          <a:p>
            <a:endParaRPr lang="en-GB"/>
          </a:p>
        </p:txBody>
      </p:sp>
      <p:sp>
        <p:nvSpPr>
          <p:cNvPr id="26634" name="Line 8"/>
          <p:cNvSpPr>
            <a:spLocks noChangeShapeType="1"/>
          </p:cNvSpPr>
          <p:nvPr/>
        </p:nvSpPr>
        <p:spPr bwMode="auto">
          <a:xfrm flipV="1">
            <a:off x="685800" y="2590800"/>
            <a:ext cx="0" cy="758825"/>
          </a:xfrm>
          <a:prstGeom prst="line">
            <a:avLst/>
          </a:prstGeom>
          <a:noFill/>
          <a:ln w="28575">
            <a:solidFill>
              <a:srgbClr val="FF0000"/>
            </a:solidFill>
            <a:round/>
            <a:headEnd/>
            <a:tailEnd/>
          </a:ln>
        </p:spPr>
        <p:txBody>
          <a:bodyPr/>
          <a:lstStyle/>
          <a:p>
            <a:endParaRPr lang="en-GB"/>
          </a:p>
        </p:txBody>
      </p:sp>
      <p:sp>
        <p:nvSpPr>
          <p:cNvPr id="26635" name="Line 9"/>
          <p:cNvSpPr>
            <a:spLocks noChangeShapeType="1"/>
          </p:cNvSpPr>
          <p:nvPr/>
        </p:nvSpPr>
        <p:spPr bwMode="auto">
          <a:xfrm>
            <a:off x="685800" y="2576513"/>
            <a:ext cx="533400" cy="0"/>
          </a:xfrm>
          <a:prstGeom prst="line">
            <a:avLst/>
          </a:prstGeom>
          <a:noFill/>
          <a:ln w="28575">
            <a:solidFill>
              <a:srgbClr val="FF0000"/>
            </a:solidFill>
            <a:round/>
            <a:headEnd/>
            <a:tailEnd type="triangle" w="med" len="med"/>
          </a:ln>
        </p:spPr>
        <p:txBody>
          <a:bodyPr/>
          <a:lstStyle/>
          <a:p>
            <a:endParaRPr lang="en-GB"/>
          </a:p>
        </p:txBody>
      </p:sp>
      <p:sp>
        <p:nvSpPr>
          <p:cNvPr id="26636" name="Line 11"/>
          <p:cNvSpPr>
            <a:spLocks noChangeShapeType="1"/>
          </p:cNvSpPr>
          <p:nvPr/>
        </p:nvSpPr>
        <p:spPr bwMode="auto">
          <a:xfrm>
            <a:off x="685800" y="3578225"/>
            <a:ext cx="0" cy="838200"/>
          </a:xfrm>
          <a:prstGeom prst="line">
            <a:avLst/>
          </a:prstGeom>
          <a:noFill/>
          <a:ln w="28575">
            <a:solidFill>
              <a:srgbClr val="FF0000"/>
            </a:solidFill>
            <a:round/>
            <a:headEnd/>
            <a:tailEnd/>
          </a:ln>
        </p:spPr>
        <p:txBody>
          <a:bodyPr/>
          <a:lstStyle/>
          <a:p>
            <a:endParaRPr lang="en-GB"/>
          </a:p>
        </p:txBody>
      </p:sp>
      <p:sp>
        <p:nvSpPr>
          <p:cNvPr id="21520" name="Text Box 13"/>
          <p:cNvSpPr txBox="1">
            <a:spLocks noChangeArrowheads="1"/>
          </p:cNvSpPr>
          <p:nvPr/>
        </p:nvSpPr>
        <p:spPr bwMode="auto">
          <a:xfrm>
            <a:off x="1219200" y="4191000"/>
            <a:ext cx="4862513" cy="400050"/>
          </a:xfrm>
          <a:prstGeom prst="rect">
            <a:avLst/>
          </a:prstGeom>
          <a:noFill/>
          <a:ln w="9525">
            <a:noFill/>
            <a:miter lim="800000"/>
            <a:headEnd/>
            <a:tailEnd/>
          </a:ln>
        </p:spPr>
        <p:txBody>
          <a:bodyPr wrap="none">
            <a:spAutoFit/>
          </a:bodyPr>
          <a:lstStyle/>
          <a:p>
            <a:pPr algn="l" eaLnBrk="0" hangingPunct="0">
              <a:defRPr/>
            </a:pPr>
            <a:r>
              <a:rPr lang="en-US" sz="2000" dirty="0">
                <a:solidFill>
                  <a:srgbClr val="000000"/>
                </a:solidFill>
                <a:latin typeface="+mj-lt"/>
              </a:rPr>
              <a:t>special options for</a:t>
            </a:r>
            <a:r>
              <a:rPr lang="en-US" sz="2000" dirty="0">
                <a:latin typeface="+mj-lt"/>
              </a:rPr>
              <a:t> </a:t>
            </a:r>
            <a:r>
              <a:rPr lang="en-US" sz="2000" dirty="0">
                <a:solidFill>
                  <a:srgbClr val="0000FF"/>
                </a:solidFill>
                <a:latin typeface="+mj-lt"/>
              </a:rPr>
              <a:t>coalescence</a:t>
            </a:r>
            <a:r>
              <a:rPr lang="en-US" sz="2000" dirty="0">
                <a:latin typeface="+mj-lt"/>
              </a:rPr>
              <a:t> </a:t>
            </a:r>
            <a:r>
              <a:rPr lang="en-US" sz="2000" dirty="0">
                <a:solidFill>
                  <a:srgbClr val="000000"/>
                </a:solidFill>
                <a:latin typeface="+mj-lt"/>
              </a:rPr>
              <a:t>treatment</a:t>
            </a:r>
          </a:p>
        </p:txBody>
      </p:sp>
      <p:sp>
        <p:nvSpPr>
          <p:cNvPr id="26638" name="Line 9"/>
          <p:cNvSpPr>
            <a:spLocks noChangeShapeType="1"/>
          </p:cNvSpPr>
          <p:nvPr/>
        </p:nvSpPr>
        <p:spPr bwMode="auto">
          <a:xfrm>
            <a:off x="685800" y="4419600"/>
            <a:ext cx="533400" cy="0"/>
          </a:xfrm>
          <a:prstGeom prst="line">
            <a:avLst/>
          </a:prstGeom>
          <a:noFill/>
          <a:ln w="28575">
            <a:solidFill>
              <a:srgbClr val="FF0000"/>
            </a:solidFill>
            <a:round/>
            <a:headEnd/>
            <a:tailEnd type="triangle" w="med" len="med"/>
          </a:ln>
        </p:spPr>
        <p:txBody>
          <a:bodyPr/>
          <a:lstStyle/>
          <a:p>
            <a:endParaRPr lang="en-GB"/>
          </a:p>
        </p:txBody>
      </p:sp>
      <p:sp>
        <p:nvSpPr>
          <p:cNvPr id="26639" name="Line 7"/>
          <p:cNvSpPr>
            <a:spLocks noChangeShapeType="1"/>
          </p:cNvSpPr>
          <p:nvPr/>
        </p:nvSpPr>
        <p:spPr bwMode="auto">
          <a:xfrm flipH="1">
            <a:off x="685800" y="3581400"/>
            <a:ext cx="228600" cy="0"/>
          </a:xfrm>
          <a:prstGeom prst="line">
            <a:avLst/>
          </a:prstGeom>
          <a:noFill/>
          <a:ln w="28575">
            <a:solidFill>
              <a:srgbClr val="FF0000"/>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2"/>
          <p:cNvSpPr>
            <a:spLocks noGrp="1" noChangeArrowheads="1"/>
          </p:cNvSpPr>
          <p:nvPr>
            <p:ph type="sldNum" sz="quarter" idx="12"/>
          </p:nvPr>
        </p:nvSpPr>
        <p:spPr>
          <a:noFill/>
        </p:spPr>
        <p:txBody>
          <a:bodyPr/>
          <a:lstStyle/>
          <a:p>
            <a:fld id="{85C745F7-3933-4C87-A1D2-D45F3A07DD13}" type="slidenum">
              <a:rPr lang="en-US" smtClean="0"/>
              <a:pPr/>
              <a:t>25</a:t>
            </a:fld>
            <a:endParaRPr lang="en-US" smtClean="0"/>
          </a:p>
        </p:txBody>
      </p:sp>
      <p:sp>
        <p:nvSpPr>
          <p:cNvPr id="229378" name="Text Box 2"/>
          <p:cNvSpPr txBox="1">
            <a:spLocks noChangeArrowheads="1"/>
          </p:cNvSpPr>
          <p:nvPr/>
        </p:nvSpPr>
        <p:spPr bwMode="auto">
          <a:xfrm>
            <a:off x="1676400" y="990600"/>
            <a:ext cx="5562600" cy="2554288"/>
          </a:xfrm>
          <a:prstGeom prst="rect">
            <a:avLst/>
          </a:prstGeom>
          <a:noFill/>
          <a:ln w="9525">
            <a:noFill/>
            <a:miter lim="800000"/>
            <a:headEnd/>
            <a:tailEnd/>
          </a:ln>
          <a:effectLst/>
        </p:spPr>
        <p:txBody>
          <a:bodyPr>
            <a:spAutoFit/>
          </a:bodyPr>
          <a:lstStyle/>
          <a:p>
            <a:pPr algn="l" eaLnBrk="0" hangingPunct="0">
              <a:defRPr/>
            </a:pPr>
            <a:r>
              <a:rPr lang="en-US" sz="6600" dirty="0">
                <a:solidFill>
                  <a:schemeClr val="bg2">
                    <a:lumMod val="25000"/>
                  </a:schemeClr>
                </a:solidFill>
                <a:latin typeface="+mj-lt"/>
              </a:rPr>
              <a:t>Benchmarks</a:t>
            </a:r>
          </a:p>
          <a:p>
            <a:pPr algn="l" eaLnBrk="0" hangingPunct="0">
              <a:defRPr/>
            </a:pPr>
            <a:endParaRPr lang="en-US" sz="6600" dirty="0">
              <a:solidFill>
                <a:schemeClr val="bg2">
                  <a:lumMod val="25000"/>
                </a:schemeClr>
              </a:solidFill>
              <a:latin typeface="+mj-lt"/>
            </a:endParaRPr>
          </a:p>
          <a:p>
            <a:pPr algn="l" eaLnBrk="0" hangingPunct="0">
              <a:defRPr/>
            </a:pPr>
            <a:endParaRPr lang="en-US" sz="2800" dirty="0">
              <a:solidFill>
                <a:schemeClr val="bg2">
                  <a:lumMod val="25000"/>
                </a:schemeClr>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54D6D2E7-D484-4F30-80B6-B88B6AEFFB59}" type="slidenum">
              <a:rPr lang="en-US" smtClean="0"/>
              <a:pPr/>
              <a:t>26</a:t>
            </a:fld>
            <a:endParaRPr lang="en-US" smtClean="0"/>
          </a:p>
        </p:txBody>
      </p:sp>
      <p:sp>
        <p:nvSpPr>
          <p:cNvPr id="28676" name="Rectangle 2"/>
          <p:cNvSpPr>
            <a:spLocks noGrp="1" noChangeArrowheads="1"/>
          </p:cNvSpPr>
          <p:nvPr>
            <p:ph type="title"/>
          </p:nvPr>
        </p:nvSpPr>
        <p:spPr>
          <a:xfrm>
            <a:off x="609600" y="219075"/>
            <a:ext cx="8686800" cy="914400"/>
          </a:xfrm>
          <a:noFill/>
        </p:spPr>
        <p:txBody>
          <a:bodyPr anchor="ctr"/>
          <a:lstStyle/>
          <a:p>
            <a:pPr eaLnBrk="1" hangingPunct="1"/>
            <a:r>
              <a:rPr lang="en-US" smtClean="0"/>
              <a:t>Benchmark experiment</a:t>
            </a:r>
            <a:endParaRPr lang="en-US" i="1" smtClean="0">
              <a:solidFill>
                <a:srgbClr val="0000FF"/>
              </a:solidFill>
            </a:endParaRPr>
          </a:p>
        </p:txBody>
      </p:sp>
      <p:pic>
        <p:nvPicPr>
          <p:cNvPr id="28677" name="Picture 6" descr="EPSN0021"/>
          <p:cNvPicPr>
            <a:picLocks noChangeAspect="1" noChangeArrowheads="1"/>
          </p:cNvPicPr>
          <p:nvPr/>
        </p:nvPicPr>
        <p:blipFill>
          <a:blip r:embed="rId3"/>
          <a:srcRect/>
          <a:stretch>
            <a:fillRect/>
          </a:stretch>
        </p:blipFill>
        <p:spPr bwMode="auto">
          <a:xfrm>
            <a:off x="568325" y="1692275"/>
            <a:ext cx="3127375" cy="2346325"/>
          </a:xfrm>
          <a:prstGeom prst="rect">
            <a:avLst/>
          </a:prstGeom>
          <a:noFill/>
          <a:ln w="9525">
            <a:noFill/>
            <a:miter lim="800000"/>
            <a:headEnd/>
            <a:tailEnd/>
          </a:ln>
        </p:spPr>
      </p:pic>
      <p:pic>
        <p:nvPicPr>
          <p:cNvPr id="28678" name="Picture 7" descr="geometry"/>
          <p:cNvPicPr>
            <a:picLocks noChangeAspect="1" noChangeArrowheads="1"/>
          </p:cNvPicPr>
          <p:nvPr/>
        </p:nvPicPr>
        <p:blipFill>
          <a:blip r:embed="rId4"/>
          <a:srcRect/>
          <a:stretch>
            <a:fillRect/>
          </a:stretch>
        </p:blipFill>
        <p:spPr bwMode="auto">
          <a:xfrm>
            <a:off x="4416425" y="1397000"/>
            <a:ext cx="4194175" cy="2946400"/>
          </a:xfrm>
          <a:prstGeom prst="rect">
            <a:avLst/>
          </a:prstGeom>
          <a:noFill/>
          <a:ln w="9525">
            <a:noFill/>
            <a:miter lim="800000"/>
            <a:headEnd/>
            <a:tailEnd/>
          </a:ln>
        </p:spPr>
      </p:pic>
      <p:sp>
        <p:nvSpPr>
          <p:cNvPr id="28679" name="Picture 8" descr="spec-Cu204"/>
          <p:cNvSpPr>
            <a:spLocks noChangeAspect="1" noChangeArrowheads="1"/>
          </p:cNvSpPr>
          <p:nvPr/>
        </p:nvSpPr>
        <p:spPr bwMode="auto">
          <a:xfrm>
            <a:off x="4648200" y="4313238"/>
            <a:ext cx="3733800" cy="2481262"/>
          </a:xfrm>
          <a:prstGeom prst="rect">
            <a:avLst/>
          </a:prstGeom>
          <a:noFill/>
          <a:ln w="9525">
            <a:noFill/>
            <a:miter lim="800000"/>
            <a:headEnd/>
            <a:tailEnd/>
          </a:ln>
        </p:spPr>
        <p:txBody>
          <a:bodyPr/>
          <a:lstStyle/>
          <a:p>
            <a:endParaRPr lang="en-GB"/>
          </a:p>
        </p:txBody>
      </p:sp>
      <p:sp>
        <p:nvSpPr>
          <p:cNvPr id="28680" name="Picture 9" descr="spec-Cu105"/>
          <p:cNvSpPr>
            <a:spLocks noChangeAspect="1" noChangeArrowheads="1"/>
          </p:cNvSpPr>
          <p:nvPr/>
        </p:nvSpPr>
        <p:spPr bwMode="auto">
          <a:xfrm>
            <a:off x="533400" y="4321175"/>
            <a:ext cx="3697288" cy="2455863"/>
          </a:xfrm>
          <a:prstGeom prst="rect">
            <a:avLst/>
          </a:prstGeom>
          <a:noFill/>
          <a:ln w="9525">
            <a:noFill/>
            <a:miter lim="800000"/>
            <a:headEnd/>
            <a:tailEnd/>
          </a:ln>
        </p:spPr>
        <p:txBody>
          <a:bodyPr/>
          <a:lstStyle/>
          <a:p>
            <a:endParaRPr lang="en-GB"/>
          </a:p>
        </p:txBody>
      </p:sp>
      <p:sp>
        <p:nvSpPr>
          <p:cNvPr id="147468" name="Text Box 12"/>
          <p:cNvSpPr txBox="1">
            <a:spLocks noChangeArrowheads="1"/>
          </p:cNvSpPr>
          <p:nvPr/>
        </p:nvSpPr>
        <p:spPr bwMode="auto">
          <a:xfrm>
            <a:off x="568325" y="990600"/>
            <a:ext cx="7635875" cy="584200"/>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1600" dirty="0">
                <a:solidFill>
                  <a:srgbClr val="0000FF"/>
                </a:solidFill>
                <a:latin typeface="+mj-lt"/>
              </a:rPr>
              <a:t> Irradiation of samples of different materials</a:t>
            </a:r>
            <a:r>
              <a:rPr lang="en-US" sz="1200" dirty="0">
                <a:solidFill>
                  <a:schemeClr val="bg2"/>
                </a:solidFill>
                <a:latin typeface="+mj-lt"/>
              </a:rPr>
              <a:t> </a:t>
            </a:r>
            <a:r>
              <a:rPr lang="en-US" sz="1600" dirty="0">
                <a:solidFill>
                  <a:srgbClr val="000000"/>
                </a:solidFill>
                <a:latin typeface="+mj-lt"/>
              </a:rPr>
              <a:t>to the stray radiation field created by </a:t>
            </a:r>
          </a:p>
          <a:p>
            <a:pPr algn="l" eaLnBrk="0" hangingPunct="0">
              <a:buClr>
                <a:schemeClr val="bg2"/>
              </a:buClr>
              <a:defRPr/>
            </a:pPr>
            <a:r>
              <a:rPr lang="en-US" sz="1600" dirty="0">
                <a:solidFill>
                  <a:srgbClr val="000000"/>
                </a:solidFill>
                <a:latin typeface="+mj-lt"/>
              </a:rPr>
              <a:t> the interaction of a 120 GeV positively charged </a:t>
            </a:r>
            <a:r>
              <a:rPr lang="en-US" sz="1600" dirty="0" err="1">
                <a:solidFill>
                  <a:srgbClr val="000000"/>
                </a:solidFill>
                <a:latin typeface="+mj-lt"/>
              </a:rPr>
              <a:t>hadron</a:t>
            </a:r>
            <a:r>
              <a:rPr lang="en-US" sz="1600" dirty="0">
                <a:solidFill>
                  <a:srgbClr val="000000"/>
                </a:solidFill>
                <a:latin typeface="+mj-lt"/>
              </a:rPr>
              <a:t> beam in a copper target</a:t>
            </a:r>
          </a:p>
        </p:txBody>
      </p:sp>
      <p:sp>
        <p:nvSpPr>
          <p:cNvPr id="28682" name="Text Box 13"/>
          <p:cNvSpPr txBox="1">
            <a:spLocks noChangeArrowheads="1"/>
          </p:cNvSpPr>
          <p:nvPr/>
        </p:nvSpPr>
        <p:spPr bwMode="auto">
          <a:xfrm>
            <a:off x="5659438" y="2663825"/>
            <a:ext cx="860425" cy="274638"/>
          </a:xfrm>
          <a:prstGeom prst="rect">
            <a:avLst/>
          </a:prstGeom>
          <a:noFill/>
          <a:ln w="9525">
            <a:noFill/>
            <a:miter lim="800000"/>
            <a:headEnd/>
            <a:tailEnd/>
          </a:ln>
        </p:spPr>
        <p:txBody>
          <a:bodyPr wrap="none">
            <a:spAutoFit/>
          </a:bodyPr>
          <a:lstStyle/>
          <a:p>
            <a:pPr eaLnBrk="0" hangingPunct="0"/>
            <a:r>
              <a:rPr lang="en-US" sz="1200">
                <a:solidFill>
                  <a:srgbClr val="0000FF"/>
                </a:solidFill>
                <a:latin typeface="Comic Sans MS" pitchFamily="66" charset="0"/>
              </a:rPr>
              <a:t>Cu target</a:t>
            </a:r>
          </a:p>
        </p:txBody>
      </p:sp>
      <p:sp>
        <p:nvSpPr>
          <p:cNvPr id="28683" name="Line 14"/>
          <p:cNvSpPr>
            <a:spLocks noChangeShapeType="1"/>
          </p:cNvSpPr>
          <p:nvPr/>
        </p:nvSpPr>
        <p:spPr bwMode="auto">
          <a:xfrm>
            <a:off x="4530725" y="2806700"/>
            <a:ext cx="639763" cy="1588"/>
          </a:xfrm>
          <a:prstGeom prst="line">
            <a:avLst/>
          </a:prstGeom>
          <a:noFill/>
          <a:ln w="28575">
            <a:solidFill>
              <a:srgbClr val="009900"/>
            </a:solidFill>
            <a:round/>
            <a:headEnd/>
            <a:tailEnd type="triangle" w="med" len="med"/>
          </a:ln>
        </p:spPr>
        <p:txBody>
          <a:bodyPr wrap="none" anchor="ctr"/>
          <a:lstStyle/>
          <a:p>
            <a:endParaRPr lang="en-GB"/>
          </a:p>
        </p:txBody>
      </p:sp>
      <p:sp>
        <p:nvSpPr>
          <p:cNvPr id="28684" name="Text Box 15"/>
          <p:cNvSpPr txBox="1">
            <a:spLocks noChangeArrowheads="1"/>
          </p:cNvSpPr>
          <p:nvPr/>
        </p:nvSpPr>
        <p:spPr bwMode="auto">
          <a:xfrm>
            <a:off x="4000500" y="2828925"/>
            <a:ext cx="1063625" cy="457200"/>
          </a:xfrm>
          <a:prstGeom prst="rect">
            <a:avLst/>
          </a:prstGeom>
          <a:noFill/>
          <a:ln w="9525">
            <a:noFill/>
            <a:miter lim="800000"/>
            <a:headEnd/>
            <a:tailEnd/>
          </a:ln>
        </p:spPr>
        <p:txBody>
          <a:bodyPr wrap="none">
            <a:spAutoFit/>
          </a:bodyPr>
          <a:lstStyle/>
          <a:p>
            <a:pPr eaLnBrk="0" hangingPunct="0"/>
            <a:r>
              <a:rPr lang="en-US" sz="1200">
                <a:solidFill>
                  <a:srgbClr val="009900"/>
                </a:solidFill>
                <a:latin typeface="Comic Sans MS" pitchFamily="66" charset="0"/>
              </a:rPr>
              <a:t>120GeV</a:t>
            </a:r>
          </a:p>
          <a:p>
            <a:pPr eaLnBrk="0" hangingPunct="0"/>
            <a:r>
              <a:rPr lang="en-US" sz="1200">
                <a:solidFill>
                  <a:srgbClr val="009900"/>
                </a:solidFill>
                <a:latin typeface="Comic Sans MS" pitchFamily="66" charset="0"/>
              </a:rPr>
              <a:t>pos. hadrons</a:t>
            </a:r>
          </a:p>
        </p:txBody>
      </p:sp>
      <p:sp>
        <p:nvSpPr>
          <p:cNvPr id="28685" name="Line 16"/>
          <p:cNvSpPr>
            <a:spLocks noChangeShapeType="1"/>
          </p:cNvSpPr>
          <p:nvPr/>
        </p:nvSpPr>
        <p:spPr bwMode="auto">
          <a:xfrm flipH="1" flipV="1">
            <a:off x="3319463" y="3167063"/>
            <a:ext cx="639762" cy="284162"/>
          </a:xfrm>
          <a:prstGeom prst="line">
            <a:avLst/>
          </a:prstGeom>
          <a:noFill/>
          <a:ln w="28575">
            <a:solidFill>
              <a:srgbClr val="009900"/>
            </a:solidFill>
            <a:round/>
            <a:headEnd/>
            <a:tailEnd type="triangle" w="med" len="med"/>
          </a:ln>
        </p:spPr>
        <p:txBody>
          <a:bodyPr wrap="none" anchor="ctr"/>
          <a:lstStyle/>
          <a:p>
            <a:endParaRPr lang="en-GB"/>
          </a:p>
        </p:txBody>
      </p:sp>
      <p:pic>
        <p:nvPicPr>
          <p:cNvPr id="28686" name="Picture 8" descr="spec-Cu204"/>
          <p:cNvPicPr>
            <a:picLocks noChangeAspect="1" noChangeArrowheads="1"/>
          </p:cNvPicPr>
          <p:nvPr/>
        </p:nvPicPr>
        <p:blipFill>
          <a:blip r:embed="rId5"/>
          <a:srcRect/>
          <a:stretch>
            <a:fillRect/>
          </a:stretch>
        </p:blipFill>
        <p:spPr bwMode="auto">
          <a:xfrm>
            <a:off x="4800600" y="4300538"/>
            <a:ext cx="3733800" cy="2481262"/>
          </a:xfrm>
          <a:prstGeom prst="rect">
            <a:avLst/>
          </a:prstGeom>
          <a:noFill/>
          <a:ln w="9525">
            <a:noFill/>
            <a:miter lim="800000"/>
            <a:headEnd/>
            <a:tailEnd/>
          </a:ln>
        </p:spPr>
      </p:pic>
      <p:pic>
        <p:nvPicPr>
          <p:cNvPr id="28687" name="Picture 9" descr="spec-Cu105"/>
          <p:cNvPicPr>
            <a:picLocks noChangeAspect="1" noChangeArrowheads="1"/>
          </p:cNvPicPr>
          <p:nvPr/>
        </p:nvPicPr>
        <p:blipFill>
          <a:blip r:embed="rId6"/>
          <a:srcRect/>
          <a:stretch>
            <a:fillRect/>
          </a:stretch>
        </p:blipFill>
        <p:spPr bwMode="auto">
          <a:xfrm>
            <a:off x="685800" y="4308475"/>
            <a:ext cx="3697288" cy="2455863"/>
          </a:xfrm>
          <a:prstGeom prst="rect">
            <a:avLst/>
          </a:prstGeom>
          <a:noFill/>
          <a:ln w="9525">
            <a:noFill/>
            <a:miter lim="800000"/>
            <a:headEnd/>
            <a:tailEnd/>
          </a:ln>
        </p:spPr>
      </p:pic>
      <p:sp>
        <p:nvSpPr>
          <p:cNvPr id="28688" name="Line 10"/>
          <p:cNvSpPr>
            <a:spLocks noChangeShapeType="1"/>
          </p:cNvSpPr>
          <p:nvPr/>
        </p:nvSpPr>
        <p:spPr bwMode="auto">
          <a:xfrm flipH="1">
            <a:off x="3733800" y="3657600"/>
            <a:ext cx="2286000" cy="990600"/>
          </a:xfrm>
          <a:prstGeom prst="line">
            <a:avLst/>
          </a:prstGeom>
          <a:noFill/>
          <a:ln w="19050">
            <a:solidFill>
              <a:srgbClr val="FF0000"/>
            </a:solidFill>
            <a:round/>
            <a:headEnd/>
            <a:tailEnd type="triangle" w="med" len="med"/>
          </a:ln>
        </p:spPr>
        <p:txBody>
          <a:bodyPr wrap="none" anchor="ctr"/>
          <a:lstStyle/>
          <a:p>
            <a:endParaRPr lang="en-GB"/>
          </a:p>
        </p:txBody>
      </p:sp>
      <p:sp>
        <p:nvSpPr>
          <p:cNvPr id="28689" name="Line 11"/>
          <p:cNvSpPr>
            <a:spLocks noChangeShapeType="1"/>
          </p:cNvSpPr>
          <p:nvPr/>
        </p:nvSpPr>
        <p:spPr bwMode="auto">
          <a:xfrm>
            <a:off x="6934200" y="3124200"/>
            <a:ext cx="76200" cy="1524000"/>
          </a:xfrm>
          <a:prstGeom prst="line">
            <a:avLst/>
          </a:prstGeom>
          <a:noFill/>
          <a:ln w="19050">
            <a:solidFill>
              <a:srgbClr val="FF0000"/>
            </a:solidFill>
            <a:round/>
            <a:headEnd/>
            <a:tailEnd type="triangle" w="med" len="med"/>
          </a:ln>
        </p:spPr>
        <p:txBody>
          <a:bodyPr wrap="none" anchor="ct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
          <p:cNvSpPr>
            <a:spLocks noGrp="1" noChangeArrowheads="1"/>
          </p:cNvSpPr>
          <p:nvPr>
            <p:ph type="sldNum" sz="quarter" idx="12"/>
          </p:nvPr>
        </p:nvSpPr>
        <p:spPr>
          <a:noFill/>
        </p:spPr>
        <p:txBody>
          <a:bodyPr/>
          <a:lstStyle/>
          <a:p>
            <a:fld id="{63BB307D-0983-43EB-B6F3-B7CF380801A1}" type="slidenum">
              <a:rPr lang="en-US" smtClean="0"/>
              <a:pPr/>
              <a:t>27</a:t>
            </a:fld>
            <a:endParaRPr lang="en-US" smtClean="0"/>
          </a:p>
        </p:txBody>
      </p:sp>
      <p:sp>
        <p:nvSpPr>
          <p:cNvPr id="165903" name="Text Box 15"/>
          <p:cNvSpPr txBox="1">
            <a:spLocks noChangeArrowheads="1"/>
          </p:cNvSpPr>
          <p:nvPr/>
        </p:nvSpPr>
        <p:spPr bwMode="auto">
          <a:xfrm>
            <a:off x="1401763" y="2895600"/>
            <a:ext cx="6751637" cy="1200150"/>
          </a:xfrm>
          <a:prstGeom prst="rect">
            <a:avLst/>
          </a:prstGeom>
          <a:noFill/>
          <a:ln w="9525">
            <a:noFill/>
            <a:miter lim="800000"/>
            <a:headEnd/>
            <a:tailEnd/>
          </a:ln>
          <a:effectLst/>
        </p:spPr>
        <p:txBody>
          <a:bodyPr wrap="none">
            <a:spAutoFit/>
          </a:bodyPr>
          <a:lstStyle/>
          <a:p>
            <a:pPr marL="342900" indent="-342900" algn="l" eaLnBrk="0" hangingPunct="0">
              <a:buClr>
                <a:srgbClr val="0000FF"/>
              </a:buClr>
              <a:buFontTx/>
              <a:buAutoNum type="arabicPeriod"/>
              <a:defRPr/>
            </a:pPr>
            <a:r>
              <a:rPr lang="en-US" sz="3600" dirty="0">
                <a:solidFill>
                  <a:srgbClr val="0000FF"/>
                </a:solidFill>
                <a:latin typeface="+mj-lt"/>
              </a:rPr>
              <a:t>Specific activities</a:t>
            </a:r>
          </a:p>
          <a:p>
            <a:pPr marL="342900" indent="-342900" algn="l" eaLnBrk="0" hangingPunct="0">
              <a:buClr>
                <a:srgbClr val="0000FF"/>
              </a:buClr>
              <a:buFontTx/>
              <a:buAutoNum type="arabicPeriod"/>
              <a:defRPr/>
            </a:pPr>
            <a:r>
              <a:rPr lang="en-US" sz="3600" dirty="0">
                <a:solidFill>
                  <a:srgbClr val="0000FF"/>
                </a:solidFill>
                <a:latin typeface="+mj-lt"/>
              </a:rPr>
              <a:t>Residual dose equivalent rates</a:t>
            </a:r>
          </a:p>
        </p:txBody>
      </p:sp>
      <p:sp>
        <p:nvSpPr>
          <p:cNvPr id="165904" name="Text Box 16"/>
          <p:cNvSpPr txBox="1">
            <a:spLocks noChangeArrowheads="1"/>
          </p:cNvSpPr>
          <p:nvPr/>
        </p:nvSpPr>
        <p:spPr bwMode="auto">
          <a:xfrm>
            <a:off x="863600" y="2028825"/>
            <a:ext cx="3937000" cy="396875"/>
          </a:xfrm>
          <a:prstGeom prst="rect">
            <a:avLst/>
          </a:prstGeom>
          <a:noFill/>
          <a:ln w="9525">
            <a:noFill/>
            <a:miter lim="800000"/>
            <a:headEnd/>
            <a:tailEnd/>
          </a:ln>
          <a:effectLst/>
        </p:spPr>
        <p:txBody>
          <a:bodyPr wrap="none">
            <a:spAutoFit/>
          </a:bodyPr>
          <a:lstStyle/>
          <a:p>
            <a:pPr algn="l" eaLnBrk="0" hangingPunct="0">
              <a:defRPr/>
            </a:pPr>
            <a:r>
              <a:rPr lang="en-US" sz="2000" dirty="0">
                <a:solidFill>
                  <a:srgbClr val="000000"/>
                </a:solidFill>
                <a:latin typeface="+mj-lt"/>
              </a:rPr>
              <a:t>Measurement and calculation of</a:t>
            </a:r>
          </a:p>
        </p:txBody>
      </p:sp>
      <p:sp>
        <p:nvSpPr>
          <p:cNvPr id="165905" name="Text Box 17"/>
          <p:cNvSpPr txBox="1">
            <a:spLocks noChangeArrowheads="1"/>
          </p:cNvSpPr>
          <p:nvPr/>
        </p:nvSpPr>
        <p:spPr bwMode="auto">
          <a:xfrm>
            <a:off x="4157663" y="4556125"/>
            <a:ext cx="3097212" cy="400050"/>
          </a:xfrm>
          <a:prstGeom prst="rect">
            <a:avLst/>
          </a:prstGeom>
          <a:noFill/>
          <a:ln w="9525">
            <a:noFill/>
            <a:miter lim="800000"/>
            <a:headEnd/>
            <a:tailEnd/>
          </a:ln>
          <a:effectLst/>
        </p:spPr>
        <p:txBody>
          <a:bodyPr wrap="none">
            <a:spAutoFit/>
          </a:bodyPr>
          <a:lstStyle/>
          <a:p>
            <a:pPr algn="l" eaLnBrk="0" hangingPunct="0">
              <a:defRPr/>
            </a:pPr>
            <a:r>
              <a:rPr lang="en-US" sz="2000" dirty="0">
                <a:solidFill>
                  <a:srgbClr val="000000"/>
                </a:solidFill>
                <a:latin typeface="+mj-lt"/>
              </a:rPr>
              <a:t>for different cooling times</a:t>
            </a:r>
          </a:p>
        </p:txBody>
      </p:sp>
      <p:sp>
        <p:nvSpPr>
          <p:cNvPr id="29703" name="Title 8"/>
          <p:cNvSpPr>
            <a:spLocks noGrp="1"/>
          </p:cNvSpPr>
          <p:nvPr>
            <p:ph type="title"/>
          </p:nvPr>
        </p:nvSpPr>
        <p:spPr/>
        <p:txBody>
          <a:bodyPr/>
          <a:lstStyle/>
          <a:p>
            <a:pPr eaLnBrk="1" hangingPunct="1"/>
            <a:r>
              <a:rPr lang="en-GB" smtClean="0"/>
              <a:t>Benchmark Experiment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2"/>
          <p:cNvSpPr>
            <a:spLocks noGrp="1" noChangeArrowheads="1"/>
          </p:cNvSpPr>
          <p:nvPr>
            <p:ph type="sldNum" sz="quarter" idx="12"/>
          </p:nvPr>
        </p:nvSpPr>
        <p:spPr>
          <a:noFill/>
        </p:spPr>
        <p:txBody>
          <a:bodyPr/>
          <a:lstStyle/>
          <a:p>
            <a:fld id="{D429D9EE-65A3-4460-91A3-550BABC1AA14}" type="slidenum">
              <a:rPr lang="en-US" smtClean="0"/>
              <a:pPr/>
              <a:t>28</a:t>
            </a:fld>
            <a:endParaRPr lang="en-US" smtClean="0"/>
          </a:p>
        </p:txBody>
      </p:sp>
      <p:sp>
        <p:nvSpPr>
          <p:cNvPr id="30724" name="Rectangle 5"/>
          <p:cNvSpPr>
            <a:spLocks noGrp="1" noChangeArrowheads="1"/>
          </p:cNvSpPr>
          <p:nvPr>
            <p:ph type="title"/>
          </p:nvPr>
        </p:nvSpPr>
        <p:spPr>
          <a:xfrm>
            <a:off x="647700" y="219075"/>
            <a:ext cx="8686800" cy="914400"/>
          </a:xfrm>
          <a:noFill/>
        </p:spPr>
        <p:txBody>
          <a:bodyPr anchor="ctr"/>
          <a:lstStyle/>
          <a:p>
            <a:pPr eaLnBrk="1" hangingPunct="1"/>
            <a:r>
              <a:rPr lang="en-US" sz="3200" smtClean="0"/>
              <a:t>Benchmark experiment – </a:t>
            </a:r>
            <a:r>
              <a:rPr lang="en-US" sz="3200" i="1" smtClean="0">
                <a:solidFill>
                  <a:srgbClr val="0000FF"/>
                </a:solidFill>
              </a:rPr>
              <a:t>Instrumentation 1</a:t>
            </a:r>
          </a:p>
        </p:txBody>
      </p:sp>
      <p:sp>
        <p:nvSpPr>
          <p:cNvPr id="30725" name="Rectangle 12"/>
          <p:cNvSpPr>
            <a:spLocks noChangeArrowheads="1"/>
          </p:cNvSpPr>
          <p:nvPr/>
        </p:nvSpPr>
        <p:spPr bwMode="auto">
          <a:xfrm>
            <a:off x="1295400" y="6126163"/>
            <a:ext cx="7848600" cy="274637"/>
          </a:xfrm>
          <a:prstGeom prst="rect">
            <a:avLst/>
          </a:prstGeom>
          <a:noFill/>
          <a:ln w="9525">
            <a:noFill/>
            <a:miter lim="800000"/>
            <a:headEnd/>
            <a:tailEnd/>
          </a:ln>
        </p:spPr>
        <p:txBody>
          <a:bodyPr>
            <a:spAutoFit/>
          </a:bodyPr>
          <a:lstStyle/>
          <a:p>
            <a:pPr algn="l" eaLnBrk="0" hangingPunct="0"/>
            <a:r>
              <a:rPr lang="en-US" sz="1200">
                <a:solidFill>
                  <a:srgbClr val="000000"/>
                </a:solidFill>
                <a:latin typeface="Comic Sans MS" pitchFamily="66" charset="0"/>
              </a:rPr>
              <a:t>Reference: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Nuclear Instruments and Methods A 562 (2006) 814-818</a:t>
            </a:r>
          </a:p>
        </p:txBody>
      </p:sp>
      <p:sp>
        <p:nvSpPr>
          <p:cNvPr id="151565" name="Rectangle 13"/>
          <p:cNvSpPr>
            <a:spLocks noGrp="1" noChangeArrowheads="1"/>
          </p:cNvSpPr>
          <p:nvPr>
            <p:ph type="body" idx="1"/>
          </p:nvPr>
        </p:nvSpPr>
        <p:spPr>
          <a:xfrm>
            <a:off x="609600" y="1066800"/>
            <a:ext cx="8839200" cy="4038600"/>
          </a:xfrm>
        </p:spPr>
        <p:txBody>
          <a:bodyPr/>
          <a:lstStyle/>
          <a:p>
            <a:pPr eaLnBrk="1" hangingPunct="1">
              <a:buFont typeface="Wingdings" pitchFamily="2" charset="2"/>
              <a:buNone/>
              <a:defRPr/>
            </a:pPr>
            <a:r>
              <a:rPr lang="en-GB" sz="1600" b="1" dirty="0" smtClean="0">
                <a:solidFill>
                  <a:srgbClr val="000000"/>
                </a:solidFill>
                <a:latin typeface="+mj-lt"/>
              </a:rPr>
              <a:t>Low-background coaxial High Precision Germanium detector (Canberra)</a:t>
            </a:r>
          </a:p>
          <a:p>
            <a:pPr lvl="1" eaLnBrk="1" hangingPunct="1">
              <a:buFontTx/>
              <a:buNone/>
              <a:defRPr/>
            </a:pPr>
            <a:r>
              <a:rPr lang="en-GB" sz="1600" dirty="0" smtClean="0">
                <a:solidFill>
                  <a:srgbClr val="000000"/>
                </a:solidFill>
                <a:latin typeface="+mj-lt"/>
              </a:rPr>
              <a:t>- use of</a:t>
            </a:r>
            <a:r>
              <a:rPr lang="en-GB" sz="1600" dirty="0" smtClean="0">
                <a:latin typeface="+mj-lt"/>
              </a:rPr>
              <a:t> </a:t>
            </a:r>
            <a:r>
              <a:rPr lang="en-GB" sz="1600" dirty="0" smtClean="0">
                <a:solidFill>
                  <a:srgbClr val="0000FF"/>
                </a:solidFill>
                <a:latin typeface="+mj-lt"/>
              </a:rPr>
              <a:t>two different detectors</a:t>
            </a:r>
            <a:r>
              <a:rPr lang="en-GB" sz="1600" dirty="0" smtClean="0">
                <a:latin typeface="+mj-lt"/>
              </a:rPr>
              <a:t> </a:t>
            </a:r>
            <a:r>
              <a:rPr lang="en-GB" sz="1600" dirty="0" smtClean="0">
                <a:solidFill>
                  <a:srgbClr val="000000"/>
                </a:solidFill>
                <a:latin typeface="+mj-lt"/>
              </a:rPr>
              <a:t>(90 cm</a:t>
            </a:r>
            <a:r>
              <a:rPr lang="en-GB" sz="1600" baseline="30000" dirty="0" smtClean="0">
                <a:solidFill>
                  <a:srgbClr val="000000"/>
                </a:solidFill>
                <a:latin typeface="+mj-lt"/>
              </a:rPr>
              <a:t>3</a:t>
            </a:r>
            <a:r>
              <a:rPr lang="en-GB" sz="1600" dirty="0" smtClean="0">
                <a:solidFill>
                  <a:srgbClr val="000000"/>
                </a:solidFill>
                <a:latin typeface="+mj-lt"/>
              </a:rPr>
              <a:t> sensitive volume, 60% and 40% relative </a:t>
            </a:r>
          </a:p>
          <a:p>
            <a:pPr lvl="1" eaLnBrk="1" hangingPunct="1">
              <a:buFontTx/>
              <a:buNone/>
              <a:defRPr/>
            </a:pPr>
            <a:r>
              <a:rPr lang="en-GB" sz="1600" dirty="0" smtClean="0">
                <a:solidFill>
                  <a:srgbClr val="000000"/>
                </a:solidFill>
                <a:latin typeface="+mj-lt"/>
              </a:rPr>
              <a:t>  efficiency) </a:t>
            </a:r>
          </a:p>
          <a:p>
            <a:pPr lvl="1" eaLnBrk="1" hangingPunct="1">
              <a:defRPr/>
            </a:pPr>
            <a:endParaRPr lang="en-GB" sz="1600" dirty="0" smtClean="0">
              <a:solidFill>
                <a:srgbClr val="000000"/>
              </a:solidFill>
              <a:latin typeface="+mj-lt"/>
            </a:endParaRPr>
          </a:p>
          <a:p>
            <a:pPr eaLnBrk="1" hangingPunct="1">
              <a:buFont typeface="Wingdings" pitchFamily="2" charset="2"/>
              <a:buNone/>
              <a:defRPr/>
            </a:pPr>
            <a:r>
              <a:rPr lang="en-GB" sz="1600" b="1" dirty="0" smtClean="0">
                <a:solidFill>
                  <a:srgbClr val="000000"/>
                </a:solidFill>
                <a:latin typeface="+mj-lt"/>
              </a:rPr>
              <a:t>Genie-2000 (Ver. 2.0/2.1) spectroscopy software by Canberra and </a:t>
            </a:r>
          </a:p>
          <a:p>
            <a:pPr eaLnBrk="1" hangingPunct="1">
              <a:buFont typeface="Wingdings" pitchFamily="2" charset="2"/>
              <a:buNone/>
              <a:defRPr/>
            </a:pPr>
            <a:r>
              <a:rPr lang="en-GB" sz="1600" b="1" dirty="0" smtClean="0">
                <a:solidFill>
                  <a:srgbClr val="000000"/>
                </a:solidFill>
                <a:latin typeface="+mj-lt"/>
              </a:rPr>
              <a:t>PROcount-2000 counting procedure software</a:t>
            </a:r>
          </a:p>
          <a:p>
            <a:pPr lvl="1" eaLnBrk="1" hangingPunct="1">
              <a:buFont typeface="Wingdings" pitchFamily="2" charset="2"/>
              <a:buNone/>
              <a:defRPr/>
            </a:pPr>
            <a:r>
              <a:rPr lang="en-GB" sz="1600" dirty="0" smtClean="0">
                <a:solidFill>
                  <a:srgbClr val="000000"/>
                </a:solidFill>
                <a:latin typeface="+mj-lt"/>
              </a:rPr>
              <a:t> - include a set of</a:t>
            </a:r>
            <a:r>
              <a:rPr lang="en-GB" sz="1600" dirty="0" smtClean="0">
                <a:latin typeface="+mj-lt"/>
              </a:rPr>
              <a:t> </a:t>
            </a:r>
            <a:r>
              <a:rPr lang="en-GB" sz="1600" dirty="0" smtClean="0">
                <a:solidFill>
                  <a:srgbClr val="0000FF"/>
                </a:solidFill>
                <a:latin typeface="+mj-lt"/>
              </a:rPr>
              <a:t>advanced spectrum analysis algorithms</a:t>
            </a:r>
            <a:r>
              <a:rPr lang="en-GB" sz="1600" dirty="0" smtClean="0">
                <a:latin typeface="+mj-lt"/>
              </a:rPr>
              <a:t>, </a:t>
            </a:r>
            <a:r>
              <a:rPr lang="en-GB" sz="1600" i="1" dirty="0" smtClean="0">
                <a:solidFill>
                  <a:srgbClr val="000000"/>
                </a:solidFill>
                <a:latin typeface="+mj-lt"/>
              </a:rPr>
              <a:t>e.g.,</a:t>
            </a:r>
            <a:r>
              <a:rPr lang="en-GB" sz="1600" dirty="0" smtClean="0">
                <a:solidFill>
                  <a:srgbClr val="000000"/>
                </a:solidFill>
                <a:latin typeface="+mj-lt"/>
              </a:rPr>
              <a:t> nuclide identification, </a:t>
            </a:r>
          </a:p>
          <a:p>
            <a:pPr lvl="1" eaLnBrk="1" hangingPunct="1">
              <a:buFont typeface="Wingdings" pitchFamily="2" charset="2"/>
              <a:buNone/>
              <a:defRPr/>
            </a:pPr>
            <a:r>
              <a:rPr lang="en-GB" sz="1600" dirty="0" smtClean="0">
                <a:solidFill>
                  <a:srgbClr val="000000"/>
                </a:solidFill>
                <a:latin typeface="+mj-lt"/>
              </a:rPr>
              <a:t>    interference correction, weighted mean activity, background subtraction and </a:t>
            </a:r>
          </a:p>
          <a:p>
            <a:pPr lvl="1" eaLnBrk="1" hangingPunct="1">
              <a:buFont typeface="Wingdings" pitchFamily="2" charset="2"/>
              <a:buNone/>
              <a:defRPr/>
            </a:pPr>
            <a:r>
              <a:rPr lang="en-GB" sz="1600" dirty="0" smtClean="0">
                <a:solidFill>
                  <a:srgbClr val="000000"/>
                </a:solidFill>
                <a:latin typeface="+mj-lt"/>
              </a:rPr>
              <a:t>    efficiency correction</a:t>
            </a:r>
          </a:p>
          <a:p>
            <a:pPr lvl="1" eaLnBrk="1" hangingPunct="1">
              <a:buFont typeface="Wingdings" pitchFamily="2" charset="2"/>
              <a:buNone/>
              <a:defRPr/>
            </a:pPr>
            <a:r>
              <a:rPr lang="en-GB" sz="1600" dirty="0" smtClean="0">
                <a:solidFill>
                  <a:srgbClr val="000000"/>
                </a:solidFill>
                <a:latin typeface="+mj-lt"/>
              </a:rPr>
              <a:t> - comprise well-developed methods for peak identification using standard or user-</a:t>
            </a:r>
          </a:p>
          <a:p>
            <a:pPr lvl="1" eaLnBrk="1" hangingPunct="1">
              <a:buFont typeface="Wingdings" pitchFamily="2" charset="2"/>
              <a:buNone/>
              <a:defRPr/>
            </a:pPr>
            <a:r>
              <a:rPr lang="en-GB" sz="1600" dirty="0" smtClean="0">
                <a:solidFill>
                  <a:srgbClr val="000000"/>
                </a:solidFill>
                <a:latin typeface="+mj-lt"/>
              </a:rPr>
              <a:t>    generated nuclide libraries.</a:t>
            </a:r>
            <a:r>
              <a:rPr lang="en-GB" sz="1600" dirty="0" smtClean="0">
                <a:latin typeface="+mj-lt"/>
              </a:rPr>
              <a:t> </a:t>
            </a:r>
            <a:r>
              <a:rPr lang="en-GB" sz="1600" dirty="0" smtClean="0">
                <a:solidFill>
                  <a:srgbClr val="0000FF"/>
                </a:solidFill>
                <a:latin typeface="+mj-lt"/>
              </a:rPr>
              <a:t>HERE: use of user-generated nuclide libraries</a:t>
            </a:r>
            <a:r>
              <a:rPr lang="en-GB" sz="1600" dirty="0" smtClean="0">
                <a:latin typeface="+mj-lt"/>
              </a:rPr>
              <a:t>, </a:t>
            </a:r>
            <a:r>
              <a:rPr lang="en-GB" sz="1600" dirty="0" smtClean="0">
                <a:solidFill>
                  <a:srgbClr val="000000"/>
                </a:solidFill>
                <a:latin typeface="+mj-lt"/>
              </a:rPr>
              <a:t>based </a:t>
            </a:r>
          </a:p>
          <a:p>
            <a:pPr lvl="1" eaLnBrk="1" hangingPunct="1">
              <a:buFont typeface="Wingdings" pitchFamily="2" charset="2"/>
              <a:buNone/>
              <a:defRPr/>
            </a:pPr>
            <a:r>
              <a:rPr lang="en-GB" sz="1600" dirty="0" smtClean="0">
                <a:solidFill>
                  <a:srgbClr val="000000"/>
                </a:solidFill>
                <a:latin typeface="+mj-lt"/>
              </a:rPr>
              <a:t>    on nuclides expected from the simulation and material composition</a:t>
            </a:r>
          </a:p>
          <a:p>
            <a:pPr lvl="1" eaLnBrk="1" hangingPunct="1">
              <a:defRPr/>
            </a:pPr>
            <a:endParaRPr lang="en-GB" sz="1600" b="1" dirty="0" smtClean="0">
              <a:solidFill>
                <a:srgbClr val="000000"/>
              </a:solidFill>
              <a:latin typeface="+mj-lt"/>
            </a:endParaRPr>
          </a:p>
          <a:p>
            <a:pPr eaLnBrk="1" hangingPunct="1">
              <a:buFont typeface="Wingdings" pitchFamily="2" charset="2"/>
              <a:buNone/>
              <a:defRPr/>
            </a:pPr>
            <a:r>
              <a:rPr lang="en-GB" sz="1600" b="1" dirty="0" smtClean="0">
                <a:solidFill>
                  <a:srgbClr val="000000"/>
                </a:solidFill>
                <a:latin typeface="+mj-lt"/>
              </a:rPr>
              <a:t>Efficiency calibration with LABSOCS</a:t>
            </a:r>
            <a:r>
              <a:rPr lang="en-GB" sz="1600" dirty="0" smtClean="0">
                <a:solidFill>
                  <a:srgbClr val="000000"/>
                </a:solidFill>
                <a:latin typeface="+mj-lt"/>
              </a:rPr>
              <a:t>   </a:t>
            </a:r>
          </a:p>
          <a:p>
            <a:pPr eaLnBrk="1" hangingPunct="1">
              <a:buFont typeface="Wingdings" pitchFamily="2" charset="2"/>
              <a:buNone/>
              <a:defRPr/>
            </a:pPr>
            <a:r>
              <a:rPr lang="en-GB" sz="1600" dirty="0" smtClean="0">
                <a:solidFill>
                  <a:srgbClr val="000000"/>
                </a:solidFill>
                <a:latin typeface="+mj-lt"/>
              </a:rPr>
              <a:t>          - allows the creation of a corrected efficiency calibration by modelling the sample </a:t>
            </a:r>
          </a:p>
          <a:p>
            <a:pPr eaLnBrk="1" hangingPunct="1">
              <a:buFont typeface="Wingdings" pitchFamily="2" charset="2"/>
              <a:buNone/>
              <a:defRPr/>
            </a:pPr>
            <a:r>
              <a:rPr lang="en-GB" sz="1600" dirty="0" smtClean="0">
                <a:solidFill>
                  <a:srgbClr val="000000"/>
                </a:solidFill>
                <a:latin typeface="+mj-lt"/>
              </a:rPr>
              <a:t>             taking  into account</a:t>
            </a:r>
            <a:r>
              <a:rPr lang="en-GB" sz="1600" dirty="0" smtClean="0">
                <a:latin typeface="+mj-lt"/>
              </a:rPr>
              <a:t> </a:t>
            </a:r>
            <a:r>
              <a:rPr lang="en-GB" sz="1600" dirty="0" smtClean="0">
                <a:solidFill>
                  <a:srgbClr val="0000FF"/>
                </a:solidFill>
                <a:latin typeface="+mj-lt"/>
              </a:rPr>
              <a:t>self-absorption inside the sample and the correct detector </a:t>
            </a:r>
          </a:p>
          <a:p>
            <a:pPr eaLnBrk="1" hangingPunct="1">
              <a:buFont typeface="Wingdings" pitchFamily="2" charset="2"/>
              <a:buNone/>
              <a:defRPr/>
            </a:pPr>
            <a:r>
              <a:rPr lang="en-GB" sz="1600" dirty="0" smtClean="0">
                <a:solidFill>
                  <a:srgbClr val="0000FF"/>
                </a:solidFill>
                <a:latin typeface="+mj-lt"/>
              </a:rPr>
              <a:t>             geometry</a:t>
            </a:r>
          </a:p>
          <a:p>
            <a:pPr lvl="1" eaLnBrk="1" hangingPunct="1">
              <a:defRPr/>
            </a:pPr>
            <a:endParaRPr lang="en-GB" sz="1600" dirty="0" smtClean="0">
              <a:solidFill>
                <a:srgbClr val="0000FF"/>
              </a:solidFill>
              <a:latin typeface="+mj-lt"/>
            </a:endParaRPr>
          </a:p>
          <a:p>
            <a:pPr eaLnBrk="1" hangingPunct="1">
              <a:defRPr/>
            </a:pPr>
            <a:endParaRPr lang="en-GB"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2"/>
          <p:cNvSpPr>
            <a:spLocks noGrp="1" noChangeArrowheads="1"/>
          </p:cNvSpPr>
          <p:nvPr>
            <p:ph type="sldNum" sz="quarter" idx="12"/>
          </p:nvPr>
        </p:nvSpPr>
        <p:spPr>
          <a:noFill/>
        </p:spPr>
        <p:txBody>
          <a:bodyPr/>
          <a:lstStyle/>
          <a:p>
            <a:fld id="{54F6C632-CD4C-4B1B-942D-F29446B28706}" type="slidenum">
              <a:rPr lang="en-US" smtClean="0"/>
              <a:pPr/>
              <a:t>29</a:t>
            </a:fld>
            <a:endParaRPr lang="en-US" smtClean="0"/>
          </a:p>
        </p:txBody>
      </p:sp>
      <p:sp>
        <p:nvSpPr>
          <p:cNvPr id="31748" name="Rectangle 3"/>
          <p:cNvSpPr>
            <a:spLocks noGrp="1" noChangeArrowheads="1"/>
          </p:cNvSpPr>
          <p:nvPr>
            <p:ph type="title"/>
          </p:nvPr>
        </p:nvSpPr>
        <p:spPr>
          <a:xfrm>
            <a:off x="628650" y="228600"/>
            <a:ext cx="8686800" cy="914400"/>
          </a:xfrm>
          <a:noFill/>
        </p:spPr>
        <p:txBody>
          <a:bodyPr anchor="ctr"/>
          <a:lstStyle/>
          <a:p>
            <a:pPr eaLnBrk="1" hangingPunct="1"/>
            <a:r>
              <a:rPr lang="en-US" sz="2800" smtClean="0"/>
              <a:t>Benchmark experiment – </a:t>
            </a:r>
            <a:r>
              <a:rPr lang="en-US" sz="2800" i="1" smtClean="0">
                <a:solidFill>
                  <a:srgbClr val="0000FF"/>
                </a:solidFill>
              </a:rPr>
              <a:t>Instrumentation 2</a:t>
            </a:r>
          </a:p>
        </p:txBody>
      </p:sp>
      <p:sp>
        <p:nvSpPr>
          <p:cNvPr id="31749" name="Rectangle 4"/>
          <p:cNvSpPr>
            <a:spLocks noChangeArrowheads="1"/>
          </p:cNvSpPr>
          <p:nvPr/>
        </p:nvSpPr>
        <p:spPr bwMode="auto">
          <a:xfrm>
            <a:off x="3124200" y="5897563"/>
            <a:ext cx="5378450" cy="274637"/>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
        <p:nvSpPr>
          <p:cNvPr id="167941" name="Rectangle 5"/>
          <p:cNvSpPr>
            <a:spLocks noChangeArrowheads="1"/>
          </p:cNvSpPr>
          <p:nvPr/>
        </p:nvSpPr>
        <p:spPr bwMode="auto">
          <a:xfrm>
            <a:off x="609600" y="1447800"/>
            <a:ext cx="5105400" cy="2819400"/>
          </a:xfrm>
          <a:prstGeom prst="rect">
            <a:avLst/>
          </a:prstGeom>
          <a:noFill/>
          <a:ln w="9525">
            <a:noFill/>
            <a:miter lim="800000"/>
            <a:headEnd/>
            <a:tailEnd/>
          </a:ln>
          <a:effectLst/>
        </p:spPr>
        <p:txBody>
          <a:bodyPr/>
          <a:lstStyle/>
          <a:p>
            <a:pPr marL="342900" indent="-342900" algn="l">
              <a:spcBef>
                <a:spcPct val="20000"/>
              </a:spcBef>
              <a:buClr>
                <a:schemeClr val="hlink"/>
              </a:buClr>
              <a:buSzPct val="80000"/>
              <a:buFont typeface="Wingdings" pitchFamily="2" charset="2"/>
              <a:buNone/>
              <a:defRPr/>
            </a:pPr>
            <a:r>
              <a:rPr lang="en-GB" sz="2000" b="1" dirty="0">
                <a:solidFill>
                  <a:srgbClr val="000000"/>
                </a:solidFill>
                <a:latin typeface="+mj-lt"/>
              </a:rPr>
              <a:t>Portable spectrometer </a:t>
            </a:r>
            <a:r>
              <a:rPr lang="en-GB" sz="2000" b="1" dirty="0" err="1">
                <a:solidFill>
                  <a:srgbClr val="000000"/>
                </a:solidFill>
                <a:latin typeface="+mj-lt"/>
              </a:rPr>
              <a:t>Microspec</a:t>
            </a:r>
            <a:endParaRPr lang="en-GB" sz="2000" i="1" dirty="0">
              <a:solidFill>
                <a:srgbClr val="000000"/>
              </a:solidFill>
              <a:latin typeface="+mj-lt"/>
            </a:endParaRPr>
          </a:p>
          <a:p>
            <a:pPr marL="742950" lvl="1" indent="-285750" algn="l">
              <a:spcBef>
                <a:spcPct val="20000"/>
              </a:spcBef>
              <a:buClr>
                <a:schemeClr val="tx1"/>
              </a:buClr>
              <a:buSzPct val="60000"/>
              <a:buFont typeface="Wingdings" pitchFamily="2" charset="2"/>
              <a:buChar char="n"/>
              <a:defRPr/>
            </a:pPr>
            <a:r>
              <a:rPr lang="en-GB" sz="2000" dirty="0" err="1">
                <a:solidFill>
                  <a:srgbClr val="0000FF"/>
                </a:solidFill>
                <a:latin typeface="+mj-lt"/>
              </a:rPr>
              <a:t>NaI</a:t>
            </a:r>
            <a:r>
              <a:rPr lang="en-GB" sz="2000" dirty="0">
                <a:solidFill>
                  <a:srgbClr val="0000FF"/>
                </a:solidFill>
                <a:latin typeface="+mj-lt"/>
              </a:rPr>
              <a:t> detector,</a:t>
            </a:r>
            <a:r>
              <a:rPr lang="en-GB" sz="2000" dirty="0">
                <a:latin typeface="+mj-lt"/>
              </a:rPr>
              <a:t> </a:t>
            </a:r>
            <a:r>
              <a:rPr lang="en-GB" sz="2000" dirty="0">
                <a:solidFill>
                  <a:srgbClr val="000000"/>
                </a:solidFill>
                <a:latin typeface="+mj-lt"/>
              </a:rPr>
              <a:t>cylindrical shape, 5 </a:t>
            </a:r>
            <a:r>
              <a:rPr lang="en-GB" sz="2000" dirty="0" err="1">
                <a:solidFill>
                  <a:srgbClr val="000000"/>
                </a:solidFill>
                <a:latin typeface="+mj-lt"/>
              </a:rPr>
              <a:t>x</a:t>
            </a:r>
            <a:r>
              <a:rPr lang="en-GB" sz="2000" dirty="0">
                <a:solidFill>
                  <a:srgbClr val="000000"/>
                </a:solidFill>
                <a:latin typeface="+mj-lt"/>
              </a:rPr>
              <a:t> 5 cm</a:t>
            </a:r>
          </a:p>
          <a:p>
            <a:pPr marL="742950" lvl="1" indent="-285750" algn="l">
              <a:spcBef>
                <a:spcPct val="20000"/>
              </a:spcBef>
              <a:buClr>
                <a:schemeClr val="tx1"/>
              </a:buClr>
              <a:buSzPct val="60000"/>
              <a:buFont typeface="Wingdings" pitchFamily="2" charset="2"/>
              <a:buChar char="n"/>
              <a:defRPr/>
            </a:pPr>
            <a:r>
              <a:rPr lang="en-GB" sz="2000" dirty="0">
                <a:solidFill>
                  <a:srgbClr val="000000"/>
                </a:solidFill>
                <a:latin typeface="+mj-lt"/>
              </a:rPr>
              <a:t>folds spectrum with detector response (“calibrated” with </a:t>
            </a:r>
            <a:r>
              <a:rPr lang="en-GB" sz="2000" baseline="30000" dirty="0">
                <a:solidFill>
                  <a:srgbClr val="000000"/>
                </a:solidFill>
                <a:latin typeface="+mj-lt"/>
              </a:rPr>
              <a:t>22</a:t>
            </a:r>
            <a:r>
              <a:rPr lang="en-GB" sz="2000" dirty="0">
                <a:solidFill>
                  <a:srgbClr val="000000"/>
                </a:solidFill>
                <a:latin typeface="+mj-lt"/>
              </a:rPr>
              <a:t>Na source)</a:t>
            </a:r>
          </a:p>
          <a:p>
            <a:pPr marL="742950" lvl="1" indent="-285750" algn="l">
              <a:spcBef>
                <a:spcPct val="20000"/>
              </a:spcBef>
              <a:buClr>
                <a:schemeClr val="tx1"/>
              </a:buClr>
              <a:buSzPct val="60000"/>
              <a:buFont typeface="Wingdings" pitchFamily="2" charset="2"/>
              <a:buChar char="n"/>
              <a:defRPr/>
            </a:pPr>
            <a:r>
              <a:rPr lang="en-GB" sz="2000" dirty="0">
                <a:solidFill>
                  <a:srgbClr val="0000FF"/>
                </a:solidFill>
                <a:latin typeface="+mj-lt"/>
              </a:rPr>
              <a:t>physical centre of detector</a:t>
            </a:r>
            <a:r>
              <a:rPr lang="en-GB" sz="2000" dirty="0">
                <a:latin typeface="+mj-lt"/>
              </a:rPr>
              <a:t> </a:t>
            </a:r>
            <a:r>
              <a:rPr lang="en-GB" sz="2000" dirty="0">
                <a:solidFill>
                  <a:srgbClr val="000000"/>
                </a:solidFill>
                <a:latin typeface="+mj-lt"/>
              </a:rPr>
              <a:t>determined with additional measurements with known sources (</a:t>
            </a:r>
            <a:r>
              <a:rPr lang="en-GB" sz="2000" baseline="30000" dirty="0">
                <a:solidFill>
                  <a:srgbClr val="000000"/>
                </a:solidFill>
                <a:latin typeface="+mj-lt"/>
              </a:rPr>
              <a:t>60</a:t>
            </a:r>
            <a:r>
              <a:rPr lang="en-GB" sz="2000" dirty="0">
                <a:solidFill>
                  <a:srgbClr val="000000"/>
                </a:solidFill>
                <a:latin typeface="+mj-lt"/>
              </a:rPr>
              <a:t>Co, </a:t>
            </a:r>
            <a:r>
              <a:rPr lang="en-GB" sz="2000" baseline="30000" dirty="0">
                <a:solidFill>
                  <a:srgbClr val="000000"/>
                </a:solidFill>
                <a:latin typeface="+mj-lt"/>
              </a:rPr>
              <a:t>137</a:t>
            </a:r>
            <a:r>
              <a:rPr lang="en-GB" sz="2000" dirty="0">
                <a:solidFill>
                  <a:srgbClr val="000000"/>
                </a:solidFill>
                <a:latin typeface="+mj-lt"/>
              </a:rPr>
              <a:t>Cs, </a:t>
            </a:r>
            <a:r>
              <a:rPr lang="en-GB" sz="2000" baseline="30000" dirty="0">
                <a:solidFill>
                  <a:srgbClr val="000000"/>
                </a:solidFill>
                <a:latin typeface="+mj-lt"/>
              </a:rPr>
              <a:t>22</a:t>
            </a:r>
            <a:r>
              <a:rPr lang="en-GB" sz="2000" dirty="0">
                <a:solidFill>
                  <a:srgbClr val="000000"/>
                </a:solidFill>
                <a:latin typeface="+mj-lt"/>
              </a:rPr>
              <a:t>Na) to be 2.4 cm</a:t>
            </a:r>
          </a:p>
          <a:p>
            <a:pPr marL="342900" indent="-342900" algn="l" hangingPunct="0">
              <a:lnSpc>
                <a:spcPct val="83000"/>
              </a:lnSpc>
              <a:buClr>
                <a:srgbClr val="000000"/>
              </a:buClr>
              <a:buSzPct val="45000"/>
              <a:buFont typeface="StarSymbol" charset="0"/>
              <a:buNone/>
              <a:defRPr/>
            </a:pPr>
            <a:endParaRPr lang="en-GB" sz="2000" dirty="0">
              <a:solidFill>
                <a:srgbClr val="000000"/>
              </a:solidFill>
              <a:latin typeface="+mj-lt"/>
            </a:endParaRPr>
          </a:p>
        </p:txBody>
      </p:sp>
      <p:pic>
        <p:nvPicPr>
          <p:cNvPr id="31751" name="Picture 6" descr="microspec"/>
          <p:cNvPicPr>
            <a:picLocks noChangeAspect="1" noChangeArrowheads="1"/>
          </p:cNvPicPr>
          <p:nvPr/>
        </p:nvPicPr>
        <p:blipFill>
          <a:blip r:embed="rId3"/>
          <a:srcRect/>
          <a:stretch>
            <a:fillRect/>
          </a:stretch>
        </p:blipFill>
        <p:spPr bwMode="auto">
          <a:xfrm>
            <a:off x="5610225" y="1711325"/>
            <a:ext cx="3217863"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sldNum" sz="quarter" idx="12"/>
          </p:nvPr>
        </p:nvSpPr>
        <p:spPr>
          <a:noFill/>
        </p:spPr>
        <p:txBody>
          <a:bodyPr/>
          <a:lstStyle/>
          <a:p>
            <a:fld id="{6EE2CAD1-26F7-43A7-9ACF-5C967224EC12}" type="slidenum">
              <a:rPr lang="en-US" smtClean="0"/>
              <a:pPr/>
              <a:t>3</a:t>
            </a:fld>
            <a:endParaRPr lang="en-US" smtClean="0"/>
          </a:p>
        </p:txBody>
      </p:sp>
      <p:sp>
        <p:nvSpPr>
          <p:cNvPr id="257026" name="Rectangle 2"/>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600" dirty="0">
                <a:solidFill>
                  <a:schemeClr val="tx2"/>
                </a:solidFill>
                <a:latin typeface="+mj-lt"/>
              </a:rPr>
              <a:t>FLUKA-Implementation – </a:t>
            </a:r>
            <a:r>
              <a:rPr lang="en-US" sz="3600" i="1" dirty="0">
                <a:solidFill>
                  <a:srgbClr val="0000FF"/>
                </a:solidFill>
                <a:latin typeface="+mj-lt"/>
              </a:rPr>
              <a:t>History - 2</a:t>
            </a:r>
          </a:p>
        </p:txBody>
      </p:sp>
      <p:sp>
        <p:nvSpPr>
          <p:cNvPr id="5" name="Text Box 3"/>
          <p:cNvSpPr txBox="1">
            <a:spLocks noChangeArrowheads="1"/>
          </p:cNvSpPr>
          <p:nvPr/>
        </p:nvSpPr>
        <p:spPr bwMode="auto">
          <a:xfrm>
            <a:off x="693738" y="1060450"/>
            <a:ext cx="7764462" cy="5632311"/>
          </a:xfrm>
          <a:prstGeom prst="rect">
            <a:avLst/>
          </a:prstGeom>
          <a:noFill/>
          <a:ln w="9525">
            <a:noFill/>
            <a:miter lim="800000"/>
            <a:headEnd/>
            <a:tailEnd/>
          </a:ln>
        </p:spPr>
        <p:txBody>
          <a:bodyPr>
            <a:spAutoFit/>
          </a:bodyPr>
          <a:lstStyle/>
          <a:p>
            <a:pPr algn="just" eaLnBrk="0" hangingPunct="0"/>
            <a:r>
              <a:rPr lang="en-US" dirty="0">
                <a:solidFill>
                  <a:srgbClr val="FF0000"/>
                </a:solidFill>
              </a:rPr>
              <a:t>The generation and transport of decay radiation</a:t>
            </a:r>
            <a:r>
              <a:rPr lang="en-US" dirty="0"/>
              <a:t> </a:t>
            </a:r>
            <a:r>
              <a:rPr lang="en-US" dirty="0">
                <a:solidFill>
                  <a:srgbClr val="000000"/>
                </a:solidFill>
              </a:rPr>
              <a:t>(limited to </a:t>
            </a:r>
            <a:r>
              <a:rPr lang="en-US" dirty="0">
                <a:solidFill>
                  <a:srgbClr val="000000"/>
                </a:solidFill>
                <a:latin typeface="Symbol" pitchFamily="18" charset="2"/>
              </a:rPr>
              <a:t>g</a:t>
            </a:r>
            <a:r>
              <a:rPr lang="en-US" dirty="0">
                <a:solidFill>
                  <a:srgbClr val="000000"/>
                </a:solidFill>
              </a:rPr>
              <a:t>, </a:t>
            </a:r>
            <a:r>
              <a:rPr lang="en-US" dirty="0">
                <a:solidFill>
                  <a:srgbClr val="000000"/>
                </a:solidFill>
                <a:latin typeface="Symbol" pitchFamily="18" charset="2"/>
              </a:rPr>
              <a:t>b</a:t>
            </a:r>
            <a:r>
              <a:rPr lang="en-US" baseline="30000" dirty="0">
                <a:solidFill>
                  <a:srgbClr val="000000"/>
                </a:solidFill>
              </a:rPr>
              <a:t>-</a:t>
            </a:r>
            <a:r>
              <a:rPr lang="en-US" dirty="0">
                <a:solidFill>
                  <a:srgbClr val="000000"/>
                </a:solidFill>
              </a:rPr>
              <a:t>, </a:t>
            </a:r>
            <a:r>
              <a:rPr lang="en-US" dirty="0" smtClean="0">
                <a:solidFill>
                  <a:srgbClr val="000000"/>
                </a:solidFill>
                <a:latin typeface="Symbol" pitchFamily="18" charset="2"/>
              </a:rPr>
              <a:t>b</a:t>
            </a:r>
            <a:r>
              <a:rPr lang="en-US" baseline="30000" dirty="0" smtClean="0">
                <a:solidFill>
                  <a:srgbClr val="000000"/>
                </a:solidFill>
              </a:rPr>
              <a:t>+</a:t>
            </a:r>
            <a:r>
              <a:rPr lang="en-US" dirty="0" smtClean="0">
                <a:solidFill>
                  <a:srgbClr val="000000"/>
                </a:solidFill>
              </a:rPr>
              <a:t>, X-rays, and Conversion Electrons </a:t>
            </a:r>
            <a:r>
              <a:rPr lang="en-US" dirty="0">
                <a:solidFill>
                  <a:srgbClr val="000000"/>
                </a:solidFill>
              </a:rPr>
              <a:t>emissions for the time being) is now possible during the same simulation which produces the radio-nuclides (</a:t>
            </a:r>
            <a:r>
              <a:rPr lang="en-US" dirty="0">
                <a:solidFill>
                  <a:srgbClr val="FF0000"/>
                </a:solidFill>
              </a:rPr>
              <a:t>one-step method</a:t>
            </a:r>
            <a:r>
              <a:rPr lang="en-US" dirty="0">
                <a:solidFill>
                  <a:srgbClr val="000000"/>
                </a:solidFill>
              </a:rPr>
              <a:t>). A dedicated database of  decay emissions has been written, using mostly information obtained from NNDC, sometimes supplemented with other data and checked for consistency.</a:t>
            </a:r>
          </a:p>
          <a:p>
            <a:pPr algn="just" eaLnBrk="0" hangingPunct="0"/>
            <a:r>
              <a:rPr lang="en-US" dirty="0"/>
              <a:t> </a:t>
            </a:r>
          </a:p>
          <a:p>
            <a:pPr algn="just" eaLnBrk="0" hangingPunct="0"/>
            <a:r>
              <a:rPr lang="en-US" dirty="0">
                <a:solidFill>
                  <a:srgbClr val="000000"/>
                </a:solidFill>
              </a:rPr>
              <a:t>As a consequence,</a:t>
            </a:r>
            <a:r>
              <a:rPr lang="en-US" dirty="0"/>
              <a:t> </a:t>
            </a:r>
            <a:r>
              <a:rPr lang="en-US" dirty="0">
                <a:solidFill>
                  <a:srgbClr val="0000FF"/>
                </a:solidFill>
              </a:rPr>
              <a:t>results for production of residuals, their time evolution and residual doses due to their decays can now be obtained in the same run</a:t>
            </a:r>
            <a:r>
              <a:rPr lang="en-US" dirty="0">
                <a:solidFill>
                  <a:srgbClr val="000000"/>
                </a:solidFill>
              </a:rPr>
              <a:t>, for an arbitrary number of decay times and for a given irradiation profile.</a:t>
            </a:r>
          </a:p>
          <a:p>
            <a:pPr algn="just" eaLnBrk="0" hangingPunct="0"/>
            <a:endParaRPr lang="en-US"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sldNum" sz="quarter" idx="12"/>
          </p:nvPr>
        </p:nvSpPr>
        <p:spPr>
          <a:noFill/>
        </p:spPr>
        <p:txBody>
          <a:bodyPr/>
          <a:lstStyle/>
          <a:p>
            <a:fld id="{D98BB27C-DA5F-4572-82D2-9F47A318A51F}" type="slidenum">
              <a:rPr lang="en-US" smtClean="0"/>
              <a:pPr/>
              <a:t>30</a:t>
            </a:fld>
            <a:endParaRPr lang="en-US" smtClean="0"/>
          </a:p>
        </p:txBody>
      </p:sp>
      <p:pic>
        <p:nvPicPr>
          <p:cNvPr id="32772" name="Picture 13" descr="CERFTable_pink"/>
          <p:cNvPicPr>
            <a:picLocks noChangeAspect="1" noChangeArrowheads="1"/>
          </p:cNvPicPr>
          <p:nvPr/>
        </p:nvPicPr>
        <p:blipFill>
          <a:blip r:embed="rId3"/>
          <a:srcRect/>
          <a:stretch>
            <a:fillRect/>
          </a:stretch>
        </p:blipFill>
        <p:spPr bwMode="auto">
          <a:xfrm>
            <a:off x="14288" y="-31750"/>
            <a:ext cx="6005512" cy="6931025"/>
          </a:xfrm>
          <a:prstGeom prst="rect">
            <a:avLst/>
          </a:prstGeom>
          <a:noFill/>
          <a:ln w="9525">
            <a:noFill/>
            <a:miter lim="800000"/>
            <a:headEnd/>
            <a:tailEnd/>
          </a:ln>
        </p:spPr>
      </p:pic>
      <p:pic>
        <p:nvPicPr>
          <p:cNvPr id="32773" name="Picture 15" descr="GreenBox"/>
          <p:cNvPicPr>
            <a:picLocks noChangeAspect="1" noChangeArrowheads="1"/>
          </p:cNvPicPr>
          <p:nvPr/>
        </p:nvPicPr>
        <p:blipFill>
          <a:blip r:embed="rId4"/>
          <a:srcRect/>
          <a:stretch>
            <a:fillRect/>
          </a:stretch>
        </p:blipFill>
        <p:spPr bwMode="auto">
          <a:xfrm>
            <a:off x="6400800" y="1905000"/>
            <a:ext cx="2101850" cy="363538"/>
          </a:xfrm>
          <a:prstGeom prst="rect">
            <a:avLst/>
          </a:prstGeom>
          <a:noFill/>
          <a:ln w="9525">
            <a:noFill/>
            <a:miter lim="800000"/>
            <a:headEnd/>
            <a:tailEnd/>
          </a:ln>
        </p:spPr>
      </p:pic>
      <p:sp>
        <p:nvSpPr>
          <p:cNvPr id="32774" name="Text Box 16"/>
          <p:cNvSpPr txBox="1">
            <a:spLocks noChangeArrowheads="1"/>
          </p:cNvSpPr>
          <p:nvPr/>
        </p:nvSpPr>
        <p:spPr bwMode="auto">
          <a:xfrm>
            <a:off x="6826250" y="1927225"/>
            <a:ext cx="13716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0.8 &lt; R &lt; 1.2</a:t>
            </a:r>
            <a:endParaRPr lang="en-US" sz="1400" b="1">
              <a:solidFill>
                <a:srgbClr val="0000FF"/>
              </a:solidFill>
              <a:latin typeface="Comic Sans MS" pitchFamily="66" charset="0"/>
            </a:endParaRPr>
          </a:p>
        </p:txBody>
      </p:sp>
      <p:pic>
        <p:nvPicPr>
          <p:cNvPr id="32775" name="Picture 17" descr="YellowBox"/>
          <p:cNvPicPr>
            <a:picLocks noChangeAspect="1" noChangeArrowheads="1"/>
          </p:cNvPicPr>
          <p:nvPr/>
        </p:nvPicPr>
        <p:blipFill>
          <a:blip r:embed="rId5"/>
          <a:srcRect/>
          <a:stretch>
            <a:fillRect/>
          </a:stretch>
        </p:blipFill>
        <p:spPr bwMode="auto">
          <a:xfrm>
            <a:off x="6423025" y="2455863"/>
            <a:ext cx="2057400" cy="363537"/>
          </a:xfrm>
          <a:prstGeom prst="rect">
            <a:avLst/>
          </a:prstGeom>
          <a:noFill/>
          <a:ln w="9525">
            <a:noFill/>
            <a:miter lim="800000"/>
            <a:headEnd/>
            <a:tailEnd/>
          </a:ln>
        </p:spPr>
      </p:pic>
      <p:sp>
        <p:nvSpPr>
          <p:cNvPr id="32776" name="Text Box 18"/>
          <p:cNvSpPr txBox="1">
            <a:spLocks noChangeArrowheads="1"/>
          </p:cNvSpPr>
          <p:nvPr/>
        </p:nvSpPr>
        <p:spPr bwMode="auto">
          <a:xfrm>
            <a:off x="6551613" y="2492375"/>
            <a:ext cx="1951037"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0.8 &lt; R ± Error &lt; 1.2</a:t>
            </a:r>
            <a:endParaRPr lang="en-US" sz="1400" b="1">
              <a:solidFill>
                <a:srgbClr val="0000FF"/>
              </a:solidFill>
              <a:latin typeface="Comic Sans MS" pitchFamily="66" charset="0"/>
            </a:endParaRPr>
          </a:p>
        </p:txBody>
      </p:sp>
      <p:sp>
        <p:nvSpPr>
          <p:cNvPr id="32777" name="Text Box 19"/>
          <p:cNvSpPr txBox="1">
            <a:spLocks noChangeArrowheads="1"/>
          </p:cNvSpPr>
          <p:nvPr/>
        </p:nvSpPr>
        <p:spPr bwMode="auto">
          <a:xfrm>
            <a:off x="6445250" y="990600"/>
            <a:ext cx="22098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R = Ratio FLUKA/Exp</a:t>
            </a:r>
            <a:endParaRPr lang="en-US" sz="1400" b="1">
              <a:solidFill>
                <a:srgbClr val="0000FF"/>
              </a:solidFill>
              <a:latin typeface="Comic Sans MS" pitchFamily="66" charset="0"/>
            </a:endParaRPr>
          </a:p>
        </p:txBody>
      </p:sp>
      <p:pic>
        <p:nvPicPr>
          <p:cNvPr id="32778" name="Picture 20" descr="RedBox"/>
          <p:cNvPicPr>
            <a:picLocks noChangeAspect="1" noChangeArrowheads="1"/>
          </p:cNvPicPr>
          <p:nvPr/>
        </p:nvPicPr>
        <p:blipFill>
          <a:blip r:embed="rId6"/>
          <a:srcRect/>
          <a:stretch>
            <a:fillRect/>
          </a:stretch>
        </p:blipFill>
        <p:spPr bwMode="auto">
          <a:xfrm>
            <a:off x="6419850" y="2992438"/>
            <a:ext cx="2082800" cy="360362"/>
          </a:xfrm>
          <a:prstGeom prst="rect">
            <a:avLst/>
          </a:prstGeom>
          <a:noFill/>
          <a:ln w="9525">
            <a:noFill/>
            <a:miter lim="800000"/>
            <a:headEnd/>
            <a:tailEnd/>
          </a:ln>
        </p:spPr>
      </p:pic>
      <p:pic>
        <p:nvPicPr>
          <p:cNvPr id="32779" name="Picture 21" descr="PinkBox"/>
          <p:cNvPicPr>
            <a:picLocks noChangeAspect="1" noChangeArrowheads="1"/>
          </p:cNvPicPr>
          <p:nvPr/>
        </p:nvPicPr>
        <p:blipFill>
          <a:blip r:embed="rId7"/>
          <a:srcRect/>
          <a:stretch>
            <a:fillRect/>
          </a:stretch>
        </p:blipFill>
        <p:spPr bwMode="auto">
          <a:xfrm>
            <a:off x="6434138" y="3516313"/>
            <a:ext cx="2068512" cy="598487"/>
          </a:xfrm>
          <a:prstGeom prst="rect">
            <a:avLst/>
          </a:prstGeom>
          <a:noFill/>
          <a:ln w="9525">
            <a:noFill/>
            <a:miter lim="800000"/>
            <a:headEnd/>
            <a:tailEnd/>
          </a:ln>
        </p:spPr>
      </p:pic>
      <p:sp>
        <p:nvSpPr>
          <p:cNvPr id="32780" name="Text Box 22"/>
          <p:cNvSpPr txBox="1">
            <a:spLocks noChangeArrowheads="1"/>
          </p:cNvSpPr>
          <p:nvPr/>
        </p:nvSpPr>
        <p:spPr bwMode="auto">
          <a:xfrm>
            <a:off x="6621463" y="3563938"/>
            <a:ext cx="1951037" cy="517525"/>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R + Error &lt; 0.8  or</a:t>
            </a:r>
          </a:p>
          <a:p>
            <a:pPr algn="l" eaLnBrk="0" hangingPunct="0"/>
            <a:r>
              <a:rPr lang="en-US" sz="1400">
                <a:solidFill>
                  <a:srgbClr val="0000FF"/>
                </a:solidFill>
                <a:latin typeface="Comic Sans MS" pitchFamily="66" charset="0"/>
              </a:rPr>
              <a:t>R – Error &gt; 1.2</a:t>
            </a:r>
            <a:endParaRPr lang="en-US" sz="1400" b="1">
              <a:solidFill>
                <a:srgbClr val="0000FF"/>
              </a:solidFill>
              <a:latin typeface="Comic Sans MS" pitchFamily="66" charset="0"/>
            </a:endParaRPr>
          </a:p>
        </p:txBody>
      </p:sp>
      <p:sp>
        <p:nvSpPr>
          <p:cNvPr id="32781" name="Text Box 23"/>
          <p:cNvSpPr txBox="1">
            <a:spLocks noChangeArrowheads="1"/>
          </p:cNvSpPr>
          <p:nvPr/>
        </p:nvSpPr>
        <p:spPr bwMode="auto">
          <a:xfrm>
            <a:off x="6792913" y="3016250"/>
            <a:ext cx="13716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Exp/MDA &lt; 1</a:t>
            </a:r>
            <a:endParaRPr lang="en-US" sz="1400" b="1">
              <a:solidFill>
                <a:srgbClr val="0000FF"/>
              </a:solidFill>
              <a:latin typeface="Comic Sans MS" pitchFamily="66" charset="0"/>
            </a:endParaRPr>
          </a:p>
        </p:txBody>
      </p:sp>
      <p:sp>
        <p:nvSpPr>
          <p:cNvPr id="32782" name="Rectangle 40"/>
          <p:cNvSpPr>
            <a:spLocks noChangeArrowheads="1"/>
          </p:cNvSpPr>
          <p:nvPr/>
        </p:nvSpPr>
        <p:spPr bwMode="auto">
          <a:xfrm>
            <a:off x="6096000" y="5761038"/>
            <a:ext cx="3048000" cy="830262"/>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a:t>
            </a:r>
          </a:p>
          <a:p>
            <a:pPr algn="l" eaLnBrk="0" hangingPunct="0"/>
            <a:r>
              <a:rPr lang="en-US" sz="1200">
                <a:solidFill>
                  <a:srgbClr val="000000"/>
                </a:solidFill>
                <a:latin typeface="Comic Sans MS" pitchFamily="66" charset="0"/>
              </a:rPr>
              <a:t>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Nuclear Instruments and Methods A 562 (2006) 814-818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2"/>
          <p:cNvSpPr>
            <a:spLocks noGrp="1" noChangeArrowheads="1"/>
          </p:cNvSpPr>
          <p:nvPr>
            <p:ph type="sldNum" sz="quarter" idx="12"/>
          </p:nvPr>
        </p:nvSpPr>
        <p:spPr>
          <a:noFill/>
        </p:spPr>
        <p:txBody>
          <a:bodyPr/>
          <a:lstStyle/>
          <a:p>
            <a:fld id="{BED6D392-8266-477A-BA28-7A4285A206AF}" type="slidenum">
              <a:rPr lang="en-US" smtClean="0"/>
              <a:pPr/>
              <a:t>31</a:t>
            </a:fld>
            <a:endParaRPr lang="en-US" smtClean="0"/>
          </a:p>
        </p:txBody>
      </p:sp>
      <p:sp>
        <p:nvSpPr>
          <p:cNvPr id="33796" name="Rectangle 5"/>
          <p:cNvSpPr>
            <a:spLocks noGrp="1" noChangeArrowheads="1"/>
          </p:cNvSpPr>
          <p:nvPr>
            <p:ph type="title"/>
          </p:nvPr>
        </p:nvSpPr>
        <p:spPr>
          <a:xfrm>
            <a:off x="647700" y="219075"/>
            <a:ext cx="8686800" cy="914400"/>
          </a:xfrm>
          <a:noFill/>
        </p:spPr>
        <p:txBody>
          <a:bodyPr anchor="ctr"/>
          <a:lstStyle/>
          <a:p>
            <a:pPr eaLnBrk="1" hangingPunct="1"/>
            <a:r>
              <a:rPr lang="en-US" smtClean="0"/>
              <a:t>Benchmark experiment – </a:t>
            </a:r>
            <a:r>
              <a:rPr lang="en-US" i="1" smtClean="0">
                <a:solidFill>
                  <a:srgbClr val="0000FF"/>
                </a:solidFill>
              </a:rPr>
              <a:t>Results 1</a:t>
            </a:r>
          </a:p>
        </p:txBody>
      </p:sp>
      <p:sp>
        <p:nvSpPr>
          <p:cNvPr id="159752" name="Text Box 8"/>
          <p:cNvSpPr txBox="1">
            <a:spLocks noChangeArrowheads="1"/>
          </p:cNvSpPr>
          <p:nvPr/>
        </p:nvSpPr>
        <p:spPr bwMode="auto">
          <a:xfrm>
            <a:off x="687388" y="1143000"/>
            <a:ext cx="6089650" cy="708025"/>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2000" dirty="0">
                <a:solidFill>
                  <a:srgbClr val="0000FF"/>
                </a:solidFill>
                <a:latin typeface="+mj-lt"/>
              </a:rPr>
              <a:t>Dose rate as function of cooling time</a:t>
            </a:r>
            <a:r>
              <a:rPr lang="en-US" sz="1600" dirty="0">
                <a:solidFill>
                  <a:schemeClr val="bg2"/>
                </a:solidFill>
                <a:latin typeface="+mj-lt"/>
              </a:rPr>
              <a:t> </a:t>
            </a:r>
          </a:p>
          <a:p>
            <a:pPr algn="l" eaLnBrk="0" hangingPunct="0">
              <a:buClr>
                <a:schemeClr val="bg2"/>
              </a:buClr>
              <a:defRPr/>
            </a:pPr>
            <a:r>
              <a:rPr lang="en-US" sz="2000" dirty="0">
                <a:solidFill>
                  <a:srgbClr val="000000"/>
                </a:solidFill>
                <a:latin typeface="+mj-lt"/>
              </a:rPr>
              <a:t>for different distances between sample and detector</a:t>
            </a:r>
          </a:p>
        </p:txBody>
      </p:sp>
      <p:pic>
        <p:nvPicPr>
          <p:cNvPr id="33798" name="Picture 9"/>
          <p:cNvPicPr>
            <a:picLocks noChangeAspect="1" noChangeArrowheads="1"/>
          </p:cNvPicPr>
          <p:nvPr/>
        </p:nvPicPr>
        <p:blipFill>
          <a:blip r:embed="rId3"/>
          <a:srcRect/>
          <a:stretch>
            <a:fillRect/>
          </a:stretch>
        </p:blipFill>
        <p:spPr bwMode="auto">
          <a:xfrm>
            <a:off x="381000" y="1981200"/>
            <a:ext cx="4038600" cy="3740150"/>
          </a:xfrm>
          <a:prstGeom prst="rect">
            <a:avLst/>
          </a:prstGeom>
          <a:noFill/>
          <a:ln w="6350">
            <a:noFill/>
            <a:miter lim="800000"/>
            <a:headEnd type="none" w="sm" len="sm"/>
            <a:tailEnd type="none" w="sm" len="sm"/>
          </a:ln>
        </p:spPr>
      </p:pic>
      <p:pic>
        <p:nvPicPr>
          <p:cNvPr id="33799" name="Picture 10"/>
          <p:cNvPicPr>
            <a:picLocks noChangeAspect="1" noChangeArrowheads="1"/>
          </p:cNvPicPr>
          <p:nvPr/>
        </p:nvPicPr>
        <p:blipFill>
          <a:blip r:embed="rId4"/>
          <a:srcRect/>
          <a:stretch>
            <a:fillRect/>
          </a:stretch>
        </p:blipFill>
        <p:spPr bwMode="auto">
          <a:xfrm>
            <a:off x="4410075" y="1935163"/>
            <a:ext cx="4267200" cy="3817937"/>
          </a:xfrm>
          <a:prstGeom prst="rect">
            <a:avLst/>
          </a:prstGeom>
          <a:noFill/>
          <a:ln w="6350">
            <a:noFill/>
            <a:miter lim="800000"/>
            <a:headEnd type="none" w="sm" len="sm"/>
            <a:tailEnd type="none" w="sm" len="sm"/>
          </a:ln>
        </p:spPr>
      </p:pic>
      <p:sp>
        <p:nvSpPr>
          <p:cNvPr id="33800"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2"/>
          <p:cNvSpPr>
            <a:spLocks noGrp="1" noChangeArrowheads="1"/>
          </p:cNvSpPr>
          <p:nvPr>
            <p:ph type="sldNum" sz="quarter" idx="12"/>
          </p:nvPr>
        </p:nvSpPr>
        <p:spPr>
          <a:noFill/>
        </p:spPr>
        <p:txBody>
          <a:bodyPr/>
          <a:lstStyle/>
          <a:p>
            <a:fld id="{0272453A-E123-488F-AC0F-BC2AB74FF5F2}" type="slidenum">
              <a:rPr lang="en-US" smtClean="0"/>
              <a:pPr/>
              <a:t>32</a:t>
            </a:fld>
            <a:endParaRPr lang="en-US" smtClean="0"/>
          </a:p>
        </p:txBody>
      </p:sp>
      <p:sp>
        <p:nvSpPr>
          <p:cNvPr id="34820" name="Rectangle 2"/>
          <p:cNvSpPr>
            <a:spLocks noGrp="1" noChangeArrowheads="1"/>
          </p:cNvSpPr>
          <p:nvPr>
            <p:ph type="title"/>
          </p:nvPr>
        </p:nvSpPr>
        <p:spPr>
          <a:xfrm>
            <a:off x="609600" y="228600"/>
            <a:ext cx="8686800" cy="914400"/>
          </a:xfrm>
          <a:noFill/>
        </p:spPr>
        <p:txBody>
          <a:bodyPr anchor="ctr"/>
          <a:lstStyle/>
          <a:p>
            <a:pPr eaLnBrk="1" hangingPunct="1"/>
            <a:r>
              <a:rPr lang="en-US" sz="3200" smtClean="0"/>
              <a:t>Benchmark experiment – </a:t>
            </a:r>
            <a:r>
              <a:rPr lang="en-US" sz="3200" i="1" smtClean="0">
                <a:solidFill>
                  <a:srgbClr val="0000FF"/>
                </a:solidFill>
              </a:rPr>
              <a:t>Results 2</a:t>
            </a:r>
          </a:p>
        </p:txBody>
      </p:sp>
      <p:sp>
        <p:nvSpPr>
          <p:cNvPr id="153608" name="Text Box 8"/>
          <p:cNvSpPr txBox="1">
            <a:spLocks noChangeArrowheads="1"/>
          </p:cNvSpPr>
          <p:nvPr/>
        </p:nvSpPr>
        <p:spPr bwMode="auto">
          <a:xfrm>
            <a:off x="687388" y="1198563"/>
            <a:ext cx="6089650" cy="708025"/>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2000" dirty="0">
                <a:solidFill>
                  <a:srgbClr val="0000FF"/>
                </a:solidFill>
                <a:latin typeface="+mj-lt"/>
              </a:rPr>
              <a:t>Dose rate as function of cooling time</a:t>
            </a:r>
            <a:r>
              <a:rPr lang="en-US" sz="1600" dirty="0">
                <a:solidFill>
                  <a:schemeClr val="bg2"/>
                </a:solidFill>
                <a:latin typeface="+mj-lt"/>
              </a:rPr>
              <a:t> </a:t>
            </a:r>
          </a:p>
          <a:p>
            <a:pPr algn="l" eaLnBrk="0" hangingPunct="0">
              <a:buClr>
                <a:schemeClr val="bg2"/>
              </a:buClr>
              <a:defRPr/>
            </a:pPr>
            <a:r>
              <a:rPr lang="en-US" sz="2000" dirty="0">
                <a:solidFill>
                  <a:srgbClr val="000000"/>
                </a:solidFill>
                <a:latin typeface="+mj-lt"/>
              </a:rPr>
              <a:t>for different distances between sample and detector</a:t>
            </a:r>
          </a:p>
        </p:txBody>
      </p:sp>
      <p:pic>
        <p:nvPicPr>
          <p:cNvPr id="34822" name="Picture 10"/>
          <p:cNvPicPr>
            <a:picLocks noChangeAspect="1" noChangeArrowheads="1"/>
          </p:cNvPicPr>
          <p:nvPr/>
        </p:nvPicPr>
        <p:blipFill>
          <a:blip r:embed="rId3"/>
          <a:srcRect/>
          <a:stretch>
            <a:fillRect/>
          </a:stretch>
        </p:blipFill>
        <p:spPr bwMode="auto">
          <a:xfrm>
            <a:off x="381000" y="1982788"/>
            <a:ext cx="4267200" cy="3870325"/>
          </a:xfrm>
          <a:prstGeom prst="rect">
            <a:avLst/>
          </a:prstGeom>
          <a:noFill/>
          <a:ln w="6350">
            <a:noFill/>
            <a:miter lim="800000"/>
            <a:headEnd type="none" w="sm" len="sm"/>
            <a:tailEnd type="none" w="sm" len="sm"/>
          </a:ln>
        </p:spPr>
      </p:pic>
      <p:pic>
        <p:nvPicPr>
          <p:cNvPr id="34823" name="Picture 12"/>
          <p:cNvPicPr>
            <a:picLocks noChangeAspect="1" noChangeArrowheads="1"/>
          </p:cNvPicPr>
          <p:nvPr/>
        </p:nvPicPr>
        <p:blipFill>
          <a:blip r:embed="rId4"/>
          <a:srcRect/>
          <a:stretch>
            <a:fillRect/>
          </a:stretch>
        </p:blipFill>
        <p:spPr bwMode="auto">
          <a:xfrm>
            <a:off x="4572000" y="1978025"/>
            <a:ext cx="4267200" cy="3889375"/>
          </a:xfrm>
          <a:prstGeom prst="rect">
            <a:avLst/>
          </a:prstGeom>
          <a:noFill/>
          <a:ln w="6350">
            <a:noFill/>
            <a:miter lim="800000"/>
            <a:headEnd type="none" w="sm" len="sm"/>
            <a:tailEnd type="none" w="sm" len="sm"/>
          </a:ln>
        </p:spPr>
      </p:pic>
      <p:sp>
        <p:nvSpPr>
          <p:cNvPr id="34824"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2"/>
          <p:cNvSpPr>
            <a:spLocks noGrp="1" noChangeArrowheads="1"/>
          </p:cNvSpPr>
          <p:nvPr>
            <p:ph type="sldNum" sz="quarter" idx="12"/>
          </p:nvPr>
        </p:nvSpPr>
        <p:spPr>
          <a:noFill/>
        </p:spPr>
        <p:txBody>
          <a:bodyPr/>
          <a:lstStyle/>
          <a:p>
            <a:fld id="{67DA551D-4952-4E6B-840D-C9C6CCC08221}" type="slidenum">
              <a:rPr lang="en-US" smtClean="0"/>
              <a:pPr/>
              <a:t>33</a:t>
            </a:fld>
            <a:endParaRPr lang="en-US" smtClean="0"/>
          </a:p>
        </p:txBody>
      </p:sp>
      <p:sp>
        <p:nvSpPr>
          <p:cNvPr id="35844" name="Rectangle 4"/>
          <p:cNvSpPr>
            <a:spLocks noGrp="1" noChangeArrowheads="1"/>
          </p:cNvSpPr>
          <p:nvPr>
            <p:ph type="title"/>
          </p:nvPr>
        </p:nvSpPr>
        <p:spPr>
          <a:xfrm>
            <a:off x="609600" y="228600"/>
            <a:ext cx="8686800" cy="914400"/>
          </a:xfrm>
          <a:noFill/>
        </p:spPr>
        <p:txBody>
          <a:bodyPr anchor="ctr"/>
          <a:lstStyle/>
          <a:p>
            <a:pPr eaLnBrk="1" hangingPunct="1"/>
            <a:r>
              <a:rPr lang="en-US" smtClean="0"/>
              <a:t>Benchmark experiment – </a:t>
            </a:r>
            <a:r>
              <a:rPr lang="en-US" i="1" smtClean="0">
                <a:solidFill>
                  <a:srgbClr val="0000FF"/>
                </a:solidFill>
              </a:rPr>
              <a:t>Results 3</a:t>
            </a:r>
          </a:p>
        </p:txBody>
      </p:sp>
      <p:sp>
        <p:nvSpPr>
          <p:cNvPr id="135179" name="Text Box 11"/>
          <p:cNvSpPr txBox="1">
            <a:spLocks noChangeArrowheads="1"/>
          </p:cNvSpPr>
          <p:nvPr/>
        </p:nvSpPr>
        <p:spPr bwMode="auto">
          <a:xfrm>
            <a:off x="687388" y="1219200"/>
            <a:ext cx="4905375" cy="584200"/>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1600">
                <a:solidFill>
                  <a:srgbClr val="0000FF"/>
                </a:solidFill>
                <a:latin typeface="+mj-lt"/>
              </a:rPr>
              <a:t>Dose rate as function of cooling time</a:t>
            </a:r>
            <a:r>
              <a:rPr lang="en-US" sz="1200">
                <a:solidFill>
                  <a:schemeClr val="bg2"/>
                </a:solidFill>
                <a:latin typeface="+mj-lt"/>
              </a:rPr>
              <a:t> </a:t>
            </a:r>
          </a:p>
          <a:p>
            <a:pPr algn="l" eaLnBrk="0" hangingPunct="0">
              <a:buClr>
                <a:schemeClr val="bg2"/>
              </a:buClr>
              <a:defRPr/>
            </a:pPr>
            <a:r>
              <a:rPr lang="en-US" sz="1600">
                <a:solidFill>
                  <a:srgbClr val="000000"/>
                </a:solidFill>
                <a:latin typeface="+mj-lt"/>
              </a:rPr>
              <a:t>for different distances between sample and detector</a:t>
            </a:r>
          </a:p>
        </p:txBody>
      </p:sp>
      <p:pic>
        <p:nvPicPr>
          <p:cNvPr id="35846" name="Picture 13"/>
          <p:cNvPicPr>
            <a:picLocks noChangeAspect="1" noChangeArrowheads="1"/>
          </p:cNvPicPr>
          <p:nvPr/>
        </p:nvPicPr>
        <p:blipFill>
          <a:blip r:embed="rId3"/>
          <a:srcRect/>
          <a:stretch>
            <a:fillRect/>
          </a:stretch>
        </p:blipFill>
        <p:spPr bwMode="auto">
          <a:xfrm>
            <a:off x="2209800" y="1876425"/>
            <a:ext cx="4419600" cy="4113213"/>
          </a:xfrm>
          <a:prstGeom prst="rect">
            <a:avLst/>
          </a:prstGeom>
          <a:noFill/>
          <a:ln w="6350">
            <a:noFill/>
            <a:miter lim="800000"/>
            <a:headEnd type="none" w="sm" len="sm"/>
            <a:tailEnd type="none" w="sm" len="sm"/>
          </a:ln>
        </p:spPr>
      </p:pic>
      <p:sp>
        <p:nvSpPr>
          <p:cNvPr id="35847"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noGrp="1"/>
          </p:cNvSpPr>
          <p:nvPr/>
        </p:nvSpPr>
        <p:spPr bwMode="auto">
          <a:xfrm>
            <a:off x="2819400" y="6400800"/>
            <a:ext cx="3962400" cy="304800"/>
          </a:xfrm>
          <a:prstGeom prst="rect">
            <a:avLst/>
          </a:prstGeom>
          <a:noFill/>
          <a:ln>
            <a:miter lim="800000"/>
            <a:headEnd/>
            <a:tailEnd/>
          </a:ln>
        </p:spPr>
        <p:txBody>
          <a:bodyPr lIns="92075" tIns="46038" rIns="92075" bIns="46038" anchor="b"/>
          <a:lstStyle/>
          <a:p>
            <a:pPr>
              <a:defRPr/>
            </a:pPr>
            <a:r>
              <a:rPr lang="en-GB" sz="1200">
                <a:latin typeface="+mj-lt"/>
              </a:rPr>
              <a:t>6th FLUKA Course - CERN 2008</a:t>
            </a:r>
            <a:endParaRPr lang="en-US" sz="1200">
              <a:latin typeface="+mj-lt"/>
            </a:endParaRPr>
          </a:p>
        </p:txBody>
      </p:sp>
      <p:sp>
        <p:nvSpPr>
          <p:cNvPr id="36869" name="Rectangle 2"/>
          <p:cNvSpPr>
            <a:spLocks noGrp="1" noChangeArrowheads="1"/>
          </p:cNvSpPr>
          <p:nvPr>
            <p:ph type="title"/>
          </p:nvPr>
        </p:nvSpPr>
        <p:spPr>
          <a:xfrm>
            <a:off x="609600" y="228600"/>
            <a:ext cx="8686800" cy="914400"/>
          </a:xfrm>
          <a:noFill/>
        </p:spPr>
        <p:txBody>
          <a:bodyPr anchor="ctr"/>
          <a:lstStyle/>
          <a:p>
            <a:pPr eaLnBrk="1" hangingPunct="1"/>
            <a:r>
              <a:rPr lang="en-US" smtClean="0"/>
              <a:t>Benchmark experiment</a:t>
            </a:r>
            <a:endParaRPr lang="en-US" i="1" smtClean="0">
              <a:solidFill>
                <a:srgbClr val="0000FF"/>
              </a:solidFill>
            </a:endParaRPr>
          </a:p>
        </p:txBody>
      </p:sp>
      <p:pic>
        <p:nvPicPr>
          <p:cNvPr id="36870" name="Picture 14" descr="DR12"/>
          <p:cNvPicPr>
            <a:picLocks noChangeAspect="1" noChangeArrowheads="1"/>
          </p:cNvPicPr>
          <p:nvPr/>
        </p:nvPicPr>
        <p:blipFill>
          <a:blip r:embed="rId3"/>
          <a:srcRect/>
          <a:stretch>
            <a:fillRect/>
          </a:stretch>
        </p:blipFill>
        <p:spPr bwMode="auto">
          <a:xfrm>
            <a:off x="4622800" y="3471863"/>
            <a:ext cx="3733800" cy="3336925"/>
          </a:xfrm>
          <a:prstGeom prst="rect">
            <a:avLst/>
          </a:prstGeom>
          <a:noFill/>
          <a:ln w="9525">
            <a:noFill/>
            <a:miter lim="800000"/>
            <a:headEnd/>
            <a:tailEnd/>
          </a:ln>
        </p:spPr>
      </p:pic>
      <p:pic>
        <p:nvPicPr>
          <p:cNvPr id="36871" name="Picture 15" descr="DR12"/>
          <p:cNvPicPr>
            <a:picLocks noChangeAspect="1" noChangeArrowheads="1"/>
          </p:cNvPicPr>
          <p:nvPr/>
        </p:nvPicPr>
        <p:blipFill>
          <a:blip r:embed="rId4"/>
          <a:srcRect/>
          <a:stretch>
            <a:fillRect/>
          </a:stretch>
        </p:blipFill>
        <p:spPr bwMode="auto">
          <a:xfrm>
            <a:off x="738188" y="3452813"/>
            <a:ext cx="3733800" cy="3336925"/>
          </a:xfrm>
          <a:prstGeom prst="rect">
            <a:avLst/>
          </a:prstGeom>
          <a:noFill/>
          <a:ln w="9525">
            <a:noFill/>
            <a:miter lim="800000"/>
            <a:headEnd/>
            <a:tailEnd/>
          </a:ln>
        </p:spPr>
      </p:pic>
      <p:sp>
        <p:nvSpPr>
          <p:cNvPr id="193556" name="Text Box 20"/>
          <p:cNvSpPr txBox="1">
            <a:spLocks noChangeArrowheads="1"/>
          </p:cNvSpPr>
          <p:nvPr/>
        </p:nvSpPr>
        <p:spPr bwMode="auto">
          <a:xfrm>
            <a:off x="638175" y="1901825"/>
            <a:ext cx="2136775" cy="1077913"/>
          </a:xfrm>
          <a:prstGeom prst="rect">
            <a:avLst/>
          </a:prstGeom>
          <a:noFill/>
          <a:ln w="9525">
            <a:noFill/>
            <a:miter lim="800000"/>
            <a:headEnd/>
            <a:tailEnd/>
          </a:ln>
          <a:effectLst/>
        </p:spPr>
        <p:txBody>
          <a:bodyPr wrap="none">
            <a:spAutoFit/>
          </a:bodyPr>
          <a:lstStyle/>
          <a:p>
            <a:pPr algn="l" eaLnBrk="0" hangingPunct="0">
              <a:defRPr/>
            </a:pPr>
            <a:r>
              <a:rPr lang="en-US" sz="1600">
                <a:solidFill>
                  <a:srgbClr val="FF0000"/>
                </a:solidFill>
                <a:latin typeface="+mj-lt"/>
              </a:rPr>
              <a:t>t</a:t>
            </a:r>
            <a:r>
              <a:rPr lang="en-US" sz="1600" baseline="-25000">
                <a:solidFill>
                  <a:srgbClr val="FF0000"/>
                </a:solidFill>
                <a:latin typeface="+mj-lt"/>
              </a:rPr>
              <a:t>cool</a:t>
            </a:r>
            <a:r>
              <a:rPr lang="en-US" sz="1600">
                <a:solidFill>
                  <a:srgbClr val="FF0000"/>
                </a:solidFill>
                <a:latin typeface="+mj-lt"/>
              </a:rPr>
              <a:t> &lt; 2 hours : </a:t>
            </a:r>
          </a:p>
          <a:p>
            <a:pPr algn="l" eaLnBrk="0" hangingPunct="0">
              <a:defRPr/>
            </a:pPr>
            <a:endParaRPr lang="en-US" sz="1600">
              <a:solidFill>
                <a:srgbClr val="FF0000"/>
              </a:solidFill>
              <a:latin typeface="+mj-lt"/>
            </a:endParaRPr>
          </a:p>
          <a:p>
            <a:pPr algn="l" eaLnBrk="0" hangingPunct="0">
              <a:defRPr/>
            </a:pPr>
            <a:r>
              <a:rPr lang="en-US" sz="1600">
                <a:solidFill>
                  <a:srgbClr val="FF0000"/>
                </a:solidFill>
                <a:latin typeface="+mj-lt"/>
              </a:rPr>
              <a:t>beta emitter </a:t>
            </a:r>
          </a:p>
          <a:p>
            <a:pPr algn="l" eaLnBrk="0" hangingPunct="0">
              <a:defRPr/>
            </a:pPr>
            <a:r>
              <a:rPr lang="en-US" sz="1600">
                <a:solidFill>
                  <a:srgbClr val="FF0000"/>
                </a:solidFill>
                <a:latin typeface="+mj-lt"/>
              </a:rPr>
              <a:t>(</a:t>
            </a:r>
            <a:r>
              <a:rPr lang="en-US" sz="1600" baseline="30000">
                <a:solidFill>
                  <a:srgbClr val="FF0000"/>
                </a:solidFill>
                <a:latin typeface="+mj-lt"/>
              </a:rPr>
              <a:t>11</a:t>
            </a:r>
            <a:r>
              <a:rPr lang="en-US" sz="1600">
                <a:solidFill>
                  <a:srgbClr val="FF0000"/>
                </a:solidFill>
                <a:latin typeface="+mj-lt"/>
              </a:rPr>
              <a:t>C, t</a:t>
            </a:r>
            <a:r>
              <a:rPr lang="en-US" sz="1600" baseline="-25000">
                <a:solidFill>
                  <a:srgbClr val="FF0000"/>
                </a:solidFill>
                <a:latin typeface="+mj-lt"/>
              </a:rPr>
              <a:t>1/2</a:t>
            </a:r>
            <a:r>
              <a:rPr lang="en-US" sz="1600">
                <a:solidFill>
                  <a:srgbClr val="FF0000"/>
                </a:solidFill>
                <a:latin typeface="+mj-lt"/>
              </a:rPr>
              <a:t> = 20.38min)</a:t>
            </a:r>
          </a:p>
        </p:txBody>
      </p:sp>
      <p:sp>
        <p:nvSpPr>
          <p:cNvPr id="193557" name="Text Box 21"/>
          <p:cNvSpPr txBox="1">
            <a:spLocks noChangeArrowheads="1"/>
          </p:cNvSpPr>
          <p:nvPr/>
        </p:nvSpPr>
        <p:spPr bwMode="auto">
          <a:xfrm>
            <a:off x="5973763" y="1858963"/>
            <a:ext cx="2428875" cy="1077912"/>
          </a:xfrm>
          <a:prstGeom prst="rect">
            <a:avLst/>
          </a:prstGeom>
          <a:noFill/>
          <a:ln w="9525">
            <a:noFill/>
            <a:miter lim="800000"/>
            <a:headEnd/>
            <a:tailEnd/>
          </a:ln>
          <a:effectLst/>
        </p:spPr>
        <p:txBody>
          <a:bodyPr wrap="none">
            <a:spAutoFit/>
          </a:bodyPr>
          <a:lstStyle/>
          <a:p>
            <a:pPr algn="l" eaLnBrk="0" hangingPunct="0">
              <a:defRPr/>
            </a:pPr>
            <a:r>
              <a:rPr lang="en-US" sz="1600">
                <a:solidFill>
                  <a:srgbClr val="009900"/>
                </a:solidFill>
                <a:latin typeface="+mj-lt"/>
              </a:rPr>
              <a:t>2 hours &lt; t</a:t>
            </a:r>
            <a:r>
              <a:rPr lang="en-US" sz="1600" baseline="-25000">
                <a:solidFill>
                  <a:srgbClr val="009900"/>
                </a:solidFill>
                <a:latin typeface="+mj-lt"/>
              </a:rPr>
              <a:t>cool</a:t>
            </a:r>
            <a:r>
              <a:rPr lang="en-US" sz="1600">
                <a:solidFill>
                  <a:srgbClr val="009900"/>
                </a:solidFill>
                <a:latin typeface="+mj-lt"/>
              </a:rPr>
              <a:t> &lt; 1 day : </a:t>
            </a:r>
          </a:p>
          <a:p>
            <a:pPr algn="l" eaLnBrk="0" hangingPunct="0">
              <a:defRPr/>
            </a:pPr>
            <a:endParaRPr lang="en-US" sz="1600">
              <a:solidFill>
                <a:srgbClr val="009900"/>
              </a:solidFill>
              <a:latin typeface="+mj-lt"/>
            </a:endParaRPr>
          </a:p>
          <a:p>
            <a:pPr algn="l" eaLnBrk="0" hangingPunct="0">
              <a:defRPr/>
            </a:pPr>
            <a:r>
              <a:rPr lang="en-US" sz="1600">
                <a:solidFill>
                  <a:srgbClr val="009900"/>
                </a:solidFill>
                <a:latin typeface="+mj-lt"/>
              </a:rPr>
              <a:t>gamma emitter </a:t>
            </a:r>
          </a:p>
          <a:p>
            <a:pPr algn="l" eaLnBrk="0" hangingPunct="0">
              <a:defRPr/>
            </a:pPr>
            <a:r>
              <a:rPr lang="en-US" sz="1600">
                <a:solidFill>
                  <a:srgbClr val="009900"/>
                </a:solidFill>
                <a:latin typeface="+mj-lt"/>
              </a:rPr>
              <a:t>(</a:t>
            </a:r>
            <a:r>
              <a:rPr lang="en-US" sz="1600" baseline="30000">
                <a:solidFill>
                  <a:srgbClr val="009900"/>
                </a:solidFill>
                <a:latin typeface="+mj-lt"/>
              </a:rPr>
              <a:t>24</a:t>
            </a:r>
            <a:r>
              <a:rPr lang="en-US" sz="1600">
                <a:solidFill>
                  <a:srgbClr val="009900"/>
                </a:solidFill>
                <a:latin typeface="+mj-lt"/>
              </a:rPr>
              <a:t>Na, t</a:t>
            </a:r>
            <a:r>
              <a:rPr lang="en-US" sz="1600" baseline="-25000">
                <a:solidFill>
                  <a:srgbClr val="009900"/>
                </a:solidFill>
                <a:latin typeface="+mj-lt"/>
              </a:rPr>
              <a:t>1/2</a:t>
            </a:r>
            <a:r>
              <a:rPr lang="en-US" sz="1600">
                <a:solidFill>
                  <a:srgbClr val="009900"/>
                </a:solidFill>
                <a:latin typeface="+mj-lt"/>
              </a:rPr>
              <a:t> = 14.96hrs)</a:t>
            </a:r>
          </a:p>
        </p:txBody>
      </p:sp>
      <p:pic>
        <p:nvPicPr>
          <p:cNvPr id="36874" name="Picture 22"/>
          <p:cNvPicPr>
            <a:picLocks noChangeAspect="1" noChangeArrowheads="1"/>
          </p:cNvPicPr>
          <p:nvPr/>
        </p:nvPicPr>
        <p:blipFill>
          <a:blip r:embed="rId5"/>
          <a:srcRect/>
          <a:stretch>
            <a:fillRect/>
          </a:stretch>
        </p:blipFill>
        <p:spPr bwMode="auto">
          <a:xfrm>
            <a:off x="3048000" y="1371600"/>
            <a:ext cx="2438400" cy="2270125"/>
          </a:xfrm>
          <a:prstGeom prst="rect">
            <a:avLst/>
          </a:prstGeom>
          <a:noFill/>
          <a:ln w="6350">
            <a:noFill/>
            <a:miter lim="800000"/>
            <a:headEnd type="none" w="sm" len="sm"/>
            <a:tailEnd type="none" w="sm" len="sm"/>
          </a:ln>
        </p:spPr>
      </p:pic>
      <p:sp>
        <p:nvSpPr>
          <p:cNvPr id="193559" name="Oval 23"/>
          <p:cNvSpPr>
            <a:spLocks noChangeArrowheads="1"/>
          </p:cNvSpPr>
          <p:nvPr/>
        </p:nvSpPr>
        <p:spPr bwMode="auto">
          <a:xfrm>
            <a:off x="3352800" y="1447800"/>
            <a:ext cx="685800" cy="1600200"/>
          </a:xfrm>
          <a:prstGeom prst="ellipse">
            <a:avLst/>
          </a:prstGeom>
          <a:noFill/>
          <a:ln w="19050">
            <a:solidFill>
              <a:srgbClr val="FF0000"/>
            </a:solidFill>
            <a:round/>
            <a:headEnd/>
            <a:tailEnd/>
          </a:ln>
          <a:effectLst/>
        </p:spPr>
        <p:txBody>
          <a:bodyPr wrap="none" anchor="ctr"/>
          <a:lstStyle/>
          <a:p>
            <a:pPr>
              <a:defRPr/>
            </a:pPr>
            <a:endParaRPr lang="en-GB">
              <a:latin typeface="+mj-lt"/>
            </a:endParaRPr>
          </a:p>
        </p:txBody>
      </p:sp>
      <p:sp>
        <p:nvSpPr>
          <p:cNvPr id="193560" name="Line 24"/>
          <p:cNvSpPr>
            <a:spLocks noChangeShapeType="1"/>
          </p:cNvSpPr>
          <p:nvPr/>
        </p:nvSpPr>
        <p:spPr bwMode="auto">
          <a:xfrm flipH="1">
            <a:off x="2460625" y="2971800"/>
            <a:ext cx="1066800" cy="1219200"/>
          </a:xfrm>
          <a:prstGeom prst="line">
            <a:avLst/>
          </a:prstGeom>
          <a:noFill/>
          <a:ln w="19050">
            <a:solidFill>
              <a:srgbClr val="FF0000"/>
            </a:solidFill>
            <a:round/>
            <a:headEnd/>
            <a:tailEnd type="triangle" w="med" len="med"/>
          </a:ln>
          <a:effectLst/>
        </p:spPr>
        <p:txBody>
          <a:bodyPr wrap="none" anchor="ctr"/>
          <a:lstStyle/>
          <a:p>
            <a:pPr>
              <a:defRPr/>
            </a:pPr>
            <a:endParaRPr lang="en-GB">
              <a:latin typeface="+mj-lt"/>
            </a:endParaRPr>
          </a:p>
        </p:txBody>
      </p:sp>
      <p:sp>
        <p:nvSpPr>
          <p:cNvPr id="193561" name="Oval 25"/>
          <p:cNvSpPr>
            <a:spLocks noChangeArrowheads="1"/>
          </p:cNvSpPr>
          <p:nvPr/>
        </p:nvSpPr>
        <p:spPr bwMode="auto">
          <a:xfrm>
            <a:off x="3810000" y="2133600"/>
            <a:ext cx="1295400" cy="990600"/>
          </a:xfrm>
          <a:prstGeom prst="ellipse">
            <a:avLst/>
          </a:prstGeom>
          <a:noFill/>
          <a:ln w="19050">
            <a:solidFill>
              <a:srgbClr val="009900"/>
            </a:solidFill>
            <a:round/>
            <a:headEnd/>
            <a:tailEnd/>
          </a:ln>
          <a:effectLst/>
        </p:spPr>
        <p:txBody>
          <a:bodyPr wrap="none" anchor="ctr"/>
          <a:lstStyle/>
          <a:p>
            <a:pPr>
              <a:defRPr/>
            </a:pPr>
            <a:endParaRPr lang="en-GB">
              <a:latin typeface="+mj-lt"/>
            </a:endParaRPr>
          </a:p>
        </p:txBody>
      </p:sp>
      <p:sp>
        <p:nvSpPr>
          <p:cNvPr id="193562" name="Line 26"/>
          <p:cNvSpPr>
            <a:spLocks noChangeShapeType="1"/>
          </p:cNvSpPr>
          <p:nvPr/>
        </p:nvSpPr>
        <p:spPr bwMode="auto">
          <a:xfrm>
            <a:off x="5029200" y="2895600"/>
            <a:ext cx="1219200" cy="1295400"/>
          </a:xfrm>
          <a:prstGeom prst="line">
            <a:avLst/>
          </a:prstGeom>
          <a:noFill/>
          <a:ln w="19050">
            <a:solidFill>
              <a:srgbClr val="009900"/>
            </a:solidFill>
            <a:round/>
            <a:headEnd/>
            <a:tailEnd type="triangle" w="med" len="med"/>
          </a:ln>
          <a:effectLst/>
        </p:spPr>
        <p:txBody>
          <a:bodyPr wrap="none" anchor="ctr"/>
          <a:lstStyle/>
          <a:p>
            <a:pPr>
              <a:defRPr/>
            </a:pPr>
            <a:endParaRPr lang="en-GB">
              <a:latin typeface="+mj-lt"/>
            </a:endParaRPr>
          </a:p>
        </p:txBody>
      </p:sp>
      <p:sp>
        <p:nvSpPr>
          <p:cNvPr id="15" name="Slide Number Placeholder 14"/>
          <p:cNvSpPr>
            <a:spLocks noGrp="1"/>
          </p:cNvSpPr>
          <p:nvPr>
            <p:ph type="sldNum" sz="quarter" idx="12"/>
          </p:nvPr>
        </p:nvSpPr>
        <p:spPr/>
        <p:txBody>
          <a:bodyPr/>
          <a:lstStyle/>
          <a:p>
            <a:pPr>
              <a:defRPr/>
            </a:pPr>
            <a:fld id="{B057CDE8-892B-4551-905D-1D1B310C1350}"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2"/>
          <p:cNvSpPr>
            <a:spLocks noGrp="1" noChangeArrowheads="1"/>
          </p:cNvSpPr>
          <p:nvPr>
            <p:ph type="sldNum" sz="quarter" idx="12"/>
          </p:nvPr>
        </p:nvSpPr>
        <p:spPr>
          <a:noFill/>
        </p:spPr>
        <p:txBody>
          <a:bodyPr/>
          <a:lstStyle/>
          <a:p>
            <a:fld id="{1C90356D-119C-477C-9D60-523DF1E89C3F}" type="slidenum">
              <a:rPr lang="en-US" smtClean="0"/>
              <a:pPr/>
              <a:t>35</a:t>
            </a:fld>
            <a:endParaRPr lang="en-US" smtClean="0"/>
          </a:p>
        </p:txBody>
      </p:sp>
      <p:sp>
        <p:nvSpPr>
          <p:cNvPr id="230402" name="Text Box 2"/>
          <p:cNvSpPr txBox="1">
            <a:spLocks noChangeArrowheads="1"/>
          </p:cNvSpPr>
          <p:nvPr/>
        </p:nvSpPr>
        <p:spPr bwMode="auto">
          <a:xfrm>
            <a:off x="1981200" y="1143000"/>
            <a:ext cx="4648200" cy="2308225"/>
          </a:xfrm>
          <a:prstGeom prst="rect">
            <a:avLst/>
          </a:prstGeom>
          <a:noFill/>
          <a:ln w="9525">
            <a:noFill/>
            <a:miter lim="800000"/>
            <a:headEnd/>
            <a:tailEnd/>
          </a:ln>
          <a:effectLst/>
        </p:spPr>
        <p:txBody>
          <a:bodyPr>
            <a:spAutoFit/>
          </a:bodyPr>
          <a:lstStyle/>
          <a:p>
            <a:pPr algn="l" eaLnBrk="0" hangingPunct="0">
              <a:defRPr/>
            </a:pPr>
            <a:r>
              <a:rPr lang="en-US" sz="6000" dirty="0">
                <a:solidFill>
                  <a:schemeClr val="bg2">
                    <a:lumMod val="25000"/>
                  </a:schemeClr>
                </a:solidFill>
                <a:latin typeface="+mj-lt"/>
              </a:rPr>
              <a:t>Applications</a:t>
            </a:r>
          </a:p>
          <a:p>
            <a:pPr algn="l" eaLnBrk="0" hangingPunct="0">
              <a:defRPr/>
            </a:pPr>
            <a:endParaRPr lang="en-US" sz="6000" dirty="0">
              <a:solidFill>
                <a:schemeClr val="bg2">
                  <a:lumMod val="25000"/>
                </a:schemeClr>
              </a:solidFill>
              <a:latin typeface="+mj-lt"/>
            </a:endParaRPr>
          </a:p>
          <a:p>
            <a:pPr algn="l" eaLnBrk="0" hangingPunct="0">
              <a:defRPr/>
            </a:pPr>
            <a:endParaRPr lang="en-US" dirty="0">
              <a:solidFill>
                <a:schemeClr val="bg2">
                  <a:lumMod val="25000"/>
                </a:schemeClr>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DDCBCB24-2B34-4DC1-9AAC-48EBBB159D21}" type="slidenum">
              <a:rPr lang="en-US">
                <a:latin typeface="+mj-lt"/>
              </a:rPr>
              <a:pPr>
                <a:defRPr/>
              </a:pPr>
              <a:t>36</a:t>
            </a:fld>
            <a:endParaRPr lang="en-US">
              <a:latin typeface="+mj-lt"/>
            </a:endParaRPr>
          </a:p>
        </p:txBody>
      </p:sp>
      <p:pic>
        <p:nvPicPr>
          <p:cNvPr id="38915" name="Picture 7" descr="IR7-test6"/>
          <p:cNvPicPr>
            <a:picLocks noChangeAspect="1" noChangeArrowheads="1"/>
          </p:cNvPicPr>
          <p:nvPr/>
        </p:nvPicPr>
        <p:blipFill>
          <a:blip r:embed="rId3"/>
          <a:srcRect/>
          <a:stretch>
            <a:fillRect/>
          </a:stretch>
        </p:blipFill>
        <p:spPr bwMode="auto">
          <a:xfrm>
            <a:off x="3581400" y="642938"/>
            <a:ext cx="6934200" cy="6367462"/>
          </a:xfrm>
          <a:prstGeom prst="rect">
            <a:avLst/>
          </a:prstGeom>
          <a:noFill/>
          <a:ln w="9525">
            <a:noFill/>
            <a:miter lim="800000"/>
            <a:headEnd/>
            <a:tailEnd/>
          </a:ln>
        </p:spPr>
      </p:pic>
      <p:sp>
        <p:nvSpPr>
          <p:cNvPr id="38916" name="Rectangle 9"/>
          <p:cNvSpPr>
            <a:spLocks noGrp="1" noChangeArrowheads="1"/>
          </p:cNvSpPr>
          <p:nvPr>
            <p:ph type="title"/>
          </p:nvPr>
        </p:nvSpPr>
        <p:spPr>
          <a:xfrm>
            <a:off x="685800" y="76200"/>
            <a:ext cx="8686800" cy="914400"/>
          </a:xfrm>
          <a:noFill/>
        </p:spPr>
        <p:txBody>
          <a:bodyPr anchor="ctr"/>
          <a:lstStyle/>
          <a:p>
            <a:pPr eaLnBrk="1" hangingPunct="1"/>
            <a:r>
              <a:rPr lang="en-US" sz="3200" smtClean="0"/>
              <a:t>Applications –</a:t>
            </a:r>
            <a:r>
              <a:rPr lang="en-US" sz="4800" smtClean="0"/>
              <a:t> </a:t>
            </a:r>
            <a:r>
              <a:rPr lang="en-US" sz="3200" i="1" smtClean="0">
                <a:solidFill>
                  <a:srgbClr val="0000FF"/>
                </a:solidFill>
              </a:rPr>
              <a:t>LHC collimation region</a:t>
            </a:r>
          </a:p>
        </p:txBody>
      </p:sp>
      <p:pic>
        <p:nvPicPr>
          <p:cNvPr id="38917" name="Picture 11" descr="LossRegionsLHC"/>
          <p:cNvPicPr>
            <a:picLocks noChangeAspect="1" noChangeArrowheads="1"/>
          </p:cNvPicPr>
          <p:nvPr/>
        </p:nvPicPr>
        <p:blipFill>
          <a:blip r:embed="rId4"/>
          <a:srcRect/>
          <a:stretch>
            <a:fillRect/>
          </a:stretch>
        </p:blipFill>
        <p:spPr bwMode="auto">
          <a:xfrm>
            <a:off x="76200" y="1398588"/>
            <a:ext cx="5943600" cy="3827462"/>
          </a:xfrm>
          <a:prstGeom prst="rect">
            <a:avLst/>
          </a:prstGeom>
          <a:noFill/>
          <a:ln w="9525">
            <a:noFill/>
            <a:miter lim="800000"/>
            <a:headEnd/>
            <a:tailEnd/>
          </a:ln>
        </p:spPr>
      </p:pic>
      <p:sp>
        <p:nvSpPr>
          <p:cNvPr id="183308" name="Oval 12"/>
          <p:cNvSpPr>
            <a:spLocks noChangeArrowheads="1"/>
          </p:cNvSpPr>
          <p:nvPr/>
        </p:nvSpPr>
        <p:spPr bwMode="auto">
          <a:xfrm rot="2395224">
            <a:off x="4876800" y="3657600"/>
            <a:ext cx="381000" cy="609600"/>
          </a:xfrm>
          <a:prstGeom prst="ellipse">
            <a:avLst/>
          </a:prstGeom>
          <a:noFill/>
          <a:ln w="28575">
            <a:solidFill>
              <a:srgbClr val="0000FF"/>
            </a:solidFill>
            <a:round/>
            <a:headEnd/>
            <a:tailEnd/>
          </a:ln>
          <a:effectLst/>
        </p:spPr>
        <p:txBody>
          <a:bodyPr wrap="none" anchor="ctr"/>
          <a:lstStyle/>
          <a:p>
            <a:pPr>
              <a:defRPr/>
            </a:pPr>
            <a:endParaRPr lang="en-GB">
              <a:latin typeface="+mj-lt"/>
            </a:endParaRPr>
          </a:p>
        </p:txBody>
      </p:sp>
      <p:sp>
        <p:nvSpPr>
          <p:cNvPr id="183309" name="Line 13"/>
          <p:cNvSpPr>
            <a:spLocks noChangeShapeType="1"/>
          </p:cNvSpPr>
          <p:nvPr/>
        </p:nvSpPr>
        <p:spPr bwMode="auto">
          <a:xfrm flipV="1">
            <a:off x="5334000" y="3657600"/>
            <a:ext cx="1676400" cy="228600"/>
          </a:xfrm>
          <a:prstGeom prst="line">
            <a:avLst/>
          </a:prstGeom>
          <a:noFill/>
          <a:ln w="28575">
            <a:solidFill>
              <a:srgbClr val="0000FF"/>
            </a:solidFill>
            <a:round/>
            <a:headEnd/>
            <a:tailEnd type="triangle" w="med" len="med"/>
          </a:ln>
          <a:effectLst/>
        </p:spPr>
        <p:txBody>
          <a:bodyPr/>
          <a:lstStyle/>
          <a:p>
            <a:pPr>
              <a:defRPr/>
            </a:pPr>
            <a:endParaRPr lang="en-GB">
              <a:latin typeface="+mj-lt"/>
            </a:endParaRPr>
          </a:p>
        </p:txBody>
      </p:sp>
      <p:sp>
        <p:nvSpPr>
          <p:cNvPr id="183310" name="Text Box 14"/>
          <p:cNvSpPr txBox="1">
            <a:spLocks noChangeArrowheads="1"/>
          </p:cNvSpPr>
          <p:nvPr/>
        </p:nvSpPr>
        <p:spPr bwMode="auto">
          <a:xfrm>
            <a:off x="6553200" y="5913438"/>
            <a:ext cx="1560513" cy="800100"/>
          </a:xfrm>
          <a:prstGeom prst="rect">
            <a:avLst/>
          </a:prstGeom>
          <a:noFill/>
          <a:ln w="9525">
            <a:noFill/>
            <a:miter lim="800000"/>
            <a:headEnd/>
            <a:tailEnd/>
          </a:ln>
          <a:effectLst/>
        </p:spPr>
        <p:txBody>
          <a:bodyPr wrap="none">
            <a:spAutoFit/>
          </a:bodyPr>
          <a:lstStyle/>
          <a:p>
            <a:pPr eaLnBrk="0" hangingPunct="0">
              <a:defRPr/>
            </a:pPr>
            <a:r>
              <a:rPr lang="en-US" sz="1400">
                <a:solidFill>
                  <a:srgbClr val="000000"/>
                </a:solidFill>
                <a:latin typeface="+mj-lt"/>
              </a:rPr>
              <a:t>FLUKA geometry </a:t>
            </a:r>
          </a:p>
          <a:p>
            <a:pPr eaLnBrk="0" hangingPunct="0">
              <a:defRPr/>
            </a:pPr>
            <a:r>
              <a:rPr lang="en-US" sz="1400">
                <a:solidFill>
                  <a:srgbClr val="000000"/>
                </a:solidFill>
                <a:latin typeface="+mj-lt"/>
              </a:rPr>
              <a:t>visualized with</a:t>
            </a:r>
          </a:p>
          <a:p>
            <a:pPr eaLnBrk="0" hangingPunct="0">
              <a:defRPr/>
            </a:pPr>
            <a:r>
              <a:rPr lang="en-US" sz="1800" b="1">
                <a:solidFill>
                  <a:srgbClr val="0000FF"/>
                </a:solidFill>
                <a:latin typeface="+mj-lt"/>
              </a:rPr>
              <a:t>SimpleGeo</a:t>
            </a:r>
          </a:p>
        </p:txBody>
      </p:sp>
      <p:sp>
        <p:nvSpPr>
          <p:cNvPr id="183311" name="Text Box 15"/>
          <p:cNvSpPr txBox="1">
            <a:spLocks noChangeArrowheads="1"/>
          </p:cNvSpPr>
          <p:nvPr/>
        </p:nvSpPr>
        <p:spPr bwMode="auto">
          <a:xfrm>
            <a:off x="6400800" y="2286000"/>
            <a:ext cx="1042988" cy="369888"/>
          </a:xfrm>
          <a:prstGeom prst="rect">
            <a:avLst/>
          </a:prstGeom>
          <a:noFill/>
          <a:ln w="9525">
            <a:noFill/>
            <a:miter lim="800000"/>
            <a:headEnd/>
            <a:tailEnd/>
          </a:ln>
          <a:effectLst/>
        </p:spPr>
        <p:txBody>
          <a:bodyPr wrap="none">
            <a:spAutoFit/>
          </a:bodyPr>
          <a:lstStyle/>
          <a:p>
            <a:pPr algn="l" eaLnBrk="0" hangingPunct="0">
              <a:defRPr/>
            </a:pPr>
            <a:r>
              <a:rPr lang="en-US" sz="1800">
                <a:solidFill>
                  <a:srgbClr val="000000"/>
                </a:solidFill>
                <a:latin typeface="+mj-lt"/>
              </a:rPr>
              <a:t>Magnets</a:t>
            </a:r>
          </a:p>
        </p:txBody>
      </p:sp>
      <p:sp>
        <p:nvSpPr>
          <p:cNvPr id="183312" name="Text Box 16"/>
          <p:cNvSpPr txBox="1">
            <a:spLocks noChangeArrowheads="1"/>
          </p:cNvSpPr>
          <p:nvPr/>
        </p:nvSpPr>
        <p:spPr bwMode="auto">
          <a:xfrm>
            <a:off x="7467600" y="4814888"/>
            <a:ext cx="1311275" cy="369887"/>
          </a:xfrm>
          <a:prstGeom prst="rect">
            <a:avLst/>
          </a:prstGeom>
          <a:noFill/>
          <a:ln w="9525">
            <a:noFill/>
            <a:miter lim="800000"/>
            <a:headEnd/>
            <a:tailEnd/>
          </a:ln>
          <a:effectLst/>
        </p:spPr>
        <p:txBody>
          <a:bodyPr wrap="none">
            <a:spAutoFit/>
          </a:bodyPr>
          <a:lstStyle/>
          <a:p>
            <a:pPr algn="l" eaLnBrk="0" hangingPunct="0">
              <a:defRPr/>
            </a:pPr>
            <a:r>
              <a:rPr lang="en-US" sz="1800">
                <a:solidFill>
                  <a:srgbClr val="000000"/>
                </a:solidFill>
                <a:latin typeface="+mj-lt"/>
              </a:rPr>
              <a:t>Collimators</a:t>
            </a:r>
          </a:p>
        </p:txBody>
      </p:sp>
      <p:sp>
        <p:nvSpPr>
          <p:cNvPr id="183313" name="Line 17"/>
          <p:cNvSpPr>
            <a:spLocks noChangeShapeType="1"/>
          </p:cNvSpPr>
          <p:nvPr/>
        </p:nvSpPr>
        <p:spPr bwMode="auto">
          <a:xfrm>
            <a:off x="7086600" y="2590800"/>
            <a:ext cx="762000" cy="3810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4" name="Line 18"/>
          <p:cNvSpPr>
            <a:spLocks noChangeShapeType="1"/>
          </p:cNvSpPr>
          <p:nvPr/>
        </p:nvSpPr>
        <p:spPr bwMode="auto">
          <a:xfrm>
            <a:off x="7010400" y="2590800"/>
            <a:ext cx="304800" cy="14478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5" name="Line 19"/>
          <p:cNvSpPr>
            <a:spLocks noChangeShapeType="1"/>
          </p:cNvSpPr>
          <p:nvPr/>
        </p:nvSpPr>
        <p:spPr bwMode="auto">
          <a:xfrm flipH="1" flipV="1">
            <a:off x="7467600" y="3810000"/>
            <a:ext cx="228600" cy="9144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6" name="Line 20"/>
          <p:cNvSpPr>
            <a:spLocks noChangeShapeType="1"/>
          </p:cNvSpPr>
          <p:nvPr/>
        </p:nvSpPr>
        <p:spPr bwMode="auto">
          <a:xfrm flipH="1">
            <a:off x="6858000" y="4953000"/>
            <a:ext cx="609600" cy="762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2"/>
          <p:cNvSpPr>
            <a:spLocks noGrp="1" noChangeArrowheads="1"/>
          </p:cNvSpPr>
          <p:nvPr>
            <p:ph type="sldNum" sz="quarter" idx="12"/>
          </p:nvPr>
        </p:nvSpPr>
        <p:spPr>
          <a:noFill/>
        </p:spPr>
        <p:txBody>
          <a:bodyPr/>
          <a:lstStyle/>
          <a:p>
            <a:fld id="{8D563F87-C5F2-4189-9024-4C745044FB49}" type="slidenum">
              <a:rPr lang="en-US" smtClean="0"/>
              <a:pPr/>
              <a:t>37</a:t>
            </a:fld>
            <a:endParaRPr lang="en-US" smtClean="0"/>
          </a:p>
        </p:txBody>
      </p:sp>
      <p:sp>
        <p:nvSpPr>
          <p:cNvPr id="39939"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DDDAE56B-83B2-492F-90DC-8607E2F1B9CF}" type="slidenum">
              <a:rPr lang="en-US" sz="1200"/>
              <a:pPr algn="r"/>
              <a:t>37</a:t>
            </a:fld>
            <a:endParaRPr lang="en-US" sz="1200"/>
          </a:p>
        </p:txBody>
      </p:sp>
      <p:pic>
        <p:nvPicPr>
          <p:cNvPr id="39940" name="Picture 22" descr="IR7-test6"/>
          <p:cNvPicPr>
            <a:picLocks noChangeAspect="1" noChangeArrowheads="1"/>
          </p:cNvPicPr>
          <p:nvPr/>
        </p:nvPicPr>
        <p:blipFill>
          <a:blip r:embed="rId3"/>
          <a:srcRect/>
          <a:stretch>
            <a:fillRect/>
          </a:stretch>
        </p:blipFill>
        <p:spPr bwMode="auto">
          <a:xfrm>
            <a:off x="3581400" y="642938"/>
            <a:ext cx="6934200" cy="6367462"/>
          </a:xfrm>
          <a:prstGeom prst="rect">
            <a:avLst/>
          </a:prstGeom>
          <a:noFill/>
          <a:ln w="9525">
            <a:noFill/>
            <a:miter lim="800000"/>
            <a:headEnd/>
            <a:tailEnd/>
          </a:ln>
        </p:spPr>
      </p:pic>
      <p:sp>
        <p:nvSpPr>
          <p:cNvPr id="39941" name="Rectangle 24"/>
          <p:cNvSpPr>
            <a:spLocks noGrp="1" noChangeArrowheads="1"/>
          </p:cNvSpPr>
          <p:nvPr>
            <p:ph type="title"/>
          </p:nvPr>
        </p:nvSpPr>
        <p:spPr>
          <a:xfrm>
            <a:off x="685800" y="152400"/>
            <a:ext cx="8686800" cy="914400"/>
          </a:xfrm>
          <a:noFill/>
        </p:spPr>
        <p:txBody>
          <a:bodyPr anchor="ctr"/>
          <a:lstStyle/>
          <a:p>
            <a:pPr eaLnBrk="1" hangingPunct="1"/>
            <a:r>
              <a:rPr lang="en-US" sz="3200" smtClean="0"/>
              <a:t>Applications – </a:t>
            </a:r>
            <a:r>
              <a:rPr lang="en-US" sz="3200" i="1" smtClean="0">
                <a:solidFill>
                  <a:srgbClr val="0000FF"/>
                </a:solidFill>
              </a:rPr>
              <a:t>LHC collimation region</a:t>
            </a:r>
          </a:p>
        </p:txBody>
      </p:sp>
      <p:pic>
        <p:nvPicPr>
          <p:cNvPr id="39942" name="Picture 26" descr="IR7_Phase1_All_ct6_all_cut_xz_60"/>
          <p:cNvPicPr>
            <a:picLocks noChangeAspect="1" noChangeArrowheads="1"/>
          </p:cNvPicPr>
          <p:nvPr/>
        </p:nvPicPr>
        <p:blipFill>
          <a:blip r:embed="rId4"/>
          <a:srcRect/>
          <a:stretch>
            <a:fillRect/>
          </a:stretch>
        </p:blipFill>
        <p:spPr bwMode="auto">
          <a:xfrm>
            <a:off x="1522413" y="4414838"/>
            <a:ext cx="3354387" cy="2193925"/>
          </a:xfrm>
          <a:prstGeom prst="rect">
            <a:avLst/>
          </a:prstGeom>
          <a:noFill/>
          <a:ln w="9525">
            <a:noFill/>
            <a:miter lim="800000"/>
            <a:headEnd/>
            <a:tailEnd/>
          </a:ln>
        </p:spPr>
      </p:pic>
      <p:pic>
        <p:nvPicPr>
          <p:cNvPr id="39943" name="Picture 27" descr="IR7_Phase1_All_ct4_all_cut_xz_60"/>
          <p:cNvPicPr>
            <a:picLocks noChangeAspect="1" noChangeArrowheads="1"/>
          </p:cNvPicPr>
          <p:nvPr/>
        </p:nvPicPr>
        <p:blipFill>
          <a:blip r:embed="rId5"/>
          <a:srcRect/>
          <a:stretch>
            <a:fillRect/>
          </a:stretch>
        </p:blipFill>
        <p:spPr bwMode="auto">
          <a:xfrm>
            <a:off x="1522413" y="2800350"/>
            <a:ext cx="3338512" cy="2189163"/>
          </a:xfrm>
          <a:prstGeom prst="rect">
            <a:avLst/>
          </a:prstGeom>
          <a:noFill/>
          <a:ln w="9525">
            <a:noFill/>
            <a:miter lim="800000"/>
            <a:headEnd/>
            <a:tailEnd/>
          </a:ln>
        </p:spPr>
      </p:pic>
      <p:pic>
        <p:nvPicPr>
          <p:cNvPr id="39944" name="Picture 28" descr="IR7_Phase1_All_ct2_all_cut_xz_60"/>
          <p:cNvPicPr>
            <a:picLocks noChangeAspect="1" noChangeArrowheads="1"/>
          </p:cNvPicPr>
          <p:nvPr/>
        </p:nvPicPr>
        <p:blipFill>
          <a:blip r:embed="rId6"/>
          <a:srcRect/>
          <a:stretch>
            <a:fillRect/>
          </a:stretch>
        </p:blipFill>
        <p:spPr bwMode="auto">
          <a:xfrm>
            <a:off x="1517650" y="1066800"/>
            <a:ext cx="3338513" cy="2189163"/>
          </a:xfrm>
          <a:prstGeom prst="rect">
            <a:avLst/>
          </a:prstGeom>
          <a:noFill/>
          <a:ln w="9525">
            <a:noFill/>
            <a:miter lim="800000"/>
            <a:headEnd/>
            <a:tailEnd/>
          </a:ln>
        </p:spPr>
      </p:pic>
      <p:sp>
        <p:nvSpPr>
          <p:cNvPr id="39945" name="Text Box 29"/>
          <p:cNvSpPr txBox="1">
            <a:spLocks noChangeArrowheads="1"/>
          </p:cNvSpPr>
          <p:nvPr/>
        </p:nvSpPr>
        <p:spPr bwMode="auto">
          <a:xfrm>
            <a:off x="371475" y="1984375"/>
            <a:ext cx="9461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8 hours</a:t>
            </a:r>
          </a:p>
        </p:txBody>
      </p:sp>
      <p:sp>
        <p:nvSpPr>
          <p:cNvPr id="39946" name="Text Box 30"/>
          <p:cNvSpPr txBox="1">
            <a:spLocks noChangeArrowheads="1"/>
          </p:cNvSpPr>
          <p:nvPr/>
        </p:nvSpPr>
        <p:spPr bwMode="auto">
          <a:xfrm>
            <a:off x="407988" y="3819525"/>
            <a:ext cx="9080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1 week</a:t>
            </a:r>
          </a:p>
        </p:txBody>
      </p:sp>
      <p:sp>
        <p:nvSpPr>
          <p:cNvPr id="39947" name="Text Box 31"/>
          <p:cNvSpPr txBox="1">
            <a:spLocks noChangeArrowheads="1"/>
          </p:cNvSpPr>
          <p:nvPr/>
        </p:nvSpPr>
        <p:spPr bwMode="auto">
          <a:xfrm>
            <a:off x="323850" y="5403850"/>
            <a:ext cx="11239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4 months</a:t>
            </a:r>
          </a:p>
        </p:txBody>
      </p:sp>
      <p:sp>
        <p:nvSpPr>
          <p:cNvPr id="39948" name="Text Box 33"/>
          <p:cNvSpPr txBox="1">
            <a:spLocks noChangeArrowheads="1"/>
          </p:cNvSpPr>
          <p:nvPr/>
        </p:nvSpPr>
        <p:spPr bwMode="auto">
          <a:xfrm>
            <a:off x="263525" y="1350963"/>
            <a:ext cx="1184275" cy="304800"/>
          </a:xfrm>
          <a:prstGeom prst="rect">
            <a:avLst/>
          </a:prstGeom>
          <a:noFill/>
          <a:ln w="9525">
            <a:noFill/>
            <a:miter lim="800000"/>
            <a:headEnd/>
            <a:tailEnd/>
          </a:ln>
        </p:spPr>
        <p:txBody>
          <a:bodyPr wrap="none">
            <a:spAutoFit/>
          </a:bodyPr>
          <a:lstStyle/>
          <a:p>
            <a:pPr algn="l" eaLnBrk="0" hangingPunct="0"/>
            <a:r>
              <a:rPr lang="en-US" sz="1400">
                <a:solidFill>
                  <a:srgbClr val="000000"/>
                </a:solidFill>
                <a:latin typeface="Comic Sans MS" pitchFamily="66" charset="0"/>
              </a:rPr>
              <a:t>Cooling time</a:t>
            </a:r>
          </a:p>
        </p:txBody>
      </p:sp>
      <p:pic>
        <p:nvPicPr>
          <p:cNvPr id="39949" name="Picture 34"/>
          <p:cNvPicPr>
            <a:picLocks noChangeAspect="1" noChangeArrowheads="1"/>
          </p:cNvPicPr>
          <p:nvPr/>
        </p:nvPicPr>
        <p:blipFill>
          <a:blip r:embed="rId7"/>
          <a:srcRect/>
          <a:stretch>
            <a:fillRect/>
          </a:stretch>
        </p:blipFill>
        <p:spPr bwMode="auto">
          <a:xfrm>
            <a:off x="6019800" y="6151563"/>
            <a:ext cx="2790825" cy="442912"/>
          </a:xfrm>
          <a:prstGeom prst="rect">
            <a:avLst/>
          </a:prstGeom>
          <a:noFill/>
          <a:ln w="9525">
            <a:noFill/>
            <a:miter lim="800000"/>
            <a:headEnd/>
            <a:tailEnd/>
          </a:ln>
        </p:spPr>
      </p:pic>
      <p:sp>
        <p:nvSpPr>
          <p:cNvPr id="39950" name="Rectangle 35"/>
          <p:cNvSpPr>
            <a:spLocks noChangeArrowheads="1"/>
          </p:cNvSpPr>
          <p:nvPr/>
        </p:nvSpPr>
        <p:spPr bwMode="auto">
          <a:xfrm>
            <a:off x="7467600" y="5937250"/>
            <a:ext cx="1857375" cy="214313"/>
          </a:xfrm>
          <a:prstGeom prst="rect">
            <a:avLst/>
          </a:prstGeom>
          <a:noFill/>
          <a:ln w="9525">
            <a:noFill/>
            <a:miter lim="800000"/>
            <a:headEnd/>
            <a:tailEnd/>
          </a:ln>
        </p:spPr>
        <p:txBody>
          <a:bodyPr anchor="ctr">
            <a:spAutoFit/>
          </a:bodyPr>
          <a:lstStyle/>
          <a:p>
            <a:pPr algn="l"/>
            <a:r>
              <a:rPr lang="en-US" sz="800" b="1">
                <a:solidFill>
                  <a:srgbClr val="000000"/>
                </a:solidFill>
                <a:latin typeface="Arial" charset="0"/>
              </a:rPr>
              <a:t>CERN-SC-2005-092-RP-TN</a:t>
            </a:r>
            <a:r>
              <a:rPr lang="en-US" sz="800">
                <a:solidFill>
                  <a:srgbClr val="000000"/>
                </a:solidFill>
                <a:latin typeface="Arial" charset="0"/>
              </a:rPr>
              <a:t> </a:t>
            </a:r>
          </a:p>
        </p:txBody>
      </p:sp>
      <p:sp>
        <p:nvSpPr>
          <p:cNvPr id="39951" name="Line 38"/>
          <p:cNvSpPr>
            <a:spLocks noChangeShapeType="1"/>
          </p:cNvSpPr>
          <p:nvPr/>
        </p:nvSpPr>
        <p:spPr bwMode="auto">
          <a:xfrm flipH="1" flipV="1">
            <a:off x="5486400" y="5770563"/>
            <a:ext cx="1371600" cy="76200"/>
          </a:xfrm>
          <a:prstGeom prst="line">
            <a:avLst/>
          </a:prstGeom>
          <a:noFill/>
          <a:ln w="28575">
            <a:solidFill>
              <a:srgbClr val="FF0000"/>
            </a:solidFill>
            <a:prstDash val="dash"/>
            <a:round/>
            <a:headEnd/>
            <a:tailEnd/>
          </a:ln>
        </p:spPr>
        <p:txBody>
          <a:bodyPr/>
          <a:lstStyle/>
          <a:p>
            <a:endParaRPr lang="en-GB"/>
          </a:p>
        </p:txBody>
      </p:sp>
      <p:sp>
        <p:nvSpPr>
          <p:cNvPr id="39952" name="Line 39"/>
          <p:cNvSpPr>
            <a:spLocks noChangeShapeType="1"/>
          </p:cNvSpPr>
          <p:nvPr/>
        </p:nvSpPr>
        <p:spPr bwMode="auto">
          <a:xfrm flipH="1" flipV="1">
            <a:off x="6781800" y="2874963"/>
            <a:ext cx="1371600" cy="76200"/>
          </a:xfrm>
          <a:prstGeom prst="line">
            <a:avLst/>
          </a:prstGeom>
          <a:noFill/>
          <a:ln w="28575">
            <a:solidFill>
              <a:srgbClr val="FF0000"/>
            </a:solidFill>
            <a:prstDash val="dash"/>
            <a:round/>
            <a:headEnd/>
            <a:tailEnd/>
          </a:ln>
        </p:spPr>
        <p:txBody>
          <a:bodyPr/>
          <a:lstStyle/>
          <a:p>
            <a:endParaRPr lang="en-GB"/>
          </a:p>
        </p:txBody>
      </p:sp>
      <p:sp>
        <p:nvSpPr>
          <p:cNvPr id="39953" name="AutoShape 40"/>
          <p:cNvSpPr>
            <a:spLocks noChangeArrowheads="1"/>
          </p:cNvSpPr>
          <p:nvPr/>
        </p:nvSpPr>
        <p:spPr bwMode="auto">
          <a:xfrm>
            <a:off x="5410200" y="4170363"/>
            <a:ext cx="914400" cy="76200"/>
          </a:xfrm>
          <a:prstGeom prst="leftArrow">
            <a:avLst>
              <a:gd name="adj1" fmla="val 50000"/>
              <a:gd name="adj2" fmla="val 300000"/>
            </a:avLst>
          </a:prstGeom>
          <a:solidFill>
            <a:srgbClr val="FF0000"/>
          </a:solidFill>
          <a:ln w="9525">
            <a:solidFill>
              <a:srgbClr val="FF0000"/>
            </a:solidFill>
            <a:miter lim="800000"/>
            <a:headEnd/>
            <a:tailEnd/>
          </a:ln>
        </p:spPr>
        <p:txBody>
          <a:bodyPr wrap="none" anchor="ctr"/>
          <a:lstStyle/>
          <a:p>
            <a:endParaRPr lang="en-GB"/>
          </a:p>
        </p:txBody>
      </p:sp>
      <p:sp>
        <p:nvSpPr>
          <p:cNvPr id="39954" name="Text Box 41"/>
          <p:cNvSpPr txBox="1">
            <a:spLocks noChangeArrowheads="1"/>
          </p:cNvSpPr>
          <p:nvPr/>
        </p:nvSpPr>
        <p:spPr bwMode="auto">
          <a:xfrm>
            <a:off x="4857750" y="1519238"/>
            <a:ext cx="2457450" cy="517525"/>
          </a:xfrm>
          <a:prstGeom prst="rect">
            <a:avLst/>
          </a:prstGeom>
          <a:noFill/>
          <a:ln w="9525">
            <a:noFill/>
            <a:miter lim="800000"/>
            <a:headEnd/>
            <a:tailEnd/>
          </a:ln>
        </p:spPr>
        <p:txBody>
          <a:bodyPr wrap="none">
            <a:spAutoFit/>
          </a:bodyPr>
          <a:lstStyle/>
          <a:p>
            <a:pPr eaLnBrk="0" hangingPunct="0"/>
            <a:r>
              <a:rPr lang="en-US" sz="1400">
                <a:solidFill>
                  <a:srgbClr val="000000"/>
                </a:solidFill>
                <a:latin typeface="Comic Sans MS" pitchFamily="66" charset="0"/>
              </a:rPr>
              <a:t>Residual dose rate (mSv/h)</a:t>
            </a:r>
          </a:p>
          <a:p>
            <a:pPr eaLnBrk="0" hangingPunct="0"/>
            <a:r>
              <a:rPr lang="en-US" sz="1400">
                <a:solidFill>
                  <a:srgbClr val="000000"/>
                </a:solidFill>
                <a:latin typeface="Comic Sans MS" pitchFamily="66" charset="0"/>
              </a:rPr>
              <a:t>after one year of operation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
          <p:cNvSpPr>
            <a:spLocks noGrp="1" noChangeArrowheads="1"/>
          </p:cNvSpPr>
          <p:nvPr>
            <p:ph type="sldNum" sz="quarter" idx="12"/>
          </p:nvPr>
        </p:nvSpPr>
        <p:spPr>
          <a:noFill/>
        </p:spPr>
        <p:txBody>
          <a:bodyPr/>
          <a:lstStyle/>
          <a:p>
            <a:fld id="{8C1A9C10-FF87-492F-BA31-9F5E182AB60E}" type="slidenum">
              <a:rPr lang="en-US" smtClean="0"/>
              <a:pPr/>
              <a:t>38</a:t>
            </a:fld>
            <a:endParaRPr lang="en-US" smtClean="0"/>
          </a:p>
        </p:txBody>
      </p:sp>
      <p:sp>
        <p:nvSpPr>
          <p:cNvPr id="40964"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0965"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A2515B2E-32E2-4040-A07A-792CE9079838}" type="slidenum">
              <a:rPr lang="en-US" sz="1200"/>
              <a:pPr algn="r"/>
              <a:t>38</a:t>
            </a:fld>
            <a:endParaRPr lang="en-US" sz="1200"/>
          </a:p>
        </p:txBody>
      </p:sp>
      <p:pic>
        <p:nvPicPr>
          <p:cNvPr id="40966" name="Picture 2" descr="IR7-test6"/>
          <p:cNvPicPr>
            <a:picLocks noChangeAspect="1" noChangeArrowheads="1"/>
          </p:cNvPicPr>
          <p:nvPr/>
        </p:nvPicPr>
        <p:blipFill>
          <a:blip r:embed="rId3"/>
          <a:srcRect/>
          <a:stretch>
            <a:fillRect/>
          </a:stretch>
        </p:blipFill>
        <p:spPr bwMode="auto">
          <a:xfrm>
            <a:off x="3581400" y="642938"/>
            <a:ext cx="6934200" cy="6367462"/>
          </a:xfrm>
          <a:prstGeom prst="rect">
            <a:avLst/>
          </a:prstGeom>
          <a:noFill/>
          <a:ln w="9525">
            <a:noFill/>
            <a:miter lim="800000"/>
            <a:headEnd/>
            <a:tailEnd/>
          </a:ln>
        </p:spPr>
      </p:pic>
      <p:sp>
        <p:nvSpPr>
          <p:cNvPr id="40967" name="Rectangle 3"/>
          <p:cNvSpPr>
            <a:spLocks noGrp="1" noChangeArrowheads="1"/>
          </p:cNvSpPr>
          <p:nvPr>
            <p:ph type="title"/>
          </p:nvPr>
        </p:nvSpPr>
        <p:spPr>
          <a:xfrm>
            <a:off x="685800" y="152400"/>
            <a:ext cx="8686800" cy="914400"/>
          </a:xfrm>
          <a:noFill/>
        </p:spPr>
        <p:txBody>
          <a:bodyPr anchor="ctr"/>
          <a:lstStyle/>
          <a:p>
            <a:pPr eaLnBrk="1" hangingPunct="1"/>
            <a:r>
              <a:rPr lang="en-US" sz="3200" smtClean="0"/>
              <a:t>Applications – </a:t>
            </a:r>
            <a:r>
              <a:rPr lang="en-US" sz="3200" i="1" smtClean="0">
                <a:solidFill>
                  <a:srgbClr val="0000FF"/>
                </a:solidFill>
              </a:rPr>
              <a:t>LHC collimation region</a:t>
            </a:r>
          </a:p>
        </p:txBody>
      </p:sp>
      <p:sp>
        <p:nvSpPr>
          <p:cNvPr id="40968" name="Text Box 8"/>
          <p:cNvSpPr txBox="1">
            <a:spLocks noChangeArrowheads="1"/>
          </p:cNvSpPr>
          <p:nvPr/>
        </p:nvSpPr>
        <p:spPr bwMode="auto">
          <a:xfrm>
            <a:off x="371475" y="1995488"/>
            <a:ext cx="9461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8 hours</a:t>
            </a:r>
          </a:p>
        </p:txBody>
      </p:sp>
      <p:sp>
        <p:nvSpPr>
          <p:cNvPr id="40969" name="Text Box 9"/>
          <p:cNvSpPr txBox="1">
            <a:spLocks noChangeArrowheads="1"/>
          </p:cNvSpPr>
          <p:nvPr/>
        </p:nvSpPr>
        <p:spPr bwMode="auto">
          <a:xfrm>
            <a:off x="407988" y="3830638"/>
            <a:ext cx="9080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1 week</a:t>
            </a:r>
          </a:p>
        </p:txBody>
      </p:sp>
      <p:sp>
        <p:nvSpPr>
          <p:cNvPr id="40970" name="Text Box 10"/>
          <p:cNvSpPr txBox="1">
            <a:spLocks noChangeArrowheads="1"/>
          </p:cNvSpPr>
          <p:nvPr/>
        </p:nvSpPr>
        <p:spPr bwMode="auto">
          <a:xfrm>
            <a:off x="323850" y="5414963"/>
            <a:ext cx="11239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4 months</a:t>
            </a:r>
          </a:p>
        </p:txBody>
      </p:sp>
      <p:sp>
        <p:nvSpPr>
          <p:cNvPr id="40971" name="Text Box 12"/>
          <p:cNvSpPr txBox="1">
            <a:spLocks noChangeArrowheads="1"/>
          </p:cNvSpPr>
          <p:nvPr/>
        </p:nvSpPr>
        <p:spPr bwMode="auto">
          <a:xfrm>
            <a:off x="263525" y="1362075"/>
            <a:ext cx="1184275" cy="304800"/>
          </a:xfrm>
          <a:prstGeom prst="rect">
            <a:avLst/>
          </a:prstGeom>
          <a:noFill/>
          <a:ln w="9525">
            <a:noFill/>
            <a:miter lim="800000"/>
            <a:headEnd/>
            <a:tailEnd/>
          </a:ln>
        </p:spPr>
        <p:txBody>
          <a:bodyPr wrap="none">
            <a:spAutoFit/>
          </a:bodyPr>
          <a:lstStyle/>
          <a:p>
            <a:pPr algn="l" eaLnBrk="0" hangingPunct="0"/>
            <a:r>
              <a:rPr lang="en-US" sz="1400">
                <a:solidFill>
                  <a:srgbClr val="000000"/>
                </a:solidFill>
                <a:latin typeface="Comic Sans MS" pitchFamily="66" charset="0"/>
              </a:rPr>
              <a:t>Cooling time</a:t>
            </a:r>
          </a:p>
        </p:txBody>
      </p:sp>
      <p:pic>
        <p:nvPicPr>
          <p:cNvPr id="40972" name="Picture 13"/>
          <p:cNvPicPr>
            <a:picLocks noChangeAspect="1" noChangeArrowheads="1"/>
          </p:cNvPicPr>
          <p:nvPr/>
        </p:nvPicPr>
        <p:blipFill>
          <a:blip r:embed="rId4"/>
          <a:srcRect/>
          <a:stretch>
            <a:fillRect/>
          </a:stretch>
        </p:blipFill>
        <p:spPr bwMode="auto">
          <a:xfrm>
            <a:off x="6019800" y="6162675"/>
            <a:ext cx="2790825" cy="442913"/>
          </a:xfrm>
          <a:prstGeom prst="rect">
            <a:avLst/>
          </a:prstGeom>
          <a:noFill/>
          <a:ln w="9525">
            <a:noFill/>
            <a:miter lim="800000"/>
            <a:headEnd/>
            <a:tailEnd/>
          </a:ln>
        </p:spPr>
      </p:pic>
      <p:sp>
        <p:nvSpPr>
          <p:cNvPr id="40973" name="Rectangle 14"/>
          <p:cNvSpPr>
            <a:spLocks noChangeArrowheads="1"/>
          </p:cNvSpPr>
          <p:nvPr/>
        </p:nvSpPr>
        <p:spPr bwMode="auto">
          <a:xfrm>
            <a:off x="7467600" y="5934075"/>
            <a:ext cx="1857375" cy="214313"/>
          </a:xfrm>
          <a:prstGeom prst="rect">
            <a:avLst/>
          </a:prstGeom>
          <a:noFill/>
          <a:ln w="9525">
            <a:noFill/>
            <a:miter lim="800000"/>
            <a:headEnd/>
            <a:tailEnd/>
          </a:ln>
        </p:spPr>
        <p:txBody>
          <a:bodyPr anchor="ctr">
            <a:spAutoFit/>
          </a:bodyPr>
          <a:lstStyle/>
          <a:p>
            <a:pPr algn="l"/>
            <a:r>
              <a:rPr lang="en-US" sz="800" b="1">
                <a:solidFill>
                  <a:srgbClr val="000000"/>
                </a:solidFill>
                <a:latin typeface="Arial" charset="0"/>
              </a:rPr>
              <a:t>CERN-SC-2005-092-RP-TN</a:t>
            </a:r>
            <a:r>
              <a:rPr lang="en-US" sz="800">
                <a:solidFill>
                  <a:srgbClr val="000000"/>
                </a:solidFill>
                <a:latin typeface="Arial" charset="0"/>
              </a:rPr>
              <a:t> </a:t>
            </a:r>
          </a:p>
        </p:txBody>
      </p:sp>
      <p:sp>
        <p:nvSpPr>
          <p:cNvPr id="40974" name="AutoShape 17"/>
          <p:cNvSpPr>
            <a:spLocks noChangeArrowheads="1"/>
          </p:cNvSpPr>
          <p:nvPr/>
        </p:nvSpPr>
        <p:spPr bwMode="auto">
          <a:xfrm rot="-567740">
            <a:off x="5908675" y="2898775"/>
            <a:ext cx="914400" cy="76200"/>
          </a:xfrm>
          <a:prstGeom prst="leftArrow">
            <a:avLst>
              <a:gd name="adj1" fmla="val 50000"/>
              <a:gd name="adj2" fmla="val 300000"/>
            </a:avLst>
          </a:prstGeom>
          <a:solidFill>
            <a:srgbClr val="FF0000"/>
          </a:solidFill>
          <a:ln w="9525">
            <a:solidFill>
              <a:srgbClr val="FF0000"/>
            </a:solidFill>
            <a:miter lim="800000"/>
            <a:headEnd/>
            <a:tailEnd/>
          </a:ln>
        </p:spPr>
        <p:txBody>
          <a:bodyPr wrap="none" anchor="ctr"/>
          <a:lstStyle/>
          <a:p>
            <a:endParaRPr lang="en-GB"/>
          </a:p>
        </p:txBody>
      </p:sp>
      <p:sp>
        <p:nvSpPr>
          <p:cNvPr id="40975" name="Text Box 18"/>
          <p:cNvSpPr txBox="1">
            <a:spLocks noChangeArrowheads="1"/>
          </p:cNvSpPr>
          <p:nvPr/>
        </p:nvSpPr>
        <p:spPr bwMode="auto">
          <a:xfrm>
            <a:off x="4857750" y="1530350"/>
            <a:ext cx="2457450" cy="517525"/>
          </a:xfrm>
          <a:prstGeom prst="rect">
            <a:avLst/>
          </a:prstGeom>
          <a:noFill/>
          <a:ln w="9525">
            <a:noFill/>
            <a:miter lim="800000"/>
            <a:headEnd/>
            <a:tailEnd/>
          </a:ln>
        </p:spPr>
        <p:txBody>
          <a:bodyPr wrap="none">
            <a:spAutoFit/>
          </a:bodyPr>
          <a:lstStyle/>
          <a:p>
            <a:pPr eaLnBrk="0" hangingPunct="0"/>
            <a:r>
              <a:rPr lang="en-US" sz="1400">
                <a:solidFill>
                  <a:srgbClr val="000000"/>
                </a:solidFill>
                <a:latin typeface="Comic Sans MS" pitchFamily="66" charset="0"/>
              </a:rPr>
              <a:t>Residual dose rate (mSv/h)</a:t>
            </a:r>
          </a:p>
          <a:p>
            <a:pPr eaLnBrk="0" hangingPunct="0"/>
            <a:r>
              <a:rPr lang="en-US" sz="1400">
                <a:solidFill>
                  <a:srgbClr val="000000"/>
                </a:solidFill>
                <a:latin typeface="Comic Sans MS" pitchFamily="66" charset="0"/>
              </a:rPr>
              <a:t>after one year of operation</a:t>
            </a:r>
          </a:p>
        </p:txBody>
      </p:sp>
      <p:pic>
        <p:nvPicPr>
          <p:cNvPr id="40976" name="Picture 19" descr="IR7_Phase1_All_ct6_QuadFrontMagnet_cut_xy_75"/>
          <p:cNvPicPr>
            <a:picLocks noChangeAspect="1" noChangeArrowheads="1"/>
          </p:cNvPicPr>
          <p:nvPr/>
        </p:nvPicPr>
        <p:blipFill>
          <a:blip r:embed="rId5"/>
          <a:srcRect/>
          <a:stretch>
            <a:fillRect/>
          </a:stretch>
        </p:blipFill>
        <p:spPr bwMode="auto">
          <a:xfrm>
            <a:off x="1514475" y="4495800"/>
            <a:ext cx="3362325" cy="2200275"/>
          </a:xfrm>
          <a:prstGeom prst="rect">
            <a:avLst/>
          </a:prstGeom>
          <a:noFill/>
          <a:ln w="9525">
            <a:noFill/>
            <a:miter lim="800000"/>
            <a:headEnd/>
            <a:tailEnd/>
          </a:ln>
        </p:spPr>
      </p:pic>
      <p:pic>
        <p:nvPicPr>
          <p:cNvPr id="40977" name="Picture 20" descr="IR7_Phase1_All_ct4_QuadFrontMagnet_cut_xy_75"/>
          <p:cNvPicPr>
            <a:picLocks noChangeAspect="1" noChangeArrowheads="1"/>
          </p:cNvPicPr>
          <p:nvPr/>
        </p:nvPicPr>
        <p:blipFill>
          <a:blip r:embed="rId6"/>
          <a:srcRect/>
          <a:stretch>
            <a:fillRect/>
          </a:stretch>
        </p:blipFill>
        <p:spPr bwMode="auto">
          <a:xfrm>
            <a:off x="1508125" y="2732088"/>
            <a:ext cx="3338513" cy="2189162"/>
          </a:xfrm>
          <a:prstGeom prst="rect">
            <a:avLst/>
          </a:prstGeom>
          <a:noFill/>
          <a:ln w="9525">
            <a:noFill/>
            <a:miter lim="800000"/>
            <a:headEnd/>
            <a:tailEnd/>
          </a:ln>
        </p:spPr>
      </p:pic>
      <p:pic>
        <p:nvPicPr>
          <p:cNvPr id="40978" name="Picture 21" descr="IR7_Phase1_All_ct2_QuadFrontMagnet_cut_xy_75"/>
          <p:cNvPicPr>
            <a:picLocks noChangeAspect="1" noChangeArrowheads="1"/>
          </p:cNvPicPr>
          <p:nvPr/>
        </p:nvPicPr>
        <p:blipFill>
          <a:blip r:embed="rId7"/>
          <a:srcRect/>
          <a:stretch>
            <a:fillRect/>
          </a:stretch>
        </p:blipFill>
        <p:spPr bwMode="auto">
          <a:xfrm>
            <a:off x="1504950" y="990600"/>
            <a:ext cx="3338513" cy="2189163"/>
          </a:xfrm>
          <a:prstGeom prst="rect">
            <a:avLst/>
          </a:prstGeom>
          <a:noFill/>
          <a:ln w="9525">
            <a:noFill/>
            <a:miter lim="800000"/>
            <a:headEnd/>
            <a:tailEnd/>
          </a:ln>
        </p:spPr>
      </p:pic>
      <p:sp>
        <p:nvSpPr>
          <p:cNvPr id="40979" name="Line 25"/>
          <p:cNvSpPr>
            <a:spLocks noChangeShapeType="1"/>
          </p:cNvSpPr>
          <p:nvPr/>
        </p:nvSpPr>
        <p:spPr bwMode="auto">
          <a:xfrm>
            <a:off x="7086600" y="2505075"/>
            <a:ext cx="1371600" cy="152400"/>
          </a:xfrm>
          <a:prstGeom prst="line">
            <a:avLst/>
          </a:prstGeom>
          <a:noFill/>
          <a:ln w="28575">
            <a:solidFill>
              <a:srgbClr val="FF0000"/>
            </a:solidFill>
            <a:prstDash val="dash"/>
            <a:round/>
            <a:headEnd/>
            <a:tailEnd/>
          </a:ln>
        </p:spPr>
        <p:txBody>
          <a:bodyPr/>
          <a:lstStyle/>
          <a:p>
            <a:endParaRPr lang="en-GB"/>
          </a:p>
        </p:txBody>
      </p:sp>
      <p:sp>
        <p:nvSpPr>
          <p:cNvPr id="40980" name="Line 26"/>
          <p:cNvSpPr>
            <a:spLocks noChangeShapeType="1"/>
          </p:cNvSpPr>
          <p:nvPr/>
        </p:nvSpPr>
        <p:spPr bwMode="auto">
          <a:xfrm>
            <a:off x="8382000" y="2657475"/>
            <a:ext cx="0" cy="609600"/>
          </a:xfrm>
          <a:prstGeom prst="line">
            <a:avLst/>
          </a:prstGeom>
          <a:noFill/>
          <a:ln w="28575">
            <a:solidFill>
              <a:srgbClr val="FF0000"/>
            </a:solidFill>
            <a:prstDash val="dash"/>
            <a:round/>
            <a:headEnd/>
            <a:tailEnd/>
          </a:ln>
        </p:spPr>
        <p:txBody>
          <a:bodyPr/>
          <a:lstStyle/>
          <a:p>
            <a:endParaRPr lang="en-GB"/>
          </a:p>
        </p:txBody>
      </p:sp>
      <p:sp>
        <p:nvSpPr>
          <p:cNvPr id="40981" name="Line 27"/>
          <p:cNvSpPr>
            <a:spLocks noChangeShapeType="1"/>
          </p:cNvSpPr>
          <p:nvPr/>
        </p:nvSpPr>
        <p:spPr bwMode="auto">
          <a:xfrm>
            <a:off x="7086600" y="2505075"/>
            <a:ext cx="0" cy="609600"/>
          </a:xfrm>
          <a:prstGeom prst="line">
            <a:avLst/>
          </a:prstGeom>
          <a:noFill/>
          <a:ln w="28575">
            <a:solidFill>
              <a:srgbClr val="FF0000"/>
            </a:solidFill>
            <a:prstDash val="dash"/>
            <a:round/>
            <a:headEnd/>
            <a:tailEnd/>
          </a:ln>
        </p:spPr>
        <p:txBody>
          <a:bodyPr/>
          <a:lstStyle/>
          <a:p>
            <a:endParaRPr lang="en-GB"/>
          </a:p>
        </p:txBody>
      </p:sp>
      <p:sp>
        <p:nvSpPr>
          <p:cNvPr id="40982" name="Line 28"/>
          <p:cNvSpPr>
            <a:spLocks noChangeShapeType="1"/>
          </p:cNvSpPr>
          <p:nvPr/>
        </p:nvSpPr>
        <p:spPr bwMode="auto">
          <a:xfrm flipH="1" flipV="1">
            <a:off x="7924800" y="3214688"/>
            <a:ext cx="457200" cy="52387"/>
          </a:xfrm>
          <a:prstGeom prst="line">
            <a:avLst/>
          </a:prstGeom>
          <a:noFill/>
          <a:ln w="28575">
            <a:solidFill>
              <a:srgbClr val="FF0000"/>
            </a:solidFill>
            <a:prstDash val="dash"/>
            <a:round/>
            <a:headEnd/>
            <a:tailEnd/>
          </a:ln>
        </p:spPr>
        <p:txBody>
          <a:bodyPr/>
          <a:lstStyle/>
          <a:p>
            <a:endParaRPr lang="en-GB"/>
          </a:p>
        </p:txBody>
      </p:sp>
      <p:sp>
        <p:nvSpPr>
          <p:cNvPr id="40983" name="Line 29"/>
          <p:cNvSpPr>
            <a:spLocks noChangeShapeType="1"/>
          </p:cNvSpPr>
          <p:nvPr/>
        </p:nvSpPr>
        <p:spPr bwMode="auto">
          <a:xfrm flipH="1" flipV="1">
            <a:off x="7051675" y="3090863"/>
            <a:ext cx="274638" cy="52387"/>
          </a:xfrm>
          <a:prstGeom prst="line">
            <a:avLst/>
          </a:prstGeom>
          <a:noFill/>
          <a:ln w="28575">
            <a:solidFill>
              <a:srgbClr val="FF0000"/>
            </a:solidFill>
            <a:prstDash val="dash"/>
            <a:round/>
            <a:headEnd/>
            <a:tailEnd/>
          </a:ln>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2"/>
          <p:cNvSpPr>
            <a:spLocks noGrp="1" noChangeArrowheads="1"/>
          </p:cNvSpPr>
          <p:nvPr>
            <p:ph type="sldNum" sz="quarter" idx="12"/>
          </p:nvPr>
        </p:nvSpPr>
        <p:spPr>
          <a:noFill/>
        </p:spPr>
        <p:txBody>
          <a:bodyPr/>
          <a:lstStyle/>
          <a:p>
            <a:fld id="{EE84C250-12B4-4EC7-8831-ECCD58E60325}" type="slidenum">
              <a:rPr lang="en-US" smtClean="0"/>
              <a:pPr/>
              <a:t>39</a:t>
            </a:fld>
            <a:endParaRPr lang="en-US" smtClean="0"/>
          </a:p>
        </p:txBody>
      </p:sp>
      <p:sp>
        <p:nvSpPr>
          <p:cNvPr id="41988" name="Rectangle 3"/>
          <p:cNvSpPr>
            <a:spLocks noGrp="1" noChangeArrowheads="1"/>
          </p:cNvSpPr>
          <p:nvPr>
            <p:ph type="title"/>
          </p:nvPr>
        </p:nvSpPr>
        <p:spPr>
          <a:xfrm>
            <a:off x="685800" y="76200"/>
            <a:ext cx="8686800" cy="914400"/>
          </a:xfrm>
          <a:noFill/>
        </p:spPr>
        <p:txBody>
          <a:bodyPr anchor="ctr"/>
          <a:lstStyle/>
          <a:p>
            <a:pPr eaLnBrk="1" hangingPunct="1"/>
            <a:r>
              <a:rPr lang="en-US" smtClean="0"/>
              <a:t>Applications –</a:t>
            </a:r>
            <a:r>
              <a:rPr lang="en-US" sz="5400" smtClean="0"/>
              <a:t> </a:t>
            </a:r>
            <a:r>
              <a:rPr lang="en-US" i="1" smtClean="0">
                <a:solidFill>
                  <a:srgbClr val="0000FF"/>
                </a:solidFill>
              </a:rPr>
              <a:t>CNGS</a:t>
            </a:r>
          </a:p>
        </p:txBody>
      </p:sp>
      <p:pic>
        <p:nvPicPr>
          <p:cNvPr id="41989" name="Picture 15" descr="CNGS-Underground-m"/>
          <p:cNvPicPr>
            <a:picLocks noChangeAspect="1" noChangeArrowheads="1"/>
          </p:cNvPicPr>
          <p:nvPr/>
        </p:nvPicPr>
        <p:blipFill>
          <a:blip r:embed="rId3"/>
          <a:srcRect/>
          <a:stretch>
            <a:fillRect/>
          </a:stretch>
        </p:blipFill>
        <p:spPr bwMode="auto">
          <a:xfrm>
            <a:off x="152400" y="1600200"/>
            <a:ext cx="5943600" cy="4405313"/>
          </a:xfrm>
          <a:prstGeom prst="rect">
            <a:avLst/>
          </a:prstGeom>
          <a:noFill/>
          <a:ln w="9525">
            <a:noFill/>
            <a:miter lim="800000"/>
            <a:headEnd/>
            <a:tailEnd/>
          </a:ln>
        </p:spPr>
      </p:pic>
      <p:pic>
        <p:nvPicPr>
          <p:cNvPr id="41990" name="Picture 22" descr="ngs1"/>
          <p:cNvPicPr>
            <a:picLocks noChangeAspect="1" noChangeArrowheads="1"/>
          </p:cNvPicPr>
          <p:nvPr/>
        </p:nvPicPr>
        <p:blipFill>
          <a:blip r:embed="rId4"/>
          <a:srcRect/>
          <a:stretch>
            <a:fillRect/>
          </a:stretch>
        </p:blipFill>
        <p:spPr bwMode="auto">
          <a:xfrm>
            <a:off x="4191000" y="2076450"/>
            <a:ext cx="4648200" cy="3486150"/>
          </a:xfrm>
          <a:prstGeom prst="rect">
            <a:avLst/>
          </a:prstGeom>
          <a:noFill/>
          <a:ln w="9525">
            <a:noFill/>
            <a:miter lim="800000"/>
            <a:headEnd/>
            <a:tailEnd/>
          </a:ln>
        </p:spPr>
      </p:pic>
      <p:sp>
        <p:nvSpPr>
          <p:cNvPr id="41991" name="Oval 24"/>
          <p:cNvSpPr>
            <a:spLocks noChangeArrowheads="1"/>
          </p:cNvSpPr>
          <p:nvPr/>
        </p:nvSpPr>
        <p:spPr bwMode="auto">
          <a:xfrm rot="1015650">
            <a:off x="2873375" y="2763838"/>
            <a:ext cx="381000" cy="685800"/>
          </a:xfrm>
          <a:prstGeom prst="ellipse">
            <a:avLst/>
          </a:prstGeom>
          <a:noFill/>
          <a:ln w="28575">
            <a:solidFill>
              <a:srgbClr val="FF0000"/>
            </a:solidFill>
            <a:round/>
            <a:headEnd/>
            <a:tailEnd/>
          </a:ln>
        </p:spPr>
        <p:txBody>
          <a:bodyPr wrap="none" anchor="ctr"/>
          <a:lstStyle/>
          <a:p>
            <a:endParaRPr lang="en-GB"/>
          </a:p>
        </p:txBody>
      </p:sp>
      <p:sp>
        <p:nvSpPr>
          <p:cNvPr id="41992" name="Line 25"/>
          <p:cNvSpPr>
            <a:spLocks noChangeShapeType="1"/>
          </p:cNvSpPr>
          <p:nvPr/>
        </p:nvSpPr>
        <p:spPr bwMode="auto">
          <a:xfrm>
            <a:off x="3276600" y="3124200"/>
            <a:ext cx="1981200" cy="381000"/>
          </a:xfrm>
          <a:prstGeom prst="line">
            <a:avLst/>
          </a:prstGeom>
          <a:noFill/>
          <a:ln w="28575">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Grp="1" noChangeArrowheads="1"/>
          </p:cNvSpPr>
          <p:nvPr>
            <p:ph type="sldNum" sz="quarter" idx="12"/>
          </p:nvPr>
        </p:nvSpPr>
        <p:spPr>
          <a:noFill/>
        </p:spPr>
        <p:txBody>
          <a:bodyPr/>
          <a:lstStyle/>
          <a:p>
            <a:fld id="{3CB8812F-BE3E-4D18-AD02-EFEC4B003825}" type="slidenum">
              <a:rPr lang="en-US" smtClean="0"/>
              <a:pPr/>
              <a:t>4</a:t>
            </a:fld>
            <a:endParaRPr lang="en-US" smtClean="0"/>
          </a:p>
        </p:txBody>
      </p:sp>
      <p:sp>
        <p:nvSpPr>
          <p:cNvPr id="204805" name="Rectangle 5"/>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200" dirty="0">
                <a:solidFill>
                  <a:schemeClr val="tx2"/>
                </a:solidFill>
                <a:latin typeface="+mj-lt"/>
              </a:rPr>
              <a:t>FLUKA-Implementation – </a:t>
            </a:r>
            <a:r>
              <a:rPr lang="en-US" sz="3200" i="1" dirty="0">
                <a:solidFill>
                  <a:srgbClr val="0000FF"/>
                </a:solidFill>
                <a:latin typeface="+mj-lt"/>
              </a:rPr>
              <a:t>Main features</a:t>
            </a:r>
          </a:p>
        </p:txBody>
      </p:sp>
      <p:sp>
        <p:nvSpPr>
          <p:cNvPr id="5" name="Text Box 4"/>
          <p:cNvSpPr txBox="1">
            <a:spLocks noChangeArrowheads="1"/>
          </p:cNvSpPr>
          <p:nvPr/>
        </p:nvSpPr>
        <p:spPr bwMode="auto">
          <a:xfrm>
            <a:off x="609600" y="997089"/>
            <a:ext cx="8305800" cy="5632311"/>
          </a:xfrm>
          <a:prstGeom prst="rect">
            <a:avLst/>
          </a:prstGeom>
          <a:noFill/>
          <a:ln w="9525">
            <a:noFill/>
            <a:miter lim="800000"/>
            <a:headEnd/>
            <a:tailEnd/>
          </a:ln>
          <a:effectLst/>
        </p:spPr>
        <p:txBody>
          <a:bodyPr wrap="square">
            <a:spAutoFit/>
          </a:bodyPr>
          <a:lstStyle/>
          <a:p>
            <a:pPr algn="l" eaLnBrk="0" hangingPunct="0">
              <a:buFontTx/>
              <a:buChar char="-"/>
              <a:defRPr/>
            </a:pPr>
            <a:r>
              <a:rPr lang="en-US" sz="2000" dirty="0">
                <a:solidFill>
                  <a:srgbClr val="000000"/>
                </a:solidFill>
                <a:latin typeface="+mj-lt"/>
              </a:rPr>
              <a:t> up to 4 different decay branching for each isotope/isomer</a:t>
            </a:r>
          </a:p>
          <a:p>
            <a:pPr algn="l" eaLnBrk="0" hangingPunct="0">
              <a:buFontTx/>
              <a:buChar char="-"/>
              <a:defRPr/>
            </a:pPr>
            <a:endParaRPr lang="en-US" sz="2000" dirty="0">
              <a:solidFill>
                <a:srgbClr val="000000"/>
              </a:solidFill>
              <a:latin typeface="+mj-lt"/>
            </a:endParaRPr>
          </a:p>
          <a:p>
            <a:pPr marL="168275" indent="-168275" algn="l" eaLnBrk="0" hangingPunct="0">
              <a:buFontTx/>
              <a:buChar char="-"/>
              <a:defRPr/>
            </a:pPr>
            <a:r>
              <a:rPr lang="en-US" sz="2000" dirty="0" smtClean="0">
                <a:solidFill>
                  <a:srgbClr val="000000"/>
                </a:solidFill>
                <a:latin typeface="+mj-lt"/>
              </a:rPr>
              <a:t>all </a:t>
            </a:r>
            <a:r>
              <a:rPr lang="en-US" sz="2000" dirty="0">
                <a:solidFill>
                  <a:srgbClr val="000000"/>
                </a:solidFill>
                <a:latin typeface="+mj-lt"/>
              </a:rPr>
              <a:t>gamma lines down to </a:t>
            </a:r>
            <a:r>
              <a:rPr lang="en-US" sz="2000" dirty="0" smtClean="0">
                <a:solidFill>
                  <a:srgbClr val="000000"/>
                </a:solidFill>
                <a:latin typeface="+mj-lt"/>
              </a:rPr>
              <a:t>0.1-0.01% branching, including X-ray lines following conversion electron emissions</a:t>
            </a:r>
            <a:endParaRPr lang="en-US" sz="2000" dirty="0">
              <a:solidFill>
                <a:srgbClr val="000000"/>
              </a:solidFill>
              <a:latin typeface="+mj-lt"/>
            </a:endParaRPr>
          </a:p>
          <a:p>
            <a:pPr algn="l" eaLnBrk="0" hangingPunct="0">
              <a:buFontTx/>
              <a:buChar char="-"/>
              <a:defRPr/>
            </a:pPr>
            <a:r>
              <a:rPr lang="en-US" sz="2000" dirty="0">
                <a:solidFill>
                  <a:srgbClr val="000000"/>
                </a:solidFill>
                <a:latin typeface="+mj-lt"/>
              </a:rPr>
              <a:t> all beta emission spectra down to </a:t>
            </a:r>
            <a:r>
              <a:rPr lang="en-US" sz="2000" dirty="0" smtClean="0">
                <a:solidFill>
                  <a:srgbClr val="000000"/>
                </a:solidFill>
                <a:latin typeface="+mj-lt"/>
              </a:rPr>
              <a:t>0.1-0.01% </a:t>
            </a:r>
            <a:r>
              <a:rPr lang="en-US" sz="2000" dirty="0">
                <a:solidFill>
                  <a:srgbClr val="000000"/>
                </a:solidFill>
                <a:latin typeface="+mj-lt"/>
              </a:rPr>
              <a:t>branching: the sampling </a:t>
            </a:r>
            <a:endParaRPr lang="en-US" sz="2000" dirty="0" smtClean="0">
              <a:solidFill>
                <a:srgbClr val="000000"/>
              </a:solidFill>
              <a:latin typeface="+mj-lt"/>
            </a:endParaRPr>
          </a:p>
          <a:p>
            <a:pPr algn="l" eaLnBrk="0" hangingPunct="0">
              <a:defRPr/>
            </a:pPr>
            <a:r>
              <a:rPr lang="en-US" sz="2000" dirty="0">
                <a:solidFill>
                  <a:srgbClr val="000000"/>
                </a:solidFill>
                <a:latin typeface="+mj-lt"/>
              </a:rPr>
              <a:t> </a:t>
            </a:r>
            <a:r>
              <a:rPr lang="en-US" sz="2000" dirty="0" smtClean="0">
                <a:solidFill>
                  <a:srgbClr val="000000"/>
                </a:solidFill>
                <a:latin typeface="+mj-lt"/>
              </a:rPr>
              <a:t> of the </a:t>
            </a:r>
            <a:r>
              <a:rPr lang="en-US" sz="2000" dirty="0">
                <a:solidFill>
                  <a:srgbClr val="000000"/>
                </a:solidFill>
                <a:latin typeface="+mj-lt"/>
              </a:rPr>
              <a:t>beta+/- spectra including </a:t>
            </a:r>
            <a:r>
              <a:rPr lang="en-US" sz="2000" dirty="0" smtClean="0">
                <a:solidFill>
                  <a:srgbClr val="000000"/>
                </a:solidFill>
                <a:latin typeface="+mj-lt"/>
              </a:rPr>
              <a:t>screening Coulomb </a:t>
            </a:r>
            <a:r>
              <a:rPr lang="en-US" sz="2000" dirty="0">
                <a:solidFill>
                  <a:srgbClr val="000000"/>
                </a:solidFill>
                <a:latin typeface="+mj-lt"/>
              </a:rPr>
              <a:t>corrections</a:t>
            </a:r>
          </a:p>
          <a:p>
            <a:pPr algn="l" eaLnBrk="0" hangingPunct="0">
              <a:defRPr/>
            </a:pPr>
            <a:r>
              <a:rPr lang="en-US" sz="2000" dirty="0">
                <a:solidFill>
                  <a:srgbClr val="000000"/>
                </a:solidFill>
                <a:latin typeface="+mj-lt"/>
              </a:rPr>
              <a:t>- Auger and conversion electrons</a:t>
            </a:r>
          </a:p>
          <a:p>
            <a:pPr algn="l" eaLnBrk="0" hangingPunct="0">
              <a:defRPr/>
            </a:pPr>
            <a:endParaRPr lang="en-US" sz="2000" dirty="0">
              <a:solidFill>
                <a:srgbClr val="000000"/>
              </a:solidFill>
              <a:latin typeface="+mj-lt"/>
            </a:endParaRPr>
          </a:p>
          <a:p>
            <a:pPr algn="l" eaLnBrk="0" hangingPunct="0">
              <a:buFontTx/>
              <a:buChar char="-"/>
              <a:defRPr/>
            </a:pPr>
            <a:r>
              <a:rPr lang="en-US" sz="2000" dirty="0">
                <a:solidFill>
                  <a:srgbClr val="FF0000"/>
                </a:solidFill>
                <a:latin typeface="+mj-lt"/>
              </a:rPr>
              <a:t> Isomers:</a:t>
            </a:r>
            <a:r>
              <a:rPr lang="en-US" sz="2000" dirty="0">
                <a:latin typeface="+mj-lt"/>
              </a:rPr>
              <a:t> </a:t>
            </a:r>
            <a:r>
              <a:rPr lang="en-US" sz="2000" dirty="0">
                <a:solidFill>
                  <a:srgbClr val="000000"/>
                </a:solidFill>
                <a:latin typeface="+mj-lt"/>
              </a:rPr>
              <a:t>the present models do not distinguish among ground state </a:t>
            </a:r>
          </a:p>
          <a:p>
            <a:pPr marL="168275" indent="-168275" algn="l" eaLnBrk="0" hangingPunct="0">
              <a:defRPr/>
            </a:pPr>
            <a:r>
              <a:rPr lang="en-US" sz="2000" dirty="0">
                <a:solidFill>
                  <a:srgbClr val="000000"/>
                </a:solidFill>
                <a:latin typeface="+mj-lt"/>
              </a:rPr>
              <a:t>  </a:t>
            </a:r>
            <a:r>
              <a:rPr lang="en-US" sz="2000" dirty="0" smtClean="0">
                <a:solidFill>
                  <a:srgbClr val="000000"/>
                </a:solidFill>
                <a:latin typeface="+mj-lt"/>
              </a:rPr>
              <a:t>and </a:t>
            </a:r>
            <a:r>
              <a:rPr lang="en-US" sz="2000" dirty="0">
                <a:solidFill>
                  <a:srgbClr val="000000"/>
                </a:solidFill>
                <a:latin typeface="+mj-lt"/>
              </a:rPr>
              <a:t>isomeric states (it would require spin/parity </a:t>
            </a:r>
            <a:r>
              <a:rPr lang="en-US" sz="2000" dirty="0" smtClean="0">
                <a:solidFill>
                  <a:srgbClr val="000000"/>
                </a:solidFill>
                <a:latin typeface="+mj-lt"/>
              </a:rPr>
              <a:t>dependent calculations</a:t>
            </a:r>
            <a:r>
              <a:rPr lang="en-US" sz="2000" dirty="0">
                <a:solidFill>
                  <a:srgbClr val="000000"/>
                </a:solidFill>
                <a:latin typeface="+mj-lt"/>
              </a:rPr>
              <a:t> </a:t>
            </a:r>
            <a:r>
              <a:rPr lang="en-US" sz="2000" dirty="0" smtClean="0">
                <a:solidFill>
                  <a:srgbClr val="000000"/>
                </a:solidFill>
                <a:latin typeface="+mj-lt"/>
              </a:rPr>
              <a:t>in </a:t>
            </a:r>
            <a:r>
              <a:rPr lang="en-US" sz="2000" dirty="0">
                <a:solidFill>
                  <a:srgbClr val="000000"/>
                </a:solidFill>
                <a:latin typeface="+mj-lt"/>
              </a:rPr>
              <a:t>evaporation). A rough estimate (</a:t>
            </a:r>
            <a:r>
              <a:rPr lang="en-US" sz="2000" dirty="0">
                <a:solidFill>
                  <a:srgbClr val="0000FF"/>
                </a:solidFill>
                <a:latin typeface="+mj-lt"/>
              </a:rPr>
              <a:t>equal sharing among states</a:t>
            </a:r>
            <a:r>
              <a:rPr lang="en-US" sz="2000" dirty="0">
                <a:solidFill>
                  <a:srgbClr val="000000"/>
                </a:solidFill>
                <a:latin typeface="+mj-lt"/>
              </a:rPr>
              <a:t>) of </a:t>
            </a:r>
            <a:r>
              <a:rPr lang="en-US" sz="2000" dirty="0" smtClean="0">
                <a:solidFill>
                  <a:srgbClr val="000000"/>
                </a:solidFill>
                <a:latin typeface="+mj-lt"/>
              </a:rPr>
              <a:t>isomer </a:t>
            </a:r>
            <a:r>
              <a:rPr lang="en-US" sz="2000" dirty="0">
                <a:solidFill>
                  <a:srgbClr val="000000"/>
                </a:solidFill>
                <a:latin typeface="+mj-lt"/>
              </a:rPr>
              <a:t>production can be activated in the RADDECAY option, or in the </a:t>
            </a:r>
            <a:r>
              <a:rPr lang="en-US" sz="2000" dirty="0" smtClean="0">
                <a:solidFill>
                  <a:srgbClr val="000000"/>
                </a:solidFill>
                <a:latin typeface="+mj-lt"/>
              </a:rPr>
              <a:t>offline </a:t>
            </a:r>
            <a:r>
              <a:rPr lang="en-US" sz="2000" dirty="0">
                <a:solidFill>
                  <a:srgbClr val="000000"/>
                </a:solidFill>
                <a:latin typeface="+mj-lt"/>
              </a:rPr>
              <a:t>evolution code.</a:t>
            </a:r>
          </a:p>
          <a:p>
            <a:pPr algn="l" eaLnBrk="0" hangingPunct="0">
              <a:defRPr/>
            </a:pPr>
            <a:endParaRPr lang="en-US" sz="2000" dirty="0">
              <a:solidFill>
                <a:srgbClr val="000000"/>
              </a:solidFill>
              <a:latin typeface="+mj-lt"/>
            </a:endParaRPr>
          </a:p>
          <a:p>
            <a:pPr algn="l" eaLnBrk="0" hangingPunct="0">
              <a:defRPr/>
            </a:pPr>
            <a:r>
              <a:rPr lang="en-US" sz="2000" dirty="0">
                <a:latin typeface="+mj-lt"/>
              </a:rPr>
              <a:t>- </a:t>
            </a:r>
            <a:r>
              <a:rPr lang="en-US" sz="2000" dirty="0">
                <a:solidFill>
                  <a:srgbClr val="0000FF"/>
                </a:solidFill>
                <a:latin typeface="+mj-lt"/>
              </a:rPr>
              <a:t>Different transport thresholds can be set for the prompt and decay</a:t>
            </a:r>
          </a:p>
          <a:p>
            <a:pPr algn="l" eaLnBrk="0" hangingPunct="0">
              <a:defRPr/>
            </a:pPr>
            <a:r>
              <a:rPr lang="en-US" sz="2000" dirty="0">
                <a:solidFill>
                  <a:srgbClr val="0000FF"/>
                </a:solidFill>
                <a:latin typeface="+mj-lt"/>
              </a:rPr>
              <a:t>   radiation parts</a:t>
            </a:r>
            <a:r>
              <a:rPr lang="en-US" sz="2000" dirty="0">
                <a:solidFill>
                  <a:srgbClr val="000000"/>
                </a:solidFill>
                <a:latin typeface="+mj-lt"/>
              </a:rPr>
              <a:t>, as well as some (limited) biasing differentiation </a:t>
            </a:r>
          </a:p>
          <a:p>
            <a:pPr algn="l" eaLnBrk="0" hangingPunct="0">
              <a:defRPr/>
            </a:pPr>
            <a:r>
              <a:rPr lang="en-US" sz="2000" dirty="0">
                <a:solidFill>
                  <a:srgbClr val="000000"/>
                </a:solidFill>
                <a:latin typeface="+mj-lt"/>
              </a:rPr>
              <a:t>   (see later)</a:t>
            </a:r>
          </a:p>
          <a:p>
            <a:pPr algn="l" eaLnBrk="0" hangingPunct="0">
              <a:defRPr/>
            </a:pPr>
            <a:endParaRPr lang="en-US" sz="2000" dirty="0">
              <a:solidFill>
                <a:srgbClr val="000000"/>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2"/>
          <p:cNvSpPr>
            <a:spLocks noGrp="1" noChangeArrowheads="1"/>
          </p:cNvSpPr>
          <p:nvPr>
            <p:ph type="sldNum" sz="quarter" idx="12"/>
          </p:nvPr>
        </p:nvSpPr>
        <p:spPr>
          <a:noFill/>
        </p:spPr>
        <p:txBody>
          <a:bodyPr/>
          <a:lstStyle/>
          <a:p>
            <a:fld id="{02E7EB14-87CA-4DB2-A486-8139094002F8}" type="slidenum">
              <a:rPr lang="en-US" smtClean="0"/>
              <a:pPr/>
              <a:t>40</a:t>
            </a:fld>
            <a:endParaRPr lang="en-US" smtClean="0"/>
          </a:p>
        </p:txBody>
      </p:sp>
      <p:sp>
        <p:nvSpPr>
          <p:cNvPr id="43012"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3013" name="Rectangle 2"/>
          <p:cNvSpPr>
            <a:spLocks noGrp="1" noChangeArrowheads="1"/>
          </p:cNvSpPr>
          <p:nvPr>
            <p:ph type="title"/>
          </p:nvPr>
        </p:nvSpPr>
        <p:spPr>
          <a:xfrm>
            <a:off x="685800" y="76200"/>
            <a:ext cx="8686800" cy="914400"/>
          </a:xfrm>
          <a:noFill/>
        </p:spPr>
        <p:txBody>
          <a:bodyPr anchor="ctr"/>
          <a:lstStyle/>
          <a:p>
            <a:pPr eaLnBrk="1" hangingPunct="1"/>
            <a:r>
              <a:rPr lang="en-US" sz="2800" smtClean="0"/>
              <a:t>Applications –</a:t>
            </a:r>
            <a:r>
              <a:rPr lang="en-US" sz="4400" smtClean="0"/>
              <a:t> </a:t>
            </a:r>
            <a:r>
              <a:rPr lang="en-US" sz="2800" i="1" smtClean="0">
                <a:solidFill>
                  <a:srgbClr val="0000FF"/>
                </a:solidFill>
              </a:rPr>
              <a:t>CNGS</a:t>
            </a:r>
          </a:p>
        </p:txBody>
      </p:sp>
      <p:pic>
        <p:nvPicPr>
          <p:cNvPr id="43014" name="Picture 35" descr="ngs99-logo">
            <a:hlinkClick r:id="rId3"/>
          </p:cNvPr>
          <p:cNvPicPr>
            <a:picLocks noChangeAspect="1" noChangeArrowheads="1"/>
          </p:cNvPicPr>
          <p:nvPr/>
        </p:nvPicPr>
        <p:blipFill>
          <a:blip r:embed="rId4"/>
          <a:srcRect/>
          <a:stretch>
            <a:fillRect/>
          </a:stretch>
        </p:blipFill>
        <p:spPr bwMode="auto">
          <a:xfrm>
            <a:off x="4267200" y="-152400"/>
            <a:ext cx="4800600" cy="3600450"/>
          </a:xfrm>
          <a:prstGeom prst="rect">
            <a:avLst/>
          </a:prstGeom>
          <a:noFill/>
          <a:ln w="9525">
            <a:noFill/>
            <a:miter lim="800000"/>
            <a:headEnd/>
            <a:tailEnd/>
          </a:ln>
        </p:spPr>
      </p:pic>
      <p:pic>
        <p:nvPicPr>
          <p:cNvPr id="43015" name="Picture 36" descr="1d-total-xz-large"/>
          <p:cNvPicPr>
            <a:picLocks noChangeAspect="1" noChangeArrowheads="1"/>
          </p:cNvPicPr>
          <p:nvPr/>
        </p:nvPicPr>
        <p:blipFill>
          <a:blip r:embed="rId5"/>
          <a:srcRect l="3214" t="5658" r="16466" b="32108"/>
          <a:stretch>
            <a:fillRect/>
          </a:stretch>
        </p:blipFill>
        <p:spPr bwMode="auto">
          <a:xfrm>
            <a:off x="1622425" y="2905125"/>
            <a:ext cx="5181600" cy="3800475"/>
          </a:xfrm>
          <a:prstGeom prst="rect">
            <a:avLst/>
          </a:prstGeom>
          <a:noFill/>
          <a:ln w="9525">
            <a:noFill/>
            <a:miter lim="800000"/>
            <a:headEnd/>
            <a:tailEnd/>
          </a:ln>
        </p:spPr>
      </p:pic>
      <p:pic>
        <p:nvPicPr>
          <p:cNvPr id="43016" name="Picture 37" descr="legend"/>
          <p:cNvPicPr>
            <a:picLocks noChangeAspect="1" noChangeArrowheads="1"/>
          </p:cNvPicPr>
          <p:nvPr/>
        </p:nvPicPr>
        <p:blipFill>
          <a:blip r:embed="rId6"/>
          <a:srcRect/>
          <a:stretch>
            <a:fillRect/>
          </a:stretch>
        </p:blipFill>
        <p:spPr bwMode="auto">
          <a:xfrm>
            <a:off x="6880225" y="2828925"/>
            <a:ext cx="687388" cy="3733800"/>
          </a:xfrm>
          <a:prstGeom prst="rect">
            <a:avLst/>
          </a:prstGeom>
          <a:noFill/>
          <a:ln w="9525">
            <a:noFill/>
            <a:miter lim="800000"/>
            <a:headEnd/>
            <a:tailEnd/>
          </a:ln>
        </p:spPr>
      </p:pic>
      <p:sp>
        <p:nvSpPr>
          <p:cNvPr id="43017" name="Line 38"/>
          <p:cNvSpPr>
            <a:spLocks noChangeShapeType="1"/>
          </p:cNvSpPr>
          <p:nvPr/>
        </p:nvSpPr>
        <p:spPr bwMode="auto">
          <a:xfrm>
            <a:off x="7145338" y="4016375"/>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18" name="Text Box 39"/>
          <p:cNvSpPr txBox="1">
            <a:spLocks noChangeArrowheads="1"/>
          </p:cNvSpPr>
          <p:nvPr/>
        </p:nvSpPr>
        <p:spPr bwMode="auto">
          <a:xfrm>
            <a:off x="7489825" y="3830638"/>
            <a:ext cx="619125"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100</a:t>
            </a:r>
          </a:p>
        </p:txBody>
      </p:sp>
      <p:sp>
        <p:nvSpPr>
          <p:cNvPr id="43019" name="Line 40"/>
          <p:cNvSpPr>
            <a:spLocks noChangeShapeType="1"/>
          </p:cNvSpPr>
          <p:nvPr/>
        </p:nvSpPr>
        <p:spPr bwMode="auto">
          <a:xfrm>
            <a:off x="7140575" y="4549775"/>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20" name="Text Box 41"/>
          <p:cNvSpPr txBox="1">
            <a:spLocks noChangeArrowheads="1"/>
          </p:cNvSpPr>
          <p:nvPr/>
        </p:nvSpPr>
        <p:spPr bwMode="auto">
          <a:xfrm>
            <a:off x="7523163" y="4364038"/>
            <a:ext cx="463550"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10</a:t>
            </a:r>
          </a:p>
        </p:txBody>
      </p:sp>
      <p:sp>
        <p:nvSpPr>
          <p:cNvPr id="43021" name="Line 42"/>
          <p:cNvSpPr>
            <a:spLocks noChangeShapeType="1"/>
          </p:cNvSpPr>
          <p:nvPr/>
        </p:nvSpPr>
        <p:spPr bwMode="auto">
          <a:xfrm>
            <a:off x="7148513" y="5067300"/>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22" name="Text Box 43"/>
          <p:cNvSpPr txBox="1">
            <a:spLocks noChangeArrowheads="1"/>
          </p:cNvSpPr>
          <p:nvPr/>
        </p:nvSpPr>
        <p:spPr bwMode="auto">
          <a:xfrm>
            <a:off x="7593013" y="4881563"/>
            <a:ext cx="307975"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3023" name="Text Box 44"/>
          <p:cNvSpPr txBox="1">
            <a:spLocks noChangeArrowheads="1"/>
          </p:cNvSpPr>
          <p:nvPr/>
        </p:nvSpPr>
        <p:spPr bwMode="auto">
          <a:xfrm>
            <a:off x="7446963" y="2752725"/>
            <a:ext cx="957262"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mSv/h</a:t>
            </a:r>
          </a:p>
        </p:txBody>
      </p:sp>
      <p:sp>
        <p:nvSpPr>
          <p:cNvPr id="43024" name="Text Box 45"/>
          <p:cNvSpPr txBox="1">
            <a:spLocks noChangeArrowheads="1"/>
          </p:cNvSpPr>
          <p:nvPr/>
        </p:nvSpPr>
        <p:spPr bwMode="auto">
          <a:xfrm>
            <a:off x="304800" y="3908425"/>
            <a:ext cx="1241425" cy="825500"/>
          </a:xfrm>
          <a:prstGeom prst="rect">
            <a:avLst/>
          </a:prstGeom>
          <a:noFill/>
          <a:ln w="9525">
            <a:noFill/>
            <a:miter lim="800000"/>
            <a:headEnd/>
            <a:tailEnd/>
          </a:ln>
        </p:spPr>
        <p:txBody>
          <a:bodyPr wrap="none">
            <a:spAutoFit/>
          </a:bodyPr>
          <a:lstStyle/>
          <a:p>
            <a:pPr algn="l" eaLnBrk="0" hangingPunct="0"/>
            <a:r>
              <a:rPr lang="en-US" sz="1600" i="1" u="sng">
                <a:solidFill>
                  <a:srgbClr val="000000"/>
                </a:solidFill>
                <a:latin typeface="Comic Sans MS" pitchFamily="66" charset="0"/>
              </a:rPr>
              <a:t>Example:</a:t>
            </a:r>
          </a:p>
          <a:p>
            <a:pPr algn="l" eaLnBrk="0" hangingPunct="0"/>
            <a:endParaRPr lang="en-US" sz="1600" i="1" u="sng">
              <a:solidFill>
                <a:srgbClr val="000000"/>
              </a:solidFill>
              <a:latin typeface="Comic Sans MS" pitchFamily="66" charset="0"/>
            </a:endParaRPr>
          </a:p>
          <a:p>
            <a:pPr algn="l" eaLnBrk="0" hangingPunct="0"/>
            <a:r>
              <a:rPr lang="en-US" sz="1600">
                <a:solidFill>
                  <a:srgbClr val="000000"/>
                </a:solidFill>
                <a:latin typeface="Comic Sans MS" pitchFamily="66" charset="0"/>
              </a:rPr>
              <a:t>t</a:t>
            </a:r>
            <a:r>
              <a:rPr lang="en-US" sz="1600" baseline="-25000">
                <a:solidFill>
                  <a:srgbClr val="000000"/>
                </a:solidFill>
                <a:latin typeface="Comic Sans MS" pitchFamily="66" charset="0"/>
              </a:rPr>
              <a:t>cool</a:t>
            </a:r>
            <a:r>
              <a:rPr lang="en-US" sz="1600">
                <a:solidFill>
                  <a:srgbClr val="000000"/>
                </a:solidFill>
                <a:latin typeface="Comic Sans MS" pitchFamily="66" charset="0"/>
              </a:rPr>
              <a:t> = 1 day</a:t>
            </a:r>
          </a:p>
        </p:txBody>
      </p:sp>
      <p:sp>
        <p:nvSpPr>
          <p:cNvPr id="43025" name="Line 46"/>
          <p:cNvSpPr>
            <a:spLocks noChangeShapeType="1"/>
          </p:cNvSpPr>
          <p:nvPr/>
        </p:nvSpPr>
        <p:spPr bwMode="auto">
          <a:xfrm flipH="1">
            <a:off x="4267200" y="457200"/>
            <a:ext cx="609600" cy="914400"/>
          </a:xfrm>
          <a:prstGeom prst="line">
            <a:avLst/>
          </a:prstGeom>
          <a:noFill/>
          <a:ln w="28575">
            <a:solidFill>
              <a:srgbClr val="FF0000"/>
            </a:solidFill>
            <a:prstDash val="dash"/>
            <a:round/>
            <a:headEnd/>
            <a:tailEnd/>
          </a:ln>
        </p:spPr>
        <p:txBody>
          <a:bodyPr/>
          <a:lstStyle/>
          <a:p>
            <a:endParaRPr lang="en-GB"/>
          </a:p>
        </p:txBody>
      </p:sp>
      <p:sp>
        <p:nvSpPr>
          <p:cNvPr id="43026" name="Line 48"/>
          <p:cNvSpPr>
            <a:spLocks noChangeShapeType="1"/>
          </p:cNvSpPr>
          <p:nvPr/>
        </p:nvSpPr>
        <p:spPr bwMode="auto">
          <a:xfrm flipH="1">
            <a:off x="5791200" y="990600"/>
            <a:ext cx="609600" cy="914400"/>
          </a:xfrm>
          <a:prstGeom prst="line">
            <a:avLst/>
          </a:prstGeom>
          <a:noFill/>
          <a:ln w="28575">
            <a:solidFill>
              <a:srgbClr val="FF0000"/>
            </a:solidFill>
            <a:prstDash val="dash"/>
            <a:round/>
            <a:headEnd/>
            <a:tailEnd/>
          </a:ln>
        </p:spPr>
        <p:txBody>
          <a:bodyPr/>
          <a:lstStyle/>
          <a:p>
            <a:endParaRPr lang="en-GB"/>
          </a:p>
        </p:txBody>
      </p:sp>
      <p:sp>
        <p:nvSpPr>
          <p:cNvPr id="43027" name="AutoShape 49"/>
          <p:cNvSpPr>
            <a:spLocks noChangeArrowheads="1"/>
          </p:cNvSpPr>
          <p:nvPr/>
        </p:nvSpPr>
        <p:spPr bwMode="auto">
          <a:xfrm rot="-3483344">
            <a:off x="4167188" y="2185988"/>
            <a:ext cx="1039812" cy="74612"/>
          </a:xfrm>
          <a:prstGeom prst="leftArrow">
            <a:avLst>
              <a:gd name="adj1" fmla="val 50000"/>
              <a:gd name="adj2" fmla="val 348406"/>
            </a:avLst>
          </a:prstGeom>
          <a:solidFill>
            <a:srgbClr val="FF0000"/>
          </a:solidFill>
          <a:ln w="9525">
            <a:solidFill>
              <a:srgbClr val="FF000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2"/>
          <p:cNvSpPr>
            <a:spLocks noGrp="1" noChangeArrowheads="1"/>
          </p:cNvSpPr>
          <p:nvPr>
            <p:ph type="sldNum" sz="quarter" idx="12"/>
          </p:nvPr>
        </p:nvSpPr>
        <p:spPr>
          <a:noFill/>
        </p:spPr>
        <p:txBody>
          <a:bodyPr/>
          <a:lstStyle/>
          <a:p>
            <a:fld id="{ED543E56-14AB-4DBF-B4A1-0BA1E8FFCDF9}" type="slidenum">
              <a:rPr lang="en-US" smtClean="0"/>
              <a:pPr/>
              <a:t>41</a:t>
            </a:fld>
            <a:endParaRPr lang="en-US" smtClean="0"/>
          </a:p>
        </p:txBody>
      </p:sp>
      <p:sp>
        <p:nvSpPr>
          <p:cNvPr id="44037"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4038"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781A2169-FB17-4BC9-BE60-CCB7AF61BAC1}" type="slidenum">
              <a:rPr lang="en-US" sz="1200"/>
              <a:pPr algn="r"/>
              <a:t>41</a:t>
            </a:fld>
            <a:endParaRPr lang="en-US" sz="1200"/>
          </a:p>
        </p:txBody>
      </p:sp>
      <p:sp>
        <p:nvSpPr>
          <p:cNvPr id="44039" name="Rectangle 2"/>
          <p:cNvSpPr>
            <a:spLocks noGrp="1" noChangeArrowheads="1"/>
          </p:cNvSpPr>
          <p:nvPr>
            <p:ph type="title"/>
          </p:nvPr>
        </p:nvSpPr>
        <p:spPr>
          <a:xfrm>
            <a:off x="381000" y="685800"/>
            <a:ext cx="8686800" cy="914400"/>
          </a:xfrm>
          <a:noFill/>
        </p:spPr>
        <p:txBody>
          <a:bodyPr anchor="ctr"/>
          <a:lstStyle/>
          <a:p>
            <a:pPr eaLnBrk="1" hangingPunct="1"/>
            <a:r>
              <a:rPr lang="en-US" sz="2000" smtClean="0">
                <a:latin typeface="Comic Sans MS" pitchFamily="66" charset="0"/>
              </a:rPr>
              <a:t>Applications –</a:t>
            </a:r>
            <a:r>
              <a:rPr lang="en-US" smtClean="0"/>
              <a:t> </a:t>
            </a:r>
            <a:r>
              <a:rPr lang="en-US" sz="2000" i="1" smtClean="0">
                <a:solidFill>
                  <a:srgbClr val="0000FF"/>
                </a:solidFill>
                <a:latin typeface="Comic Sans MS" pitchFamily="66" charset="0"/>
              </a:rPr>
              <a:t>CNGS</a:t>
            </a:r>
          </a:p>
        </p:txBody>
      </p:sp>
      <p:sp>
        <p:nvSpPr>
          <p:cNvPr id="44040" name="Line 3"/>
          <p:cNvSpPr>
            <a:spLocks noChangeShapeType="1"/>
          </p:cNvSpPr>
          <p:nvPr/>
        </p:nvSpPr>
        <p:spPr bwMode="auto">
          <a:xfrm>
            <a:off x="304800" y="1524000"/>
            <a:ext cx="8534400" cy="0"/>
          </a:xfrm>
          <a:prstGeom prst="line">
            <a:avLst/>
          </a:prstGeom>
          <a:noFill/>
          <a:ln w="19050">
            <a:solidFill>
              <a:schemeClr val="tx1"/>
            </a:solidFill>
            <a:round/>
            <a:headEnd/>
            <a:tailEnd/>
          </a:ln>
        </p:spPr>
        <p:txBody>
          <a:bodyPr/>
          <a:lstStyle/>
          <a:p>
            <a:endParaRPr lang="en-GB"/>
          </a:p>
        </p:txBody>
      </p:sp>
      <p:pic>
        <p:nvPicPr>
          <p:cNvPr id="44041" name="Picture 19" descr="1m-total-xz"/>
          <p:cNvPicPr>
            <a:picLocks noChangeArrowheads="1"/>
          </p:cNvPicPr>
          <p:nvPr/>
        </p:nvPicPr>
        <p:blipFill>
          <a:blip r:embed="rId3"/>
          <a:srcRect/>
          <a:stretch>
            <a:fillRect/>
          </a:stretch>
        </p:blipFill>
        <p:spPr bwMode="auto">
          <a:xfrm>
            <a:off x="-76200" y="962025"/>
            <a:ext cx="4981575" cy="4295775"/>
          </a:xfrm>
          <a:prstGeom prst="rect">
            <a:avLst/>
          </a:prstGeom>
          <a:noFill/>
          <a:ln w="9525">
            <a:noFill/>
            <a:miter lim="800000"/>
            <a:headEnd/>
            <a:tailEnd/>
          </a:ln>
        </p:spPr>
      </p:pic>
      <p:pic>
        <p:nvPicPr>
          <p:cNvPr id="44042" name="Picture 20" descr="1m-total-yz"/>
          <p:cNvPicPr>
            <a:picLocks noChangeArrowheads="1"/>
          </p:cNvPicPr>
          <p:nvPr/>
        </p:nvPicPr>
        <p:blipFill>
          <a:blip r:embed="rId4"/>
          <a:srcRect/>
          <a:stretch>
            <a:fillRect/>
          </a:stretch>
        </p:blipFill>
        <p:spPr bwMode="auto">
          <a:xfrm>
            <a:off x="3984625" y="968375"/>
            <a:ext cx="4981575" cy="4670425"/>
          </a:xfrm>
          <a:prstGeom prst="rect">
            <a:avLst/>
          </a:prstGeom>
          <a:noFill/>
          <a:ln w="9525">
            <a:noFill/>
            <a:miter lim="800000"/>
            <a:headEnd/>
            <a:tailEnd/>
          </a:ln>
        </p:spPr>
      </p:pic>
      <p:pic>
        <p:nvPicPr>
          <p:cNvPr id="44043" name="Picture 21" descr="1m-total-xy50"/>
          <p:cNvPicPr>
            <a:picLocks noChangeAspect="1" noChangeArrowheads="1"/>
          </p:cNvPicPr>
          <p:nvPr/>
        </p:nvPicPr>
        <p:blipFill>
          <a:blip r:embed="rId5"/>
          <a:srcRect/>
          <a:stretch>
            <a:fillRect/>
          </a:stretch>
        </p:blipFill>
        <p:spPr bwMode="auto">
          <a:xfrm>
            <a:off x="-33338" y="3592513"/>
            <a:ext cx="3208338" cy="3265487"/>
          </a:xfrm>
          <a:prstGeom prst="rect">
            <a:avLst/>
          </a:prstGeom>
          <a:noFill/>
          <a:ln w="9525">
            <a:noFill/>
            <a:miter lim="800000"/>
            <a:headEnd/>
            <a:tailEnd/>
          </a:ln>
        </p:spPr>
      </p:pic>
      <p:pic>
        <p:nvPicPr>
          <p:cNvPr id="44044" name="Picture 22" descr="1m-total-xy600"/>
          <p:cNvPicPr>
            <a:picLocks noChangeAspect="1" noChangeArrowheads="1"/>
          </p:cNvPicPr>
          <p:nvPr/>
        </p:nvPicPr>
        <p:blipFill>
          <a:blip r:embed="rId6"/>
          <a:srcRect/>
          <a:stretch>
            <a:fillRect/>
          </a:stretch>
        </p:blipFill>
        <p:spPr bwMode="auto">
          <a:xfrm>
            <a:off x="2633663" y="3581400"/>
            <a:ext cx="3208337" cy="3265488"/>
          </a:xfrm>
          <a:prstGeom prst="rect">
            <a:avLst/>
          </a:prstGeom>
          <a:noFill/>
          <a:ln w="9525">
            <a:noFill/>
            <a:miter lim="800000"/>
            <a:headEnd/>
            <a:tailEnd/>
          </a:ln>
        </p:spPr>
      </p:pic>
      <p:pic>
        <p:nvPicPr>
          <p:cNvPr id="44045" name="Picture 23" descr="1m-total-xy950"/>
          <p:cNvPicPr>
            <a:picLocks noChangeAspect="1" noChangeArrowheads="1"/>
          </p:cNvPicPr>
          <p:nvPr/>
        </p:nvPicPr>
        <p:blipFill>
          <a:blip r:embed="rId7"/>
          <a:srcRect/>
          <a:stretch>
            <a:fillRect/>
          </a:stretch>
        </p:blipFill>
        <p:spPr bwMode="auto">
          <a:xfrm>
            <a:off x="5300663" y="3581400"/>
            <a:ext cx="3208337" cy="3265488"/>
          </a:xfrm>
          <a:prstGeom prst="rect">
            <a:avLst/>
          </a:prstGeom>
          <a:noFill/>
          <a:ln w="9525">
            <a:noFill/>
            <a:miter lim="800000"/>
            <a:headEnd/>
            <a:tailEnd/>
          </a:ln>
        </p:spPr>
      </p:pic>
      <p:pic>
        <p:nvPicPr>
          <p:cNvPr id="44046" name="Picture 24" descr="legend"/>
          <p:cNvPicPr>
            <a:picLocks noChangeAspect="1" noChangeArrowheads="1"/>
          </p:cNvPicPr>
          <p:nvPr/>
        </p:nvPicPr>
        <p:blipFill>
          <a:blip r:embed="rId8"/>
          <a:srcRect/>
          <a:stretch>
            <a:fillRect/>
          </a:stretch>
        </p:blipFill>
        <p:spPr bwMode="auto">
          <a:xfrm>
            <a:off x="8042275" y="990600"/>
            <a:ext cx="1023938" cy="5562600"/>
          </a:xfrm>
          <a:prstGeom prst="rect">
            <a:avLst/>
          </a:prstGeom>
          <a:noFill/>
          <a:ln w="9525">
            <a:noFill/>
            <a:miter lim="800000"/>
            <a:headEnd/>
            <a:tailEnd/>
          </a:ln>
        </p:spPr>
      </p:pic>
      <p:sp>
        <p:nvSpPr>
          <p:cNvPr id="44047" name="Line 25"/>
          <p:cNvSpPr>
            <a:spLocks noChangeShapeType="1"/>
          </p:cNvSpPr>
          <p:nvPr/>
        </p:nvSpPr>
        <p:spPr bwMode="auto">
          <a:xfrm flipV="1">
            <a:off x="1227138" y="1066800"/>
            <a:ext cx="0" cy="2438400"/>
          </a:xfrm>
          <a:prstGeom prst="line">
            <a:avLst/>
          </a:prstGeom>
          <a:noFill/>
          <a:ln w="12700">
            <a:solidFill>
              <a:srgbClr val="FF0000"/>
            </a:solidFill>
            <a:round/>
            <a:headEnd/>
            <a:tailEnd/>
          </a:ln>
        </p:spPr>
        <p:txBody>
          <a:bodyPr wrap="none" anchor="ctr"/>
          <a:lstStyle/>
          <a:p>
            <a:endParaRPr lang="en-GB"/>
          </a:p>
        </p:txBody>
      </p:sp>
      <p:sp>
        <p:nvSpPr>
          <p:cNvPr id="44048" name="Line 26"/>
          <p:cNvSpPr>
            <a:spLocks noChangeShapeType="1"/>
          </p:cNvSpPr>
          <p:nvPr/>
        </p:nvSpPr>
        <p:spPr bwMode="auto">
          <a:xfrm flipV="1">
            <a:off x="2357438" y="1066800"/>
            <a:ext cx="0" cy="2438400"/>
          </a:xfrm>
          <a:prstGeom prst="line">
            <a:avLst/>
          </a:prstGeom>
          <a:noFill/>
          <a:ln w="12700">
            <a:solidFill>
              <a:srgbClr val="FF0000"/>
            </a:solidFill>
            <a:round/>
            <a:headEnd/>
            <a:tailEnd/>
          </a:ln>
        </p:spPr>
        <p:txBody>
          <a:bodyPr wrap="none" anchor="ctr"/>
          <a:lstStyle/>
          <a:p>
            <a:endParaRPr lang="en-GB"/>
          </a:p>
        </p:txBody>
      </p:sp>
      <p:sp>
        <p:nvSpPr>
          <p:cNvPr id="44049" name="Line 27"/>
          <p:cNvSpPr>
            <a:spLocks noChangeShapeType="1"/>
          </p:cNvSpPr>
          <p:nvPr/>
        </p:nvSpPr>
        <p:spPr bwMode="auto">
          <a:xfrm flipV="1">
            <a:off x="3055938" y="1066800"/>
            <a:ext cx="0" cy="2438400"/>
          </a:xfrm>
          <a:prstGeom prst="line">
            <a:avLst/>
          </a:prstGeom>
          <a:noFill/>
          <a:ln w="12700">
            <a:solidFill>
              <a:srgbClr val="FF0000"/>
            </a:solidFill>
            <a:round/>
            <a:headEnd/>
            <a:tailEnd/>
          </a:ln>
        </p:spPr>
        <p:txBody>
          <a:bodyPr wrap="none" anchor="ctr"/>
          <a:lstStyle/>
          <a:p>
            <a:endParaRPr lang="en-GB"/>
          </a:p>
        </p:txBody>
      </p:sp>
      <p:sp>
        <p:nvSpPr>
          <p:cNvPr id="44050" name="Line 28"/>
          <p:cNvSpPr>
            <a:spLocks noChangeShapeType="1"/>
          </p:cNvSpPr>
          <p:nvPr/>
        </p:nvSpPr>
        <p:spPr bwMode="auto">
          <a:xfrm flipV="1">
            <a:off x="5210175" y="1044575"/>
            <a:ext cx="0" cy="2438400"/>
          </a:xfrm>
          <a:prstGeom prst="line">
            <a:avLst/>
          </a:prstGeom>
          <a:noFill/>
          <a:ln w="12700">
            <a:solidFill>
              <a:srgbClr val="FF0000"/>
            </a:solidFill>
            <a:round/>
            <a:headEnd/>
            <a:tailEnd/>
          </a:ln>
        </p:spPr>
        <p:txBody>
          <a:bodyPr wrap="none" anchor="ctr"/>
          <a:lstStyle/>
          <a:p>
            <a:endParaRPr lang="en-GB"/>
          </a:p>
        </p:txBody>
      </p:sp>
      <p:sp>
        <p:nvSpPr>
          <p:cNvPr id="44051" name="Line 29"/>
          <p:cNvSpPr>
            <a:spLocks noChangeShapeType="1"/>
          </p:cNvSpPr>
          <p:nvPr/>
        </p:nvSpPr>
        <p:spPr bwMode="auto">
          <a:xfrm flipV="1">
            <a:off x="6430963" y="1052513"/>
            <a:ext cx="0" cy="2438400"/>
          </a:xfrm>
          <a:prstGeom prst="line">
            <a:avLst/>
          </a:prstGeom>
          <a:noFill/>
          <a:ln w="12700">
            <a:solidFill>
              <a:srgbClr val="FF0000"/>
            </a:solidFill>
            <a:round/>
            <a:headEnd/>
            <a:tailEnd/>
          </a:ln>
        </p:spPr>
        <p:txBody>
          <a:bodyPr wrap="none" anchor="ctr"/>
          <a:lstStyle/>
          <a:p>
            <a:endParaRPr lang="en-GB"/>
          </a:p>
        </p:txBody>
      </p:sp>
      <p:sp>
        <p:nvSpPr>
          <p:cNvPr id="44052" name="Line 30"/>
          <p:cNvSpPr>
            <a:spLocks noChangeShapeType="1"/>
          </p:cNvSpPr>
          <p:nvPr/>
        </p:nvSpPr>
        <p:spPr bwMode="auto">
          <a:xfrm flipV="1">
            <a:off x="7170738" y="1060450"/>
            <a:ext cx="0" cy="2438400"/>
          </a:xfrm>
          <a:prstGeom prst="line">
            <a:avLst/>
          </a:prstGeom>
          <a:noFill/>
          <a:ln w="12700">
            <a:solidFill>
              <a:srgbClr val="FF0000"/>
            </a:solidFill>
            <a:round/>
            <a:headEnd/>
            <a:tailEnd/>
          </a:ln>
        </p:spPr>
        <p:txBody>
          <a:bodyPr wrap="none" anchor="ctr"/>
          <a:lstStyle/>
          <a:p>
            <a:endParaRPr lang="en-GB"/>
          </a:p>
        </p:txBody>
      </p:sp>
      <p:sp>
        <p:nvSpPr>
          <p:cNvPr id="44053" name="Text Box 31"/>
          <p:cNvSpPr txBox="1">
            <a:spLocks noChangeArrowheads="1"/>
          </p:cNvSpPr>
          <p:nvPr/>
        </p:nvSpPr>
        <p:spPr bwMode="auto">
          <a:xfrm>
            <a:off x="1174750" y="1143000"/>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4054" name="Text Box 32"/>
          <p:cNvSpPr txBox="1">
            <a:spLocks noChangeArrowheads="1"/>
          </p:cNvSpPr>
          <p:nvPr/>
        </p:nvSpPr>
        <p:spPr bwMode="auto">
          <a:xfrm>
            <a:off x="2282825" y="1154113"/>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55" name="Text Box 33"/>
          <p:cNvSpPr txBox="1">
            <a:spLocks noChangeArrowheads="1"/>
          </p:cNvSpPr>
          <p:nvPr/>
        </p:nvSpPr>
        <p:spPr bwMode="auto">
          <a:xfrm>
            <a:off x="6361113" y="115570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56" name="Text Box 34"/>
          <p:cNvSpPr txBox="1">
            <a:spLocks noChangeArrowheads="1"/>
          </p:cNvSpPr>
          <p:nvPr/>
        </p:nvSpPr>
        <p:spPr bwMode="auto">
          <a:xfrm>
            <a:off x="7089775" y="116998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57" name="Text Box 35"/>
          <p:cNvSpPr txBox="1">
            <a:spLocks noChangeArrowheads="1"/>
          </p:cNvSpPr>
          <p:nvPr/>
        </p:nvSpPr>
        <p:spPr bwMode="auto">
          <a:xfrm>
            <a:off x="2987675" y="114935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58" name="Text Box 36"/>
          <p:cNvSpPr txBox="1">
            <a:spLocks noChangeArrowheads="1"/>
          </p:cNvSpPr>
          <p:nvPr/>
        </p:nvSpPr>
        <p:spPr bwMode="auto">
          <a:xfrm>
            <a:off x="279400" y="3760788"/>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4059" name="Text Box 37"/>
          <p:cNvSpPr txBox="1">
            <a:spLocks noChangeArrowheads="1"/>
          </p:cNvSpPr>
          <p:nvPr/>
        </p:nvSpPr>
        <p:spPr bwMode="auto">
          <a:xfrm>
            <a:off x="2892425" y="3738563"/>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60" name="Text Box 38"/>
          <p:cNvSpPr txBox="1">
            <a:spLocks noChangeArrowheads="1"/>
          </p:cNvSpPr>
          <p:nvPr/>
        </p:nvSpPr>
        <p:spPr bwMode="auto">
          <a:xfrm>
            <a:off x="5567363" y="372903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61" name="Line 39"/>
          <p:cNvSpPr>
            <a:spLocks noChangeShapeType="1"/>
          </p:cNvSpPr>
          <p:nvPr/>
        </p:nvSpPr>
        <p:spPr bwMode="auto">
          <a:xfrm>
            <a:off x="127000" y="5334000"/>
            <a:ext cx="2590800" cy="0"/>
          </a:xfrm>
          <a:prstGeom prst="line">
            <a:avLst/>
          </a:prstGeom>
          <a:noFill/>
          <a:ln w="9525">
            <a:solidFill>
              <a:srgbClr val="FF0000"/>
            </a:solidFill>
            <a:round/>
            <a:headEnd/>
            <a:tailEnd/>
          </a:ln>
        </p:spPr>
        <p:txBody>
          <a:bodyPr wrap="none" anchor="ctr"/>
          <a:lstStyle/>
          <a:p>
            <a:endParaRPr lang="en-GB"/>
          </a:p>
        </p:txBody>
      </p:sp>
      <p:sp>
        <p:nvSpPr>
          <p:cNvPr id="44062" name="Line 40"/>
          <p:cNvSpPr>
            <a:spLocks noChangeShapeType="1"/>
          </p:cNvSpPr>
          <p:nvPr/>
        </p:nvSpPr>
        <p:spPr bwMode="auto">
          <a:xfrm flipV="1">
            <a:off x="1173163" y="3657600"/>
            <a:ext cx="0" cy="2971800"/>
          </a:xfrm>
          <a:prstGeom prst="line">
            <a:avLst/>
          </a:prstGeom>
          <a:noFill/>
          <a:ln w="9525">
            <a:solidFill>
              <a:srgbClr val="FF0000"/>
            </a:solidFill>
            <a:round/>
            <a:headEnd/>
            <a:tailEnd/>
          </a:ln>
        </p:spPr>
        <p:txBody>
          <a:bodyPr wrap="none" anchor="ctr"/>
          <a:lstStyle/>
          <a:p>
            <a:endParaRPr lang="en-GB"/>
          </a:p>
        </p:txBody>
      </p:sp>
      <p:sp>
        <p:nvSpPr>
          <p:cNvPr id="44063" name="Text Box 41"/>
          <p:cNvSpPr txBox="1">
            <a:spLocks noChangeArrowheads="1"/>
          </p:cNvSpPr>
          <p:nvPr/>
        </p:nvSpPr>
        <p:spPr bwMode="auto">
          <a:xfrm>
            <a:off x="-49213" y="5013325"/>
            <a:ext cx="339726"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4</a:t>
            </a:r>
          </a:p>
        </p:txBody>
      </p:sp>
      <p:sp>
        <p:nvSpPr>
          <p:cNvPr id="44064" name="Text Box 42"/>
          <p:cNvSpPr txBox="1">
            <a:spLocks noChangeArrowheads="1"/>
          </p:cNvSpPr>
          <p:nvPr/>
        </p:nvSpPr>
        <p:spPr bwMode="auto">
          <a:xfrm>
            <a:off x="1106488" y="362585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5</a:t>
            </a:r>
          </a:p>
        </p:txBody>
      </p:sp>
      <p:sp>
        <p:nvSpPr>
          <p:cNvPr id="44065" name="Rectangle 43"/>
          <p:cNvSpPr>
            <a:spLocks noChangeArrowheads="1"/>
          </p:cNvSpPr>
          <p:nvPr/>
        </p:nvSpPr>
        <p:spPr bwMode="auto">
          <a:xfrm>
            <a:off x="301625" y="3787775"/>
            <a:ext cx="228600" cy="304800"/>
          </a:xfrm>
          <a:prstGeom prst="rect">
            <a:avLst/>
          </a:prstGeom>
          <a:noFill/>
          <a:ln w="9525">
            <a:solidFill>
              <a:schemeClr val="tx1"/>
            </a:solidFill>
            <a:miter lim="800000"/>
            <a:headEnd/>
            <a:tailEnd/>
          </a:ln>
        </p:spPr>
        <p:txBody>
          <a:bodyPr wrap="none" anchor="ctr"/>
          <a:lstStyle/>
          <a:p>
            <a:endParaRPr lang="en-GB"/>
          </a:p>
        </p:txBody>
      </p:sp>
      <p:sp>
        <p:nvSpPr>
          <p:cNvPr id="44066" name="Rectangle 44"/>
          <p:cNvSpPr>
            <a:spLocks noChangeArrowheads="1"/>
          </p:cNvSpPr>
          <p:nvPr/>
        </p:nvSpPr>
        <p:spPr bwMode="auto">
          <a:xfrm>
            <a:off x="2946400" y="3773488"/>
            <a:ext cx="228600" cy="304800"/>
          </a:xfrm>
          <a:prstGeom prst="rect">
            <a:avLst/>
          </a:prstGeom>
          <a:noFill/>
          <a:ln w="9525">
            <a:solidFill>
              <a:schemeClr val="tx1"/>
            </a:solidFill>
            <a:miter lim="800000"/>
            <a:headEnd/>
            <a:tailEnd/>
          </a:ln>
        </p:spPr>
        <p:txBody>
          <a:bodyPr wrap="none" anchor="ctr"/>
          <a:lstStyle/>
          <a:p>
            <a:endParaRPr lang="en-GB"/>
          </a:p>
        </p:txBody>
      </p:sp>
      <p:sp>
        <p:nvSpPr>
          <p:cNvPr id="44067" name="Rectangle 45"/>
          <p:cNvSpPr>
            <a:spLocks noChangeArrowheads="1"/>
          </p:cNvSpPr>
          <p:nvPr/>
        </p:nvSpPr>
        <p:spPr bwMode="auto">
          <a:xfrm>
            <a:off x="5624513" y="3770313"/>
            <a:ext cx="228600" cy="304800"/>
          </a:xfrm>
          <a:prstGeom prst="rect">
            <a:avLst/>
          </a:prstGeom>
          <a:noFill/>
          <a:ln w="9525">
            <a:solidFill>
              <a:schemeClr val="tx1"/>
            </a:solidFill>
            <a:miter lim="800000"/>
            <a:headEnd/>
            <a:tailEnd/>
          </a:ln>
        </p:spPr>
        <p:txBody>
          <a:bodyPr wrap="none" anchor="ctr"/>
          <a:lstStyle/>
          <a:p>
            <a:endParaRPr lang="en-GB"/>
          </a:p>
        </p:txBody>
      </p:sp>
      <p:sp>
        <p:nvSpPr>
          <p:cNvPr id="44068" name="Text Box 46"/>
          <p:cNvSpPr txBox="1">
            <a:spLocks noChangeArrowheads="1"/>
          </p:cNvSpPr>
          <p:nvPr/>
        </p:nvSpPr>
        <p:spPr bwMode="auto">
          <a:xfrm>
            <a:off x="309563" y="133350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4</a:t>
            </a:r>
          </a:p>
        </p:txBody>
      </p:sp>
      <p:sp>
        <p:nvSpPr>
          <p:cNvPr id="44069" name="Text Box 47"/>
          <p:cNvSpPr txBox="1">
            <a:spLocks noChangeArrowheads="1"/>
          </p:cNvSpPr>
          <p:nvPr/>
        </p:nvSpPr>
        <p:spPr bwMode="auto">
          <a:xfrm>
            <a:off x="4397375" y="138588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5</a:t>
            </a:r>
          </a:p>
        </p:txBody>
      </p:sp>
      <p:sp>
        <p:nvSpPr>
          <p:cNvPr id="44070" name="Rectangle 48"/>
          <p:cNvSpPr>
            <a:spLocks noChangeArrowheads="1"/>
          </p:cNvSpPr>
          <p:nvPr/>
        </p:nvSpPr>
        <p:spPr bwMode="auto">
          <a:xfrm>
            <a:off x="355600" y="1371600"/>
            <a:ext cx="228600" cy="304800"/>
          </a:xfrm>
          <a:prstGeom prst="rect">
            <a:avLst/>
          </a:prstGeom>
          <a:noFill/>
          <a:ln w="9525">
            <a:solidFill>
              <a:schemeClr val="tx1"/>
            </a:solidFill>
            <a:miter lim="800000"/>
            <a:headEnd/>
            <a:tailEnd/>
          </a:ln>
        </p:spPr>
        <p:txBody>
          <a:bodyPr wrap="none" anchor="ctr"/>
          <a:lstStyle/>
          <a:p>
            <a:endParaRPr lang="en-GB"/>
          </a:p>
        </p:txBody>
      </p:sp>
      <p:sp>
        <p:nvSpPr>
          <p:cNvPr id="44071" name="Rectangle 49"/>
          <p:cNvSpPr>
            <a:spLocks noChangeArrowheads="1"/>
          </p:cNvSpPr>
          <p:nvPr/>
        </p:nvSpPr>
        <p:spPr bwMode="auto">
          <a:xfrm>
            <a:off x="4457700" y="1435100"/>
            <a:ext cx="228600" cy="304800"/>
          </a:xfrm>
          <a:prstGeom prst="rect">
            <a:avLst/>
          </a:prstGeom>
          <a:noFill/>
          <a:ln w="9525">
            <a:solidFill>
              <a:schemeClr val="tx1"/>
            </a:solidFill>
            <a:miter lim="800000"/>
            <a:headEnd/>
            <a:tailEnd/>
          </a:ln>
        </p:spPr>
        <p:txBody>
          <a:bodyPr wrap="none" anchor="ctr"/>
          <a:lstStyle/>
          <a:p>
            <a:endParaRPr lang="en-GB"/>
          </a:p>
        </p:txBody>
      </p:sp>
      <p:sp>
        <p:nvSpPr>
          <p:cNvPr id="44072" name="Text Box 50"/>
          <p:cNvSpPr txBox="1">
            <a:spLocks noChangeArrowheads="1"/>
          </p:cNvSpPr>
          <p:nvPr/>
        </p:nvSpPr>
        <p:spPr bwMode="auto">
          <a:xfrm>
            <a:off x="5159375" y="1149350"/>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199742" name="Rectangle 62"/>
          <p:cNvSpPr>
            <a:spLocks noChangeArrowheads="1"/>
          </p:cNvSpPr>
          <p:nvPr/>
        </p:nvSpPr>
        <p:spPr bwMode="auto">
          <a:xfrm>
            <a:off x="685800" y="76200"/>
            <a:ext cx="8686800" cy="914400"/>
          </a:xfrm>
          <a:prstGeom prst="rect">
            <a:avLst/>
          </a:prstGeom>
          <a:noFill/>
          <a:ln w="9525">
            <a:noFill/>
            <a:miter lim="800000"/>
            <a:headEnd/>
            <a:tailEnd/>
          </a:ln>
          <a:effectLst/>
        </p:spPr>
        <p:txBody>
          <a:bodyPr anchor="ctr"/>
          <a:lstStyle/>
          <a:p>
            <a:pPr algn="l">
              <a:defRPr/>
            </a:pPr>
            <a:r>
              <a:rPr lang="en-US" sz="3200" dirty="0">
                <a:solidFill>
                  <a:schemeClr val="tx2"/>
                </a:solidFill>
                <a:latin typeface="+mj-lt"/>
              </a:rPr>
              <a:t>Applications –</a:t>
            </a:r>
            <a:r>
              <a:rPr lang="en-US" sz="4800" dirty="0">
                <a:solidFill>
                  <a:schemeClr val="tx2"/>
                </a:solidFill>
                <a:latin typeface="+mj-lt"/>
              </a:rPr>
              <a:t> </a:t>
            </a:r>
            <a:r>
              <a:rPr lang="en-US" sz="3200" i="1" dirty="0">
                <a:solidFill>
                  <a:srgbClr val="0000FF"/>
                </a:solidFill>
                <a:latin typeface="+mj-lt"/>
              </a:rPr>
              <a:t>CNGS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2"/>
          <p:cNvSpPr>
            <a:spLocks noGrp="1" noChangeArrowheads="1"/>
          </p:cNvSpPr>
          <p:nvPr>
            <p:ph type="sldNum" sz="quarter" idx="12"/>
          </p:nvPr>
        </p:nvSpPr>
        <p:spPr>
          <a:noFill/>
        </p:spPr>
        <p:txBody>
          <a:bodyPr/>
          <a:lstStyle/>
          <a:p>
            <a:fld id="{7AAEC133-8762-4FD4-8E7F-F9DC18F9F666}" type="slidenum">
              <a:rPr lang="en-US" smtClean="0"/>
              <a:pPr/>
              <a:t>42</a:t>
            </a:fld>
            <a:endParaRPr lang="en-US" smtClean="0"/>
          </a:p>
        </p:txBody>
      </p:sp>
      <p:sp>
        <p:nvSpPr>
          <p:cNvPr id="232450" name="Text Box 2"/>
          <p:cNvSpPr txBox="1">
            <a:spLocks noChangeArrowheads="1"/>
          </p:cNvSpPr>
          <p:nvPr/>
        </p:nvSpPr>
        <p:spPr bwMode="auto">
          <a:xfrm>
            <a:off x="1447800" y="1143000"/>
            <a:ext cx="5867400" cy="2462213"/>
          </a:xfrm>
          <a:prstGeom prst="rect">
            <a:avLst/>
          </a:prstGeom>
          <a:noFill/>
          <a:ln w="9525">
            <a:noFill/>
            <a:miter lim="800000"/>
            <a:headEnd/>
            <a:tailEnd/>
          </a:ln>
          <a:effectLst/>
        </p:spPr>
        <p:txBody>
          <a:bodyPr>
            <a:spAutoFit/>
          </a:bodyPr>
          <a:lstStyle/>
          <a:p>
            <a:pPr eaLnBrk="0" hangingPunct="0">
              <a:defRPr/>
            </a:pPr>
            <a:r>
              <a:rPr lang="en-US" sz="5400" dirty="0">
                <a:solidFill>
                  <a:schemeClr val="bg2">
                    <a:lumMod val="25000"/>
                  </a:schemeClr>
                </a:solidFill>
                <a:latin typeface="+mj-lt"/>
              </a:rPr>
              <a:t>Two-step method</a:t>
            </a:r>
            <a:endParaRPr lang="en-US" sz="2000" dirty="0">
              <a:solidFill>
                <a:schemeClr val="bg2">
                  <a:lumMod val="25000"/>
                </a:schemeClr>
              </a:solidFill>
              <a:latin typeface="+mj-lt"/>
            </a:endParaRPr>
          </a:p>
          <a:p>
            <a:pPr algn="l" eaLnBrk="0" hangingPunct="0">
              <a:defRPr/>
            </a:pPr>
            <a:endParaRPr lang="en-US" sz="2000" dirty="0">
              <a:solidFill>
                <a:srgbClr val="000000"/>
              </a:solidFill>
              <a:latin typeface="Comic Sans MS" pitchFamily="66" charset="0"/>
            </a:endParaRPr>
          </a:p>
          <a:p>
            <a:pPr algn="l" eaLnBrk="0" hangingPunct="0">
              <a:buFontTx/>
              <a:buChar char="•"/>
              <a:defRPr/>
            </a:pPr>
            <a:r>
              <a:rPr lang="en-US" sz="2000" dirty="0">
                <a:solidFill>
                  <a:srgbClr val="000000"/>
                </a:solidFill>
                <a:latin typeface="Comic Sans MS" pitchFamily="66" charset="0"/>
              </a:rPr>
              <a:t> not part of the standard FLUKA distribution</a:t>
            </a:r>
          </a:p>
          <a:p>
            <a:pPr algn="l" eaLnBrk="0" hangingPunct="0">
              <a:buFontTx/>
              <a:buChar char="•"/>
              <a:defRPr/>
            </a:pPr>
            <a:r>
              <a:rPr lang="en-US" sz="2000" dirty="0">
                <a:solidFill>
                  <a:srgbClr val="000000"/>
                </a:solidFill>
                <a:latin typeface="Comic Sans MS" pitchFamily="66" charset="0"/>
              </a:rPr>
              <a:t> all routines and data-files are available on         </a:t>
            </a:r>
          </a:p>
          <a:p>
            <a:pPr algn="l" eaLnBrk="0" hangingPunct="0">
              <a:defRPr/>
            </a:pPr>
            <a:r>
              <a:rPr lang="en-US" sz="2000" dirty="0">
                <a:solidFill>
                  <a:srgbClr val="000000"/>
                </a:solidFill>
                <a:latin typeface="Comic Sans MS" pitchFamily="66" charset="0"/>
              </a:rPr>
              <a:t>   request from  Stefan.Roesler@cern.ch </a:t>
            </a:r>
          </a:p>
          <a:p>
            <a:pPr algn="l" eaLnBrk="0" hangingPunct="0">
              <a:defRPr/>
            </a:pPr>
            <a:endParaRPr lang="en-US" sz="2000" dirty="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sldNum" sz="quarter" idx="12"/>
          </p:nvPr>
        </p:nvSpPr>
        <p:spPr>
          <a:noFill/>
        </p:spPr>
        <p:txBody>
          <a:bodyPr/>
          <a:lstStyle/>
          <a:p>
            <a:fld id="{4D8E72D7-20D8-428B-95B8-E0BD6674E930}" type="slidenum">
              <a:rPr lang="en-US" smtClean="0"/>
              <a:pPr/>
              <a:t>43</a:t>
            </a:fld>
            <a:endParaRPr lang="en-US" smtClean="0"/>
          </a:p>
        </p:txBody>
      </p:sp>
      <p:sp>
        <p:nvSpPr>
          <p:cNvPr id="40965" name="Rectangle 3"/>
          <p:cNvSpPr>
            <a:spLocks noChangeArrowheads="1"/>
          </p:cNvSpPr>
          <p:nvPr/>
        </p:nvSpPr>
        <p:spPr bwMode="auto">
          <a:xfrm>
            <a:off x="685800" y="152400"/>
            <a:ext cx="8229600" cy="914400"/>
          </a:xfrm>
          <a:prstGeom prst="rect">
            <a:avLst/>
          </a:prstGeom>
          <a:noFill/>
          <a:ln w="9525">
            <a:noFill/>
            <a:miter lim="800000"/>
            <a:headEnd/>
            <a:tailEnd/>
          </a:ln>
        </p:spPr>
        <p:txBody>
          <a:bodyPr anchor="ctr"/>
          <a:lstStyle/>
          <a:p>
            <a:pPr algn="l">
              <a:defRPr/>
            </a:pPr>
            <a:r>
              <a:rPr lang="en-US" sz="4800" dirty="0">
                <a:solidFill>
                  <a:schemeClr val="tx2"/>
                </a:solidFill>
                <a:latin typeface="+mj-lt"/>
              </a:rPr>
              <a:t>Overview</a:t>
            </a:r>
            <a:endParaRPr lang="en-US" sz="4800" i="1" dirty="0">
              <a:solidFill>
                <a:srgbClr val="0000FF"/>
              </a:solidFill>
              <a:latin typeface="+mj-lt"/>
            </a:endParaRPr>
          </a:p>
        </p:txBody>
      </p:sp>
      <p:sp>
        <p:nvSpPr>
          <p:cNvPr id="40966" name="Text Box 4"/>
          <p:cNvSpPr txBox="1">
            <a:spLocks noChangeArrowheads="1"/>
          </p:cNvSpPr>
          <p:nvPr/>
        </p:nvSpPr>
        <p:spPr bwMode="auto">
          <a:xfrm>
            <a:off x="823913" y="1293813"/>
            <a:ext cx="7534275" cy="5078412"/>
          </a:xfrm>
          <a:prstGeom prst="rect">
            <a:avLst/>
          </a:prstGeom>
          <a:noFill/>
          <a:ln w="9525">
            <a:noFill/>
            <a:miter lim="800000"/>
            <a:headEnd/>
            <a:tailEnd/>
          </a:ln>
        </p:spPr>
        <p:txBody>
          <a:bodyPr wrap="none">
            <a:spAutoFit/>
          </a:bodyPr>
          <a:lstStyle/>
          <a:p>
            <a:pPr algn="l" eaLnBrk="0" hangingPunct="0">
              <a:defRPr/>
            </a:pPr>
            <a:r>
              <a:rPr lang="en-US" sz="1800" b="1" dirty="0">
                <a:solidFill>
                  <a:srgbClr val="27B206"/>
                </a:solidFill>
                <a:latin typeface="+mj-lt"/>
              </a:rPr>
              <a:t>Two separate FLUKA simulations:</a:t>
            </a:r>
          </a:p>
          <a:p>
            <a:pPr algn="l" eaLnBrk="0" hangingPunct="0">
              <a:defRPr/>
            </a:pPr>
            <a:endParaRPr lang="en-US" sz="1800" b="1" dirty="0">
              <a:solidFill>
                <a:srgbClr val="FF0000"/>
              </a:solidFill>
              <a:latin typeface="+mj-lt"/>
            </a:endParaRPr>
          </a:p>
          <a:p>
            <a:pPr algn="l" eaLnBrk="0" hangingPunct="0">
              <a:defRPr/>
            </a:pPr>
            <a:r>
              <a:rPr lang="en-US" sz="1800" b="1" i="1" dirty="0">
                <a:solidFill>
                  <a:srgbClr val="FF0000"/>
                </a:solidFill>
                <a:latin typeface="+mj-lt"/>
              </a:rPr>
              <a:t>  </a:t>
            </a:r>
            <a:r>
              <a:rPr lang="en-US" sz="1800" b="1" i="1" u="sng" dirty="0">
                <a:solidFill>
                  <a:srgbClr val="FF0000"/>
                </a:solidFill>
                <a:latin typeface="+mj-lt"/>
              </a:rPr>
              <a:t>1</a:t>
            </a:r>
            <a:r>
              <a:rPr lang="en-US" sz="1800" b="1" i="1" u="sng" baseline="30000" dirty="0">
                <a:solidFill>
                  <a:srgbClr val="FF0000"/>
                </a:solidFill>
                <a:latin typeface="+mj-lt"/>
              </a:rPr>
              <a:t>st</a:t>
            </a:r>
            <a:r>
              <a:rPr lang="en-US" sz="1800" b="1" i="1" u="sng" dirty="0">
                <a:solidFill>
                  <a:srgbClr val="FF0000"/>
                </a:solidFill>
                <a:latin typeface="+mj-lt"/>
              </a:rPr>
              <a:t> step</a:t>
            </a:r>
          </a:p>
          <a:p>
            <a:pPr algn="l" eaLnBrk="0" hangingPunct="0">
              <a:defRPr/>
            </a:pPr>
            <a:endParaRPr lang="en-US" sz="1800" b="1" i="1" u="sng" dirty="0">
              <a:solidFill>
                <a:srgbClr val="0000FF"/>
              </a:solidFill>
              <a:latin typeface="+mj-lt"/>
            </a:endParaRPr>
          </a:p>
          <a:p>
            <a:pPr algn="l" eaLnBrk="0" hangingPunct="0">
              <a:defRPr/>
            </a:pPr>
            <a:r>
              <a:rPr lang="en-US" sz="1800" b="1" i="1" dirty="0">
                <a:solidFill>
                  <a:srgbClr val="0000FF"/>
                </a:solidFill>
                <a:latin typeface="+mj-lt"/>
              </a:rPr>
              <a:t>    </a:t>
            </a:r>
            <a:r>
              <a:rPr lang="en-US" sz="1800" dirty="0">
                <a:solidFill>
                  <a:srgbClr val="0000FF"/>
                </a:solidFill>
                <a:latin typeface="+mj-lt"/>
              </a:rPr>
              <a:t>- simulation of production of radioactive nuclides and of their</a:t>
            </a:r>
          </a:p>
          <a:p>
            <a:pPr algn="l" eaLnBrk="0" hangingPunct="0">
              <a:defRPr/>
            </a:pPr>
            <a:r>
              <a:rPr lang="en-US" sz="1800" dirty="0">
                <a:solidFill>
                  <a:srgbClr val="0000FF"/>
                </a:solidFill>
                <a:latin typeface="+mj-lt"/>
              </a:rPr>
              <a:t>        build-up and decay for a certain irradiation pattern and different</a:t>
            </a:r>
          </a:p>
          <a:p>
            <a:pPr algn="l" eaLnBrk="0" hangingPunct="0">
              <a:defRPr/>
            </a:pPr>
            <a:r>
              <a:rPr lang="en-US" sz="1800" dirty="0">
                <a:solidFill>
                  <a:srgbClr val="0000FF"/>
                </a:solidFill>
                <a:latin typeface="+mj-lt"/>
              </a:rPr>
              <a:t>        cooling times</a:t>
            </a:r>
          </a:p>
          <a:p>
            <a:pPr algn="l" eaLnBrk="0" hangingPunct="0">
              <a:defRPr/>
            </a:pPr>
            <a:r>
              <a:rPr lang="en-US" sz="1800" dirty="0">
                <a:solidFill>
                  <a:srgbClr val="0000FF"/>
                </a:solidFill>
                <a:latin typeface="+mj-lt"/>
              </a:rPr>
              <a:t>      </a:t>
            </a:r>
            <a:r>
              <a:rPr lang="en-US" sz="1800" dirty="0">
                <a:solidFill>
                  <a:srgbClr val="000000"/>
                </a:solidFill>
                <a:latin typeface="+mj-lt"/>
              </a:rPr>
              <a:t>- write-out of all information on produced radio-nuclides at each</a:t>
            </a:r>
          </a:p>
          <a:p>
            <a:pPr algn="l" eaLnBrk="0" hangingPunct="0">
              <a:defRPr/>
            </a:pPr>
            <a:r>
              <a:rPr lang="en-US" sz="1800" dirty="0">
                <a:solidFill>
                  <a:srgbClr val="000000"/>
                </a:solidFill>
                <a:latin typeface="+mj-lt"/>
              </a:rPr>
              <a:t>        cooling time into external file via user-routine </a:t>
            </a:r>
            <a:r>
              <a:rPr lang="en-US" sz="1800" dirty="0" err="1">
                <a:solidFill>
                  <a:srgbClr val="000000"/>
                </a:solidFill>
                <a:latin typeface="+mj-lt"/>
              </a:rPr>
              <a:t>usrrnc.f</a:t>
            </a:r>
            <a:endParaRPr lang="en-US" sz="1800" dirty="0">
              <a:solidFill>
                <a:srgbClr val="000000"/>
              </a:solidFill>
              <a:latin typeface="+mj-lt"/>
            </a:endParaRPr>
          </a:p>
          <a:p>
            <a:pPr algn="l" eaLnBrk="0" hangingPunct="0">
              <a:defRPr/>
            </a:pPr>
            <a:r>
              <a:rPr lang="en-US" sz="1800" dirty="0">
                <a:solidFill>
                  <a:srgbClr val="000000"/>
                </a:solidFill>
                <a:latin typeface="+mj-lt"/>
              </a:rPr>
              <a:t>      - uses the analytical solution of the Bateman equation in FLUKA</a:t>
            </a:r>
          </a:p>
          <a:p>
            <a:pPr algn="l" eaLnBrk="0" hangingPunct="0">
              <a:defRPr/>
            </a:pPr>
            <a:r>
              <a:rPr lang="en-US" sz="1800" dirty="0">
                <a:solidFill>
                  <a:srgbClr val="000000"/>
                </a:solidFill>
                <a:latin typeface="+mj-lt"/>
              </a:rPr>
              <a:t>        (i.e., radioactive build-up and decay identical to 1-step method) </a:t>
            </a:r>
          </a:p>
          <a:p>
            <a:pPr algn="l" eaLnBrk="0" hangingPunct="0">
              <a:defRPr/>
            </a:pPr>
            <a:endParaRPr lang="en-US" sz="1800" dirty="0">
              <a:solidFill>
                <a:srgbClr val="000000"/>
              </a:solidFill>
              <a:latin typeface="+mj-lt"/>
            </a:endParaRPr>
          </a:p>
          <a:p>
            <a:pPr algn="l" eaLnBrk="0" hangingPunct="0">
              <a:defRPr/>
            </a:pPr>
            <a:r>
              <a:rPr lang="en-US" sz="1800" b="1" i="1" dirty="0">
                <a:solidFill>
                  <a:srgbClr val="FF0000"/>
                </a:solidFill>
                <a:latin typeface="+mj-lt"/>
              </a:rPr>
              <a:t>  </a:t>
            </a:r>
            <a:r>
              <a:rPr lang="en-US" sz="1800" b="1" i="1" u="sng" dirty="0">
                <a:solidFill>
                  <a:srgbClr val="FF0000"/>
                </a:solidFill>
                <a:latin typeface="+mj-lt"/>
              </a:rPr>
              <a:t>2</a:t>
            </a:r>
            <a:r>
              <a:rPr lang="en-US" sz="1800" b="1" i="1" u="sng" baseline="30000" dirty="0">
                <a:solidFill>
                  <a:srgbClr val="FF0000"/>
                </a:solidFill>
                <a:latin typeface="+mj-lt"/>
              </a:rPr>
              <a:t>nd</a:t>
            </a:r>
            <a:r>
              <a:rPr lang="en-US" sz="1800" b="1" i="1" u="sng" dirty="0">
                <a:solidFill>
                  <a:srgbClr val="FF0000"/>
                </a:solidFill>
                <a:latin typeface="+mj-lt"/>
              </a:rPr>
              <a:t> step</a:t>
            </a:r>
          </a:p>
          <a:p>
            <a:pPr algn="l" eaLnBrk="0" hangingPunct="0">
              <a:defRPr/>
            </a:pPr>
            <a:endParaRPr lang="en-US" sz="1800" b="1" i="1" u="sng" dirty="0">
              <a:solidFill>
                <a:srgbClr val="FF0000"/>
              </a:solidFill>
              <a:latin typeface="+mj-lt"/>
            </a:endParaRPr>
          </a:p>
          <a:p>
            <a:pPr algn="l" eaLnBrk="0" hangingPunct="0">
              <a:defRPr/>
            </a:pPr>
            <a:r>
              <a:rPr lang="en-US" sz="1800" dirty="0">
                <a:solidFill>
                  <a:srgbClr val="0000FF"/>
                </a:solidFill>
                <a:latin typeface="+mj-lt"/>
              </a:rPr>
              <a:t>      - simulation(s) of radioactive decay and transport of decay radiation</a:t>
            </a:r>
          </a:p>
          <a:p>
            <a:pPr algn="l" eaLnBrk="0" hangingPunct="0">
              <a:defRPr/>
            </a:pPr>
            <a:r>
              <a:rPr lang="en-US" sz="1800" dirty="0">
                <a:solidFill>
                  <a:srgbClr val="0000FF"/>
                </a:solidFill>
                <a:latin typeface="+mj-lt"/>
              </a:rPr>
              <a:t>      </a:t>
            </a:r>
            <a:r>
              <a:rPr lang="en-US" sz="1800" dirty="0">
                <a:solidFill>
                  <a:srgbClr val="000000"/>
                </a:solidFill>
                <a:latin typeface="+mj-lt"/>
              </a:rPr>
              <a:t>- information on radio-nuclides read in from file created in 1</a:t>
            </a:r>
            <a:r>
              <a:rPr lang="en-US" sz="1800" baseline="30000" dirty="0">
                <a:solidFill>
                  <a:srgbClr val="000000"/>
                </a:solidFill>
                <a:latin typeface="+mj-lt"/>
              </a:rPr>
              <a:t>st</a:t>
            </a:r>
            <a:r>
              <a:rPr lang="en-US" sz="1800" dirty="0">
                <a:solidFill>
                  <a:srgbClr val="000000"/>
                </a:solidFill>
                <a:latin typeface="+mj-lt"/>
              </a:rPr>
              <a:t> step</a:t>
            </a:r>
          </a:p>
          <a:p>
            <a:pPr algn="l" eaLnBrk="0" hangingPunct="0">
              <a:defRPr/>
            </a:pPr>
            <a:r>
              <a:rPr lang="en-US" sz="1800" dirty="0">
                <a:solidFill>
                  <a:srgbClr val="000000"/>
                </a:solidFill>
                <a:latin typeface="+mj-lt"/>
              </a:rPr>
              <a:t>         via user-routine </a:t>
            </a:r>
            <a:r>
              <a:rPr lang="en-US" sz="1800" dirty="0" err="1">
                <a:solidFill>
                  <a:srgbClr val="000000"/>
                </a:solidFill>
                <a:latin typeface="+mj-lt"/>
              </a:rPr>
              <a:t>source.f</a:t>
            </a:r>
            <a:endParaRPr lang="en-US" sz="1800" dirty="0">
              <a:solidFill>
                <a:srgbClr val="000000"/>
              </a:solidFill>
              <a:latin typeface="+mj-lt"/>
            </a:endParaRPr>
          </a:p>
          <a:p>
            <a:pPr algn="l" eaLnBrk="0" hangingPunct="0">
              <a:defRPr/>
            </a:pPr>
            <a:r>
              <a:rPr lang="en-US" sz="1800" dirty="0">
                <a:solidFill>
                  <a:srgbClr val="000000"/>
                </a:solidFill>
                <a:latin typeface="+mj-lt"/>
              </a:rPr>
              <a:t>      - individual simulations for each requested cooling time</a:t>
            </a:r>
            <a:endParaRPr lang="en-US" sz="1400" dirty="0">
              <a:solidFill>
                <a:srgbClr val="000000"/>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Grp="1" noChangeArrowheads="1"/>
          </p:cNvSpPr>
          <p:nvPr>
            <p:ph type="sldNum" sz="quarter" idx="12"/>
          </p:nvPr>
        </p:nvSpPr>
        <p:spPr>
          <a:noFill/>
        </p:spPr>
        <p:txBody>
          <a:bodyPr/>
          <a:lstStyle/>
          <a:p>
            <a:fld id="{8E8E259D-5F22-4F47-84BA-0179B18C3371}" type="slidenum">
              <a:rPr lang="en-US" smtClean="0"/>
              <a:pPr/>
              <a:t>44</a:t>
            </a:fld>
            <a:endParaRPr lang="en-US" smtClean="0"/>
          </a:p>
        </p:txBody>
      </p:sp>
      <p:sp>
        <p:nvSpPr>
          <p:cNvPr id="41989" name="Rectangle 2"/>
          <p:cNvSpPr>
            <a:spLocks noChangeArrowheads="1"/>
          </p:cNvSpPr>
          <p:nvPr/>
        </p:nvSpPr>
        <p:spPr bwMode="auto">
          <a:xfrm>
            <a:off x="685800" y="152400"/>
            <a:ext cx="8229600" cy="914400"/>
          </a:xfrm>
          <a:prstGeom prst="rect">
            <a:avLst/>
          </a:prstGeom>
          <a:noFill/>
          <a:ln w="9525">
            <a:noFill/>
            <a:miter lim="800000"/>
            <a:headEnd/>
            <a:tailEnd/>
          </a:ln>
        </p:spPr>
        <p:txBody>
          <a:bodyPr anchor="ctr"/>
          <a:lstStyle/>
          <a:p>
            <a:pPr algn="l">
              <a:defRPr/>
            </a:pPr>
            <a:r>
              <a:rPr lang="en-US" sz="3200" dirty="0">
                <a:solidFill>
                  <a:schemeClr val="tx2"/>
                </a:solidFill>
                <a:latin typeface="+mj-lt"/>
              </a:rPr>
              <a:t>Advantages and disadvantages</a:t>
            </a:r>
            <a:endParaRPr lang="en-US" sz="3200" i="1" dirty="0">
              <a:solidFill>
                <a:srgbClr val="0000FF"/>
              </a:solidFill>
              <a:latin typeface="+mj-lt"/>
            </a:endParaRPr>
          </a:p>
        </p:txBody>
      </p:sp>
      <p:sp>
        <p:nvSpPr>
          <p:cNvPr id="41990" name="Text Box 3"/>
          <p:cNvSpPr txBox="1">
            <a:spLocks noChangeArrowheads="1"/>
          </p:cNvSpPr>
          <p:nvPr/>
        </p:nvSpPr>
        <p:spPr bwMode="auto">
          <a:xfrm>
            <a:off x="823913" y="1143000"/>
            <a:ext cx="7352334" cy="4832092"/>
          </a:xfrm>
          <a:prstGeom prst="rect">
            <a:avLst/>
          </a:prstGeom>
          <a:noFill/>
          <a:ln w="9525">
            <a:noFill/>
            <a:miter lim="800000"/>
            <a:headEnd/>
            <a:tailEnd/>
          </a:ln>
        </p:spPr>
        <p:txBody>
          <a:bodyPr wrap="none">
            <a:spAutoFit/>
          </a:bodyPr>
          <a:lstStyle/>
          <a:p>
            <a:pPr algn="l" eaLnBrk="0" hangingPunct="0">
              <a:defRPr/>
            </a:pPr>
            <a:endParaRPr lang="en-US" sz="1800" b="1" dirty="0">
              <a:solidFill>
                <a:srgbClr val="FF0000"/>
              </a:solidFill>
              <a:latin typeface="+mj-lt"/>
            </a:endParaRPr>
          </a:p>
          <a:p>
            <a:pPr algn="l" eaLnBrk="0" hangingPunct="0">
              <a:defRPr/>
            </a:pPr>
            <a:r>
              <a:rPr lang="en-US" sz="1800" b="1" i="1" dirty="0">
                <a:solidFill>
                  <a:srgbClr val="FF0000"/>
                </a:solidFill>
                <a:latin typeface="+mj-lt"/>
              </a:rPr>
              <a:t>  </a:t>
            </a:r>
            <a:r>
              <a:rPr lang="en-US" sz="1800" b="1" i="1" u="sng" dirty="0">
                <a:solidFill>
                  <a:srgbClr val="FF0000"/>
                </a:solidFill>
                <a:latin typeface="+mj-lt"/>
              </a:rPr>
              <a:t>Advantages</a:t>
            </a:r>
          </a:p>
          <a:p>
            <a:pPr algn="l" eaLnBrk="0" hangingPunct="0">
              <a:defRPr/>
            </a:pPr>
            <a:endParaRPr lang="en-US" sz="1800" b="1" i="1" u="sng" dirty="0">
              <a:solidFill>
                <a:srgbClr val="0000FF"/>
              </a:solidFill>
              <a:latin typeface="+mj-lt"/>
            </a:endParaRPr>
          </a:p>
          <a:p>
            <a:pPr algn="l" eaLnBrk="0" hangingPunct="0">
              <a:defRPr/>
            </a:pPr>
            <a:r>
              <a:rPr lang="en-US" sz="1800" b="1" i="1" dirty="0">
                <a:solidFill>
                  <a:srgbClr val="0000FF"/>
                </a:solidFill>
                <a:latin typeface="+mj-lt"/>
              </a:rPr>
              <a:t>    </a:t>
            </a:r>
            <a:r>
              <a:rPr lang="en-US" sz="1800" dirty="0">
                <a:solidFill>
                  <a:srgbClr val="0000FF"/>
                </a:solidFill>
                <a:latin typeface="+mj-lt"/>
              </a:rPr>
              <a:t>- geometry for 1</a:t>
            </a:r>
            <a:r>
              <a:rPr lang="en-US" sz="1800" baseline="30000" dirty="0">
                <a:solidFill>
                  <a:srgbClr val="0000FF"/>
                </a:solidFill>
                <a:latin typeface="+mj-lt"/>
              </a:rPr>
              <a:t>st</a:t>
            </a:r>
            <a:r>
              <a:rPr lang="en-US" sz="1800" dirty="0">
                <a:solidFill>
                  <a:srgbClr val="0000FF"/>
                </a:solidFill>
                <a:latin typeface="+mj-lt"/>
              </a:rPr>
              <a:t> and 2</a:t>
            </a:r>
            <a:r>
              <a:rPr lang="en-US" sz="1800" baseline="30000" dirty="0">
                <a:solidFill>
                  <a:srgbClr val="0000FF"/>
                </a:solidFill>
                <a:latin typeface="+mj-lt"/>
              </a:rPr>
              <a:t>nd</a:t>
            </a:r>
            <a:r>
              <a:rPr lang="en-US" sz="1800" dirty="0">
                <a:solidFill>
                  <a:srgbClr val="0000FF"/>
                </a:solidFill>
                <a:latin typeface="+mj-lt"/>
              </a:rPr>
              <a:t> step can be different, </a:t>
            </a:r>
            <a:r>
              <a:rPr lang="en-US" sz="1800" i="1" dirty="0">
                <a:solidFill>
                  <a:srgbClr val="0000FF"/>
                </a:solidFill>
                <a:latin typeface="+mj-lt"/>
              </a:rPr>
              <a:t>e.g.,</a:t>
            </a:r>
            <a:r>
              <a:rPr lang="en-US" sz="1800" dirty="0">
                <a:solidFill>
                  <a:srgbClr val="0000FF"/>
                </a:solidFill>
                <a:latin typeface="+mj-lt"/>
              </a:rPr>
              <a:t> </a:t>
            </a:r>
          </a:p>
          <a:p>
            <a:pPr algn="l" eaLnBrk="0" hangingPunct="0">
              <a:defRPr/>
            </a:pPr>
            <a:r>
              <a:rPr lang="en-US" sz="1800" dirty="0">
                <a:solidFill>
                  <a:srgbClr val="0000FF"/>
                </a:solidFill>
                <a:latin typeface="+mj-lt"/>
              </a:rPr>
              <a:t>           </a:t>
            </a:r>
            <a:r>
              <a:rPr lang="en-US" sz="1400" dirty="0">
                <a:solidFill>
                  <a:srgbClr val="000000"/>
                </a:solidFill>
                <a:latin typeface="+mj-lt"/>
              </a:rPr>
              <a:t>* simulation of dose rate only from a certain activated component in a different </a:t>
            </a:r>
          </a:p>
          <a:p>
            <a:pPr algn="l" eaLnBrk="0" hangingPunct="0">
              <a:defRPr/>
            </a:pPr>
            <a:r>
              <a:rPr lang="en-US" sz="1400" dirty="0">
                <a:solidFill>
                  <a:srgbClr val="000000"/>
                </a:solidFill>
                <a:latin typeface="+mj-lt"/>
              </a:rPr>
              <a:t>                 environment (</a:t>
            </a:r>
            <a:r>
              <a:rPr lang="en-US" sz="1400" i="1" dirty="0">
                <a:solidFill>
                  <a:srgbClr val="000000"/>
                </a:solidFill>
                <a:latin typeface="+mj-lt"/>
              </a:rPr>
              <a:t>e.g.,</a:t>
            </a:r>
            <a:r>
              <a:rPr lang="en-US" sz="1400" dirty="0">
                <a:solidFill>
                  <a:srgbClr val="000000"/>
                </a:solidFill>
                <a:latin typeface="+mj-lt"/>
              </a:rPr>
              <a:t> taken out from accelerator and brought into laboratory)</a:t>
            </a:r>
          </a:p>
          <a:p>
            <a:pPr algn="l" eaLnBrk="0" hangingPunct="0">
              <a:defRPr/>
            </a:pPr>
            <a:endParaRPr lang="en-US" sz="1400" dirty="0">
              <a:solidFill>
                <a:srgbClr val="000000"/>
              </a:solidFill>
              <a:latin typeface="+mj-lt"/>
            </a:endParaRPr>
          </a:p>
          <a:p>
            <a:pPr algn="l" eaLnBrk="0" hangingPunct="0">
              <a:defRPr/>
            </a:pPr>
            <a:r>
              <a:rPr lang="en-US" sz="1400" dirty="0">
                <a:solidFill>
                  <a:srgbClr val="000000"/>
                </a:solidFill>
                <a:latin typeface="+mj-lt"/>
              </a:rPr>
              <a:t>       </a:t>
            </a:r>
            <a:r>
              <a:rPr lang="en-US" sz="1800" dirty="0">
                <a:solidFill>
                  <a:srgbClr val="0000FF"/>
                </a:solidFill>
                <a:latin typeface="+mj-lt"/>
              </a:rPr>
              <a:t>- complex irradiation pattern can be read-in from external data file</a:t>
            </a:r>
          </a:p>
          <a:p>
            <a:pPr algn="l" eaLnBrk="0" hangingPunct="0">
              <a:defRPr/>
            </a:pPr>
            <a:r>
              <a:rPr lang="en-US" sz="1800" dirty="0">
                <a:solidFill>
                  <a:srgbClr val="0000FF"/>
                </a:solidFill>
                <a:latin typeface="+mj-lt"/>
              </a:rPr>
              <a:t>        (</a:t>
            </a:r>
            <a:r>
              <a:rPr lang="en-US" sz="1800" i="1" dirty="0">
                <a:solidFill>
                  <a:srgbClr val="0000FF"/>
                </a:solidFill>
                <a:latin typeface="+mj-lt"/>
              </a:rPr>
              <a:t>e.g.,</a:t>
            </a:r>
            <a:r>
              <a:rPr lang="en-US" sz="1800" dirty="0">
                <a:solidFill>
                  <a:srgbClr val="0000FF"/>
                </a:solidFill>
                <a:latin typeface="+mj-lt"/>
              </a:rPr>
              <a:t> exact treatment of several hundred beam-spills)</a:t>
            </a:r>
            <a:endParaRPr lang="en-US" sz="1400" dirty="0">
              <a:solidFill>
                <a:srgbClr val="000000"/>
              </a:solidFill>
              <a:latin typeface="+mj-lt"/>
            </a:endParaRPr>
          </a:p>
          <a:p>
            <a:pPr algn="l" eaLnBrk="0" hangingPunct="0">
              <a:defRPr/>
            </a:pPr>
            <a:endParaRPr lang="en-US" sz="1400" dirty="0">
              <a:solidFill>
                <a:srgbClr val="000000"/>
              </a:solidFill>
              <a:latin typeface="+mj-lt"/>
            </a:endParaRPr>
          </a:p>
          <a:p>
            <a:pPr algn="l" eaLnBrk="0" hangingPunct="0">
              <a:defRPr/>
            </a:pPr>
            <a:endParaRPr lang="en-US" sz="1800" dirty="0">
              <a:solidFill>
                <a:srgbClr val="0000FF"/>
              </a:solidFill>
              <a:latin typeface="+mj-lt"/>
            </a:endParaRPr>
          </a:p>
          <a:p>
            <a:pPr algn="l" eaLnBrk="0" hangingPunct="0">
              <a:defRPr/>
            </a:pPr>
            <a:r>
              <a:rPr lang="en-US" sz="1800" b="1" i="1" dirty="0">
                <a:solidFill>
                  <a:srgbClr val="FF0000"/>
                </a:solidFill>
                <a:latin typeface="+mj-lt"/>
              </a:rPr>
              <a:t>  </a:t>
            </a:r>
            <a:r>
              <a:rPr lang="en-US" sz="1800" b="1" i="1" u="sng" dirty="0">
                <a:solidFill>
                  <a:srgbClr val="FF0000"/>
                </a:solidFill>
                <a:latin typeface="+mj-lt"/>
              </a:rPr>
              <a:t>Disadvantages</a:t>
            </a:r>
          </a:p>
          <a:p>
            <a:pPr algn="l" eaLnBrk="0" hangingPunct="0">
              <a:defRPr/>
            </a:pPr>
            <a:endParaRPr lang="en-US" sz="1800" b="1" i="1" u="sng" dirty="0">
              <a:solidFill>
                <a:srgbClr val="FF0000"/>
              </a:solidFill>
              <a:latin typeface="+mj-lt"/>
            </a:endParaRPr>
          </a:p>
          <a:p>
            <a:pPr algn="l" eaLnBrk="0" hangingPunct="0">
              <a:defRPr/>
            </a:pPr>
            <a:r>
              <a:rPr lang="en-US" sz="1800" dirty="0">
                <a:solidFill>
                  <a:srgbClr val="0000FF"/>
                </a:solidFill>
                <a:latin typeface="+mj-lt"/>
              </a:rPr>
              <a:t>      - several simulations needed: for 1</a:t>
            </a:r>
            <a:r>
              <a:rPr lang="en-US" sz="1800" baseline="30000" dirty="0">
                <a:solidFill>
                  <a:srgbClr val="0000FF"/>
                </a:solidFill>
                <a:latin typeface="+mj-lt"/>
              </a:rPr>
              <a:t>st</a:t>
            </a:r>
            <a:r>
              <a:rPr lang="en-US" sz="1800" dirty="0">
                <a:solidFill>
                  <a:srgbClr val="0000FF"/>
                </a:solidFill>
                <a:latin typeface="+mj-lt"/>
              </a:rPr>
              <a:t> step and for 2</a:t>
            </a:r>
            <a:r>
              <a:rPr lang="en-US" sz="1800" baseline="30000" dirty="0">
                <a:solidFill>
                  <a:srgbClr val="0000FF"/>
                </a:solidFill>
                <a:latin typeface="+mj-lt"/>
              </a:rPr>
              <a:t>nd</a:t>
            </a:r>
            <a:r>
              <a:rPr lang="en-US" sz="1800" dirty="0">
                <a:solidFill>
                  <a:srgbClr val="0000FF"/>
                </a:solidFill>
                <a:latin typeface="+mj-lt"/>
              </a:rPr>
              <a:t> step for each</a:t>
            </a:r>
          </a:p>
          <a:p>
            <a:pPr algn="l" eaLnBrk="0" hangingPunct="0">
              <a:defRPr/>
            </a:pPr>
            <a:r>
              <a:rPr lang="en-US" sz="1800" dirty="0">
                <a:solidFill>
                  <a:srgbClr val="0000FF"/>
                </a:solidFill>
                <a:latin typeface="+mj-lt"/>
              </a:rPr>
              <a:t>         individual cooling time</a:t>
            </a:r>
          </a:p>
          <a:p>
            <a:pPr algn="l" eaLnBrk="0" hangingPunct="0">
              <a:defRPr/>
            </a:pPr>
            <a:r>
              <a:rPr lang="en-US" sz="1800" dirty="0">
                <a:solidFill>
                  <a:srgbClr val="0000FF"/>
                </a:solidFill>
                <a:latin typeface="+mj-lt"/>
              </a:rPr>
              <a:t>      - dedicated user-routines have to be linked and a number of</a:t>
            </a:r>
          </a:p>
          <a:p>
            <a:pPr algn="l" eaLnBrk="0" hangingPunct="0">
              <a:defRPr/>
            </a:pPr>
            <a:r>
              <a:rPr lang="en-US" sz="1800" dirty="0">
                <a:solidFill>
                  <a:srgbClr val="0000FF"/>
                </a:solidFill>
                <a:latin typeface="+mj-lt"/>
              </a:rPr>
              <a:t>         data-files are needed during execution</a:t>
            </a:r>
          </a:p>
          <a:p>
            <a:pPr algn="l" eaLnBrk="0" hangingPunct="0">
              <a:defRPr/>
            </a:pPr>
            <a:endParaRPr lang="en-US" sz="1400" dirty="0">
              <a:solidFill>
                <a:srgbClr val="0000FF"/>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p:cNvSpPr>
            <a:spLocks noGrp="1" noChangeArrowheads="1"/>
          </p:cNvSpPr>
          <p:nvPr>
            <p:ph type="sldNum" sz="quarter" idx="12"/>
          </p:nvPr>
        </p:nvSpPr>
        <p:spPr>
          <a:noFill/>
        </p:spPr>
        <p:txBody>
          <a:bodyPr/>
          <a:lstStyle/>
          <a:p>
            <a:fld id="{26FA20E9-9F3B-412C-8E12-BC6933CC9AF1}" type="slidenum">
              <a:rPr lang="en-US" smtClean="0"/>
              <a:pPr/>
              <a:t>5</a:t>
            </a:fld>
            <a:endParaRPr lang="en-US" smtClean="0"/>
          </a:p>
        </p:txBody>
      </p:sp>
      <p:sp>
        <p:nvSpPr>
          <p:cNvPr id="259074" name="Text Box 2"/>
          <p:cNvSpPr txBox="1">
            <a:spLocks noChangeArrowheads="1"/>
          </p:cNvSpPr>
          <p:nvPr/>
        </p:nvSpPr>
        <p:spPr bwMode="auto">
          <a:xfrm>
            <a:off x="1981200" y="2590800"/>
            <a:ext cx="4724400" cy="1016000"/>
          </a:xfrm>
          <a:prstGeom prst="rect">
            <a:avLst/>
          </a:prstGeom>
          <a:noFill/>
          <a:ln w="9525">
            <a:noFill/>
            <a:miter lim="800000"/>
            <a:headEnd/>
            <a:tailEnd/>
          </a:ln>
          <a:effectLst/>
        </p:spPr>
        <p:txBody>
          <a:bodyPr>
            <a:spAutoFit/>
          </a:bodyPr>
          <a:lstStyle/>
          <a:p>
            <a:pPr algn="l" eaLnBrk="0" hangingPunct="0">
              <a:defRPr/>
            </a:pPr>
            <a:r>
              <a:rPr lang="en-US" sz="6000" dirty="0">
                <a:solidFill>
                  <a:schemeClr val="bg2">
                    <a:lumMod val="25000"/>
                  </a:schemeClr>
                </a:solidFill>
                <a:latin typeface="+mj-lt"/>
              </a:rPr>
              <a:t>Input options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7"/>
          <p:cNvSpPr>
            <a:spLocks noGrp="1"/>
          </p:cNvSpPr>
          <p:nvPr>
            <p:ph idx="1"/>
          </p:nvPr>
        </p:nvSpPr>
        <p:spPr>
          <a:xfrm>
            <a:off x="685800" y="1066800"/>
            <a:ext cx="7924800" cy="5181600"/>
          </a:xfrm>
        </p:spPr>
        <p:txBody>
          <a:bodyPr/>
          <a:lstStyle/>
          <a:p>
            <a:pPr>
              <a:buFont typeface="Wingdings" pitchFamily="2" charset="2"/>
              <a:buNone/>
            </a:pPr>
            <a:r>
              <a:rPr lang="en-US" sz="1600" smtClean="0">
                <a:solidFill>
                  <a:srgbClr val="000000"/>
                </a:solidFill>
              </a:rPr>
              <a:t>Input card:</a:t>
            </a:r>
            <a:r>
              <a:rPr lang="en-US" sz="1600" smtClean="0"/>
              <a:t>  </a:t>
            </a:r>
            <a:r>
              <a:rPr lang="en-US" sz="1600" smtClean="0">
                <a:solidFill>
                  <a:srgbClr val="FF0000"/>
                </a:solidFill>
              </a:rPr>
              <a:t>RADDECAY</a:t>
            </a:r>
            <a:endParaRPr lang="en-US" sz="1600" smtClean="0">
              <a:solidFill>
                <a:srgbClr val="000000"/>
              </a:solidFill>
            </a:endParaRPr>
          </a:p>
          <a:p>
            <a:pPr>
              <a:buFont typeface="Wingdings" pitchFamily="2" charset="2"/>
              <a:buNone/>
            </a:pPr>
            <a:r>
              <a:rPr lang="en-US" sz="1600" smtClean="0">
                <a:cs typeface="Tahoma" pitchFamily="34" charset="0"/>
              </a:rPr>
              <a:t>	requests simulation of decay of produced radioactive nuclides allows to modify biasing and transport thresholds (defined with other cards) for application to the transport of decay radiation</a:t>
            </a:r>
          </a:p>
          <a:p>
            <a:pPr>
              <a:buFont typeface="Wingdings" pitchFamily="2" charset="2"/>
              <a:buNone/>
            </a:pPr>
            <a:r>
              <a:rPr lang="en-US" sz="1600" smtClean="0">
                <a:solidFill>
                  <a:srgbClr val="000000"/>
                </a:solidFill>
              </a:rPr>
              <a:t>Input card:</a:t>
            </a:r>
            <a:r>
              <a:rPr lang="en-US" sz="1600" smtClean="0"/>
              <a:t>  </a:t>
            </a:r>
            <a:r>
              <a:rPr lang="en-US" sz="1600" smtClean="0">
                <a:solidFill>
                  <a:srgbClr val="FF0000"/>
                </a:solidFill>
              </a:rPr>
              <a:t>IRRPROFI</a:t>
            </a:r>
            <a:endParaRPr lang="en-US" sz="1600" smtClean="0">
              <a:solidFill>
                <a:srgbClr val="000000"/>
              </a:solidFill>
            </a:endParaRPr>
          </a:p>
          <a:p>
            <a:pPr>
              <a:buFont typeface="Wingdings" pitchFamily="2" charset="2"/>
              <a:buNone/>
            </a:pPr>
            <a:r>
              <a:rPr lang="en-US" sz="1600" smtClean="0">
                <a:cs typeface="Tahoma" pitchFamily="34" charset="0"/>
              </a:rPr>
              <a:t>	definition of an irradiation profile (irradiation times and intensities)</a:t>
            </a:r>
          </a:p>
          <a:p>
            <a:pPr>
              <a:buFont typeface="Wingdings" pitchFamily="2" charset="2"/>
              <a:buNone/>
            </a:pPr>
            <a:r>
              <a:rPr lang="en-US" sz="1600" smtClean="0">
                <a:solidFill>
                  <a:srgbClr val="000000"/>
                </a:solidFill>
              </a:rPr>
              <a:t>Input card:</a:t>
            </a:r>
            <a:r>
              <a:rPr lang="en-US" sz="1600" smtClean="0"/>
              <a:t>  </a:t>
            </a:r>
            <a:r>
              <a:rPr lang="en-US" sz="1600" smtClean="0">
                <a:solidFill>
                  <a:srgbClr val="FF0000"/>
                </a:solidFill>
              </a:rPr>
              <a:t>DCYTIMES</a:t>
            </a:r>
            <a:endParaRPr lang="en-US" sz="1600" smtClean="0">
              <a:solidFill>
                <a:srgbClr val="000000"/>
              </a:solidFill>
            </a:endParaRPr>
          </a:p>
          <a:p>
            <a:pPr>
              <a:buFont typeface="Wingdings" pitchFamily="2" charset="2"/>
              <a:buNone/>
            </a:pPr>
            <a:r>
              <a:rPr lang="en-US" sz="1600" smtClean="0">
                <a:cs typeface="Tahoma" pitchFamily="34" charset="0"/>
              </a:rPr>
              <a:t>	definition of decay (cooling ) time</a:t>
            </a:r>
          </a:p>
          <a:p>
            <a:endParaRPr lang="en-US" sz="1600" smtClean="0">
              <a:cs typeface="Tahoma" pitchFamily="34" charset="0"/>
            </a:endParaRPr>
          </a:p>
          <a:p>
            <a:endParaRPr lang="en-US" sz="1600" smtClean="0">
              <a:cs typeface="Tahoma" pitchFamily="34" charset="0"/>
            </a:endParaRPr>
          </a:p>
          <a:p>
            <a:pPr>
              <a:buFont typeface="Wingdings" pitchFamily="2" charset="2"/>
              <a:buNone/>
            </a:pPr>
            <a:endParaRPr lang="en-US" sz="1600" smtClean="0">
              <a:solidFill>
                <a:srgbClr val="000000"/>
              </a:solidFill>
            </a:endParaRPr>
          </a:p>
          <a:p>
            <a:pPr>
              <a:buFont typeface="Wingdings" pitchFamily="2" charset="2"/>
              <a:buNone/>
            </a:pPr>
            <a:endParaRPr lang="en-US" sz="1600" smtClean="0">
              <a:solidFill>
                <a:srgbClr val="000000"/>
              </a:solidFill>
            </a:endParaRPr>
          </a:p>
          <a:p>
            <a:pPr>
              <a:buFont typeface="Wingdings" pitchFamily="2" charset="2"/>
              <a:buNone/>
            </a:pPr>
            <a:r>
              <a:rPr lang="en-US" sz="1600" smtClean="0">
                <a:solidFill>
                  <a:srgbClr val="000000"/>
                </a:solidFill>
              </a:rPr>
              <a:t>Input card:</a:t>
            </a:r>
            <a:r>
              <a:rPr lang="en-US" sz="1600" smtClean="0"/>
              <a:t>  </a:t>
            </a:r>
            <a:r>
              <a:rPr lang="en-US" sz="1600" smtClean="0">
                <a:solidFill>
                  <a:srgbClr val="FF0000"/>
                </a:solidFill>
              </a:rPr>
              <a:t>DCYSCORE</a:t>
            </a:r>
            <a:endParaRPr lang="en-US" sz="1600" smtClean="0">
              <a:solidFill>
                <a:srgbClr val="000000"/>
              </a:solidFill>
            </a:endParaRPr>
          </a:p>
          <a:p>
            <a:pPr>
              <a:buFont typeface="Wingdings" pitchFamily="2" charset="2"/>
              <a:buNone/>
            </a:pPr>
            <a:r>
              <a:rPr lang="en-US" sz="1600" smtClean="0">
                <a:cs typeface="Tahoma" pitchFamily="34" charset="0"/>
              </a:rPr>
              <a:t>	associates scoring detectors (radio-nuclides, fluence, dose) with different cooling times</a:t>
            </a:r>
          </a:p>
          <a:p>
            <a:pPr>
              <a:buFont typeface="Wingdings" pitchFamily="2" charset="2"/>
              <a:buNone/>
            </a:pPr>
            <a:r>
              <a:rPr lang="en-US" sz="1600" smtClean="0">
                <a:solidFill>
                  <a:srgbClr val="000000"/>
                </a:solidFill>
              </a:rPr>
              <a:t>Input card:</a:t>
            </a:r>
            <a:r>
              <a:rPr lang="en-US" sz="1600" smtClean="0"/>
              <a:t>  </a:t>
            </a:r>
            <a:r>
              <a:rPr lang="en-US" sz="1600" smtClean="0">
                <a:solidFill>
                  <a:srgbClr val="FF0000"/>
                </a:solidFill>
              </a:rPr>
              <a:t>AUXSCORE</a:t>
            </a:r>
          </a:p>
          <a:p>
            <a:pPr>
              <a:buFont typeface="Wingdings" pitchFamily="2" charset="2"/>
              <a:buNone/>
            </a:pPr>
            <a:r>
              <a:rPr lang="en-US" sz="1600" smtClean="0">
                <a:solidFill>
                  <a:srgbClr val="000000"/>
                </a:solidFill>
              </a:rPr>
              <a:t>	</a:t>
            </a:r>
            <a:r>
              <a:rPr lang="en-US" sz="1600" smtClean="0"/>
              <a:t>allows to associate scoring estimators with auxiliary (generalized) particle distributions and dose equivalent conversion factors</a:t>
            </a:r>
          </a:p>
        </p:txBody>
      </p:sp>
      <p:sp>
        <p:nvSpPr>
          <p:cNvPr id="8196" name="Rectangle 12"/>
          <p:cNvSpPr>
            <a:spLocks noGrp="1" noChangeArrowheads="1"/>
          </p:cNvSpPr>
          <p:nvPr>
            <p:ph type="sldNum" sz="quarter" idx="12"/>
          </p:nvPr>
        </p:nvSpPr>
        <p:spPr>
          <a:noFill/>
        </p:spPr>
        <p:txBody>
          <a:bodyPr/>
          <a:lstStyle/>
          <a:p>
            <a:fld id="{9E5570C6-23F8-4A5B-BC60-4EDA053341DF}" type="slidenum">
              <a:rPr lang="en-US" smtClean="0"/>
              <a:pPr/>
              <a:t>6</a:t>
            </a:fld>
            <a:endParaRPr lang="en-US" smtClean="0"/>
          </a:p>
        </p:txBody>
      </p:sp>
      <p:sp>
        <p:nvSpPr>
          <p:cNvPr id="819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3600" dirty="0">
                <a:solidFill>
                  <a:schemeClr val="tx2"/>
                </a:solidFill>
                <a:latin typeface="+mj-lt"/>
              </a:rPr>
              <a:t>Input options - </a:t>
            </a:r>
            <a:r>
              <a:rPr lang="en-US" sz="3600" i="1" dirty="0">
                <a:solidFill>
                  <a:srgbClr val="0000FF"/>
                </a:solidFill>
                <a:latin typeface="+mj-lt"/>
              </a:rPr>
              <a:t>Overview</a:t>
            </a:r>
          </a:p>
        </p:txBody>
      </p:sp>
      <p:sp>
        <p:nvSpPr>
          <p:cNvPr id="8198" name="Text Box 30"/>
          <p:cNvSpPr txBox="1">
            <a:spLocks noChangeArrowheads="1"/>
          </p:cNvSpPr>
          <p:nvPr/>
        </p:nvSpPr>
        <p:spPr bwMode="auto">
          <a:xfrm>
            <a:off x="13660438" y="4741863"/>
            <a:ext cx="609600" cy="304800"/>
          </a:xfrm>
          <a:prstGeom prst="rect">
            <a:avLst/>
          </a:prstGeom>
          <a:noFill/>
          <a:ln w="9525">
            <a:noFill/>
            <a:miter lim="800000"/>
            <a:headEnd/>
            <a:tailEnd/>
          </a:ln>
        </p:spPr>
        <p:txBody>
          <a:bodyPr wrap="none">
            <a:spAutoFit/>
          </a:bodyPr>
          <a:lstStyle/>
          <a:p>
            <a:pPr algn="l" eaLnBrk="0" hangingPunct="0"/>
            <a:r>
              <a:rPr lang="en-US" sz="1400" i="1">
                <a:solidFill>
                  <a:srgbClr val="000000"/>
                </a:solidFill>
                <a:latin typeface="Courier New" pitchFamily="49" charset="0"/>
              </a:rPr>
              <a:t>etc.</a:t>
            </a:r>
          </a:p>
        </p:txBody>
      </p:sp>
      <p:grpSp>
        <p:nvGrpSpPr>
          <p:cNvPr id="2" name="Group 69"/>
          <p:cNvGrpSpPr>
            <a:grpSpLocks/>
          </p:cNvGrpSpPr>
          <p:nvPr/>
        </p:nvGrpSpPr>
        <p:grpSpPr bwMode="auto">
          <a:xfrm>
            <a:off x="1219200" y="3200400"/>
            <a:ext cx="6902450" cy="1381125"/>
            <a:chOff x="6916738" y="3665538"/>
            <a:chExt cx="6902450" cy="1381125"/>
          </a:xfrm>
        </p:grpSpPr>
        <p:sp>
          <p:nvSpPr>
            <p:cNvPr id="8200" name="Line 11"/>
            <p:cNvSpPr>
              <a:spLocks noChangeShapeType="1"/>
            </p:cNvSpPr>
            <p:nvPr/>
          </p:nvSpPr>
          <p:spPr bwMode="auto">
            <a:xfrm flipV="1">
              <a:off x="6926263" y="3894138"/>
              <a:ext cx="0" cy="533400"/>
            </a:xfrm>
            <a:prstGeom prst="line">
              <a:avLst/>
            </a:prstGeom>
            <a:noFill/>
            <a:ln w="9525">
              <a:solidFill>
                <a:schemeClr val="tx1"/>
              </a:solidFill>
              <a:round/>
              <a:headEnd/>
              <a:tailEnd/>
            </a:ln>
          </p:spPr>
          <p:txBody>
            <a:bodyPr/>
            <a:lstStyle/>
            <a:p>
              <a:endParaRPr lang="en-GB"/>
            </a:p>
          </p:txBody>
        </p:sp>
        <p:sp>
          <p:nvSpPr>
            <p:cNvPr id="8201" name="Line 12"/>
            <p:cNvSpPr>
              <a:spLocks noChangeShapeType="1"/>
            </p:cNvSpPr>
            <p:nvPr/>
          </p:nvSpPr>
          <p:spPr bwMode="auto">
            <a:xfrm>
              <a:off x="6916738" y="3894138"/>
              <a:ext cx="457200" cy="1587"/>
            </a:xfrm>
            <a:prstGeom prst="line">
              <a:avLst/>
            </a:prstGeom>
            <a:noFill/>
            <a:ln w="9525">
              <a:solidFill>
                <a:schemeClr val="tx1"/>
              </a:solidFill>
              <a:round/>
              <a:headEnd/>
              <a:tailEnd/>
            </a:ln>
          </p:spPr>
          <p:txBody>
            <a:bodyPr/>
            <a:lstStyle/>
            <a:p>
              <a:endParaRPr lang="en-GB"/>
            </a:p>
          </p:txBody>
        </p:sp>
        <p:sp>
          <p:nvSpPr>
            <p:cNvPr id="8202" name="Line 13"/>
            <p:cNvSpPr>
              <a:spLocks noChangeShapeType="1"/>
            </p:cNvSpPr>
            <p:nvPr/>
          </p:nvSpPr>
          <p:spPr bwMode="auto">
            <a:xfrm>
              <a:off x="8086725" y="3894138"/>
              <a:ext cx="0" cy="533400"/>
            </a:xfrm>
            <a:prstGeom prst="line">
              <a:avLst/>
            </a:prstGeom>
            <a:noFill/>
            <a:ln w="9525">
              <a:solidFill>
                <a:schemeClr val="tx1"/>
              </a:solidFill>
              <a:round/>
              <a:headEnd/>
              <a:tailEnd/>
            </a:ln>
          </p:spPr>
          <p:txBody>
            <a:bodyPr/>
            <a:lstStyle/>
            <a:p>
              <a:endParaRPr lang="en-GB"/>
            </a:p>
          </p:txBody>
        </p:sp>
        <p:sp>
          <p:nvSpPr>
            <p:cNvPr id="8203" name="Line 14"/>
            <p:cNvSpPr>
              <a:spLocks noChangeShapeType="1"/>
            </p:cNvSpPr>
            <p:nvPr/>
          </p:nvSpPr>
          <p:spPr bwMode="auto">
            <a:xfrm>
              <a:off x="9251950" y="3906838"/>
              <a:ext cx="0" cy="533400"/>
            </a:xfrm>
            <a:prstGeom prst="line">
              <a:avLst/>
            </a:prstGeom>
            <a:noFill/>
            <a:ln w="9525">
              <a:solidFill>
                <a:schemeClr val="tx1"/>
              </a:solidFill>
              <a:round/>
              <a:headEnd/>
              <a:tailEnd/>
            </a:ln>
          </p:spPr>
          <p:txBody>
            <a:bodyPr/>
            <a:lstStyle/>
            <a:p>
              <a:endParaRPr lang="en-GB"/>
            </a:p>
          </p:txBody>
        </p:sp>
        <p:sp>
          <p:nvSpPr>
            <p:cNvPr id="8204" name="Line 15"/>
            <p:cNvSpPr>
              <a:spLocks noChangeShapeType="1"/>
            </p:cNvSpPr>
            <p:nvPr/>
          </p:nvSpPr>
          <p:spPr bwMode="auto">
            <a:xfrm>
              <a:off x="10572750" y="3894138"/>
              <a:ext cx="0" cy="538162"/>
            </a:xfrm>
            <a:prstGeom prst="line">
              <a:avLst/>
            </a:prstGeom>
            <a:noFill/>
            <a:ln w="9525">
              <a:solidFill>
                <a:schemeClr val="tx1"/>
              </a:solidFill>
              <a:round/>
              <a:headEnd/>
              <a:tailEnd/>
            </a:ln>
          </p:spPr>
          <p:txBody>
            <a:bodyPr/>
            <a:lstStyle/>
            <a:p>
              <a:endParaRPr lang="en-GB"/>
            </a:p>
          </p:txBody>
        </p:sp>
        <p:sp>
          <p:nvSpPr>
            <p:cNvPr id="8205" name="Line 16"/>
            <p:cNvSpPr>
              <a:spLocks noChangeShapeType="1"/>
            </p:cNvSpPr>
            <p:nvPr/>
          </p:nvSpPr>
          <p:spPr bwMode="auto">
            <a:xfrm>
              <a:off x="10606088" y="4410075"/>
              <a:ext cx="76200" cy="0"/>
            </a:xfrm>
            <a:prstGeom prst="line">
              <a:avLst/>
            </a:prstGeom>
            <a:noFill/>
            <a:ln w="28575">
              <a:solidFill>
                <a:srgbClr val="0000FF"/>
              </a:solidFill>
              <a:round/>
              <a:headEnd/>
              <a:tailEnd/>
            </a:ln>
          </p:spPr>
          <p:txBody>
            <a:bodyPr/>
            <a:lstStyle/>
            <a:p>
              <a:endParaRPr lang="en-GB"/>
            </a:p>
          </p:txBody>
        </p:sp>
        <p:sp>
          <p:nvSpPr>
            <p:cNvPr id="8206" name="Line 17"/>
            <p:cNvSpPr>
              <a:spLocks noChangeShapeType="1"/>
            </p:cNvSpPr>
            <p:nvPr/>
          </p:nvSpPr>
          <p:spPr bwMode="auto">
            <a:xfrm>
              <a:off x="10598150" y="4470400"/>
              <a:ext cx="228600" cy="0"/>
            </a:xfrm>
            <a:prstGeom prst="line">
              <a:avLst/>
            </a:prstGeom>
            <a:noFill/>
            <a:ln w="28575">
              <a:solidFill>
                <a:srgbClr val="0000FF"/>
              </a:solidFill>
              <a:round/>
              <a:headEnd/>
              <a:tailEnd/>
            </a:ln>
          </p:spPr>
          <p:txBody>
            <a:bodyPr/>
            <a:lstStyle/>
            <a:p>
              <a:endParaRPr lang="en-GB"/>
            </a:p>
          </p:txBody>
        </p:sp>
        <p:sp>
          <p:nvSpPr>
            <p:cNvPr id="8207" name="Line 18"/>
            <p:cNvSpPr>
              <a:spLocks noChangeShapeType="1"/>
            </p:cNvSpPr>
            <p:nvPr/>
          </p:nvSpPr>
          <p:spPr bwMode="auto">
            <a:xfrm>
              <a:off x="10598150" y="4529138"/>
              <a:ext cx="685800" cy="0"/>
            </a:xfrm>
            <a:prstGeom prst="line">
              <a:avLst/>
            </a:prstGeom>
            <a:noFill/>
            <a:ln w="28575">
              <a:solidFill>
                <a:srgbClr val="0000FF"/>
              </a:solidFill>
              <a:round/>
              <a:headEnd/>
              <a:tailEnd/>
            </a:ln>
          </p:spPr>
          <p:txBody>
            <a:bodyPr/>
            <a:lstStyle/>
            <a:p>
              <a:endParaRPr lang="en-GB"/>
            </a:p>
          </p:txBody>
        </p:sp>
        <p:sp>
          <p:nvSpPr>
            <p:cNvPr id="8208" name="Line 19"/>
            <p:cNvSpPr>
              <a:spLocks noChangeShapeType="1"/>
            </p:cNvSpPr>
            <p:nvPr/>
          </p:nvSpPr>
          <p:spPr bwMode="auto">
            <a:xfrm>
              <a:off x="7696200" y="3906838"/>
              <a:ext cx="381000" cy="0"/>
            </a:xfrm>
            <a:prstGeom prst="line">
              <a:avLst/>
            </a:prstGeom>
            <a:noFill/>
            <a:ln w="9525">
              <a:solidFill>
                <a:schemeClr val="tx1"/>
              </a:solidFill>
              <a:round/>
              <a:headEnd/>
              <a:tailEnd/>
            </a:ln>
          </p:spPr>
          <p:txBody>
            <a:bodyPr/>
            <a:lstStyle/>
            <a:p>
              <a:endParaRPr lang="en-GB"/>
            </a:p>
          </p:txBody>
        </p:sp>
        <p:sp>
          <p:nvSpPr>
            <p:cNvPr id="8209" name="Text Box 20"/>
            <p:cNvSpPr txBox="1">
              <a:spLocks noChangeArrowheads="1"/>
            </p:cNvSpPr>
            <p:nvPr/>
          </p:nvSpPr>
          <p:spPr bwMode="auto">
            <a:xfrm>
              <a:off x="7358063" y="3665538"/>
              <a:ext cx="320675" cy="366712"/>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8210" name="Line 21"/>
            <p:cNvSpPr>
              <a:spLocks noChangeShapeType="1"/>
            </p:cNvSpPr>
            <p:nvPr/>
          </p:nvSpPr>
          <p:spPr bwMode="auto">
            <a:xfrm>
              <a:off x="9255125" y="3894138"/>
              <a:ext cx="1295400" cy="3175"/>
            </a:xfrm>
            <a:prstGeom prst="line">
              <a:avLst/>
            </a:prstGeom>
            <a:noFill/>
            <a:ln w="9525">
              <a:solidFill>
                <a:schemeClr val="tx1"/>
              </a:solidFill>
              <a:round/>
              <a:headEnd/>
              <a:tailEnd/>
            </a:ln>
          </p:spPr>
          <p:txBody>
            <a:bodyPr/>
            <a:lstStyle/>
            <a:p>
              <a:endParaRPr lang="en-GB"/>
            </a:p>
          </p:txBody>
        </p:sp>
        <p:sp>
          <p:nvSpPr>
            <p:cNvPr id="8211" name="Line 22"/>
            <p:cNvSpPr>
              <a:spLocks noChangeShapeType="1"/>
            </p:cNvSpPr>
            <p:nvPr/>
          </p:nvSpPr>
          <p:spPr bwMode="auto">
            <a:xfrm>
              <a:off x="8089900" y="4445000"/>
              <a:ext cx="457200" cy="1588"/>
            </a:xfrm>
            <a:prstGeom prst="line">
              <a:avLst/>
            </a:prstGeom>
            <a:noFill/>
            <a:ln w="9525">
              <a:solidFill>
                <a:schemeClr val="tx1"/>
              </a:solidFill>
              <a:round/>
              <a:headEnd/>
              <a:tailEnd/>
            </a:ln>
          </p:spPr>
          <p:txBody>
            <a:bodyPr/>
            <a:lstStyle/>
            <a:p>
              <a:endParaRPr lang="en-GB"/>
            </a:p>
          </p:txBody>
        </p:sp>
        <p:sp>
          <p:nvSpPr>
            <p:cNvPr id="8212" name="Line 23"/>
            <p:cNvSpPr>
              <a:spLocks noChangeShapeType="1"/>
            </p:cNvSpPr>
            <p:nvPr/>
          </p:nvSpPr>
          <p:spPr bwMode="auto">
            <a:xfrm>
              <a:off x="8848725" y="4445000"/>
              <a:ext cx="381000" cy="0"/>
            </a:xfrm>
            <a:prstGeom prst="line">
              <a:avLst/>
            </a:prstGeom>
            <a:noFill/>
            <a:ln w="9525">
              <a:solidFill>
                <a:schemeClr val="tx1"/>
              </a:solidFill>
              <a:round/>
              <a:headEnd/>
              <a:tailEnd/>
            </a:ln>
          </p:spPr>
          <p:txBody>
            <a:bodyPr/>
            <a:lstStyle/>
            <a:p>
              <a:endParaRPr lang="en-GB"/>
            </a:p>
          </p:txBody>
        </p:sp>
        <p:sp>
          <p:nvSpPr>
            <p:cNvPr id="8213" name="Text Box 24"/>
            <p:cNvSpPr txBox="1">
              <a:spLocks noChangeArrowheads="1"/>
            </p:cNvSpPr>
            <p:nvPr/>
          </p:nvSpPr>
          <p:spPr bwMode="auto">
            <a:xfrm>
              <a:off x="8510588" y="4219575"/>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8214" name="Line 25"/>
            <p:cNvSpPr>
              <a:spLocks noChangeShapeType="1"/>
            </p:cNvSpPr>
            <p:nvPr/>
          </p:nvSpPr>
          <p:spPr bwMode="auto">
            <a:xfrm>
              <a:off x="10602913" y="4587875"/>
              <a:ext cx="2667000" cy="0"/>
            </a:xfrm>
            <a:prstGeom prst="line">
              <a:avLst/>
            </a:prstGeom>
            <a:noFill/>
            <a:ln w="28575">
              <a:solidFill>
                <a:srgbClr val="0000FF"/>
              </a:solidFill>
              <a:round/>
              <a:headEnd/>
              <a:tailEnd/>
            </a:ln>
          </p:spPr>
          <p:txBody>
            <a:bodyPr/>
            <a:lstStyle/>
            <a:p>
              <a:endParaRPr lang="en-GB"/>
            </a:p>
          </p:txBody>
        </p:sp>
        <p:sp>
          <p:nvSpPr>
            <p:cNvPr id="8215" name="Text Box 26"/>
            <p:cNvSpPr txBox="1">
              <a:spLocks noChangeArrowheads="1"/>
            </p:cNvSpPr>
            <p:nvPr/>
          </p:nvSpPr>
          <p:spPr bwMode="auto">
            <a:xfrm>
              <a:off x="10488613" y="4181475"/>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1h</a:t>
              </a:r>
            </a:p>
          </p:txBody>
        </p:sp>
        <p:sp>
          <p:nvSpPr>
            <p:cNvPr id="8216" name="Text Box 27"/>
            <p:cNvSpPr txBox="1">
              <a:spLocks noChangeArrowheads="1"/>
            </p:cNvSpPr>
            <p:nvPr/>
          </p:nvSpPr>
          <p:spPr bwMode="auto">
            <a:xfrm>
              <a:off x="10755313" y="4279900"/>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8h</a:t>
              </a:r>
            </a:p>
          </p:txBody>
        </p:sp>
        <p:sp>
          <p:nvSpPr>
            <p:cNvPr id="8217" name="Text Box 28"/>
            <p:cNvSpPr txBox="1">
              <a:spLocks noChangeArrowheads="1"/>
            </p:cNvSpPr>
            <p:nvPr/>
          </p:nvSpPr>
          <p:spPr bwMode="auto">
            <a:xfrm>
              <a:off x="11174413" y="4308475"/>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1d</a:t>
              </a:r>
            </a:p>
          </p:txBody>
        </p:sp>
        <p:sp>
          <p:nvSpPr>
            <p:cNvPr id="8218" name="Text Box 29"/>
            <p:cNvSpPr txBox="1">
              <a:spLocks noChangeArrowheads="1"/>
            </p:cNvSpPr>
            <p:nvPr/>
          </p:nvSpPr>
          <p:spPr bwMode="auto">
            <a:xfrm>
              <a:off x="13190538" y="4397375"/>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7d</a:t>
              </a:r>
            </a:p>
          </p:txBody>
        </p:sp>
        <p:sp>
          <p:nvSpPr>
            <p:cNvPr id="8219" name="Text Box 31"/>
            <p:cNvSpPr txBox="1">
              <a:spLocks noChangeArrowheads="1"/>
            </p:cNvSpPr>
            <p:nvPr/>
          </p:nvSpPr>
          <p:spPr bwMode="auto">
            <a:xfrm>
              <a:off x="9805988" y="4741863"/>
              <a:ext cx="4013200"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Index: 1  2  3                  4  …</a:t>
              </a:r>
            </a:p>
          </p:txBody>
        </p:sp>
        <p:sp>
          <p:nvSpPr>
            <p:cNvPr id="8220" name="Line 32"/>
            <p:cNvSpPr>
              <a:spLocks noChangeShapeType="1"/>
            </p:cNvSpPr>
            <p:nvPr/>
          </p:nvSpPr>
          <p:spPr bwMode="auto">
            <a:xfrm flipV="1">
              <a:off x="9158288" y="4600575"/>
              <a:ext cx="1452562" cy="12700"/>
            </a:xfrm>
            <a:prstGeom prst="line">
              <a:avLst/>
            </a:prstGeom>
            <a:noFill/>
            <a:ln w="28575">
              <a:solidFill>
                <a:srgbClr val="FF0000"/>
              </a:solidFill>
              <a:round/>
              <a:headEnd/>
              <a:tailEnd/>
            </a:ln>
          </p:spPr>
          <p:txBody>
            <a:bodyPr/>
            <a:lstStyle/>
            <a:p>
              <a:endParaRPr lang="en-GB"/>
            </a:p>
          </p:txBody>
        </p:sp>
        <p:sp>
          <p:nvSpPr>
            <p:cNvPr id="8221" name="Text Box 33"/>
            <p:cNvSpPr txBox="1">
              <a:spLocks noChangeArrowheads="1"/>
            </p:cNvSpPr>
            <p:nvPr/>
          </p:nvSpPr>
          <p:spPr bwMode="auto">
            <a:xfrm>
              <a:off x="8513763" y="4440238"/>
              <a:ext cx="715962" cy="304800"/>
            </a:xfrm>
            <a:prstGeom prst="rect">
              <a:avLst/>
            </a:prstGeom>
            <a:noFill/>
            <a:ln w="9525">
              <a:noFill/>
              <a:miter lim="800000"/>
              <a:headEnd/>
              <a:tailEnd/>
            </a:ln>
          </p:spPr>
          <p:txBody>
            <a:bodyPr wrap="none">
              <a:spAutoFit/>
            </a:bodyPr>
            <a:lstStyle/>
            <a:p>
              <a:pPr algn="l" eaLnBrk="0" hangingPunct="0"/>
              <a:r>
                <a:rPr lang="en-US" sz="1400">
                  <a:solidFill>
                    <a:srgbClr val="FF0000"/>
                  </a:solidFill>
                  <a:latin typeface="Courier New" pitchFamily="49" charset="0"/>
                </a:rPr>
                <a:t>-</a:t>
              </a:r>
              <a:r>
                <a:rPr lang="en-US" sz="1400" b="1">
                  <a:solidFill>
                    <a:srgbClr val="FF0000"/>
                  </a:solidFill>
                  <a:latin typeface="Courier New" pitchFamily="49" charset="0"/>
                </a:rPr>
                <a:t>200d</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2"/>
          <p:cNvSpPr>
            <a:spLocks noGrp="1" noChangeArrowheads="1"/>
          </p:cNvSpPr>
          <p:nvPr>
            <p:ph type="sldNum" sz="quarter" idx="12"/>
          </p:nvPr>
        </p:nvSpPr>
        <p:spPr>
          <a:noFill/>
        </p:spPr>
        <p:txBody>
          <a:bodyPr/>
          <a:lstStyle/>
          <a:p>
            <a:fld id="{8222E264-E15C-4706-82F9-6169B65B8814}" type="slidenum">
              <a:rPr lang="en-US" smtClean="0"/>
              <a:pPr/>
              <a:t>7</a:t>
            </a:fld>
            <a:endParaRPr lang="en-US" smtClean="0"/>
          </a:p>
        </p:txBody>
      </p:sp>
      <p:sp>
        <p:nvSpPr>
          <p:cNvPr id="819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Input options - </a:t>
            </a:r>
            <a:r>
              <a:rPr lang="en-US" sz="2800" i="1" dirty="0">
                <a:solidFill>
                  <a:srgbClr val="0000FF"/>
                </a:solidFill>
                <a:latin typeface="+mj-lt"/>
              </a:rPr>
              <a:t>Overview</a:t>
            </a:r>
          </a:p>
        </p:txBody>
      </p:sp>
      <p:sp>
        <p:nvSpPr>
          <p:cNvPr id="9221" name="Rectangle 5"/>
          <p:cNvSpPr>
            <a:spLocks noChangeArrowheads="1"/>
          </p:cNvSpPr>
          <p:nvPr/>
        </p:nvSpPr>
        <p:spPr bwMode="auto">
          <a:xfrm>
            <a:off x="762000" y="1066800"/>
            <a:ext cx="8077200" cy="5081588"/>
          </a:xfrm>
          <a:prstGeom prst="rect">
            <a:avLst/>
          </a:prstGeom>
          <a:noFill/>
          <a:ln w="9525">
            <a:noFill/>
            <a:miter lim="800000"/>
            <a:headEnd/>
            <a:tailEnd/>
          </a:ln>
        </p:spPr>
        <p:txBody>
          <a:bodyPr>
            <a:spAutoFit/>
          </a:bodyPr>
          <a:lstStyle/>
          <a:p>
            <a:pPr algn="l" eaLnBrk="0" hangingPunct="0"/>
            <a:r>
              <a:rPr lang="en-US" sz="1200">
                <a:solidFill>
                  <a:srgbClr val="000000"/>
                </a:solidFill>
                <a:latin typeface="Courier New" pitchFamily="49" charset="0"/>
              </a:rPr>
              <a:t>*</a:t>
            </a:r>
            <a:r>
              <a:rPr lang="en-US" sz="1200">
                <a:latin typeface="Courier New" pitchFamily="49" charset="0"/>
              </a:rPr>
              <a:t> </a:t>
            </a:r>
            <a:r>
              <a:rPr lang="en-US" sz="1200">
                <a:solidFill>
                  <a:srgbClr val="0000FF"/>
                </a:solidFill>
                <a:latin typeface="Courier New" pitchFamily="49" charset="0"/>
              </a:rPr>
              <a:t>1) request radioactive decays</a:t>
            </a:r>
          </a:p>
          <a:p>
            <a:pPr algn="l" eaLnBrk="0" hangingPunct="0"/>
            <a:r>
              <a:rPr lang="en-US" sz="1200">
                <a:solidFill>
                  <a:srgbClr val="0000FF"/>
                </a:solidFill>
                <a:latin typeface="Courier New" pitchFamily="49" charset="0"/>
              </a:rPr>
              <a:t>RADDECAY</a:t>
            </a:r>
            <a:r>
              <a:rPr lang="en-US" sz="1200">
                <a:latin typeface="Courier New" pitchFamily="49" charset="0"/>
              </a:rPr>
              <a:t>         </a:t>
            </a:r>
            <a:r>
              <a:rPr lang="en-US" sz="1200">
                <a:solidFill>
                  <a:srgbClr val="000000"/>
                </a:solidFill>
                <a:latin typeface="Courier New" pitchFamily="49" charset="0"/>
              </a:rPr>
              <a:t>1.0                 3.0          0000099999</a:t>
            </a:r>
          </a:p>
          <a:p>
            <a:pPr algn="l" eaLnBrk="0" hangingPunct="0"/>
            <a:r>
              <a:rPr lang="en-US" sz="1200">
                <a:solidFill>
                  <a:srgbClr val="000000"/>
                </a:solidFill>
                <a:latin typeface="Courier New" pitchFamily="49" charset="0"/>
              </a:rPr>
              <a:t>*</a:t>
            </a:r>
          </a:p>
          <a:p>
            <a:pPr algn="l" eaLnBrk="0" hangingPunct="0"/>
            <a:r>
              <a:rPr lang="en-US" sz="1200">
                <a:solidFill>
                  <a:srgbClr val="000000"/>
                </a:solidFill>
                <a:latin typeface="Courier New" pitchFamily="49" charset="0"/>
              </a:rPr>
              <a:t>*</a:t>
            </a:r>
            <a:r>
              <a:rPr lang="en-US" sz="1200">
                <a:latin typeface="Courier New" pitchFamily="49" charset="0"/>
              </a:rPr>
              <a:t> </a:t>
            </a:r>
            <a:r>
              <a:rPr lang="en-US" sz="1200">
                <a:solidFill>
                  <a:srgbClr val="0000FF"/>
                </a:solidFill>
                <a:latin typeface="Courier New" pitchFamily="49" charset="0"/>
              </a:rPr>
              <a:t>2) definition of irradiation pattern</a:t>
            </a:r>
          </a:p>
          <a:p>
            <a:pPr algn="l" eaLnBrk="0" hangingPunct="0"/>
            <a:r>
              <a:rPr lang="en-US" sz="1200">
                <a:solidFill>
                  <a:srgbClr val="000000"/>
                </a:solidFill>
                <a:latin typeface="Courier New" pitchFamily="49" charset="0"/>
              </a:rPr>
              <a:t>*            180days    part/s   185days             180days    part/s</a:t>
            </a:r>
          </a:p>
          <a:p>
            <a:pPr algn="l" eaLnBrk="0" hangingPunct="0"/>
            <a:r>
              <a:rPr lang="en-US" sz="1200">
                <a:solidFill>
                  <a:srgbClr val="0000FF"/>
                </a:solidFill>
                <a:latin typeface="Courier New" pitchFamily="49" charset="0"/>
              </a:rPr>
              <a:t>IRRPROFI</a:t>
            </a:r>
            <a:r>
              <a:rPr lang="en-US" sz="1200">
                <a:latin typeface="Courier New" pitchFamily="49" charset="0"/>
              </a:rPr>
              <a:t>    </a:t>
            </a:r>
            <a:r>
              <a:rPr lang="en-US" sz="1200">
                <a:solidFill>
                  <a:srgbClr val="000000"/>
                </a:solidFill>
                <a:latin typeface="Courier New" pitchFamily="49" charset="0"/>
              </a:rPr>
              <a:t>1.5552E7  5.9175E5  1.5984E7       0.0  1.5552E7  5.9175E5</a:t>
            </a:r>
          </a:p>
          <a:p>
            <a:pPr algn="l" eaLnBrk="0" hangingPunct="0"/>
            <a:r>
              <a:rPr lang="en-US" sz="1200">
                <a:solidFill>
                  <a:srgbClr val="000000"/>
                </a:solidFill>
                <a:latin typeface="Courier New" pitchFamily="49" charset="0"/>
              </a:rPr>
              <a:t>*</a:t>
            </a:r>
          </a:p>
          <a:p>
            <a:pPr algn="l" eaLnBrk="0" hangingPunct="0"/>
            <a:r>
              <a:rPr lang="en-US" sz="1200">
                <a:solidFill>
                  <a:srgbClr val="000000"/>
                </a:solidFill>
                <a:latin typeface="Courier New" pitchFamily="49" charset="0"/>
              </a:rPr>
              <a:t>* </a:t>
            </a:r>
            <a:r>
              <a:rPr lang="en-US" sz="1200">
                <a:solidFill>
                  <a:srgbClr val="0000FF"/>
                </a:solidFill>
                <a:latin typeface="Courier New" pitchFamily="49" charset="0"/>
              </a:rPr>
              <a:t>3) definition of cooling times</a:t>
            </a:r>
          </a:p>
          <a:p>
            <a:pPr algn="l" eaLnBrk="0" hangingPunct="0"/>
            <a:r>
              <a:rPr lang="en-US" sz="1200">
                <a:solidFill>
                  <a:srgbClr val="000000"/>
                </a:solidFill>
                <a:latin typeface="Courier New" pitchFamily="49" charset="0"/>
              </a:rPr>
              <a:t>*              1hour    8hours      1day     7days    1month   4months</a:t>
            </a:r>
          </a:p>
          <a:p>
            <a:pPr algn="l" eaLnBrk="0" hangingPunct="0"/>
            <a:r>
              <a:rPr lang="en-US" sz="1200">
                <a:solidFill>
                  <a:srgbClr val="0000FF"/>
                </a:solidFill>
                <a:latin typeface="Courier New" pitchFamily="49" charset="0"/>
              </a:rPr>
              <a:t>DCYTIMES</a:t>
            </a:r>
            <a:r>
              <a:rPr lang="en-US" sz="1200">
                <a:latin typeface="Courier New" pitchFamily="49" charset="0"/>
              </a:rPr>
              <a:t>       </a:t>
            </a:r>
            <a:r>
              <a:rPr lang="en-US" sz="1200">
                <a:solidFill>
                  <a:srgbClr val="000000"/>
                </a:solidFill>
                <a:latin typeface="Courier New" pitchFamily="49" charset="0"/>
              </a:rPr>
              <a:t>3600.    28800.    8.64E4   6.048E5   2.592E6  1.0368E7</a:t>
            </a:r>
          </a:p>
          <a:p>
            <a:pPr algn="l" eaLnBrk="0" hangingPunct="0"/>
            <a:r>
              <a:rPr lang="en-US" sz="1200">
                <a:solidFill>
                  <a:srgbClr val="000000"/>
                </a:solidFill>
                <a:latin typeface="Courier New" pitchFamily="49" charset="0"/>
              </a:rPr>
              <a:t>*</a:t>
            </a:r>
          </a:p>
          <a:p>
            <a:pPr algn="l" eaLnBrk="0" hangingPunct="0"/>
            <a:r>
              <a:rPr lang="en-US" sz="1200">
                <a:solidFill>
                  <a:srgbClr val="000000"/>
                </a:solidFill>
                <a:latin typeface="Courier New" pitchFamily="49" charset="0"/>
              </a:rPr>
              <a:t>USERWEIG                             1.0</a:t>
            </a:r>
          </a:p>
          <a:p>
            <a:pPr algn="l" eaLnBrk="0" hangingPunct="0"/>
            <a:r>
              <a:rPr lang="en-US" sz="1200">
                <a:solidFill>
                  <a:srgbClr val="000000"/>
                </a:solidFill>
                <a:latin typeface="Courier New" pitchFamily="49" charset="0"/>
              </a:rPr>
              <a:t>*</a:t>
            </a:r>
          </a:p>
          <a:p>
            <a:pPr algn="l" eaLnBrk="0" hangingPunct="0"/>
            <a:r>
              <a:rPr lang="en-US" sz="1200">
                <a:solidFill>
                  <a:srgbClr val="000000"/>
                </a:solidFill>
                <a:latin typeface="Courier New" pitchFamily="49" charset="0"/>
              </a:rPr>
              <a:t>* </a:t>
            </a:r>
            <a:r>
              <a:rPr lang="en-US" sz="1200">
                <a:solidFill>
                  <a:srgbClr val="0000FF"/>
                </a:solidFill>
                <a:latin typeface="Courier New" pitchFamily="49" charset="0"/>
              </a:rPr>
              <a:t>4) associate scoring with different cooling times</a:t>
            </a:r>
          </a:p>
          <a:p>
            <a:pPr algn="l" eaLnBrk="0" hangingPunct="0"/>
            <a:r>
              <a:rPr lang="en-US" sz="1200">
                <a:solidFill>
                  <a:srgbClr val="0000FF"/>
                </a:solidFill>
                <a:latin typeface="Courier New" pitchFamily="49" charset="0"/>
              </a:rPr>
              <a:t>DCYSCORE</a:t>
            </a:r>
            <a:r>
              <a:rPr lang="en-US" sz="1200">
                <a:latin typeface="Courier New" pitchFamily="49" charset="0"/>
              </a:rPr>
              <a:t>         </a:t>
            </a:r>
            <a:r>
              <a:rPr lang="en-US" sz="1200">
                <a:solidFill>
                  <a:srgbClr val="000000"/>
                </a:solidFill>
                <a:latin typeface="Courier New" pitchFamily="49" charset="0"/>
              </a:rPr>
              <a:t>1.0                           1.0       1.0          USRBIN</a:t>
            </a:r>
          </a:p>
          <a:p>
            <a:pPr algn="l" eaLnBrk="0" hangingPunct="0"/>
            <a:r>
              <a:rPr lang="en-US" sz="1200">
                <a:solidFill>
                  <a:srgbClr val="000000"/>
                </a:solidFill>
                <a:latin typeface="Courier New" pitchFamily="49" charset="0"/>
              </a:rPr>
              <a:t>USRBIN          10.0      201.     -70.0     150.0     200.0    5000.0EWT74</a:t>
            </a:r>
          </a:p>
          <a:p>
            <a:pPr algn="l" eaLnBrk="0" hangingPunct="0"/>
            <a:r>
              <a:rPr lang="en-US" sz="1200">
                <a:solidFill>
                  <a:srgbClr val="000000"/>
                </a:solidFill>
                <a:latin typeface="Courier New" pitchFamily="49" charset="0"/>
              </a:rPr>
              <a:t>USRBIN        -250.0     -200.       0.0      80.0      80.0       1.0&amp;</a:t>
            </a:r>
          </a:p>
          <a:p>
            <a:pPr algn="l" eaLnBrk="0" hangingPunct="0"/>
            <a:r>
              <a:rPr lang="en-US" sz="1200">
                <a:solidFill>
                  <a:srgbClr val="000000"/>
                </a:solidFill>
                <a:latin typeface="Courier New" pitchFamily="49" charset="0"/>
              </a:rPr>
              <a:t>DCYSCORE         2.0                           2.0       2.0          USRBIN</a:t>
            </a:r>
          </a:p>
          <a:p>
            <a:pPr algn="l" eaLnBrk="0" hangingPunct="0"/>
            <a:r>
              <a:rPr lang="en-US" sz="1200">
                <a:solidFill>
                  <a:srgbClr val="000000"/>
                </a:solidFill>
                <a:latin typeface="Courier New" pitchFamily="49" charset="0"/>
              </a:rPr>
              <a:t>USRBIN          10.0      201.     -71.0     150.0     200.0    5000.0EWT74</a:t>
            </a:r>
          </a:p>
          <a:p>
            <a:pPr algn="l" eaLnBrk="0" hangingPunct="0"/>
            <a:r>
              <a:rPr lang="de-DE" sz="1200">
                <a:solidFill>
                  <a:srgbClr val="000000"/>
                </a:solidFill>
                <a:latin typeface="Courier New" pitchFamily="49" charset="0"/>
              </a:rPr>
              <a:t>USRBIN        -250.0     -200.       0.0      80.0      80.0       1.0&amp;</a:t>
            </a:r>
          </a:p>
          <a:p>
            <a:pPr algn="l" eaLnBrk="0" hangingPunct="0"/>
            <a:r>
              <a:rPr lang="en-US" sz="1200">
                <a:solidFill>
                  <a:srgbClr val="000000"/>
                </a:solidFill>
                <a:latin typeface="Courier New" pitchFamily="49" charset="0"/>
              </a:rPr>
              <a:t>RESNUCLE         3.0      -26.                         FLOOR          TUN_FLOO</a:t>
            </a:r>
          </a:p>
          <a:p>
            <a:pPr algn="l" eaLnBrk="0" hangingPunct="0"/>
            <a:r>
              <a:rPr lang="en-US" sz="1200">
                <a:solidFill>
                  <a:srgbClr val="000000"/>
                </a:solidFill>
                <a:latin typeface="Courier New" pitchFamily="49" charset="0"/>
              </a:rPr>
              <a:t>RESNUCLE         3.0      -27.                          WALL          TUN_WALL</a:t>
            </a:r>
            <a:endParaRPr lang="de-DE" sz="1200">
              <a:solidFill>
                <a:srgbClr val="000000"/>
              </a:solidFill>
              <a:latin typeface="Courier New" pitchFamily="49" charset="0"/>
            </a:endParaRPr>
          </a:p>
          <a:p>
            <a:pPr algn="l" eaLnBrk="0" hangingPunct="0"/>
            <a:r>
              <a:rPr lang="de-DE" sz="1200">
                <a:solidFill>
                  <a:srgbClr val="000000"/>
                </a:solidFill>
                <a:latin typeface="Courier New" pitchFamily="49" charset="0"/>
              </a:rPr>
              <a:t>DCYSCORE         1.0                      RESTUBE1  RESTUBE1          RESNUCLE</a:t>
            </a:r>
          </a:p>
          <a:p>
            <a:pPr algn="l" eaLnBrk="0" hangingPunct="0"/>
            <a:r>
              <a:rPr lang="de-DE" sz="1200">
                <a:solidFill>
                  <a:srgbClr val="000000"/>
                </a:solidFill>
                <a:latin typeface="Courier New" pitchFamily="49" charset="0"/>
              </a:rPr>
              <a:t>RESNUCLE         3.0      -75.                          TUBE          RESTUBE1</a:t>
            </a:r>
          </a:p>
          <a:p>
            <a:pPr algn="l" eaLnBrk="0" hangingPunct="0"/>
            <a:endParaRPr lang="de-DE" sz="1200">
              <a:solidFill>
                <a:srgbClr val="000000"/>
              </a:solidFill>
              <a:latin typeface="Courier New" pitchFamily="49" charset="0"/>
            </a:endParaRPr>
          </a:p>
          <a:p>
            <a:pPr algn="l" eaLnBrk="0" hangingPunct="0"/>
            <a:endParaRPr lang="en-US" sz="1400">
              <a:solidFill>
                <a:srgbClr val="000000"/>
              </a:solidFill>
              <a:latin typeface="Courier New" pitchFamily="49" charset="0"/>
            </a:endParaRPr>
          </a:p>
          <a:p>
            <a:pPr algn="l" eaLnBrk="0" hangingPunct="0"/>
            <a:endParaRPr lang="en-US" sz="1400">
              <a:latin typeface="Courier New"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Input options - </a:t>
            </a:r>
            <a:r>
              <a:rPr lang="en-US" i="1" smtClean="0">
                <a:solidFill>
                  <a:srgbClr val="0000FF"/>
                </a:solidFill>
              </a:rPr>
              <a:t>Overview</a:t>
            </a:r>
            <a:endParaRPr lang="en-US" smtClean="0"/>
          </a:p>
        </p:txBody>
      </p:sp>
      <p:sp>
        <p:nvSpPr>
          <p:cNvPr id="10243" name="Content Placeholder 2"/>
          <p:cNvSpPr>
            <a:spLocks noGrp="1"/>
          </p:cNvSpPr>
          <p:nvPr>
            <p:ph idx="1"/>
          </p:nvPr>
        </p:nvSpPr>
        <p:spPr>
          <a:xfrm>
            <a:off x="685800" y="1143000"/>
            <a:ext cx="7924800" cy="5181600"/>
          </a:xfrm>
        </p:spPr>
        <p:txBody>
          <a:bodyPr/>
          <a:lstStyle/>
          <a:p>
            <a:r>
              <a:rPr lang="en-US" smtClean="0"/>
              <a:t>request radioactive decays</a:t>
            </a:r>
          </a:p>
          <a:p>
            <a:endParaRPr lang="en-US" smtClean="0"/>
          </a:p>
          <a:p>
            <a:endParaRPr lang="en-US" smtClean="0"/>
          </a:p>
          <a:p>
            <a:endParaRPr lang="en-US" smtClean="0"/>
          </a:p>
          <a:p>
            <a:r>
              <a:rPr lang="en-US" smtClean="0"/>
              <a:t>definition of irradiation pattern</a:t>
            </a:r>
          </a:p>
          <a:p>
            <a:endParaRPr lang="en-US" smtClean="0"/>
          </a:p>
          <a:p>
            <a:endParaRPr lang="en-US" smtClean="0"/>
          </a:p>
          <a:p>
            <a:endParaRPr lang="en-US" smtClean="0"/>
          </a:p>
          <a:p>
            <a:r>
              <a:rPr lang="en-US" smtClean="0"/>
              <a:t>definition of cooling times</a:t>
            </a:r>
          </a:p>
        </p:txBody>
      </p:sp>
      <p:sp>
        <p:nvSpPr>
          <p:cNvPr id="10246" name="Slide Number Placeholder 5"/>
          <p:cNvSpPr>
            <a:spLocks noGrp="1"/>
          </p:cNvSpPr>
          <p:nvPr>
            <p:ph type="sldNum" sz="quarter" idx="12"/>
          </p:nvPr>
        </p:nvSpPr>
        <p:spPr>
          <a:noFill/>
        </p:spPr>
        <p:txBody>
          <a:bodyPr/>
          <a:lstStyle/>
          <a:p>
            <a:fld id="{47799231-A93E-4B66-9BB2-D20A49586366}" type="slidenum">
              <a:rPr lang="en-US" smtClean="0"/>
              <a:pPr/>
              <a:t>8</a:t>
            </a:fld>
            <a:endParaRPr lang="en-US" smtClean="0"/>
          </a:p>
        </p:txBody>
      </p:sp>
      <p:pic>
        <p:nvPicPr>
          <p:cNvPr id="91140" name="Picture 4"/>
          <p:cNvPicPr>
            <a:picLocks noChangeAspect="1" noChangeArrowheads="1"/>
          </p:cNvPicPr>
          <p:nvPr/>
        </p:nvPicPr>
        <p:blipFill>
          <a:blip r:embed="rId2"/>
          <a:srcRect/>
          <a:stretch>
            <a:fillRect/>
          </a:stretch>
        </p:blipFill>
        <p:spPr bwMode="auto">
          <a:xfrm>
            <a:off x="762000" y="1524000"/>
            <a:ext cx="7878763" cy="838200"/>
          </a:xfrm>
          <a:prstGeom prst="rect">
            <a:avLst/>
          </a:prstGeom>
          <a:ln>
            <a:noFill/>
          </a:ln>
          <a:effectLst>
            <a:outerShdw blurRad="292100" dist="139700" dir="2700000" algn="tl" rotWithShape="0">
              <a:srgbClr val="333333">
                <a:alpha val="65000"/>
              </a:srgbClr>
            </a:outerShdw>
          </a:effectLst>
        </p:spPr>
      </p:pic>
      <p:pic>
        <p:nvPicPr>
          <p:cNvPr id="91141" name="Picture 5"/>
          <p:cNvPicPr>
            <a:picLocks noChangeAspect="1" noChangeArrowheads="1"/>
          </p:cNvPicPr>
          <p:nvPr/>
        </p:nvPicPr>
        <p:blipFill>
          <a:blip r:embed="rId3"/>
          <a:srcRect/>
          <a:stretch>
            <a:fillRect/>
          </a:stretch>
        </p:blipFill>
        <p:spPr bwMode="auto">
          <a:xfrm>
            <a:off x="762000" y="3048000"/>
            <a:ext cx="7848600" cy="762000"/>
          </a:xfrm>
          <a:prstGeom prst="rect">
            <a:avLst/>
          </a:prstGeom>
          <a:ln>
            <a:noFill/>
          </a:ln>
          <a:effectLst>
            <a:outerShdw blurRad="292100" dist="139700" dir="2700000" algn="tl" rotWithShape="0">
              <a:srgbClr val="333333">
                <a:alpha val="65000"/>
              </a:srgbClr>
            </a:outerShdw>
          </a:effectLst>
        </p:spPr>
      </p:pic>
      <p:pic>
        <p:nvPicPr>
          <p:cNvPr id="91142" name="Picture 6"/>
          <p:cNvPicPr>
            <a:picLocks noChangeAspect="1" noChangeArrowheads="1"/>
          </p:cNvPicPr>
          <p:nvPr/>
        </p:nvPicPr>
        <p:blipFill>
          <a:blip r:embed="rId4"/>
          <a:srcRect/>
          <a:stretch>
            <a:fillRect/>
          </a:stretch>
        </p:blipFill>
        <p:spPr bwMode="auto">
          <a:xfrm>
            <a:off x="762000" y="4495800"/>
            <a:ext cx="7848600" cy="609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Input options - </a:t>
            </a:r>
            <a:r>
              <a:rPr lang="en-US" i="1" smtClean="0">
                <a:solidFill>
                  <a:srgbClr val="0000FF"/>
                </a:solidFill>
              </a:rPr>
              <a:t>Overview</a:t>
            </a:r>
            <a:endParaRPr lang="en-US" smtClean="0"/>
          </a:p>
        </p:txBody>
      </p:sp>
      <p:sp>
        <p:nvSpPr>
          <p:cNvPr id="11267" name="Content Placeholder 2"/>
          <p:cNvSpPr>
            <a:spLocks noGrp="1"/>
          </p:cNvSpPr>
          <p:nvPr>
            <p:ph idx="1"/>
          </p:nvPr>
        </p:nvSpPr>
        <p:spPr/>
        <p:txBody>
          <a:bodyPr/>
          <a:lstStyle/>
          <a:p>
            <a:pPr>
              <a:buFont typeface="Wingdings" pitchFamily="2" charset="2"/>
              <a:buNone/>
            </a:pPr>
            <a:r>
              <a:rPr lang="en-US" smtClean="0"/>
              <a:t>Associate scoring with different cooling times</a:t>
            </a:r>
          </a:p>
        </p:txBody>
      </p:sp>
      <p:sp>
        <p:nvSpPr>
          <p:cNvPr id="11269" name="Slide Number Placeholder 5"/>
          <p:cNvSpPr>
            <a:spLocks noGrp="1"/>
          </p:cNvSpPr>
          <p:nvPr>
            <p:ph type="sldNum" sz="quarter" idx="12"/>
          </p:nvPr>
        </p:nvSpPr>
        <p:spPr>
          <a:noFill/>
        </p:spPr>
        <p:txBody>
          <a:bodyPr/>
          <a:lstStyle/>
          <a:p>
            <a:fld id="{07B398A0-D33A-4C97-A61F-C6E99693D12C}" type="slidenum">
              <a:rPr lang="en-US" smtClean="0"/>
              <a:pPr/>
              <a:t>9</a:t>
            </a:fld>
            <a:endParaRPr lang="en-US" smtClean="0"/>
          </a:p>
        </p:txBody>
      </p:sp>
      <p:pic>
        <p:nvPicPr>
          <p:cNvPr id="91139" name="Picture 3"/>
          <p:cNvPicPr>
            <a:picLocks noChangeAspect="1" noChangeArrowheads="1"/>
          </p:cNvPicPr>
          <p:nvPr/>
        </p:nvPicPr>
        <p:blipFill>
          <a:blip r:embed="rId2"/>
          <a:srcRect/>
          <a:stretch>
            <a:fillRect/>
          </a:stretch>
        </p:blipFill>
        <p:spPr bwMode="auto">
          <a:xfrm>
            <a:off x="838200" y="1524000"/>
            <a:ext cx="7510463"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Blueprint">
  <a:themeElements>
    <a:clrScheme name="Custom 7">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0070C0"/>
      </a:hlink>
      <a:folHlink>
        <a:srgbClr val="B7C1EB"/>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10715</TotalTime>
  <Words>2554</Words>
  <Application>Microsoft Office PowerPoint</Application>
  <PresentationFormat>On-screen Show (4:3)</PresentationFormat>
  <Paragraphs>583</Paragraphs>
  <Slides>44</Slides>
  <Notes>16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Blueprint</vt:lpstr>
      <vt:lpstr>Induced Radioactivity</vt:lpstr>
      <vt:lpstr>Slide 2</vt:lpstr>
      <vt:lpstr>Slide 3</vt:lpstr>
      <vt:lpstr>Slide 4</vt:lpstr>
      <vt:lpstr>Slide 5</vt:lpstr>
      <vt:lpstr>Slide 6</vt:lpstr>
      <vt:lpstr>Slide 7</vt:lpstr>
      <vt:lpstr>Input options - Overview</vt:lpstr>
      <vt:lpstr>Input options - Overview</vt:lpstr>
      <vt:lpstr>Particle Types</vt:lpstr>
      <vt:lpstr>Slide 11</vt:lpstr>
      <vt:lpstr>Slide 12</vt:lpstr>
      <vt:lpstr>Slide 13</vt:lpstr>
      <vt:lpstr>Slide 14</vt:lpstr>
      <vt:lpstr>Slide 15</vt:lpstr>
      <vt:lpstr>Slide 16</vt:lpstr>
      <vt:lpstr>Conversion Coefficients</vt:lpstr>
      <vt:lpstr>Fluence to effective dose coefficients</vt:lpstr>
      <vt:lpstr>Fluence to effective dose coefficients</vt:lpstr>
      <vt:lpstr>Slide 20</vt:lpstr>
      <vt:lpstr>Slide 21</vt:lpstr>
      <vt:lpstr>Slide 22</vt:lpstr>
      <vt:lpstr>Slide 23</vt:lpstr>
      <vt:lpstr>Slide 24</vt:lpstr>
      <vt:lpstr>Slide 25</vt:lpstr>
      <vt:lpstr>Benchmark experiment</vt:lpstr>
      <vt:lpstr>Benchmark Experiment</vt:lpstr>
      <vt:lpstr>Benchmark experiment – Instrumentation 1</vt:lpstr>
      <vt:lpstr>Benchmark experiment – Instrumentation 2</vt:lpstr>
      <vt:lpstr>Slide 30</vt:lpstr>
      <vt:lpstr>Benchmark experiment – Results 1</vt:lpstr>
      <vt:lpstr>Benchmark experiment – Results 2</vt:lpstr>
      <vt:lpstr>Benchmark experiment – Results 3</vt:lpstr>
      <vt:lpstr>Benchmark experiment</vt:lpstr>
      <vt:lpstr>Slide 35</vt:lpstr>
      <vt:lpstr>Applications – LHC collimation region</vt:lpstr>
      <vt:lpstr>Applications – LHC collimation region</vt:lpstr>
      <vt:lpstr>Applications – LHC collimation region</vt:lpstr>
      <vt:lpstr>Applications – CNGS</vt:lpstr>
      <vt:lpstr>Applications – CNGS</vt:lpstr>
      <vt:lpstr>Applications – CNGS</vt:lpstr>
      <vt:lpstr>Slide 42</vt:lpstr>
      <vt:lpstr>Slide 43</vt:lpstr>
      <vt:lpstr>Slide 44</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for new calculations</dc:title>
  <dc:creator>theis</dc:creator>
  <cp:lastModifiedBy>sroesler</cp:lastModifiedBy>
  <cp:revision>234</cp:revision>
  <dcterms:created xsi:type="dcterms:W3CDTF">2006-01-25T09:21:21Z</dcterms:created>
  <dcterms:modified xsi:type="dcterms:W3CDTF">2009-03-26T17:59:35Z</dcterms:modified>
</cp:coreProperties>
</file>