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4" r:id="rId2"/>
    <p:sldId id="278" r:id="rId3"/>
    <p:sldId id="280" r:id="rId4"/>
    <p:sldId id="310" r:id="rId5"/>
    <p:sldId id="311" r:id="rId6"/>
    <p:sldId id="313" r:id="rId7"/>
    <p:sldId id="312" r:id="rId8"/>
    <p:sldId id="293" r:id="rId9"/>
    <p:sldId id="309" r:id="rId10"/>
    <p:sldId id="294" r:id="rId11"/>
    <p:sldId id="295" r:id="rId12"/>
    <p:sldId id="296" r:id="rId13"/>
    <p:sldId id="297" r:id="rId14"/>
    <p:sldId id="298" r:id="rId15"/>
    <p:sldId id="299" r:id="rId16"/>
    <p:sldId id="277" r:id="rId17"/>
    <p:sldId id="300" r:id="rId18"/>
    <p:sldId id="308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284" r:id="rId27"/>
    <p:sldId id="285" r:id="rId28"/>
  </p:sldIdLst>
  <p:sldSz cx="9144000" cy="6858000" type="overhead"/>
  <p:notesSz cx="6731000" cy="985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66FF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74" autoAdjust="0"/>
    <p:restoredTop sz="93771" autoAdjust="0"/>
  </p:normalViewPr>
  <p:slideViewPr>
    <p:cSldViewPr>
      <p:cViewPr varScale="1">
        <p:scale>
          <a:sx n="95" d="100"/>
          <a:sy n="95" d="100"/>
        </p:scale>
        <p:origin x="-10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508"/>
    </p:cViewPr>
  </p:sorterViewPr>
  <p:notesViewPr>
    <p:cSldViewPr>
      <p:cViewPr varScale="1">
        <p:scale>
          <a:sx n="49" d="100"/>
          <a:sy n="49" d="100"/>
        </p:scale>
        <p:origin x="-1950" y="-114"/>
      </p:cViewPr>
      <p:guideLst>
        <p:guide orient="horz" pos="3104"/>
        <p:guide pos="212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3175" y="0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3175" y="9363075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F295893-2F77-4680-B94C-7A6EE4782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>
            <a:lvl1pPr algn="l" defTabSz="9096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0475" y="0"/>
            <a:ext cx="29654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57238"/>
            <a:ext cx="4949825" cy="3711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695825"/>
            <a:ext cx="4941887" cy="439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4825"/>
            <a:ext cx="28892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b" anchorCtr="0" compatLnSpc="1">
            <a:prstTxWarp prst="textNoShape">
              <a:avLst/>
            </a:prstTxWarp>
          </a:bodyPr>
          <a:lstStyle>
            <a:lvl1pPr algn="l" defTabSz="9096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 smtClean="0"/>
            </a:lvl1pPr>
          </a:lstStyle>
          <a:p>
            <a:pPr>
              <a:defRPr/>
            </a:pPr>
            <a:fld id="{D3304D93-75DC-48FB-9A05-2ED47CE3B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24EEC9-F0CE-474C-88AA-A6B8B0F04ECC}" type="slidenum">
              <a:rPr lang="en-US"/>
              <a:pPr/>
              <a:t>1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9D8F13-5DCF-401C-9F29-6B4794408C78}" type="slidenum">
              <a:rPr lang="en-US"/>
              <a:pPr/>
              <a:t>10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D00C0-E435-4746-BA12-7987DCFC0608}" type="slidenum">
              <a:rPr lang="en-US"/>
              <a:pPr/>
              <a:t>11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9F313E-5968-4031-8EA7-87EE51B321EB}" type="slidenum">
              <a:rPr lang="en-US"/>
              <a:pPr/>
              <a:t>12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0A090-6A8C-4EC0-BED2-28D4EDD21E1B}" type="slidenum">
              <a:rPr lang="en-US"/>
              <a:pPr/>
              <a:t>13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8BA5-B2D4-4D50-A113-7643630685B2}" type="slidenum">
              <a:rPr lang="en-US"/>
              <a:pPr/>
              <a:t>14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1EEC66-5123-4A9C-AA02-B0B4F47F2A8D}" type="slidenum">
              <a:rPr lang="en-US"/>
              <a:pPr/>
              <a:t>15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DB45A7-463C-4FBA-8642-7A9D57FBD07C}" type="slidenum">
              <a:rPr lang="en-US"/>
              <a:pPr/>
              <a:t>16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A93027-6623-40BC-9CFD-2A4F8CE32E51}" type="slidenum">
              <a:rPr lang="en-US"/>
              <a:pPr/>
              <a:t>17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5F7816-BE18-4466-BB32-39465AFC2E92}" type="slidenum">
              <a:rPr lang="en-US"/>
              <a:pPr/>
              <a:t>18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4B2B06-8C60-431E-BFBB-40D22DC02F50}" type="slidenum">
              <a:rPr lang="en-US"/>
              <a:pPr/>
              <a:t>19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1908A6-DE1F-4E02-85EF-15B71831310F}" type="slidenum">
              <a:rPr lang="en-US"/>
              <a:pPr/>
              <a:t>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8CD0B6-11BB-4B8B-8E35-7760EDEAE55C}" type="slidenum">
              <a:rPr lang="en-US"/>
              <a:pPr/>
              <a:t>20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A51908-1814-42B5-A3C3-C2E507C81AC5}" type="slidenum">
              <a:rPr lang="en-US"/>
              <a:pPr/>
              <a:t>21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9A2DCE-2D6E-453F-9242-B85239868F86}" type="slidenum">
              <a:rPr lang="en-US"/>
              <a:pPr/>
              <a:t>22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B7A331-BE95-49D0-9FC9-82E252547902}" type="slidenum">
              <a:rPr lang="en-US"/>
              <a:pPr/>
              <a:t>23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FA503D-EA07-4133-93C2-0C9B06BB13AA}" type="slidenum">
              <a:rPr lang="en-US"/>
              <a:pPr/>
              <a:t>24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AC471A-8316-4FB4-99D1-A33BD746D216}" type="slidenum">
              <a:rPr lang="en-US"/>
              <a:pPr/>
              <a:t>25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2B4D4B-AFD6-4E0A-ADE6-E59967217DB7}" type="slidenum">
              <a:rPr lang="en-US"/>
              <a:pPr/>
              <a:t>26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16DF44-F7CA-4FC0-9127-B6B79DF450C6}" type="slidenum">
              <a:rPr lang="en-US"/>
              <a:pPr/>
              <a:t>27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6FBF7E-21A0-44BD-8063-3E803376A299}" type="slidenum">
              <a:rPr lang="en-US"/>
              <a:pPr/>
              <a:t>3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796B30-30E7-4E9C-B070-735CF34322DD}" type="slidenum">
              <a:rPr lang="en-US"/>
              <a:pPr/>
              <a:t>4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D2FA99-A5DE-4B81-B73A-A57C82EAB32E}" type="slidenum">
              <a:rPr lang="en-US"/>
              <a:pPr/>
              <a:t>5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207253-47C9-40D3-B436-901C579F0AEE}" type="slidenum">
              <a:rPr lang="en-US"/>
              <a:pPr/>
              <a:t>6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FA4A7B-1318-474D-8F69-4B16B4BF9E3A}" type="slidenum">
              <a:rPr lang="en-US"/>
              <a:pPr/>
              <a:t>7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136315-A1E1-4726-AF33-16DB6951BBE7}" type="slidenum">
              <a:rPr lang="en-US"/>
              <a:pPr/>
              <a:t>8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9BB4D6-6340-4F96-A9A5-5805FB425F8B}" type="slidenum">
              <a:rPr lang="en-US"/>
              <a:pPr/>
              <a:t>9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3" name="Picture 17" descr="logo3000x2000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188913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248400"/>
            <a:ext cx="3457575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7th Fluka Course, Paris Sept. 29-Oct.3, 2008</a:t>
            </a:r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EFB420B5-5F24-4419-BB47-71E28DA63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 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36FC3-D9BA-43FC-8771-32512EE01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304800"/>
            <a:ext cx="1981200" cy="5929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304800"/>
            <a:ext cx="5791200" cy="5929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 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0DFBA-7EFA-48F6-BA9B-1ED56EF72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 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D0BC3-2528-4EFA-901D-9232A9A36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 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DBECB-7C00-461E-9D0A-CB41A2C39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052513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2813" y="1052513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 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456BD-DE04-44EA-A56E-50DBF528D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 29-Oct.3, 2008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C3640-9693-49F6-978A-935C3B5AF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 29-Oct.3, 2008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86A46-C15E-4870-B55F-8FCF2CEC5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 29-Oct.3, 2008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C4794-343D-4DEB-832E-DFE47D9BC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 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2E8D7-1BBC-426B-8E49-267817887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 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201DE-86A2-4DDA-9F82-9BC9043F8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66" y="1000108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30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1028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1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27313" y="6400800"/>
            <a:ext cx="446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 29-Oct.3, 2008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B59646E-2CBD-4DAF-9205-BA80437E9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5" descr="logo3000x2000light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11188" y="2060575"/>
            <a:ext cx="8208962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1700213"/>
            <a:ext cx="7772400" cy="1095375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FLUKA Manual and Basic input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857500" y="4857750"/>
            <a:ext cx="5111750" cy="442913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dirty="0" smtClean="0"/>
              <a:t> Beginners’ FLUKA Course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204B12-09BD-45D7-9FC0-42D64961A021}" type="slidenum">
              <a:rPr lang="en-US"/>
              <a:pPr/>
              <a:t>10</a:t>
            </a:fld>
            <a:endParaRPr lang="en-US"/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Beam definition - 1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539750" y="1055688"/>
            <a:ext cx="8604250" cy="561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000000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Input card:</a:t>
            </a:r>
            <a:r>
              <a:rPr lang="en-US"/>
              <a:t>  </a:t>
            </a:r>
            <a:r>
              <a:rPr lang="en-US">
                <a:solidFill>
                  <a:srgbClr val="FF0000"/>
                </a:solidFill>
              </a:rPr>
              <a:t>BEAM</a:t>
            </a:r>
          </a:p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GB"/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800">
                <a:solidFill>
                  <a:srgbClr val="000000"/>
                </a:solidFill>
              </a:rPr>
              <a:t> defines several beam characteristics: </a:t>
            </a:r>
            <a:br>
              <a:rPr lang="en-GB" sz="1800">
                <a:solidFill>
                  <a:srgbClr val="000000"/>
                </a:solidFill>
              </a:rPr>
            </a:br>
            <a:r>
              <a:rPr lang="en-GB" sz="1800">
                <a:solidFill>
                  <a:srgbClr val="0066FF"/>
                </a:solidFill>
              </a:rPr>
              <a:t>type of particle, energy, divergence, profile and statistical weight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GB" sz="1800">
                <a:solidFill>
                  <a:srgbClr val="0066FF"/>
                </a:solidFill>
              </a:rPr>
              <a:t> 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GB" sz="1400" b="1" i="1" u="sng">
                <a:solidFill>
                  <a:srgbClr val="000000"/>
                </a:solidFill>
              </a:rPr>
              <a:t>Example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  <a:endParaRPr lang="de-DE" sz="900" b="1">
              <a:solidFill>
                <a:srgbClr val="009900"/>
              </a:solidFill>
              <a:latin typeface="Courier New" pitchFamily="49" charset="0"/>
              <a:cs typeface="Courier New" pitchFamily="49" charset="0"/>
            </a:endParaRPr>
          </a:p>
          <a:p>
            <a:pPr indent="3175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de-DE" sz="1400" b="1">
                <a:solidFill>
                  <a:srgbClr val="009900"/>
                </a:solidFill>
                <a:latin typeface="Courier New" pitchFamily="49" charset="0"/>
              </a:rPr>
              <a:t>  BEAM            3.5 </a:t>
            </a:r>
            <a:r>
              <a:rPr lang="en-GB" sz="1400" b="1">
                <a:solidFill>
                  <a:srgbClr val="009900"/>
                </a:solidFill>
                <a:latin typeface="Courier New" pitchFamily="49" charset="0"/>
              </a:rPr>
              <a:t>-0.082425</a:t>
            </a:r>
            <a:r>
              <a:rPr lang="de-DE" sz="1400" b="1">
                <a:solidFill>
                  <a:srgbClr val="009900"/>
                </a:solidFill>
                <a:latin typeface="Courier New" pitchFamily="49" charset="0"/>
              </a:rPr>
              <a:t>       </a:t>
            </a:r>
            <a:r>
              <a:rPr lang="en-GB" sz="1200" b="1">
                <a:solidFill>
                  <a:srgbClr val="009900"/>
                </a:solidFill>
                <a:latin typeface="Courier New" pitchFamily="49" charset="0"/>
              </a:rPr>
              <a:t>-1.7</a:t>
            </a:r>
            <a:r>
              <a:rPr lang="de-DE" sz="1400" b="1">
                <a:solidFill>
                  <a:srgbClr val="009900"/>
                </a:solidFill>
                <a:latin typeface="Courier New" pitchFamily="49" charset="0"/>
              </a:rPr>
              <a:t>       0.0       0.0       0.0PROTON</a:t>
            </a:r>
          </a:p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de-DE" sz="1400" b="1">
              <a:solidFill>
                <a:srgbClr val="009900"/>
              </a:solidFill>
              <a:latin typeface="Courier New" pitchFamily="49" charset="0"/>
            </a:endParaRPr>
          </a:p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GB" sz="1400">
              <a:solidFill>
                <a:srgbClr val="009900"/>
              </a:solidFill>
            </a:endParaRP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endParaRPr lang="en-GB" sz="1400">
              <a:solidFill>
                <a:srgbClr val="000000"/>
              </a:solidFill>
            </a:endParaRP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600" b="1">
                <a:solidFill>
                  <a:srgbClr val="000000"/>
                </a:solidFill>
              </a:rPr>
              <a:t> 3.5 GeV/c [</a:t>
            </a:r>
            <a:r>
              <a:rPr lang="en-GB" sz="1600" b="1">
                <a:solidFill>
                  <a:srgbClr val="009900"/>
                </a:solidFill>
              </a:rPr>
              <a:t>WHAT(1)</a:t>
            </a:r>
            <a:r>
              <a:rPr lang="en-GB" sz="1600" b="1">
                <a:solidFill>
                  <a:srgbClr val="000000"/>
                </a:solidFill>
              </a:rPr>
              <a:t>] proton beam [</a:t>
            </a:r>
            <a:r>
              <a:rPr lang="en-GB" sz="1600" b="1">
                <a:solidFill>
                  <a:srgbClr val="009900"/>
                </a:solidFill>
              </a:rPr>
              <a:t>SDUM</a:t>
            </a:r>
            <a:r>
              <a:rPr lang="en-GB" sz="1600" b="1">
                <a:solidFill>
                  <a:srgbClr val="000000"/>
                </a:solidFill>
              </a:rPr>
              <a:t>] with weight 1 [</a:t>
            </a:r>
            <a:r>
              <a:rPr lang="en-GB" sz="1600" b="1">
                <a:solidFill>
                  <a:srgbClr val="009900"/>
                </a:solidFill>
              </a:rPr>
              <a:t>WHAT(6)</a:t>
            </a:r>
            <a:r>
              <a:rPr lang="en-GB" sz="1600" b="1">
                <a:solidFill>
                  <a:srgbClr val="000000"/>
                </a:solidFill>
              </a:rPr>
              <a:t>]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600" b="1">
                <a:solidFill>
                  <a:srgbClr val="000000"/>
                </a:solidFill>
              </a:rPr>
              <a:t> Gaussian momentum distribution: 0.082425 GeV/c FWHM [</a:t>
            </a:r>
            <a:r>
              <a:rPr lang="en-GB" sz="1600" b="1">
                <a:solidFill>
                  <a:srgbClr val="009900"/>
                </a:solidFill>
              </a:rPr>
              <a:t>WHAT(2)</a:t>
            </a:r>
            <a:r>
              <a:rPr lang="en-GB" sz="1600" b="1">
                <a:solidFill>
                  <a:srgbClr val="000000"/>
                </a:solidFill>
              </a:rPr>
              <a:t>]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600" b="1">
                <a:solidFill>
                  <a:srgbClr val="000000"/>
                </a:solidFill>
              </a:rPr>
              <a:t> Gaussian angular distribution: 1.7 mrad FWHM [</a:t>
            </a:r>
            <a:r>
              <a:rPr lang="en-GB" sz="1600" b="1">
                <a:solidFill>
                  <a:srgbClr val="009900"/>
                </a:solidFill>
              </a:rPr>
              <a:t>WHAT(3)</a:t>
            </a:r>
            <a:r>
              <a:rPr lang="en-GB" sz="1600" b="1">
                <a:solidFill>
                  <a:srgbClr val="000000"/>
                </a:solidFill>
              </a:rPr>
              <a:t>]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600" b="1">
                <a:solidFill>
                  <a:srgbClr val="000000"/>
                </a:solidFill>
              </a:rPr>
              <a:t> no beam width along x (point-like source) [</a:t>
            </a:r>
            <a:r>
              <a:rPr lang="en-GB" sz="1600" b="1">
                <a:solidFill>
                  <a:srgbClr val="009900"/>
                </a:solidFill>
              </a:rPr>
              <a:t>WHAT(4</a:t>
            </a:r>
            <a:r>
              <a:rPr lang="en-GB" sz="1600" b="1">
                <a:solidFill>
                  <a:srgbClr val="000000"/>
                </a:solidFill>
              </a:rPr>
              <a:t>)]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600" b="1">
                <a:solidFill>
                  <a:srgbClr val="000000"/>
                </a:solidFill>
              </a:rPr>
              <a:t> no beam width along y (point-like source) [</a:t>
            </a:r>
            <a:r>
              <a:rPr lang="en-GB" sz="1600" b="1">
                <a:solidFill>
                  <a:srgbClr val="009900"/>
                </a:solidFill>
              </a:rPr>
              <a:t>WHAT(5)</a:t>
            </a:r>
            <a:r>
              <a:rPr lang="en-GB" sz="1600" b="1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647700" y="3152775"/>
            <a:ext cx="824547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6FD8A3-2B2F-453B-BEB4-3BA98F98D3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Beam definition - 2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539750" y="1055688"/>
            <a:ext cx="8604250" cy="561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000000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Input card:</a:t>
            </a:r>
            <a:r>
              <a:rPr lang="en-US"/>
              <a:t>  </a:t>
            </a:r>
            <a:r>
              <a:rPr lang="en-US">
                <a:solidFill>
                  <a:srgbClr val="FF0000"/>
                </a:solidFill>
              </a:rPr>
              <a:t>BEAMPOS</a:t>
            </a:r>
          </a:p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GB" sz="1800">
              <a:solidFill>
                <a:srgbClr val="000000"/>
              </a:solidFill>
            </a:endParaRP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800">
                <a:solidFill>
                  <a:srgbClr val="000000"/>
                </a:solidFill>
              </a:rPr>
              <a:t>   defines the </a:t>
            </a:r>
            <a:r>
              <a:rPr lang="en-GB" sz="1800">
                <a:solidFill>
                  <a:srgbClr val="0066FF"/>
                </a:solidFill>
              </a:rPr>
              <a:t>coordinates of the centre of the beam spot</a:t>
            </a:r>
            <a:r>
              <a:rPr lang="en-GB" sz="1800">
                <a:solidFill>
                  <a:srgbClr val="000000"/>
                </a:solidFill>
              </a:rPr>
              <a:t> (</a:t>
            </a:r>
            <a:r>
              <a:rPr lang="en-GB" sz="1800" i="1">
                <a:solidFill>
                  <a:srgbClr val="000000"/>
                </a:solidFill>
              </a:rPr>
              <a:t>i.e.</a:t>
            </a:r>
            <a:r>
              <a:rPr lang="en-GB" sz="1800">
                <a:solidFill>
                  <a:srgbClr val="000000"/>
                </a:solidFill>
              </a:rPr>
              <a:t>, the 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GB" sz="1800">
                <a:solidFill>
                  <a:srgbClr val="000000"/>
                </a:solidFill>
              </a:rPr>
              <a:t>     point from which transport starts) and the </a:t>
            </a:r>
            <a:r>
              <a:rPr lang="en-GB" sz="1800">
                <a:solidFill>
                  <a:srgbClr val="0066FF"/>
                </a:solidFill>
              </a:rPr>
              <a:t>beam direction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GB" sz="1800">
                <a:solidFill>
                  <a:srgbClr val="0066FF"/>
                </a:solidFill>
              </a:rPr>
              <a:t> 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GB" sz="1400" i="1" u="sng">
                <a:solidFill>
                  <a:srgbClr val="000000"/>
                </a:solidFill>
              </a:rPr>
              <a:t>Example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endParaRPr lang="de-DE" sz="1200" b="1">
              <a:solidFill>
                <a:srgbClr val="009900"/>
              </a:solidFill>
              <a:latin typeface="Courier New" pitchFamily="49" charset="0"/>
            </a:endParaRPr>
          </a:p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  <a:r>
              <a:rPr lang="pt-BR" sz="1400" b="1">
                <a:solidFill>
                  <a:srgbClr val="009900"/>
                </a:solidFill>
                <a:latin typeface="Courier New" pitchFamily="49" charset="0"/>
              </a:rPr>
              <a:t> BEAMPOS          0.0       0.0      -0.1       0.0       0.0       0.0</a:t>
            </a:r>
            <a:endParaRPr lang="de-DE" sz="1400" b="1">
              <a:solidFill>
                <a:srgbClr val="009900"/>
              </a:solidFill>
              <a:latin typeface="Courier New" pitchFamily="49" charset="0"/>
            </a:endParaRPr>
          </a:p>
          <a:p>
            <a:pPr indent="3175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GB" sz="1400">
              <a:solidFill>
                <a:srgbClr val="009900"/>
              </a:solidFill>
            </a:endParaRP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600" b="1">
                <a:solidFill>
                  <a:srgbClr val="000000"/>
                </a:solidFill>
              </a:rPr>
              <a:t> x-coordinate:  0.0       [</a:t>
            </a:r>
            <a:r>
              <a:rPr lang="en-GB" sz="1600" b="1">
                <a:solidFill>
                  <a:srgbClr val="009900"/>
                </a:solidFill>
              </a:rPr>
              <a:t>WHAT(1)</a:t>
            </a:r>
            <a:r>
              <a:rPr lang="en-GB" sz="1600" b="1">
                <a:solidFill>
                  <a:srgbClr val="000000"/>
                </a:solidFill>
              </a:rPr>
              <a:t>] 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600" b="1">
                <a:solidFill>
                  <a:srgbClr val="000000"/>
                </a:solidFill>
              </a:rPr>
              <a:t> y-coordinate:  0.0       [</a:t>
            </a:r>
            <a:r>
              <a:rPr lang="en-GB" sz="1600" b="1">
                <a:solidFill>
                  <a:srgbClr val="009900"/>
                </a:solidFill>
              </a:rPr>
              <a:t>WHAT(2)</a:t>
            </a:r>
            <a:r>
              <a:rPr lang="en-GB" sz="1600" b="1">
                <a:solidFill>
                  <a:srgbClr val="000000"/>
                </a:solidFill>
              </a:rPr>
              <a:t>] 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600" b="1">
                <a:solidFill>
                  <a:srgbClr val="000000"/>
                </a:solidFill>
              </a:rPr>
              <a:t> z-coordinate: -0.1 cm [</a:t>
            </a:r>
            <a:r>
              <a:rPr lang="en-GB" sz="1600" b="1">
                <a:solidFill>
                  <a:srgbClr val="009900"/>
                </a:solidFill>
              </a:rPr>
              <a:t>WHAT(3)</a:t>
            </a:r>
            <a:r>
              <a:rPr lang="en-GB" sz="1600" b="1">
                <a:solidFill>
                  <a:srgbClr val="000000"/>
                </a:solidFill>
              </a:rPr>
              <a:t>] 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600" b="1">
                <a:solidFill>
                  <a:srgbClr val="000000"/>
                </a:solidFill>
              </a:rPr>
              <a:t> direction cosine with respect to the x-axis: 0.0  [</a:t>
            </a:r>
            <a:r>
              <a:rPr lang="en-GB" sz="1600" b="1">
                <a:solidFill>
                  <a:srgbClr val="009900"/>
                </a:solidFill>
              </a:rPr>
              <a:t>WHAT(4)</a:t>
            </a:r>
            <a:r>
              <a:rPr lang="en-GB" sz="1600" b="1">
                <a:solidFill>
                  <a:srgbClr val="000000"/>
                </a:solidFill>
              </a:rPr>
              <a:t>]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600" b="1">
                <a:solidFill>
                  <a:srgbClr val="000000"/>
                </a:solidFill>
              </a:rPr>
              <a:t> direction cosine with respect to the y-axis: 0.0  [</a:t>
            </a:r>
            <a:r>
              <a:rPr lang="en-GB" sz="1600" b="1">
                <a:solidFill>
                  <a:srgbClr val="009900"/>
                </a:solidFill>
              </a:rPr>
              <a:t>WHAT(5)</a:t>
            </a:r>
            <a:r>
              <a:rPr lang="en-GB" sz="1600" b="1">
                <a:solidFill>
                  <a:srgbClr val="000000"/>
                </a:solidFill>
              </a:rPr>
              <a:t>]</a:t>
            </a:r>
            <a:br>
              <a:rPr lang="en-GB" sz="1600" b="1">
                <a:solidFill>
                  <a:srgbClr val="000000"/>
                </a:solidFill>
              </a:rPr>
            </a:br>
            <a:r>
              <a:rPr lang="en-GB" sz="1600" b="1">
                <a:solidFill>
                  <a:srgbClr val="000000"/>
                </a:solidFill>
              </a:rPr>
              <a:t>(</a:t>
            </a:r>
            <a:r>
              <a:rPr lang="en-GB" sz="1600" b="1">
                <a:solidFill>
                  <a:srgbClr val="009900"/>
                </a:solidFill>
              </a:rPr>
              <a:t>WHAT(6)</a:t>
            </a:r>
            <a:r>
              <a:rPr lang="en-GB" sz="1600" b="1">
                <a:solidFill>
                  <a:srgbClr val="000000"/>
                </a:solidFill>
              </a:rPr>
              <a:t> is not used!)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endParaRPr lang="en-GB" sz="1600" b="1">
              <a:solidFill>
                <a:srgbClr val="000000"/>
              </a:solidFill>
            </a:endParaRP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en-GB" sz="1600" b="1">
                <a:solidFill>
                  <a:srgbClr val="000000"/>
                </a:solidFill>
              </a:rPr>
              <a:t> </a:t>
            </a:r>
            <a:r>
              <a:rPr lang="en-GB" sz="1600" b="1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GB" sz="1600" b="1">
                <a:solidFill>
                  <a:srgbClr val="000000"/>
                </a:solidFill>
              </a:rPr>
              <a:t> beam points in the positive z-direction starting at (0./0./-0.1)</a:t>
            </a:r>
          </a:p>
          <a:p>
            <a:pPr marL="117475" lvl="1" indent="1588" algn="l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endParaRPr lang="en-GB" sz="1600" b="1">
              <a:solidFill>
                <a:srgbClr val="000000"/>
              </a:solidFill>
            </a:endParaRP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574675" y="3211513"/>
            <a:ext cx="8245475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329EDA-716A-4F9A-9B9C-E9596584B542}" type="slidenum">
              <a:rPr lang="en-US"/>
              <a:pPr/>
              <a:t>12</a:t>
            </a:fld>
            <a:endParaRPr lang="en-US"/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Material and compound definition - 1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258888" y="1052513"/>
            <a:ext cx="6911975" cy="13112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it-IT" sz="2200" b="1">
                <a:solidFill>
                  <a:srgbClr val="0066FF"/>
                </a:solidFill>
              </a:rPr>
              <a:t>List of pre-defined FLUKA materials</a:t>
            </a:r>
          </a:p>
          <a:p>
            <a:pPr algn="l"/>
            <a:endParaRPr lang="it-IT" sz="2200" b="1">
              <a:solidFill>
                <a:srgbClr val="000000"/>
              </a:solidFill>
            </a:endParaRPr>
          </a:p>
          <a:p>
            <a:pPr algn="l"/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BLCKHOLE     1   </a:t>
            </a:r>
            <a:r>
              <a:rPr lang="en-US" sz="1800" b="1">
                <a:solidFill>
                  <a:srgbClr val="FF0000"/>
                </a:solidFill>
              </a:rPr>
              <a:t>Blackhole or External Vacuum</a:t>
            </a:r>
          </a:p>
          <a:p>
            <a:pPr algn="l"/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VACUUM       2   </a:t>
            </a:r>
            <a:r>
              <a:rPr lang="en-US" sz="1800" b="1">
                <a:solidFill>
                  <a:srgbClr val="FF0000"/>
                </a:solidFill>
              </a:rPr>
              <a:t>Vacuum or Internal Vacuum</a:t>
            </a:r>
            <a:endParaRPr lang="it-IT" sz="1800" b="1">
              <a:solidFill>
                <a:srgbClr val="FF0000"/>
              </a:solidFill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79388" y="2516188"/>
            <a:ext cx="4287837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b="1">
                <a:solidFill>
                  <a:srgbClr val="FF0000"/>
                </a:solidFill>
              </a:rPr>
              <a:t>Name      Index        A           Z      Density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716463" y="2492375"/>
            <a:ext cx="3927475" cy="3667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FF0000"/>
                </a:solidFill>
              </a:rPr>
              <a:t>Name  Index   A           Z      Density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50825" y="2924175"/>
            <a:ext cx="4319588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 defTabSz="24447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HYDROGEN 		3 		1.00794 		1. 		0.0000837 </a:t>
            </a:r>
          </a:p>
          <a:p>
            <a:pPr marL="342900" indent="-342900" algn="l" defTabSz="24447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HELIUM 			4 		4.002602 	2. 		0.000166 </a:t>
            </a:r>
          </a:p>
          <a:p>
            <a:pPr marL="342900" indent="-342900" algn="l" defTabSz="24447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BERYLLIU 		5 		9.012182 	4. 		1.848 </a:t>
            </a:r>
          </a:p>
          <a:p>
            <a:pPr marL="342900" indent="-342900" algn="l" defTabSz="24447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CARBON 			6 		12.0107 		6. 		2.000 </a:t>
            </a:r>
          </a:p>
          <a:p>
            <a:pPr marL="342900" indent="-342900" algn="l" defTabSz="24447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NITROGEN 		7 		14.0067 		7. 		0.00117 </a:t>
            </a:r>
          </a:p>
          <a:p>
            <a:pPr marL="342900" indent="-342900" algn="l" defTabSz="24447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OXYGEN 			8 		15.9994 		8. 		0.00133 </a:t>
            </a:r>
          </a:p>
          <a:p>
            <a:pPr marL="342900" indent="-342900" algn="l" defTabSz="24447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MAGNESIU 		9 		24.3050 		12. 	1.740 </a:t>
            </a:r>
          </a:p>
          <a:p>
            <a:pPr marL="342900" indent="-342900" algn="l" defTabSz="24447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ALUMINUM 		10 	26.981538 	13. 	2.699 </a:t>
            </a:r>
          </a:p>
          <a:p>
            <a:pPr marL="342900" indent="-342900" algn="l" defTabSz="24447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IRON 				11 	55.845 		26. 	7.874 </a:t>
            </a:r>
          </a:p>
          <a:p>
            <a:pPr marL="342900" indent="-342900" algn="l" defTabSz="24447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COPPER 			12 	63.546 		29. 	8.960 </a:t>
            </a:r>
          </a:p>
          <a:p>
            <a:pPr marL="342900" indent="-342900" algn="l" defTabSz="24447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SILVER 			13 	107.8682 	47. 	10.500 </a:t>
            </a:r>
          </a:p>
          <a:p>
            <a:pPr marL="342900" indent="-342900" algn="l" defTabSz="24447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SILICON 			14 	28.0855 		14. 	2.329</a:t>
            </a:r>
            <a:endParaRPr lang="it-IT" sz="2000"/>
          </a:p>
          <a:p>
            <a:pPr marL="342900" indent="-342900" algn="l" defTabSz="24447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2000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4643438" y="2944813"/>
            <a:ext cx="4249737" cy="28606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defTabSz="2635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GOLD			15		196.96655 	79. 	19.320 </a:t>
            </a:r>
          </a:p>
          <a:p>
            <a:pPr algn="l" defTabSz="2635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MERCURY		16 		200.59 		80. 	13.546 </a:t>
            </a:r>
          </a:p>
          <a:p>
            <a:pPr algn="l" defTabSz="2635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LEAD 			17 		207.2 			82. 	11.350 </a:t>
            </a:r>
          </a:p>
          <a:p>
            <a:pPr algn="l" defTabSz="2635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TANTALUM 	18 		180.9479 		73. 	16.654 </a:t>
            </a:r>
          </a:p>
          <a:p>
            <a:pPr algn="l" defTabSz="2635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SODIUM 		19 		22.989770 	11.		0.971 </a:t>
            </a:r>
          </a:p>
          <a:p>
            <a:pPr algn="l" defTabSz="2635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ARGON 		20 		39.948 		18.		0.00166 </a:t>
            </a:r>
          </a:p>
          <a:p>
            <a:pPr algn="l" defTabSz="2635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CALCIUM 		21		40.078 		20. 	1.550 </a:t>
            </a:r>
          </a:p>
          <a:p>
            <a:pPr algn="l" defTabSz="2635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TIN 			22 		118.710 		50. 	7.310</a:t>
            </a:r>
          </a:p>
          <a:p>
            <a:pPr algn="l" defTabSz="2635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TUNGSTEN 	23 		183.84 		74. 	19.300</a:t>
            </a:r>
          </a:p>
          <a:p>
            <a:pPr algn="l" defTabSz="2635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TITANIUM 	24 		47.867 		22. 	4.540</a:t>
            </a:r>
          </a:p>
          <a:p>
            <a:pPr algn="l" defTabSz="2635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400"/>
              <a:t>NICKEL 		</a:t>
            </a:r>
            <a:r>
              <a:rPr lang="it-IT" sz="1400">
                <a:solidFill>
                  <a:srgbClr val="FF0000"/>
                </a:solidFill>
              </a:rPr>
              <a:t>25</a:t>
            </a:r>
            <a:r>
              <a:rPr lang="it-IT" sz="1400"/>
              <a:t>  	58.6934 		28. 	8.902</a:t>
            </a:r>
            <a:r>
              <a:rPr lang="it-IT" sz="1200"/>
              <a:t> 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50FEDA-D2BB-43CF-AFFF-67078065779F}" type="slidenum">
              <a:rPr lang="en-US"/>
              <a:pPr/>
              <a:t>13</a:t>
            </a:fld>
            <a:endParaRPr lang="en-US"/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Material and compound definition - 2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679450" y="1431925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Input card:</a:t>
            </a:r>
            <a:r>
              <a:rPr lang="en-US" b="1"/>
              <a:t>  </a:t>
            </a:r>
            <a:r>
              <a:rPr lang="en-US">
                <a:solidFill>
                  <a:srgbClr val="FF0000"/>
                </a:solidFill>
              </a:rPr>
              <a:t>ASSIGNMA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800" b="1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000000"/>
                </a:solidFill>
              </a:rPr>
              <a:t>A (single-element or compound)</a:t>
            </a:r>
            <a:r>
              <a:rPr lang="it-IT" sz="1800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material is assigned to each geometry region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8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GB" sz="1600" b="1" i="1" u="sng">
                <a:solidFill>
                  <a:srgbClr val="000000"/>
                </a:solidFill>
              </a:rPr>
              <a:t>Example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400" b="1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800" b="1">
              <a:solidFill>
                <a:srgbClr val="000000"/>
              </a:solidFill>
            </a:endParaRPr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762000" y="3430588"/>
            <a:ext cx="883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>
                <a:solidFill>
                  <a:srgbClr val="009900"/>
                </a:solidFill>
                <a:latin typeface="Courier New" pitchFamily="49" charset="0"/>
              </a:rPr>
              <a:t>ASSIGNMA        GOLD    TARGS1    TARGS3       1.0       0.0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  </a:t>
            </a:r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1474788" y="4349750"/>
            <a:ext cx="13684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MATERIAL</a:t>
            </a:r>
            <a:endParaRPr lang="it-IT" sz="1600" b="1">
              <a:solidFill>
                <a:srgbClr val="000000"/>
              </a:solidFill>
            </a:endParaRPr>
          </a:p>
        </p:txBody>
      </p:sp>
      <p:sp>
        <p:nvSpPr>
          <p:cNvPr id="15368" name="Line 6"/>
          <p:cNvSpPr>
            <a:spLocks noChangeShapeType="1"/>
          </p:cNvSpPr>
          <p:nvPr/>
        </p:nvSpPr>
        <p:spPr bwMode="auto">
          <a:xfrm flipV="1">
            <a:off x="2268538" y="4000500"/>
            <a:ext cx="398462" cy="365125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369" name="Line 7"/>
          <p:cNvSpPr>
            <a:spLocks noChangeShapeType="1"/>
          </p:cNvSpPr>
          <p:nvPr/>
        </p:nvSpPr>
        <p:spPr bwMode="auto">
          <a:xfrm flipV="1">
            <a:off x="3708400" y="3970338"/>
            <a:ext cx="0" cy="3952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370" name="Rectangle 8"/>
          <p:cNvSpPr>
            <a:spLocks noChangeArrowheads="1"/>
          </p:cNvSpPr>
          <p:nvPr/>
        </p:nvSpPr>
        <p:spPr bwMode="auto">
          <a:xfrm>
            <a:off x="2433638" y="3611563"/>
            <a:ext cx="647700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346450" y="3611563"/>
            <a:ext cx="720725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0"/>
          <p:cNvSpPr>
            <a:spLocks noChangeArrowheads="1"/>
          </p:cNvSpPr>
          <p:nvPr/>
        </p:nvSpPr>
        <p:spPr bwMode="auto">
          <a:xfrm>
            <a:off x="4416425" y="3611563"/>
            <a:ext cx="720725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1"/>
          <p:cNvSpPr>
            <a:spLocks noChangeArrowheads="1"/>
          </p:cNvSpPr>
          <p:nvPr/>
        </p:nvSpPr>
        <p:spPr bwMode="auto">
          <a:xfrm>
            <a:off x="5651500" y="3611563"/>
            <a:ext cx="720725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2"/>
          <p:cNvSpPr>
            <a:spLocks noChangeArrowheads="1"/>
          </p:cNvSpPr>
          <p:nvPr/>
        </p:nvSpPr>
        <p:spPr bwMode="auto">
          <a:xfrm>
            <a:off x="6719888" y="3611563"/>
            <a:ext cx="720725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3"/>
          <p:cNvSpPr>
            <a:spLocks noChangeArrowheads="1"/>
          </p:cNvSpPr>
          <p:nvPr/>
        </p:nvSpPr>
        <p:spPr bwMode="auto">
          <a:xfrm>
            <a:off x="2970213" y="4384675"/>
            <a:ext cx="18732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from REGION</a:t>
            </a:r>
            <a:endParaRPr lang="it-IT" sz="1600" b="1">
              <a:solidFill>
                <a:srgbClr val="000000"/>
              </a:solidFill>
            </a:endParaRPr>
          </a:p>
        </p:txBody>
      </p:sp>
      <p:sp>
        <p:nvSpPr>
          <p:cNvPr id="15376" name="Rectangle 14"/>
          <p:cNvSpPr>
            <a:spLocks noChangeArrowheads="1"/>
          </p:cNvSpPr>
          <p:nvPr/>
        </p:nvSpPr>
        <p:spPr bwMode="auto">
          <a:xfrm>
            <a:off x="4425950" y="4383088"/>
            <a:ext cx="14414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to REGION</a:t>
            </a:r>
            <a:endParaRPr lang="it-IT" sz="1600" b="1">
              <a:solidFill>
                <a:srgbClr val="000000"/>
              </a:solidFill>
            </a:endParaRPr>
          </a:p>
        </p:txBody>
      </p:sp>
      <p:sp>
        <p:nvSpPr>
          <p:cNvPr id="15377" name="Rectangle 15"/>
          <p:cNvSpPr>
            <a:spLocks noChangeArrowheads="1"/>
          </p:cNvSpPr>
          <p:nvPr/>
        </p:nvSpPr>
        <p:spPr bwMode="auto">
          <a:xfrm>
            <a:off x="5651500" y="4351338"/>
            <a:ext cx="13684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in steps of</a:t>
            </a:r>
            <a:endParaRPr lang="it-IT" sz="1600" b="1">
              <a:solidFill>
                <a:srgbClr val="000000"/>
              </a:solidFill>
            </a:endParaRPr>
          </a:p>
        </p:txBody>
      </p:sp>
      <p:sp>
        <p:nvSpPr>
          <p:cNvPr id="15378" name="Rectangle 16"/>
          <p:cNvSpPr>
            <a:spLocks noChangeArrowheads="1"/>
          </p:cNvSpPr>
          <p:nvPr/>
        </p:nvSpPr>
        <p:spPr bwMode="auto">
          <a:xfrm>
            <a:off x="7019925" y="4335463"/>
            <a:ext cx="1944688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put 1.0 if a magn. field is present</a:t>
            </a:r>
            <a:endParaRPr lang="it-IT" sz="1600" b="1">
              <a:solidFill>
                <a:srgbClr val="000000"/>
              </a:solidFill>
            </a:endParaRPr>
          </a:p>
        </p:txBody>
      </p:sp>
      <p:sp>
        <p:nvSpPr>
          <p:cNvPr id="15379" name="Line 17"/>
          <p:cNvSpPr>
            <a:spLocks noChangeShapeType="1"/>
          </p:cNvSpPr>
          <p:nvPr/>
        </p:nvSpPr>
        <p:spPr bwMode="auto">
          <a:xfrm flipV="1">
            <a:off x="6011863" y="3970338"/>
            <a:ext cx="0" cy="3952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380" name="Line 18"/>
          <p:cNvSpPr>
            <a:spLocks noChangeShapeType="1"/>
          </p:cNvSpPr>
          <p:nvPr/>
        </p:nvSpPr>
        <p:spPr bwMode="auto">
          <a:xfrm flipV="1">
            <a:off x="4787900" y="3970338"/>
            <a:ext cx="0" cy="3952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381" name="Line 19"/>
          <p:cNvSpPr>
            <a:spLocks noChangeShapeType="1"/>
          </p:cNvSpPr>
          <p:nvPr/>
        </p:nvSpPr>
        <p:spPr bwMode="auto">
          <a:xfrm flipH="1" flipV="1">
            <a:off x="7064375" y="3949700"/>
            <a:ext cx="244475" cy="34448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382" name="Rectangle 20"/>
          <p:cNvSpPr>
            <a:spLocks noChangeArrowheads="1"/>
          </p:cNvSpPr>
          <p:nvPr/>
        </p:nvSpPr>
        <p:spPr bwMode="auto">
          <a:xfrm>
            <a:off x="395288" y="3429000"/>
            <a:ext cx="8569325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44FB4D-D4F4-4D25-877E-8D593352EF51}" type="slidenum">
              <a:rPr lang="en-US"/>
              <a:pPr/>
              <a:t>14</a:t>
            </a:fld>
            <a:endParaRPr lang="en-US"/>
          </a:p>
        </p:txBody>
      </p:sp>
      <p:sp>
        <p:nvSpPr>
          <p:cNvPr id="16388" name="Rectangle 19"/>
          <p:cNvSpPr>
            <a:spLocks noChangeArrowheads="1"/>
          </p:cNvSpPr>
          <p:nvPr/>
        </p:nvSpPr>
        <p:spPr bwMode="auto">
          <a:xfrm>
            <a:off x="304800" y="3128963"/>
            <a:ext cx="883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>
                <a:solidFill>
                  <a:srgbClr val="009900"/>
                </a:solidFill>
                <a:latin typeface="Courier New" pitchFamily="49" charset="0"/>
              </a:rPr>
              <a:t>MATERIAL        24.0   51.9961      7.18      26.0    </a:t>
            </a:r>
            <a:r>
              <a:rPr lang="en-US" sz="1200">
                <a:solidFill>
                  <a:srgbClr val="009900"/>
                </a:solidFill>
                <a:latin typeface="Courier New" pitchFamily="49" charset="0"/>
              </a:rPr>
              <a:t>    </a:t>
            </a:r>
            <a:r>
              <a:rPr lang="en-US" sz="1400" b="1">
                <a:solidFill>
                  <a:srgbClr val="009900"/>
                </a:solidFill>
                <a:latin typeface="Courier New" pitchFamily="49" charset="0"/>
              </a:rPr>
              <a:t>0.0       0.0CHROMIUM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   </a:t>
            </a:r>
          </a:p>
        </p:txBody>
      </p:sp>
      <p:sp>
        <p:nvSpPr>
          <p:cNvPr id="16389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Material and compound definition - 3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16390" name="Rectangle 3"/>
          <p:cNvSpPr>
            <a:spLocks noChangeArrowheads="1"/>
          </p:cNvSpPr>
          <p:nvPr/>
        </p:nvSpPr>
        <p:spPr bwMode="auto">
          <a:xfrm>
            <a:off x="679450" y="1143000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Input card:</a:t>
            </a:r>
            <a:r>
              <a:rPr lang="en-US"/>
              <a:t>  </a:t>
            </a:r>
            <a:r>
              <a:rPr lang="en-US">
                <a:solidFill>
                  <a:srgbClr val="FF0000"/>
                </a:solidFill>
              </a:rPr>
              <a:t>MATERIAL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8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000000"/>
                </a:solidFill>
              </a:rPr>
              <a:t>Single-element material definition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800" b="1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GB" sz="1400" i="1" u="sng">
                <a:solidFill>
                  <a:srgbClr val="000000"/>
                </a:solidFill>
              </a:rPr>
              <a:t>Example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16391" name="Rectangle 4"/>
          <p:cNvSpPr>
            <a:spLocks noChangeArrowheads="1"/>
          </p:cNvSpPr>
          <p:nvPr/>
        </p:nvSpPr>
        <p:spPr bwMode="auto">
          <a:xfrm>
            <a:off x="900113" y="4060825"/>
            <a:ext cx="17272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atomic number Z</a:t>
            </a:r>
            <a:endParaRPr lang="it-IT" sz="1400" b="1">
              <a:solidFill>
                <a:srgbClr val="000000"/>
              </a:solidFill>
            </a:endParaRPr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 flipV="1">
            <a:off x="1763713" y="3711575"/>
            <a:ext cx="398462" cy="365125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 flipV="1">
            <a:off x="3203575" y="3681413"/>
            <a:ext cx="0" cy="3952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6394" name="Rectangle 7"/>
          <p:cNvSpPr>
            <a:spLocks noChangeArrowheads="1"/>
          </p:cNvSpPr>
          <p:nvPr/>
        </p:nvSpPr>
        <p:spPr bwMode="auto">
          <a:xfrm>
            <a:off x="1979613" y="3300413"/>
            <a:ext cx="647700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8"/>
          <p:cNvSpPr>
            <a:spLocks noChangeArrowheads="1"/>
          </p:cNvSpPr>
          <p:nvPr/>
        </p:nvSpPr>
        <p:spPr bwMode="auto">
          <a:xfrm>
            <a:off x="2754313" y="3289300"/>
            <a:ext cx="936625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Rectangle 9"/>
          <p:cNvSpPr>
            <a:spLocks noChangeArrowheads="1"/>
          </p:cNvSpPr>
          <p:nvPr/>
        </p:nvSpPr>
        <p:spPr bwMode="auto">
          <a:xfrm>
            <a:off x="4067175" y="3289300"/>
            <a:ext cx="720725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10"/>
          <p:cNvSpPr>
            <a:spLocks noChangeArrowheads="1"/>
          </p:cNvSpPr>
          <p:nvPr/>
        </p:nvSpPr>
        <p:spPr bwMode="auto">
          <a:xfrm>
            <a:off x="5076825" y="3300413"/>
            <a:ext cx="720725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Rectangle 11"/>
          <p:cNvSpPr>
            <a:spLocks noChangeArrowheads="1"/>
          </p:cNvSpPr>
          <p:nvPr/>
        </p:nvSpPr>
        <p:spPr bwMode="auto">
          <a:xfrm>
            <a:off x="7885113" y="3284538"/>
            <a:ext cx="898525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2"/>
          <p:cNvSpPr>
            <a:spLocks noChangeArrowheads="1"/>
          </p:cNvSpPr>
          <p:nvPr/>
        </p:nvSpPr>
        <p:spPr bwMode="auto">
          <a:xfrm>
            <a:off x="2771775" y="4005263"/>
            <a:ext cx="10080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atomic 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weight</a:t>
            </a:r>
            <a:endParaRPr lang="it-IT" sz="1400" b="1">
              <a:solidFill>
                <a:srgbClr val="000000"/>
              </a:solidFill>
            </a:endParaRPr>
          </a:p>
        </p:txBody>
      </p:sp>
      <p:sp>
        <p:nvSpPr>
          <p:cNvPr id="16400" name="Rectangle 13"/>
          <p:cNvSpPr>
            <a:spLocks noChangeArrowheads="1"/>
          </p:cNvSpPr>
          <p:nvPr/>
        </p:nvSpPr>
        <p:spPr bwMode="auto">
          <a:xfrm>
            <a:off x="3851275" y="4024313"/>
            <a:ext cx="14414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density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(g/cm</a:t>
            </a:r>
            <a:r>
              <a:rPr lang="en-US" sz="1400" b="1" baseline="30000">
                <a:solidFill>
                  <a:srgbClr val="000000"/>
                </a:solidFill>
              </a:rPr>
              <a:t>2</a:t>
            </a:r>
            <a:r>
              <a:rPr lang="en-US" sz="1400" b="1">
                <a:solidFill>
                  <a:srgbClr val="000000"/>
                </a:solidFill>
              </a:rPr>
              <a:t>)</a:t>
            </a:r>
            <a:endParaRPr lang="it-IT" sz="1400" b="1">
              <a:solidFill>
                <a:srgbClr val="000000"/>
              </a:solidFill>
            </a:endParaRPr>
          </a:p>
        </p:txBody>
      </p:sp>
      <p:sp>
        <p:nvSpPr>
          <p:cNvPr id="16401" name="Rectangle 14"/>
          <p:cNvSpPr>
            <a:spLocks noChangeArrowheads="1"/>
          </p:cNvSpPr>
          <p:nvPr/>
        </p:nvSpPr>
        <p:spPr bwMode="auto">
          <a:xfrm>
            <a:off x="4787900" y="4076700"/>
            <a:ext cx="13684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material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number</a:t>
            </a:r>
            <a:endParaRPr lang="it-IT" sz="1400" b="1">
              <a:solidFill>
                <a:srgbClr val="000000"/>
              </a:solidFill>
            </a:endParaRPr>
          </a:p>
        </p:txBody>
      </p:sp>
      <p:sp>
        <p:nvSpPr>
          <p:cNvPr id="16402" name="Rectangle 15"/>
          <p:cNvSpPr>
            <a:spLocks noChangeArrowheads="1"/>
          </p:cNvSpPr>
          <p:nvPr/>
        </p:nvSpPr>
        <p:spPr bwMode="auto">
          <a:xfrm>
            <a:off x="6443663" y="4149725"/>
            <a:ext cx="172878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mass number (A)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if 0.0, natural composition</a:t>
            </a:r>
            <a:endParaRPr lang="it-IT" sz="1400" b="1">
              <a:solidFill>
                <a:srgbClr val="000000"/>
              </a:solidFill>
            </a:endParaRPr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 flipV="1">
            <a:off x="5003800" y="3717925"/>
            <a:ext cx="287338" cy="43180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6404" name="Line 17"/>
          <p:cNvSpPr>
            <a:spLocks noChangeShapeType="1"/>
          </p:cNvSpPr>
          <p:nvPr/>
        </p:nvSpPr>
        <p:spPr bwMode="auto">
          <a:xfrm flipV="1">
            <a:off x="4356100" y="3681413"/>
            <a:ext cx="0" cy="3952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 flipV="1">
            <a:off x="7019925" y="3716338"/>
            <a:ext cx="431800" cy="504825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7451725" y="3284538"/>
            <a:ext cx="431800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8174038" y="4149725"/>
            <a:ext cx="71913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name</a:t>
            </a:r>
            <a:endParaRPr lang="it-IT" sz="1400" b="1">
              <a:solidFill>
                <a:srgbClr val="000000"/>
              </a:solidFill>
            </a:endParaRPr>
          </a:p>
        </p:txBody>
      </p:sp>
      <p:sp>
        <p:nvSpPr>
          <p:cNvPr id="16408" name="Line 22"/>
          <p:cNvSpPr>
            <a:spLocks noChangeShapeType="1"/>
          </p:cNvSpPr>
          <p:nvPr/>
        </p:nvSpPr>
        <p:spPr bwMode="auto">
          <a:xfrm flipH="1" flipV="1">
            <a:off x="8316913" y="3716338"/>
            <a:ext cx="71437" cy="504825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6409" name="Text Box 23"/>
          <p:cNvSpPr txBox="1">
            <a:spLocks noChangeArrowheads="1"/>
          </p:cNvSpPr>
          <p:nvPr/>
        </p:nvSpPr>
        <p:spPr bwMode="auto">
          <a:xfrm>
            <a:off x="396875" y="5030788"/>
            <a:ext cx="8351838" cy="947737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/>
              <a:t>if input is name-based, better leave the material number = 0.0, </a:t>
            </a:r>
            <a:r>
              <a:rPr lang="en-US" sz="1600" b="1" u="sng"/>
              <a:t>unless you overwrite a pre-defined material</a:t>
            </a:r>
            <a:r>
              <a:rPr lang="en-US" sz="1600" b="1"/>
              <a:t> (in that case put the original number)</a:t>
            </a:r>
          </a:p>
          <a:p>
            <a:pPr algn="l">
              <a:spcBef>
                <a:spcPct val="50000"/>
              </a:spcBef>
            </a:pPr>
            <a:r>
              <a:rPr lang="en-US" sz="1600" b="1"/>
              <a:t>if </a:t>
            </a:r>
            <a:r>
              <a:rPr lang="en-US" sz="1600" b="1">
                <a:latin typeface="Symbol" pitchFamily="18" charset="2"/>
              </a:rPr>
              <a:t>r</a:t>
            </a:r>
            <a:r>
              <a:rPr lang="en-US" sz="1600" b="1"/>
              <a:t> &lt; 0.01: gas at atmospheric pressure</a:t>
            </a:r>
            <a:endParaRPr lang="it-IT" sz="1600" b="1"/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250825" y="3140075"/>
            <a:ext cx="8569325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Rectangle 26"/>
          <p:cNvSpPr>
            <a:spLocks noChangeArrowheads="1"/>
          </p:cNvSpPr>
          <p:nvPr/>
        </p:nvSpPr>
        <p:spPr bwMode="auto">
          <a:xfrm>
            <a:off x="6445250" y="3286125"/>
            <a:ext cx="431800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/>
              <a:t>  </a:t>
            </a:r>
          </a:p>
        </p:txBody>
      </p:sp>
      <p:sp>
        <p:nvSpPr>
          <p:cNvPr id="16412" name="Line 27"/>
          <p:cNvSpPr>
            <a:spLocks noChangeShapeType="1"/>
          </p:cNvSpPr>
          <p:nvPr/>
        </p:nvSpPr>
        <p:spPr bwMode="auto">
          <a:xfrm flipV="1">
            <a:off x="5940425" y="3681413"/>
            <a:ext cx="431800" cy="3952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5651500" y="4064000"/>
            <a:ext cx="719138" cy="51752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000000"/>
                </a:solidFill>
              </a:rPr>
              <a:t>not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132B94-644F-4B8B-8C8A-986642451A90}" type="slidenum">
              <a:rPr lang="en-US"/>
              <a:pPr/>
              <a:t>15</a:t>
            </a:fld>
            <a:endParaRPr lang="en-US"/>
          </a:p>
        </p:txBody>
      </p:sp>
      <p:sp>
        <p:nvSpPr>
          <p:cNvPr id="17412" name="Rectangle 9"/>
          <p:cNvSpPr>
            <a:spLocks noChangeArrowheads="1"/>
          </p:cNvSpPr>
          <p:nvPr/>
        </p:nvSpPr>
        <p:spPr bwMode="auto">
          <a:xfrm>
            <a:off x="315913" y="2663825"/>
            <a:ext cx="883920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MATERIAL                             8.0      27.0                    SLSTEEL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        </a:t>
            </a:r>
          </a:p>
          <a:p>
            <a:pPr algn="l"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algn="l" eaLnBrk="0" hangingPunct="0"/>
            <a:r>
              <a:rPr lang="en-US" sz="1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algn="l" eaLnBrk="0" hangingPunct="0"/>
            <a:endParaRPr lang="en-US" sz="1400" b="1">
              <a:solidFill>
                <a:srgbClr val="009900"/>
              </a:solidFill>
              <a:latin typeface="Courier New" pitchFamily="49" charset="0"/>
            </a:endParaRPr>
          </a:p>
          <a:p>
            <a:pPr algn="l" eaLnBrk="0" hangingPunct="0"/>
            <a:r>
              <a:rPr lang="en-US" sz="1400" b="1">
                <a:solidFill>
                  <a:srgbClr val="009900"/>
                </a:solidFill>
                <a:latin typeface="Courier New" pitchFamily="49" charset="0"/>
              </a:rPr>
              <a:t>COMPOUND         8.0  CHROMIUM      74.0      IRON      18.0    NICKELSLSTEEL</a:t>
            </a:r>
          </a:p>
        </p:txBody>
      </p:sp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Material and compound definition - 4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679450" y="1143000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Input card:</a:t>
            </a:r>
            <a:r>
              <a:rPr lang="en-US"/>
              <a:t>  </a:t>
            </a:r>
            <a:r>
              <a:rPr lang="en-US">
                <a:solidFill>
                  <a:srgbClr val="FF0000"/>
                </a:solidFill>
              </a:rPr>
              <a:t>COMPOUND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800" b="1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000000"/>
                </a:solidFill>
              </a:rPr>
              <a:t>Compound material definition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GB" sz="1600" i="1" u="sng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GB" sz="1400" i="1" u="sng">
                <a:solidFill>
                  <a:srgbClr val="000000"/>
                </a:solidFill>
              </a:rPr>
              <a:t>Example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4095750" y="2851150"/>
            <a:ext cx="720725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5175250" y="2862263"/>
            <a:ext cx="720725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Rectangle 6"/>
          <p:cNvSpPr>
            <a:spLocks noChangeArrowheads="1"/>
          </p:cNvSpPr>
          <p:nvPr/>
        </p:nvSpPr>
        <p:spPr bwMode="auto">
          <a:xfrm>
            <a:off x="7812088" y="2873375"/>
            <a:ext cx="898525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Rectangle 7"/>
          <p:cNvSpPr>
            <a:spLocks noChangeArrowheads="1"/>
          </p:cNvSpPr>
          <p:nvPr/>
        </p:nvSpPr>
        <p:spPr bwMode="auto">
          <a:xfrm>
            <a:off x="3997325" y="2368550"/>
            <a:ext cx="10795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density (g/cm</a:t>
            </a:r>
            <a:r>
              <a:rPr lang="en-US" sz="1400" b="1" baseline="30000">
                <a:solidFill>
                  <a:srgbClr val="000000"/>
                </a:solidFill>
              </a:rPr>
              <a:t>2</a:t>
            </a:r>
            <a:r>
              <a:rPr lang="en-US" sz="1400" b="1">
                <a:solidFill>
                  <a:srgbClr val="000000"/>
                </a:solidFill>
              </a:rPr>
              <a:t>)</a:t>
            </a:r>
            <a:endParaRPr lang="it-IT" sz="1400" b="1">
              <a:solidFill>
                <a:srgbClr val="000000"/>
              </a:solidFill>
            </a:endParaRPr>
          </a:p>
        </p:txBody>
      </p:sp>
      <p:sp>
        <p:nvSpPr>
          <p:cNvPr id="17419" name="Rectangle 8"/>
          <p:cNvSpPr>
            <a:spLocks noChangeArrowheads="1"/>
          </p:cNvSpPr>
          <p:nvPr/>
        </p:nvSpPr>
        <p:spPr bwMode="auto">
          <a:xfrm>
            <a:off x="5148263" y="2349500"/>
            <a:ext cx="18002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material 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number</a:t>
            </a:r>
            <a:endParaRPr lang="it-IT" sz="1400" b="1">
              <a:solidFill>
                <a:srgbClr val="000000"/>
              </a:solidFill>
            </a:endParaRPr>
          </a:p>
        </p:txBody>
      </p:sp>
      <p:sp>
        <p:nvSpPr>
          <p:cNvPr id="17420" name="Rectangle 10"/>
          <p:cNvSpPr>
            <a:spLocks noChangeArrowheads="1"/>
          </p:cNvSpPr>
          <p:nvPr/>
        </p:nvSpPr>
        <p:spPr bwMode="auto">
          <a:xfrm>
            <a:off x="7812088" y="2349500"/>
            <a:ext cx="7921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name</a:t>
            </a:r>
            <a:endParaRPr lang="it-IT" sz="1400" b="1">
              <a:solidFill>
                <a:srgbClr val="000000"/>
              </a:solidFill>
            </a:endParaRPr>
          </a:p>
        </p:txBody>
      </p:sp>
      <p:sp>
        <p:nvSpPr>
          <p:cNvPr id="17421" name="Rectangle 11"/>
          <p:cNvSpPr>
            <a:spLocks noChangeArrowheads="1"/>
          </p:cNvSpPr>
          <p:nvPr/>
        </p:nvSpPr>
        <p:spPr bwMode="auto">
          <a:xfrm>
            <a:off x="1187450" y="4273550"/>
            <a:ext cx="17272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000000"/>
                </a:solidFill>
              </a:rPr>
              <a:t>content</a:t>
            </a:r>
            <a:endParaRPr lang="it-IT" sz="1400" b="1">
              <a:solidFill>
                <a:srgbClr val="000000"/>
              </a:solidFill>
            </a:endParaRPr>
          </a:p>
        </p:txBody>
      </p:sp>
      <p:sp>
        <p:nvSpPr>
          <p:cNvPr id="17422" name="Line 12"/>
          <p:cNvSpPr>
            <a:spLocks noChangeShapeType="1"/>
          </p:cNvSpPr>
          <p:nvPr/>
        </p:nvSpPr>
        <p:spPr bwMode="auto">
          <a:xfrm flipV="1">
            <a:off x="2051050" y="4005263"/>
            <a:ext cx="398463" cy="3651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7423" name="Rectangle 13"/>
          <p:cNvSpPr>
            <a:spLocks noChangeArrowheads="1"/>
          </p:cNvSpPr>
          <p:nvPr/>
        </p:nvSpPr>
        <p:spPr bwMode="auto">
          <a:xfrm>
            <a:off x="2028825" y="3671888"/>
            <a:ext cx="647700" cy="287337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Rectangle 14"/>
          <p:cNvSpPr>
            <a:spLocks noChangeArrowheads="1"/>
          </p:cNvSpPr>
          <p:nvPr/>
        </p:nvSpPr>
        <p:spPr bwMode="auto">
          <a:xfrm>
            <a:off x="2736850" y="3667125"/>
            <a:ext cx="936625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Rectangle 15"/>
          <p:cNvSpPr>
            <a:spLocks noChangeArrowheads="1"/>
          </p:cNvSpPr>
          <p:nvPr/>
        </p:nvSpPr>
        <p:spPr bwMode="auto">
          <a:xfrm>
            <a:off x="4144963" y="3673475"/>
            <a:ext cx="720725" cy="287338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Rectangle 16"/>
          <p:cNvSpPr>
            <a:spLocks noChangeArrowheads="1"/>
          </p:cNvSpPr>
          <p:nvPr/>
        </p:nvSpPr>
        <p:spPr bwMode="auto">
          <a:xfrm>
            <a:off x="5202238" y="3683000"/>
            <a:ext cx="720725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Rectangle 17"/>
          <p:cNvSpPr>
            <a:spLocks noChangeArrowheads="1"/>
          </p:cNvSpPr>
          <p:nvPr/>
        </p:nvSpPr>
        <p:spPr bwMode="auto">
          <a:xfrm>
            <a:off x="5940425" y="4221163"/>
            <a:ext cx="218281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400" b="1">
                <a:solidFill>
                  <a:srgbClr val="FF0000"/>
                </a:solidFill>
              </a:rPr>
              <a:t>component material</a:t>
            </a:r>
            <a:endParaRPr lang="it-IT" sz="1400" b="1">
              <a:solidFill>
                <a:srgbClr val="FF0000"/>
              </a:solidFill>
            </a:endParaRPr>
          </a:p>
        </p:txBody>
      </p:sp>
      <p:sp>
        <p:nvSpPr>
          <p:cNvPr id="17428" name="Line 18"/>
          <p:cNvSpPr>
            <a:spLocks noChangeShapeType="1"/>
          </p:cNvSpPr>
          <p:nvPr/>
        </p:nvSpPr>
        <p:spPr bwMode="auto">
          <a:xfrm flipH="1" flipV="1">
            <a:off x="3132138" y="3984625"/>
            <a:ext cx="2808287" cy="360363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7429" name="Rectangle 19"/>
          <p:cNvSpPr>
            <a:spLocks noChangeArrowheads="1"/>
          </p:cNvSpPr>
          <p:nvPr/>
        </p:nvSpPr>
        <p:spPr bwMode="auto">
          <a:xfrm>
            <a:off x="7032625" y="3683000"/>
            <a:ext cx="779463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Rectangle 20"/>
          <p:cNvSpPr>
            <a:spLocks noChangeArrowheads="1"/>
          </p:cNvSpPr>
          <p:nvPr/>
        </p:nvSpPr>
        <p:spPr bwMode="auto">
          <a:xfrm>
            <a:off x="6229350" y="3671888"/>
            <a:ext cx="647700" cy="287337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Line 21"/>
          <p:cNvSpPr>
            <a:spLocks noChangeShapeType="1"/>
          </p:cNvSpPr>
          <p:nvPr/>
        </p:nvSpPr>
        <p:spPr bwMode="auto">
          <a:xfrm flipV="1">
            <a:off x="2051050" y="3984625"/>
            <a:ext cx="2233613" cy="4333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32" name="Line 22"/>
          <p:cNvSpPr>
            <a:spLocks noChangeShapeType="1"/>
          </p:cNvSpPr>
          <p:nvPr/>
        </p:nvSpPr>
        <p:spPr bwMode="auto">
          <a:xfrm flipV="1">
            <a:off x="2051050" y="3984625"/>
            <a:ext cx="4249738" cy="4333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33" name="Line 23"/>
          <p:cNvSpPr>
            <a:spLocks noChangeShapeType="1"/>
          </p:cNvSpPr>
          <p:nvPr/>
        </p:nvSpPr>
        <p:spPr bwMode="auto">
          <a:xfrm flipH="1" flipV="1">
            <a:off x="5508625" y="3984625"/>
            <a:ext cx="431800" cy="360363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7434" name="Line 24"/>
          <p:cNvSpPr>
            <a:spLocks noChangeShapeType="1"/>
          </p:cNvSpPr>
          <p:nvPr/>
        </p:nvSpPr>
        <p:spPr bwMode="auto">
          <a:xfrm flipV="1">
            <a:off x="5940425" y="3984625"/>
            <a:ext cx="1439863" cy="360363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7435" name="Rectangle 25"/>
          <p:cNvSpPr>
            <a:spLocks noChangeArrowheads="1"/>
          </p:cNvSpPr>
          <p:nvPr/>
        </p:nvSpPr>
        <p:spPr bwMode="auto">
          <a:xfrm>
            <a:off x="250825" y="4797425"/>
            <a:ext cx="16557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000000"/>
                </a:solidFill>
              </a:rPr>
              <a:t>content &gt; 0</a:t>
            </a:r>
            <a:endParaRPr lang="it-IT" sz="1800">
              <a:solidFill>
                <a:srgbClr val="000000"/>
              </a:solidFill>
            </a:endParaRPr>
          </a:p>
        </p:txBody>
      </p:sp>
      <p:sp>
        <p:nvSpPr>
          <p:cNvPr id="17436" name="Rectangle 26"/>
          <p:cNvSpPr>
            <a:spLocks noChangeArrowheads="1"/>
          </p:cNvSpPr>
          <p:nvPr/>
        </p:nvSpPr>
        <p:spPr bwMode="auto">
          <a:xfrm>
            <a:off x="1763713" y="4797425"/>
            <a:ext cx="482441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FF0000"/>
                </a:solidFill>
              </a:rPr>
              <a:t>component material number/name &gt; 0</a:t>
            </a:r>
            <a:endParaRPr lang="it-IT" sz="1800">
              <a:solidFill>
                <a:srgbClr val="FF0000"/>
              </a:solidFill>
            </a:endParaRPr>
          </a:p>
        </p:txBody>
      </p:sp>
      <p:sp>
        <p:nvSpPr>
          <p:cNvPr id="17437" name="Line 27"/>
          <p:cNvSpPr>
            <a:spLocks noChangeShapeType="1"/>
          </p:cNvSpPr>
          <p:nvPr/>
        </p:nvSpPr>
        <p:spPr bwMode="auto">
          <a:xfrm>
            <a:off x="6011863" y="5013325"/>
            <a:ext cx="576262" cy="0"/>
          </a:xfrm>
          <a:prstGeom prst="line">
            <a:avLst/>
          </a:prstGeom>
          <a:noFill/>
          <a:ln w="38100" cmpd="dbl">
            <a:solidFill>
              <a:srgbClr val="009900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17438" name="Rectangle 28"/>
          <p:cNvSpPr>
            <a:spLocks noChangeArrowheads="1"/>
          </p:cNvSpPr>
          <p:nvPr/>
        </p:nvSpPr>
        <p:spPr bwMode="auto">
          <a:xfrm>
            <a:off x="6659563" y="4797425"/>
            <a:ext cx="18764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>
                <a:solidFill>
                  <a:srgbClr val="009900"/>
                </a:solidFill>
              </a:rPr>
              <a:t>ATOM content</a:t>
            </a:r>
            <a:endParaRPr lang="it-IT" sz="1800" b="1">
              <a:solidFill>
                <a:srgbClr val="009900"/>
              </a:solidFill>
            </a:endParaRPr>
          </a:p>
        </p:txBody>
      </p:sp>
      <p:sp>
        <p:nvSpPr>
          <p:cNvPr id="17439" name="Rectangle 29"/>
          <p:cNvSpPr>
            <a:spLocks noChangeArrowheads="1"/>
          </p:cNvSpPr>
          <p:nvPr/>
        </p:nvSpPr>
        <p:spPr bwMode="auto">
          <a:xfrm>
            <a:off x="250825" y="5176838"/>
            <a:ext cx="16557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000000"/>
                </a:solidFill>
              </a:rPr>
              <a:t>content &lt; 0</a:t>
            </a:r>
            <a:endParaRPr lang="it-IT" sz="1800">
              <a:solidFill>
                <a:srgbClr val="000000"/>
              </a:solidFill>
            </a:endParaRPr>
          </a:p>
        </p:txBody>
      </p:sp>
      <p:sp>
        <p:nvSpPr>
          <p:cNvPr id="17440" name="Rectangle 30"/>
          <p:cNvSpPr>
            <a:spLocks noChangeArrowheads="1"/>
          </p:cNvSpPr>
          <p:nvPr/>
        </p:nvSpPr>
        <p:spPr bwMode="auto">
          <a:xfrm>
            <a:off x="250825" y="5573713"/>
            <a:ext cx="16557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000000"/>
                </a:solidFill>
              </a:rPr>
              <a:t>content &lt; 0</a:t>
            </a:r>
            <a:endParaRPr lang="it-IT" sz="1800">
              <a:solidFill>
                <a:srgbClr val="000000"/>
              </a:solidFill>
            </a:endParaRPr>
          </a:p>
        </p:txBody>
      </p:sp>
      <p:sp>
        <p:nvSpPr>
          <p:cNvPr id="17441" name="Rectangle 31"/>
          <p:cNvSpPr>
            <a:spLocks noChangeArrowheads="1"/>
          </p:cNvSpPr>
          <p:nvPr/>
        </p:nvSpPr>
        <p:spPr bwMode="auto">
          <a:xfrm>
            <a:off x="1763713" y="5157788"/>
            <a:ext cx="482441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FF0000"/>
                </a:solidFill>
              </a:rPr>
              <a:t>component material number/name &gt; 0</a:t>
            </a:r>
            <a:endParaRPr lang="it-IT" sz="1800">
              <a:solidFill>
                <a:srgbClr val="FF0000"/>
              </a:solidFill>
            </a:endParaRPr>
          </a:p>
        </p:txBody>
      </p:sp>
      <p:sp>
        <p:nvSpPr>
          <p:cNvPr id="17442" name="Rectangle 32"/>
          <p:cNvSpPr>
            <a:spLocks noChangeArrowheads="1"/>
          </p:cNvSpPr>
          <p:nvPr/>
        </p:nvSpPr>
        <p:spPr bwMode="auto">
          <a:xfrm>
            <a:off x="1763713" y="5556250"/>
            <a:ext cx="482441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>
                <a:solidFill>
                  <a:srgbClr val="FF0000"/>
                </a:solidFill>
              </a:rPr>
              <a:t>component material number/name &lt; 0</a:t>
            </a:r>
            <a:endParaRPr lang="it-IT" sz="1800">
              <a:solidFill>
                <a:srgbClr val="FF0000"/>
              </a:solidFill>
            </a:endParaRPr>
          </a:p>
        </p:txBody>
      </p:sp>
      <p:sp>
        <p:nvSpPr>
          <p:cNvPr id="17443" name="Rectangle 33"/>
          <p:cNvSpPr>
            <a:spLocks noChangeArrowheads="1"/>
          </p:cNvSpPr>
          <p:nvPr/>
        </p:nvSpPr>
        <p:spPr bwMode="auto">
          <a:xfrm>
            <a:off x="6659563" y="5176838"/>
            <a:ext cx="18764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>
                <a:solidFill>
                  <a:srgbClr val="009900"/>
                </a:solidFill>
              </a:rPr>
              <a:t>MASS content</a:t>
            </a:r>
            <a:endParaRPr lang="it-IT" sz="1800" b="1">
              <a:solidFill>
                <a:srgbClr val="009900"/>
              </a:solidFill>
            </a:endParaRPr>
          </a:p>
        </p:txBody>
      </p:sp>
      <p:sp>
        <p:nvSpPr>
          <p:cNvPr id="17444" name="Rectangle 34"/>
          <p:cNvSpPr>
            <a:spLocks noChangeArrowheads="1"/>
          </p:cNvSpPr>
          <p:nvPr/>
        </p:nvSpPr>
        <p:spPr bwMode="auto">
          <a:xfrm>
            <a:off x="6659563" y="5554663"/>
            <a:ext cx="22320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>
                <a:solidFill>
                  <a:srgbClr val="009900"/>
                </a:solidFill>
              </a:rPr>
              <a:t>VOLUME content</a:t>
            </a:r>
            <a:endParaRPr lang="it-IT" sz="1800" b="1">
              <a:solidFill>
                <a:srgbClr val="009900"/>
              </a:solidFill>
            </a:endParaRPr>
          </a:p>
        </p:txBody>
      </p:sp>
      <p:sp>
        <p:nvSpPr>
          <p:cNvPr id="17445" name="Line 35"/>
          <p:cNvSpPr>
            <a:spLocks noChangeShapeType="1"/>
          </p:cNvSpPr>
          <p:nvPr/>
        </p:nvSpPr>
        <p:spPr bwMode="auto">
          <a:xfrm>
            <a:off x="6011863" y="5373688"/>
            <a:ext cx="576262" cy="0"/>
          </a:xfrm>
          <a:prstGeom prst="line">
            <a:avLst/>
          </a:prstGeom>
          <a:noFill/>
          <a:ln w="38100" cmpd="dbl">
            <a:solidFill>
              <a:srgbClr val="009900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17446" name="Line 36"/>
          <p:cNvSpPr>
            <a:spLocks noChangeShapeType="1"/>
          </p:cNvSpPr>
          <p:nvPr/>
        </p:nvSpPr>
        <p:spPr bwMode="auto">
          <a:xfrm>
            <a:off x="6011863" y="5770563"/>
            <a:ext cx="576262" cy="0"/>
          </a:xfrm>
          <a:prstGeom prst="line">
            <a:avLst/>
          </a:prstGeom>
          <a:noFill/>
          <a:ln w="38100" cmpd="dbl">
            <a:solidFill>
              <a:srgbClr val="009900"/>
            </a:solidFill>
            <a:round/>
            <a:headEnd type="none" w="sm" len="sm"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17447" name="Rectangle 37"/>
          <p:cNvSpPr>
            <a:spLocks noChangeArrowheads="1"/>
          </p:cNvSpPr>
          <p:nvPr/>
        </p:nvSpPr>
        <p:spPr bwMode="auto">
          <a:xfrm>
            <a:off x="7812088" y="3683000"/>
            <a:ext cx="779462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8" name="Line 38"/>
          <p:cNvSpPr>
            <a:spLocks noChangeShapeType="1"/>
          </p:cNvSpPr>
          <p:nvPr/>
        </p:nvSpPr>
        <p:spPr bwMode="auto">
          <a:xfrm flipV="1">
            <a:off x="8243888" y="3141663"/>
            <a:ext cx="0" cy="574675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7449" name="Line 39"/>
          <p:cNvSpPr>
            <a:spLocks noChangeShapeType="1"/>
          </p:cNvSpPr>
          <p:nvPr/>
        </p:nvSpPr>
        <p:spPr bwMode="auto">
          <a:xfrm>
            <a:off x="8243888" y="3187700"/>
            <a:ext cx="0" cy="50323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7450" name="Text Box 40"/>
          <p:cNvSpPr txBox="1">
            <a:spLocks noChangeArrowheads="1"/>
          </p:cNvSpPr>
          <p:nvPr/>
        </p:nvSpPr>
        <p:spPr bwMode="auto">
          <a:xfrm>
            <a:off x="2051050" y="5949950"/>
            <a:ext cx="4826000" cy="366713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Names can be preceded by a minus sign!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B9663E-13E7-452B-9725-EE8E94057218}" type="slidenum">
              <a:rPr lang="en-US"/>
              <a:pPr/>
              <a:t>16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845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Materials &amp; Media: Special cards </a:t>
            </a:r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3221038" y="1208088"/>
            <a:ext cx="1631950" cy="420687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>
                <a:solidFill>
                  <a:srgbClr val="FF0000"/>
                </a:solidFill>
              </a:rPr>
              <a:t>MAT-PROP</a:t>
            </a:r>
          </a:p>
        </p:txBody>
      </p:sp>
      <p:sp>
        <p:nvSpPr>
          <p:cNvPr id="18438" name="Rectangle 44"/>
          <p:cNvSpPr>
            <a:spLocks noChangeArrowheads="1"/>
          </p:cNvSpPr>
          <p:nvPr/>
        </p:nvSpPr>
        <p:spPr bwMode="auto">
          <a:xfrm>
            <a:off x="684213" y="1647825"/>
            <a:ext cx="7920037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It allows to provide extra information about materials, 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e.g. gas pressure, effective density, average ionization potential</a:t>
            </a:r>
            <a:endParaRPr lang="it-IT" sz="2000"/>
          </a:p>
        </p:txBody>
      </p:sp>
      <p:sp>
        <p:nvSpPr>
          <p:cNvPr id="18439" name="Rectangle 45"/>
          <p:cNvSpPr>
            <a:spLocks noChangeArrowheads="1"/>
          </p:cNvSpPr>
          <p:nvPr/>
        </p:nvSpPr>
        <p:spPr bwMode="auto">
          <a:xfrm>
            <a:off x="3094038" y="2720975"/>
            <a:ext cx="2003425" cy="420688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>
                <a:solidFill>
                  <a:srgbClr val="FF0000"/>
                </a:solidFill>
              </a:rPr>
              <a:t>STERNHEIme</a:t>
            </a:r>
          </a:p>
        </p:txBody>
      </p:sp>
      <p:sp>
        <p:nvSpPr>
          <p:cNvPr id="18440" name="Rectangle 46"/>
          <p:cNvSpPr>
            <a:spLocks noChangeArrowheads="1"/>
          </p:cNvSpPr>
          <p:nvPr/>
        </p:nvSpPr>
        <p:spPr bwMode="auto">
          <a:xfrm>
            <a:off x="684213" y="3159125"/>
            <a:ext cx="792003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It allows to input Sternheimer density effect parameters</a:t>
            </a:r>
            <a:endParaRPr lang="it-IT" sz="2000"/>
          </a:p>
        </p:txBody>
      </p:sp>
      <p:sp>
        <p:nvSpPr>
          <p:cNvPr id="18441" name="Rectangle 47"/>
          <p:cNvSpPr>
            <a:spLocks noChangeArrowheads="1"/>
          </p:cNvSpPr>
          <p:nvPr/>
        </p:nvSpPr>
        <p:spPr bwMode="auto">
          <a:xfrm>
            <a:off x="3292475" y="4232275"/>
            <a:ext cx="1662113" cy="420688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>
                <a:solidFill>
                  <a:srgbClr val="FF0000"/>
                </a:solidFill>
              </a:rPr>
              <a:t>CORRFACT</a:t>
            </a:r>
          </a:p>
        </p:txBody>
      </p:sp>
      <p:sp>
        <p:nvSpPr>
          <p:cNvPr id="18442" name="Rectangle 48"/>
          <p:cNvSpPr>
            <a:spLocks noChangeArrowheads="1"/>
          </p:cNvSpPr>
          <p:nvPr/>
        </p:nvSpPr>
        <p:spPr bwMode="auto">
          <a:xfrm>
            <a:off x="612775" y="4652963"/>
            <a:ext cx="813593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It allows to change material density for dE/dx and nuclear processes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on a region-by-region basis (used in connection with voxel geometries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derived from a CT scan)</a:t>
            </a:r>
            <a:endParaRPr lang="it-IT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FB5748-76FB-4EE8-9CB3-6821DAB80EED}" type="slidenum">
              <a:rPr lang="en-US"/>
              <a:pPr/>
              <a:t>17</a:t>
            </a:fld>
            <a:endParaRPr lang="en-US"/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762000" y="3540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Random number initialization and start of simulation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762000" y="3841750"/>
            <a:ext cx="8839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*...+....1....+....2....+....3....+....4....+....5....+....6....+....7....+</a:t>
            </a:r>
            <a:endParaRPr lang="en-US" sz="140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>
                <a:solidFill>
                  <a:srgbClr val="009900"/>
                </a:solidFill>
                <a:latin typeface="Courier New" pitchFamily="49" charset="0"/>
              </a:rPr>
              <a:t>START         1000.0</a:t>
            </a:r>
          </a:p>
          <a:p>
            <a:pPr algn="l"/>
            <a:endParaRPr lang="en-US" sz="1400" b="1">
              <a:solidFill>
                <a:srgbClr val="009900"/>
              </a:solidFill>
              <a:latin typeface="Courier New" pitchFamily="49" charset="0"/>
            </a:endParaRP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244725" y="4035425"/>
            <a:ext cx="792163" cy="288925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4356100" y="3429000"/>
            <a:ext cx="2232025" cy="366713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number of primaries</a:t>
            </a:r>
          </a:p>
        </p:txBody>
      </p:sp>
      <p:sp>
        <p:nvSpPr>
          <p:cNvPr id="19464" name="Line 6"/>
          <p:cNvSpPr>
            <a:spLocks noChangeShapeType="1"/>
          </p:cNvSpPr>
          <p:nvPr/>
        </p:nvSpPr>
        <p:spPr bwMode="auto">
          <a:xfrm flipH="1">
            <a:off x="3059113" y="3644900"/>
            <a:ext cx="1368425" cy="576263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9465" name="Rectangle 7"/>
          <p:cNvSpPr>
            <a:spLocks noChangeArrowheads="1"/>
          </p:cNvSpPr>
          <p:nvPr/>
        </p:nvSpPr>
        <p:spPr bwMode="auto">
          <a:xfrm>
            <a:off x="611188" y="1557338"/>
            <a:ext cx="8839200" cy="91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*...+....1....+....2....+....3....+....4....+....5....+....6....+....7....+</a:t>
            </a:r>
            <a:endParaRPr lang="en-US" sz="140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>
                <a:solidFill>
                  <a:srgbClr val="009900"/>
                </a:solidFill>
                <a:latin typeface="Courier New" pitchFamily="49" charset="0"/>
              </a:rPr>
              <a:t>RANDOMIZ         1.0123456789.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             </a:t>
            </a:r>
          </a:p>
          <a:p>
            <a:pPr algn="l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9466" name="Rectangle 8"/>
          <p:cNvSpPr>
            <a:spLocks noChangeArrowheads="1"/>
          </p:cNvSpPr>
          <p:nvPr/>
        </p:nvSpPr>
        <p:spPr bwMode="auto">
          <a:xfrm>
            <a:off x="2843213" y="1989138"/>
            <a:ext cx="1081087" cy="214312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9"/>
          <p:cNvSpPr>
            <a:spLocks noChangeShapeType="1"/>
          </p:cNvSpPr>
          <p:nvPr/>
        </p:nvSpPr>
        <p:spPr bwMode="auto">
          <a:xfrm flipH="1" flipV="1">
            <a:off x="3779838" y="2205038"/>
            <a:ext cx="431800" cy="360362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9468" name="Rectangle 10"/>
          <p:cNvSpPr>
            <a:spLocks noChangeArrowheads="1"/>
          </p:cNvSpPr>
          <p:nvPr/>
        </p:nvSpPr>
        <p:spPr bwMode="auto">
          <a:xfrm>
            <a:off x="3132138" y="2486025"/>
            <a:ext cx="6192837" cy="64135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different values initialize independent random number sequences, allowing to run several jobs in paralle</a:t>
            </a:r>
            <a:r>
              <a:rPr lang="en-US" sz="1800" b="1">
                <a:solidFill>
                  <a:srgbClr val="000000"/>
                </a:solidFill>
              </a:rPr>
              <a:t>l</a:t>
            </a:r>
          </a:p>
        </p:txBody>
      </p:sp>
      <p:sp>
        <p:nvSpPr>
          <p:cNvPr id="19469" name="Rectangle 11"/>
          <p:cNvSpPr>
            <a:spLocks noChangeArrowheads="1"/>
          </p:cNvSpPr>
          <p:nvPr/>
        </p:nvSpPr>
        <p:spPr bwMode="auto">
          <a:xfrm>
            <a:off x="679450" y="1268413"/>
            <a:ext cx="79248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Input card:</a:t>
            </a:r>
            <a:r>
              <a:rPr lang="en-US"/>
              <a:t>  </a:t>
            </a:r>
            <a:r>
              <a:rPr lang="en-US">
                <a:solidFill>
                  <a:srgbClr val="FF0000"/>
                </a:solidFill>
              </a:rPr>
              <a:t>RANDOMIZ</a:t>
            </a:r>
            <a:endParaRPr lang="en-US" sz="14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800" b="1">
              <a:solidFill>
                <a:srgbClr val="000000"/>
              </a:solidFill>
            </a:endParaRPr>
          </a:p>
        </p:txBody>
      </p:sp>
      <p:sp>
        <p:nvSpPr>
          <p:cNvPr id="19470" name="Rectangle 12"/>
          <p:cNvSpPr>
            <a:spLocks noChangeArrowheads="1"/>
          </p:cNvSpPr>
          <p:nvPr/>
        </p:nvSpPr>
        <p:spPr bwMode="auto">
          <a:xfrm>
            <a:off x="661988" y="3409950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Input card:</a:t>
            </a:r>
            <a:r>
              <a:rPr lang="en-US"/>
              <a:t>  </a:t>
            </a:r>
            <a:r>
              <a:rPr lang="en-US">
                <a:solidFill>
                  <a:srgbClr val="FF0000"/>
                </a:solidFill>
              </a:rPr>
              <a:t>START</a:t>
            </a:r>
            <a:endParaRPr lang="it-IT" sz="1800">
              <a:solidFill>
                <a:srgbClr val="000000"/>
              </a:solidFill>
            </a:endParaRPr>
          </a:p>
        </p:txBody>
      </p:sp>
      <p:sp>
        <p:nvSpPr>
          <p:cNvPr id="19471" name="Rectangle 13"/>
          <p:cNvSpPr>
            <a:spLocks noChangeArrowheads="1"/>
          </p:cNvSpPr>
          <p:nvPr/>
        </p:nvSpPr>
        <p:spPr bwMode="auto">
          <a:xfrm>
            <a:off x="574675" y="1773238"/>
            <a:ext cx="8569325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Rectangle 14"/>
          <p:cNvSpPr>
            <a:spLocks noChangeArrowheads="1"/>
          </p:cNvSpPr>
          <p:nvPr/>
        </p:nvSpPr>
        <p:spPr bwMode="auto">
          <a:xfrm>
            <a:off x="477838" y="3860800"/>
            <a:ext cx="8569325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Rectangle 18"/>
          <p:cNvSpPr>
            <a:spLocks noChangeArrowheads="1"/>
          </p:cNvSpPr>
          <p:nvPr/>
        </p:nvSpPr>
        <p:spPr bwMode="auto">
          <a:xfrm>
            <a:off x="611188" y="5157788"/>
            <a:ext cx="79248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Input card:</a:t>
            </a:r>
            <a:r>
              <a:rPr lang="en-US"/>
              <a:t>  </a:t>
            </a:r>
            <a:r>
              <a:rPr lang="en-US">
                <a:solidFill>
                  <a:srgbClr val="FF0000"/>
                </a:solidFill>
              </a:rPr>
              <a:t>STOP</a:t>
            </a:r>
            <a:endParaRPr lang="it-IT" sz="1800">
              <a:solidFill>
                <a:srgbClr val="000000"/>
              </a:solidFill>
            </a:endParaRPr>
          </a:p>
        </p:txBody>
      </p:sp>
      <p:sp>
        <p:nvSpPr>
          <p:cNvPr id="19474" name="Rectangle 19"/>
          <p:cNvSpPr>
            <a:spLocks noChangeArrowheads="1"/>
          </p:cNvSpPr>
          <p:nvPr/>
        </p:nvSpPr>
        <p:spPr bwMode="auto">
          <a:xfrm>
            <a:off x="395288" y="5641975"/>
            <a:ext cx="8569325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Rectangle 20"/>
          <p:cNvSpPr>
            <a:spLocks noChangeArrowheads="1"/>
          </p:cNvSpPr>
          <p:nvPr/>
        </p:nvSpPr>
        <p:spPr bwMode="auto">
          <a:xfrm>
            <a:off x="755650" y="5487988"/>
            <a:ext cx="647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endParaRPr lang="en-US" sz="140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>
                <a:solidFill>
                  <a:srgbClr val="009900"/>
                </a:solidFill>
                <a:latin typeface="Courier New" pitchFamily="49" charset="0"/>
              </a:rPr>
              <a:t>STOP</a:t>
            </a:r>
          </a:p>
        </p:txBody>
      </p:sp>
      <p:sp>
        <p:nvSpPr>
          <p:cNvPr id="19476" name="Rectangle 21"/>
          <p:cNvSpPr>
            <a:spLocks noChangeArrowheads="1"/>
          </p:cNvSpPr>
          <p:nvPr/>
        </p:nvSpPr>
        <p:spPr bwMode="auto">
          <a:xfrm>
            <a:off x="3492500" y="4652963"/>
            <a:ext cx="5508625" cy="17399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justLow"/>
            <a:r>
              <a:rPr lang="it-IT" sz="1800">
                <a:solidFill>
                  <a:srgbClr val="000000"/>
                </a:solidFill>
              </a:rPr>
              <a:t>inserted at any point in a FLUKA input sequence </a:t>
            </a:r>
            <a:r>
              <a:rPr lang="it-IT" sz="1800"/>
              <a:t>before the START</a:t>
            </a:r>
            <a:r>
              <a:rPr lang="it-IT" sz="1800">
                <a:solidFill>
                  <a:srgbClr val="000000"/>
                </a:solidFill>
              </a:rPr>
              <a:t> command, it interrupts input reading and de-activates all the following cards. No particle transport is performed. Useful in geometry debugging. After START, its presence is optional and has no effect</a:t>
            </a:r>
            <a:r>
              <a:rPr lang="it-IT" sz="1600">
                <a:solidFill>
                  <a:srgbClr val="000000"/>
                </a:solidFill>
              </a:rPr>
              <a:t>.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9477" name="Rectangle 22"/>
          <p:cNvSpPr>
            <a:spLocks noChangeArrowheads="1"/>
          </p:cNvSpPr>
          <p:nvPr/>
        </p:nvSpPr>
        <p:spPr bwMode="auto">
          <a:xfrm>
            <a:off x="2411413" y="1941513"/>
            <a:ext cx="431800" cy="288925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BD9BC1-F54E-4D7B-9225-35DA77B57FB8}" type="slidenum">
              <a:rPr lang="en-US"/>
              <a:pPr/>
              <a:t>18</a:t>
            </a:fld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2997200"/>
            <a:ext cx="7772400" cy="60960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Physics settings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0AD0A-FC55-43F7-85BE-14BF27FB7E6A}" type="slidenum">
              <a:rPr lang="en-US"/>
              <a:pPr/>
              <a:t>19</a:t>
            </a:fld>
            <a:endParaRPr lang="en-US"/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Defaults - 1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611188" y="2060575"/>
            <a:ext cx="7924800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800" b="1">
              <a:solidFill>
                <a:srgbClr val="000000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>
                <a:solidFill>
                  <a:srgbClr val="000000"/>
                </a:solidFill>
              </a:rPr>
              <a:t>CALORIME :  calorimeter simulations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>
                <a:solidFill>
                  <a:srgbClr val="000000"/>
                </a:solidFill>
              </a:rPr>
              <a:t>EET/TRAN :  Energy Transformer or transmutation calculations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>
                <a:solidFill>
                  <a:srgbClr val="000000"/>
                </a:solidFill>
              </a:rPr>
              <a:t>EM-CASCA :  pure EM cascades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>
                <a:solidFill>
                  <a:srgbClr val="000000"/>
                </a:solidFill>
              </a:rPr>
              <a:t>ICARUS :      studies related to the ICARUS experiment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>
                <a:solidFill>
                  <a:srgbClr val="000000"/>
                </a:solidFill>
              </a:rPr>
              <a:t>HADROTHE : hadrotherapy calculations 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>
                <a:solidFill>
                  <a:srgbClr val="008000"/>
                </a:solidFill>
              </a:rPr>
              <a:t>NEUTRONS : pure low-energy neutron runs 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>
                <a:solidFill>
                  <a:srgbClr val="FF0000"/>
                </a:solidFill>
              </a:rPr>
              <a:t>NEW-DEFA</a:t>
            </a:r>
            <a:r>
              <a:rPr lang="it-IT" sz="1800">
                <a:solidFill>
                  <a:srgbClr val="000000"/>
                </a:solidFill>
              </a:rPr>
              <a:t> :  </a:t>
            </a:r>
            <a:r>
              <a:rPr lang="it-IT" sz="1800">
                <a:solidFill>
                  <a:srgbClr val="FF0000"/>
                </a:solidFill>
              </a:rPr>
              <a:t>reasonable minimal set of generic defaults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1800">
                <a:solidFill>
                  <a:srgbClr val="000000"/>
                </a:solidFill>
              </a:rPr>
              <a:t>                            </a:t>
            </a:r>
            <a:r>
              <a:rPr lang="it-IT" sz="1800">
                <a:solidFill>
                  <a:srgbClr val="FF0000"/>
                </a:solidFill>
              </a:rPr>
              <a:t>- not needed (default of DEFAULTS)</a:t>
            </a:r>
            <a:r>
              <a:rPr lang="it-IT" sz="1800">
                <a:solidFill>
                  <a:srgbClr val="000000"/>
                </a:solidFill>
              </a:rPr>
              <a:t> - 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>
                <a:solidFill>
                  <a:srgbClr val="000000"/>
                </a:solidFill>
              </a:rPr>
              <a:t>PRECISIO :   precision simulations 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it-IT" sz="1800">
                <a:solidFill>
                  <a:srgbClr val="008000"/>
                </a:solidFill>
              </a:rPr>
              <a:t>SHIELDIN :   pure hadron shielding calculations </a:t>
            </a: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679450" y="1216025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DEFAULTS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1511" name="Rectangle 5"/>
          <p:cNvSpPr>
            <a:spLocks noChangeArrowheads="1"/>
          </p:cNvSpPr>
          <p:nvPr/>
        </p:nvSpPr>
        <p:spPr bwMode="auto">
          <a:xfrm>
            <a:off x="323850" y="1747838"/>
            <a:ext cx="883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*...+....1....+....2....+....3....+....4....+....5....+....6....+....7....+</a:t>
            </a:r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>
                <a:solidFill>
                  <a:srgbClr val="009900"/>
                </a:solidFill>
                <a:latin typeface="Courier New" pitchFamily="49" charset="0"/>
              </a:rPr>
              <a:t>DEFAULTS                                                              NEW-DEFA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   </a:t>
            </a:r>
          </a:p>
        </p:txBody>
      </p:sp>
      <p:sp>
        <p:nvSpPr>
          <p:cNvPr id="21512" name="Rectangle 6"/>
          <p:cNvSpPr>
            <a:spLocks noChangeArrowheads="1"/>
          </p:cNvSpPr>
          <p:nvPr/>
        </p:nvSpPr>
        <p:spPr bwMode="auto">
          <a:xfrm>
            <a:off x="7740650" y="1916113"/>
            <a:ext cx="1079500" cy="287337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7"/>
          <p:cNvSpPr>
            <a:spLocks noChangeShapeType="1"/>
          </p:cNvSpPr>
          <p:nvPr/>
        </p:nvSpPr>
        <p:spPr bwMode="auto">
          <a:xfrm flipH="1">
            <a:off x="6804025" y="2276475"/>
            <a:ext cx="1511300" cy="23050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21514" name="Rectangle 8"/>
          <p:cNvSpPr>
            <a:spLocks noChangeArrowheads="1"/>
          </p:cNvSpPr>
          <p:nvPr/>
        </p:nvSpPr>
        <p:spPr bwMode="auto">
          <a:xfrm>
            <a:off x="323850" y="1773238"/>
            <a:ext cx="8569325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Text Box 9"/>
          <p:cNvSpPr txBox="1">
            <a:spLocks noChangeArrowheads="1"/>
          </p:cNvSpPr>
          <p:nvPr/>
        </p:nvSpPr>
        <p:spPr bwMode="auto">
          <a:xfrm>
            <a:off x="176213" y="5734050"/>
            <a:ext cx="3554412" cy="463550"/>
          </a:xfrm>
          <a:prstGeom prst="rect">
            <a:avLst/>
          </a:prstGeom>
          <a:noFill/>
          <a:ln w="635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old: better to avoid them</a:t>
            </a:r>
          </a:p>
        </p:txBody>
      </p:sp>
      <p:sp>
        <p:nvSpPr>
          <p:cNvPr id="21516" name="Freeform 10"/>
          <p:cNvSpPr>
            <a:spLocks/>
          </p:cNvSpPr>
          <p:nvPr/>
        </p:nvSpPr>
        <p:spPr bwMode="auto">
          <a:xfrm>
            <a:off x="395288" y="4279900"/>
            <a:ext cx="288925" cy="1441450"/>
          </a:xfrm>
          <a:custGeom>
            <a:avLst/>
            <a:gdLst>
              <a:gd name="T0" fmla="*/ 0 w 182"/>
              <a:gd name="T1" fmla="*/ 908 h 908"/>
              <a:gd name="T2" fmla="*/ 0 w 182"/>
              <a:gd name="T3" fmla="*/ 0 h 908"/>
              <a:gd name="T4" fmla="*/ 182 w 182"/>
              <a:gd name="T5" fmla="*/ 0 h 908"/>
              <a:gd name="T6" fmla="*/ 0 60000 65536"/>
              <a:gd name="T7" fmla="*/ 0 60000 65536"/>
              <a:gd name="T8" fmla="*/ 0 60000 65536"/>
              <a:gd name="T9" fmla="*/ 0 w 182"/>
              <a:gd name="T10" fmla="*/ 0 h 908"/>
              <a:gd name="T11" fmla="*/ 182 w 182"/>
              <a:gd name="T12" fmla="*/ 908 h 9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908">
                <a:moveTo>
                  <a:pt x="0" y="908"/>
                </a:moveTo>
                <a:lnTo>
                  <a:pt x="0" y="0"/>
                </a:lnTo>
                <a:lnTo>
                  <a:pt x="182" y="0"/>
                </a:lnTo>
              </a:path>
            </a:pathLst>
          </a:custGeom>
          <a:noFill/>
          <a:ln w="28575">
            <a:solidFill>
              <a:srgbClr val="008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7" name="Line 11"/>
          <p:cNvSpPr>
            <a:spLocks noChangeShapeType="1"/>
          </p:cNvSpPr>
          <p:nvPr/>
        </p:nvSpPr>
        <p:spPr bwMode="auto">
          <a:xfrm>
            <a:off x="395288" y="4292600"/>
            <a:ext cx="647700" cy="12239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7D8286-413F-4193-A125-010E0E4F42D8}" type="slidenum">
              <a:rPr lang="en-US"/>
              <a:pPr/>
              <a:t>2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845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The FLUKA Manual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823913" y="2368550"/>
            <a:ext cx="10842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>
                <a:solidFill>
                  <a:srgbClr val="FF0000"/>
                </a:solidFill>
              </a:rPr>
              <a:t>FM.pdf</a:t>
            </a:r>
            <a:endParaRPr lang="it-IT" sz="2000">
              <a:solidFill>
                <a:srgbClr val="FF0000"/>
              </a:solidFill>
            </a:endParaRPr>
          </a:p>
        </p:txBody>
      </p:sp>
      <p:sp>
        <p:nvSpPr>
          <p:cNvPr id="4102" name="Rectangle 10"/>
          <p:cNvSpPr>
            <a:spLocks noChangeArrowheads="1"/>
          </p:cNvSpPr>
          <p:nvPr/>
        </p:nvSpPr>
        <p:spPr bwMode="auto">
          <a:xfrm>
            <a:off x="823913" y="4221163"/>
            <a:ext cx="10842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>
                <a:solidFill>
                  <a:srgbClr val="FF0000"/>
                </a:solidFill>
              </a:rPr>
              <a:t>ASCII</a:t>
            </a:r>
            <a:endParaRPr lang="it-IT" sz="2000">
              <a:solidFill>
                <a:srgbClr val="FF0000"/>
              </a:solidFill>
            </a:endParaRPr>
          </a:p>
        </p:txBody>
      </p:sp>
      <p:sp>
        <p:nvSpPr>
          <p:cNvPr id="4103" name="Rectangle 11"/>
          <p:cNvSpPr>
            <a:spLocks noChangeArrowheads="1"/>
          </p:cNvSpPr>
          <p:nvPr/>
        </p:nvSpPr>
        <p:spPr bwMode="auto">
          <a:xfrm>
            <a:off x="1474788" y="981075"/>
            <a:ext cx="6553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in continuous development, just as the program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more a User Guide than a Reference Manual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(only a short summary about physics)</a:t>
            </a:r>
            <a:endParaRPr lang="it-IT" sz="2000"/>
          </a:p>
        </p:txBody>
      </p:sp>
      <p:sp>
        <p:nvSpPr>
          <p:cNvPr id="4104" name="Rectangle 12"/>
          <p:cNvSpPr>
            <a:spLocks noChangeArrowheads="1"/>
          </p:cNvSpPr>
          <p:nvPr/>
        </p:nvSpPr>
        <p:spPr bwMode="auto">
          <a:xfrm>
            <a:off x="1187450" y="2781300"/>
            <a:ext cx="7705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update of the published CERN yellow report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Table of Contents, cross-references and citations are active links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analytical index at the end</a:t>
            </a:r>
            <a:endParaRPr lang="it-IT" sz="2000"/>
          </a:p>
        </p:txBody>
      </p:sp>
      <p:sp>
        <p:nvSpPr>
          <p:cNvPr id="4105" name="Rectangle 13"/>
          <p:cNvSpPr>
            <a:spLocks noChangeArrowheads="1"/>
          </p:cNvSpPr>
          <p:nvPr/>
        </p:nvSpPr>
        <p:spPr bwMode="auto">
          <a:xfrm>
            <a:off x="1187450" y="4725988"/>
            <a:ext cx="7705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>
                <a:solidFill>
                  <a:schemeClr val="tx2"/>
                </a:solidFill>
              </a:rPr>
              <a:t>fluka2008.manual</a:t>
            </a:r>
            <a:r>
              <a:rPr lang="en-US" sz="2000"/>
              <a:t> (</a:t>
            </a:r>
            <a:r>
              <a:rPr lang="en-US" sz="1800"/>
              <a:t>figures obviously missing</a:t>
            </a:r>
            <a:r>
              <a:rPr lang="en-US" sz="2000"/>
              <a:t>)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a practical interface (with summary and search) is available inside FLAIR or alone (/usr/local/bin/fm installed with FLAIR)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an equivalent HTML version is available on the FLUKA website</a:t>
            </a:r>
            <a:endParaRPr lang="it-IT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AEB5FB-4AE8-4AF7-B446-9E2598CD57A1}" type="slidenum">
              <a:rPr lang="en-US"/>
              <a:pPr/>
              <a:t>20</a:t>
            </a:fld>
            <a:endParaRPr lang="en-US"/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70000"/>
              </a:lnSpc>
            </a:pPr>
            <a:r>
              <a:rPr lang="en-US" sz="3200">
                <a:solidFill>
                  <a:schemeClr val="tx2"/>
                </a:solidFill>
              </a:rPr>
              <a:t>Defaults – 2: the case of NEW-DEFA</a:t>
            </a:r>
            <a:br>
              <a:rPr lang="en-US" sz="3200">
                <a:solidFill>
                  <a:schemeClr val="tx2"/>
                </a:solidFill>
              </a:rPr>
            </a:br>
            <a:r>
              <a:rPr lang="en-US" sz="3200">
                <a:solidFill>
                  <a:schemeClr val="tx2"/>
                </a:solidFill>
              </a:rPr>
              <a:t>           </a:t>
            </a:r>
            <a:r>
              <a:rPr lang="en-US">
                <a:solidFill>
                  <a:schemeClr val="tx2"/>
                </a:solidFill>
              </a:rPr>
              <a:t>(not needed)</a:t>
            </a:r>
            <a:endParaRPr lang="en-US" i="1">
              <a:solidFill>
                <a:schemeClr val="tx2"/>
              </a:solidFill>
            </a:endParaRPr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323850" y="981075"/>
            <a:ext cx="8839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*...+....1....+....2....+....3....+....4....+....5....+....6....+....7....+</a:t>
            </a:r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algn="l"/>
            <a:r>
              <a:rPr lang="en-US" sz="1400" b="1">
                <a:solidFill>
                  <a:srgbClr val="009900"/>
                </a:solidFill>
                <a:latin typeface="Courier New" pitchFamily="49" charset="0"/>
              </a:rPr>
              <a:t>DEFAULTS                                                              NEW-DEFA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   </a:t>
            </a: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7740650" y="1171575"/>
            <a:ext cx="1079500" cy="287338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5"/>
          <p:cNvSpPr>
            <a:spLocks noChangeShapeType="1"/>
          </p:cNvSpPr>
          <p:nvPr/>
        </p:nvSpPr>
        <p:spPr bwMode="auto">
          <a:xfrm flipH="1">
            <a:off x="5435600" y="1484313"/>
            <a:ext cx="2592388" cy="360362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22536" name="Rectangle 6"/>
          <p:cNvSpPr>
            <a:spLocks noChangeArrowheads="1"/>
          </p:cNvSpPr>
          <p:nvPr/>
        </p:nvSpPr>
        <p:spPr bwMode="auto">
          <a:xfrm>
            <a:off x="323850" y="981075"/>
            <a:ext cx="8569325" cy="504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7"/>
          <p:cNvSpPr>
            <a:spLocks noChangeArrowheads="1"/>
          </p:cNvSpPr>
          <p:nvPr/>
        </p:nvSpPr>
        <p:spPr bwMode="auto">
          <a:xfrm>
            <a:off x="611188" y="1844675"/>
            <a:ext cx="820896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>
                <a:solidFill>
                  <a:srgbClr val="FF0000"/>
                </a:solidFill>
              </a:rPr>
              <a:t>EMF on</a:t>
            </a:r>
            <a:r>
              <a:rPr lang="it-IT" sz="1400"/>
              <a:t>, </a:t>
            </a:r>
            <a:r>
              <a:rPr lang="it-IT" sz="1400">
                <a:solidFill>
                  <a:srgbClr val="000000"/>
                </a:solidFill>
              </a:rPr>
              <a:t>with electron and photon transport thresholds to be set using the </a:t>
            </a:r>
            <a:r>
              <a:rPr lang="it-IT" sz="1400">
                <a:solidFill>
                  <a:srgbClr val="FF0000"/>
                </a:solidFill>
              </a:rPr>
              <a:t>EMFCUT</a:t>
            </a:r>
            <a:r>
              <a:rPr lang="it-IT" sz="1400">
                <a:solidFill>
                  <a:srgbClr val="000000"/>
                </a:solidFill>
              </a:rPr>
              <a:t> command 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>
                <a:solidFill>
                  <a:srgbClr val="000000"/>
                </a:solidFill>
              </a:rPr>
              <a:t>Inelastic form factor corrections to Compton scattering activated (no need for </a:t>
            </a:r>
            <a:r>
              <a:rPr lang="it-IT" sz="1400">
                <a:solidFill>
                  <a:srgbClr val="FF0000"/>
                </a:solidFill>
              </a:rPr>
              <a:t>EMFRAY</a:t>
            </a:r>
            <a:r>
              <a:rPr lang="it-IT" sz="1400">
                <a:solidFill>
                  <a:srgbClr val="000000"/>
                </a:solidFill>
              </a:rPr>
              <a:t>)</a:t>
            </a:r>
            <a:r>
              <a:rPr lang="it-IT" sz="1400"/>
              <a:t>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>
                <a:solidFill>
                  <a:srgbClr val="FF0000"/>
                </a:solidFill>
              </a:rPr>
              <a:t>Low energy neutron transport on</a:t>
            </a:r>
            <a:r>
              <a:rPr lang="it-IT" sz="1400"/>
              <a:t> </a:t>
            </a:r>
            <a:r>
              <a:rPr lang="it-IT" sz="1400">
                <a:solidFill>
                  <a:srgbClr val="000000"/>
                </a:solidFill>
              </a:rPr>
              <a:t>(no need for LOW-NEUT). The neutron high energy threshold is set at 20 MeV.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>
                <a:solidFill>
                  <a:srgbClr val="000000"/>
                </a:solidFill>
              </a:rPr>
              <a:t>Non analogue absorption for low energy neutrons with probability 0.95 for the thermal groups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>
                <a:solidFill>
                  <a:srgbClr val="FF0000"/>
                </a:solidFill>
              </a:rPr>
              <a:t>Particle transport threshold set at 10 MeV</a:t>
            </a:r>
            <a:r>
              <a:rPr lang="it-IT" sz="1400"/>
              <a:t>, </a:t>
            </a:r>
            <a:r>
              <a:rPr lang="it-IT" sz="1400">
                <a:solidFill>
                  <a:srgbClr val="000000"/>
                </a:solidFill>
              </a:rPr>
              <a:t>except for neutrons (10</a:t>
            </a:r>
            <a:r>
              <a:rPr lang="it-IT" sz="1400" baseline="30000">
                <a:solidFill>
                  <a:srgbClr val="000000"/>
                </a:solidFill>
              </a:rPr>
              <a:t>-5</a:t>
            </a:r>
            <a:r>
              <a:rPr lang="it-IT" sz="1400">
                <a:solidFill>
                  <a:srgbClr val="000000"/>
                </a:solidFill>
              </a:rPr>
              <a:t> eV), and (anti)neutrinos (0, but they are discarded by default)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>
                <a:solidFill>
                  <a:srgbClr val="000000"/>
                </a:solidFill>
              </a:rPr>
              <a:t>Multiple scattering threshold for secondary charged particles = 20 MeV (equal to that of the primary ones)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>
                <a:solidFill>
                  <a:srgbClr val="FF0000"/>
                </a:solidFill>
              </a:rPr>
              <a:t>Delta ray production on with threshold 1 MeV</a:t>
            </a:r>
            <a:r>
              <a:rPr lang="it-IT" sz="1400"/>
              <a:t> </a:t>
            </a:r>
            <a:r>
              <a:rPr lang="it-IT" sz="1400">
                <a:solidFill>
                  <a:srgbClr val="000000"/>
                </a:solidFill>
              </a:rPr>
              <a:t>(see option </a:t>
            </a:r>
            <a:r>
              <a:rPr lang="it-IT" sz="1400">
                <a:solidFill>
                  <a:srgbClr val="FF0000"/>
                </a:solidFill>
              </a:rPr>
              <a:t>DELTARAY</a:t>
            </a:r>
            <a:r>
              <a:rPr lang="it-IT" sz="1400">
                <a:solidFill>
                  <a:srgbClr val="000000"/>
                </a:solidFill>
              </a:rPr>
              <a:t>)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>
                <a:solidFill>
                  <a:srgbClr val="000000"/>
                </a:solidFill>
              </a:rPr>
              <a:t>Restricted ionisation fluctuations on, for both hadrons/muons and EM particles (see option </a:t>
            </a:r>
            <a:r>
              <a:rPr lang="it-IT" sz="1400">
                <a:solidFill>
                  <a:srgbClr val="FF0000"/>
                </a:solidFill>
              </a:rPr>
              <a:t>IONFLUCT</a:t>
            </a:r>
            <a:r>
              <a:rPr lang="it-IT" sz="1400">
                <a:solidFill>
                  <a:srgbClr val="000000"/>
                </a:solidFill>
              </a:rPr>
              <a:t>)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>
                <a:solidFill>
                  <a:srgbClr val="FF0000"/>
                </a:solidFill>
              </a:rPr>
              <a:t>Heavy particle e+/e- pair production</a:t>
            </a:r>
            <a:r>
              <a:rPr lang="it-IT" sz="1400">
                <a:solidFill>
                  <a:srgbClr val="000000"/>
                </a:solidFill>
              </a:rPr>
              <a:t> activated with full explicit production (with the minimum threshold = 2m</a:t>
            </a:r>
            <a:r>
              <a:rPr lang="it-IT" sz="1400" baseline="-25000">
                <a:solidFill>
                  <a:srgbClr val="000000"/>
                </a:solidFill>
              </a:rPr>
              <a:t>e</a:t>
            </a:r>
            <a:r>
              <a:rPr lang="it-IT" sz="1400">
                <a:solidFill>
                  <a:srgbClr val="000000"/>
                </a:solidFill>
              </a:rPr>
              <a:t>)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>
                <a:solidFill>
                  <a:srgbClr val="FF0000"/>
                </a:solidFill>
              </a:rPr>
              <a:t>Heavy particle bremsstrahlung</a:t>
            </a:r>
            <a:r>
              <a:rPr lang="it-IT" sz="1400">
                <a:solidFill>
                  <a:srgbClr val="000000"/>
                </a:solidFill>
              </a:rPr>
              <a:t> activated with explicit photon production above 1 MeV </a:t>
            </a:r>
          </a:p>
          <a:p>
            <a:pPr marL="342900" indent="-342900" algn="just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SzPct val="80000"/>
              <a:buFont typeface="Tahoma" pitchFamily="34" charset="0"/>
              <a:buChar char="●"/>
            </a:pPr>
            <a:r>
              <a:rPr lang="it-IT" sz="1400">
                <a:solidFill>
                  <a:srgbClr val="FF0000"/>
                </a:solidFill>
              </a:rPr>
              <a:t>Muon photonuclear interactions</a:t>
            </a:r>
            <a:r>
              <a:rPr lang="it-IT" sz="1400">
                <a:solidFill>
                  <a:srgbClr val="000000"/>
                </a:solidFill>
              </a:rPr>
              <a:t> activated with explicit generation of secondaries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2870FF-6571-4038-BCED-FC5B33208F4E}" type="slidenum">
              <a:rPr lang="en-US"/>
              <a:pPr/>
              <a:t>21</a:t>
            </a:fld>
            <a:endParaRPr lang="en-US"/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762000" y="-26988"/>
            <a:ext cx="8229600" cy="91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Transport thresholds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679450" y="908050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PART-THR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684213" y="1268413"/>
            <a:ext cx="8459787" cy="21367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defines transport cut-offs for </a:t>
            </a:r>
            <a:r>
              <a:rPr lang="en-US" sz="1800">
                <a:solidFill>
                  <a:srgbClr val="0066FF"/>
                </a:solidFill>
              </a:rPr>
              <a:t>hadrons, muons and neutrinos</a:t>
            </a:r>
          </a:p>
          <a:p>
            <a:pPr algn="l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setting is done </a:t>
            </a:r>
            <a:r>
              <a:rPr lang="en-US" sz="1800">
                <a:solidFill>
                  <a:srgbClr val="0066FF"/>
                </a:solidFill>
              </a:rPr>
              <a:t>by particle type</a:t>
            </a:r>
            <a:r>
              <a:rPr lang="en-US" sz="1800">
                <a:solidFill>
                  <a:srgbClr val="000000"/>
                </a:solidFill>
              </a:rPr>
              <a:t>, overriding the current </a:t>
            </a:r>
            <a:r>
              <a:rPr lang="en-US" sz="1800"/>
              <a:t>DEFAULTS</a:t>
            </a:r>
          </a:p>
          <a:p>
            <a:pPr algn="l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for </a:t>
            </a:r>
            <a:r>
              <a:rPr lang="en-US" sz="1800" b="1">
                <a:solidFill>
                  <a:srgbClr val="0066FF"/>
                </a:solidFill>
              </a:rPr>
              <a:t>neutrons</a:t>
            </a:r>
            <a:r>
              <a:rPr lang="en-US" sz="1800">
                <a:solidFill>
                  <a:srgbClr val="000000"/>
                </a:solidFill>
              </a:rPr>
              <a:t>, a &lt;20.0 MeV cut-off is internally translated into the corresponding group energy. </a:t>
            </a:r>
            <a:r>
              <a:rPr lang="en-US" sz="1800">
                <a:solidFill>
                  <a:srgbClr val="0066FF"/>
                </a:solidFill>
              </a:rPr>
              <a:t>On a region basis</a:t>
            </a:r>
            <a:r>
              <a:rPr lang="en-US" sz="1800">
                <a:solidFill>
                  <a:srgbClr val="000000"/>
                </a:solidFill>
              </a:rPr>
              <a:t>, the neutron cut-off can be </a:t>
            </a:r>
            <a:r>
              <a:rPr lang="en-US" sz="1800" i="1">
                <a:solidFill>
                  <a:srgbClr val="000000"/>
                </a:solidFill>
              </a:rPr>
              <a:t>increased</a:t>
            </a:r>
            <a:r>
              <a:rPr lang="en-US" sz="1800">
                <a:solidFill>
                  <a:srgbClr val="000000"/>
                </a:solidFill>
              </a:rPr>
              <a:t> by the </a:t>
            </a:r>
            <a:r>
              <a:rPr lang="en-US" sz="1800" b="1">
                <a:solidFill>
                  <a:srgbClr val="FF0000"/>
                </a:solidFill>
              </a:rPr>
              <a:t>LOW-BIAS</a:t>
            </a:r>
            <a:r>
              <a:rPr lang="en-US" sz="1800">
                <a:solidFill>
                  <a:srgbClr val="000000"/>
                </a:solidFill>
              </a:rPr>
              <a:t> card</a:t>
            </a:r>
          </a:p>
          <a:p>
            <a:pPr algn="l"/>
            <a:endParaRPr lang="en-US" sz="800" i="1"/>
          </a:p>
          <a:p>
            <a:pPr algn="l"/>
            <a:r>
              <a:rPr lang="en-US" sz="1800" i="1"/>
              <a:t>Note:</a:t>
            </a:r>
            <a:r>
              <a:rPr lang="en-US" sz="1800">
                <a:solidFill>
                  <a:srgbClr val="000000"/>
                </a:solidFill>
              </a:rPr>
              <a:t>  The particles are </a:t>
            </a:r>
            <a:r>
              <a:rPr lang="en-US" sz="1800" i="1"/>
              <a:t>not stopped</a:t>
            </a:r>
            <a:r>
              <a:rPr lang="en-US" sz="1800"/>
              <a:t>,</a:t>
            </a:r>
            <a:r>
              <a:rPr lang="en-US" sz="1800">
                <a:solidFill>
                  <a:srgbClr val="000000"/>
                </a:solidFill>
              </a:rPr>
              <a:t> but ranged out to rest in an </a:t>
            </a:r>
          </a:p>
          <a:p>
            <a:pPr algn="l"/>
            <a:r>
              <a:rPr lang="en-US" sz="1800">
                <a:solidFill>
                  <a:srgbClr val="000000"/>
                </a:solidFill>
              </a:rPr>
              <a:t>           approximate way (if the threshold is &lt; 100 MeV).</a:t>
            </a: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673100" y="3573463"/>
            <a:ext cx="7924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EMFCUT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487363" y="3952875"/>
            <a:ext cx="7651750" cy="9159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sets the energy thresholds for </a:t>
            </a:r>
            <a:r>
              <a:rPr lang="en-US" sz="1800">
                <a:solidFill>
                  <a:srgbClr val="0066FF"/>
                </a:solidFill>
              </a:rPr>
              <a:t>electron, positron and photon production</a:t>
            </a:r>
            <a:r>
              <a:rPr lang="en-US" sz="1800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en-US" sz="1800">
                <a:solidFill>
                  <a:srgbClr val="000000"/>
                </a:solidFill>
              </a:rPr>
              <a:t>  in different materials, and electron, positron and photon </a:t>
            </a:r>
            <a:r>
              <a:rPr lang="en-US" sz="1800">
                <a:solidFill>
                  <a:srgbClr val="0066FF"/>
                </a:solidFill>
              </a:rPr>
              <a:t>transport</a:t>
            </a:r>
            <a:r>
              <a:rPr lang="en-US" sz="1800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en-US" sz="1800">
                <a:solidFill>
                  <a:srgbClr val="000000"/>
                </a:solidFill>
              </a:rPr>
              <a:t>  cut-offs in selected regions</a:t>
            </a:r>
            <a:r>
              <a:rPr lang="en-US" sz="1600">
                <a:solidFill>
                  <a:srgbClr val="009900"/>
                </a:solidFill>
              </a:rPr>
              <a:t>.</a:t>
            </a:r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673100" y="5013325"/>
            <a:ext cx="79248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DELTARAY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3562" name="Text Box 8"/>
          <p:cNvSpPr txBox="1">
            <a:spLocks noChangeArrowheads="1"/>
          </p:cNvSpPr>
          <p:nvPr/>
        </p:nvSpPr>
        <p:spPr bwMode="auto">
          <a:xfrm>
            <a:off x="534988" y="5451475"/>
            <a:ext cx="7523162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activates delta ray production by muons and charged hadrons and sets</a:t>
            </a:r>
          </a:p>
          <a:p>
            <a:pPr algn="l"/>
            <a:r>
              <a:rPr lang="en-US" sz="1800">
                <a:solidFill>
                  <a:srgbClr val="000000"/>
                </a:solidFill>
              </a:rPr>
              <a:t>  energy threshold for their production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8966F3-F028-4B9A-8885-534F3CB38AFD}" type="slidenum">
              <a:rPr lang="en-US"/>
              <a:pPr/>
              <a:t>22</a:t>
            </a:fld>
            <a:endParaRPr lang="en-US"/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Physical processes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679450" y="4173538"/>
            <a:ext cx="79248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PHOTONUC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684213" y="4797425"/>
            <a:ext cx="4675187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activates </a:t>
            </a:r>
            <a:r>
              <a:rPr lang="en-US" sz="1800">
                <a:solidFill>
                  <a:srgbClr val="0066FF"/>
                </a:solidFill>
              </a:rPr>
              <a:t>photo-nuclear interactions</a:t>
            </a:r>
          </a:p>
          <a:p>
            <a:pPr algn="l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activates </a:t>
            </a:r>
            <a:r>
              <a:rPr lang="en-US" sz="1800">
                <a:solidFill>
                  <a:srgbClr val="0066FF"/>
                </a:solidFill>
              </a:rPr>
              <a:t>muon pair production by photons</a:t>
            </a: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673100" y="1196975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PHYSICS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679450" y="1700213"/>
            <a:ext cx="7597775" cy="22891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Allows one to override the standard FLUKA defaults for some physics</a:t>
            </a:r>
          </a:p>
          <a:p>
            <a:pPr algn="l"/>
            <a:r>
              <a:rPr lang="en-US" sz="1800">
                <a:solidFill>
                  <a:srgbClr val="000000"/>
                </a:solidFill>
              </a:rPr>
              <a:t>processes:</a:t>
            </a:r>
          </a:p>
          <a:p>
            <a:pPr algn="l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activates </a:t>
            </a:r>
            <a:r>
              <a:rPr lang="en-US" sz="1800">
                <a:solidFill>
                  <a:srgbClr val="0066FF"/>
                </a:solidFill>
              </a:rPr>
              <a:t>coalescence</a:t>
            </a:r>
            <a:r>
              <a:rPr lang="en-US" sz="1800">
                <a:solidFill>
                  <a:srgbClr val="000000"/>
                </a:solidFill>
              </a:rPr>
              <a:t> (critical for calculation of residual nuclei)</a:t>
            </a:r>
          </a:p>
          <a:p>
            <a:pPr algn="l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activates the </a:t>
            </a:r>
            <a:r>
              <a:rPr lang="en-US" sz="1800">
                <a:solidFill>
                  <a:srgbClr val="0066FF"/>
                </a:solidFill>
              </a:rPr>
              <a:t>new fragmentation model</a:t>
            </a:r>
            <a:r>
              <a:rPr lang="en-US" sz="1800">
                <a:solidFill>
                  <a:srgbClr val="000000"/>
                </a:solidFill>
              </a:rPr>
              <a:t> (“evaporation” of fragments up </a:t>
            </a:r>
          </a:p>
          <a:p>
            <a:pPr algn="l"/>
            <a:r>
              <a:rPr lang="en-US" sz="1800">
                <a:solidFill>
                  <a:srgbClr val="000000"/>
                </a:solidFill>
              </a:rPr>
              <a:t>  to A=24, critical for calculation of residual nuclei)</a:t>
            </a:r>
          </a:p>
          <a:p>
            <a:pPr algn="l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activates </a:t>
            </a:r>
            <a:r>
              <a:rPr lang="en-US" sz="1800">
                <a:solidFill>
                  <a:srgbClr val="0066FF"/>
                </a:solidFill>
              </a:rPr>
              <a:t>electromagnetic dissociation</a:t>
            </a:r>
            <a:r>
              <a:rPr lang="en-US" sz="1800">
                <a:solidFill>
                  <a:srgbClr val="000000"/>
                </a:solidFill>
              </a:rPr>
              <a:t> of heavy ions</a:t>
            </a:r>
          </a:p>
          <a:p>
            <a:pPr algn="l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activates </a:t>
            </a:r>
            <a:r>
              <a:rPr lang="en-US" sz="1800">
                <a:solidFill>
                  <a:srgbClr val="0066FF"/>
                </a:solidFill>
              </a:rPr>
              <a:t>charmed particle transport</a:t>
            </a:r>
          </a:p>
          <a:p>
            <a:pPr algn="l"/>
            <a:r>
              <a:rPr lang="en-US" sz="1800">
                <a:solidFill>
                  <a:srgbClr val="000000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D35ABF-3A09-4E2B-BB8E-B779486309DD}" type="slidenum">
              <a:rPr lang="en-US"/>
              <a:pPr/>
              <a:t>23</a:t>
            </a:fld>
            <a:endParaRPr lang="en-US"/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Low energy neutrons (E &lt; 20.0 MeV)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679450" y="3500438"/>
            <a:ext cx="79248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LOW-MAT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900113" y="4005263"/>
            <a:ext cx="7161212" cy="14652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sets the correspondence between FLUKA materials and low-energy</a:t>
            </a:r>
          </a:p>
          <a:p>
            <a:pPr algn="l"/>
            <a:r>
              <a:rPr lang="en-US" sz="1800">
                <a:solidFill>
                  <a:srgbClr val="000000"/>
                </a:solidFill>
              </a:rPr>
              <a:t>  neutron cross-sections</a:t>
            </a:r>
          </a:p>
          <a:p>
            <a:pPr algn="l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by default, the correspondence is established with the first material</a:t>
            </a:r>
          </a:p>
          <a:p>
            <a:pPr algn="l"/>
            <a:r>
              <a:rPr lang="en-US" sz="1800">
                <a:solidFill>
                  <a:srgbClr val="000000"/>
                </a:solidFill>
              </a:rPr>
              <a:t>   in the library having the name of the material. Therefore, the</a:t>
            </a:r>
          </a:p>
          <a:p>
            <a:pPr algn="l"/>
            <a:r>
              <a:rPr lang="en-US" sz="1800">
                <a:solidFill>
                  <a:srgbClr val="000000"/>
                </a:solidFill>
              </a:rPr>
              <a:t>   option is </a:t>
            </a:r>
            <a:r>
              <a:rPr lang="en-US" sz="1800">
                <a:solidFill>
                  <a:srgbClr val="0066FF"/>
                </a:solidFill>
              </a:rPr>
              <a:t>not needed in many cases.</a:t>
            </a:r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673100" y="1447800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LOW-NEUT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900113" y="1941513"/>
            <a:ext cx="7345362" cy="11906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activates low-energy neutron transport (on for many DEFAULTS)</a:t>
            </a:r>
          </a:p>
          <a:p>
            <a:pPr algn="l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specifies characteristics of neutron library used</a:t>
            </a:r>
          </a:p>
          <a:p>
            <a:pPr algn="l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requests </a:t>
            </a:r>
            <a:r>
              <a:rPr lang="en-US" sz="1800">
                <a:solidFill>
                  <a:srgbClr val="0066FF"/>
                </a:solidFill>
              </a:rPr>
              <a:t>point-wise cross sections</a:t>
            </a:r>
            <a:r>
              <a:rPr lang="en-US" sz="1800">
                <a:solidFill>
                  <a:srgbClr val="000000"/>
                </a:solidFill>
              </a:rPr>
              <a:t> (only available for a few elements,</a:t>
            </a:r>
          </a:p>
          <a:p>
            <a:pPr algn="l"/>
            <a:r>
              <a:rPr lang="en-US" sz="1800">
                <a:solidFill>
                  <a:srgbClr val="000000"/>
                </a:solidFill>
              </a:rPr>
              <a:t>  see manual)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990A9C-0278-49D6-94D1-84F04562D420}" type="slidenum">
              <a:rPr lang="en-US"/>
              <a:pPr/>
              <a:t>24</a:t>
            </a:fld>
            <a:endParaRPr lang="en-US"/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762000" y="-26988"/>
            <a:ext cx="8229600" cy="91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Induced radioactivity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679450" y="836613"/>
            <a:ext cx="792480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RADDECAY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950913" y="1144588"/>
            <a:ext cx="6734175" cy="9159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requests simulation of decay of produced radioactive nuclides</a:t>
            </a:r>
          </a:p>
          <a:p>
            <a:pPr algn="l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allows to modify biasing and transport thresholds (defined with</a:t>
            </a:r>
          </a:p>
          <a:p>
            <a:pPr algn="l"/>
            <a:r>
              <a:rPr lang="en-US" sz="1800">
                <a:solidFill>
                  <a:srgbClr val="000000"/>
                </a:solidFill>
              </a:rPr>
              <a:t>  other cards) for application to the transport of decay radiation</a:t>
            </a: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679450" y="2133600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IRRPROFI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957263" y="2486025"/>
            <a:ext cx="7069137" cy="3667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definition of an irradiation profile (irradiation times and intensities)</a:t>
            </a:r>
          </a:p>
        </p:txBody>
      </p:sp>
      <p:sp>
        <p:nvSpPr>
          <p:cNvPr id="26633" name="Rectangle 7"/>
          <p:cNvSpPr>
            <a:spLocks noChangeArrowheads="1"/>
          </p:cNvSpPr>
          <p:nvPr/>
        </p:nvSpPr>
        <p:spPr bwMode="auto">
          <a:xfrm>
            <a:off x="673100" y="2943225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DCYTIMES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6634" name="Text Box 8"/>
          <p:cNvSpPr txBox="1">
            <a:spLocks noChangeArrowheads="1"/>
          </p:cNvSpPr>
          <p:nvPr/>
        </p:nvSpPr>
        <p:spPr bwMode="auto">
          <a:xfrm>
            <a:off x="955675" y="3278188"/>
            <a:ext cx="7216775" cy="3667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definition of decay (cooling) time in respect to the irradiation end</a:t>
            </a:r>
          </a:p>
        </p:txBody>
      </p:sp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673100" y="5084763"/>
            <a:ext cx="7924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DCYSCORE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6636" name="Text Box 10"/>
          <p:cNvSpPr txBox="1">
            <a:spLocks noChangeArrowheads="1"/>
          </p:cNvSpPr>
          <p:nvPr/>
        </p:nvSpPr>
        <p:spPr bwMode="auto">
          <a:xfrm>
            <a:off x="971550" y="5445125"/>
            <a:ext cx="6870700" cy="641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associates scoring detectors (radio-nuclides, fluence, dose) with </a:t>
            </a:r>
          </a:p>
          <a:p>
            <a:pPr algn="l"/>
            <a:r>
              <a:rPr lang="en-US" sz="1800">
                <a:solidFill>
                  <a:srgbClr val="000000"/>
                </a:solidFill>
              </a:rPr>
              <a:t>  different cooling times</a:t>
            </a:r>
          </a:p>
        </p:txBody>
      </p:sp>
      <p:sp>
        <p:nvSpPr>
          <p:cNvPr id="26637" name="Line 11"/>
          <p:cNvSpPr>
            <a:spLocks noChangeShapeType="1"/>
          </p:cNvSpPr>
          <p:nvPr/>
        </p:nvSpPr>
        <p:spPr bwMode="auto">
          <a:xfrm flipV="1">
            <a:off x="900113" y="378936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8" name="Line 12"/>
          <p:cNvSpPr>
            <a:spLocks noChangeShapeType="1"/>
          </p:cNvSpPr>
          <p:nvPr/>
        </p:nvSpPr>
        <p:spPr bwMode="auto">
          <a:xfrm>
            <a:off x="890588" y="3789363"/>
            <a:ext cx="4572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9" name="Line 13"/>
          <p:cNvSpPr>
            <a:spLocks noChangeShapeType="1"/>
          </p:cNvSpPr>
          <p:nvPr/>
        </p:nvSpPr>
        <p:spPr bwMode="auto">
          <a:xfrm>
            <a:off x="2060575" y="378936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0" name="Line 14"/>
          <p:cNvSpPr>
            <a:spLocks noChangeShapeType="1"/>
          </p:cNvSpPr>
          <p:nvPr/>
        </p:nvSpPr>
        <p:spPr bwMode="auto">
          <a:xfrm>
            <a:off x="3225800" y="380206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1" name="Line 15"/>
          <p:cNvSpPr>
            <a:spLocks noChangeShapeType="1"/>
          </p:cNvSpPr>
          <p:nvPr/>
        </p:nvSpPr>
        <p:spPr bwMode="auto">
          <a:xfrm>
            <a:off x="4546600" y="3789363"/>
            <a:ext cx="0" cy="538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2" name="Line 16"/>
          <p:cNvSpPr>
            <a:spLocks noChangeShapeType="1"/>
          </p:cNvSpPr>
          <p:nvPr/>
        </p:nvSpPr>
        <p:spPr bwMode="auto">
          <a:xfrm>
            <a:off x="4579938" y="4305300"/>
            <a:ext cx="76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3" name="Line 17"/>
          <p:cNvSpPr>
            <a:spLocks noChangeShapeType="1"/>
          </p:cNvSpPr>
          <p:nvPr/>
        </p:nvSpPr>
        <p:spPr bwMode="auto">
          <a:xfrm>
            <a:off x="4572000" y="4365625"/>
            <a:ext cx="2286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4" name="Line 18"/>
          <p:cNvSpPr>
            <a:spLocks noChangeShapeType="1"/>
          </p:cNvSpPr>
          <p:nvPr/>
        </p:nvSpPr>
        <p:spPr bwMode="auto">
          <a:xfrm>
            <a:off x="4572000" y="4424363"/>
            <a:ext cx="685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5" name="Line 19"/>
          <p:cNvSpPr>
            <a:spLocks noChangeShapeType="1"/>
          </p:cNvSpPr>
          <p:nvPr/>
        </p:nvSpPr>
        <p:spPr bwMode="auto">
          <a:xfrm>
            <a:off x="1670050" y="380206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6" name="Text Box 20"/>
          <p:cNvSpPr txBox="1">
            <a:spLocks noChangeArrowheads="1"/>
          </p:cNvSpPr>
          <p:nvPr/>
        </p:nvSpPr>
        <p:spPr bwMode="auto">
          <a:xfrm>
            <a:off x="1331913" y="3560763"/>
            <a:ext cx="32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800">
                <a:latin typeface="Courier New" pitchFamily="49" charset="0"/>
              </a:rPr>
              <a:t>…</a:t>
            </a:r>
          </a:p>
        </p:txBody>
      </p:sp>
      <p:sp>
        <p:nvSpPr>
          <p:cNvPr id="26647" name="Line 21"/>
          <p:cNvSpPr>
            <a:spLocks noChangeShapeType="1"/>
          </p:cNvSpPr>
          <p:nvPr/>
        </p:nvSpPr>
        <p:spPr bwMode="auto">
          <a:xfrm>
            <a:off x="3228975" y="3789363"/>
            <a:ext cx="12954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8" name="Line 22"/>
          <p:cNvSpPr>
            <a:spLocks noChangeShapeType="1"/>
          </p:cNvSpPr>
          <p:nvPr/>
        </p:nvSpPr>
        <p:spPr bwMode="auto">
          <a:xfrm>
            <a:off x="2063750" y="4340225"/>
            <a:ext cx="457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49" name="Line 23"/>
          <p:cNvSpPr>
            <a:spLocks noChangeShapeType="1"/>
          </p:cNvSpPr>
          <p:nvPr/>
        </p:nvSpPr>
        <p:spPr bwMode="auto">
          <a:xfrm>
            <a:off x="2822575" y="43402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50" name="Text Box 24"/>
          <p:cNvSpPr txBox="1">
            <a:spLocks noChangeArrowheads="1"/>
          </p:cNvSpPr>
          <p:nvPr/>
        </p:nvSpPr>
        <p:spPr bwMode="auto">
          <a:xfrm>
            <a:off x="2484438" y="4114800"/>
            <a:ext cx="32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800">
                <a:latin typeface="Courier New" pitchFamily="49" charset="0"/>
              </a:rPr>
              <a:t>…</a:t>
            </a:r>
          </a:p>
        </p:txBody>
      </p:sp>
      <p:sp>
        <p:nvSpPr>
          <p:cNvPr id="26651" name="Line 25"/>
          <p:cNvSpPr>
            <a:spLocks noChangeShapeType="1"/>
          </p:cNvSpPr>
          <p:nvPr/>
        </p:nvSpPr>
        <p:spPr bwMode="auto">
          <a:xfrm>
            <a:off x="4576763" y="4483100"/>
            <a:ext cx="2667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52" name="Text Box 26"/>
          <p:cNvSpPr txBox="1">
            <a:spLocks noChangeArrowheads="1"/>
          </p:cNvSpPr>
          <p:nvPr/>
        </p:nvSpPr>
        <p:spPr bwMode="auto">
          <a:xfrm>
            <a:off x="4462463" y="4076700"/>
            <a:ext cx="396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latin typeface="Courier New" pitchFamily="49" charset="0"/>
              </a:rPr>
              <a:t>1h</a:t>
            </a:r>
          </a:p>
        </p:txBody>
      </p:sp>
      <p:sp>
        <p:nvSpPr>
          <p:cNvPr id="26653" name="Text Box 27"/>
          <p:cNvSpPr txBox="1">
            <a:spLocks noChangeArrowheads="1"/>
          </p:cNvSpPr>
          <p:nvPr/>
        </p:nvSpPr>
        <p:spPr bwMode="auto">
          <a:xfrm>
            <a:off x="4729163" y="4175125"/>
            <a:ext cx="396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latin typeface="Courier New" pitchFamily="49" charset="0"/>
              </a:rPr>
              <a:t>8h</a:t>
            </a:r>
          </a:p>
        </p:txBody>
      </p:sp>
      <p:sp>
        <p:nvSpPr>
          <p:cNvPr id="26654" name="Text Box 28"/>
          <p:cNvSpPr txBox="1">
            <a:spLocks noChangeArrowheads="1"/>
          </p:cNvSpPr>
          <p:nvPr/>
        </p:nvSpPr>
        <p:spPr bwMode="auto">
          <a:xfrm>
            <a:off x="5148263" y="4203700"/>
            <a:ext cx="396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latin typeface="Courier New" pitchFamily="49" charset="0"/>
              </a:rPr>
              <a:t>1d</a:t>
            </a:r>
          </a:p>
        </p:txBody>
      </p:sp>
      <p:sp>
        <p:nvSpPr>
          <p:cNvPr id="26655" name="Text Box 29"/>
          <p:cNvSpPr txBox="1">
            <a:spLocks noChangeArrowheads="1"/>
          </p:cNvSpPr>
          <p:nvPr/>
        </p:nvSpPr>
        <p:spPr bwMode="auto">
          <a:xfrm>
            <a:off x="7164388" y="4292600"/>
            <a:ext cx="396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latin typeface="Courier New" pitchFamily="49" charset="0"/>
              </a:rPr>
              <a:t>7d</a:t>
            </a:r>
          </a:p>
        </p:txBody>
      </p:sp>
      <p:sp>
        <p:nvSpPr>
          <p:cNvPr id="26656" name="Text Box 30"/>
          <p:cNvSpPr txBox="1">
            <a:spLocks noChangeArrowheads="1"/>
          </p:cNvSpPr>
          <p:nvPr/>
        </p:nvSpPr>
        <p:spPr bwMode="auto">
          <a:xfrm>
            <a:off x="7634288" y="4637088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etc.</a:t>
            </a:r>
          </a:p>
        </p:txBody>
      </p:sp>
      <p:sp>
        <p:nvSpPr>
          <p:cNvPr id="26657" name="Text Box 31"/>
          <p:cNvSpPr txBox="1">
            <a:spLocks noChangeArrowheads="1"/>
          </p:cNvSpPr>
          <p:nvPr/>
        </p:nvSpPr>
        <p:spPr bwMode="auto">
          <a:xfrm>
            <a:off x="3779838" y="4637088"/>
            <a:ext cx="4013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>
                <a:latin typeface="Courier New" pitchFamily="49" charset="0"/>
              </a:rPr>
              <a:t>Index: 1  2  3                  4  …</a:t>
            </a:r>
          </a:p>
        </p:txBody>
      </p:sp>
      <p:sp>
        <p:nvSpPr>
          <p:cNvPr id="26658" name="Line 32"/>
          <p:cNvSpPr>
            <a:spLocks noChangeShapeType="1"/>
          </p:cNvSpPr>
          <p:nvPr/>
        </p:nvSpPr>
        <p:spPr bwMode="auto">
          <a:xfrm flipV="1">
            <a:off x="3132138" y="4495800"/>
            <a:ext cx="1452562" cy="12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59" name="Text Box 33"/>
          <p:cNvSpPr txBox="1">
            <a:spLocks noChangeArrowheads="1"/>
          </p:cNvSpPr>
          <p:nvPr/>
        </p:nvSpPr>
        <p:spPr bwMode="auto">
          <a:xfrm>
            <a:off x="2487613" y="4335463"/>
            <a:ext cx="715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200d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CBA2A4-6EE5-4F54-9393-99B46B58A6D4}" type="slidenum">
              <a:rPr lang="en-US"/>
              <a:pPr/>
              <a:t>25</a:t>
            </a:fld>
            <a:endParaRPr lang="en-US"/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Heavy ion interactions</a:t>
            </a:r>
            <a:endParaRPr lang="en-US" sz="3200" i="1">
              <a:solidFill>
                <a:schemeClr val="tx2"/>
              </a:solidFill>
            </a:endParaRP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auto">
          <a:xfrm>
            <a:off x="673100" y="1447800"/>
            <a:ext cx="7924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HI-PROPE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611188" y="1916113"/>
            <a:ext cx="8208962" cy="11906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specifies the </a:t>
            </a:r>
            <a:r>
              <a:rPr lang="en-US" sz="1800">
                <a:solidFill>
                  <a:srgbClr val="0066FF"/>
                </a:solidFill>
              </a:rPr>
              <a:t>properties of a heavy ion beam</a:t>
            </a:r>
            <a:endParaRPr lang="en-US" sz="1800">
              <a:solidFill>
                <a:srgbClr val="000000"/>
              </a:solidFill>
            </a:endParaRPr>
          </a:p>
          <a:p>
            <a:pPr algn="l"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in this case the beam energy (input card BEAM) is given in GeV/nmu (</a:t>
            </a:r>
            <a:r>
              <a:rPr lang="en-US" sz="1800" b="1">
                <a:solidFill>
                  <a:srgbClr val="000000"/>
                </a:solidFill>
              </a:rPr>
              <a:t>n</a:t>
            </a:r>
            <a:r>
              <a:rPr lang="en-US" sz="1800">
                <a:solidFill>
                  <a:srgbClr val="000000"/>
                </a:solidFill>
              </a:rPr>
              <a:t>uclear </a:t>
            </a:r>
            <a:r>
              <a:rPr lang="en-US" sz="1800" b="1">
                <a:solidFill>
                  <a:srgbClr val="000000"/>
                </a:solidFill>
              </a:rPr>
              <a:t>m</a:t>
            </a:r>
            <a:r>
              <a:rPr lang="en-US" sz="1800">
                <a:solidFill>
                  <a:srgbClr val="000000"/>
                </a:solidFill>
              </a:rPr>
              <a:t>ass </a:t>
            </a:r>
            <a:r>
              <a:rPr lang="en-US" sz="1800" b="1">
                <a:solidFill>
                  <a:srgbClr val="000000"/>
                </a:solidFill>
              </a:rPr>
              <a:t>u</a:t>
            </a:r>
            <a:r>
              <a:rPr lang="en-US" sz="1800">
                <a:solidFill>
                  <a:srgbClr val="000000"/>
                </a:solidFill>
              </a:rPr>
              <a:t>nit, i.e. 1/12 of the </a:t>
            </a:r>
            <a:r>
              <a:rPr lang="en-US" sz="1800" baseline="30000">
                <a:solidFill>
                  <a:srgbClr val="000000"/>
                </a:solidFill>
              </a:rPr>
              <a:t>12</a:t>
            </a:r>
            <a:r>
              <a:rPr lang="en-US" sz="1800">
                <a:solidFill>
                  <a:srgbClr val="000000"/>
                </a:solidFill>
              </a:rPr>
              <a:t>C </a:t>
            </a:r>
            <a:r>
              <a:rPr lang="en-US" sz="1800" i="1">
                <a:solidFill>
                  <a:srgbClr val="000000"/>
                </a:solidFill>
              </a:rPr>
              <a:t>nucleus</a:t>
            </a:r>
            <a:r>
              <a:rPr lang="en-US" sz="1800">
                <a:solidFill>
                  <a:srgbClr val="000000"/>
                </a:solidFill>
              </a:rPr>
              <a:t> mass) </a:t>
            </a:r>
            <a:r>
              <a:rPr lang="en-US" sz="1800">
                <a:solidFill>
                  <a:srgbClr val="008000"/>
                </a:solidFill>
              </a:rPr>
              <a:t>(BEAM/SDUM=HEAVYION),</a:t>
            </a:r>
            <a:r>
              <a:rPr lang="en-US" sz="1800">
                <a:solidFill>
                  <a:srgbClr val="000000"/>
                </a:solidFill>
              </a:rPr>
              <a:t> except for </a:t>
            </a:r>
            <a:r>
              <a:rPr lang="en-US" sz="1800" baseline="30000">
                <a:solidFill>
                  <a:srgbClr val="000000"/>
                </a:solidFill>
              </a:rPr>
              <a:t>2</a:t>
            </a:r>
            <a:r>
              <a:rPr lang="en-US" sz="1800">
                <a:solidFill>
                  <a:srgbClr val="000000"/>
                </a:solidFill>
              </a:rPr>
              <a:t>H, </a:t>
            </a:r>
            <a:r>
              <a:rPr lang="en-US" sz="1800" baseline="30000">
                <a:solidFill>
                  <a:srgbClr val="000000"/>
                </a:solidFill>
              </a:rPr>
              <a:t>3</a:t>
            </a:r>
            <a:r>
              <a:rPr lang="en-US" sz="1800">
                <a:solidFill>
                  <a:srgbClr val="000000"/>
                </a:solidFill>
              </a:rPr>
              <a:t>H, </a:t>
            </a:r>
            <a:r>
              <a:rPr lang="en-US" sz="1800" baseline="30000">
                <a:solidFill>
                  <a:srgbClr val="000000"/>
                </a:solidFill>
              </a:rPr>
              <a:t>3</a:t>
            </a:r>
            <a:r>
              <a:rPr lang="en-US" sz="1800">
                <a:solidFill>
                  <a:srgbClr val="000000"/>
                </a:solidFill>
              </a:rPr>
              <a:t>He, </a:t>
            </a:r>
            <a:r>
              <a:rPr lang="en-US" sz="1800" baseline="30000">
                <a:solidFill>
                  <a:srgbClr val="000000"/>
                </a:solidFill>
              </a:rPr>
              <a:t>4</a:t>
            </a:r>
            <a:r>
              <a:rPr lang="en-US" sz="1800">
                <a:solidFill>
                  <a:srgbClr val="000000"/>
                </a:solidFill>
              </a:rPr>
              <a:t>He (</a:t>
            </a:r>
            <a:r>
              <a:rPr lang="en-US" sz="1800">
                <a:solidFill>
                  <a:srgbClr val="008000"/>
                </a:solidFill>
              </a:rPr>
              <a:t>BEAM/SDUM=4-HELIUM,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1800" i="1">
                <a:solidFill>
                  <a:srgbClr val="000000"/>
                </a:solidFill>
              </a:rPr>
              <a:t>etc.</a:t>
            </a:r>
            <a:r>
              <a:rPr lang="en-US" sz="18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673100" y="3344863"/>
            <a:ext cx="79248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Input card:</a:t>
            </a:r>
            <a:r>
              <a:rPr lang="en-US" sz="2000"/>
              <a:t>  </a:t>
            </a:r>
            <a:r>
              <a:rPr lang="en-US" sz="2000">
                <a:solidFill>
                  <a:srgbClr val="FF0000"/>
                </a:solidFill>
              </a:rPr>
              <a:t>EVENTYPE</a:t>
            </a:r>
            <a:endParaRPr lang="en-US" sz="120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it-IT" sz="1600">
              <a:solidFill>
                <a:srgbClr val="000000"/>
              </a:solidFill>
            </a:endParaRPr>
          </a:p>
        </p:txBody>
      </p:sp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671513" y="3860800"/>
            <a:ext cx="7861300" cy="17399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activates </a:t>
            </a:r>
            <a:r>
              <a:rPr lang="en-US" sz="1800">
                <a:solidFill>
                  <a:srgbClr val="0066FF"/>
                </a:solidFill>
              </a:rPr>
              <a:t>transport </a:t>
            </a:r>
            <a:r>
              <a:rPr lang="en-US" sz="1800">
                <a:solidFill>
                  <a:srgbClr val="008000"/>
                </a:solidFill>
              </a:rPr>
              <a:t>(if WHAT(3)=2.0)</a:t>
            </a:r>
            <a:r>
              <a:rPr lang="en-US" sz="1800">
                <a:solidFill>
                  <a:srgbClr val="0066FF"/>
                </a:solidFill>
              </a:rPr>
              <a:t> and interaction </a:t>
            </a:r>
            <a:r>
              <a:rPr lang="en-US" sz="1800">
                <a:solidFill>
                  <a:srgbClr val="008000"/>
                </a:solidFill>
              </a:rPr>
              <a:t>(if SDUM=DPMJET)</a:t>
            </a:r>
            <a:r>
              <a:rPr lang="en-US" sz="1800">
                <a:solidFill>
                  <a:srgbClr val="0066FF"/>
                </a:solidFill>
              </a:rPr>
              <a:t> of heavy recoils and ions</a:t>
            </a:r>
            <a:r>
              <a:rPr lang="en-US" sz="1800">
                <a:solidFill>
                  <a:srgbClr val="000000"/>
                </a:solidFill>
              </a:rPr>
              <a:t> </a:t>
            </a:r>
          </a:p>
          <a:p>
            <a:pPr algn="l"/>
            <a:endParaRPr lang="en-US" sz="1800" i="1"/>
          </a:p>
          <a:p>
            <a:pPr algn="l"/>
            <a:r>
              <a:rPr lang="en-US" sz="1800" i="1"/>
              <a:t>Note:  </a:t>
            </a:r>
            <a:r>
              <a:rPr lang="en-US" sz="1800"/>
              <a:t>Nucleus-nucleus interactions can be performed only if the event</a:t>
            </a:r>
          </a:p>
          <a:p>
            <a:pPr algn="l"/>
            <a:r>
              <a:rPr lang="en-US" sz="1800" i="1"/>
              <a:t>           </a:t>
            </a:r>
            <a:r>
              <a:rPr lang="en-US" sz="1800"/>
              <a:t>generator libraries are linked with the FLUKA executable</a:t>
            </a:r>
          </a:p>
          <a:p>
            <a:pPr algn="l"/>
            <a:r>
              <a:rPr lang="en-US" sz="1800">
                <a:solidFill>
                  <a:srgbClr val="000000"/>
                </a:solidFill>
              </a:rPr>
              <a:t>           (use </a:t>
            </a:r>
            <a:r>
              <a:rPr lang="en-US" sz="1800">
                <a:solidFill>
                  <a:srgbClr val="008000"/>
                </a:solidFill>
              </a:rPr>
              <a:t>ldpmqmd</a:t>
            </a:r>
            <a:r>
              <a:rPr lang="en-US" sz="1800">
                <a:solidFill>
                  <a:srgbClr val="000000"/>
                </a:solidFill>
              </a:rPr>
              <a:t> instead of </a:t>
            </a:r>
            <a:r>
              <a:rPr lang="en-US" sz="1800">
                <a:solidFill>
                  <a:srgbClr val="008000"/>
                </a:solidFill>
              </a:rPr>
              <a:t>lfluka)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F9691F-518E-4C8D-A121-03E913609935}" type="slidenum">
              <a:rPr lang="en-US"/>
              <a:pPr/>
              <a:t>26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911225"/>
            <a:ext cx="8208963" cy="561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15000"/>
              </a:spcAft>
            </a:pPr>
            <a:r>
              <a:rPr lang="en-US" smtClean="0"/>
              <a:t>FLUKA supports preprocessing defines like used e.g., in C or C++.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</a:pPr>
            <a:r>
              <a:rPr lang="en-US" smtClean="0"/>
              <a:t>This is a useful feature to keep many various setups and configurations in a single input file, allowing  to activate one or the other when starting a run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</a:pPr>
            <a:r>
              <a:rPr lang="en-US" smtClean="0"/>
              <a:t>FLAIR also supports this feature and allows to run different configurations in an easy way 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</a:pPr>
            <a:r>
              <a:rPr lang="en-US" smtClean="0"/>
              <a:t>Commands: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smtClean="0">
                <a:solidFill>
                  <a:srgbClr val="010103"/>
                </a:solidFill>
              </a:rPr>
              <a:t>		</a:t>
            </a:r>
            <a:r>
              <a:rPr lang="en-US" b="1" smtClean="0">
                <a:solidFill>
                  <a:srgbClr val="010103"/>
                </a:solidFill>
              </a:rPr>
              <a:t>#define </a:t>
            </a:r>
            <a:r>
              <a:rPr lang="en-US" b="1" smtClean="0">
                <a:solidFill>
                  <a:srgbClr val="800000"/>
                </a:solidFill>
              </a:rPr>
              <a:t>VARIABLE1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b="1" smtClean="0">
                <a:solidFill>
                  <a:srgbClr val="010103"/>
                </a:solidFill>
              </a:rPr>
              <a:t>		#undef </a:t>
            </a:r>
            <a:r>
              <a:rPr lang="en-US" b="1" smtClean="0">
                <a:solidFill>
                  <a:srgbClr val="800000"/>
                </a:solidFill>
              </a:rPr>
              <a:t>VARIABLE2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b="1" smtClean="0">
                <a:solidFill>
                  <a:srgbClr val="010103"/>
                </a:solidFill>
              </a:rPr>
              <a:t>		#ifdef </a:t>
            </a:r>
            <a:r>
              <a:rPr lang="en-US" b="1" smtClean="0">
                <a:solidFill>
                  <a:srgbClr val="800000"/>
                </a:solidFill>
              </a:rPr>
              <a:t>VARIABLE1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b="1" smtClean="0">
                <a:solidFill>
                  <a:srgbClr val="010103"/>
                </a:solidFill>
              </a:rPr>
              <a:t>		#elif </a:t>
            </a:r>
            <a:r>
              <a:rPr lang="en-US" b="1" smtClean="0">
                <a:solidFill>
                  <a:srgbClr val="800000"/>
                </a:solidFill>
              </a:rPr>
              <a:t>VARIABLE2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b="1" smtClean="0">
                <a:solidFill>
                  <a:srgbClr val="010103"/>
                </a:solidFill>
              </a:rPr>
              <a:t>		#else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  <a:buFont typeface="Wingdings" pitchFamily="2" charset="2"/>
              <a:buNone/>
            </a:pPr>
            <a:r>
              <a:rPr lang="en-US" b="1" smtClean="0">
                <a:solidFill>
                  <a:srgbClr val="010103"/>
                </a:solidFill>
              </a:rPr>
              <a:t>		#endif</a:t>
            </a:r>
          </a:p>
          <a:p>
            <a:pPr eaLnBrk="1" hangingPunct="1">
              <a:lnSpc>
                <a:spcPct val="90000"/>
              </a:lnSpc>
              <a:spcAft>
                <a:spcPct val="15000"/>
              </a:spcAft>
            </a:pPr>
            <a:r>
              <a:rPr lang="en-US" smtClean="0"/>
              <a:t>In FLUKA up to </a:t>
            </a:r>
            <a:r>
              <a:rPr lang="en-US" smtClean="0">
                <a:solidFill>
                  <a:srgbClr val="800000"/>
                </a:solidFill>
              </a:rPr>
              <a:t>10 nesting</a:t>
            </a:r>
            <a:r>
              <a:rPr lang="en-US" smtClean="0"/>
              <a:t> of </a:t>
            </a:r>
            <a:r>
              <a:rPr lang="en-US" smtClean="0">
                <a:solidFill>
                  <a:srgbClr val="010103"/>
                </a:solidFill>
              </a:rPr>
              <a:t>#if #else </a:t>
            </a:r>
            <a:r>
              <a:rPr lang="en-US" smtClean="0"/>
              <a:t>are supported</a:t>
            </a:r>
            <a:br>
              <a:rPr lang="en-US" smtClean="0"/>
            </a:br>
            <a:r>
              <a:rPr lang="en-US" i="1" smtClean="0"/>
              <a:t>(one usually doesn’t need more)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title"/>
          </p:nvPr>
        </p:nvSpPr>
        <p:spPr>
          <a:xfrm>
            <a:off x="647700" y="115888"/>
            <a:ext cx="860425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FLUKA Preprocessor - 1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A18289-456D-4B19-9BB1-59ABAF1F7A57}" type="slidenum">
              <a:rPr lang="en-US"/>
              <a:pPr/>
              <a:t>27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604250" cy="4967287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#define LOWTHR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*#define HIGHTHR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#ifdef LOWTHR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 Limit everything to 100 keV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  <a:endParaRPr lang="en-US" sz="1200" smtClean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9900"/>
                </a:solidFill>
                <a:latin typeface="Courier New" pitchFamily="49" charset="0"/>
              </a:rPr>
              <a:t>PART-THR     -0.0001    PROTON   AOMEGA+  </a:t>
            </a:r>
            <a:endParaRPr lang="en-GB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#elif HIGHTHR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 Limit everything to 10 MeV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9900"/>
                </a:solidFill>
                <a:latin typeface="Courier New" pitchFamily="49" charset="0"/>
              </a:rPr>
              <a:t>PART-THR       -0.01    PROTON   AOMEGA+  </a:t>
            </a:r>
            <a:endParaRPr lang="en-GB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#else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 Error: no threshold is defined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9900"/>
                </a:solidFill>
                <a:latin typeface="Courier New" pitchFamily="49" charset="0"/>
              </a:rPr>
              <a:t>STOP</a:t>
            </a:r>
            <a:endParaRPr lang="en-GB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#endif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 Antineutrons to 50 MeV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9900"/>
                </a:solidFill>
                <a:latin typeface="Courier New" pitchFamily="49" charset="0"/>
              </a:rPr>
              <a:t>PART-THR       -0.05  ANEUTRON</a:t>
            </a:r>
            <a:endParaRPr lang="en-GB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 Neutrons to 1 keV (down to the group 206)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b="1" smtClean="0">
                <a:solidFill>
                  <a:srgbClr val="009900"/>
                </a:solidFill>
                <a:latin typeface="Courier New" pitchFamily="49" charset="0"/>
              </a:rPr>
              <a:t>PART-THR   -0.000001   NEUTRON</a:t>
            </a:r>
            <a:endParaRPr lang="en-GB" smtClean="0"/>
          </a:p>
          <a:p>
            <a:pPr eaLnBrk="1" hangingPunct="1">
              <a:spcBef>
                <a:spcPct val="60000"/>
              </a:spcBef>
            </a:pPr>
            <a:r>
              <a:rPr lang="en-GB" smtClean="0"/>
              <a:t>Depending on which threshold is selected (</a:t>
            </a:r>
            <a:r>
              <a:rPr lang="en-GB" smtClean="0">
                <a:solidFill>
                  <a:srgbClr val="800000"/>
                </a:solidFill>
              </a:rPr>
              <a:t>LOWTHR</a:t>
            </a:r>
            <a:r>
              <a:rPr lang="en-GB" smtClean="0"/>
              <a:t> or </a:t>
            </a:r>
            <a:r>
              <a:rPr lang="en-GB" smtClean="0">
                <a:solidFill>
                  <a:srgbClr val="800000"/>
                </a:solidFill>
              </a:rPr>
              <a:t>HIGHTRH</a:t>
            </a:r>
            <a:r>
              <a:rPr lang="en-GB" smtClean="0"/>
              <a:t>)    the respective </a:t>
            </a:r>
            <a:r>
              <a:rPr lang="en-GB" smtClean="0">
                <a:solidFill>
                  <a:srgbClr val="800000"/>
                </a:solidFill>
              </a:rPr>
              <a:t>PART-THR</a:t>
            </a:r>
            <a:r>
              <a:rPr lang="en-GB" smtClean="0"/>
              <a:t> is used (except for neutrons and antineutrons)</a:t>
            </a:r>
          </a:p>
          <a:p>
            <a:pPr lvl="1" eaLnBrk="1" hangingPunct="1">
              <a:buFont typeface="Wingdings" pitchFamily="2" charset="2"/>
              <a:buNone/>
            </a:pPr>
            <a:endParaRPr lang="en-GB" smtClean="0">
              <a:solidFill>
                <a:srgbClr val="448854"/>
              </a:solidFill>
            </a:endParaRP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8604250" cy="609600"/>
          </a:xfrm>
        </p:spPr>
        <p:txBody>
          <a:bodyPr/>
          <a:lstStyle/>
          <a:p>
            <a:pPr eaLnBrk="1" hangingPunct="1"/>
            <a:r>
              <a:rPr lang="en-US" smtClean="0"/>
              <a:t>FLUKA Preprocessor - 2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762500" y="987425"/>
            <a:ext cx="4000500" cy="64135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 b="1"/>
              <a:t>instead of commenting a #define</a:t>
            </a:r>
          </a:p>
          <a:p>
            <a:r>
              <a:rPr lang="en-US" sz="1800" b="1"/>
              <a:t>user can give:</a:t>
            </a:r>
            <a:r>
              <a:rPr lang="en-US" sz="1800" b="1">
                <a:solidFill>
                  <a:srgbClr val="CC0000"/>
                </a:solidFill>
              </a:rPr>
              <a:t> #undef VARIABLE</a:t>
            </a:r>
          </a:p>
        </p:txBody>
      </p:sp>
      <p:sp>
        <p:nvSpPr>
          <p:cNvPr id="29703" name="Line 6"/>
          <p:cNvSpPr>
            <a:spLocks noChangeShapeType="1"/>
          </p:cNvSpPr>
          <p:nvPr/>
        </p:nvSpPr>
        <p:spPr bwMode="auto">
          <a:xfrm flipH="1">
            <a:off x="2555875" y="1412875"/>
            <a:ext cx="2160588" cy="431800"/>
          </a:xfrm>
          <a:prstGeom prst="line">
            <a:avLst/>
          </a:prstGeom>
          <a:noFill/>
          <a:ln w="6350">
            <a:solidFill>
              <a:srgbClr val="8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668338" y="974725"/>
            <a:ext cx="1166812" cy="366713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800" b="1"/>
              <a:t>Example</a:t>
            </a:r>
            <a:endParaRPr lang="en-US" sz="1800" b="1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C4327E-AD53-4957-A1B0-4E7C3E8EF0C6}" type="slidenum">
              <a:rPr lang="en-US"/>
              <a:pPr/>
              <a:t>3</a:t>
            </a:fld>
            <a:endParaRPr lang="en-US"/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79450" y="984250"/>
            <a:ext cx="79248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 0    What is FLUKA?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 1    A quick look at FLUKA's physics, structure and capabilities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 2    A FLUKA beginner's guide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 3    Installation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 4    FLUKA modules (Fortran files)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 5    </a:t>
            </a:r>
            <a:r>
              <a:rPr lang="it-IT" sz="1600" smtClean="0">
                <a:solidFill>
                  <a:srgbClr val="FF0000"/>
                </a:solidFill>
              </a:rPr>
              <a:t>Particle and material codes</a:t>
            </a:r>
            <a:r>
              <a:rPr lang="it-IT" sz="1600" smtClean="0"/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 6    General features of FLUKA input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 7    Description of FLUKA input options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    --- FLUKA </a:t>
            </a:r>
            <a:r>
              <a:rPr lang="it-IT" sz="1600" smtClean="0">
                <a:solidFill>
                  <a:srgbClr val="FF0000"/>
                </a:solidFill>
              </a:rPr>
              <a:t>input options</a:t>
            </a:r>
            <a:r>
              <a:rPr lang="it-IT" sz="1600" smtClean="0"/>
              <a:t> (detailed) ---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 8    </a:t>
            </a:r>
            <a:r>
              <a:rPr lang="it-IT" sz="1600" smtClean="0">
                <a:solidFill>
                  <a:srgbClr val="FF0000"/>
                </a:solidFill>
              </a:rPr>
              <a:t>Combinatorial Geometry</a:t>
            </a:r>
            <a:r>
              <a:rPr lang="it-IT" sz="1600" smtClean="0"/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 9    Output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10   </a:t>
            </a:r>
            <a:r>
              <a:rPr lang="it-IT" sz="1600" smtClean="0">
                <a:solidFill>
                  <a:srgbClr val="FF0000"/>
                </a:solidFill>
              </a:rPr>
              <a:t>Low-energy neutrons</a:t>
            </a:r>
            <a:r>
              <a:rPr lang="it-IT" sz="1600" smtClean="0"/>
              <a:t> in FLUKA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11   Collision tape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12   Generating and propagating optical photons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13   User routines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14   Use of RAY pseudoparticles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15   Examples on the material/compound definitions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16   History of FLUKA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600" smtClean="0"/>
              <a:t>17   References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1600" smtClean="0"/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3200" smtClean="0"/>
              <a:t>The FLUKA Manual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04246-CBAE-4DB2-8F74-F0CDF413662E}" type="slidenum">
              <a:rPr lang="en-US"/>
              <a:pPr/>
              <a:t>4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FLUKA input file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413" y="908050"/>
            <a:ext cx="9144000" cy="5949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en-US" sz="1800" smtClean="0"/>
              <a:t>Command: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en-US" sz="1800" smtClean="0">
                <a:solidFill>
                  <a:srgbClr val="CC0066"/>
                </a:solidFill>
              </a:rPr>
              <a:t>One keyword, 6 floating point numbers, one keyword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en-US" sz="1600" smtClean="0"/>
              <a:t>Example: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endParaRPr lang="de-DE" sz="1200" b="1" smtClean="0">
              <a:solidFill>
                <a:srgbClr val="0099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en-US" sz="14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*...+....1....+....2....+....3....+....4....+....5....+....6....+....7....+...</a:t>
            </a:r>
            <a:endParaRPr lang="de-DE" sz="900" b="1" smtClean="0">
              <a:solidFill>
                <a:srgbClr val="0099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de-DE" sz="1400" b="1" smtClean="0">
                <a:solidFill>
                  <a:srgbClr val="009900"/>
                </a:solidFill>
                <a:latin typeface="Courier New" pitchFamily="49" charset="0"/>
              </a:rPr>
              <a:t>BEAM          1.E+04       0.0       0.0       0.0       0.0       0.0PROTON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de-DE" sz="1400" b="1" smtClean="0">
                <a:solidFill>
                  <a:srgbClr val="000000"/>
                </a:solidFill>
                <a:latin typeface="Courier New" pitchFamily="49" charset="0"/>
              </a:rPr>
              <a:t>*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de-DE" sz="1400" b="1" smtClean="0">
                <a:solidFill>
                  <a:srgbClr val="000000"/>
                </a:solidFill>
                <a:latin typeface="Courier New" pitchFamily="49" charset="0"/>
              </a:rPr>
              <a:t>*keyword    momentum mom.spread  diverg.   X-width   Y-width    weight particle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de-DE" sz="1400" b="1" smtClean="0">
                <a:solidFill>
                  <a:srgbClr val="000000"/>
                </a:solidFill>
                <a:latin typeface="Courier New" pitchFamily="49" charset="0"/>
              </a:rPr>
              <a:t>*            WHAT(1)   WHAT(2)   WHAT(3)   WHAT(4)   WHAT(5)   WHAT(6)    SDUM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4686300" algn="l"/>
              </a:tabLst>
            </a:pPr>
            <a:r>
              <a:rPr lang="de-DE" sz="1200" b="1" smtClean="0">
                <a:solidFill>
                  <a:srgbClr val="009900"/>
                </a:solidFill>
                <a:latin typeface="Courier New" pitchFamily="49" charset="0"/>
              </a:rPr>
              <a:t>    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400" b="1" smtClean="0"/>
              <a:t>We refer to </a:t>
            </a:r>
            <a:r>
              <a:rPr lang="de-DE" sz="1400" b="1" u="sng" smtClean="0">
                <a:solidFill>
                  <a:schemeClr val="tx2"/>
                </a:solidFill>
              </a:rPr>
              <a:t>commands</a:t>
            </a:r>
            <a:r>
              <a:rPr lang="de-DE" sz="1400" b="1" smtClean="0"/>
              <a:t> also as: </a:t>
            </a:r>
            <a:r>
              <a:rPr lang="de-DE" sz="1400" b="1" u="sng" smtClean="0">
                <a:solidFill>
                  <a:schemeClr val="tx2"/>
                </a:solidFill>
              </a:rPr>
              <a:t>cards</a:t>
            </a:r>
            <a:r>
              <a:rPr lang="de-DE" sz="1400" b="1" smtClean="0"/>
              <a:t>, </a:t>
            </a:r>
            <a:r>
              <a:rPr lang="de-DE" sz="1400" b="1" u="sng" smtClean="0">
                <a:solidFill>
                  <a:schemeClr val="tx2"/>
                </a:solidFill>
              </a:rPr>
              <a:t>options</a:t>
            </a:r>
            <a:r>
              <a:rPr lang="de-DE" sz="1400" b="1" smtClean="0"/>
              <a:t>, </a:t>
            </a:r>
            <a:r>
              <a:rPr lang="de-DE" sz="1400" b="1" u="sng" smtClean="0">
                <a:solidFill>
                  <a:schemeClr val="tx2"/>
                </a:solidFill>
              </a:rPr>
              <a:t>directives</a:t>
            </a:r>
            <a:r>
              <a:rPr lang="de-DE" sz="1400" b="1" smtClean="0"/>
              <a:t>, </a:t>
            </a:r>
            <a:r>
              <a:rPr lang="de-DE" sz="1400" b="1" u="sng" smtClean="0">
                <a:solidFill>
                  <a:schemeClr val="tx2"/>
                </a:solidFill>
              </a:rPr>
              <a:t>definitions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400" b="1" smtClean="0"/>
              <a:t>Command keywords must be in uppercase, fixed or free format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400" b="1" smtClean="0"/>
              <a:t>Some commands require more than one “card“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400" b="1" smtClean="0"/>
              <a:t>Some commands might be followed by one or more lines of text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400" b="1" smtClean="0"/>
              <a:t>Generally, with few exceptions, the order of commands is irrelevant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400" b="1" smtClean="0"/>
              <a:t>Most commands can be issued several times and each next commands adds information or overrides (in total or in part) the previous ones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400" b="1" smtClean="0"/>
              <a:t>A line with a </a:t>
            </a:r>
            <a:r>
              <a:rPr lang="de-DE" sz="1400" b="1" smtClean="0">
                <a:solidFill>
                  <a:schemeClr val="tx2"/>
                </a:solidFill>
              </a:rPr>
              <a:t>*</a:t>
            </a:r>
            <a:r>
              <a:rPr lang="de-DE" sz="1400" b="1" smtClean="0"/>
              <a:t> character in column 1 is treated as a comment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400" b="1" smtClean="0"/>
              <a:t>Text after an exclamation mark (!) is ignored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400" b="1" smtClean="0"/>
              <a:t>Nearly always there are default values for WHAT() values!</a:t>
            </a:r>
          </a:p>
          <a:p>
            <a:pPr eaLnBrk="1" hangingPunct="1">
              <a:tabLst>
                <a:tab pos="4686300" algn="l"/>
              </a:tabLst>
            </a:pPr>
            <a:r>
              <a:rPr lang="de-DE" sz="1400" b="1" smtClean="0">
                <a:solidFill>
                  <a:srgbClr val="FF0000"/>
                </a:solidFill>
              </a:rPr>
              <a:t>Now most of the difficulties in building of the input file are managed by the FLAIR</a:t>
            </a:r>
            <a:r>
              <a:rPr lang="de-DE" sz="1600" smtClean="0">
                <a:solidFill>
                  <a:srgbClr val="FF0000"/>
                </a:solidFill>
              </a:rPr>
              <a:t> </a:t>
            </a:r>
            <a:r>
              <a:rPr lang="de-DE" sz="1400" b="1" smtClean="0">
                <a:solidFill>
                  <a:srgbClr val="FF0000"/>
                </a:solidFill>
              </a:rPr>
              <a:t>graphical interface</a:t>
            </a:r>
            <a:endParaRPr lang="en-US" sz="1400" b="1" smtClean="0">
              <a:solidFill>
                <a:srgbClr val="FF0000"/>
              </a:solidFill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250825" y="1844675"/>
            <a:ext cx="8459788" cy="1439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2CF763-D17B-4D9E-882E-D1EB0113D31B}" type="slidenum">
              <a:rPr lang="en-US"/>
              <a:pPr/>
              <a:t>5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Fixed vs free format - 1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CC0066"/>
                </a:solidFill>
              </a:rPr>
              <a:t>Fixed format: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solidFill>
                <a:srgbClr val="CC0066"/>
              </a:solidFill>
            </a:endParaRPr>
          </a:p>
          <a:p>
            <a:pPr eaLnBrk="1" hangingPunct="1"/>
            <a:r>
              <a:rPr lang="de-DE" sz="1800" smtClean="0"/>
              <a:t>The ̏traditional˝ FLUKA format is </a:t>
            </a:r>
            <a:r>
              <a:rPr lang="de-DE" sz="1800" smtClean="0">
                <a:solidFill>
                  <a:srgbClr val="CC0066"/>
                </a:solidFill>
              </a:rPr>
              <a:t>(A8, 2X, 6E10.0, A8)</a:t>
            </a:r>
          </a:p>
          <a:p>
            <a:pPr eaLnBrk="1" hangingPunct="1"/>
            <a:r>
              <a:rPr lang="de-DE" sz="1800" smtClean="0"/>
              <a:t>All WHAT fields are in floating point format, </a:t>
            </a:r>
            <a:r>
              <a:rPr lang="de-DE" sz="1800" i="1" u="sng" smtClean="0">
                <a:solidFill>
                  <a:schemeClr val="tx2"/>
                </a:solidFill>
              </a:rPr>
              <a:t>even if they are representing integers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de-DE" sz="1800" smtClean="0">
                <a:solidFill>
                  <a:srgbClr val="FF0000"/>
                </a:solidFill>
              </a:rPr>
              <a:t>They </a:t>
            </a:r>
            <a:r>
              <a:rPr lang="de-DE" sz="1800" u="sng" smtClean="0">
                <a:solidFill>
                  <a:srgbClr val="FF0000"/>
                </a:solidFill>
              </a:rPr>
              <a:t>must</a:t>
            </a:r>
            <a:r>
              <a:rPr lang="de-DE" sz="1800" smtClean="0">
                <a:solidFill>
                  <a:srgbClr val="FF0000"/>
                </a:solidFill>
              </a:rPr>
              <a:t> always be written with the decimal point</a:t>
            </a:r>
          </a:p>
          <a:p>
            <a:pPr eaLnBrk="1" hangingPunct="1"/>
            <a:r>
              <a:rPr lang="de-DE" sz="1800" smtClean="0"/>
              <a:t>If a number is in exponential notation, e.g. </a:t>
            </a:r>
            <a:r>
              <a:rPr lang="de-DE" sz="1800" smtClean="0">
                <a:solidFill>
                  <a:srgbClr val="CC0066"/>
                </a:solidFill>
              </a:rPr>
              <a:t>1.234E+5</a:t>
            </a:r>
            <a:r>
              <a:rPr lang="de-DE" sz="1800" smtClean="0"/>
              <a:t>, it must be aligned to the right of its field</a:t>
            </a:r>
          </a:p>
          <a:p>
            <a:pPr eaLnBrk="1" hangingPunct="1"/>
            <a:r>
              <a:rPr lang="de-DE" sz="1800" smtClean="0"/>
              <a:t>The double precision format, e.g. </a:t>
            </a:r>
            <a:r>
              <a:rPr lang="de-DE" sz="1800" smtClean="0">
                <a:solidFill>
                  <a:srgbClr val="CC0066"/>
                </a:solidFill>
              </a:rPr>
              <a:t>1.234D+5</a:t>
            </a:r>
            <a:r>
              <a:rPr lang="de-DE" sz="1800" smtClean="0"/>
              <a:t>, is allowed </a:t>
            </a:r>
          </a:p>
          <a:p>
            <a:pPr eaLnBrk="1" hangingPunct="1"/>
            <a:r>
              <a:rPr lang="de-DE" sz="1800" smtClean="0"/>
              <a:t>Numerical fields, if left blank, are read as 0.0. In most cases (not all!) such values are ignored and the corresponding default values are assumed.</a:t>
            </a:r>
          </a:p>
          <a:p>
            <a:pPr eaLnBrk="1" hangingPunct="1"/>
            <a:r>
              <a:rPr lang="de-DE" sz="1800" smtClean="0"/>
              <a:t>Blank lines are allowed</a:t>
            </a:r>
          </a:p>
          <a:p>
            <a:pPr eaLnBrk="1" hangingPunct="1"/>
            <a:r>
              <a:rPr lang="de-DE" sz="1800" smtClean="0">
                <a:solidFill>
                  <a:srgbClr val="FF0000"/>
                </a:solidFill>
              </a:rPr>
              <a:t>All the worries about alignement are now managed by the FLAIR</a:t>
            </a:r>
            <a:r>
              <a:rPr lang="de-DE" smtClean="0">
                <a:solidFill>
                  <a:srgbClr val="FF0000"/>
                </a:solidFill>
              </a:rPr>
              <a:t> </a:t>
            </a:r>
            <a:r>
              <a:rPr lang="de-DE" sz="1800" smtClean="0">
                <a:solidFill>
                  <a:srgbClr val="FF0000"/>
                </a:solidFill>
              </a:rPr>
              <a:t>graphical interface</a:t>
            </a:r>
            <a:endParaRPr lang="en-US" sz="1800" smtClean="0">
              <a:solidFill>
                <a:srgbClr val="FF0000"/>
              </a:solidFill>
            </a:endParaRPr>
          </a:p>
          <a:p>
            <a:pPr eaLnBrk="1" hangingPunct="1"/>
            <a:endParaRPr lang="en-US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9A3347-BC52-4C2A-802E-65F9E9F5F04A}" type="slidenum">
              <a:rPr lang="en-US"/>
              <a:pPr/>
              <a:t>6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Fixed vs free format - 2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052513"/>
            <a:ext cx="7924800" cy="3313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CC0066"/>
                </a:solidFill>
              </a:rPr>
              <a:t>Free format: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solidFill>
                <a:srgbClr val="CC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de-DE" sz="1800" smtClean="0"/>
              <a:t>Free format can be made available using option </a:t>
            </a:r>
            <a:r>
              <a:rPr lang="de-DE" sz="1800" smtClean="0">
                <a:solidFill>
                  <a:srgbClr val="FF0000"/>
                </a:solidFill>
              </a:rPr>
              <a:t>FREE</a:t>
            </a:r>
            <a:r>
              <a:rPr lang="de-DE" sz="1800" smtClean="0"/>
              <a:t> (without any parameter) or, better, option </a:t>
            </a:r>
            <a:r>
              <a:rPr lang="de-DE" sz="1800" smtClean="0">
                <a:solidFill>
                  <a:srgbClr val="FF0000"/>
                </a:solidFill>
              </a:rPr>
              <a:t>GLOBAL</a:t>
            </a:r>
            <a:r>
              <a:rPr lang="de-DE" sz="1800" smtClean="0"/>
              <a:t>. The latter provides free format also for the geometry input.</a:t>
            </a:r>
          </a:p>
          <a:p>
            <a:pPr eaLnBrk="1" hangingPunct="1">
              <a:lnSpc>
                <a:spcPct val="90000"/>
              </a:lnSpc>
            </a:pPr>
            <a:r>
              <a:rPr lang="de-DE" sz="1800" smtClean="0"/>
              <a:t>Fixed format input can be resumed issuing a </a:t>
            </a:r>
            <a:r>
              <a:rPr lang="de-DE" sz="1800" smtClean="0">
                <a:solidFill>
                  <a:srgbClr val="FF0000"/>
                </a:solidFill>
              </a:rPr>
              <a:t>FIXED</a:t>
            </a:r>
            <a:r>
              <a:rPr lang="de-DE" sz="1800" smtClean="0"/>
              <a:t> card at any moment</a:t>
            </a:r>
          </a:p>
          <a:p>
            <a:pPr eaLnBrk="1" hangingPunct="1">
              <a:lnSpc>
                <a:spcPct val="90000"/>
              </a:lnSpc>
            </a:pPr>
            <a:r>
              <a:rPr lang="de-DE" sz="1800" smtClean="0"/>
              <a:t>In free format input, the different fields are separated by blanks and/or separators (usually commas). </a:t>
            </a:r>
            <a:r>
              <a:rPr lang="de-DE" sz="1800" i="1" u="sng" smtClean="0">
                <a:solidFill>
                  <a:srgbClr val="FF0000"/>
                </a:solidFill>
              </a:rPr>
              <a:t>All fields must be present</a:t>
            </a:r>
            <a:r>
              <a:rPr lang="de-DE" sz="1800" smtClean="0"/>
              <a:t> or at least represented by two successive separators</a:t>
            </a:r>
          </a:p>
          <a:p>
            <a:pPr eaLnBrk="1" hangingPunct="1">
              <a:lnSpc>
                <a:spcPct val="90000"/>
              </a:lnSpc>
            </a:pPr>
            <a:r>
              <a:rPr lang="de-DE" sz="1800" smtClean="0"/>
              <a:t>Character fields (command name, SDUM) must be input without quotes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684213" y="4581525"/>
            <a:ext cx="4262437" cy="7016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justLow"/>
            <a:r>
              <a:rPr lang="en-US" sz="2000"/>
              <a:t>Example:</a:t>
            </a:r>
          </a:p>
          <a:p>
            <a:pPr algn="justLow"/>
            <a:r>
              <a:rPr lang="de-DE" sz="2000">
                <a:solidFill>
                  <a:srgbClr val="009900"/>
                </a:solidFill>
              </a:rPr>
              <a:t>BEAM    1.E+04,  ,  ,  ,  ,  , PROTON</a:t>
            </a:r>
            <a:endParaRPr lang="en-US" sz="1800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22238" y="5638800"/>
            <a:ext cx="8842375" cy="7016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Temporarily switching to FREE format is particularly helpful when  more than 10 digits are required for precision reasons !!!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C3C266-1D2B-4E69-8E0B-0B91A0643223}" type="slidenum">
              <a:rPr lang="en-US"/>
              <a:pPr/>
              <a:t>7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Names instead of numbers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recent FLUKA versions allow to use keywords (names)         – </a:t>
            </a:r>
            <a:r>
              <a:rPr lang="en-US" smtClean="0">
                <a:solidFill>
                  <a:srgbClr val="FF0000"/>
                </a:solidFill>
              </a:rPr>
              <a:t>8 characters maximum length</a:t>
            </a:r>
            <a:r>
              <a:rPr lang="en-US" smtClean="0"/>
              <a:t> - instead of numbers inside FLUKA commands</a:t>
            </a:r>
          </a:p>
          <a:p>
            <a:pPr eaLnBrk="1" hangingPunct="1"/>
            <a:r>
              <a:rPr lang="en-US" smtClean="0"/>
              <a:t>Examples later (for instance materials, or geometrical region, can be inserted using their name instead of numbers)</a:t>
            </a:r>
          </a:p>
          <a:p>
            <a:pPr eaLnBrk="1" hangingPunct="1"/>
            <a:r>
              <a:rPr lang="en-US" smtClean="0"/>
              <a:t>This helps user, and is again managed by the FLAIR graphical interface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4A492F-A714-4061-A7A7-F48DC214B929}" type="slidenum">
              <a:rPr lang="en-US"/>
              <a:pPr/>
              <a:t>8</a:t>
            </a:fld>
            <a:endParaRPr lang="en-US"/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200">
                <a:solidFill>
                  <a:schemeClr val="tx2"/>
                </a:solidFill>
              </a:rPr>
              <a:t>Settings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900113" y="1484313"/>
            <a:ext cx="4248150" cy="44894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200" u="sng"/>
              <a:t>General definitions:</a:t>
            </a:r>
          </a:p>
          <a:p>
            <a:pPr algn="l"/>
            <a:endParaRPr lang="en-US" sz="1600" b="1"/>
          </a:p>
          <a:p>
            <a:pPr algn="l"/>
            <a:r>
              <a:rPr lang="en-US" sz="1600" b="1"/>
              <a:t>  Beam definition</a:t>
            </a:r>
          </a:p>
          <a:p>
            <a:pPr algn="l"/>
            <a:r>
              <a:rPr lang="en-US" sz="1600" b="1"/>
              <a:t>  Material and compound definition</a:t>
            </a:r>
          </a:p>
          <a:p>
            <a:pPr algn="l"/>
            <a:r>
              <a:rPr lang="en-US" sz="1600" b="1"/>
              <a:t>  Random number initialization</a:t>
            </a:r>
          </a:p>
          <a:p>
            <a:pPr algn="l"/>
            <a:r>
              <a:rPr lang="en-US" sz="1600" b="1"/>
              <a:t>  Start/Stop of simulation</a:t>
            </a:r>
          </a:p>
          <a:p>
            <a:pPr algn="l"/>
            <a:r>
              <a:rPr lang="en-US" sz="1600" b="1">
                <a:solidFill>
                  <a:schemeClr val="accent2"/>
                </a:solidFill>
              </a:rPr>
              <a:t>   </a:t>
            </a:r>
          </a:p>
          <a:p>
            <a:pPr algn="l"/>
            <a:r>
              <a:rPr lang="en-US" sz="2200" u="sng">
                <a:solidFill>
                  <a:srgbClr val="009900"/>
                </a:solidFill>
              </a:rPr>
              <a:t>Physics settings</a:t>
            </a:r>
            <a:endParaRPr lang="en-US" sz="2200" i="1" u="sng">
              <a:solidFill>
                <a:srgbClr val="009900"/>
              </a:solidFill>
            </a:endParaRPr>
          </a:p>
          <a:p>
            <a:pPr algn="l"/>
            <a:endParaRPr lang="en-US" sz="1600">
              <a:solidFill>
                <a:srgbClr val="000000"/>
              </a:solidFill>
            </a:endParaRPr>
          </a:p>
          <a:p>
            <a:pPr algn="l"/>
            <a:r>
              <a:rPr lang="en-US" sz="2000" b="1">
                <a:solidFill>
                  <a:srgbClr val="009900"/>
                </a:solidFill>
              </a:rPr>
              <a:t>   </a:t>
            </a:r>
            <a:r>
              <a:rPr lang="en-US" sz="1600" b="1">
                <a:solidFill>
                  <a:srgbClr val="009900"/>
                </a:solidFill>
              </a:rPr>
              <a:t>Defaults</a:t>
            </a:r>
          </a:p>
          <a:p>
            <a:pPr algn="l"/>
            <a:r>
              <a:rPr lang="en-US" sz="1600" b="1">
                <a:solidFill>
                  <a:srgbClr val="009900"/>
                </a:solidFill>
              </a:rPr>
              <a:t>   Transport thresholds</a:t>
            </a:r>
          </a:p>
          <a:p>
            <a:pPr algn="l"/>
            <a:r>
              <a:rPr lang="en-US" sz="1600" b="1">
                <a:solidFill>
                  <a:srgbClr val="009900"/>
                </a:solidFill>
              </a:rPr>
              <a:t>   Physical processes</a:t>
            </a:r>
          </a:p>
          <a:p>
            <a:pPr algn="l"/>
            <a:r>
              <a:rPr lang="en-US" sz="1600" b="1">
                <a:solidFill>
                  <a:srgbClr val="009900"/>
                </a:solidFill>
              </a:rPr>
              <a:t>   Low energy neutrons</a:t>
            </a:r>
          </a:p>
          <a:p>
            <a:pPr algn="l"/>
            <a:r>
              <a:rPr lang="en-US" sz="1600" b="1">
                <a:solidFill>
                  <a:srgbClr val="009900"/>
                </a:solidFill>
              </a:rPr>
              <a:t>   Induced radioactivity</a:t>
            </a:r>
          </a:p>
          <a:p>
            <a:pPr algn="l"/>
            <a:r>
              <a:rPr lang="en-US" sz="1600">
                <a:solidFill>
                  <a:srgbClr val="009900"/>
                </a:solidFill>
              </a:rPr>
              <a:t>   </a:t>
            </a:r>
          </a:p>
          <a:p>
            <a:pPr algn="l"/>
            <a:endParaRPr lang="en-US" sz="1600">
              <a:solidFill>
                <a:srgbClr val="009900"/>
              </a:solidFill>
            </a:endParaRPr>
          </a:p>
          <a:p>
            <a:pPr algn="l"/>
            <a:endParaRPr lang="en-US" sz="1600">
              <a:solidFill>
                <a:srgbClr val="009900"/>
              </a:solidFill>
            </a:endParaRP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4476750" y="3068638"/>
            <a:ext cx="3594100" cy="16795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u="sng">
                <a:solidFill>
                  <a:srgbClr val="FF0000"/>
                </a:solidFill>
              </a:rPr>
              <a:t>Output settings</a:t>
            </a:r>
            <a:endParaRPr lang="en-US">
              <a:solidFill>
                <a:srgbClr val="FF0000"/>
              </a:solidFill>
            </a:endParaRPr>
          </a:p>
          <a:p>
            <a:pPr algn="l"/>
            <a:r>
              <a:rPr lang="en-US" sz="1600" b="1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en-US" sz="1600" b="1">
                <a:solidFill>
                  <a:srgbClr val="FF0000"/>
                </a:solidFill>
              </a:rPr>
              <a:t>  Scoring:</a:t>
            </a:r>
          </a:p>
          <a:p>
            <a:pPr algn="l"/>
            <a:r>
              <a:rPr lang="en-US" sz="1600" b="1">
                <a:solidFill>
                  <a:srgbClr val="FF0000"/>
                </a:solidFill>
              </a:rPr>
              <a:t>  choice of estimators</a:t>
            </a:r>
          </a:p>
          <a:p>
            <a:pPr algn="l"/>
            <a:r>
              <a:rPr lang="en-US" sz="1600" b="1">
                <a:solidFill>
                  <a:srgbClr val="FF0000"/>
                </a:solidFill>
              </a:rPr>
              <a:t>  definition of scoring parameters</a:t>
            </a:r>
          </a:p>
          <a:p>
            <a:pPr algn="l"/>
            <a:r>
              <a:rPr lang="en-US" sz="1600" b="1">
                <a:solidFill>
                  <a:srgbClr val="009900"/>
                </a:solidFill>
              </a:rPr>
              <a:t>  </a:t>
            </a:r>
            <a:endParaRPr lang="en-US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99142B-6535-457C-B99E-C51530AA8AF4}" type="slidenum">
              <a:rPr lang="en-US"/>
              <a:pPr/>
              <a:t>9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997200"/>
            <a:ext cx="7772400" cy="60960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General Definitions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2491</Words>
  <PresentationFormat>Overhead</PresentationFormat>
  <Paragraphs>442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Blueprint</vt:lpstr>
      <vt:lpstr>FLUKA Manual and Basic input</vt:lpstr>
      <vt:lpstr>The FLUKA Manual</vt:lpstr>
      <vt:lpstr>The FLUKA Manual</vt:lpstr>
      <vt:lpstr>The FLUKA input file</vt:lpstr>
      <vt:lpstr>Fixed vs free format - 1</vt:lpstr>
      <vt:lpstr>Fixed vs free format - 2</vt:lpstr>
      <vt:lpstr>Names instead of numbers</vt:lpstr>
      <vt:lpstr>Slide 8</vt:lpstr>
      <vt:lpstr>General Definitions</vt:lpstr>
      <vt:lpstr>Slide 10</vt:lpstr>
      <vt:lpstr>Slide 11</vt:lpstr>
      <vt:lpstr>Slide 12</vt:lpstr>
      <vt:lpstr>Slide 13</vt:lpstr>
      <vt:lpstr>Slide 14</vt:lpstr>
      <vt:lpstr>Slide 15</vt:lpstr>
      <vt:lpstr>Materials &amp; Media: Special cards </vt:lpstr>
      <vt:lpstr>Slide 17</vt:lpstr>
      <vt:lpstr>Physics settings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FLUKA Preprocessor - 1</vt:lpstr>
      <vt:lpstr>FLUKA Preprocessor - 2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FLUKA Manual and Basic input</dc:title>
  <dc:creator>Stefan Roesler</dc:creator>
  <cp:lastModifiedBy>sroesler</cp:lastModifiedBy>
  <cp:revision>38</cp:revision>
  <dcterms:modified xsi:type="dcterms:W3CDTF">2009-03-26T13:40:06Z</dcterms:modified>
</cp:coreProperties>
</file>