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895" r:id="rId2"/>
    <p:sldId id="905" r:id="rId3"/>
    <p:sldId id="988" r:id="rId4"/>
    <p:sldId id="989" r:id="rId5"/>
    <p:sldId id="990" r:id="rId6"/>
    <p:sldId id="991" r:id="rId7"/>
    <p:sldId id="992" r:id="rId8"/>
    <p:sldId id="993" r:id="rId9"/>
    <p:sldId id="931" r:id="rId10"/>
    <p:sldId id="994" r:id="rId11"/>
    <p:sldId id="932" r:id="rId12"/>
    <p:sldId id="935" r:id="rId13"/>
    <p:sldId id="936" r:id="rId14"/>
    <p:sldId id="937" r:id="rId15"/>
    <p:sldId id="938" r:id="rId16"/>
    <p:sldId id="947" r:id="rId17"/>
    <p:sldId id="940" r:id="rId18"/>
    <p:sldId id="941" r:id="rId19"/>
    <p:sldId id="942" r:id="rId20"/>
    <p:sldId id="943" r:id="rId21"/>
    <p:sldId id="946" r:id="rId22"/>
    <p:sldId id="980" r:id="rId23"/>
    <p:sldId id="982" r:id="rId24"/>
    <p:sldId id="983" r:id="rId25"/>
    <p:sldId id="995" r:id="rId26"/>
    <p:sldId id="950" r:id="rId27"/>
    <p:sldId id="951" r:id="rId28"/>
    <p:sldId id="952" r:id="rId29"/>
    <p:sldId id="953" r:id="rId30"/>
    <p:sldId id="955" r:id="rId31"/>
    <p:sldId id="956" r:id="rId32"/>
    <p:sldId id="957" r:id="rId33"/>
    <p:sldId id="996" r:id="rId34"/>
    <p:sldId id="961" r:id="rId35"/>
    <p:sldId id="962" r:id="rId36"/>
    <p:sldId id="997" r:id="rId37"/>
    <p:sldId id="963" r:id="rId38"/>
    <p:sldId id="964" r:id="rId39"/>
    <p:sldId id="985" r:id="rId40"/>
  </p:sldIdLst>
  <p:sldSz cx="9144000" cy="6858000" type="overhead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3ED05"/>
    <a:srgbClr val="009900"/>
    <a:srgbClr val="CC0000"/>
    <a:srgbClr val="0066FF"/>
    <a:srgbClr val="FFCC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03" autoAdjust="0"/>
    <p:restoredTop sz="92386" autoAdjust="0"/>
  </p:normalViewPr>
  <p:slideViewPr>
    <p:cSldViewPr>
      <p:cViewPr varScale="1">
        <p:scale>
          <a:sx n="92" d="100"/>
          <a:sy n="92" d="100"/>
        </p:scale>
        <p:origin x="-10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48FEF78-E71E-4514-856D-8246C6D86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6800"/>
            <a:ext cx="52133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14044B2-1A81-4A3B-A64C-A0F90629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F1DD9-41BA-4598-853F-0F74A0D9A67F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3854-0CB1-480A-9FD6-E0EBC8B7F3B1}" type="slidenum">
              <a:rPr lang="en-US"/>
              <a:pPr/>
              <a:t>10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1D66E-6B42-414D-A9BA-349B75628BAF}" type="slidenum">
              <a:rPr lang="en-US"/>
              <a:pPr/>
              <a:t>11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8089D-F67D-4D61-A0E0-D8E8D80837EE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9FB5-EBB3-4116-A6C5-4973F2C2699E}" type="slidenum">
              <a:rPr lang="en-US"/>
              <a:pPr/>
              <a:t>13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7B11F-6FFD-4468-A5AE-8E9C17099F59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46BC7-3C77-4232-A3E0-80D5758C74A8}" type="slidenum">
              <a:rPr lang="en-US"/>
              <a:pPr/>
              <a:t>15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684AD-4D47-49F3-B231-E9351A271DC6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52338-0EBA-479A-84E8-7A8A5611277C}" type="slidenum">
              <a:rPr lang="en-US"/>
              <a:pPr/>
              <a:t>17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96FEA-7956-4A39-8655-082A6519183F}" type="slidenum">
              <a:rPr lang="en-US"/>
              <a:pPr/>
              <a:t>18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2B70D-9D76-496A-B11C-33FEEE953262}" type="slidenum">
              <a:rPr lang="en-US"/>
              <a:pPr/>
              <a:t>19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DD67B-A3FD-4286-809A-1BE800BACA0B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3715-5284-4FBD-8BF1-EE7AFBA44390}" type="slidenum">
              <a:rPr lang="en-US"/>
              <a:pPr/>
              <a:t>20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E5F5B-4D90-47A6-ABEA-FAB2156037B7}" type="slidenum">
              <a:rPr lang="en-US"/>
              <a:pPr/>
              <a:t>21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A2D2-4BDD-4D62-8DEF-9EA0B6CE5F14}" type="slidenum">
              <a:rPr lang="en-US"/>
              <a:pPr/>
              <a:t>22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7B76C-3318-4759-A611-933541E35321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46C93-CD97-44DE-B90E-06055BCC6B6D}" type="slidenum">
              <a:rPr lang="en-US"/>
              <a:pPr/>
              <a:t>24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D242B-8A1D-48F7-BF22-41E6AF040F77}" type="slidenum">
              <a:rPr lang="en-US"/>
              <a:pPr/>
              <a:t>25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1882E-362A-4A83-996B-0800774465C1}" type="slidenum">
              <a:rPr lang="en-US"/>
              <a:pPr/>
              <a:t>26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B016-7249-43D4-8E1A-FD005006BBBF}" type="slidenum">
              <a:rPr lang="en-US"/>
              <a:pPr/>
              <a:t>27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C25A2-B154-4053-9B6C-CBF826EA8B84}" type="slidenum">
              <a:rPr lang="en-US"/>
              <a:pPr/>
              <a:t>28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DF506-3D45-40CA-A364-684DCAAE9C39}" type="slidenum">
              <a:rPr lang="en-US"/>
              <a:pPr/>
              <a:t>29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697EB-9A91-4A08-8538-AB946FFD690C}" type="slidenum">
              <a:rPr lang="en-US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6CACA-393E-4B02-A669-DB77E455051D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63B46-02BF-4154-BBF6-C107ED04A049}" type="slidenum">
              <a:rPr lang="en-US"/>
              <a:pPr/>
              <a:t>31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E2754-5B14-495C-B703-93444F3538B4}" type="slidenum">
              <a:rPr lang="en-US"/>
              <a:pPr/>
              <a:t>32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3E66B-4A5B-4668-85CB-030741DD9BE1}" type="slidenum">
              <a:rPr lang="en-US"/>
              <a:pPr/>
              <a:t>33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321C5-BFC1-4EA8-B938-FEA6445B72DB}" type="slidenum">
              <a:rPr lang="en-US"/>
              <a:pPr/>
              <a:t>34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9B88F-622C-4763-8B13-C65E3AADEBB2}" type="slidenum">
              <a:rPr lang="en-US"/>
              <a:pPr/>
              <a:t>35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6E93A-5253-44D6-9D41-0C94F3B1D147}" type="slidenum">
              <a:rPr lang="en-US"/>
              <a:pPr/>
              <a:t>36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F3A19-7809-4DE8-8FDB-6687EF21DA81}" type="slidenum">
              <a:rPr lang="en-US"/>
              <a:pPr/>
              <a:t>37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05E9-A47B-4E41-8738-AE7C4FBAF1AB}" type="slidenum">
              <a:rPr lang="en-US"/>
              <a:pPr/>
              <a:t>38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47F90-1448-4E3F-B675-8CD6C5156B11}" type="slidenum">
              <a:rPr lang="en-US"/>
              <a:pPr/>
              <a:t>39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DF960-7EF6-4998-9728-CC23BD65867E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9AB1A-65F0-4695-B24D-E1ADD9FFBC2C}" type="slidenum">
              <a:rPr lang="en-US"/>
              <a:pPr/>
              <a:t>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32669-6DCA-43BF-96DF-93F1E00ED732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D921E-29E5-4892-993A-53C1E881C609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8C977-1FBB-48D0-98C9-087AF538F3D7}" type="slidenum">
              <a:rPr lang="en-US"/>
              <a:pPr/>
              <a:t>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F3AE6-A8D5-4FBD-878C-E1C756760185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8CBE97E-FC35-450D-80C6-E5D18925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365A4DA-2624-4004-B027-5497B2AB9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400800"/>
            <a:ext cx="432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Beginners FLUKA Course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946874DE-8399-4515-906A-8B0B342A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3" name="Picture 15" descr="logo3000x2000ligh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772400" cy="109537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Biasing</a:t>
            </a:r>
          </a:p>
        </p:txBody>
      </p:sp>
      <p:pic>
        <p:nvPicPr>
          <p:cNvPr id="4099" name="Picture 4" descr="fluka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2863" y="0"/>
            <a:ext cx="275113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857750"/>
            <a:ext cx="5111750" cy="4429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mtClean="0"/>
              <a:t> Beginners’ FLUKA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17ED325-BA5C-42DD-B92F-CC3AC9A610B1}" type="slidenum">
              <a:rPr lang="en-US"/>
              <a:pPr/>
              <a:t>10</a:t>
            </a:fld>
            <a:endParaRPr lang="en-US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- 5</a:t>
            </a:r>
            <a:r>
              <a:rPr lang="en-US" sz="2000">
                <a:solidFill>
                  <a:schemeClr val="tx2"/>
                </a:solidFill>
              </a:rPr>
              <a:t>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900113" y="1004888"/>
            <a:ext cx="7920037" cy="53038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Problems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Although importance biasing is relatively easy and safe to use, there are a few cases where caution is recommended, </a:t>
            </a:r>
            <a:r>
              <a:rPr lang="en-US" sz="1800" i="1">
                <a:solidFill>
                  <a:srgbClr val="000000"/>
                </a:solidFill>
              </a:rPr>
              <a:t>e.g.: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Another case is that of </a:t>
            </a:r>
            <a:r>
              <a:rPr lang="en-US" sz="1800">
                <a:solidFill>
                  <a:srgbClr val="0066FF"/>
                </a:solidFill>
              </a:rPr>
              <a:t>splitting in vacuum (or air)</a:t>
            </a:r>
            <a:r>
              <a:rPr lang="en-US" sz="1800">
                <a:solidFill>
                  <a:srgbClr val="000000"/>
                </a:solidFill>
              </a:rPr>
              <a:t>. Splitting daughters are strongly correlated: it must be made sure that their further histories are differentiated enough to “forget” their correlation. (Difficult to do in  ducts and mazes)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This applies in part also to muons: The differentiation provided by multiple scattering and by dE/dx fluctuations is not always sufficient.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258888" y="2371725"/>
            <a:ext cx="2665412" cy="1728788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1763713" y="2371725"/>
            <a:ext cx="0" cy="17287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1763713" y="2698750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763713" y="3059113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1763713" y="3413125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1752600" y="3773488"/>
            <a:ext cx="21605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3563938" y="3784600"/>
            <a:ext cx="3333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563938" y="3452813"/>
            <a:ext cx="31273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3563938" y="3086100"/>
            <a:ext cx="30638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3563938" y="2747963"/>
            <a:ext cx="3302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3563938" y="2389188"/>
            <a:ext cx="311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1381125" y="3043238"/>
            <a:ext cx="3079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2051050" y="3784600"/>
            <a:ext cx="49053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I=1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2051050" y="3452813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I=2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2046288" y="2371725"/>
            <a:ext cx="6143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I=16</a:t>
            </a:r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2051050" y="3076575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I=4</a:t>
            </a:r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2051050" y="2732088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I=8</a:t>
            </a:r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1258888" y="3452813"/>
            <a:ext cx="50482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I=?</a:t>
            </a: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4572000" y="2684463"/>
            <a:ext cx="3771900" cy="1069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Which importance shall we assign to</a:t>
            </a:r>
          </a:p>
          <a:p>
            <a:r>
              <a:rPr lang="en-US"/>
              <a:t>region F? Whatever value we choose,</a:t>
            </a:r>
          </a:p>
          <a:p>
            <a:r>
              <a:rPr lang="en-US"/>
              <a:t>we will get inefficient splitting/RR at </a:t>
            </a:r>
          </a:p>
          <a:p>
            <a:r>
              <a:rPr lang="en-US"/>
              <a:t>the boundaries.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5140FE5F-31ED-4FD5-B22F-69C932067811}" type="slidenum">
              <a:rPr lang="en-US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- 6</a:t>
            </a:r>
            <a:r>
              <a:rPr lang="en-US" sz="2000">
                <a:solidFill>
                  <a:schemeClr val="tx2"/>
                </a:solidFill>
              </a:rPr>
              <a:t>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725488" y="2060575"/>
            <a:ext cx="7735887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meaning of WHAT(1)...WHAT(6) and SDUM is different depending on the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sign of WHAT(1):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If WHAT(1) &gt;= 0.0 :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specifies the particles to be biased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= 0.0 : all particles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1.0 : hadrons and muons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2.0 : electrons, positrons and photons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3.0 : low energy neutrons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=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multiplicity tuning)</a:t>
            </a:r>
          </a:p>
          <a:p>
            <a:r>
              <a:rPr lang="en-US" sz="1400" b="1">
                <a:latin typeface="Courier New" pitchFamily="49" charset="0"/>
              </a:rPr>
              <a:t>     </a:t>
            </a:r>
          </a:p>
          <a:p>
            <a:r>
              <a:rPr lang="en-US" sz="1400" b="1">
                <a:latin typeface="Courier New" pitchFamily="49" charset="0"/>
              </a:rPr>
              <a:t>     WHAT(3) = region importance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Allowed values range from 0.0001 to 10000.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6C9B733-D93A-4631-B684-72D421EA0423}" type="slidenum">
              <a:rPr lang="en-US"/>
              <a:pPr/>
              <a:t>12</a:t>
            </a:fld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- 7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725488" y="1844675"/>
            <a:ext cx="8374062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If WHAT(1) &gt;= 0.0 :</a:t>
            </a:r>
            <a:br>
              <a:rPr lang="en-US" sz="1400" b="1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= PRINT</a:t>
            </a:r>
            <a:r>
              <a:rPr lang="en-US" sz="1400">
                <a:latin typeface="Courier New" pitchFamily="49" charset="0"/>
              </a:rPr>
              <a:t> :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counters are printed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NOPRINT</a:t>
            </a:r>
            <a:r>
              <a:rPr lang="en-US" sz="1400">
                <a:latin typeface="Courier New" pitchFamily="49" charset="0"/>
              </a:rPr>
              <a:t>: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counters are not printed (cancels any previous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PRINT request)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USER</a:t>
            </a:r>
            <a:r>
              <a:rPr lang="en-US" sz="1400">
                <a:latin typeface="Courier New" pitchFamily="49" charset="0"/>
              </a:rPr>
              <a:t>: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according to the user defined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routine USIMBS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NOUSER</a:t>
            </a:r>
            <a:r>
              <a:rPr lang="en-US" sz="1400">
                <a:latin typeface="Courier New" pitchFamily="49" charset="0"/>
              </a:rPr>
              <a:t>: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reset to default (cancels any previous USER request)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RRPRONLY</a:t>
            </a:r>
            <a:r>
              <a:rPr lang="en-US" sz="1400">
                <a:latin typeface="Courier New" pitchFamily="49" charset="0"/>
              </a:rPr>
              <a:t>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multiplicity biasing for primary particles only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(blank)</a:t>
            </a:r>
            <a:r>
              <a:rPr lang="en-US" sz="1400">
                <a:latin typeface="Courier New" pitchFamily="49" charset="0"/>
              </a:rPr>
              <a:t>: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ignored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NOPRINT, NOUSER, multiplicity biasing for all gen.)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A2AB486F-B6B8-4CDB-9092-28F2F33E6A18}" type="slidenum">
              <a:rPr lang="en-US"/>
              <a:pPr/>
              <a:t>13</a:t>
            </a:fld>
            <a:endParaRPr 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- 8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762000" y="966788"/>
            <a:ext cx="88392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 2.0       0.0      10.0       7.0      11.0      2.0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 2.0       0.0      15.0       8.0       9.0      0.0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-1.0       0.0       3.0       4.0       0.0      0.0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ourier New" pitchFamily="49" charset="0"/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725488" y="1984375"/>
            <a:ext cx="82677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If WHAT(1) &lt; 0.0 :</a:t>
            </a:r>
            <a:br>
              <a:rPr lang="en-US" sz="1400" b="1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/>
              <a:t>         </a:t>
            </a:r>
          </a:p>
          <a:p>
            <a:pPr eaLnBrk="0" hangingPunct="0"/>
            <a:r>
              <a:rPr lang="en-US"/>
              <a:t>         </a:t>
            </a:r>
            <a:r>
              <a:rPr lang="en-US" sz="1400" b="1">
                <a:latin typeface="Courier New" pitchFamily="49" charset="0"/>
              </a:rPr>
              <a:t>WHAT(1) : flag indicating that all region importances shall be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  modified by a particle-dependent factor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WHAT(2) &gt;= 0.0 : modifying factor M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&lt;  0.0 : M is reset to the default value 1.0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WHAT(3) = lower bound of the particle index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WHAT(4) = upper bound of the particle index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= WHAT(3) if WHAT(3) &gt; 0, all particles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WHAT(5) = step length in assigning  particle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WHAT(6) = not used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SDUM    = PRIMARY :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is applied also to primaries</a:t>
            </a: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NOPRIMARy 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is applied only to secondaries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Default = PRIMARY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762000" y="1049338"/>
            <a:ext cx="7924800" cy="823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D60DE284-195A-4CEA-82F5-B4B613EAFB54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- 1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827088" y="1377950"/>
            <a:ext cx="7920037" cy="5003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The weight window technique is a combination of splitting and Russian</a:t>
            </a:r>
          </a:p>
          <a:p>
            <a:r>
              <a:rPr lang="en-US" sz="1800">
                <a:solidFill>
                  <a:srgbClr val="000000"/>
                </a:solidFill>
              </a:rPr>
              <a:t>Roulette, but it is based on the </a:t>
            </a:r>
            <a:r>
              <a:rPr lang="en-US" sz="1800">
                <a:solidFill>
                  <a:srgbClr val="0066FF"/>
                </a:solidFill>
              </a:rPr>
              <a:t>absolute value</a:t>
            </a:r>
            <a:r>
              <a:rPr lang="en-US" sz="1800">
                <a:solidFill>
                  <a:srgbClr val="000000"/>
                </a:solidFill>
              </a:rPr>
              <a:t> of the weight of each</a:t>
            </a:r>
          </a:p>
          <a:p>
            <a:r>
              <a:rPr lang="en-US" sz="1800">
                <a:solidFill>
                  <a:srgbClr val="000000"/>
                </a:solidFill>
              </a:rPr>
              <a:t>individual particle, rather than on relative region importance.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user sets an </a:t>
            </a:r>
            <a:r>
              <a:rPr lang="en-US" sz="1800">
                <a:solidFill>
                  <a:srgbClr val="0066FF"/>
                </a:solidFill>
              </a:rPr>
              <a:t>upper and a lower weight limit</a:t>
            </a:r>
            <a:r>
              <a:rPr lang="en-US" sz="1800">
                <a:solidFill>
                  <a:srgbClr val="000000"/>
                </a:solidFill>
              </a:rPr>
              <a:t>, generally as a function</a:t>
            </a:r>
          </a:p>
          <a:p>
            <a:r>
              <a:rPr lang="en-US" sz="1800">
                <a:solidFill>
                  <a:srgbClr val="000000"/>
                </a:solidFill>
              </a:rPr>
              <a:t>of region, energy and particle. Particles having a weight larger than the</a:t>
            </a:r>
          </a:p>
          <a:p>
            <a:r>
              <a:rPr lang="en-US" sz="1800">
                <a:solidFill>
                  <a:srgbClr val="000000"/>
                </a:solidFill>
              </a:rPr>
              <a:t>upper limit are split, those with weights smaller than the lower limit</a:t>
            </a:r>
          </a:p>
          <a:p>
            <a:r>
              <a:rPr lang="en-US" sz="1800">
                <a:solidFill>
                  <a:srgbClr val="000000"/>
                </a:solidFill>
              </a:rPr>
              <a:t>are submitted to Russian Roulette (killed or put back “inside the window”).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Weight windows are a more powerful biasing tool than importance biasing, but they require also more experience and patience to set it up correctly.  </a:t>
            </a:r>
            <a:r>
              <a:rPr lang="en-US" sz="1800">
                <a:solidFill>
                  <a:srgbClr val="FF0000"/>
                </a:solidFill>
              </a:rPr>
              <a:t>“It is more an art than a science”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200">
                <a:solidFill>
                  <a:srgbClr val="000000"/>
                </a:solidFill>
              </a:rPr>
              <a:t>(Quote from the MCNP manual)</a:t>
            </a:r>
          </a:p>
          <a:p>
            <a:endParaRPr lang="en-US" sz="12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use of weight windows is essential whenever other biasing techniques generate large weight fluctuations in a given phase space region.</a:t>
            </a:r>
          </a:p>
          <a:p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ACA42C4A-EDB4-4DE2-87E8-52785EE03111}" type="slidenum">
              <a:rPr lang="en-US"/>
              <a:pPr/>
              <a:t>15</a:t>
            </a:fld>
            <a:endParaRPr lang="en-US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- 2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55650" y="1193800"/>
            <a:ext cx="7920038" cy="5464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Killing a particle with a very low weight (with respect to the average for a given phase space region) decreases </a:t>
            </a:r>
            <a:r>
              <a:rPr lang="en-US" sz="1800" b="1" i="1">
                <a:solidFill>
                  <a:srgbClr val="FF0000"/>
                </a:solidFill>
              </a:rPr>
              <a:t>t</a:t>
            </a:r>
            <a:r>
              <a:rPr lang="en-US" sz="1800">
                <a:solidFill>
                  <a:srgbClr val="000000"/>
                </a:solidFill>
              </a:rPr>
              <a:t>  but has very little effect on the score (and therefore on </a:t>
            </a:r>
            <a:r>
              <a:rPr lang="en-US" sz="1800" b="1" i="1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Splitting a particle with a large weight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i="1">
                <a:solidFill>
                  <a:srgbClr val="0066FF"/>
                </a:solidFill>
              </a:rPr>
              <a:t>increases</a:t>
            </a:r>
            <a:r>
              <a:rPr lang="en-US">
                <a:solidFill>
                  <a:srgbClr val="0066FF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t</a:t>
            </a:r>
            <a:r>
              <a:rPr lang="en-US">
                <a:solidFill>
                  <a:srgbClr val="000000"/>
                </a:solidFill>
              </a:rPr>
              <a:t> (in proportion to the number of additional particles to be 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 followed)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 but at the same time </a:t>
            </a:r>
            <a:r>
              <a:rPr lang="en-US" i="1">
                <a:solidFill>
                  <a:srgbClr val="0066FF"/>
                </a:solidFill>
              </a:rPr>
              <a:t>reduces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000000"/>
                </a:solidFill>
              </a:rPr>
              <a:t>  by avoiding large fluctuations in the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 contributions to scoring.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global effect is to reduce </a:t>
            </a:r>
            <a:r>
              <a:rPr lang="en-US" sz="1800" b="1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b="1" i="1" baseline="30000">
                <a:solidFill>
                  <a:srgbClr val="FF0000"/>
                </a:solidFill>
              </a:rPr>
              <a:t>2</a:t>
            </a:r>
            <a:r>
              <a:rPr lang="en-US" sz="1800" b="1" i="1">
                <a:solidFill>
                  <a:srgbClr val="FF0000"/>
                </a:solidFill>
              </a:rPr>
              <a:t>t</a:t>
            </a:r>
          </a:p>
          <a:p>
            <a:endParaRPr lang="en-US" sz="1800" b="1" i="1">
              <a:solidFill>
                <a:srgbClr val="FF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 too wide window is of course ineffective, but also too narrow windows should be avoided. Otherwise, too much CPU time would be spent in repeated splitting / Russian Roulette. </a:t>
            </a:r>
            <a:r>
              <a:rPr lang="en-US" sz="1800">
                <a:solidFill>
                  <a:srgbClr val="0066FF"/>
                </a:solidFill>
              </a:rPr>
              <a:t>A typical ratio between the upper and the lower edge of the window is about 10.</a:t>
            </a:r>
            <a:r>
              <a:rPr lang="en-US" sz="1800">
                <a:solidFill>
                  <a:srgbClr val="000000"/>
                </a:solidFill>
              </a:rPr>
              <a:t> It is also possible to do Russian Roulette without splitting (setting the upper window edge to infinity) or splitting without Russian Roulette (setting the lower edge to zero)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2381474C-2D69-4806-93EB-3067432F961D}" type="slidenum">
              <a:rPr lang="en-US"/>
              <a:pPr/>
              <a:t>16</a:t>
            </a:fld>
            <a:endParaRPr lang="en-US"/>
          </a:p>
        </p:txBody>
      </p:sp>
      <p:sp>
        <p:nvSpPr>
          <p:cNvPr id="19459" name="Text Box 10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9460" name="Rectangle 21"/>
          <p:cNvSpPr>
            <a:spLocks noChangeArrowheads="1"/>
          </p:cNvSpPr>
          <p:nvPr/>
        </p:nvSpPr>
        <p:spPr bwMode="auto">
          <a:xfrm>
            <a:off x="684213" y="1052513"/>
            <a:ext cx="8064500" cy="52562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1" name="Rectangle 22"/>
          <p:cNvSpPr>
            <a:spLocks noChangeArrowheads="1"/>
          </p:cNvSpPr>
          <p:nvPr/>
        </p:nvSpPr>
        <p:spPr bwMode="auto">
          <a:xfrm>
            <a:off x="4767263" y="3836988"/>
            <a:ext cx="184150" cy="33655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2" name="Rectangle 23"/>
          <p:cNvSpPr>
            <a:spLocks noChangeArrowheads="1"/>
          </p:cNvSpPr>
          <p:nvPr/>
        </p:nvSpPr>
        <p:spPr bwMode="auto">
          <a:xfrm>
            <a:off x="1776413" y="1628775"/>
            <a:ext cx="6481762" cy="38893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3" name="Line 25"/>
          <p:cNvSpPr>
            <a:spLocks noChangeShapeType="1"/>
          </p:cNvSpPr>
          <p:nvPr/>
        </p:nvSpPr>
        <p:spPr bwMode="auto">
          <a:xfrm flipV="1">
            <a:off x="3492500" y="2565400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4" name="Line 26"/>
          <p:cNvSpPr>
            <a:spLocks noChangeShapeType="1"/>
          </p:cNvSpPr>
          <p:nvPr/>
        </p:nvSpPr>
        <p:spPr bwMode="auto">
          <a:xfrm>
            <a:off x="3492500" y="4149725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5" name="Text Box 27"/>
          <p:cNvSpPr txBox="1">
            <a:spLocks noChangeArrowheads="1"/>
          </p:cNvSpPr>
          <p:nvPr/>
        </p:nvSpPr>
        <p:spPr bwMode="auto">
          <a:xfrm>
            <a:off x="7681913" y="5613400"/>
            <a:ext cx="8509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19466" name="Text Box 28"/>
          <p:cNvSpPr txBox="1">
            <a:spLocks noChangeArrowheads="1"/>
          </p:cNvSpPr>
          <p:nvPr/>
        </p:nvSpPr>
        <p:spPr bwMode="auto">
          <a:xfrm>
            <a:off x="827088" y="1628775"/>
            <a:ext cx="88741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19467" name="Text Box 29"/>
          <p:cNvSpPr txBox="1">
            <a:spLocks noChangeArrowheads="1"/>
          </p:cNvSpPr>
          <p:nvPr/>
        </p:nvSpPr>
        <p:spPr bwMode="auto">
          <a:xfrm>
            <a:off x="1258888" y="4005263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</a:t>
            </a:r>
            <a:endParaRPr lang="en-US" sz="1400" b="1" baseline="-25000"/>
          </a:p>
        </p:txBody>
      </p:sp>
      <p:sp>
        <p:nvSpPr>
          <p:cNvPr id="19468" name="Text Box 30"/>
          <p:cNvSpPr txBox="1">
            <a:spLocks noChangeArrowheads="1"/>
          </p:cNvSpPr>
          <p:nvPr/>
        </p:nvSpPr>
        <p:spPr bwMode="auto">
          <a:xfrm>
            <a:off x="1258888" y="2924175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</a:t>
            </a:r>
            <a:endParaRPr lang="en-US" sz="1400" b="1" baseline="-25000"/>
          </a:p>
        </p:txBody>
      </p:sp>
      <p:sp>
        <p:nvSpPr>
          <p:cNvPr id="19469" name="Text Box 31"/>
          <p:cNvSpPr txBox="1">
            <a:spLocks noChangeArrowheads="1"/>
          </p:cNvSpPr>
          <p:nvPr/>
        </p:nvSpPr>
        <p:spPr bwMode="auto">
          <a:xfrm>
            <a:off x="3276600" y="5589588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E1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19470" name="Text Box 32"/>
          <p:cNvSpPr txBox="1">
            <a:spLocks noChangeArrowheads="1"/>
          </p:cNvSpPr>
          <p:nvPr/>
        </p:nvSpPr>
        <p:spPr bwMode="auto">
          <a:xfrm>
            <a:off x="6040438" y="5575300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E2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19471" name="Line 33"/>
          <p:cNvSpPr>
            <a:spLocks noChangeShapeType="1"/>
          </p:cNvSpPr>
          <p:nvPr/>
        </p:nvSpPr>
        <p:spPr bwMode="auto">
          <a:xfrm>
            <a:off x="1763713" y="41354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72" name="Rectangle 34" descr="25%"/>
          <p:cNvSpPr>
            <a:spLocks noChangeArrowheads="1"/>
          </p:cNvSpPr>
          <p:nvPr/>
        </p:nvSpPr>
        <p:spPr bwMode="auto">
          <a:xfrm>
            <a:off x="1792288" y="3068638"/>
            <a:ext cx="1700212" cy="1050925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3" name="AutoShape 36" descr="25%"/>
          <p:cNvSpPr>
            <a:spLocks noChangeArrowheads="1"/>
          </p:cNvSpPr>
          <p:nvPr/>
        </p:nvSpPr>
        <p:spPr bwMode="auto">
          <a:xfrm rot="5400000">
            <a:off x="3852862" y="2205038"/>
            <a:ext cx="2087563" cy="2808288"/>
          </a:xfrm>
          <a:custGeom>
            <a:avLst/>
            <a:gdLst>
              <a:gd name="T0" fmla="*/ 1826618 w 21600"/>
              <a:gd name="T1" fmla="*/ 1404144 h 21600"/>
              <a:gd name="T2" fmla="*/ 1043782 w 21600"/>
              <a:gd name="T3" fmla="*/ 2808288 h 21600"/>
              <a:gd name="T4" fmla="*/ 260945 w 21600"/>
              <a:gd name="T5" fmla="*/ 1404144 h 21600"/>
              <a:gd name="T6" fmla="*/ 10437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4" name="Rectangle 37" descr="25%"/>
          <p:cNvSpPr>
            <a:spLocks noChangeArrowheads="1"/>
          </p:cNvSpPr>
          <p:nvPr/>
        </p:nvSpPr>
        <p:spPr bwMode="auto">
          <a:xfrm>
            <a:off x="6242050" y="1643063"/>
            <a:ext cx="1987550" cy="3859212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6240463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9476" name="Text Box 40"/>
          <p:cNvSpPr txBox="1">
            <a:spLocks noChangeArrowheads="1"/>
          </p:cNvSpPr>
          <p:nvPr/>
        </p:nvSpPr>
        <p:spPr bwMode="auto">
          <a:xfrm>
            <a:off x="1817688" y="3341688"/>
            <a:ext cx="157480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constant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E&lt;E1</a:t>
            </a:r>
          </a:p>
        </p:txBody>
      </p:sp>
      <p:sp>
        <p:nvSpPr>
          <p:cNvPr id="19477" name="Text Box 41"/>
          <p:cNvSpPr txBox="1">
            <a:spLocks noChangeArrowheads="1"/>
          </p:cNvSpPr>
          <p:nvPr/>
        </p:nvSpPr>
        <p:spPr bwMode="auto">
          <a:xfrm>
            <a:off x="6757988" y="3357563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no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E&gt;E2</a:t>
            </a:r>
          </a:p>
        </p:txBody>
      </p:sp>
      <p:sp>
        <p:nvSpPr>
          <p:cNvPr id="19478" name="Text Box 42"/>
          <p:cNvSpPr txBox="1">
            <a:spLocks noChangeArrowheads="1"/>
          </p:cNvSpPr>
          <p:nvPr/>
        </p:nvSpPr>
        <p:spPr bwMode="auto">
          <a:xfrm>
            <a:off x="3795713" y="3241675"/>
            <a:ext cx="2139950" cy="7302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gradually increasing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(or decreasing)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E1&lt;E&lt;E2</a:t>
            </a:r>
          </a:p>
        </p:txBody>
      </p: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- 3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9480" name="Text Box 45"/>
          <p:cNvSpPr txBox="1">
            <a:spLocks noChangeArrowheads="1"/>
          </p:cNvSpPr>
          <p:nvPr/>
        </p:nvSpPr>
        <p:spPr bwMode="auto">
          <a:xfrm>
            <a:off x="2411413" y="4845050"/>
            <a:ext cx="27559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Russian Roulette</a:t>
            </a:r>
          </a:p>
        </p:txBody>
      </p:sp>
      <p:sp>
        <p:nvSpPr>
          <p:cNvPr id="19481" name="Text Box 46"/>
          <p:cNvSpPr txBox="1">
            <a:spLocks noChangeArrowheads="1"/>
          </p:cNvSpPr>
          <p:nvPr/>
        </p:nvSpPr>
        <p:spPr bwMode="auto">
          <a:xfrm>
            <a:off x="2700338" y="2133600"/>
            <a:ext cx="1387475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Splitting</a:t>
            </a:r>
          </a:p>
        </p:txBody>
      </p:sp>
      <p:sp>
        <p:nvSpPr>
          <p:cNvPr id="19482" name="Line 47"/>
          <p:cNvSpPr>
            <a:spLocks noChangeShapeType="1"/>
          </p:cNvSpPr>
          <p:nvPr/>
        </p:nvSpPr>
        <p:spPr bwMode="auto">
          <a:xfrm>
            <a:off x="3492500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9483" name="Line 48"/>
          <p:cNvSpPr>
            <a:spLocks noChangeShapeType="1"/>
          </p:cNvSpPr>
          <p:nvPr/>
        </p:nvSpPr>
        <p:spPr bwMode="auto">
          <a:xfrm>
            <a:off x="1776413" y="30686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78FE561A-A640-4D48-9E06-6354DDD71ACB}" type="slidenum">
              <a:rPr lang="en-US"/>
              <a:pPr/>
              <a:t>17</a:t>
            </a:fld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WW-FACTO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13.0     120.0       1.5      27.0      31.0       2.0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25488" y="1773238"/>
            <a:ext cx="82677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Courier New" pitchFamily="49" charset="0"/>
              </a:rPr>
              <a:t>Defines Weight Windows in selected regions</a:t>
            </a:r>
            <a:br>
              <a:rPr lang="en-US" sz="1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&gt;= 0.0 : Window “bottom” weight</a:t>
            </a: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&lt; 0.0 : resets to -1.0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(no Russian Roulette, Default)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Weight below which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Russian Roulette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is played at the lower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energy threshold (set by WW-THRES).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 &gt;  1.7 * WHAT(1) : Window “top” weight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=  0.0           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=&lt; 1.7 * WHAT(1) : resets to infinity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(no Splitting, Default)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Weight above which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Splitting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is applied at the lower energy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threshold (set by WW-THRES).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 &gt; 0.0  : Multiplicative factor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1.0)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= 0.0  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&lt; 0.0  : resets to 1.0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Factor to be applied to the two energy thresholds for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Russian Roulette / Splitting (set by WW-THRES)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- 4</a:t>
            </a:r>
            <a:r>
              <a:rPr lang="en-US" sz="2000">
                <a:solidFill>
                  <a:schemeClr val="tx2"/>
                </a:solidFill>
              </a:rPr>
              <a:t>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F23B46D4-89B9-4C11-BBF5-51D768DC5226}" type="slidenum">
              <a:rPr lang="en-US"/>
              <a:pPr/>
              <a:t>18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WW-FACTO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13.0     120.0       1.5      27.0      31.0       2.0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725488" y="1844675"/>
            <a:ext cx="805497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(Default = WHAT(4))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a number from 1.0 to 5.0 in any position, indicating the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r>
              <a:rPr lang="en-US" sz="1400" b="1">
                <a:latin typeface="Courier New" pitchFamily="49" charset="0"/>
              </a:rPr>
              <a:t>low-energy neutron weight-window profile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to be applied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in the regions selected (see WW-PROFI). (Default = 1.0)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blank, zero or non numerical: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 : resets to 1.0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 i="1">
                <a:solidFill>
                  <a:srgbClr val="FF0000"/>
                </a:solidFill>
                <a:latin typeface="Courier New" pitchFamily="49" charset="0"/>
              </a:rPr>
              <a:t>Attention: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Option WW-FACTO alone is not sufficient to define a weight </a:t>
            </a: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window. One or more WW-THRES cards are also necessary in order </a:t>
            </a: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to activate the window.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- 5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5CE7869B-0D88-4082-8402-D1E43F446A5C}" type="slidenum">
              <a:rPr lang="en-US"/>
              <a:pPr/>
              <a:t>19</a:t>
            </a:fld>
            <a:endParaRPr lang="en-US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WW-THRES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2.0      0.05       2.4       3.0       7.0       0.0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ourier New" pitchFamily="49" charset="0"/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25488" y="1700213"/>
            <a:ext cx="82677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Courier New" pitchFamily="49" charset="0"/>
              </a:rPr>
              <a:t>Defines the energy limits and particle-dependent modification factors </a:t>
            </a:r>
          </a:p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Courier New" pitchFamily="49" charset="0"/>
              </a:rPr>
              <a:t/>
            </a:r>
            <a:br>
              <a:rPr lang="en-US" sz="1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  0.0: upper kinetic energy threshold (GeV)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Low-energy neutrons: lower group number (included)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 0.0: ignored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 0.0: any previously selected threshold is cancelled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&gt;= 0.0 and &lt; WHAT(1): lower kinetic energy threshold (GeV)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Low-energy neutrons: upper group number (included)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 0.0 or &gt; WHAT(1): WHAT(2) is set = WHAT(1)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&gt; 0.0: amplification factor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to define the weight window width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at the higher energy threshold represented by WHAT(1).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  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latin typeface="Courier New" pitchFamily="49" charset="0"/>
              </a:rPr>
              <a:t>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weight window at the higher energy threshold is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obtained by multiplying by WHAT(3) the upper weight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limit and by dividing by the same factor the lower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weight limit. (Default = 10.0)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|WHAT(3)|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b="1">
                <a:latin typeface="Courier New" pitchFamily="49" charset="0"/>
              </a:rPr>
              <a:t>multiplication factor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for the lower and upper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weight limits for the particles selected by WHAT(4-6)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(Default = 1.0)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- 6</a:t>
            </a:r>
            <a:r>
              <a:rPr lang="en-US" sz="2000">
                <a:solidFill>
                  <a:schemeClr val="tx2"/>
                </a:solidFill>
              </a:rPr>
              <a:t>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WW-THRES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7ABEF61D-6054-4F43-BB6A-8E0473C437FF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Overview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900113" y="1052513"/>
            <a:ext cx="8243887" cy="4978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u="sng">
                <a:solidFill>
                  <a:schemeClr val="accent2"/>
                </a:solidFill>
              </a:rPr>
              <a:t>General concepts: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 Analog vs. biased Monte Carlo calculation</a:t>
            </a:r>
          </a:p>
          <a:p>
            <a:r>
              <a:rPr lang="en-US">
                <a:solidFill>
                  <a:schemeClr val="accent2"/>
                </a:solidFill>
              </a:rPr>
              <a:t>   </a:t>
            </a:r>
          </a:p>
          <a:p>
            <a:r>
              <a:rPr lang="en-US" sz="2200" u="sng"/>
              <a:t>Biasing options</a:t>
            </a:r>
            <a:endParaRPr lang="en-US" sz="2200" i="1" u="sng"/>
          </a:p>
          <a:p>
            <a:r>
              <a:rPr lang="en-US">
                <a:solidFill>
                  <a:srgbClr val="000000"/>
                </a:solidFill>
              </a:rPr>
              <a:t>(only the most important / common options available in FLUKA)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 sz="2000"/>
              <a:t>  </a:t>
            </a:r>
            <a:r>
              <a:rPr lang="en-US"/>
              <a:t>Importance biasing</a:t>
            </a:r>
          </a:p>
          <a:p>
            <a:r>
              <a:rPr lang="en-US"/>
              <a:t>   Weight Windows</a:t>
            </a:r>
          </a:p>
          <a:p>
            <a:r>
              <a:rPr lang="en-US"/>
              <a:t>   Leading particle biasing</a:t>
            </a:r>
          </a:p>
          <a:p>
            <a:r>
              <a:rPr lang="en-US"/>
              <a:t>   Multiplicity tuning</a:t>
            </a:r>
          </a:p>
          <a:p>
            <a:r>
              <a:rPr lang="en-US"/>
              <a:t>   Biased down-scattering</a:t>
            </a:r>
          </a:p>
          <a:p>
            <a:r>
              <a:rPr lang="en-US"/>
              <a:t>   Non-analogue neutron absorption</a:t>
            </a:r>
          </a:p>
          <a:p>
            <a:r>
              <a:rPr lang="en-US"/>
              <a:t>   Biasing mean-free paths - decay lengths biasing </a:t>
            </a:r>
          </a:p>
          <a:p>
            <a:r>
              <a:rPr lang="en-US"/>
              <a:t>                                          - hadronic inelastic interaction lengths </a:t>
            </a:r>
          </a:p>
          <a:p>
            <a:r>
              <a:rPr lang="en-US"/>
              <a:t>   User-written biasing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4B6EA62-8AC4-4631-9D8F-4AB2DD42FDC7}" type="slidenum">
              <a:rPr lang="en-US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WW-THRES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2.0      0.05       2.4       3.0       7.0       0.0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725488" y="1773238"/>
            <a:ext cx="8054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particle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Note that particle index 40 indicates low-energy neutrons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(for this purpose only!). Particle index 8 indicates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neutrons with energy &gt; 19.6 MeV.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particle indices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 if WHAT(4) &gt; 0, all particles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= PRIMARY: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weight window applies also to primary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particles (default)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NOPRIMARy</a:t>
            </a:r>
            <a:r>
              <a:rPr lang="en-US" sz="1400">
                <a:latin typeface="Courier New" pitchFamily="49" charset="0"/>
              </a:rPr>
              <a:t>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weight window doesn't apply to primaries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- 7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WW-THRES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BA077B2-2934-4069-B582-69448A01E40C}" type="slidenum">
              <a:rPr lang="en-US"/>
              <a:pPr/>
              <a:t>21</a:t>
            </a:fld>
            <a:endParaRPr lang="en-US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62000" y="26828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- 8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/>
              <a:t>WW-FACTO </a:t>
            </a:r>
            <a:br>
              <a:rPr lang="en-US" b="1"/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84213" y="1052513"/>
            <a:ext cx="8064500" cy="53292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776413" y="1628775"/>
            <a:ext cx="6481762" cy="38893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7681913" y="5613400"/>
            <a:ext cx="8509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827088" y="1628775"/>
            <a:ext cx="88741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5205413" y="564832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WHAT(1)</a:t>
            </a: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2470150" y="5646738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WHAT(2)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84213" y="3905250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WHAT(1)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98500" y="279717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WHAT(2)</a:t>
            </a: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1835150" y="4149725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</a:t>
            </a:r>
            <a:endParaRPr lang="en-US" sz="1400" b="1" baseline="-25000"/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1817688" y="2781300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</a:t>
            </a:r>
            <a:endParaRPr lang="en-US" sz="1400" b="1" baseline="-25000"/>
          </a:p>
        </p:txBody>
      </p: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3117850" y="5211763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E1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5853113" y="5214938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E2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24593" name="Text Box 25"/>
          <p:cNvSpPr txBox="1">
            <a:spLocks noChangeArrowheads="1"/>
          </p:cNvSpPr>
          <p:nvPr/>
        </p:nvSpPr>
        <p:spPr bwMode="auto">
          <a:xfrm>
            <a:off x="3536950" y="564832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WHAT(3)</a:t>
            </a:r>
          </a:p>
        </p:txBody>
      </p:sp>
      <p:sp>
        <p:nvSpPr>
          <p:cNvPr id="24594" name="Line 26"/>
          <p:cNvSpPr>
            <a:spLocks noChangeShapeType="1"/>
          </p:cNvSpPr>
          <p:nvPr/>
        </p:nvSpPr>
        <p:spPr bwMode="auto">
          <a:xfrm>
            <a:off x="1763713" y="41354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595" name="Text Box 27"/>
          <p:cNvSpPr txBox="1">
            <a:spLocks noChangeArrowheads="1"/>
          </p:cNvSpPr>
          <p:nvPr/>
        </p:nvSpPr>
        <p:spPr bwMode="auto">
          <a:xfrm>
            <a:off x="6273800" y="5646738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WHAT(3)</a:t>
            </a:r>
          </a:p>
        </p:txBody>
      </p:sp>
      <p:sp>
        <p:nvSpPr>
          <p:cNvPr id="24596" name="Text Box 28"/>
          <p:cNvSpPr txBox="1">
            <a:spLocks noChangeArrowheads="1"/>
          </p:cNvSpPr>
          <p:nvPr/>
        </p:nvSpPr>
        <p:spPr bwMode="auto">
          <a:xfrm>
            <a:off x="3375025" y="5719763"/>
            <a:ext cx="3048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597" name="Text Box 29"/>
          <p:cNvSpPr txBox="1">
            <a:spLocks noChangeArrowheads="1"/>
          </p:cNvSpPr>
          <p:nvPr/>
        </p:nvSpPr>
        <p:spPr bwMode="auto">
          <a:xfrm>
            <a:off x="6099175" y="5699125"/>
            <a:ext cx="3048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598" name="Text Box 30"/>
          <p:cNvSpPr txBox="1">
            <a:spLocks noChangeArrowheads="1"/>
          </p:cNvSpPr>
          <p:nvPr/>
        </p:nvSpPr>
        <p:spPr bwMode="auto">
          <a:xfrm>
            <a:off x="1757363" y="1039813"/>
            <a:ext cx="2166937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region dependent</a:t>
            </a:r>
          </a:p>
          <a:p>
            <a:r>
              <a:rPr lang="en-US" sz="1400">
                <a:solidFill>
                  <a:srgbClr val="FF0000"/>
                </a:solidFill>
              </a:rPr>
              <a:t>particle type dependent</a:t>
            </a:r>
          </a:p>
        </p:txBody>
      </p:sp>
      <p:sp>
        <p:nvSpPr>
          <p:cNvPr id="24599" name="Line 31"/>
          <p:cNvSpPr>
            <a:spLocks noChangeShapeType="1"/>
          </p:cNvSpPr>
          <p:nvPr/>
        </p:nvSpPr>
        <p:spPr bwMode="auto">
          <a:xfrm flipV="1">
            <a:off x="3492500" y="2565400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600" name="Line 32"/>
          <p:cNvSpPr>
            <a:spLocks noChangeShapeType="1"/>
          </p:cNvSpPr>
          <p:nvPr/>
        </p:nvSpPr>
        <p:spPr bwMode="auto">
          <a:xfrm>
            <a:off x="3492500" y="4149725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601" name="Rectangle 34" descr="25%"/>
          <p:cNvSpPr>
            <a:spLocks noChangeArrowheads="1"/>
          </p:cNvSpPr>
          <p:nvPr/>
        </p:nvSpPr>
        <p:spPr bwMode="auto">
          <a:xfrm>
            <a:off x="1792288" y="3068638"/>
            <a:ext cx="1700212" cy="1050925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2" name="AutoShape 35" descr="25%"/>
          <p:cNvSpPr>
            <a:spLocks noChangeArrowheads="1"/>
          </p:cNvSpPr>
          <p:nvPr/>
        </p:nvSpPr>
        <p:spPr bwMode="auto">
          <a:xfrm rot="5400000">
            <a:off x="3852862" y="2205038"/>
            <a:ext cx="2087563" cy="2808288"/>
          </a:xfrm>
          <a:custGeom>
            <a:avLst/>
            <a:gdLst>
              <a:gd name="T0" fmla="*/ 1826618 w 21600"/>
              <a:gd name="T1" fmla="*/ 1404144 h 21600"/>
              <a:gd name="T2" fmla="*/ 1043782 w 21600"/>
              <a:gd name="T3" fmla="*/ 2808288 h 21600"/>
              <a:gd name="T4" fmla="*/ 260945 w 21600"/>
              <a:gd name="T5" fmla="*/ 1404144 h 21600"/>
              <a:gd name="T6" fmla="*/ 10437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3" name="Line 36"/>
          <p:cNvSpPr>
            <a:spLocks noChangeShapeType="1"/>
          </p:cNvSpPr>
          <p:nvPr/>
        </p:nvSpPr>
        <p:spPr bwMode="auto">
          <a:xfrm>
            <a:off x="3492500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4604" name="Rectangle 41" descr="25%"/>
          <p:cNvSpPr>
            <a:spLocks noChangeArrowheads="1"/>
          </p:cNvSpPr>
          <p:nvPr/>
        </p:nvSpPr>
        <p:spPr bwMode="auto">
          <a:xfrm>
            <a:off x="6242050" y="1643063"/>
            <a:ext cx="1987550" cy="3859212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5" name="Line 42"/>
          <p:cNvSpPr>
            <a:spLocks noChangeShapeType="1"/>
          </p:cNvSpPr>
          <p:nvPr/>
        </p:nvSpPr>
        <p:spPr bwMode="auto">
          <a:xfrm>
            <a:off x="6240463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4606" name="Text Box 43"/>
          <p:cNvSpPr txBox="1">
            <a:spLocks noChangeArrowheads="1"/>
          </p:cNvSpPr>
          <p:nvPr/>
        </p:nvSpPr>
        <p:spPr bwMode="auto">
          <a:xfrm>
            <a:off x="6227763" y="4533900"/>
            <a:ext cx="722312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 / </a:t>
            </a:r>
            <a:endParaRPr lang="en-US" sz="1400" b="1" baseline="-25000"/>
          </a:p>
        </p:txBody>
      </p:sp>
      <p:sp>
        <p:nvSpPr>
          <p:cNvPr id="24607" name="Text Box 44"/>
          <p:cNvSpPr txBox="1">
            <a:spLocks noChangeArrowheads="1"/>
          </p:cNvSpPr>
          <p:nvPr/>
        </p:nvSpPr>
        <p:spPr bwMode="auto">
          <a:xfrm>
            <a:off x="6748463" y="4437063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WHAT(3)</a:t>
            </a:r>
          </a:p>
        </p:txBody>
      </p:sp>
      <p:sp>
        <p:nvSpPr>
          <p:cNvPr id="24608" name="Text Box 45"/>
          <p:cNvSpPr txBox="1">
            <a:spLocks noChangeArrowheads="1"/>
          </p:cNvSpPr>
          <p:nvPr/>
        </p:nvSpPr>
        <p:spPr bwMode="auto">
          <a:xfrm>
            <a:off x="6242050" y="2365375"/>
            <a:ext cx="73660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 x </a:t>
            </a:r>
            <a:endParaRPr lang="en-US" sz="1400" b="1" baseline="-25000"/>
          </a:p>
        </p:txBody>
      </p:sp>
      <p:sp>
        <p:nvSpPr>
          <p:cNvPr id="24609" name="Text Box 46"/>
          <p:cNvSpPr txBox="1">
            <a:spLocks noChangeArrowheads="1"/>
          </p:cNvSpPr>
          <p:nvPr/>
        </p:nvSpPr>
        <p:spPr bwMode="auto">
          <a:xfrm>
            <a:off x="6792913" y="226377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WHAT(3)</a:t>
            </a:r>
          </a:p>
        </p:txBody>
      </p:sp>
      <p:sp>
        <p:nvSpPr>
          <p:cNvPr id="24610" name="Line 47"/>
          <p:cNvSpPr>
            <a:spLocks noChangeShapeType="1"/>
          </p:cNvSpPr>
          <p:nvPr/>
        </p:nvSpPr>
        <p:spPr bwMode="auto">
          <a:xfrm>
            <a:off x="1776413" y="30686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41990611-482C-435E-844F-41453B3D4149}" type="slidenum">
              <a:rPr lang="en-US"/>
              <a:pPr/>
              <a:t>22</a:t>
            </a:fld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052513"/>
            <a:ext cx="8064500" cy="53292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5605" name="Rectangle 34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- 1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5606" name="Rectangle 35"/>
          <p:cNvSpPr>
            <a:spLocks noChangeArrowheads="1"/>
          </p:cNvSpPr>
          <p:nvPr/>
        </p:nvSpPr>
        <p:spPr bwMode="auto">
          <a:xfrm>
            <a:off x="762000" y="995363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</a:t>
            </a: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5607" name="Rectangle 36"/>
          <p:cNvSpPr>
            <a:spLocks noChangeArrowheads="1"/>
          </p:cNvSpPr>
          <p:nvPr/>
        </p:nvSpPr>
        <p:spPr bwMode="auto">
          <a:xfrm>
            <a:off x="762000" y="1065213"/>
            <a:ext cx="79248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8" name="Text Box 37"/>
          <p:cNvSpPr txBox="1">
            <a:spLocks noChangeArrowheads="1"/>
          </p:cNvSpPr>
          <p:nvPr/>
        </p:nvSpPr>
        <p:spPr bwMode="auto">
          <a:xfrm>
            <a:off x="693738" y="2124075"/>
            <a:ext cx="7897812" cy="23844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Hadron importance RR/Splitting counters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1  0.00E+00  0.00E+00  0.00E+00       2  0.00E+00  0.00E+00  0.00E+00       3  1.15E+05  9.31E-01  4.70E-02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1  0.00E+00  0.00E+00  0.00E+00       2  0.00E+00  0.00E+00  0.00E+00       3  0.00E+00  0.00E+00  0.00E+00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4  1.36E+04  4.66E-01  1.47E-01       5  8.97E+03  3.22E-01  1.06E-01       6  6.03E+03  2.16E-01  7.10E-02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4  1.01E+05  9.99E-01  7.64E-01       5  9.25E+04  6.80E-01  5.23E-01       6  8.24E+04  4.65E-01  3.55E-01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…</a:t>
            </a:r>
          </a:p>
          <a:p>
            <a:endParaRPr lang="en-US" sz="900">
              <a:latin typeface="Courier New" pitchFamily="49" charset="0"/>
            </a:endParaRPr>
          </a:p>
        </p:txBody>
      </p:sp>
      <p:sp>
        <p:nvSpPr>
          <p:cNvPr id="25609" name="Text Box 38"/>
          <p:cNvSpPr txBox="1">
            <a:spLocks noChangeArrowheads="1"/>
          </p:cNvSpPr>
          <p:nvPr/>
        </p:nvSpPr>
        <p:spPr bwMode="auto">
          <a:xfrm>
            <a:off x="739775" y="1755775"/>
            <a:ext cx="1744663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0000"/>
                </a:solidFill>
              </a:rPr>
              <a:t>FLUKA output file:</a:t>
            </a:r>
          </a:p>
        </p:txBody>
      </p:sp>
      <p:sp>
        <p:nvSpPr>
          <p:cNvPr id="25610" name="Line 39"/>
          <p:cNvSpPr>
            <a:spLocks noChangeShapeType="1"/>
          </p:cNvSpPr>
          <p:nvPr/>
        </p:nvSpPr>
        <p:spPr bwMode="auto">
          <a:xfrm flipH="1">
            <a:off x="5940425" y="1412875"/>
            <a:ext cx="13684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5611" name="Text Box 40"/>
          <p:cNvSpPr txBox="1">
            <a:spLocks noChangeArrowheads="1"/>
          </p:cNvSpPr>
          <p:nvPr/>
        </p:nvSpPr>
        <p:spPr bwMode="auto">
          <a:xfrm>
            <a:off x="684213" y="4437063"/>
            <a:ext cx="8102600" cy="2100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"N. of RR"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Number of FLUKA particles entering a region and which are not split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(i.e., particles undergoing Russian Roulette as well as neither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Russian Roulette nor splitting)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"&lt;Wt&gt;  in"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these particles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"&lt;Wt&gt; kil"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particles killed after being submitted to Russian 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Roulette</a:t>
            </a:r>
          </a:p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"N. of Sp"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</a:t>
            </a:r>
            <a:r>
              <a:rPr lang="en-US" sz="1200">
                <a:latin typeface="Courier New" pitchFamily="49" charset="0"/>
              </a:rPr>
              <a:t>Number of FLUKA particles entering the region and which are split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"&lt;Wt&gt;  in"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these particles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"&lt;Wt&gt; out"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particles after being submitted to splitting</a:t>
            </a:r>
          </a:p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5612" name="Rectangle 41"/>
          <p:cNvSpPr>
            <a:spLocks noChangeArrowheads="1"/>
          </p:cNvSpPr>
          <p:nvPr/>
        </p:nvSpPr>
        <p:spPr bwMode="auto">
          <a:xfrm>
            <a:off x="760413" y="2130425"/>
            <a:ext cx="79248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C2B650D-FF99-489C-9813-94F51C790A5E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- 2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684213" y="1052513"/>
            <a:ext cx="8064500" cy="51847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0" y="3141663"/>
            <a:ext cx="900113" cy="7191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84213" y="4252913"/>
            <a:ext cx="7831137" cy="15525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   </a:t>
            </a:r>
            <a:r>
              <a:rPr lang="en-US" sz="1200" i="1">
                <a:solidFill>
                  <a:srgbClr val="000000"/>
                </a:solidFill>
              </a:rPr>
              <a:t>Note -1:</a:t>
            </a:r>
            <a:r>
              <a:rPr lang="en-US" sz="1200">
                <a:solidFill>
                  <a:srgbClr val="000000"/>
                </a:solidFill>
              </a:rPr>
              <a:t>   RR and splitting arising from Weight-Window biasing (options WW-FACTOR, WW-THRESh,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WW-PROFI) or from multiplicity biasing (WHAT(2) in option BIASING) are not accounted for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 in the counters.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 i="1">
                <a:solidFill>
                  <a:srgbClr val="000000"/>
                </a:solidFill>
              </a:rPr>
              <a:t>  Note – 2:</a:t>
            </a:r>
            <a:r>
              <a:rPr lang="en-US" sz="1200">
                <a:solidFill>
                  <a:srgbClr val="000000"/>
                </a:solidFill>
              </a:rPr>
              <a:t>  Separate counters are printed for hadrons/muons, electrons/photons and low-energy neutrons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(referring to importance biasing requested by BIASING, respectively, with WHAT(1) = 1.0, 2.0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and 3.0, or = 0.0 for all).</a:t>
            </a:r>
          </a:p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84213" y="1041400"/>
            <a:ext cx="8129587" cy="2719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>
                <a:solidFill>
                  <a:srgbClr val="000000"/>
                </a:solidFill>
              </a:rPr>
              <a:t>where</a:t>
            </a:r>
          </a:p>
          <a:p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A =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"N. of RR"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>
                <a:latin typeface="Courier New" pitchFamily="49" charset="0"/>
              </a:rPr>
              <a:t> "N. of Sp" </a:t>
            </a:r>
          </a:p>
          <a:p>
            <a:r>
              <a:rPr lang="en-US">
                <a:latin typeface="Courier New" pitchFamily="49" charset="0"/>
              </a:rPr>
              <a:t>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total number of particles entering the region</a:t>
            </a:r>
          </a:p>
          <a:p>
            <a:r>
              <a:rPr lang="en-US">
                <a:latin typeface="Courier New" pitchFamily="49" charset="0"/>
              </a:rPr>
              <a:t> </a:t>
            </a:r>
          </a:p>
          <a:p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   B =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("&lt;Wt&gt; in"_RR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* "N. of RR")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>
                <a:latin typeface="Courier New" pitchFamily="49" charset="0"/>
              </a:rPr>
              <a:t> ("&lt;Wt&gt; in"_Sp * "N. of Sp") </a:t>
            </a:r>
          </a:p>
          <a:p>
            <a:r>
              <a:rPr lang="en-US">
                <a:latin typeface="Courier New" pitchFamily="49" charset="0"/>
              </a:rPr>
              <a:t>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i="1">
                <a:solidFill>
                  <a:srgbClr val="FF0000"/>
                </a:solidFill>
              </a:rPr>
              <a:t>total weight of the particles entering the region</a:t>
            </a:r>
          </a:p>
          <a:p>
            <a:endParaRPr lang="en-US" i="1"/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B/A = </a:t>
            </a:r>
            <a:r>
              <a:rPr lang="en-US" i="1">
                <a:solidFill>
                  <a:srgbClr val="FF0000"/>
                </a:solidFill>
              </a:rPr>
              <a:t>average weight of the particles entering the region</a:t>
            </a:r>
          </a:p>
          <a:p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2C5E54C-4C14-4F9F-9C6F-E80DABAFB9EF}" type="slidenum">
              <a:rPr lang="en-US"/>
              <a:pPr/>
              <a:t>24</a:t>
            </a:fld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- 3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84213" y="1052513"/>
            <a:ext cx="8064500" cy="51847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3141663"/>
            <a:ext cx="900113" cy="7191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00113" y="1074738"/>
            <a:ext cx="7854950" cy="42306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chemeClr val="accent2"/>
                </a:solidFill>
              </a:rPr>
              <a:t>Strategy:</a:t>
            </a:r>
            <a:endParaRPr lang="en-US" i="1">
              <a:solidFill>
                <a:schemeClr val="accent2"/>
              </a:solidFill>
            </a:endParaRPr>
          </a:p>
          <a:p>
            <a:pPr marL="342900" indent="-342900"/>
            <a:endParaRPr lang="en-US" i="1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1400">
                <a:solidFill>
                  <a:srgbClr val="000000"/>
                </a:solidFill>
              </a:rPr>
              <a:t>run without any biasing and print counter, </a:t>
            </a:r>
            <a:r>
              <a:rPr lang="en-US" sz="1400" i="1">
                <a:solidFill>
                  <a:srgbClr val="000000"/>
                </a:solidFill>
              </a:rPr>
              <a:t>e.g.,</a:t>
            </a:r>
          </a:p>
          <a:p>
            <a:pPr marL="342900" indent="-342900">
              <a:buFontTx/>
              <a:buAutoNum type="arabicPeriod"/>
            </a:pP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 1.0        1.        9.          PRINT</a:t>
            </a:r>
          </a:p>
          <a:p>
            <a:pPr marL="342900" indent="-34290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1400">
                <a:solidFill>
                  <a:srgbClr val="000000"/>
                </a:solidFill>
              </a:rPr>
              <a:t>analyse counter and adjust region importance biasing, </a:t>
            </a:r>
            <a:r>
              <a:rPr lang="en-US" sz="1400" i="1">
                <a:solidFill>
                  <a:srgbClr val="000000"/>
                </a:solidFill>
              </a:rPr>
              <a:t>e.g., </a:t>
            </a:r>
            <a:r>
              <a:rPr lang="en-US" sz="1400">
                <a:solidFill>
                  <a:srgbClr val="000000"/>
                </a:solidFill>
              </a:rPr>
              <a:t>according to the inverse of </a:t>
            </a:r>
          </a:p>
          <a:p>
            <a:pPr marL="342900" indent="-342900"/>
            <a:r>
              <a:rPr lang="en-US" sz="1400">
                <a:solidFill>
                  <a:srgbClr val="000000"/>
                </a:solidFill>
              </a:rPr>
              <a:t>      the attenuation in shielding, add other biasing, </a:t>
            </a:r>
            <a:r>
              <a:rPr lang="en-US" sz="1400" i="1">
                <a:solidFill>
                  <a:srgbClr val="000000"/>
                </a:solidFill>
              </a:rPr>
              <a:t>e.g.,</a:t>
            </a:r>
            <a:r>
              <a:rPr lang="en-US" sz="1400">
                <a:solidFill>
                  <a:srgbClr val="000000"/>
                </a:solidFill>
              </a:rPr>
              <a:t> leading particle biasing run and print </a:t>
            </a:r>
          </a:p>
          <a:p>
            <a:pPr marL="342900" indent="-342900"/>
            <a:r>
              <a:rPr lang="en-US" sz="1400">
                <a:solidFill>
                  <a:srgbClr val="000000"/>
                </a:solidFill>
              </a:rPr>
              <a:t>      counter again</a:t>
            </a:r>
          </a:p>
          <a:p>
            <a:pPr marL="342900" indent="-342900">
              <a:buFontTx/>
              <a:buAutoNum type="arabicPeriod" startAt="2"/>
            </a:pPr>
            <a:endParaRPr lang="en-US" sz="1400">
              <a:solidFill>
                <a:srgbClr val="000000"/>
              </a:solidFill>
            </a:endParaRP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 1.0        1.        9.          PRINT</a:t>
            </a: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1.47        4.</a:t>
            </a: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2.15        5.</a:t>
            </a: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3.16        6.</a:t>
            </a: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4.64        7.</a:t>
            </a:r>
          </a:p>
          <a:p>
            <a:pPr marL="342900" indent="-342900"/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BIASING          0.0       1.0      4.64        8.</a:t>
            </a:r>
          </a:p>
          <a:p>
            <a:pPr marL="342900" indent="-342900"/>
            <a:endParaRPr lang="en-US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 startAt="3"/>
            </a:pPr>
            <a:r>
              <a:rPr lang="en-US" sz="1400">
                <a:solidFill>
                  <a:srgbClr val="000000"/>
                </a:solidFill>
              </a:rPr>
              <a:t>analyse counter, select Weight Windows (WW-THRES, WW-FACTO) around average </a:t>
            </a:r>
          </a:p>
          <a:p>
            <a:pPr marL="342900" indent="-342900"/>
            <a:r>
              <a:rPr lang="en-US" sz="1400">
                <a:solidFill>
                  <a:srgbClr val="000000"/>
                </a:solidFill>
              </a:rPr>
              <a:t>      weights and perform final (high-statistics) run</a:t>
            </a:r>
          </a:p>
          <a:p>
            <a:pPr marL="342900" indent="-342900"/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EE94E54-33EF-47CF-B174-4B04C59117CF}" type="slidenum">
              <a:rPr lang="en-US"/>
              <a:pPr/>
              <a:t>25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- 1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00113" y="1412875"/>
            <a:ext cx="7775575" cy="5065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Leading particle biasing is available </a:t>
            </a:r>
            <a:r>
              <a:rPr lang="en-US" sz="1800">
                <a:solidFill>
                  <a:srgbClr val="0066FF"/>
                </a:solidFill>
              </a:rPr>
              <a:t>only for e</a:t>
            </a:r>
            <a:r>
              <a:rPr lang="en-US" sz="1800" baseline="30000">
                <a:solidFill>
                  <a:srgbClr val="0066FF"/>
                </a:solidFill>
              </a:rPr>
              <a:t>+</a:t>
            </a:r>
            <a:r>
              <a:rPr lang="en-US" sz="1800">
                <a:solidFill>
                  <a:srgbClr val="0066FF"/>
                </a:solidFill>
              </a:rPr>
              <a:t>, e</a:t>
            </a:r>
            <a:r>
              <a:rPr lang="en-US" sz="1800" baseline="30000">
                <a:solidFill>
                  <a:srgbClr val="0066FF"/>
                </a:solidFill>
              </a:rPr>
              <a:t>-</a:t>
            </a:r>
            <a:r>
              <a:rPr lang="en-US" sz="1800">
                <a:solidFill>
                  <a:srgbClr val="0066FF"/>
                </a:solidFill>
              </a:rPr>
              <a:t> and photons</a:t>
            </a:r>
            <a:r>
              <a:rPr lang="en-US" sz="1800">
                <a:solidFill>
                  <a:srgbClr val="000000"/>
                </a:solidFill>
              </a:rPr>
              <a:t>. 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generally used to avoid the geometrical increase with energy of </a:t>
            </a:r>
          </a:p>
          <a:p>
            <a:r>
              <a:rPr lang="en-US" sz="1800">
                <a:solidFill>
                  <a:srgbClr val="000000"/>
                </a:solidFill>
              </a:rPr>
              <a:t>  the number of particles in an electromagnetic shower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characteristic of EM interactions that two particles are present    </a:t>
            </a:r>
          </a:p>
          <a:p>
            <a:r>
              <a:rPr lang="en-US" sz="1800">
                <a:solidFill>
                  <a:srgbClr val="000000"/>
                </a:solidFill>
              </a:rPr>
              <a:t>  in the final state (at least in the approximation made by most MC   </a:t>
            </a:r>
          </a:p>
          <a:p>
            <a:r>
              <a:rPr lang="en-US" sz="1800">
                <a:solidFill>
                  <a:srgbClr val="000000"/>
                </a:solidFill>
              </a:rPr>
              <a:t>  codes).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Only one of the two is randomly retained</a:t>
            </a:r>
            <a:r>
              <a:rPr lang="en-US" sz="1800">
                <a:solidFill>
                  <a:srgbClr val="000000"/>
                </a:solidFill>
              </a:rPr>
              <a:t> and its weight is adjusted </a:t>
            </a:r>
          </a:p>
          <a:p>
            <a:r>
              <a:rPr lang="en-US" sz="1800">
                <a:solidFill>
                  <a:srgbClr val="000000"/>
                </a:solidFill>
              </a:rPr>
              <a:t>  so as to conserve weight x probability.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</a:t>
            </a:r>
            <a:r>
              <a:rPr lang="en-US" sz="1800">
                <a:solidFill>
                  <a:srgbClr val="0066FF"/>
                </a:solidFill>
              </a:rPr>
              <a:t>most energetic</a:t>
            </a:r>
            <a:r>
              <a:rPr lang="en-US" sz="1800">
                <a:solidFill>
                  <a:srgbClr val="000000"/>
                </a:solidFill>
              </a:rPr>
              <a:t> of the two particles is kept with higher </a:t>
            </a:r>
          </a:p>
          <a:p>
            <a:r>
              <a:rPr lang="en-US" sz="1800">
                <a:solidFill>
                  <a:srgbClr val="000000"/>
                </a:solidFill>
              </a:rPr>
              <a:t>   probability (as this is the one which is more efficient in propagating </a:t>
            </a:r>
          </a:p>
          <a:p>
            <a:r>
              <a:rPr lang="en-US" sz="1800">
                <a:solidFill>
                  <a:srgbClr val="000000"/>
                </a:solidFill>
              </a:rPr>
              <a:t>   the shower).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Leading particle biasing is very effective at </a:t>
            </a:r>
            <a:r>
              <a:rPr lang="en-US" sz="1800">
                <a:solidFill>
                  <a:srgbClr val="0066FF"/>
                </a:solidFill>
              </a:rPr>
              <a:t>reducing </a:t>
            </a:r>
            <a:r>
              <a:rPr lang="en-US" sz="1800" i="1">
                <a:solidFill>
                  <a:srgbClr val="0066FF"/>
                </a:solidFill>
              </a:rPr>
              <a:t>t</a:t>
            </a:r>
            <a:r>
              <a:rPr lang="en-US" sz="1800">
                <a:solidFill>
                  <a:srgbClr val="000000"/>
                </a:solidFill>
              </a:rPr>
              <a:t> but </a:t>
            </a:r>
            <a:r>
              <a:rPr lang="en-US" sz="1800">
                <a:solidFill>
                  <a:srgbClr val="0066FF"/>
                </a:solidFill>
              </a:rPr>
              <a:t>increases </a:t>
            </a:r>
          </a:p>
          <a:p>
            <a:pPr>
              <a:buFont typeface="Symbol" pitchFamily="18" charset="2"/>
              <a:buChar char=" "/>
            </a:pPr>
            <a:r>
              <a:rPr lang="en-US" sz="1800" i="1">
                <a:solidFill>
                  <a:srgbClr val="0066FF"/>
                </a:solidFill>
                <a:latin typeface="Symbol" pitchFamily="18" charset="2"/>
              </a:rPr>
              <a:t> s</a:t>
            </a:r>
            <a:r>
              <a:rPr lang="en-US" sz="1800">
                <a:solidFill>
                  <a:srgbClr val="000000"/>
                </a:solidFill>
              </a:rPr>
              <a:t> by introducing </a:t>
            </a:r>
            <a:r>
              <a:rPr lang="en-US" sz="1800">
                <a:solidFill>
                  <a:srgbClr val="0066FF"/>
                </a:solidFill>
              </a:rPr>
              <a:t>large weight fluctuations</a:t>
            </a:r>
            <a:r>
              <a:rPr lang="en-US" sz="1800">
                <a:solidFill>
                  <a:srgbClr val="000000"/>
                </a:solidFill>
              </a:rPr>
              <a:t>. Therefore, it should </a:t>
            </a:r>
          </a:p>
          <a:p>
            <a:pPr>
              <a:buFont typeface="Symbol" pitchFamily="18" charset="2"/>
              <a:buChar char=" "/>
            </a:pPr>
            <a:r>
              <a:rPr lang="en-US" sz="1800">
                <a:solidFill>
                  <a:srgbClr val="000000"/>
                </a:solidFill>
              </a:rPr>
              <a:t> nearly always be backed up by weight windows.</a:t>
            </a:r>
          </a:p>
          <a:p>
            <a:pP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             </a:t>
            </a:r>
            <a:endParaRPr lang="en-US" sz="1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547D6AAD-0EA5-46FB-8B70-DF3BA591F98B}" type="slidenum">
              <a:rPr lang="en-US"/>
              <a:pPr/>
              <a:t>26</a:t>
            </a:fld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EMF-BIAS</a:t>
            </a:r>
            <a:r>
              <a:rPr lang="en-US" sz="1200" b="1">
                <a:latin typeface="Courier New" pitchFamily="49" charset="0"/>
              </a:rPr>
              <a:t>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1022.        0.     5.E-4       16.       20.        2.LPBEMF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25488" y="1844675"/>
            <a:ext cx="784225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For SDUM = LPBEMF (default):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 0.0: leading particle biasing (LPB) is activated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WHAT(1) = 2^0xb0 + 2^1xb1 + 2^2xb2 + 2^3xb3 + 2^4xb4 +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2^5xb5 + 2^6xb6 + 2^7xb7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b0 = 1 : LPB for bremsstrahlung and pair production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b1 = 1 : LPB for bremsstrahlung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b2 = 1 : LPB for pair production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b3 = 1 : LPB for positron annihilation at rest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b4 = 1 : LPB for Compton scattering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b5 = 1 : LPB for Bhabha &amp; Moller scattering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b6 = 1 : LPB for photoelectric effect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b7 = 1 : LPB for positron annihilation in flight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Note: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WHAT(1) = 1022 activates LPB for all physical effects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(values larger than 1022 are converted to 1022)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leading particle biasing is switched off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0.0: ignored</a:t>
            </a:r>
            <a:endParaRPr lang="en-US" sz="1400" b="1">
              <a:solidFill>
                <a:srgbClr val="27B206"/>
              </a:solidFill>
              <a:latin typeface="Courier New" pitchFamily="49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- 2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2E86A2C-5C2E-4DE6-AF93-A4D0BCC6600A}" type="slidenum">
              <a:rPr lang="en-US"/>
              <a:pPr/>
              <a:t>27</a:t>
            </a:fld>
            <a:endParaRPr lang="en-US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EMF-BIAS</a:t>
            </a:r>
            <a:r>
              <a:rPr lang="en-US" sz="1200" b="1">
                <a:latin typeface="Courier New" pitchFamily="49" charset="0"/>
              </a:rPr>
              <a:t>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1022.        0.     5.E-4       16.       20.        2.LPBEMF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725488" y="1916113"/>
            <a:ext cx="8066087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&gt; 0.0: energy threshold below which LPB is played for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       electrons and positrons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electrons: kinetic energy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positrons: total energy plus rest mass energy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resets any previously defined threshold to infinity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(i.e., LPB is played at all energies, Default)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0.0: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/>
              <a:t>         </a:t>
            </a:r>
            <a:r>
              <a:rPr lang="en-US" sz="1400" b="1">
                <a:latin typeface="Courier New" pitchFamily="49" charset="0"/>
              </a:rPr>
              <a:t>WHAT(3) &gt; 0.0: energy threshold below which LPB is played for photons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resets any previously defined threshold to infinity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(i.e., LPB is played at all energies, Default)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0.0: ignored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endParaRPr lang="en-US" sz="1400">
              <a:latin typeface="Courier New" pitchFamily="49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- 3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AB0B76B-C0D6-4734-9C33-D9D799B6C1ED}" type="slidenum">
              <a:rPr lang="en-US"/>
              <a:pPr/>
              <a:t>28</a:t>
            </a:fld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Multiplicity tuning - 1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27088" y="1112838"/>
            <a:ext cx="7775575" cy="5340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66FF"/>
                </a:solidFill>
              </a:rPr>
              <a:t> Multiplicity tuning</a:t>
            </a:r>
            <a:r>
              <a:rPr lang="en-US" sz="1800">
                <a:solidFill>
                  <a:srgbClr val="000000"/>
                </a:solidFill>
              </a:rPr>
              <a:t> is meant to be for hadrons what Leading Particle   </a:t>
            </a:r>
          </a:p>
          <a:p>
            <a:r>
              <a:rPr lang="en-US" sz="1800">
                <a:solidFill>
                  <a:srgbClr val="000000"/>
                </a:solidFill>
              </a:rPr>
              <a:t>  Biasing is for electrons and photons.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 hadronic nuclear interaction at LHC energies can end in hundreds  </a:t>
            </a:r>
          </a:p>
          <a:p>
            <a:r>
              <a:rPr lang="en-US" sz="1800">
                <a:solidFill>
                  <a:srgbClr val="000000"/>
                </a:solidFill>
              </a:rPr>
              <a:t>  of secondaries. Thus, to simulate a whole hadronic cascade in bulk    </a:t>
            </a:r>
          </a:p>
          <a:p>
            <a:r>
              <a:rPr lang="en-US" sz="1800">
                <a:solidFill>
                  <a:srgbClr val="000000"/>
                </a:solidFill>
              </a:rPr>
              <a:t>  matter may take a lot of CPU time.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Except for the leading particle, many secondaries are of the same </a:t>
            </a:r>
          </a:p>
          <a:p>
            <a:r>
              <a:rPr lang="en-US" sz="1800">
                <a:solidFill>
                  <a:srgbClr val="000000"/>
                </a:solidFill>
              </a:rPr>
              <a:t>  type and have similar energies and other characteristics.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Therefore, it is possible to </a:t>
            </a:r>
            <a:r>
              <a:rPr lang="en-US" sz="1800">
                <a:solidFill>
                  <a:srgbClr val="0066FF"/>
                </a:solidFill>
              </a:rPr>
              <a:t>discard a predetermined average fraction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r>
              <a:rPr lang="en-US" sz="1800">
                <a:solidFill>
                  <a:srgbClr val="000000"/>
                </a:solidFill>
              </a:rPr>
              <a:t>  of them, provided the weight of those which are kept and </a:t>
            </a:r>
          </a:p>
          <a:p>
            <a:r>
              <a:rPr lang="en-US" sz="1800">
                <a:solidFill>
                  <a:srgbClr val="000000"/>
                </a:solidFill>
              </a:rPr>
              <a:t>  transported be adjusted so that the total weight is conserved </a:t>
            </a:r>
            <a:r>
              <a:rPr lang="en-US" sz="1800" i="1">
                <a:solidFill>
                  <a:srgbClr val="000000"/>
                </a:solidFill>
              </a:rPr>
              <a:t>(but </a:t>
            </a:r>
          </a:p>
          <a:p>
            <a:r>
              <a:rPr lang="en-US" sz="1800" i="1">
                <a:solidFill>
                  <a:srgbClr val="000000"/>
                </a:solidFill>
              </a:rPr>
              <a:t>  the leading particle must not be discarded).</a:t>
            </a:r>
          </a:p>
          <a:p>
            <a:endParaRPr lang="en-US" sz="1800" i="1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user can tune the average multiplicity in different regions of </a:t>
            </a:r>
          </a:p>
          <a:p>
            <a:r>
              <a:rPr lang="en-US" sz="1800">
                <a:solidFill>
                  <a:srgbClr val="000000"/>
                </a:solidFill>
              </a:rPr>
              <a:t>  space by setting a region-dependent reduction factor </a:t>
            </a:r>
            <a:r>
              <a:rPr lang="en-US" sz="1800" i="1">
                <a:solidFill>
                  <a:srgbClr val="000000"/>
                </a:solidFill>
              </a:rPr>
              <a:t>(in fact, it can </a:t>
            </a:r>
          </a:p>
          <a:p>
            <a:r>
              <a:rPr lang="en-US" sz="1800" i="1">
                <a:solidFill>
                  <a:srgbClr val="000000"/>
                </a:solidFill>
              </a:rPr>
              <a:t>  even be &gt; 1 ! But this possibility is seldom used).</a:t>
            </a:r>
          </a:p>
          <a:p>
            <a:r>
              <a:rPr lang="en-US" sz="2000">
                <a:solidFill>
                  <a:srgbClr val="000000"/>
                </a:solidFill>
              </a:rPr>
              <a:t>             </a:t>
            </a:r>
            <a:endParaRPr lang="en-US" sz="1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61F2CAA-5564-43AD-B956-B1897B74EA90}" type="slidenum">
              <a:rPr lang="en-US"/>
              <a:pPr/>
              <a:t>29</a:t>
            </a:fld>
            <a:endParaRPr 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Multiplicity tuning - 2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1.0       0.7       1.0        8.       18.        1.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725488" y="1916113"/>
            <a:ext cx="78422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specifies the particles to be biased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= 0.0 : all particles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1.0 : hadrons and muons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2.0 : electrons, positrons and photons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= RR (or splitting) factor by which the average number of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secondaries produced in a collision should be reduced (or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increased).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r>
              <a:rPr lang="en-US" sz="1400" b="1">
                <a:latin typeface="Courier New" pitchFamily="49" charset="0"/>
              </a:rPr>
              <a:t>     WHAT(3) =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importance biasing)</a:t>
            </a:r>
          </a:p>
          <a:p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= RRPRONLY</a:t>
            </a:r>
            <a:r>
              <a:rPr lang="en-US" sz="1400">
                <a:latin typeface="Courier New" pitchFamily="49" charset="0"/>
              </a:rPr>
              <a:t>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multiplicity biasing for primary particles only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(blank)</a:t>
            </a:r>
            <a:r>
              <a:rPr lang="en-US" sz="1400">
                <a:latin typeface="Courier New" pitchFamily="49" charset="0"/>
              </a:rPr>
              <a:t>: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ignored (Default)</a:t>
            </a:r>
            <a:endParaRPr lang="en-US" sz="1400" b="1">
              <a:solidFill>
                <a:srgbClr val="27B206"/>
              </a:solidFill>
              <a:latin typeface="Courier New" pitchFamily="49" charset="0"/>
            </a:endParaRP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3D21A726-CED3-4073-90E4-69121A33AFE8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Analog vs. Biased - 1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3659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Analog Monte Carlo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samples from</a:t>
            </a:r>
            <a:r>
              <a:rPr lang="en-US" sz="1800">
                <a:solidFill>
                  <a:srgbClr val="0066FF"/>
                </a:solidFill>
              </a:rPr>
              <a:t> actual phase space distributions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predicts average quantities and </a:t>
            </a:r>
            <a:r>
              <a:rPr lang="en-US" sz="1800">
                <a:solidFill>
                  <a:srgbClr val="0066FF"/>
                </a:solidFill>
              </a:rPr>
              <a:t>all statistical moments</a:t>
            </a:r>
            <a:r>
              <a:rPr lang="en-US" sz="1800">
                <a:solidFill>
                  <a:srgbClr val="000000"/>
                </a:solidFill>
              </a:rPr>
              <a:t> of any order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preserves </a:t>
            </a:r>
            <a:r>
              <a:rPr lang="en-US" sz="1800">
                <a:solidFill>
                  <a:srgbClr val="0066FF"/>
                </a:solidFill>
              </a:rPr>
              <a:t>correlations</a:t>
            </a:r>
            <a:r>
              <a:rPr lang="en-US" sz="1800">
                <a:solidFill>
                  <a:srgbClr val="000000"/>
                </a:solidFill>
              </a:rPr>
              <a:t> and reproduces </a:t>
            </a:r>
            <a:r>
              <a:rPr lang="en-US" sz="1800">
                <a:solidFill>
                  <a:srgbClr val="0066FF"/>
                </a:solidFill>
              </a:rPr>
              <a:t>fluctuations</a:t>
            </a:r>
            <a:r>
              <a:rPr lang="en-US" sz="1800">
                <a:solidFill>
                  <a:srgbClr val="000000"/>
                </a:solidFill>
              </a:rPr>
              <a:t> (provided the  </a:t>
            </a:r>
          </a:p>
          <a:p>
            <a:r>
              <a:rPr lang="en-US" sz="1800">
                <a:solidFill>
                  <a:srgbClr val="000000"/>
                </a:solidFill>
              </a:rPr>
              <a:t>  physics is correct…)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is </a:t>
            </a:r>
            <a:r>
              <a:rPr lang="en-US" sz="1800" i="1">
                <a:solidFill>
                  <a:srgbClr val="000000"/>
                </a:solidFill>
              </a:rPr>
              <a:t>(almost)</a:t>
            </a:r>
            <a:r>
              <a:rPr lang="en-US" sz="1800">
                <a:solidFill>
                  <a:srgbClr val="000000"/>
                </a:solidFill>
              </a:rPr>
              <a:t> safe and can </a:t>
            </a:r>
            <a:r>
              <a:rPr lang="en-US" sz="1800" i="1">
                <a:solidFill>
                  <a:srgbClr val="000000"/>
                </a:solidFill>
              </a:rPr>
              <a:t>(sometimes)</a:t>
            </a:r>
            <a:r>
              <a:rPr lang="en-US" sz="1800">
                <a:solidFill>
                  <a:srgbClr val="000000"/>
                </a:solidFill>
              </a:rPr>
              <a:t> be used as “black box” </a:t>
            </a:r>
          </a:p>
          <a:p>
            <a:r>
              <a:rPr lang="en-US" sz="1800">
                <a:solidFill>
                  <a:schemeClr val="accent2"/>
                </a:solidFill>
              </a:rPr>
              <a:t>   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BUT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is </a:t>
            </a:r>
            <a:r>
              <a:rPr lang="en-US" sz="1800">
                <a:solidFill>
                  <a:srgbClr val="0066FF"/>
                </a:solidFill>
              </a:rPr>
              <a:t>inefficient</a:t>
            </a:r>
            <a:r>
              <a:rPr lang="en-US" sz="1800">
                <a:solidFill>
                  <a:srgbClr val="000000"/>
                </a:solidFill>
              </a:rPr>
              <a:t> and converges very slowly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fails to predict important contributions due to </a:t>
            </a:r>
            <a:r>
              <a:rPr lang="en-US" sz="1800">
                <a:solidFill>
                  <a:srgbClr val="0066FF"/>
                </a:solidFill>
              </a:rPr>
              <a:t>rare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D48594E2-1B66-4A8D-8225-3CF02F9B00D6}" type="slidenum">
              <a:rPr lang="en-US"/>
              <a:pPr/>
              <a:t>30</a:t>
            </a:fld>
            <a:endParaRPr lang="en-US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- 1</a:t>
            </a:r>
            <a:r>
              <a:rPr lang="en-US" sz="2000">
                <a:solidFill>
                  <a:schemeClr val="tx2"/>
                </a:solidFill>
              </a:rPr>
              <a:t>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27088" y="1314450"/>
            <a:ext cx="7775575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Also called</a:t>
            </a:r>
            <a:r>
              <a:rPr lang="en-US" sz="1800">
                <a:solidFill>
                  <a:srgbClr val="0066FF"/>
                </a:solidFill>
              </a:rPr>
              <a:t> survival biasing</a:t>
            </a:r>
            <a:r>
              <a:rPr lang="en-US" sz="2000">
                <a:solidFill>
                  <a:srgbClr val="000000"/>
                </a:solidFill>
              </a:rPr>
              <a:t>   </a:t>
            </a:r>
          </a:p>
          <a:p>
            <a:pPr>
              <a:buFontTx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implemented in most low-energy neutron transport codes, were </a:t>
            </a:r>
          </a:p>
          <a:p>
            <a:r>
              <a:rPr lang="en-US" sz="1800">
                <a:solidFill>
                  <a:srgbClr val="000000"/>
                </a:solidFill>
              </a:rPr>
              <a:t>  the user must choose between two options:</a:t>
            </a:r>
            <a:r>
              <a:rPr lang="en-US" sz="2000">
                <a:solidFill>
                  <a:srgbClr val="000000"/>
                </a:solidFill>
              </a:rPr>
              <a:t>  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at each neutron collision either analog scattering or absorption 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  according to the actual physical probability</a:t>
            </a:r>
            <a:r>
              <a:rPr lang="en-US" sz="1800" i="1">
                <a:solidFill>
                  <a:srgbClr val="FF0000"/>
                </a:solidFill>
              </a:rPr>
              <a:t> 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s</a:t>
            </a:r>
            <a:r>
              <a:rPr lang="en-US" sz="1800" i="1">
                <a:solidFill>
                  <a:srgbClr val="FF0000"/>
                </a:solidFill>
              </a:rPr>
              <a:t>/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T</a:t>
            </a:r>
            <a:r>
              <a:rPr lang="en-US" i="1" baseline="-25000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  </a:t>
            </a:r>
            <a:r>
              <a:rPr lang="en-US" sz="1800">
                <a:solidFill>
                  <a:srgbClr val="000000"/>
                </a:solidFill>
              </a:rPr>
              <a:t>and </a:t>
            </a:r>
            <a:r>
              <a:rPr lang="en-US" sz="1800" i="1">
                <a:solidFill>
                  <a:srgbClr val="FF0000"/>
                </a:solidFill>
              </a:rPr>
              <a:t>(1- 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s</a:t>
            </a:r>
            <a:r>
              <a:rPr lang="en-US" sz="1800" i="1">
                <a:solidFill>
                  <a:srgbClr val="FF0000"/>
                </a:solidFill>
              </a:rPr>
              <a:t>/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T</a:t>
            </a:r>
            <a:r>
              <a:rPr lang="en-US" sz="1800" i="1">
                <a:solidFill>
                  <a:srgbClr val="FF0000"/>
                </a:solidFill>
              </a:rPr>
              <a:t>)</a:t>
            </a:r>
            <a:r>
              <a:rPr lang="en-US" sz="1800">
                <a:solidFill>
                  <a:srgbClr val="000000"/>
                </a:solidFill>
              </a:rPr>
              <a:t>, 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  respectively</a:t>
            </a:r>
          </a:p>
          <a:p>
            <a:pPr lvl="1">
              <a:buFontTx/>
              <a:buChar char="•"/>
            </a:pPr>
            <a:r>
              <a:rPr lang="en-US" sz="1800" i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systematic survival with a weight reduced by a factor</a:t>
            </a:r>
            <a:r>
              <a:rPr lang="en-US" sz="1800" i="1">
                <a:solidFill>
                  <a:srgbClr val="000000"/>
                </a:solidFill>
              </a:rPr>
              <a:t> 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s</a:t>
            </a:r>
            <a:r>
              <a:rPr lang="en-US" sz="1800" i="1">
                <a:solidFill>
                  <a:srgbClr val="FF0000"/>
                </a:solidFill>
              </a:rPr>
              <a:t>/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T</a:t>
            </a:r>
          </a:p>
          <a:p>
            <a:pPr lvl="1">
              <a:buFontTx/>
              <a:buChar char="•"/>
            </a:pPr>
            <a:endParaRPr lang="en-US" sz="1800" i="1" baseline="-25000">
              <a:solidFill>
                <a:srgbClr val="FF0000"/>
              </a:solidFill>
            </a:endParaRPr>
          </a:p>
          <a:p>
            <a:pPr lvl="1"/>
            <a:endParaRPr lang="en-US" sz="1800" i="1" baseline="-250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FLUKA there is also a third possible choice: the user can force   </a:t>
            </a:r>
          </a:p>
          <a:p>
            <a:r>
              <a:rPr lang="en-US" sz="1800">
                <a:solidFill>
                  <a:srgbClr val="000000"/>
                </a:solidFill>
              </a:rPr>
              <a:t>  the neutron absorption probability to take an arbitrary value,   </a:t>
            </a:r>
          </a:p>
          <a:p>
            <a:r>
              <a:rPr lang="en-US" sz="1800">
                <a:solidFill>
                  <a:srgbClr val="000000"/>
                </a:solidFill>
              </a:rPr>
              <a:t>  pre-assigned on a region-by-region basis and as a function of energy.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488CC1E-7918-4381-891A-EBB50E051CC3}" type="slidenum">
              <a:rPr lang="en-US"/>
              <a:pPr/>
              <a:t>31</a:t>
            </a:fld>
            <a:endParaRPr lang="en-US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- 2</a:t>
            </a:r>
            <a:r>
              <a:rPr lang="en-US" sz="2000">
                <a:solidFill>
                  <a:schemeClr val="tx2"/>
                </a:solidFill>
              </a:rPr>
              <a:t>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827088" y="1314450"/>
            <a:ext cx="7775575" cy="36623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 When and how to use it ?</a:t>
            </a:r>
          </a:p>
          <a:p>
            <a:endParaRPr lang="en-US" sz="18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 small survival probability is often assigned to thermal neutrons to </a:t>
            </a:r>
          </a:p>
          <a:p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rgbClr val="0066FF"/>
                </a:solidFill>
              </a:rPr>
              <a:t>limit the number of scatterings</a:t>
            </a:r>
            <a:r>
              <a:rPr lang="en-US" sz="1800">
                <a:solidFill>
                  <a:srgbClr val="000000"/>
                </a:solidFill>
              </a:rPr>
              <a:t> in non-absorbing media.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also very useful in material with unusual scattering properties </a:t>
            </a:r>
          </a:p>
          <a:p>
            <a:r>
              <a:rPr lang="en-US" sz="1800">
                <a:solidFill>
                  <a:srgbClr val="000000"/>
                </a:solidFill>
              </a:rPr>
              <a:t>  (</a:t>
            </a:r>
            <a:r>
              <a:rPr lang="en-US" sz="1800" i="1">
                <a:solidFill>
                  <a:srgbClr val="000000"/>
                </a:solidFill>
              </a:rPr>
              <a:t>e.g</a:t>
            </a:r>
            <a:r>
              <a:rPr lang="en-US" sz="1800">
                <a:solidFill>
                  <a:srgbClr val="000000"/>
                </a:solidFill>
              </a:rPr>
              <a:t>., iron)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Survival probabilities too small with respect to the physical one 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s</a:t>
            </a:r>
            <a:r>
              <a:rPr lang="en-US" sz="1800" i="1">
                <a:solidFill>
                  <a:srgbClr val="FF0000"/>
                </a:solidFill>
              </a:rPr>
              <a:t>/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T</a:t>
            </a:r>
            <a:r>
              <a:rPr lang="en-US" i="1" baseline="-25000">
                <a:solidFill>
                  <a:srgbClr val="FF0000"/>
                </a:solidFill>
              </a:rPr>
              <a:t> </a:t>
            </a:r>
          </a:p>
          <a:p>
            <a:r>
              <a:rPr lang="en-US" sz="1800">
                <a:solidFill>
                  <a:srgbClr val="000000"/>
                </a:solidFill>
              </a:rPr>
              <a:t>   may introduce large weight fluctuations due to the very different   </a:t>
            </a:r>
          </a:p>
          <a:p>
            <a:r>
              <a:rPr lang="en-US" sz="1800">
                <a:solidFill>
                  <a:srgbClr val="000000"/>
                </a:solidFill>
              </a:rPr>
              <a:t>   number of collisions suffered by individual neutrons: in these cases     </a:t>
            </a:r>
          </a:p>
          <a:p>
            <a:r>
              <a:rPr lang="en-US" sz="1800">
                <a:solidFill>
                  <a:srgbClr val="000000"/>
                </a:solidFill>
              </a:rPr>
              <a:t>   a Weight Window should be applied. </a:t>
            </a:r>
            <a:r>
              <a:rPr lang="en-US" sz="1800" i="1">
                <a:solidFill>
                  <a:srgbClr val="FF0000"/>
                </a:solidFill>
              </a:rPr>
              <a:t>(Never set the absorption </a:t>
            </a:r>
          </a:p>
          <a:p>
            <a:r>
              <a:rPr lang="en-US" sz="1800" i="1">
                <a:solidFill>
                  <a:srgbClr val="FF0000"/>
                </a:solidFill>
              </a:rPr>
              <a:t>   probability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 sz="1800" i="1">
                <a:solidFill>
                  <a:srgbClr val="FF0000"/>
                </a:solidFill>
              </a:rPr>
              <a:t>larger</a:t>
            </a:r>
            <a:r>
              <a:rPr lang="en-US"/>
              <a:t> </a:t>
            </a:r>
            <a:r>
              <a:rPr lang="en-US" sz="1800" i="1">
                <a:solidFill>
                  <a:srgbClr val="FF0000"/>
                </a:solidFill>
              </a:rPr>
              <a:t>than a few times the physical one 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9C4FFC0-5743-4399-86DA-342AE2ADBE01}" type="slidenum">
              <a:rPr lang="en-US"/>
              <a:pPr/>
              <a:t>32</a:t>
            </a:fld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LOW-BIAS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60.0      47.0      0.95       5.0      19.0       0.0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25488" y="1916113"/>
            <a:ext cx="7735887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 0.0 : group cut-off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0.0, i.e., no cut-off)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Neutrons in energy groups with number &gt;= WHAT(1)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are not transported.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&gt; 0.0 : group limit for non-analogue absorption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(Default: depends on DEFAULTS setting)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Neutrons in energy groups &gt;= WHAT(2) undergo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non-analogue absorption. If WHAT(2)&gt; NMGP (=72)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analogue absorption is applied to all groups.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&gt; 0.0 : non-analogue survival probability</a:t>
            </a:r>
            <a:r>
              <a:rPr lang="en-US" sz="1400">
                <a:latin typeface="Courier New" pitchFamily="49" charset="0"/>
              </a:rPr>
              <a:t> 1 - (</a:t>
            </a:r>
            <a:r>
              <a:rPr lang="en-US" sz="1400">
                <a:latin typeface="Symbol" pitchFamily="18" charset="2"/>
              </a:rPr>
              <a:t>s</a:t>
            </a:r>
            <a:r>
              <a:rPr lang="en-US" sz="1400" baseline="-25000">
                <a:latin typeface="Courier New" pitchFamily="49" charset="0"/>
              </a:rPr>
              <a:t>abs</a:t>
            </a:r>
            <a:r>
              <a:rPr lang="en-US" sz="1400">
                <a:latin typeface="Courier New" pitchFamily="49" charset="0"/>
              </a:rPr>
              <a:t>/</a:t>
            </a:r>
            <a:r>
              <a:rPr lang="en-US" sz="1400">
                <a:latin typeface="Symbol" pitchFamily="18" charset="2"/>
              </a:rPr>
              <a:t>s</a:t>
            </a:r>
            <a:r>
              <a:rPr lang="en-US" sz="1400" baseline="-25000">
                <a:latin typeface="Courier New" pitchFamily="49" charset="0"/>
              </a:rPr>
              <a:t>tot</a:t>
            </a:r>
            <a:r>
              <a:rPr lang="en-US" sz="1400">
                <a:latin typeface="Courier New" pitchFamily="49" charset="0"/>
              </a:rPr>
              <a:t>)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depends on DEFAULTS setting)</a:t>
            </a:r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- 3</a:t>
            </a:r>
            <a:r>
              <a:rPr lang="en-US" sz="2000">
                <a:solidFill>
                  <a:schemeClr val="tx2"/>
                </a:solidFill>
              </a:rPr>
              <a:t>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B1AB6F6-223B-4085-B387-1E84BD53D428}" type="slidenum">
              <a:rPr lang="en-US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Biasing mean free paths – 1</a:t>
            </a:r>
            <a:r>
              <a:rPr lang="en-US" sz="2000">
                <a:solidFill>
                  <a:schemeClr val="tx2"/>
                </a:solidFill>
              </a:rPr>
              <a:t>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LAM-BIAS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Decay lengths: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</a:t>
            </a:r>
            <a:r>
              <a:rPr lang="en-US" sz="1800">
                <a:solidFill>
                  <a:srgbClr val="0066FF"/>
                </a:solidFill>
              </a:rPr>
              <a:t>mean life/average decay length</a:t>
            </a:r>
            <a:r>
              <a:rPr lang="en-US" sz="1800">
                <a:solidFill>
                  <a:srgbClr val="000000"/>
                </a:solidFill>
              </a:rPr>
              <a:t> of unstable particles can be </a:t>
            </a:r>
          </a:p>
          <a:p>
            <a:r>
              <a:rPr lang="en-US" sz="1800">
                <a:solidFill>
                  <a:srgbClr val="000000"/>
                </a:solidFill>
              </a:rPr>
              <a:t>   artificially shortened.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also possible to </a:t>
            </a:r>
            <a:r>
              <a:rPr lang="en-US" sz="1800">
                <a:solidFill>
                  <a:srgbClr val="0066FF"/>
                </a:solidFill>
              </a:rPr>
              <a:t>increase the generation rate</a:t>
            </a:r>
            <a:r>
              <a:rPr lang="en-US" sz="1800">
                <a:solidFill>
                  <a:srgbClr val="000000"/>
                </a:solidFill>
              </a:rPr>
              <a:t> of decay products </a:t>
            </a:r>
          </a:p>
          <a:p>
            <a:r>
              <a:rPr lang="en-US" sz="1800">
                <a:solidFill>
                  <a:srgbClr val="000000"/>
                </a:solidFill>
              </a:rPr>
              <a:t>  without the parent particle actually disappearing.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Typically used to enhance statistics of </a:t>
            </a:r>
            <a:r>
              <a:rPr lang="en-US" sz="1800">
                <a:solidFill>
                  <a:srgbClr val="0066FF"/>
                </a:solidFill>
              </a:rPr>
              <a:t>muon or neutrino production</a:t>
            </a:r>
            <a:r>
              <a:rPr lang="en-US" sz="1800">
                <a:solidFill>
                  <a:srgbClr val="000000"/>
                </a:solidFill>
              </a:rPr>
              <a:t>.</a:t>
            </a:r>
          </a:p>
          <a:p>
            <a:pP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kinematics of the decay can also be biased (decay angle).</a:t>
            </a:r>
            <a:endParaRPr lang="en-US" sz="1800" baseline="-2500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472B5ED-8664-4752-86C3-8139A94282CF}" type="slidenum">
              <a:rPr lang="en-US"/>
              <a:pPr/>
              <a:t>34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Text Box 9"/>
          <p:cNvSpPr txBox="1">
            <a:spLocks noChangeArrowheads="1"/>
          </p:cNvSpPr>
          <p:nvPr/>
        </p:nvSpPr>
        <p:spPr bwMode="auto">
          <a:xfrm>
            <a:off x="725488" y="1893888"/>
            <a:ext cx="840422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for SDUM = GDECAY: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:  mean decay length (cm) of the particle in the laboratory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   frame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is set = |WHAT(1)| if smaller than the physical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decay length (otherwise it is left unchanged).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&lt; 0.0 : At the decay point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Russian Roulette (i.e.</a:t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 random choice) decides whether the particle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 actually will survive or not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after creation of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the decay products. The latter are created in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any case and their weight adjusted taking into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account the ratio between biased and physical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survival probability.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&gt; 0.0 : Let P</a:t>
            </a:r>
            <a:r>
              <a:rPr lang="en-US" sz="1400" baseline="-25000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= unbiased probability and P</a:t>
            </a:r>
            <a:r>
              <a:rPr lang="en-US" sz="1400" baseline="-25000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= biased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probability: at the decay point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the particle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 always survives with a reduced weight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W=(1 - P</a:t>
            </a:r>
            <a:r>
              <a:rPr lang="en-US" sz="1400" baseline="-25000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/P</a:t>
            </a:r>
            <a:r>
              <a:rPr lang="en-US" sz="1400" baseline="-25000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),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where W is the current weight of the particle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before the decay. Its daughters are given a weight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W=P</a:t>
            </a:r>
            <a:r>
              <a:rPr lang="en-US" sz="1400" baseline="-25000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/P</a:t>
            </a:r>
            <a:r>
              <a:rPr lang="en-US" sz="1400" baseline="-25000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(as in case WHAT(1) &lt; 0.0).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7894" name="Rectangle 10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5" name="Rectangle 11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-3.E+3        1.        1.       13.       16.        0.GDECAY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Biasing mean free paths – 2</a:t>
            </a:r>
            <a:r>
              <a:rPr lang="en-US" sz="2000">
                <a:solidFill>
                  <a:schemeClr val="tx2"/>
                </a:solidFill>
              </a:rPr>
              <a:t>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LAM-BIAS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586ABAD-053F-4159-B030-0A9D5F0BF503}" type="slidenum">
              <a:rPr lang="en-US"/>
              <a:pPr/>
              <a:t>35</a:t>
            </a:fld>
            <a:endParaRPr lang="en-US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725488" y="1893888"/>
            <a:ext cx="80549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for SDUM = blank:</a:t>
            </a:r>
            <a:br>
              <a:rPr lang="en-US" sz="140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  </a:t>
            </a:r>
          </a:p>
          <a:p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b="1">
                <a:latin typeface="Courier New" pitchFamily="49" charset="0"/>
              </a:rPr>
              <a:t>WHAT(1) : the mean life of the particle in its rest frame is reduced </a:t>
            </a:r>
          </a:p>
          <a:p>
            <a:r>
              <a:rPr lang="en-US" sz="1400" b="1">
                <a:latin typeface="Courier New" pitchFamily="49" charset="0"/>
              </a:rPr>
              <a:t>              by a factor |WHAT(1)|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(must be &lt;= 1.0)</a:t>
            </a:r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&lt; 0.0 :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(as for SDUM=GDECAY)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Russian Roulette </a:t>
            </a:r>
          </a:p>
          <a:p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&gt; 0.0 :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(as for SDUM=DECAY)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the particle always survives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 with a reduced weight</a:t>
            </a: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sz="1400" b="1"/>
          </a:p>
          <a:p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for SDUM = blank or GDECAY</a:t>
            </a:r>
          </a:p>
          <a:p>
            <a:pPr eaLnBrk="0" hangingPunct="0"/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and WHAT(3) 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interaction length biasing)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particle index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particle index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 if WHAT(4) &gt; 0, 46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-0.5        1.        1.       13.       16.        0.</a:t>
            </a:r>
            <a:r>
              <a:rPr lang="en-US" b="1">
                <a:solidFill>
                  <a:srgbClr val="000000"/>
                </a:solidFill>
              </a:rPr>
              <a:t/>
            </a:r>
            <a:br>
              <a:rPr lang="en-US" b="1">
                <a:solidFill>
                  <a:srgbClr val="000000"/>
                </a:solidFill>
              </a:rPr>
            </a:b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</a:rPr>
              <a:t>Biasing mean free paths – 3</a:t>
            </a:r>
            <a:r>
              <a:rPr lang="en-US" sz="2000">
                <a:solidFill>
                  <a:schemeClr val="tx2"/>
                </a:solidFill>
              </a:rPr>
              <a:t>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LAM-BIAS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8F66E6A5-16AB-4E7B-9813-B724C6A5051C}" type="slidenum">
              <a:rPr lang="en-US"/>
              <a:pPr/>
              <a:t>36</a:t>
            </a:fld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Biasing mean free paths – 4</a:t>
            </a:r>
            <a:r>
              <a:rPr lang="en-US" sz="2000">
                <a:solidFill>
                  <a:schemeClr val="tx2"/>
                </a:solidFill>
              </a:rPr>
              <a:t>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LAM-BIAS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632700" cy="43926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Interaction lengths: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a similar way, the hadron or photon </a:t>
            </a:r>
            <a:r>
              <a:rPr lang="en-US" sz="1800">
                <a:solidFill>
                  <a:srgbClr val="0066FF"/>
                </a:solidFill>
              </a:rPr>
              <a:t>mean free path for nuclear </a:t>
            </a:r>
          </a:p>
          <a:p>
            <a:r>
              <a:rPr lang="en-US" sz="1800">
                <a:solidFill>
                  <a:srgbClr val="0066FF"/>
                </a:solidFill>
              </a:rPr>
              <a:t>  interactions</a:t>
            </a:r>
            <a:r>
              <a:rPr lang="en-US" sz="1800">
                <a:solidFill>
                  <a:srgbClr val="000000"/>
                </a:solidFill>
              </a:rPr>
              <a:t> can be artificially decreased by a predefined particle-    </a:t>
            </a:r>
          </a:p>
          <a:p>
            <a:r>
              <a:rPr lang="en-US" sz="1800">
                <a:solidFill>
                  <a:srgbClr val="000000"/>
                </a:solidFill>
              </a:rPr>
              <a:t>  or material-dependent factor.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This option is useful for instance to increase the probability for </a:t>
            </a:r>
          </a:p>
          <a:p>
            <a:r>
              <a:rPr lang="en-US" sz="1800">
                <a:solidFill>
                  <a:srgbClr val="000000"/>
                </a:solidFill>
              </a:rPr>
              <a:t>   beam interaction in a </a:t>
            </a:r>
            <a:r>
              <a:rPr lang="en-US" sz="1800">
                <a:solidFill>
                  <a:srgbClr val="0066FF"/>
                </a:solidFill>
              </a:rPr>
              <a:t>very thin target</a:t>
            </a:r>
            <a:r>
              <a:rPr lang="en-US" sz="1800">
                <a:solidFill>
                  <a:srgbClr val="000000"/>
                </a:solidFill>
              </a:rPr>
              <a:t> or in a material of </a:t>
            </a:r>
            <a:r>
              <a:rPr lang="en-US" sz="1800">
                <a:solidFill>
                  <a:srgbClr val="0066FF"/>
                </a:solidFill>
              </a:rPr>
              <a:t>very low    </a:t>
            </a:r>
          </a:p>
          <a:p>
            <a:r>
              <a:rPr lang="en-US" sz="1800">
                <a:solidFill>
                  <a:srgbClr val="0066FF"/>
                </a:solidFill>
              </a:rPr>
              <a:t>   density</a:t>
            </a:r>
            <a:r>
              <a:rPr lang="en-US" sz="1800">
                <a:solidFill>
                  <a:srgbClr val="000000"/>
                </a:solidFill>
              </a:rPr>
              <a:t>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also </a:t>
            </a:r>
            <a:r>
              <a:rPr lang="en-US" sz="1800">
                <a:solidFill>
                  <a:srgbClr val="0066FF"/>
                </a:solidFill>
              </a:rPr>
              <a:t>necessary to simulate photonuclear reactions</a:t>
            </a:r>
            <a:r>
              <a:rPr lang="en-US" sz="1800">
                <a:solidFill>
                  <a:srgbClr val="000000"/>
                </a:solidFill>
              </a:rPr>
              <a:t> with  </a:t>
            </a:r>
          </a:p>
          <a:p>
            <a:r>
              <a:rPr lang="en-US" sz="1800">
                <a:solidFill>
                  <a:srgbClr val="000000"/>
                </a:solidFill>
              </a:rPr>
              <a:t>  acceptable statistics, the photonuclear cross section being much </a:t>
            </a:r>
          </a:p>
          <a:p>
            <a:r>
              <a:rPr lang="en-US" sz="1800">
                <a:solidFill>
                  <a:srgbClr val="000000"/>
                </a:solidFill>
              </a:rPr>
              <a:t>  smaller that that for EM processes.</a:t>
            </a: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F55A53D0-7D88-41E2-9D6C-E92204CF5081}" type="slidenum">
              <a:rPr lang="en-US"/>
              <a:pPr/>
              <a:t>37</a:t>
            </a:fld>
            <a:endParaRPr lang="en-US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725488" y="1893888"/>
            <a:ext cx="8054975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decay length biasing)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: biasing factor for hadronic inelastic interactions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hadronic inelastic interaction length of the particle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is reduced by a factor |WHAT(2)| (must be &lt;= 1.0)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&lt; 0. : At the interaction point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Russian Roulette (i.e.</a:t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random choice) decides whether the particle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actually will survive or not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after creation of the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secondaries products. The latter are created in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any case and their weight adjusted taking into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account the ratio between biased and physical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survival probability.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&gt; 0. : At the interaction point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the particle always</a:t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survives with a reduced weight.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The secondaries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are created in any case and their weight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adjusted taking into account the ratio between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biased and physical survival probability. 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762000" y="1227138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0.0      0.02       11.        7.        0.        0.INEPRI</a:t>
            </a:r>
            <a:r>
              <a:rPr lang="en-US"/>
              <a:t> </a:t>
            </a: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Biasing mean free paths – 5</a:t>
            </a:r>
            <a:r>
              <a:rPr lang="en-US" sz="2000">
                <a:solidFill>
                  <a:schemeClr val="tx2"/>
                </a:solidFill>
              </a:rPr>
              <a:t>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LAM-BIAS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A3E0BFC5-47E8-4450-ACE3-CACA6AA93F0F}" type="slidenum">
              <a:rPr lang="en-US"/>
              <a:pPr/>
              <a:t>38</a:t>
            </a:fld>
            <a:endParaRPr lang="en-US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25488" y="1946275"/>
            <a:ext cx="8054975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: If &gt; 2.0 : number of the material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to which the inelastic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 biasing factor has to be applied.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</a:t>
            </a:r>
            <a:r>
              <a:rPr lang="en-US" sz="1400" b="1">
                <a:latin typeface="Courier New" pitchFamily="49" charset="0"/>
              </a:rPr>
              <a:t>&lt; 0.0 : resets to the default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a prev. assigned value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</a:t>
            </a:r>
            <a:r>
              <a:rPr lang="en-US" sz="1400" b="1">
                <a:latin typeface="Courier New" pitchFamily="49" charset="0"/>
              </a:rPr>
              <a:t>= 0.0 : ignored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if a value has been previously assigned 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 to a specific material, otherwise all materials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 b="1">
                <a:latin typeface="Courier New" pitchFamily="49" charset="0"/>
              </a:rPr>
              <a:t>0.0 &lt; WHAT(3) =&lt; 2.0 : all materials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0.0)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latin typeface="Courier New" pitchFamily="49" charset="0"/>
              </a:rPr>
              <a:t>     WHAT(4) = lower bound of the particle index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particle index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 if WHAT(4) &gt; 0, 46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762000" y="1270000"/>
            <a:ext cx="8839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0.0      0.02       11.        7.        0.        0.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 b="1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Biasing mean free paths – 6</a:t>
            </a:r>
            <a:r>
              <a:rPr lang="en-US" sz="2000">
                <a:solidFill>
                  <a:schemeClr val="tx2"/>
                </a:solidFill>
              </a:rPr>
              <a:t>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LAM-BIAS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37D2181A-FE82-4BF6-B106-194D4DDF1BA6}" type="slidenum">
              <a:rPr lang="en-US"/>
              <a:pPr/>
              <a:t>39</a:t>
            </a:fld>
            <a:endParaRPr lang="en-US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User-written biasing - 1</a:t>
            </a:r>
            <a:endParaRPr lang="en-US" sz="2400" b="1" i="1">
              <a:solidFill>
                <a:srgbClr val="FF0000"/>
              </a:solidFill>
            </a:endParaRPr>
          </a:p>
        </p:txBody>
      </p:sp>
      <p:sp>
        <p:nvSpPr>
          <p:cNvPr id="43012" name="Rectangle 8"/>
          <p:cNvSpPr>
            <a:spLocks noChangeArrowheads="1"/>
          </p:cNvSpPr>
          <p:nvPr/>
        </p:nvSpPr>
        <p:spPr bwMode="auto">
          <a:xfrm>
            <a:off x="684213" y="1125538"/>
            <a:ext cx="8064500" cy="52562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23813" y="3317875"/>
            <a:ext cx="971550" cy="93662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3014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38274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ubsset.f 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BiaSing SETting</a:t>
            </a:r>
          </a:p>
        </p:txBody>
      </p:sp>
      <p:sp>
        <p:nvSpPr>
          <p:cNvPr id="43015" name="Text Box 11"/>
          <p:cNvSpPr txBox="1">
            <a:spLocks noChangeArrowheads="1"/>
          </p:cNvSpPr>
          <p:nvPr/>
        </p:nvSpPr>
        <p:spPr bwMode="auto">
          <a:xfrm>
            <a:off x="1031875" y="3357563"/>
            <a:ext cx="48450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usimbs.f: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defined IMportance BiaSing</a:t>
            </a:r>
          </a:p>
        </p:txBody>
      </p:sp>
      <p:sp>
        <p:nvSpPr>
          <p:cNvPr id="43016" name="Text Box 12"/>
          <p:cNvSpPr txBox="1">
            <a:spLocks noChangeArrowheads="1"/>
          </p:cNvSpPr>
          <p:nvPr/>
        </p:nvSpPr>
        <p:spPr bwMode="auto">
          <a:xfrm>
            <a:off x="1042988" y="5516563"/>
            <a:ext cx="646112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udcdrl.f: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defined DeCay DiRection biasing and Lambda </a:t>
            </a:r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1479550" y="2365375"/>
            <a:ext cx="6261100" cy="1004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SUBROUTINE UBSSET (     IR, RRHADR, IMPHAD, IMPLOW, IMPEMF,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IGCUTO, IGNONA, PNONAN, IGDWSC, FDOWSC,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JWSHPP,  WWLOW,  WWHIG,  WWMUL, EXPTR 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ELECUT, GAMCUT,  LPEMF, ELPEMF, PLPEMF )</a:t>
            </a:r>
          </a:p>
          <a:p>
            <a:endParaRPr lang="en-US" sz="1200">
              <a:latin typeface="Courier New" pitchFamily="49" charset="0"/>
            </a:endParaRPr>
          </a:p>
        </p:txBody>
      </p:sp>
      <p:sp>
        <p:nvSpPr>
          <p:cNvPr id="43018" name="Text Box 14"/>
          <p:cNvSpPr txBox="1">
            <a:spLocks noChangeArrowheads="1"/>
          </p:cNvSpPr>
          <p:nvPr/>
        </p:nvSpPr>
        <p:spPr bwMode="auto">
          <a:xfrm>
            <a:off x="1458913" y="1341438"/>
            <a:ext cx="5992812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called after reading in the input file and before first event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allows to alter almost any biasing weight on a region-dependent basis</a:t>
            </a:r>
          </a:p>
        </p:txBody>
      </p:sp>
      <p:sp>
        <p:nvSpPr>
          <p:cNvPr id="43019" name="Oval 15"/>
          <p:cNvSpPr>
            <a:spLocks noChangeArrowheads="1"/>
          </p:cNvSpPr>
          <p:nvPr/>
        </p:nvSpPr>
        <p:spPr bwMode="auto">
          <a:xfrm>
            <a:off x="3841750" y="2362200"/>
            <a:ext cx="288925" cy="287338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3020" name="Oval 16"/>
          <p:cNvSpPr>
            <a:spLocks noChangeArrowheads="1"/>
          </p:cNvSpPr>
          <p:nvPr/>
        </p:nvSpPr>
        <p:spPr bwMode="auto">
          <a:xfrm>
            <a:off x="4932363" y="2352675"/>
            <a:ext cx="2232025" cy="287338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3419475" y="1882775"/>
            <a:ext cx="1195388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number</a:t>
            </a:r>
          </a:p>
        </p:txBody>
      </p:sp>
      <p:sp>
        <p:nvSpPr>
          <p:cNvPr id="43022" name="Text Box 19"/>
          <p:cNvSpPr txBox="1">
            <a:spLocks noChangeArrowheads="1"/>
          </p:cNvSpPr>
          <p:nvPr/>
        </p:nvSpPr>
        <p:spPr bwMode="auto">
          <a:xfrm>
            <a:off x="5392738" y="1887538"/>
            <a:ext cx="1530350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importances</a:t>
            </a:r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3986213" y="2112963"/>
            <a:ext cx="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24" name="Line 21"/>
          <p:cNvSpPr>
            <a:spLocks noChangeShapeType="1"/>
          </p:cNvSpPr>
          <p:nvPr/>
        </p:nvSpPr>
        <p:spPr bwMode="auto">
          <a:xfrm>
            <a:off x="6065838" y="2103438"/>
            <a:ext cx="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25" name="Text Box 22"/>
          <p:cNvSpPr txBox="1">
            <a:spLocks noChangeArrowheads="1"/>
          </p:cNvSpPr>
          <p:nvPr/>
        </p:nvSpPr>
        <p:spPr bwMode="auto">
          <a:xfrm>
            <a:off x="1557338" y="1901825"/>
            <a:ext cx="1098550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0000"/>
                </a:solidFill>
              </a:rPr>
              <a:t>For example:</a:t>
            </a:r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1514475" y="3717925"/>
            <a:ext cx="7124700" cy="942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called at </a:t>
            </a:r>
            <a:r>
              <a:rPr lang="en-US" sz="1400" i="1">
                <a:solidFill>
                  <a:schemeClr val="accent2"/>
                </a:solidFill>
              </a:rPr>
              <a:t>every</a:t>
            </a:r>
            <a:r>
              <a:rPr lang="en-US" sz="1400">
                <a:solidFill>
                  <a:schemeClr val="accent2"/>
                </a:solidFill>
              </a:rPr>
              <a:t> particle step (!)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allows to implement any importance biasing scheme based on region number and/or</a:t>
            </a:r>
          </a:p>
          <a:p>
            <a:r>
              <a:rPr lang="en-US" sz="1400">
                <a:solidFill>
                  <a:schemeClr val="accent2"/>
                </a:solidFill>
              </a:rPr>
              <a:t>  phase space coordinates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enabled with 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BIASING/SDUM=USER</a:t>
            </a: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1619250" y="5019675"/>
            <a:ext cx="39274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SUBROUTINE USIMBS ( MREG, NEWREG, FIMP )</a:t>
            </a: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1979613" y="4659313"/>
            <a:ext cx="324802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number at beginning and end of step</a:t>
            </a:r>
          </a:p>
        </p:txBody>
      </p:sp>
      <p:sp>
        <p:nvSpPr>
          <p:cNvPr id="43029" name="Oval 26"/>
          <p:cNvSpPr>
            <a:spLocks noChangeArrowheads="1"/>
          </p:cNvSpPr>
          <p:nvPr/>
        </p:nvSpPr>
        <p:spPr bwMode="auto">
          <a:xfrm>
            <a:off x="3563938" y="5091113"/>
            <a:ext cx="503237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0" name="Oval 27"/>
          <p:cNvSpPr>
            <a:spLocks noChangeArrowheads="1"/>
          </p:cNvSpPr>
          <p:nvPr/>
        </p:nvSpPr>
        <p:spPr bwMode="auto">
          <a:xfrm>
            <a:off x="4140200" y="5091113"/>
            <a:ext cx="647700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1" name="Line 28"/>
          <p:cNvSpPr>
            <a:spLocks noChangeShapeType="1"/>
          </p:cNvSpPr>
          <p:nvPr/>
        </p:nvSpPr>
        <p:spPr bwMode="auto">
          <a:xfrm>
            <a:off x="3708400" y="4875213"/>
            <a:ext cx="100013" cy="1920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2" name="Line 29"/>
          <p:cNvSpPr>
            <a:spLocks noChangeShapeType="1"/>
          </p:cNvSpPr>
          <p:nvPr/>
        </p:nvSpPr>
        <p:spPr bwMode="auto">
          <a:xfrm>
            <a:off x="4427538" y="4875213"/>
            <a:ext cx="28575" cy="1920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3" name="Text Box 30"/>
          <p:cNvSpPr txBox="1">
            <a:spLocks noChangeArrowheads="1"/>
          </p:cNvSpPr>
          <p:nvPr/>
        </p:nvSpPr>
        <p:spPr bwMode="auto">
          <a:xfrm>
            <a:off x="5572125" y="4659313"/>
            <a:ext cx="212407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ratio of region importances</a:t>
            </a:r>
          </a:p>
        </p:txBody>
      </p:sp>
      <p:sp>
        <p:nvSpPr>
          <p:cNvPr id="43034" name="Oval 31"/>
          <p:cNvSpPr>
            <a:spLocks noChangeArrowheads="1"/>
          </p:cNvSpPr>
          <p:nvPr/>
        </p:nvSpPr>
        <p:spPr bwMode="auto">
          <a:xfrm>
            <a:off x="4832350" y="5091113"/>
            <a:ext cx="531813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5" name="Line 32"/>
          <p:cNvSpPr>
            <a:spLocks noChangeShapeType="1"/>
          </p:cNvSpPr>
          <p:nvPr/>
        </p:nvSpPr>
        <p:spPr bwMode="auto">
          <a:xfrm flipH="1">
            <a:off x="5292725" y="4875213"/>
            <a:ext cx="43180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6" name="Text Box 33"/>
          <p:cNvSpPr txBox="1">
            <a:spLocks noChangeArrowheads="1"/>
          </p:cNvSpPr>
          <p:nvPr/>
        </p:nvSpPr>
        <p:spPr bwMode="auto">
          <a:xfrm>
            <a:off x="1512888" y="5932488"/>
            <a:ext cx="646430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only for neutrinos emitted in decays: bias on direction of emitted neutrino</a:t>
            </a:r>
          </a:p>
        </p:txBody>
      </p:sp>
      <p:sp>
        <p:nvSpPr>
          <p:cNvPr id="43037" name="Line 34"/>
          <p:cNvSpPr>
            <a:spLocks noChangeShapeType="1"/>
          </p:cNvSpPr>
          <p:nvPr/>
        </p:nvSpPr>
        <p:spPr bwMode="auto">
          <a:xfrm>
            <a:off x="755650" y="3298825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38" name="Line 35"/>
          <p:cNvSpPr>
            <a:spLocks noChangeShapeType="1"/>
          </p:cNvSpPr>
          <p:nvPr/>
        </p:nvSpPr>
        <p:spPr bwMode="auto">
          <a:xfrm>
            <a:off x="755650" y="5487988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CF6DF34-7488-4C11-8E90-F218DF7DE016}" type="slidenum">
              <a:rPr lang="en-US"/>
              <a:pPr/>
              <a:t>4</a:t>
            </a:fld>
            <a:endParaRPr lang="en-US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Analog vs. Biased - 2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900113" y="1125538"/>
            <a:ext cx="7848600" cy="53070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Biased Monte Carlo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samples from </a:t>
            </a:r>
            <a:r>
              <a:rPr lang="en-US" sz="1800">
                <a:solidFill>
                  <a:srgbClr val="0066FF"/>
                </a:solidFill>
              </a:rPr>
              <a:t>artificial distributions</a:t>
            </a:r>
            <a:r>
              <a:rPr lang="en-US" sz="1800">
                <a:solidFill>
                  <a:srgbClr val="000000"/>
                </a:solidFill>
              </a:rPr>
              <a:t> and applies a</a:t>
            </a:r>
            <a:r>
              <a:rPr lang="en-US" sz="1800">
                <a:solidFill>
                  <a:srgbClr val="0066FF"/>
                </a:solidFill>
              </a:rPr>
              <a:t> weight</a:t>
            </a:r>
            <a:r>
              <a:rPr lang="en-US" sz="1800">
                <a:solidFill>
                  <a:srgbClr val="000000"/>
                </a:solidFill>
              </a:rPr>
              <a:t> to the   </a:t>
            </a:r>
          </a:p>
          <a:p>
            <a:r>
              <a:rPr lang="en-US" sz="1800">
                <a:solidFill>
                  <a:srgbClr val="000000"/>
                </a:solidFill>
              </a:rPr>
              <a:t>  particles to correct for the bias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predicts </a:t>
            </a:r>
            <a:r>
              <a:rPr lang="en-US" sz="1800">
                <a:solidFill>
                  <a:srgbClr val="0066FF"/>
                </a:solidFill>
              </a:rPr>
              <a:t>average quantities, but not the higher moments</a:t>
            </a:r>
          </a:p>
          <a:p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i="1">
                <a:solidFill>
                  <a:srgbClr val="000000"/>
                </a:solidFill>
              </a:rPr>
              <a:t>(on the contrary, its goal is to minimize the second moment)</a:t>
            </a:r>
          </a:p>
          <a:p>
            <a:pPr>
              <a:buFontTx/>
              <a:buChar char="•"/>
            </a:pPr>
            <a:r>
              <a:rPr lang="en-US" sz="1800" i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same mean with smaller variance, </a:t>
            </a:r>
            <a:r>
              <a:rPr lang="en-US" sz="1800" i="1">
                <a:solidFill>
                  <a:srgbClr val="000000"/>
                </a:solidFill>
              </a:rPr>
              <a:t>i.e.,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faster convergence</a:t>
            </a:r>
          </a:p>
          <a:p>
            <a:endParaRPr lang="en-US" sz="1800" i="1">
              <a:solidFill>
                <a:srgbClr val="000000"/>
              </a:solidFill>
            </a:endParaRPr>
          </a:p>
          <a:p>
            <a:pPr algn="ctr"/>
            <a:r>
              <a:rPr lang="en-US" sz="2400">
                <a:solidFill>
                  <a:srgbClr val="FF0000"/>
                </a:solidFill>
              </a:rPr>
              <a:t>BUT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cannot</a:t>
            </a:r>
            <a:r>
              <a:rPr lang="en-US" sz="1800">
                <a:solidFill>
                  <a:srgbClr val="000000"/>
                </a:solidFill>
              </a:rPr>
              <a:t> reproduce correlations and fluctuations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requires physical judgment, experience and a good understanding of </a:t>
            </a:r>
          </a:p>
          <a:p>
            <a:r>
              <a:rPr lang="en-US" sz="1800">
                <a:solidFill>
                  <a:srgbClr val="000000"/>
                </a:solidFill>
              </a:rPr>
              <a:t>  the problem (</a:t>
            </a:r>
            <a:r>
              <a:rPr lang="en-US" sz="1800">
                <a:solidFill>
                  <a:srgbClr val="0066FF"/>
                </a:solidFill>
              </a:rPr>
              <a:t>it is not a “black box”!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general, a user does not get the definitive result after the first  </a:t>
            </a:r>
          </a:p>
          <a:p>
            <a:r>
              <a:rPr lang="en-US" sz="1800">
                <a:solidFill>
                  <a:srgbClr val="000000"/>
                </a:solidFill>
              </a:rPr>
              <a:t>  run, but needs to do a </a:t>
            </a:r>
            <a:r>
              <a:rPr lang="en-US" sz="1800">
                <a:solidFill>
                  <a:srgbClr val="0066FF"/>
                </a:solidFill>
              </a:rPr>
              <a:t>series of test runs</a:t>
            </a:r>
            <a:r>
              <a:rPr lang="en-US" sz="1800">
                <a:solidFill>
                  <a:srgbClr val="000000"/>
                </a:solidFill>
              </a:rPr>
              <a:t> in order </a:t>
            </a:r>
            <a:r>
              <a:rPr lang="en-US" sz="1800">
                <a:solidFill>
                  <a:srgbClr val="0066FF"/>
                </a:solidFill>
              </a:rPr>
              <a:t>to optimize the  </a:t>
            </a:r>
          </a:p>
          <a:p>
            <a:r>
              <a:rPr lang="en-US" sz="1800">
                <a:solidFill>
                  <a:srgbClr val="0066FF"/>
                </a:solidFill>
              </a:rPr>
              <a:t>  biasing parameters</a:t>
            </a:r>
          </a:p>
          <a:p>
            <a:endParaRPr lang="en-US" sz="1800">
              <a:solidFill>
                <a:srgbClr val="0066FF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                 </a:t>
            </a:r>
            <a:r>
              <a:rPr lang="en-US" sz="1800" b="1">
                <a:solidFill>
                  <a:srgbClr val="000000"/>
                </a:solidFill>
              </a:rPr>
              <a:t>balance between user’s time and CPU time</a:t>
            </a: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1258888" y="6237288"/>
            <a:ext cx="720725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0D00818E-214B-4724-8AAD-ACCDF49D07F7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Reduce variance or CPU time ?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27088" y="1268413"/>
            <a:ext cx="7993062" cy="43926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A Figure of Merit</a:t>
            </a:r>
          </a:p>
          <a:p>
            <a:endParaRPr lang="en-US" sz="2200">
              <a:solidFill>
                <a:srgbClr val="FF0000"/>
              </a:solidFill>
            </a:endParaRPr>
          </a:p>
          <a:p>
            <a:pPr algn="ctr"/>
            <a:r>
              <a:rPr lang="en-US" sz="2200">
                <a:solidFill>
                  <a:srgbClr val="0066FF"/>
                </a:solidFill>
              </a:rPr>
              <a:t>Computer cost of an estimator = </a:t>
            </a:r>
            <a:r>
              <a:rPr lang="en-US" sz="2200" b="1" i="1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2200" b="1" i="1" baseline="30000">
                <a:solidFill>
                  <a:srgbClr val="0066FF"/>
                </a:solidFill>
              </a:rPr>
              <a:t>2</a:t>
            </a:r>
            <a:r>
              <a:rPr lang="en-US" sz="2200" b="1" i="1">
                <a:solidFill>
                  <a:srgbClr val="0066FF"/>
                </a:solidFill>
              </a:rPr>
              <a:t> x t</a:t>
            </a:r>
          </a:p>
          <a:p>
            <a:pPr algn="ctr"/>
            <a:endParaRPr lang="en-US" sz="2200" b="1" i="1">
              <a:solidFill>
                <a:srgbClr val="0066FF"/>
              </a:solidFill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Symbol" pitchFamily="18" charset="2"/>
              </a:rPr>
              <a:t>(</a:t>
            </a:r>
            <a:r>
              <a:rPr lang="en-US" b="1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b="1" i="1" baseline="30000">
                <a:solidFill>
                  <a:srgbClr val="000000"/>
                </a:solidFill>
              </a:rPr>
              <a:t>2 </a:t>
            </a:r>
            <a:r>
              <a:rPr lang="en-US">
                <a:solidFill>
                  <a:srgbClr val="000000"/>
                </a:solidFill>
              </a:rPr>
              <a:t>= Variance, </a:t>
            </a:r>
            <a:r>
              <a:rPr lang="en-US" b="1" i="1">
                <a:solidFill>
                  <a:srgbClr val="000000"/>
                </a:solidFill>
              </a:rPr>
              <a:t>t </a:t>
            </a:r>
            <a:r>
              <a:rPr lang="en-US">
                <a:solidFill>
                  <a:srgbClr val="000000"/>
                </a:solidFill>
              </a:rPr>
              <a:t>=CPU time per primary particle)</a:t>
            </a:r>
          </a:p>
          <a:p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some biasing techniques are aiming at reducing </a:t>
            </a:r>
            <a:r>
              <a:rPr lang="en-US" sz="18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i="1" baseline="30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, others at reducing </a:t>
            </a:r>
            <a:r>
              <a:rPr lang="en-US" sz="1800" i="1">
                <a:solidFill>
                  <a:srgbClr val="000000"/>
                </a:solidFill>
              </a:rPr>
              <a:t>t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often </a:t>
            </a:r>
            <a:r>
              <a:rPr lang="en-US" sz="1800">
                <a:solidFill>
                  <a:srgbClr val="0066FF"/>
                </a:solidFill>
              </a:rPr>
              <a:t>reducing </a:t>
            </a:r>
            <a:r>
              <a:rPr lang="en-US" sz="1800" i="1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1800" i="1" baseline="30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 increases </a:t>
            </a:r>
            <a:r>
              <a:rPr lang="en-US" sz="1800" i="1">
                <a:solidFill>
                  <a:srgbClr val="0066FF"/>
                </a:solidFill>
              </a:rPr>
              <a:t>t</a:t>
            </a:r>
            <a:r>
              <a:rPr lang="en-US" sz="1800">
                <a:solidFill>
                  <a:srgbClr val="0066FF"/>
                </a:solidFill>
              </a:rPr>
              <a:t>, and </a:t>
            </a:r>
            <a:r>
              <a:rPr lang="en-US" sz="1800" i="1">
                <a:solidFill>
                  <a:srgbClr val="0066FF"/>
                </a:solidFill>
              </a:rPr>
              <a:t>viceversa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therefore, minimizing </a:t>
            </a:r>
            <a:r>
              <a:rPr lang="en-US" sz="18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i="1" baseline="30000">
                <a:solidFill>
                  <a:srgbClr val="000000"/>
                </a:solidFill>
              </a:rPr>
              <a:t>2</a:t>
            </a:r>
            <a:r>
              <a:rPr lang="en-US" sz="1800" i="1">
                <a:solidFill>
                  <a:srgbClr val="000000"/>
                </a:solidFill>
              </a:rPr>
              <a:t>x t</a:t>
            </a:r>
            <a:r>
              <a:rPr lang="en-US" sz="1800">
                <a:solidFill>
                  <a:srgbClr val="000000"/>
                </a:solidFill>
              </a:rPr>
              <a:t> means to reduce </a:t>
            </a:r>
            <a:r>
              <a:rPr lang="en-US" sz="18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>
                <a:solidFill>
                  <a:srgbClr val="000000"/>
                </a:solidFill>
              </a:rPr>
              <a:t> at a faster rate than </a:t>
            </a:r>
            <a:r>
              <a:rPr lang="en-US" sz="1800" i="1">
                <a:solidFill>
                  <a:srgbClr val="000000"/>
                </a:solidFill>
              </a:rPr>
              <a:t>  </a:t>
            </a:r>
          </a:p>
          <a:p>
            <a:r>
              <a:rPr lang="en-US" sz="1800">
                <a:solidFill>
                  <a:srgbClr val="000000"/>
                </a:solidFill>
              </a:rPr>
              <a:t>  increases or </a:t>
            </a:r>
            <a:r>
              <a:rPr lang="en-US" sz="1800" i="1">
                <a:solidFill>
                  <a:srgbClr val="000000"/>
                </a:solidFill>
              </a:rPr>
              <a:t>viceversa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choice depends on the problem, and sometimes a </a:t>
            </a:r>
            <a:r>
              <a:rPr lang="en-US" sz="1800">
                <a:solidFill>
                  <a:srgbClr val="0066FF"/>
                </a:solidFill>
              </a:rPr>
              <a:t>combination of </a:t>
            </a:r>
          </a:p>
          <a:p>
            <a:r>
              <a:rPr lang="en-US" sz="1800">
                <a:solidFill>
                  <a:srgbClr val="0066FF"/>
                </a:solidFill>
              </a:rPr>
              <a:t>   several techniques</a:t>
            </a:r>
            <a:r>
              <a:rPr lang="en-US" sz="1800">
                <a:solidFill>
                  <a:srgbClr val="000000"/>
                </a:solidFill>
              </a:rPr>
              <a:t> is most effective</a:t>
            </a:r>
          </a:p>
          <a:p>
            <a:pPr>
              <a:buFontTx/>
              <a:buChar char="•"/>
            </a:pPr>
            <a:r>
              <a:rPr lang="en-US" sz="1800" b="1" i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bad judgment, or excessive “forcing” on one of the two variables can </a:t>
            </a:r>
          </a:p>
          <a:p>
            <a:r>
              <a:rPr lang="en-US" sz="1800">
                <a:solidFill>
                  <a:srgbClr val="000000"/>
                </a:solidFill>
              </a:rPr>
              <a:t>   have </a:t>
            </a:r>
            <a:r>
              <a:rPr lang="en-US" sz="1800">
                <a:solidFill>
                  <a:srgbClr val="0066FF"/>
                </a:solidFill>
              </a:rPr>
              <a:t>catastrophic consequences</a:t>
            </a:r>
            <a:r>
              <a:rPr lang="en-US" sz="1800">
                <a:solidFill>
                  <a:srgbClr val="000000"/>
                </a:solidFill>
              </a:rPr>
              <a:t> on the other one, making computer     </a:t>
            </a:r>
          </a:p>
          <a:p>
            <a:r>
              <a:rPr lang="en-US" sz="1800">
                <a:solidFill>
                  <a:srgbClr val="000000"/>
                </a:solidFill>
              </a:rPr>
              <a:t>   cost explode</a:t>
            </a:r>
            <a:endParaRPr lang="en-US" sz="1800" b="1" i="1">
              <a:solidFill>
                <a:srgbClr val="000000"/>
              </a:solidFill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151063" y="1916113"/>
            <a:ext cx="5400675" cy="504825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CC9606DA-62FF-492B-BE71-2A6509B73308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- 1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900113" y="1462088"/>
            <a:ext cx="7775575" cy="427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the simplest, most “safe” and easiest to use of all biasing </a:t>
            </a:r>
          </a:p>
          <a:p>
            <a:r>
              <a:rPr lang="en-US" sz="1800">
                <a:solidFill>
                  <a:srgbClr val="000000"/>
                </a:solidFill>
              </a:rPr>
              <a:t>  techniques 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importance biasing combines </a:t>
            </a:r>
            <a:r>
              <a:rPr lang="en-US" sz="1800" i="1">
                <a:solidFill>
                  <a:srgbClr val="000000"/>
                </a:solidFill>
              </a:rPr>
              <a:t>two techniques</a:t>
            </a:r>
            <a:r>
              <a:rPr lang="en-US" sz="1800">
                <a:solidFill>
                  <a:srgbClr val="000000"/>
                </a:solidFill>
              </a:rPr>
              <a:t>:</a:t>
            </a:r>
          </a:p>
          <a:p>
            <a:pP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             </a:t>
            </a:r>
            <a:r>
              <a:rPr lang="en-US" sz="2000">
                <a:solidFill>
                  <a:srgbClr val="FF0000"/>
                </a:solidFill>
              </a:rPr>
              <a:t>Surface Splitting</a:t>
            </a:r>
            <a:r>
              <a:rPr lang="en-US" sz="1800">
                <a:solidFill>
                  <a:srgbClr val="000000"/>
                </a:solidFill>
              </a:rPr>
              <a:t>   (reduces </a:t>
            </a:r>
            <a:r>
              <a:rPr lang="en-US" sz="18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>
                <a:solidFill>
                  <a:srgbClr val="000000"/>
                </a:solidFill>
              </a:rPr>
              <a:t> but increases </a:t>
            </a:r>
            <a:r>
              <a:rPr lang="en-US" sz="1800" i="1">
                <a:solidFill>
                  <a:srgbClr val="000000"/>
                </a:solidFill>
              </a:rPr>
              <a:t>t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r>
              <a:rPr lang="en-US" sz="2000" i="1">
                <a:solidFill>
                  <a:srgbClr val="000000"/>
                </a:solidFill>
              </a:rPr>
              <a:t>             </a:t>
            </a:r>
            <a:r>
              <a:rPr lang="en-US" sz="2000">
                <a:solidFill>
                  <a:srgbClr val="FF0000"/>
                </a:solidFill>
              </a:rPr>
              <a:t>Russian Roulette</a:t>
            </a:r>
            <a:r>
              <a:rPr lang="en-US" sz="1800">
                <a:solidFill>
                  <a:srgbClr val="000000"/>
                </a:solidFill>
              </a:rPr>
              <a:t>     (does the opposite)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sz="1800" i="1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user assigns a </a:t>
            </a:r>
            <a:r>
              <a:rPr lang="en-US" sz="1800">
                <a:solidFill>
                  <a:srgbClr val="0066FF"/>
                </a:solidFill>
              </a:rPr>
              <a:t>relative importance</a:t>
            </a:r>
            <a:r>
              <a:rPr lang="en-US" sz="1800">
                <a:solidFill>
                  <a:srgbClr val="000000"/>
                </a:solidFill>
              </a:rPr>
              <a:t> to each geometry region (the </a:t>
            </a:r>
          </a:p>
          <a:p>
            <a:r>
              <a:rPr lang="en-US" sz="1800">
                <a:solidFill>
                  <a:srgbClr val="000000"/>
                </a:solidFill>
              </a:rPr>
              <a:t>  actual absolute value doesn’t matter), based on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      1. expected </a:t>
            </a:r>
            <a:r>
              <a:rPr lang="en-US" sz="1800">
                <a:solidFill>
                  <a:srgbClr val="0066FF"/>
                </a:solidFill>
              </a:rPr>
              <a:t>fluence attenuation</a:t>
            </a:r>
            <a:r>
              <a:rPr lang="en-US" sz="1800">
                <a:solidFill>
                  <a:srgbClr val="000000"/>
                </a:solidFill>
              </a:rPr>
              <a:t> with respect to other regions </a:t>
            </a:r>
          </a:p>
          <a:p>
            <a:r>
              <a:rPr lang="en-US" sz="1800">
                <a:solidFill>
                  <a:srgbClr val="000000"/>
                </a:solidFill>
              </a:rPr>
              <a:t>      2. probability of </a:t>
            </a:r>
            <a:r>
              <a:rPr lang="en-US" sz="1800">
                <a:solidFill>
                  <a:srgbClr val="0066FF"/>
                </a:solidFill>
              </a:rPr>
              <a:t>contribution to score</a:t>
            </a:r>
            <a:r>
              <a:rPr lang="en-US" sz="1800">
                <a:solidFill>
                  <a:srgbClr val="000000"/>
                </a:solidFill>
              </a:rPr>
              <a:t> by particles entering the </a:t>
            </a:r>
          </a:p>
          <a:p>
            <a:r>
              <a:rPr lang="en-US" sz="1800">
                <a:solidFill>
                  <a:srgbClr val="000000"/>
                </a:solidFill>
              </a:rPr>
              <a:t>          region</a:t>
            </a:r>
          </a:p>
          <a:p>
            <a:pPr>
              <a:buFontTx/>
              <a:buChar char="•"/>
            </a:pPr>
            <a:endParaRPr lang="en-US" sz="1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4B67D13A-716C-44D2-B812-5D35EEAF23E1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- 2</a:t>
            </a:r>
            <a:r>
              <a:rPr lang="en-US" sz="2000">
                <a:solidFill>
                  <a:schemeClr val="tx2"/>
                </a:solidFill>
              </a:rPr>
              <a:t>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4575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Surface Splitting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 particle crosses a region boundary, coming from a region of importance </a:t>
            </a:r>
            <a:r>
              <a:rPr lang="en-US" sz="1800">
                <a:solidFill>
                  <a:srgbClr val="0066FF"/>
                </a:solidFill>
              </a:rPr>
              <a:t>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and entering a region of </a:t>
            </a:r>
            <a:r>
              <a:rPr lang="en-US" sz="1800" b="1" i="1">
                <a:solidFill>
                  <a:srgbClr val="0066FF"/>
                </a:solidFill>
              </a:rPr>
              <a:t>higher</a:t>
            </a:r>
            <a:r>
              <a:rPr lang="en-US" sz="1800" b="1">
                <a:solidFill>
                  <a:srgbClr val="0066FF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importance</a:t>
            </a:r>
            <a:r>
              <a:rPr lang="en-US" sz="1800">
                <a:solidFill>
                  <a:srgbClr val="0066FF"/>
                </a:solidFill>
              </a:rPr>
              <a:t> 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&gt;I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: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particle is replaced on average by </a:t>
            </a:r>
            <a:r>
              <a:rPr lang="en-US" sz="1800">
                <a:solidFill>
                  <a:srgbClr val="0066FF"/>
                </a:solidFill>
              </a:rPr>
              <a:t>n=I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/I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66FF"/>
                </a:solidFill>
              </a:rPr>
              <a:t> identical particles</a:t>
            </a:r>
            <a:r>
              <a:rPr lang="en-US" sz="1800">
                <a:solidFill>
                  <a:srgbClr val="000000"/>
                </a:solidFill>
              </a:rPr>
              <a:t>  </a:t>
            </a:r>
          </a:p>
          <a:p>
            <a:r>
              <a:rPr lang="en-US" sz="1800">
                <a:solidFill>
                  <a:srgbClr val="000000"/>
                </a:solidFill>
              </a:rPr>
              <a:t>  with the same characteristics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</a:t>
            </a:r>
            <a:r>
              <a:rPr lang="en-US" sz="1800">
                <a:solidFill>
                  <a:srgbClr val="0066FF"/>
                </a:solidFill>
              </a:rPr>
              <a:t>weight</a:t>
            </a:r>
            <a:r>
              <a:rPr lang="en-US" sz="1800">
                <a:solidFill>
                  <a:srgbClr val="000000"/>
                </a:solidFill>
              </a:rPr>
              <a:t> of each “daughter” </a:t>
            </a:r>
            <a:r>
              <a:rPr lang="en-US" sz="1800">
                <a:solidFill>
                  <a:srgbClr val="0066FF"/>
                </a:solidFill>
              </a:rPr>
              <a:t>is multiplied by 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66FF"/>
                </a:solidFill>
              </a:rPr>
              <a:t>/I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</a:p>
          <a:p>
            <a:pPr>
              <a:buFontTx/>
              <a:buChar char="•"/>
            </a:pPr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If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/I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is too large, </a:t>
            </a:r>
            <a:r>
              <a:rPr lang="en-US" sz="1800">
                <a:solidFill>
                  <a:srgbClr val="0066FF"/>
                </a:solidFill>
              </a:rPr>
              <a:t>excessive splitting</a:t>
            </a:r>
            <a:r>
              <a:rPr lang="en-US" sz="1800">
                <a:solidFill>
                  <a:srgbClr val="000000"/>
                </a:solidFill>
              </a:rPr>
              <a:t> may occur with codes which do not provide an appropriate protection 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An </a:t>
            </a:r>
            <a:r>
              <a:rPr lang="en-US" sz="1800">
                <a:solidFill>
                  <a:srgbClr val="0066FF"/>
                </a:solidFill>
              </a:rPr>
              <a:t>internal limit</a:t>
            </a:r>
            <a:r>
              <a:rPr lang="en-US" sz="1800">
                <a:solidFill>
                  <a:srgbClr val="000000"/>
                </a:solidFill>
              </a:rPr>
              <a:t> in FLUKA prevents excessive splitting if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/I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is too large (&gt; 5), a problem found in many biased codes.</a:t>
            </a:r>
          </a:p>
          <a:p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79D5BC98-DBC4-4083-82A5-DA1A2698D9A2}" type="slidenum">
              <a:rPr lang="en-US"/>
              <a:pPr/>
              <a:t>8</a:t>
            </a:fld>
            <a:endParaRPr lang="en-US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- 3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920037" cy="4238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Russian Roulette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 particle crosses a region boundary, coming from a region of importance </a:t>
            </a:r>
            <a:r>
              <a:rPr lang="en-US" sz="1800">
                <a:solidFill>
                  <a:srgbClr val="0066FF"/>
                </a:solidFill>
              </a:rPr>
              <a:t>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and entering a region of </a:t>
            </a:r>
            <a:r>
              <a:rPr lang="en-US" sz="1800" b="1" i="1">
                <a:solidFill>
                  <a:srgbClr val="0066FF"/>
                </a:solidFill>
              </a:rPr>
              <a:t>lower</a:t>
            </a:r>
            <a:r>
              <a:rPr lang="en-US" sz="1800">
                <a:solidFill>
                  <a:srgbClr val="000000"/>
                </a:solidFill>
              </a:rPr>
              <a:t> importance</a:t>
            </a:r>
            <a:r>
              <a:rPr lang="en-US" sz="1800">
                <a:solidFill>
                  <a:srgbClr val="0066FF"/>
                </a:solidFill>
              </a:rPr>
              <a:t> 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&lt;I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: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particle is submitted to a random </a:t>
            </a:r>
            <a:r>
              <a:rPr lang="en-US" sz="1800">
                <a:solidFill>
                  <a:srgbClr val="0066FF"/>
                </a:solidFill>
              </a:rPr>
              <a:t>survival test</a:t>
            </a:r>
            <a:r>
              <a:rPr lang="en-US" sz="1800">
                <a:solidFill>
                  <a:srgbClr val="000000"/>
                </a:solidFill>
              </a:rPr>
              <a:t>: with a chance   </a:t>
            </a:r>
          </a:p>
          <a:p>
            <a:r>
              <a:rPr lang="en-US" sz="1800">
                <a:solidFill>
                  <a:srgbClr val="0066FF"/>
                </a:solidFill>
              </a:rPr>
              <a:t>   </a:t>
            </a:r>
            <a:r>
              <a:rPr lang="en-US" sz="1800">
                <a:solidFill>
                  <a:srgbClr val="000000"/>
                </a:solidFill>
              </a:rPr>
              <a:t>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/I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the particle survives with its </a:t>
            </a:r>
            <a:r>
              <a:rPr lang="en-US" sz="1800">
                <a:solidFill>
                  <a:srgbClr val="0066FF"/>
                </a:solidFill>
              </a:rPr>
              <a:t>weight increased by a factor 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66FF"/>
                </a:solidFill>
              </a:rPr>
              <a:t>/I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 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with a chance </a:t>
            </a:r>
            <a:r>
              <a:rPr lang="en-US" sz="1800">
                <a:solidFill>
                  <a:srgbClr val="0066FF"/>
                </a:solidFill>
              </a:rPr>
              <a:t>(1-I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/I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66FF"/>
                </a:solidFill>
              </a:rPr>
              <a:t>)</a:t>
            </a:r>
            <a:r>
              <a:rPr lang="en-US" sz="1800">
                <a:solidFill>
                  <a:srgbClr val="000000"/>
                </a:solidFill>
              </a:rPr>
              <a:t> the particle is killed</a:t>
            </a:r>
            <a:endParaRPr lang="en-US" sz="1800" baseline="-2500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Importance biasing is commonly used to </a:t>
            </a:r>
            <a:r>
              <a:rPr lang="en-US" sz="1800">
                <a:solidFill>
                  <a:srgbClr val="0066FF"/>
                </a:solidFill>
              </a:rPr>
              <a:t>maintain a uniform particle population</a:t>
            </a:r>
            <a:r>
              <a:rPr lang="en-US" sz="1800">
                <a:solidFill>
                  <a:srgbClr val="000000"/>
                </a:solidFill>
              </a:rPr>
              <a:t>, compensating for attenuation due to absorption or distance. In FLUKA it can be </a:t>
            </a:r>
            <a:r>
              <a:rPr lang="en-US" sz="1800">
                <a:solidFill>
                  <a:srgbClr val="0066FF"/>
                </a:solidFill>
              </a:rPr>
              <a:t>tuned per particle type</a:t>
            </a:r>
            <a:r>
              <a:rPr lang="en-US" sz="1800">
                <a:solidFill>
                  <a:srgbClr val="000000"/>
                </a:solidFill>
              </a:rPr>
              <a:t>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CD02483-37DB-44D4-96B1-88EC387CD0B4}" type="slidenum">
              <a:rPr lang="en-US"/>
              <a:pPr/>
              <a:t>9</a:t>
            </a:fld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Importance biasing - 4</a:t>
            </a:r>
            <a:r>
              <a:rPr lang="en-US" sz="2000">
                <a:solidFill>
                  <a:schemeClr val="tx2"/>
                </a:solidFill>
              </a:rPr>
              <a:t>                               </a:t>
            </a:r>
            <a:r>
              <a:rPr lang="en-US">
                <a:solidFill>
                  <a:schemeClr val="tx2"/>
                </a:solidFill>
              </a:rPr>
              <a:t>Input card: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920038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</a:rPr>
              <a:t>Note:</a:t>
            </a:r>
          </a:p>
          <a:p>
            <a:endParaRPr lang="en-US" sz="2400" b="1" i="1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In FLUKA, for technical reasons, importances are internally stored as integers. Therefore, </a:t>
            </a:r>
            <a:r>
              <a:rPr lang="en-US" sz="1800">
                <a:solidFill>
                  <a:srgbClr val="0066FF"/>
                </a:solidFill>
              </a:rPr>
              <a:t>importances can only take values between 0.0001 and 100000</a:t>
            </a:r>
            <a:r>
              <a:rPr lang="en-US" sz="1800">
                <a:solidFill>
                  <a:srgbClr val="000000"/>
                </a:solidFill>
              </a:rPr>
              <a:t>. An input values 0.00015 is read as 0.0001, 0.00234 is read as 0.0023, </a:t>
            </a:r>
            <a:r>
              <a:rPr lang="en-US" sz="1800" i="1">
                <a:solidFill>
                  <a:srgbClr val="000000"/>
                </a:solidFill>
              </a:rPr>
              <a:t>etc.</a:t>
            </a:r>
          </a:p>
          <a:p>
            <a:endParaRPr lang="en-US" sz="1800" i="1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There is also a user routine </a:t>
            </a:r>
            <a:r>
              <a:rPr lang="en-US" sz="1800" b="1">
                <a:solidFill>
                  <a:srgbClr val="0066FF"/>
                </a:solidFill>
              </a:rPr>
              <a:t>USIMBS</a:t>
            </a:r>
            <a:r>
              <a:rPr lang="en-US" sz="1800">
                <a:solidFill>
                  <a:srgbClr val="000000"/>
                </a:solidFill>
              </a:rPr>
              <a:t> which allows to assign importances not only at boundaries, but </a:t>
            </a:r>
            <a:r>
              <a:rPr lang="en-US" sz="1800">
                <a:solidFill>
                  <a:srgbClr val="FF0000"/>
                </a:solidFill>
              </a:rPr>
              <a:t>at each step</a:t>
            </a:r>
            <a:r>
              <a:rPr lang="en-US" sz="1800">
                <a:solidFill>
                  <a:srgbClr val="000000"/>
                </a:solidFill>
              </a:rPr>
              <a:t>, according to any logic desired by the user (as a function of position, direction, energy,…). </a:t>
            </a:r>
          </a:p>
          <a:p>
            <a:r>
              <a:rPr lang="en-US" sz="1800">
                <a:solidFill>
                  <a:srgbClr val="000000"/>
                </a:solidFill>
              </a:rPr>
              <a:t>Very powerful, but </a:t>
            </a:r>
            <a:r>
              <a:rPr lang="en-US" sz="1800" b="1" i="1">
                <a:solidFill>
                  <a:srgbClr val="000000"/>
                </a:solidFill>
              </a:rPr>
              <a:t>time-consuming</a:t>
            </a:r>
            <a:r>
              <a:rPr lang="en-US" sz="1800">
                <a:solidFill>
                  <a:srgbClr val="000000"/>
                </a:solidFill>
              </a:rPr>
              <a:t> (it is called at each step!). The user must balance the time gained by biasing with that wasted by calls.</a:t>
            </a:r>
          </a:p>
          <a:p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13628</TotalTime>
  <Words>3480</Words>
  <Application>Microsoft PowerPoint</Application>
  <PresentationFormat>Overhead</PresentationFormat>
  <Paragraphs>678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Blueprint</vt:lpstr>
      <vt:lpstr>Biasing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Roesler</dc:creator>
  <cp:lastModifiedBy>sroesler</cp:lastModifiedBy>
  <cp:revision>925</cp:revision>
  <cp:lastPrinted>2004-07-08T08:47:15Z</cp:lastPrinted>
  <dcterms:created xsi:type="dcterms:W3CDTF">2003-02-06T18:33:45Z</dcterms:created>
  <dcterms:modified xsi:type="dcterms:W3CDTF">2009-03-26T13:42:12Z</dcterms:modified>
</cp:coreProperties>
</file>