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8"/>
  </p:notesMasterIdLst>
  <p:sldIdLst>
    <p:sldId id="265" r:id="rId2"/>
    <p:sldId id="343" r:id="rId3"/>
    <p:sldId id="389" r:id="rId4"/>
    <p:sldId id="344" r:id="rId5"/>
    <p:sldId id="371" r:id="rId6"/>
    <p:sldId id="370" r:id="rId7"/>
    <p:sldId id="372" r:id="rId8"/>
    <p:sldId id="375" r:id="rId9"/>
    <p:sldId id="374" r:id="rId10"/>
    <p:sldId id="373" r:id="rId11"/>
    <p:sldId id="348" r:id="rId12"/>
    <p:sldId id="349" r:id="rId13"/>
    <p:sldId id="350" r:id="rId14"/>
    <p:sldId id="351" r:id="rId15"/>
    <p:sldId id="378" r:id="rId16"/>
    <p:sldId id="391" r:id="rId17"/>
    <p:sldId id="386" r:id="rId18"/>
    <p:sldId id="410" r:id="rId19"/>
    <p:sldId id="403" r:id="rId20"/>
    <p:sldId id="404" r:id="rId21"/>
    <p:sldId id="405" r:id="rId22"/>
    <p:sldId id="406" r:id="rId23"/>
    <p:sldId id="407" r:id="rId24"/>
    <p:sldId id="401" r:id="rId25"/>
    <p:sldId id="402" r:id="rId26"/>
    <p:sldId id="399" r:id="rId27"/>
    <p:sldId id="400" r:id="rId28"/>
    <p:sldId id="397" r:id="rId29"/>
    <p:sldId id="398" r:id="rId30"/>
    <p:sldId id="408" r:id="rId31"/>
    <p:sldId id="409" r:id="rId32"/>
    <p:sldId id="357" r:id="rId33"/>
    <p:sldId id="390" r:id="rId34"/>
    <p:sldId id="358" r:id="rId35"/>
    <p:sldId id="359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67" r:id="rId44"/>
    <p:sldId id="380" r:id="rId45"/>
    <p:sldId id="381" r:id="rId46"/>
    <p:sldId id="368" r:id="rId47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B206"/>
    <a:srgbClr val="000000"/>
    <a:srgbClr val="800000"/>
    <a:srgbClr val="008000"/>
    <a:srgbClr val="FFFF99"/>
    <a:srgbClr val="0000FF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9" autoAdjust="0"/>
    <p:restoredTop sz="90443" autoAdjust="0"/>
  </p:normalViewPr>
  <p:slideViewPr>
    <p:cSldViewPr>
      <p:cViewPr varScale="1">
        <p:scale>
          <a:sx n="71" d="100"/>
          <a:sy n="71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316" y="-96"/>
      </p:cViewPr>
      <p:guideLst>
        <p:guide orient="horz" pos="3224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42.xml"/><Relationship Id="rId3" Type="http://schemas.openxmlformats.org/officeDocument/2006/relationships/slide" Target="slides/slide32.xml"/><Relationship Id="rId7" Type="http://schemas.openxmlformats.org/officeDocument/2006/relationships/slide" Target="slides/slide41.xml"/><Relationship Id="rId2" Type="http://schemas.openxmlformats.org/officeDocument/2006/relationships/slide" Target="slides/slide19.xml"/><Relationship Id="rId1" Type="http://schemas.openxmlformats.org/officeDocument/2006/relationships/slide" Target="slides/slide12.xml"/><Relationship Id="rId6" Type="http://schemas.openxmlformats.org/officeDocument/2006/relationships/slide" Target="slides/slide40.xml"/><Relationship Id="rId5" Type="http://schemas.openxmlformats.org/officeDocument/2006/relationships/slide" Target="slides/slide39.xml"/><Relationship Id="rId4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72169FEE-F30F-48AE-883B-733A2308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433CC-3473-477B-B6D4-8FE3191E60A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3" name="Picture 16" descr="logo3000x200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B983446-124C-4832-8D46-4753B733B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37DB-08B9-4E81-AE0F-B3150401D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636E6-D20B-4BC6-AD69-2F480E6E4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68228-DF57-46D5-BD05-937A373F4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A1C2B-433B-416E-9F87-A1784BDAC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8E2AA-10B3-4340-BA45-68E64B639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009EB-36A6-432C-8B66-43C1D5203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D94AD-8D2C-4FC4-8519-1130848D6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AB9A-387A-4A9D-806A-E5932D36F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E1BCD-AB83-4297-8F8D-9C05CA615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71B64-B527-453F-B926-3A1948DA0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logo3000x2000ligh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5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16E29F-394C-4156-B862-DCAC83D71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5054" name="Rectangle 14"/>
          <p:cNvSpPr>
            <a:spLocks noChangeArrowheads="1"/>
          </p:cNvSpPr>
          <p:nvPr/>
        </p:nvSpPr>
        <p:spPr bwMode="auto">
          <a:xfrm>
            <a:off x="2627313" y="6400800"/>
            <a:ext cx="4306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defRPr/>
            </a:pP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fluka-discuss@fluka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fluka-discuss@fluka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14350" y="1495425"/>
            <a:ext cx="7791450" cy="1095375"/>
          </a:xfrm>
          <a:noFill/>
        </p:spPr>
        <p:txBody>
          <a:bodyPr/>
          <a:lstStyle/>
          <a:p>
            <a:pPr algn="ctr" eaLnBrk="1" hangingPunct="1"/>
            <a:r>
              <a:rPr lang="en-US" smtClean="0"/>
              <a:t>Handling of errors and crashes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5029200"/>
            <a:ext cx="5111750" cy="439738"/>
          </a:xfrm>
          <a:noFill/>
        </p:spPr>
        <p:txBody>
          <a:bodyPr/>
          <a:lstStyle/>
          <a:p>
            <a:pPr algn="r" eaLnBrk="1" hangingPunct="1"/>
            <a:r>
              <a:rPr lang="en-US" dirty="0" smtClean="0"/>
              <a:t>Beginners FLUKA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Waiting to attach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4114800"/>
            <a:ext cx="7924800" cy="2209800"/>
          </a:xfrm>
        </p:spPr>
        <p:txBody>
          <a:bodyPr/>
          <a:lstStyle/>
          <a:p>
            <a:r>
              <a:rPr lang="en-US" sz="2000" smtClean="0"/>
              <a:t>Double clicking on the .log file we see the message</a:t>
            </a:r>
          </a:p>
          <a:p>
            <a:endParaRPr lang="en-US" sz="2000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	there is an error accessing the executable file. Either it doesn’t exist or you have no permission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6867525" cy="28670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648200"/>
            <a:ext cx="6648450" cy="2190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FLUKA version is expired...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209800" y="1606550"/>
            <a:ext cx="454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15000"/>
              </a:spcBef>
              <a:defRPr/>
            </a:pPr>
            <a:r>
              <a:rPr lang="en-US" dirty="0">
                <a:latin typeface="+mn-lt"/>
              </a:rPr>
              <a:t>You get the following message: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990600" y="44196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>
                <a:latin typeface="+mn-lt"/>
              </a:rPr>
              <a:t>You have to download an updated version: </a:t>
            </a:r>
          </a:p>
          <a:p>
            <a:pPr algn="just">
              <a:defRPr/>
            </a:pPr>
            <a:r>
              <a:rPr lang="en-US" dirty="0">
                <a:latin typeface="+mn-lt"/>
              </a:rPr>
              <a:t>Download, recompile (if you have user routines) and </a:t>
            </a:r>
            <a:r>
              <a:rPr lang="en-US" dirty="0" err="1">
                <a:latin typeface="+mn-lt"/>
              </a:rPr>
              <a:t>relink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1600200" y="2438400"/>
            <a:ext cx="6019800" cy="1739900"/>
          </a:xfrm>
          <a:prstGeom prst="rect">
            <a:avLst/>
          </a:prstGeom>
          <a:solidFill>
            <a:srgbClr val="FFFF99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This version is obsolete and/or  ****</a:t>
            </a:r>
          </a:p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you are not allowed to use FLUKA ****</a:t>
            </a:r>
          </a:p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Please contact Alfredo Ferrari   ****</a:t>
            </a:r>
          </a:p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CERN-AB/ATB, tel.+41-22-76-76119 ****</a:t>
            </a:r>
          </a:p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or look for an updated version   ****</a:t>
            </a:r>
          </a:p>
          <a:p>
            <a:pPr algn="l"/>
            <a:r>
              <a:rPr lang="en-US" sz="1800" b="1">
                <a:solidFill>
                  <a:srgbClr val="800000"/>
                </a:solidFill>
                <a:latin typeface="Courier New" pitchFamily="49" charset="0"/>
              </a:rPr>
              <a:t>**** at http://www.fluka.org          ****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Something wrong in the input file!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591425" cy="5181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000" smtClean="0"/>
              <a:t>By far this is the most common problem. This is easily recognizable, since in the </a:t>
            </a:r>
            <a:r>
              <a:rPr lang="en-US" sz="2000" smtClean="0">
                <a:solidFill>
                  <a:srgbClr val="000000"/>
                </a:solidFill>
              </a:rPr>
              <a:t>*.out</a:t>
            </a:r>
            <a:r>
              <a:rPr lang="en-US" sz="2000" smtClean="0"/>
              <a:t> file the echo of all line of input file is reported. In case of problem, the output stops with the last card correctly interpreted DURING the last pass.</a:t>
            </a:r>
          </a:p>
          <a:p>
            <a:pPr algn="just" eaLnBrk="1" hangingPunct="1">
              <a:lnSpc>
                <a:spcPct val="90000"/>
              </a:lnSpc>
            </a:pPr>
            <a:endParaRPr lang="en-US" sz="2000" smtClean="0"/>
          </a:p>
          <a:p>
            <a:pPr algn="just" eaLnBrk="1" hangingPunct="1">
              <a:lnSpc>
                <a:spcPct val="90000"/>
              </a:lnSpc>
            </a:pPr>
            <a:r>
              <a:rPr lang="en-US" sz="2000" smtClean="0"/>
              <a:t>In case the problem is in the geometry please look the file </a:t>
            </a:r>
            <a:r>
              <a:rPr lang="en-US" sz="2000" smtClean="0">
                <a:solidFill>
                  <a:srgbClr val="000000"/>
                </a:solidFill>
              </a:rPr>
              <a:t>fort.16</a:t>
            </a:r>
            <a:r>
              <a:rPr lang="en-US" sz="2000" smtClean="0"/>
              <a:t> in the </a:t>
            </a:r>
            <a:r>
              <a:rPr lang="en-US" sz="2000" smtClean="0">
                <a:solidFill>
                  <a:srgbClr val="000000"/>
                </a:solidFill>
              </a:rPr>
              <a:t>fluka_####</a:t>
            </a:r>
            <a:r>
              <a:rPr lang="en-US" sz="2000" smtClean="0"/>
              <a:t> directory</a:t>
            </a:r>
          </a:p>
          <a:p>
            <a:pPr algn="just" eaLnBrk="1" hangingPunct="1">
              <a:lnSpc>
                <a:spcPct val="90000"/>
              </a:lnSpc>
            </a:pPr>
            <a:endParaRPr lang="en-US" sz="2000" smtClean="0"/>
          </a:p>
          <a:p>
            <a:pPr algn="just" eaLnBrk="1" hangingPunct="1">
              <a:lnSpc>
                <a:spcPct val="90000"/>
              </a:lnSpc>
            </a:pPr>
            <a:r>
              <a:rPr lang="en-US" sz="2000" smtClean="0"/>
              <a:t>Be careful: sometimes </a:t>
            </a:r>
            <a:r>
              <a:rPr lang="en-US" sz="2000" smtClean="0">
                <a:solidFill>
                  <a:srgbClr val="FF0000"/>
                </a:solidFill>
              </a:rPr>
              <a:t>non visible control characters may appear in a file sent via-mail (not for all mail clients!). In this case use “dos2unix”</a:t>
            </a:r>
            <a:r>
              <a:rPr lang="en-US" sz="2000" smtClean="0"/>
              <a:t> (a specific rpm in linux exists) They can be eliminated also using simple perl, or editor commands)</a:t>
            </a:r>
          </a:p>
          <a:p>
            <a:pPr algn="just" eaLnBrk="1" hangingPunct="1">
              <a:lnSpc>
                <a:spcPct val="90000"/>
              </a:lnSpc>
            </a:pPr>
            <a:endParaRPr lang="en-US" sz="2000" smtClean="0"/>
          </a:p>
          <a:p>
            <a:pPr algn="just" eaLnBrk="1" hangingPunct="1">
              <a:lnSpc>
                <a:spcPct val="90000"/>
              </a:lnSpc>
            </a:pPr>
            <a:r>
              <a:rPr lang="en-US" sz="2000" smtClean="0"/>
              <a:t>Remember to check always the </a:t>
            </a:r>
            <a:r>
              <a:rPr lang="en-US" sz="2000" smtClean="0">
                <a:solidFill>
                  <a:srgbClr val="800000"/>
                </a:solidFill>
              </a:rPr>
              <a:t>first cycle</a:t>
            </a:r>
            <a:r>
              <a:rPr lang="en-US" sz="2000" smtClean="0"/>
              <a:t> you requested (typically</a:t>
            </a:r>
            <a:r>
              <a:rPr lang="en-US" sz="2000" smtClean="0">
                <a:solidFill>
                  <a:srgbClr val="000000"/>
                </a:solidFill>
              </a:rPr>
              <a:t> </a:t>
            </a:r>
            <a:r>
              <a:rPr lang="en-US" sz="2000" i="1" smtClean="0">
                <a:solidFill>
                  <a:srgbClr val="000000"/>
                </a:solidFill>
              </a:rPr>
              <a:t>input</a:t>
            </a:r>
            <a:r>
              <a:rPr lang="en-US" sz="2000" smtClean="0">
                <a:solidFill>
                  <a:srgbClr val="000000"/>
                </a:solidFill>
              </a:rPr>
              <a:t>_001.out</a:t>
            </a:r>
            <a:r>
              <a:rPr lang="en-US" sz="2000" smtClean="0"/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examples of this case:</a:t>
            </a:r>
            <a:r>
              <a:rPr lang="en-US" baseline="30000" smtClean="0"/>
              <a:t> [1/3]</a:t>
            </a:r>
            <a:endParaRPr lang="en-US" smtClean="0"/>
          </a:p>
        </p:txBody>
      </p:sp>
      <p:pic>
        <p:nvPicPr>
          <p:cNvPr id="15363" name="Picture 3" descr="erro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68450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240665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You are using fixed format, but the SDUM identifying the particle is not well aligned</a:t>
            </a:r>
          </a:p>
        </p:txBody>
      </p:sp>
      <p:pic>
        <p:nvPicPr>
          <p:cNvPr id="15365" name="Picture 5" descr="error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083050"/>
            <a:ext cx="60960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62000" y="514985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Another misalignment in fixed format the finale E of BLACKHOLE is 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77175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Typical examples of this case: </a:t>
            </a:r>
            <a:r>
              <a:rPr lang="en-US" sz="3200" baseline="30000" smtClean="0"/>
              <a:t>[2/3]</a:t>
            </a:r>
            <a:endParaRPr lang="en-US" sz="3200" smtClean="0"/>
          </a:p>
        </p:txBody>
      </p:sp>
      <p:pic>
        <p:nvPicPr>
          <p:cNvPr id="16387" name="Picture 3" descr="error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85800" y="225425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You mistyped a FLUKA command ROT-DEF instead of ROT-DEFI</a:t>
            </a:r>
          </a:p>
        </p:txBody>
      </p:sp>
      <p:pic>
        <p:nvPicPr>
          <p:cNvPr id="16389" name="Picture 5" descr="error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86200"/>
            <a:ext cx="853440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5800" y="5105400"/>
            <a:ext cx="8153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You gave a numerical value without the “.”</a:t>
            </a:r>
          </a:p>
          <a:p>
            <a:pPr algn="just"/>
            <a:r>
              <a:rPr lang="en-US" sz="1800"/>
              <a:t>FLUKA expects all numbers with a floating point representation even the integers ONLY if they are not aligned to the right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Typical examples of this case: </a:t>
            </a:r>
            <a:r>
              <a:rPr lang="en-US" sz="3200" baseline="30000" smtClean="0"/>
              <a:t>[3/3]</a:t>
            </a:r>
          </a:p>
        </p:txBody>
      </p:sp>
      <p:pic>
        <p:nvPicPr>
          <p:cNvPr id="17411" name="Picture 3" descr="error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1440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33528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Another misalignment in fixed format: the E-03  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85800" y="4343400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/>
              <a:t>Remember</a:t>
            </a:r>
          </a:p>
          <a:p>
            <a:pPr algn="l"/>
            <a:r>
              <a:rPr lang="en-US" sz="2000"/>
              <a:t>The total line length should not be greater than 132 characters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General: Files and Unit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Never use unit numbers smaller than 20 or higher than 99</a:t>
            </a:r>
            <a:br>
              <a:rPr lang="en-US" smtClean="0"/>
            </a:br>
            <a:r>
              <a:rPr lang="en-US" smtClean="0">
                <a:solidFill>
                  <a:srgbClr val="800000"/>
                </a:solidFill>
              </a:rPr>
              <a:t>&lt;20</a:t>
            </a:r>
            <a:r>
              <a:rPr lang="en-US" smtClean="0"/>
              <a:t> They are reserved by FLUKA</a:t>
            </a:r>
            <a:br>
              <a:rPr lang="en-US" smtClean="0"/>
            </a:br>
            <a:r>
              <a:rPr lang="en-US" smtClean="0">
                <a:solidFill>
                  <a:srgbClr val="800000"/>
                </a:solidFill>
              </a:rPr>
              <a:t>&gt;99</a:t>
            </a:r>
            <a:r>
              <a:rPr lang="en-US" smtClean="0"/>
              <a:t> Depends on fortran</a:t>
            </a:r>
          </a:p>
          <a:p>
            <a:r>
              <a:rPr lang="en-US" smtClean="0">
                <a:solidFill>
                  <a:srgbClr val="800000"/>
                </a:solidFill>
              </a:rPr>
              <a:t>Never mix</a:t>
            </a:r>
            <a:r>
              <a:rPr lang="en-US" smtClean="0"/>
              <a:t> the output of different scoring cards in the same unit</a:t>
            </a:r>
          </a:p>
          <a:p>
            <a:r>
              <a:rPr lang="en-US" smtClean="0"/>
              <a:t>When programming prefer to use the routine </a:t>
            </a:r>
            <a:r>
              <a:rPr lang="en-US" smtClean="0">
                <a:solidFill>
                  <a:srgbClr val="800000"/>
                </a:solidFill>
              </a:rPr>
              <a:t>OAUXFI</a:t>
            </a:r>
            <a:r>
              <a:rPr lang="en-US" smtClean="0"/>
              <a:t> that will correctly determine the location of the file you want to read from the following locations:</a:t>
            </a:r>
          </a:p>
          <a:p>
            <a:pPr lvl="1"/>
            <a:r>
              <a:rPr lang="en-US" smtClean="0"/>
              <a:t>Running temporary directory fluka</a:t>
            </a:r>
            <a:r>
              <a:rPr lang="en-US" smtClean="0">
                <a:solidFill>
                  <a:srgbClr val="800000"/>
                </a:solidFill>
              </a:rPr>
              <a:t>_#####</a:t>
            </a:r>
          </a:p>
          <a:p>
            <a:pPr lvl="1"/>
            <a:r>
              <a:rPr lang="en-US" smtClean="0"/>
              <a:t>Current directory where .inp is located</a:t>
            </a:r>
          </a:p>
          <a:p>
            <a:pPr lvl="1"/>
            <a:r>
              <a:rPr lang="en-US" smtClean="0"/>
              <a:t>FLUKA directory pointed by $FLUPRO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General: RANDOMIze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run several cycles and the statistical errors appears to be </a:t>
            </a:r>
            <a:r>
              <a:rPr lang="en-US" smtClean="0">
                <a:solidFill>
                  <a:srgbClr val="C00000"/>
                </a:solidFill>
              </a:rPr>
              <a:t>ZERO</a:t>
            </a:r>
            <a:r>
              <a:rPr lang="en-US" smtClean="0"/>
              <a:t>.</a:t>
            </a:r>
          </a:p>
          <a:p>
            <a:r>
              <a:rPr lang="en-US" smtClean="0"/>
              <a:t>Most probably you are starting the same histories on every cycle. This is a typical error if the </a:t>
            </a:r>
            <a:r>
              <a:rPr lang="en-US" smtClean="0">
                <a:solidFill>
                  <a:srgbClr val="27B206"/>
                </a:solidFill>
              </a:rPr>
              <a:t>RANDOMIze</a:t>
            </a:r>
            <a:r>
              <a:rPr lang="en-US" smtClean="0"/>
              <a:t> card does not exist!</a:t>
            </a:r>
          </a:p>
          <a:p>
            <a:r>
              <a:rPr lang="en-US" smtClean="0"/>
              <a:t>Verify the existence of </a:t>
            </a:r>
            <a:r>
              <a:rPr lang="en-US" smtClean="0">
                <a:solidFill>
                  <a:srgbClr val="27B206"/>
                </a:solidFill>
              </a:rPr>
              <a:t>RANDOMIze</a:t>
            </a:r>
            <a:r>
              <a:rPr lang="en-US" smtClean="0"/>
              <a:t> card and that </a:t>
            </a:r>
            <a:r>
              <a:rPr lang="en-US" smtClean="0">
                <a:solidFill>
                  <a:srgbClr val="27B206"/>
                </a:solidFill>
              </a:rPr>
              <a:t>WHAT(1)=1.0</a:t>
            </a:r>
          </a:p>
          <a:p>
            <a:r>
              <a:rPr lang="en-US" smtClean="0"/>
              <a:t>You get the following message in the fluka_### dir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solidFill>
                  <a:srgbClr val="000000"/>
                </a:solidFill>
              </a:rPr>
              <a:t> **** No Random file available !!!!!! ****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solidFill>
                  <a:srgbClr val="000000"/>
                </a:solidFill>
              </a:rPr>
              <a:t> Abort called from FLRM64 reason NO RANDOM FILE Run stopped!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solidFill>
                  <a:srgbClr val="000000"/>
                </a:solidFill>
              </a:rPr>
              <a:t> STOP NO RANDOM FILE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800000"/>
                </a:solidFill>
              </a:rPr>
              <a:t>Most probably the error is on the previous cycle</a:t>
            </a:r>
            <a:r>
              <a:rPr lang="en-US" smtClean="0"/>
              <a:t> which didn’t generate a random number seed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Primary particle cards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/>
              <a:t>Remember that for HEAVY IONS the Energy or Momentum in the beam card is PER NUCLEON, while in all other cards in FLUKA the energy is the total kinetic one.</a:t>
            </a:r>
          </a:p>
          <a:p>
            <a:r>
              <a:rPr lang="en-US" smtClean="0"/>
              <a:t>Verify that your primary source </a:t>
            </a:r>
            <a:r>
              <a:rPr lang="en-US" smtClean="0">
                <a:solidFill>
                  <a:srgbClr val="27B206"/>
                </a:solidFill>
              </a:rPr>
              <a:t>BEAMPOS</a:t>
            </a:r>
            <a:r>
              <a:rPr lang="en-US" smtClean="0"/>
              <a:t> is </a:t>
            </a:r>
            <a:r>
              <a:rPr lang="en-US" b="1" smtClean="0">
                <a:solidFill>
                  <a:srgbClr val="800000"/>
                </a:solidFill>
              </a:rPr>
              <a:t>NOT</a:t>
            </a:r>
            <a:r>
              <a:rPr lang="en-US" smtClean="0"/>
              <a:t> </a:t>
            </a:r>
            <a:r>
              <a:rPr lang="en-US" b="1" smtClean="0"/>
              <a:t>defined on a surface boundary</a:t>
            </a:r>
            <a:r>
              <a:rPr lang="en-US" smtClean="0"/>
              <a:t>, but is always inside a region.</a:t>
            </a:r>
          </a:p>
          <a:p>
            <a:r>
              <a:rPr lang="en-US" smtClean="0"/>
              <a:t>If you define a </a:t>
            </a:r>
            <a:r>
              <a:rPr lang="en-US" smtClean="0">
                <a:solidFill>
                  <a:srgbClr val="27B206"/>
                </a:solidFill>
              </a:rPr>
              <a:t>SOURCE</a:t>
            </a:r>
            <a:r>
              <a:rPr lang="en-US" smtClean="0"/>
              <a:t> routine the standard FLUKA source is NOT CALLED. You have to define all distributions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Geometry: Have you debugged it?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848600" cy="3352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mtClean="0"/>
              <a:t>Sometimes input errors are in the geometry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mtClean="0"/>
              <a:t>3 types of mistakes: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mtClean="0"/>
          </a:p>
          <a:p>
            <a:pPr marL="990600" lvl="1" indent="-533400" algn="just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en-US" smtClean="0"/>
              <a:t>trivial (wrong data cards)</a:t>
            </a:r>
          </a:p>
          <a:p>
            <a:pPr marL="990600" lvl="1" indent="-533400" algn="just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en-US" smtClean="0"/>
              <a:t>essential (non defined space points, multiple definition of space points): see the lectures on geometry and the use of </a:t>
            </a:r>
            <a:r>
              <a:rPr lang="en-US" smtClean="0">
                <a:solidFill>
                  <a:srgbClr val="008000"/>
                </a:solidFill>
              </a:rPr>
              <a:t>DEBUG</a:t>
            </a:r>
            <a:r>
              <a:rPr lang="en-US" smtClean="0"/>
              <a:t> in the </a:t>
            </a:r>
            <a:r>
              <a:rPr lang="en-US" smtClean="0">
                <a:solidFill>
                  <a:srgbClr val="008000"/>
                </a:solidFill>
              </a:rPr>
              <a:t>GEOEND</a:t>
            </a:r>
            <a:r>
              <a:rPr lang="en-US" smtClean="0"/>
              <a:t> card</a:t>
            </a:r>
          </a:p>
          <a:p>
            <a:pPr marL="990600" lvl="1" indent="-533400" algn="just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en-US" smtClean="0"/>
              <a:t>Precision errors due to insufficient digits or huge geometries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5257800"/>
            <a:ext cx="7666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8138" lvl="1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800000"/>
                </a:solidFill>
                <a:latin typeface="+mn-lt"/>
              </a:rPr>
              <a:t>See also the use of </a:t>
            </a:r>
            <a:r>
              <a:rPr lang="en-US" dirty="0">
                <a:solidFill>
                  <a:srgbClr val="008000"/>
                </a:solidFill>
                <a:latin typeface="+mn-lt"/>
              </a:rPr>
              <a:t>RAY</a:t>
            </a:r>
            <a:r>
              <a:rPr lang="en-US" dirty="0">
                <a:solidFill>
                  <a:srgbClr val="800000"/>
                </a:solidFill>
                <a:latin typeface="+mn-lt"/>
              </a:rPr>
              <a:t> to trace and analyze your geometry</a:t>
            </a:r>
            <a:endParaRPr lang="en-US" b="1" dirty="0">
              <a:solidFill>
                <a:srgbClr val="8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rash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62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Geometry: Trivial mistake…</a:t>
            </a:r>
          </a:p>
        </p:txBody>
      </p:sp>
      <p:pic>
        <p:nvPicPr>
          <p:cNvPr id="22531" name="Picture 3" descr="error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5600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ge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828800"/>
            <a:ext cx="35433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There a ZCC is defined with only 2 numbers instead than 3.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914400" y="2438400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1">
                <a:solidFill>
                  <a:srgbClr val="800000"/>
                </a:solidFill>
              </a:rPr>
              <a:t>You will find:</a:t>
            </a:r>
            <a:r>
              <a:rPr lang="en-US" sz="20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85800" y="35814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>
                <a:solidFill>
                  <a:srgbClr val="800000"/>
                </a:solidFill>
              </a:rPr>
              <a:t>The important geometry errors may appear as a lot of messages in the *.out and *.err file, complaining that a point in space is not defined, cannot be reached, etc.</a:t>
            </a:r>
            <a:r>
              <a:rPr lang="en-US" sz="20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762000" y="4860925"/>
            <a:ext cx="792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Remember the need for proper normalization of direction cosines! (magfld, source etc.) You will get a lot of (warning)  messages also in those cases, but this is not a true error...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Geometry: Parenthesis expansion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Starting the run you get the following message in the first line of </a:t>
            </a:r>
            <a:r>
              <a:rPr lang="en-US" smtClean="0">
                <a:solidFill>
                  <a:srgbClr val="800000"/>
                </a:solidFill>
              </a:rPr>
              <a:t>xxx.log</a:t>
            </a:r>
            <a:r>
              <a:rPr lang="en-US" smtClean="0"/>
              <a:t> file: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1800" smtClean="0">
                <a:solidFill>
                  <a:srgbClr val="000000"/>
                </a:solidFill>
              </a:rPr>
              <a:t>Subscript out of range on file line 56, procedure rpnorm.f/rpnorm.</a:t>
            </a:r>
            <a:br>
              <a:rPr lang="en-US" sz="1800" smtClean="0">
                <a:solidFill>
                  <a:srgbClr val="000000"/>
                </a:solidFill>
              </a:rPr>
            </a:br>
            <a:r>
              <a:rPr lang="en-US" sz="1800" smtClean="0">
                <a:solidFill>
                  <a:srgbClr val="000000"/>
                </a:solidFill>
              </a:rPr>
              <a:t>Attempt to access the 114705-th element of variable tx.</a:t>
            </a:r>
          </a:p>
          <a:p>
            <a:pPr>
              <a:buFont typeface="Wingdings" pitchFamily="2" charset="2"/>
              <a:buNone/>
            </a:pPr>
            <a:endParaRPr lang="en-US" sz="1800" smtClean="0">
              <a:solidFill>
                <a:srgbClr val="000000"/>
              </a:solidFill>
            </a:endParaRPr>
          </a:p>
          <a:p>
            <a:r>
              <a:rPr lang="en-US" smtClean="0"/>
              <a:t>You have exceeded the maximum expansion limit for parenthesis. Which is 100 000.</a:t>
            </a:r>
          </a:p>
          <a:p>
            <a:r>
              <a:rPr lang="en-US" smtClean="0">
                <a:solidFill>
                  <a:srgbClr val="FF0000"/>
                </a:solidFill>
              </a:rPr>
              <a:t>WARNING</a:t>
            </a:r>
            <a:r>
              <a:rPr lang="en-US" smtClean="0"/>
              <a:t> even with a simple region expression you could easily reach this limit especially if you are using infinite bodies!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Geometry: Errors during tracking  </a:t>
            </a:r>
            <a:r>
              <a:rPr lang="en-US" sz="3200" baseline="30000" smtClean="0"/>
              <a:t>[1/2]</a:t>
            </a:r>
            <a:endParaRPr lang="en-US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743200"/>
            <a:ext cx="7924800" cy="3810000"/>
          </a:xfrm>
        </p:spPr>
        <p:txBody>
          <a:bodyPr/>
          <a:lstStyle/>
          <a:p>
            <a:r>
              <a:rPr lang="en-US" sz="2000" smtClean="0"/>
              <a:t>Getting GEOFAR errors during tracking is pointing to:</a:t>
            </a:r>
          </a:p>
          <a:p>
            <a:pPr lvl="1"/>
            <a:r>
              <a:rPr lang="en-US" sz="1800" smtClean="0"/>
              <a:t>errors in the geometry </a:t>
            </a:r>
          </a:p>
          <a:p>
            <a:pPr lvl="1"/>
            <a:r>
              <a:rPr lang="en-US" sz="1800" smtClean="0"/>
              <a:t>Numerical precision errors</a:t>
            </a:r>
          </a:p>
          <a:p>
            <a:r>
              <a:rPr lang="en-US" sz="2000" smtClean="0"/>
              <a:t>FLUKA will try to “save” the problematic particles. But if they are too many it will stop the run.</a:t>
            </a:r>
          </a:p>
          <a:p>
            <a:r>
              <a:rPr lang="en-US" sz="2000" smtClean="0"/>
              <a:t>G1 errors means a problem in your geometry. Please check your geometry for possible errors.</a:t>
            </a:r>
          </a:p>
          <a:p>
            <a:r>
              <a:rPr lang="en-US" sz="2000" smtClean="0">
                <a:solidFill>
                  <a:srgbClr val="008000"/>
                </a:solidFill>
              </a:rPr>
              <a:t>LATTICE</a:t>
            </a:r>
            <a:r>
              <a:rPr lang="en-US" sz="2000" smtClean="0"/>
              <a:t> are VERY sensitive to numerical precision. Use as many digits as possible to ensure proper description of the lattice, transformation and prototype.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838200" y="1065213"/>
            <a:ext cx="7924800" cy="175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Geofar: Particle in region 3 (cell # 0) in position 1.000000000E+00 0.000000000E+00 1.000000000E+00 is now causing trouble, requesting a step of 6.258867675E-07 cm to direction -2.285059979E-01 -9.412338141E-01 2.487245789E-01, error count: 0 [...skipped...] Particle index 3 total energy 5.189748600E-04 GeV Nsurf 0 We succeeded in saving the particle: current region is n. 2 (cell # 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Geometry: Errors during tracking </a:t>
            </a:r>
            <a:r>
              <a:rPr lang="en-US" sz="3200" baseline="30000" smtClean="0"/>
              <a:t>[2/2]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/>
              <a:t>The error position is given by the following vector operation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	</a:t>
            </a:r>
            <a:r>
              <a:rPr lang="en-US" smtClean="0">
                <a:solidFill>
                  <a:srgbClr val="000000"/>
                </a:solidFill>
              </a:rPr>
              <a:t>position + step * direction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Media: MATERIAL errors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That you have specified a material for every region</a:t>
            </a:r>
          </a:p>
          <a:p>
            <a:r>
              <a:rPr lang="en-US" smtClean="0"/>
              <a:t>You specified the density for the MATERIALs</a:t>
            </a:r>
          </a:p>
          <a:p>
            <a:r>
              <a:rPr lang="en-US" smtClean="0"/>
              <a:t>You </a:t>
            </a:r>
            <a:r>
              <a:rPr lang="en-US" smtClean="0">
                <a:solidFill>
                  <a:srgbClr val="800000"/>
                </a:solidFill>
              </a:rPr>
              <a:t>supplied the Z,A</a:t>
            </a:r>
            <a:r>
              <a:rPr lang="en-US" smtClean="0"/>
              <a:t> when specific </a:t>
            </a:r>
            <a:r>
              <a:rPr lang="en-US" smtClean="0">
                <a:solidFill>
                  <a:srgbClr val="800000"/>
                </a:solidFill>
              </a:rPr>
              <a:t>isotopes</a:t>
            </a:r>
            <a:r>
              <a:rPr lang="en-US" smtClean="0"/>
              <a:t> are requested</a:t>
            </a:r>
          </a:p>
          <a:p>
            <a:r>
              <a:rPr lang="en-US" smtClean="0"/>
              <a:t>You </a:t>
            </a:r>
            <a:r>
              <a:rPr lang="en-US" smtClean="0">
                <a:solidFill>
                  <a:srgbClr val="800000"/>
                </a:solidFill>
              </a:rPr>
              <a:t>DON’T supply any Z or A</a:t>
            </a:r>
            <a:r>
              <a:rPr lang="en-US" smtClean="0"/>
              <a:t> when a </a:t>
            </a:r>
            <a:r>
              <a:rPr lang="en-US" smtClean="0">
                <a:solidFill>
                  <a:srgbClr val="800000"/>
                </a:solidFill>
              </a:rPr>
              <a:t>compound</a:t>
            </a:r>
            <a:r>
              <a:rPr lang="en-US" smtClean="0"/>
              <a:t> is requested</a:t>
            </a:r>
          </a:p>
          <a:p>
            <a:r>
              <a:rPr lang="en-US" smtClean="0"/>
              <a:t>When you want to override an existing FLUKA material </a:t>
            </a:r>
            <a:r>
              <a:rPr lang="en-US" smtClean="0">
                <a:solidFill>
                  <a:srgbClr val="800000"/>
                </a:solidFill>
              </a:rPr>
              <a:t>ALWAYS specify the index WHAT(4)</a:t>
            </a:r>
          </a:p>
          <a:p>
            <a:r>
              <a:rPr lang="en-US" smtClean="0"/>
              <a:t>No holes in MATERIAL indices are allowed</a:t>
            </a:r>
          </a:p>
          <a:p>
            <a:endParaRPr lang="en-US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Media: COMPOUND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Mixing fractions (signs)</a:t>
            </a:r>
          </a:p>
          <a:p>
            <a:r>
              <a:rPr lang="en-US" smtClean="0"/>
              <a:t>Recursion</a:t>
            </a:r>
          </a:p>
          <a:p>
            <a:r>
              <a:rPr lang="en-US" smtClean="0"/>
              <a:t>Numbers out of order when copying/pasting (Use always the NAMES format)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LOW-MAT errors </a:t>
            </a:r>
            <a:r>
              <a:rPr lang="en-US" sz="3200" baseline="30000" smtClean="0"/>
              <a:t>[1/2]</a:t>
            </a:r>
          </a:p>
        </p:txBody>
      </p:sp>
      <p:pic>
        <p:nvPicPr>
          <p:cNvPr id="28675" name="Picture 3" descr="error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16013"/>
            <a:ext cx="87630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848600" cy="131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/>
              <a:t>There a material has been defined using a name which has no correspondence with the low energy neutron cross sections available in FLUKA (see chap. 10 of the manual). In this case POTASS instead of POTASSIU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69925" y="3886200"/>
            <a:ext cx="80168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/>
              <a:t>Check the names of the materials.</a:t>
            </a:r>
          </a:p>
          <a:p>
            <a:pPr algn="just"/>
            <a:r>
              <a:rPr lang="en-US" sz="2000" dirty="0"/>
              <a:t>Check the use of </a:t>
            </a:r>
            <a:r>
              <a:rPr lang="en-US" sz="2000" dirty="0">
                <a:solidFill>
                  <a:srgbClr val="008000"/>
                </a:solidFill>
              </a:rPr>
              <a:t>LOW-MAT</a:t>
            </a:r>
            <a:r>
              <a:rPr lang="en-US" sz="2000" dirty="0"/>
              <a:t> cards: check if are using the updated parameters listed in the manual. Do you really need </a:t>
            </a:r>
            <a:r>
              <a:rPr lang="en-US" sz="2000" dirty="0">
                <a:solidFill>
                  <a:srgbClr val="008000"/>
                </a:solidFill>
              </a:rPr>
              <a:t>LOW-MAT</a:t>
            </a:r>
            <a:r>
              <a:rPr lang="en-US" sz="2000" dirty="0"/>
              <a:t>?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This is necessary only in a limited number of cases and it is easy to misinterpret this command if you are not an expert user</a:t>
            </a:r>
            <a:r>
              <a:rPr lang="en-US" sz="2000" dirty="0" smtClean="0">
                <a:solidFill>
                  <a:schemeClr val="hlink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CC0066"/>
                </a:solidFill>
              </a:rPr>
              <a:t>[</a:t>
            </a:r>
            <a:r>
              <a:rPr lang="en-US" sz="2000" i="1" dirty="0">
                <a:solidFill>
                  <a:srgbClr val="CC0066"/>
                </a:solidFill>
              </a:rPr>
              <a:t>Read carefully the manual about this]</a:t>
            </a:r>
          </a:p>
          <a:p>
            <a:pPr algn="just"/>
            <a:endParaRPr lang="en-US" sz="2000" dirty="0">
              <a:solidFill>
                <a:srgbClr val="CC0066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LOW-MAT errors </a:t>
            </a:r>
            <a:r>
              <a:rPr lang="en-US" sz="3200" baseline="30000" smtClean="0"/>
              <a:t>[2/2]</a:t>
            </a:r>
            <a:endParaRPr lang="en-US" sz="32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WARNING on the change of the temperature</a:t>
            </a:r>
          </a:p>
          <a:p>
            <a:pPr lvl="1"/>
            <a:r>
              <a:rPr lang="en-US" smtClean="0"/>
              <a:t>New library with 260 groups uses: </a:t>
            </a:r>
            <a:r>
              <a:rPr lang="en-US" b="1" smtClean="0"/>
              <a:t>29</a:t>
            </a:r>
            <a:r>
              <a:rPr lang="en-US" b="1" smtClean="0">
                <a:solidFill>
                  <a:srgbClr val="800000"/>
                </a:solidFill>
              </a:rPr>
              <a:t>6</a:t>
            </a:r>
            <a:r>
              <a:rPr lang="en-US" b="1" smtClean="0"/>
              <a:t> K</a:t>
            </a:r>
          </a:p>
          <a:p>
            <a:pPr lvl="1"/>
            <a:r>
              <a:rPr lang="en-US" smtClean="0"/>
              <a:t>Old library with 72 groups uses: </a:t>
            </a:r>
            <a:r>
              <a:rPr lang="en-US" b="1" smtClean="0"/>
              <a:t>29</a:t>
            </a:r>
            <a:r>
              <a:rPr lang="en-US" b="1" smtClean="0">
                <a:solidFill>
                  <a:srgbClr val="800000"/>
                </a:solidFill>
              </a:rPr>
              <a:t>3</a:t>
            </a:r>
            <a:r>
              <a:rPr lang="en-US" b="1" smtClean="0"/>
              <a:t> K</a:t>
            </a:r>
          </a:p>
          <a:p>
            <a:r>
              <a:rPr lang="en-US" smtClean="0"/>
              <a:t>When an error is printed FLUKA prints the SDUM of the LOW-MAT card. If the SDUM is empty you will see nothing in the output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Scoring: USRBIN/EVENTBIN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z="1800" smtClean="0">
                <a:solidFill>
                  <a:srgbClr val="000000"/>
                </a:solidFill>
              </a:rPr>
              <a:t>*** Activity/fission/neutron balance binnings cannot be track-length!!!</a:t>
            </a:r>
          </a:p>
          <a:p>
            <a:endParaRPr lang="en-US" sz="180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1800" smtClean="0"/>
              <a:t>USRBIN scoring method:</a:t>
            </a:r>
          </a:p>
          <a:p>
            <a:r>
              <a:rPr lang="en-US" sz="1800" smtClean="0"/>
              <a:t>Track-length quantities: that can be distributed along a track,</a:t>
            </a:r>
            <a:br>
              <a:rPr lang="en-US" sz="1800" smtClean="0"/>
            </a:br>
            <a:r>
              <a:rPr lang="en-US" sz="1800" smtClean="0"/>
              <a:t>e.g. fluence, energy deposition… </a:t>
            </a:r>
            <a:br>
              <a:rPr lang="en-US" sz="1800" smtClean="0"/>
            </a:br>
            <a:r>
              <a:rPr lang="en-US" sz="1800" b="1" smtClean="0"/>
              <a:t>WHAT(1)&gt;=10</a:t>
            </a:r>
          </a:p>
          <a:p>
            <a:r>
              <a:rPr lang="en-US" sz="1800" smtClean="0"/>
              <a:t>Point-wise quantities: that have to be scored on a point, or in the middle of the step!</a:t>
            </a:r>
            <a:br>
              <a:rPr lang="en-US" sz="1800" smtClean="0"/>
            </a:br>
            <a:r>
              <a:rPr lang="en-US" sz="1800" smtClean="0"/>
              <a:t>e.g Activity, Fission, Neutron balance…</a:t>
            </a:r>
            <a:br>
              <a:rPr lang="en-US" sz="1800" smtClean="0"/>
            </a:br>
            <a:r>
              <a:rPr lang="en-US" sz="1800" b="1" smtClean="0"/>
              <a:t>WHAT(1)&lt;10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Preprocessor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	Preprocessor directives are very powerful, but very quickly can make your input unreadable. Please use with care</a:t>
            </a:r>
          </a:p>
          <a:p>
            <a:pPr lvl="1"/>
            <a:r>
              <a:rPr lang="en-US" smtClean="0"/>
              <a:t>Check every #if should have a corresponding #endif</a:t>
            </a:r>
          </a:p>
          <a:p>
            <a:pPr lvl="1"/>
            <a:r>
              <a:rPr lang="en-US" smtClean="0"/>
              <a:t>Up to 10 nesting are allowed</a:t>
            </a:r>
          </a:p>
          <a:p>
            <a:pPr lvl="1"/>
            <a:r>
              <a:rPr lang="en-US" smtClean="0"/>
              <a:t>Up to 40 definitions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1981200"/>
          </a:xfrm>
        </p:spPr>
        <p:txBody>
          <a:bodyPr/>
          <a:lstStyle/>
          <a:p>
            <a:pPr algn="ctr" eaLnBrk="1" hangingPunct="1"/>
            <a:r>
              <a:rPr lang="en-US" sz="9600" dirty="0" smtClean="0"/>
              <a:t>DON’T PANIC</a:t>
            </a:r>
            <a:br>
              <a:rPr lang="en-US" sz="9600" dirty="0" smtClean="0"/>
            </a:br>
            <a:r>
              <a:rPr lang="en-US" sz="1600" dirty="0" smtClean="0"/>
              <a:t>(Lecturer: +33450FLORIAN)</a:t>
            </a:r>
            <a:br>
              <a:rPr lang="en-US" sz="1600" dirty="0" smtClean="0"/>
            </a:br>
            <a:r>
              <a:rPr lang="en-US" sz="1600" i="1" dirty="0" smtClean="0"/>
              <a:t>[your favorite teacher]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Merging cycles from different inputs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000" smtClean="0"/>
              <a:t>Verify that you didn’t merge cycles from different runs that the input has been modified.</a:t>
            </a:r>
          </a:p>
          <a:p>
            <a:r>
              <a:rPr lang="en-US" sz="2000" smtClean="0"/>
              <a:t>It’s a good habit to clean the files before starting a run.</a:t>
            </a:r>
          </a:p>
          <a:p>
            <a:r>
              <a:rPr lang="en-US" sz="2000" smtClean="0"/>
              <a:t>Flair offers this possibility from the “</a:t>
            </a:r>
            <a:r>
              <a:rPr lang="en-US" sz="2000" smtClean="0">
                <a:solidFill>
                  <a:srgbClr val="800000"/>
                </a:solidFill>
              </a:rPr>
              <a:t>Output Files</a:t>
            </a:r>
            <a:r>
              <a:rPr lang="en-US" sz="2000" smtClean="0"/>
              <a:t>” frame.</a:t>
            </a:r>
          </a:p>
          <a:p>
            <a:r>
              <a:rPr lang="en-US" sz="2000" smtClean="0"/>
              <a:t>It’s good to develop the habit to clean the output files from test runs.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What is left after these problems</a:t>
            </a:r>
          </a:p>
        </p:txBody>
      </p:sp>
      <p:pic>
        <p:nvPicPr>
          <p:cNvPr id="33795" name="Picture 3" descr="erro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362200"/>
            <a:ext cx="601980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7635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/>
              <a:t>These errors are not generating exceptions. The temporary directory is erased and you remain with this message on the standard output: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600200" y="3810000"/>
            <a:ext cx="5181600" cy="685800"/>
          </a:xfrm>
          <a:prstGeom prst="ellips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FLUKA users and the manual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93088" cy="4608513"/>
          </a:xfrm>
        </p:spPr>
        <p:txBody>
          <a:bodyPr/>
          <a:lstStyle/>
          <a:p>
            <a:pPr algn="just" eaLnBrk="1" hangingPunct="1"/>
            <a:r>
              <a:rPr lang="en-US" smtClean="0"/>
              <a:t>All reported here so far implies that a FLUKA user is living symbiotically with the Manual....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981200"/>
          </a:xfrm>
        </p:spPr>
        <p:txBody>
          <a:bodyPr/>
          <a:lstStyle/>
          <a:p>
            <a:pPr algn="ctr" eaLnBrk="1" hangingPunct="1"/>
            <a:r>
              <a:rPr lang="en-US" sz="9600" smtClean="0"/>
              <a:t>NOW PANIC</a:t>
            </a:r>
            <a:br>
              <a:rPr lang="en-US" sz="9600" smtClean="0"/>
            </a:br>
            <a:r>
              <a:rPr lang="en-US" sz="1600" smtClean="0"/>
              <a:t>(Alfredo: +33450ALFREDO)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 time errors with exceptions...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848600" cy="685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000" smtClean="0"/>
              <a:t>These are caused in 90% of cases by problems in user’s code or user’s configuration</a:t>
            </a:r>
          </a:p>
        </p:txBody>
      </p:sp>
      <p:pic>
        <p:nvPicPr>
          <p:cNvPr id="36868" name="Picture 4" descr="error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90800" y="1981200"/>
            <a:ext cx="116586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472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000" b="1">
                <a:solidFill>
                  <a:srgbClr val="800000"/>
                </a:solidFill>
              </a:rPr>
              <a:t>You will see a message of this kind:</a:t>
            </a:r>
          </a:p>
        </p:txBody>
      </p:sp>
      <p:sp>
        <p:nvSpPr>
          <p:cNvPr id="420870" name="Text Box 6"/>
          <p:cNvSpPr txBox="1">
            <a:spLocks noChangeArrowheads="1"/>
          </p:cNvSpPr>
          <p:nvPr/>
        </p:nvSpPr>
        <p:spPr bwMode="auto">
          <a:xfrm>
            <a:off x="990600" y="27432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/>
              <a:t>The temporary directory remains there. You will find the *.log, *.out, *.err files, a core.* file and </a:t>
            </a:r>
            <a:r>
              <a:rPr lang="en-US" sz="2000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last random seed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762000" y="3657600"/>
            <a:ext cx="7848600" cy="1196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>
                <a:solidFill>
                  <a:srgbClr val="800000"/>
                </a:solidFill>
              </a:rPr>
              <a:t>The last random seed allows to restart your run from a configuration which was the one occurring at maximum 5 minutes of CPU before the error!</a:t>
            </a:r>
            <a:endParaRPr lang="en-US" u="sng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62000" y="5013325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/>
              <a:t>You can easily spot the problem using the GNU debugger (</a:t>
            </a:r>
            <a:r>
              <a:rPr lang="en-US" sz="2000" dirty="0" err="1"/>
              <a:t>gdb</a:t>
            </a:r>
            <a:r>
              <a:rPr lang="en-US" sz="2000" dirty="0"/>
              <a:t>). </a:t>
            </a:r>
            <a:endParaRPr lang="en-US" sz="20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gdb </a:t>
            </a:r>
            <a:r>
              <a:rPr lang="en-US" baseline="30000" smtClean="0"/>
              <a:t>[1/5]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38200" y="1066800"/>
            <a:ext cx="708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just">
              <a:buFontTx/>
              <a:buAutoNum type="arabicParenR"/>
            </a:pPr>
            <a:r>
              <a:rPr lang="en-US" sz="2000"/>
              <a:t>Go inside the temporary directory</a:t>
            </a:r>
          </a:p>
          <a:p>
            <a:pPr marL="457200" indent="-457200" algn="just">
              <a:buFontTx/>
              <a:buAutoNum type="arabicParenR"/>
            </a:pPr>
            <a:r>
              <a:rPr lang="en-US" sz="2000"/>
              <a:t>type: </a:t>
            </a:r>
            <a:r>
              <a:rPr lang="en-US" sz="2000">
                <a:solidFill>
                  <a:srgbClr val="000000"/>
                </a:solidFill>
              </a:rPr>
              <a:t>gdb ../flukahp core.</a:t>
            </a:r>
            <a:r>
              <a:rPr lang="en-US" sz="2000" i="1">
                <a:solidFill>
                  <a:srgbClr val="000000"/>
                </a:solidFill>
              </a:rPr>
              <a:t>nnnn</a:t>
            </a:r>
          </a:p>
          <a:p>
            <a:pPr marL="457200" indent="-457200" algn="just">
              <a:buFontTx/>
              <a:buChar char="•"/>
            </a:pPr>
            <a:r>
              <a:rPr lang="en-US" sz="2000"/>
              <a:t>From flair you can </a:t>
            </a:r>
            <a:r>
              <a:rPr lang="en-US" sz="2000" b="1"/>
              <a:t>double click</a:t>
            </a:r>
            <a:r>
              <a:rPr lang="en-US" sz="2000"/>
              <a:t> on the core file from the</a:t>
            </a:r>
            <a:br>
              <a:rPr lang="en-US" sz="2000"/>
            </a:br>
            <a:r>
              <a:rPr lang="en-US" sz="2000"/>
              <a:t>“Output Files” Frame</a:t>
            </a:r>
          </a:p>
        </p:txBody>
      </p:sp>
      <p:pic>
        <p:nvPicPr>
          <p:cNvPr id="37892" name="Picture 4" descr="gd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743200"/>
            <a:ext cx="10287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3124200" y="2362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gdb </a:t>
            </a:r>
            <a:r>
              <a:rPr lang="en-US" baseline="30000" smtClean="0"/>
              <a:t>[2/5]</a:t>
            </a:r>
            <a:endParaRPr lang="en-US" smtClean="0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14400" y="1066800"/>
            <a:ext cx="414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just"/>
            <a:r>
              <a:rPr lang="en-US" sz="2000"/>
              <a:t>3) give the command </a:t>
            </a:r>
            <a:r>
              <a:rPr lang="en-US" sz="2000">
                <a:solidFill>
                  <a:srgbClr val="000000"/>
                </a:solidFill>
              </a:rPr>
              <a:t>bt</a:t>
            </a:r>
            <a:r>
              <a:rPr lang="en-US" sz="2000"/>
              <a:t> (or </a:t>
            </a:r>
            <a:r>
              <a:rPr lang="en-US" sz="2000">
                <a:solidFill>
                  <a:srgbClr val="000000"/>
                </a:solidFill>
              </a:rPr>
              <a:t>where</a:t>
            </a:r>
            <a:r>
              <a:rPr lang="en-US" sz="2000"/>
              <a:t>)</a:t>
            </a:r>
            <a:endParaRPr lang="en-US" sz="2000" i="1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3276600" y="19050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17" name="Group 5"/>
          <p:cNvGrpSpPr>
            <a:grpSpLocks/>
          </p:cNvGrpSpPr>
          <p:nvPr/>
        </p:nvGrpSpPr>
        <p:grpSpPr bwMode="auto">
          <a:xfrm>
            <a:off x="228600" y="2057400"/>
            <a:ext cx="8915400" cy="4051300"/>
            <a:chOff x="144" y="1300"/>
            <a:chExt cx="5616" cy="2552"/>
          </a:xfrm>
        </p:grpSpPr>
        <p:pic>
          <p:nvPicPr>
            <p:cNvPr id="38918" name="Picture 6" descr="gdb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440"/>
              <a:ext cx="5616" cy="2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8919" name="Group 7"/>
            <p:cNvGrpSpPr>
              <a:grpSpLocks/>
            </p:cNvGrpSpPr>
            <p:nvPr/>
          </p:nvGrpSpPr>
          <p:grpSpPr bwMode="auto">
            <a:xfrm>
              <a:off x="2832" y="1300"/>
              <a:ext cx="2856" cy="860"/>
              <a:chOff x="2832" y="1300"/>
              <a:chExt cx="2856" cy="860"/>
            </a:xfrm>
          </p:grpSpPr>
          <p:sp>
            <p:nvSpPr>
              <p:cNvPr id="38920" name="Line 8"/>
              <p:cNvSpPr>
                <a:spLocks noChangeShapeType="1"/>
              </p:cNvSpPr>
              <p:nvPr/>
            </p:nvSpPr>
            <p:spPr bwMode="auto">
              <a:xfrm flipH="1">
                <a:off x="2832" y="1584"/>
                <a:ext cx="1056" cy="57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21" name="Text Box 9"/>
              <p:cNvSpPr txBox="1">
                <a:spLocks noChangeArrowheads="1"/>
              </p:cNvSpPr>
              <p:nvPr/>
            </p:nvSpPr>
            <p:spPr bwMode="auto">
              <a:xfrm>
                <a:off x="3926" y="1300"/>
                <a:ext cx="1762" cy="640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Here it is!</a:t>
                </a:r>
              </a:p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frame #6 in source.f</a:t>
                </a:r>
              </a:p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at line 123</a:t>
                </a: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gdb </a:t>
            </a:r>
            <a:r>
              <a:rPr lang="en-US" baseline="30000" smtClean="0"/>
              <a:t>[3/5]</a:t>
            </a:r>
            <a:endParaRPr lang="en-US" smtClean="0"/>
          </a:p>
        </p:txBody>
      </p:sp>
      <p:pic>
        <p:nvPicPr>
          <p:cNvPr id="39939" name="Picture 3" descr="gdb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915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914400" y="1066800"/>
            <a:ext cx="202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just"/>
            <a:r>
              <a:rPr lang="en-US" sz="2000"/>
              <a:t>4) type: </a:t>
            </a:r>
            <a:r>
              <a:rPr lang="en-US" sz="2000">
                <a:solidFill>
                  <a:srgbClr val="000000"/>
                </a:solidFill>
              </a:rPr>
              <a:t>frame 6</a:t>
            </a:r>
            <a:endParaRPr lang="en-US" sz="2000" i="1">
              <a:solidFill>
                <a:srgbClr val="000000"/>
              </a:solidFill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838200" y="3276600"/>
            <a:ext cx="568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just"/>
            <a:r>
              <a:rPr lang="en-US" sz="2000"/>
              <a:t>5) you can inspect variable content, for instance:</a:t>
            </a:r>
            <a:endParaRPr lang="en-US" sz="2000" i="1"/>
          </a:p>
        </p:txBody>
      </p:sp>
      <p:pic>
        <p:nvPicPr>
          <p:cNvPr id="39942" name="Picture 6" descr="gdb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810000"/>
            <a:ext cx="464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981200" y="4800600"/>
            <a:ext cx="459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b="1">
                <a:solidFill>
                  <a:srgbClr val="800000"/>
                </a:solidFill>
              </a:rPr>
              <a:t>A negative kinetic energy!!!!!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gdb </a:t>
            </a:r>
            <a:r>
              <a:rPr lang="en-US" baseline="30000" smtClean="0"/>
              <a:t>[4/5]</a:t>
            </a:r>
            <a:endParaRPr lang="en-US" smtClean="0"/>
          </a:p>
        </p:txBody>
      </p:sp>
      <p:pic>
        <p:nvPicPr>
          <p:cNvPr id="40963" name="Picture 3" descr="gdb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9800"/>
            <a:ext cx="929640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5800" y="1295400"/>
            <a:ext cx="3732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just"/>
            <a:r>
              <a:rPr lang="en-US" sz="2000"/>
              <a:t>6) you can list the nearby lines:</a:t>
            </a:r>
            <a:endParaRPr lang="en-US" sz="2000" i="1"/>
          </a:p>
        </p:txBody>
      </p:sp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1600200" y="3124200"/>
            <a:ext cx="6632575" cy="3289300"/>
            <a:chOff x="1008" y="1968"/>
            <a:chExt cx="4178" cy="2072"/>
          </a:xfrm>
        </p:grpSpPr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 flipV="1">
              <a:off x="1632" y="1968"/>
              <a:ext cx="1200" cy="16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>
              <a:off x="1008" y="1968"/>
              <a:ext cx="340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296" y="3592"/>
              <a:ext cx="3890" cy="4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/>
              <a:r>
                <a:rPr lang="en-US" sz="2000" b="1">
                  <a:solidFill>
                    <a:schemeClr val="hlink"/>
                  </a:solidFill>
                </a:rPr>
                <a:t>It’s quite obvious that this was not a protected</a:t>
              </a:r>
            </a:p>
            <a:p>
              <a:pPr algn="just"/>
              <a:r>
                <a:rPr lang="en-US" sz="2000" b="1">
                  <a:solidFill>
                    <a:schemeClr val="hlink"/>
                  </a:solidFill>
                </a:rPr>
                <a:t>statement!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gdb </a:t>
            </a:r>
            <a:r>
              <a:rPr lang="en-US" baseline="30000" smtClean="0"/>
              <a:t>[5/5]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964488" cy="4608513"/>
          </a:xfrm>
        </p:spPr>
        <p:txBody>
          <a:bodyPr/>
          <a:lstStyle/>
          <a:p>
            <a:pPr algn="just" eaLnBrk="1" hangingPunct="1"/>
            <a:r>
              <a:rPr lang="en-US" smtClean="0"/>
              <a:t>In the remaining 5% of cases there will be an error inside a FLUKA routine.</a:t>
            </a:r>
          </a:p>
          <a:p>
            <a:pPr algn="just" eaLnBrk="1" hangingPunct="1"/>
            <a:r>
              <a:rPr lang="en-US" smtClean="0"/>
              <a:t>In that case, if you have not the source, prepare a report with the </a:t>
            </a:r>
            <a:r>
              <a:rPr lang="en-US" smtClean="0">
                <a:solidFill>
                  <a:srgbClr val="000000"/>
                </a:solidFill>
              </a:rPr>
              <a:t>gdb</a:t>
            </a:r>
            <a:r>
              <a:rPr lang="en-US" smtClean="0"/>
              <a:t> results and send it to </a:t>
            </a:r>
            <a:r>
              <a:rPr lang="en-US" smtClean="0">
                <a:hlinkClick r:id="rId2"/>
              </a:rPr>
              <a:t>fluka-discuss@fluka.org</a:t>
            </a:r>
            <a:r>
              <a:rPr lang="en-US" smtClean="0"/>
              <a:t> together with a </a:t>
            </a:r>
            <a:r>
              <a:rPr lang="en-US" smtClean="0">
                <a:solidFill>
                  <a:srgbClr val="000000"/>
                </a:solidFill>
              </a:rPr>
              <a:t>tar</a:t>
            </a:r>
            <a:r>
              <a:rPr lang="en-US" smtClean="0"/>
              <a:t> file containing: </a:t>
            </a:r>
            <a:r>
              <a:rPr lang="en-US" smtClean="0">
                <a:solidFill>
                  <a:srgbClr val="800000"/>
                </a:solidFill>
              </a:rPr>
              <a:t>input, user routines (if any), additional auxiliary files, last random seed, and any other possible useful information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00000"/>
                </a:solidFill>
              </a:rPr>
              <a:t>We often receive request of help from users</a:t>
            </a:r>
          </a:p>
          <a:p>
            <a:pPr eaLnBrk="1" hangingPunct="1">
              <a:buFont typeface="Wingdings" pitchFamily="2" charset="2"/>
              <a:buNone/>
            </a:pPr>
            <a:endParaRPr lang="en-US" sz="1600" smtClean="0">
              <a:solidFill>
                <a:srgbClr val="800000"/>
              </a:solidFill>
            </a:endParaRPr>
          </a:p>
          <a:p>
            <a:pPr eaLnBrk="1" hangingPunct="1"/>
            <a:r>
              <a:rPr lang="en-US" sz="2000" smtClean="0">
                <a:solidFill>
                  <a:srgbClr val="C00000"/>
                </a:solidFill>
              </a:rPr>
              <a:t>90% </a:t>
            </a:r>
            <a:r>
              <a:rPr lang="en-US" sz="2000" smtClean="0"/>
              <a:t>of times these requests are simple problems that the user could have located himself: the first purpose of this lecture is to help you how to spot an error which depends on the user.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In the </a:t>
            </a:r>
            <a:r>
              <a:rPr lang="en-US" sz="2000" smtClean="0">
                <a:solidFill>
                  <a:srgbClr val="C00000"/>
                </a:solidFill>
              </a:rPr>
              <a:t>5%</a:t>
            </a:r>
            <a:r>
              <a:rPr lang="en-US" sz="2000" smtClean="0"/>
              <a:t> of cases a real FLUKA problem is found. To locate this kind of error is slightly more complicated, but the second purpose of this lecture is exactly concerning this.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In the other </a:t>
            </a:r>
            <a:r>
              <a:rPr lang="en-US" sz="2000" smtClean="0">
                <a:solidFill>
                  <a:srgbClr val="C00000"/>
                </a:solidFill>
              </a:rPr>
              <a:t>5%</a:t>
            </a:r>
            <a:r>
              <a:rPr lang="en-US" sz="2000" smtClean="0"/>
              <a:t> of cases, the debate is on the meaningfulness of results. This has nothing to do with this lecture....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cases </a:t>
            </a:r>
            <a:r>
              <a:rPr lang="en-US" baseline="30000" smtClean="0"/>
              <a:t>[1/3]</a:t>
            </a:r>
            <a:endParaRPr lang="en-US" smtClean="0"/>
          </a:p>
        </p:txBody>
      </p:sp>
      <p:pic>
        <p:nvPicPr>
          <p:cNvPr id="43011" name="Picture 4" descr="error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343400"/>
            <a:ext cx="8153400" cy="6731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430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case you are using </a:t>
            </a:r>
            <a:r>
              <a:rPr lang="en-US" smtClean="0">
                <a:solidFill>
                  <a:srgbClr val="008000"/>
                </a:solidFill>
              </a:rPr>
              <a:t>SOURCE</a:t>
            </a:r>
            <a:r>
              <a:rPr lang="en-US" smtClean="0"/>
              <a:t>, and by mistake you sample an energy (or momentum) larger than the </a:t>
            </a:r>
            <a:r>
              <a:rPr lang="en-US" smtClean="0">
                <a:solidFill>
                  <a:srgbClr val="008000"/>
                </a:solidFill>
              </a:rPr>
              <a:t>WHAT(1)</a:t>
            </a:r>
            <a:r>
              <a:rPr lang="en-US" smtClean="0"/>
              <a:t> value of the </a:t>
            </a:r>
            <a:r>
              <a:rPr lang="en-US" smtClean="0">
                <a:solidFill>
                  <a:srgbClr val="008000"/>
                </a:solidFill>
              </a:rPr>
              <a:t>BEAM</a:t>
            </a:r>
            <a:r>
              <a:rPr lang="en-US" smtClean="0"/>
              <a:t> card (maximum of </a:t>
            </a:r>
            <a:r>
              <a:rPr lang="en-US" smtClean="0">
                <a:solidFill>
                  <a:srgbClr val="800000"/>
                </a:solidFill>
              </a:rPr>
              <a:t>dE/dx</a:t>
            </a:r>
            <a:r>
              <a:rPr lang="en-US" smtClean="0"/>
              <a:t> tabulation), then an </a:t>
            </a:r>
            <a:r>
              <a:rPr lang="en-US" smtClean="0">
                <a:solidFill>
                  <a:srgbClr val="800000"/>
                </a:solidFill>
              </a:rPr>
              <a:t>ABORT</a:t>
            </a:r>
            <a:r>
              <a:rPr lang="en-US" smtClean="0"/>
              <a:t> will be generated at run time.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*.out</a:t>
            </a:r>
            <a:r>
              <a:rPr lang="en-US" smtClean="0"/>
              <a:t> file will contain the following message: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cases </a:t>
            </a:r>
            <a:r>
              <a:rPr lang="en-US" baseline="30000" smtClean="0"/>
              <a:t>[2/3]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3810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800000"/>
                </a:solidFill>
              </a:rPr>
              <a:t>An error in reading Unit 14 refers to nuclear.bin</a:t>
            </a:r>
            <a:r>
              <a:rPr lang="en-US" sz="2000" smtClean="0"/>
              <a:t>: your </a:t>
            </a:r>
            <a:r>
              <a:rPr lang="en-US" sz="2000" u="sng" smtClean="0">
                <a:solidFill>
                  <a:srgbClr val="800000"/>
                </a:solidFill>
              </a:rPr>
              <a:t>nuclear.bin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file might be corrupted or missing (check all your binary files in $FLUPRO) or doesn’t match the FLUKA distribution</a:t>
            </a:r>
          </a:p>
          <a:p>
            <a:pPr algn="just" eaLnBrk="1" hangingPunct="1">
              <a:lnSpc>
                <a:spcPct val="90000"/>
              </a:lnSpc>
            </a:pPr>
            <a:endParaRPr lang="en-US" sz="2000" u="sng" smtClean="0"/>
          </a:p>
          <a:p>
            <a:pPr algn="just" eaLnBrk="1" hangingPunct="1">
              <a:lnSpc>
                <a:spcPct val="90000"/>
              </a:lnSpc>
            </a:pPr>
            <a:r>
              <a:rPr lang="en-US" sz="2000" u="sng" smtClean="0">
                <a:solidFill>
                  <a:srgbClr val="800000"/>
                </a:solidFill>
              </a:rPr>
              <a:t>Error in reading Unit 1: a problem in the random seed!</a:t>
            </a:r>
            <a:r>
              <a:rPr lang="en-US" sz="2000" smtClean="0"/>
              <a:t> Often in case when you start in with </a:t>
            </a:r>
            <a:r>
              <a:rPr lang="en-US" sz="2000" smtClean="0">
                <a:solidFill>
                  <a:srgbClr val="800000"/>
                </a:solidFill>
              </a:rPr>
              <a:t>rfluka using –N n</a:t>
            </a:r>
            <a:r>
              <a:rPr lang="en-US" sz="2000" smtClean="0"/>
              <a:t> with n&gt;0 : check for the existence of </a:t>
            </a:r>
            <a:r>
              <a:rPr lang="en-US" sz="2000" smtClean="0">
                <a:solidFill>
                  <a:srgbClr val="800000"/>
                </a:solidFill>
              </a:rPr>
              <a:t>ran***n</a:t>
            </a:r>
            <a:r>
              <a:rPr lang="en-US" sz="2000" smtClean="0"/>
              <a:t> in the launch directory!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cases </a:t>
            </a:r>
            <a:r>
              <a:rPr lang="en-US" baseline="30000" smtClean="0"/>
              <a:t>[3/3]</a:t>
            </a:r>
            <a:endParaRPr lang="en-US" smtClean="0"/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9248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800000"/>
                </a:solidFill>
              </a:rPr>
              <a:t>The above message occurs whenever the seed for the run is not available (or is corrupted).</a:t>
            </a:r>
            <a:r>
              <a:rPr lang="en-US" smtClean="0">
                <a:solidFill>
                  <a:srgbClr val="CC00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800000"/>
                </a:solidFill>
              </a:rPr>
              <a:t>Example:</a:t>
            </a:r>
            <a:r>
              <a:rPr lang="en-US" smtClean="0">
                <a:solidFill>
                  <a:srgbClr val="CC0066"/>
                </a:solidFill>
              </a:rPr>
              <a:t> </a:t>
            </a:r>
            <a:r>
              <a:rPr lang="en-US" smtClean="0"/>
              <a:t>if, for instance you ask for </a:t>
            </a:r>
            <a:r>
              <a:rPr lang="en-US" smtClean="0">
                <a:solidFill>
                  <a:srgbClr val="800000"/>
                </a:solidFill>
              </a:rPr>
              <a:t>n</a:t>
            </a:r>
            <a:r>
              <a:rPr lang="en-US" smtClean="0"/>
              <a:t> cycles, and cycle </a:t>
            </a:r>
            <a:r>
              <a:rPr lang="en-US" smtClean="0">
                <a:solidFill>
                  <a:srgbClr val="800000"/>
                </a:solidFill>
              </a:rPr>
              <a:t>#n-k</a:t>
            </a:r>
            <a:r>
              <a:rPr lang="en-US" smtClean="0"/>
              <a:t> ends with an error, then the seed for </a:t>
            </a:r>
            <a:r>
              <a:rPr lang="en-US" smtClean="0">
                <a:solidFill>
                  <a:srgbClr val="800000"/>
                </a:solidFill>
              </a:rPr>
              <a:t>cycle#n-k+1</a:t>
            </a:r>
            <a:r>
              <a:rPr lang="en-US" smtClean="0"/>
              <a:t> is not produced and therefore all runs from </a:t>
            </a:r>
            <a:r>
              <a:rPr lang="en-US" smtClean="0">
                <a:solidFill>
                  <a:srgbClr val="800000"/>
                </a:solidFill>
              </a:rPr>
              <a:t>n-k+1</a:t>
            </a:r>
            <a:r>
              <a:rPr lang="en-US" smtClean="0"/>
              <a:t> to </a:t>
            </a:r>
            <a:r>
              <a:rPr lang="en-US" smtClean="0">
                <a:solidFill>
                  <a:srgbClr val="800000"/>
                </a:solidFill>
              </a:rPr>
              <a:t>n</a:t>
            </a:r>
            <a:r>
              <a:rPr lang="en-US" smtClean="0"/>
              <a:t> will crash in this way...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45060" name="Picture 3" descr="errorr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88392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*.err file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2000" y="1219200"/>
            <a:ext cx="7712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>
                <a:latin typeface="Comic Sans MS" pitchFamily="66" charset="0"/>
              </a:rPr>
              <a:t>The </a:t>
            </a:r>
            <a:r>
              <a:rPr lang="en-US" sz="2000">
                <a:solidFill>
                  <a:srgbClr val="800000"/>
                </a:solidFill>
                <a:latin typeface="Comic Sans MS" pitchFamily="66" charset="0"/>
              </a:rPr>
              <a:t>*.err</a:t>
            </a:r>
            <a:r>
              <a:rPr lang="en-US" sz="2000">
                <a:latin typeface="Comic Sans MS" pitchFamily="66" charset="0"/>
              </a:rPr>
              <a:t> file will report errors, but also a lot of warning which have a meaning mostly for the developers.</a:t>
            </a:r>
          </a:p>
          <a:p>
            <a:pPr algn="just"/>
            <a:endParaRPr lang="en-US" sz="2000">
              <a:latin typeface="Comic Sans MS" pitchFamily="66" charset="0"/>
            </a:endParaRPr>
          </a:p>
          <a:p>
            <a:pPr algn="just"/>
            <a:r>
              <a:rPr lang="en-US" sz="2000">
                <a:latin typeface="Comic Sans MS" pitchFamily="66" charset="0"/>
              </a:rPr>
              <a:t>For instance: the following messages are not errors!</a:t>
            </a:r>
          </a:p>
        </p:txBody>
      </p:sp>
      <p:pic>
        <p:nvPicPr>
          <p:cNvPr id="46084" name="Picture 4" descr="error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8839200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 descr="error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14800"/>
            <a:ext cx="11887200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304800" y="4267200"/>
            <a:ext cx="8382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2514600" y="4267200"/>
            <a:ext cx="8382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685800" y="4648200"/>
            <a:ext cx="0" cy="12954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2913063" y="4630738"/>
            <a:ext cx="439737" cy="1084262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17525" y="5949950"/>
            <a:ext cx="2244725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000" b="1">
                <a:solidFill>
                  <a:schemeClr val="hlink"/>
                </a:solidFill>
              </a:rPr>
              <a:t>No. of events </a:t>
            </a:r>
          </a:p>
          <a:p>
            <a:pPr algn="just"/>
            <a:r>
              <a:rPr lang="en-US" sz="2000" b="1">
                <a:solidFill>
                  <a:schemeClr val="hlink"/>
                </a:solidFill>
              </a:rPr>
              <a:t>simulated so far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352800" y="5715000"/>
            <a:ext cx="3538538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000" b="1">
                <a:solidFill>
                  <a:schemeClr val="hlink"/>
                </a:solidFill>
              </a:rPr>
              <a:t>No. of events </a:t>
            </a:r>
          </a:p>
          <a:p>
            <a:pPr algn="just"/>
            <a:r>
              <a:rPr lang="en-US" sz="2000" b="1">
                <a:solidFill>
                  <a:schemeClr val="hlink"/>
                </a:solidFill>
              </a:rPr>
              <a:t>remaining to be simulated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Flair output window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output window of flair contains all messages from flair, fluka, processing and plotting tools.</a:t>
            </a:r>
          </a:p>
          <a:p>
            <a:r>
              <a:rPr lang="en-US" smtClean="0"/>
              <a:t>Always consult it in case of problem or on doubt that something goes wrong</a:t>
            </a:r>
          </a:p>
        </p:txBody>
      </p:sp>
      <p:pic>
        <p:nvPicPr>
          <p:cNvPr id="47108" name="Picture 4" descr="flair-outp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819400"/>
            <a:ext cx="54102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0" y="4191000"/>
            <a:ext cx="3440113" cy="11874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A Traceback means that</a:t>
            </a:r>
          </a:p>
          <a:p>
            <a:r>
              <a:rPr lang="en-US">
                <a:solidFill>
                  <a:srgbClr val="800000"/>
                </a:solidFill>
              </a:rPr>
              <a:t>something went wrong</a:t>
            </a:r>
          </a:p>
          <a:p>
            <a:r>
              <a:rPr lang="en-US">
                <a:solidFill>
                  <a:srgbClr val="800000"/>
                </a:solidFill>
              </a:rPr>
              <a:t>with flair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Flair Error Report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case of Traceback, when closing flair or after too many messages flair will propose to send the traceback to the author for further investigation</a:t>
            </a:r>
          </a:p>
        </p:txBody>
      </p:sp>
      <p:pic>
        <p:nvPicPr>
          <p:cNvPr id="48132" name="Picture 4" descr="error_rep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286000"/>
            <a:ext cx="57245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2438400"/>
            <a:ext cx="3336925" cy="411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800000"/>
                </a:solidFill>
              </a:rPr>
              <a:t>Please send this report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unless if you are sure that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is due to your fault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e.g. opening a problematic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input, directory non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existant etc.</a:t>
            </a:r>
          </a:p>
          <a:p>
            <a:pPr algn="l"/>
            <a:endParaRPr lang="en-US" sz="2000">
              <a:solidFill>
                <a:srgbClr val="800000"/>
              </a:solidFill>
            </a:endParaRPr>
          </a:p>
          <a:p>
            <a:pPr algn="l"/>
            <a:r>
              <a:rPr lang="en-US" sz="2000">
                <a:solidFill>
                  <a:srgbClr val="800000"/>
                </a:solidFill>
              </a:rPr>
              <a:t>It will be good to provide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also a small description on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how to reproduce the</a:t>
            </a:r>
          </a:p>
          <a:p>
            <a:pPr algn="l"/>
            <a:r>
              <a:rPr lang="en-US" sz="2000">
                <a:solidFill>
                  <a:srgbClr val="800000"/>
                </a:solidFill>
              </a:rPr>
              <a:t>problem.</a:t>
            </a:r>
          </a:p>
          <a:p>
            <a:pPr algn="l"/>
            <a:endParaRPr lang="en-US" sz="2000">
              <a:solidFill>
                <a:srgbClr val="800000"/>
              </a:solidFill>
            </a:endParaRPr>
          </a:p>
          <a:p>
            <a:pPr algn="l"/>
            <a:r>
              <a:rPr lang="en-US">
                <a:solidFill>
                  <a:srgbClr val="800000"/>
                </a:solidFill>
              </a:rPr>
              <a:t>The text box is editable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Doubts on the results?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838200" y="1238250"/>
            <a:ext cx="7772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/>
              <a:t>FLUKA reads the input file in many passages. Therefore </a:t>
            </a:r>
            <a:r>
              <a:rPr lang="en-US">
                <a:solidFill>
                  <a:srgbClr val="800000"/>
                </a:solidFill>
              </a:rPr>
              <a:t>the order of the cards do not correspond in some cases to the order that FLUKA will process the card!</a:t>
            </a:r>
          </a:p>
          <a:p>
            <a:pPr algn="just"/>
            <a:endParaRPr lang="en-US">
              <a:solidFill>
                <a:srgbClr val="800000"/>
              </a:solidFill>
            </a:endParaRPr>
          </a:p>
          <a:p>
            <a:pPr algn="just"/>
            <a:r>
              <a:rPr lang="en-US"/>
              <a:t>Firstly (and not only in case of doubts) read the </a:t>
            </a:r>
            <a:r>
              <a:rPr lang="en-US">
                <a:solidFill>
                  <a:srgbClr val="800000"/>
                </a:solidFill>
              </a:rPr>
              <a:t>FAQ</a:t>
            </a:r>
            <a:r>
              <a:rPr lang="en-US"/>
              <a:t> of FLUKA</a:t>
            </a:r>
          </a:p>
          <a:p>
            <a:pPr algn="just"/>
            <a:endParaRPr lang="en-US"/>
          </a:p>
          <a:p>
            <a:pPr algn="just"/>
            <a:r>
              <a:rPr lang="en-US"/>
              <a:t>Secondly make a </a:t>
            </a:r>
            <a:r>
              <a:rPr lang="en-US">
                <a:solidFill>
                  <a:srgbClr val="800000"/>
                </a:solidFill>
              </a:rPr>
              <a:t>search in the FLUKA discussion list </a:t>
            </a:r>
            <a:r>
              <a:rPr lang="en-US"/>
              <a:t>for a similar problem</a:t>
            </a:r>
          </a:p>
          <a:p>
            <a:pPr algn="just"/>
            <a:endParaRPr lang="en-US"/>
          </a:p>
          <a:p>
            <a:pPr algn="just"/>
            <a:r>
              <a:rPr lang="en-US"/>
              <a:t>Thirdly If you really cannot understand, or if you need to ask about physics related problems, once again write to  </a:t>
            </a:r>
            <a:r>
              <a:rPr lang="en-US">
                <a:hlinkClick r:id="rId2"/>
              </a:rPr>
              <a:t>fluka-discuss@fluka.org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Verify your installation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Please ensure you have downloaded the right version of FLUKA for your platform and you have all packages needed for compiling and executing fortran programs</a:t>
            </a:r>
          </a:p>
          <a:p>
            <a:r>
              <a:rPr lang="en-US" smtClean="0"/>
              <a:t>Typically for linux distributions you will need the</a:t>
            </a:r>
          </a:p>
          <a:p>
            <a:pPr lvl="1"/>
            <a:r>
              <a:rPr lang="en-US" smtClean="0">
                <a:solidFill>
                  <a:srgbClr val="000000"/>
                </a:solidFill>
              </a:rPr>
              <a:t>g77 or compat-gcc-34-g77</a:t>
            </a:r>
          </a:p>
          <a:p>
            <a:pPr lvl="1"/>
            <a:r>
              <a:rPr lang="en-US" smtClean="0">
                <a:solidFill>
                  <a:srgbClr val="000000"/>
                </a:solidFill>
              </a:rPr>
              <a:t>libg2c</a:t>
            </a:r>
          </a:p>
          <a:p>
            <a:r>
              <a:rPr lang="en-US" smtClean="0"/>
              <a:t>Test if everything compiles ok by setting the correct </a:t>
            </a:r>
            <a:r>
              <a:rPr lang="en-US" smtClean="0">
                <a:solidFill>
                  <a:srgbClr val="800000"/>
                </a:solidFill>
              </a:rPr>
              <a:t>$FLUPRO </a:t>
            </a:r>
            <a:r>
              <a:rPr lang="en-US" smtClean="0"/>
              <a:t>variable and</a:t>
            </a:r>
          </a:p>
          <a:p>
            <a:pPr lvl="1"/>
            <a:r>
              <a:rPr lang="en-US" smtClean="0">
                <a:solidFill>
                  <a:srgbClr val="800000"/>
                </a:solidFill>
              </a:rPr>
              <a:t>cd $FLUPRO</a:t>
            </a:r>
          </a:p>
          <a:p>
            <a:pPr lvl="1"/>
            <a:r>
              <a:rPr lang="en-US" smtClean="0">
                <a:solidFill>
                  <a:srgbClr val="800000"/>
                </a:solidFill>
              </a:rPr>
              <a:t>make</a:t>
            </a:r>
          </a:p>
          <a:p>
            <a:r>
              <a:rPr lang="en-US" smtClean="0"/>
              <a:t>If everything is Ok you make will compile all fluka tools and the default executable </a:t>
            </a:r>
            <a:r>
              <a:rPr lang="en-US" smtClean="0">
                <a:solidFill>
                  <a:srgbClr val="800000"/>
                </a:solidFill>
              </a:rPr>
              <a:t>$FLUPRO/flukahp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FLUKA Running procedure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</a:t>
            </a:r>
            <a:r>
              <a:rPr lang="en-US" smtClean="0">
                <a:solidFill>
                  <a:srgbClr val="800000"/>
                </a:solidFill>
              </a:rPr>
              <a:t>rfluka</a:t>
            </a:r>
            <a:r>
              <a:rPr lang="en-US" smtClean="0"/>
              <a:t> is executed the following procedure takes place</a:t>
            </a:r>
          </a:p>
          <a:p>
            <a:pPr lvl="1" eaLnBrk="1" hangingPunct="1"/>
            <a:r>
              <a:rPr lang="en-US" smtClean="0"/>
              <a:t>Check the existence of </a:t>
            </a:r>
            <a:r>
              <a:rPr lang="en-US" smtClean="0">
                <a:solidFill>
                  <a:srgbClr val="800000"/>
                </a:solidFill>
              </a:rPr>
              <a:t>$FLUPRO</a:t>
            </a:r>
          </a:p>
          <a:p>
            <a:pPr lvl="1" eaLnBrk="1" hangingPunct="1"/>
            <a:r>
              <a:rPr lang="en-US" smtClean="0"/>
              <a:t>Check the existence of the executable</a:t>
            </a:r>
            <a:br>
              <a:rPr lang="en-US" smtClean="0"/>
            </a:br>
            <a:r>
              <a:rPr lang="en-US" smtClean="0"/>
              <a:t>default: </a:t>
            </a:r>
            <a:r>
              <a:rPr lang="en-US" smtClean="0">
                <a:solidFill>
                  <a:srgbClr val="800000"/>
                </a:solidFill>
              </a:rPr>
              <a:t>$FLUPRO/flukahp</a:t>
            </a:r>
            <a:endParaRPr lang="en-US" smtClean="0"/>
          </a:p>
          <a:p>
            <a:pPr lvl="1" eaLnBrk="1" hangingPunct="1"/>
            <a:r>
              <a:rPr lang="en-US" smtClean="0"/>
              <a:t>Create a temporary directory named </a:t>
            </a:r>
            <a:r>
              <a:rPr lang="en-US" smtClean="0">
                <a:solidFill>
                  <a:srgbClr val="800000"/>
                </a:solidFill>
              </a:rPr>
              <a:t>fluka_#### </a:t>
            </a:r>
            <a:r>
              <a:rPr lang="en-US" smtClean="0"/>
              <a:t>where </a:t>
            </a:r>
            <a:r>
              <a:rPr lang="en-US" smtClean="0">
                <a:solidFill>
                  <a:srgbClr val="800000"/>
                </a:solidFill>
              </a:rPr>
              <a:t>####</a:t>
            </a:r>
            <a:r>
              <a:rPr lang="en-US" smtClean="0"/>
              <a:t> is the process id given by the system to the rfluka job</a:t>
            </a:r>
          </a:p>
          <a:p>
            <a:pPr lvl="1" eaLnBrk="1" hangingPunct="1"/>
            <a:r>
              <a:rPr lang="en-US" smtClean="0"/>
              <a:t>Run the executable which in turn it will create a</a:t>
            </a:r>
            <a:br>
              <a:rPr lang="en-US" smtClean="0"/>
            </a:br>
            <a:r>
              <a:rPr lang="en-US" smtClean="0">
                <a:solidFill>
                  <a:srgbClr val="800000"/>
                </a:solidFill>
              </a:rPr>
              <a:t>&lt;</a:t>
            </a:r>
            <a:r>
              <a:rPr lang="en-US" i="1" smtClean="0">
                <a:solidFill>
                  <a:srgbClr val="800000"/>
                </a:solidFill>
              </a:rPr>
              <a:t>input</a:t>
            </a:r>
            <a:r>
              <a:rPr lang="en-US" smtClean="0">
                <a:solidFill>
                  <a:srgbClr val="800000"/>
                </a:solidFill>
              </a:rPr>
              <a:t>&gt;.log / .out / .err </a:t>
            </a:r>
            <a:r>
              <a:rPr lang="en-US" smtClean="0"/>
              <a:t>files containing the output of fortran file units 6, 11, 15, see the </a:t>
            </a:r>
            <a:r>
              <a:rPr lang="en-US" smtClean="0">
                <a:solidFill>
                  <a:srgbClr val="008000"/>
                </a:solidFill>
              </a:rPr>
              <a:t>(IOUNIT) </a:t>
            </a:r>
            <a:r>
              <a:rPr lang="en-US" smtClean="0"/>
              <a:t>include file</a:t>
            </a:r>
          </a:p>
          <a:p>
            <a:pPr lvl="1" eaLnBrk="1" hangingPunct="1"/>
            <a:r>
              <a:rPr lang="en-US" smtClean="0"/>
              <a:t>Check the existence of the </a:t>
            </a:r>
            <a:r>
              <a:rPr lang="en-US" smtClean="0">
                <a:solidFill>
                  <a:srgbClr val="800000"/>
                </a:solidFill>
              </a:rPr>
              <a:t>ran&lt;</a:t>
            </a:r>
            <a:r>
              <a:rPr lang="en-US" i="1" smtClean="0">
                <a:solidFill>
                  <a:srgbClr val="800000"/>
                </a:solidFill>
              </a:rPr>
              <a:t>input</a:t>
            </a:r>
            <a:r>
              <a:rPr lang="en-US" smtClean="0">
                <a:solidFill>
                  <a:srgbClr val="800000"/>
                </a:solidFill>
              </a:rPr>
              <a:t>&gt;### </a:t>
            </a:r>
            <a:r>
              <a:rPr lang="en-US" smtClean="0"/>
              <a:t>the random number seed from the </a:t>
            </a:r>
            <a:r>
              <a:rPr lang="en-US" smtClean="0">
                <a:solidFill>
                  <a:srgbClr val="800000"/>
                </a:solidFill>
              </a:rPr>
              <a:t>previous cycle </a:t>
            </a:r>
            <a:r>
              <a:rPr lang="en-US" smtClean="0"/>
              <a:t>if any otherwise create one based on the </a:t>
            </a:r>
            <a:r>
              <a:rPr lang="en-US" smtClean="0">
                <a:solidFill>
                  <a:srgbClr val="008000"/>
                </a:solidFill>
              </a:rPr>
              <a:t>RANDOMIze</a:t>
            </a:r>
            <a:r>
              <a:rPr lang="en-US" smtClean="0"/>
              <a:t> card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through flair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Don’t forget that flair is using by default the “</a:t>
            </a:r>
            <a:r>
              <a:rPr lang="en-US" sz="2000" smtClean="0">
                <a:solidFill>
                  <a:srgbClr val="000000"/>
                </a:solidFill>
              </a:rPr>
              <a:t>nohup</a:t>
            </a:r>
            <a:r>
              <a:rPr lang="en-US" sz="2000" smtClean="0"/>
              <a:t>” program to run (See the submit command in the Preferences dialog)</a:t>
            </a:r>
          </a:p>
          <a:p>
            <a:endParaRPr lang="en-US" sz="2000" smtClean="0"/>
          </a:p>
          <a:p>
            <a:r>
              <a:rPr lang="en-US" sz="2000" smtClean="0">
                <a:solidFill>
                  <a:srgbClr val="800000"/>
                </a:solidFill>
              </a:rPr>
              <a:t>nohup is used to detach the execution of rfluka from the current terminal</a:t>
            </a:r>
            <a:r>
              <a:rPr lang="en-US" sz="2000" smtClean="0"/>
              <a:t>. This is important otherwise when you exit flair or your terminal the run will stop.</a:t>
            </a:r>
          </a:p>
          <a:p>
            <a:endParaRPr lang="en-US" sz="2000" smtClean="0"/>
          </a:p>
          <a:p>
            <a:r>
              <a:rPr lang="en-US" sz="2000" smtClean="0">
                <a:solidFill>
                  <a:srgbClr val="000000"/>
                </a:solidFill>
              </a:rPr>
              <a:t>nohup</a:t>
            </a:r>
            <a:r>
              <a:rPr lang="en-US" sz="2000" smtClean="0"/>
              <a:t> is generating by default a “</a:t>
            </a:r>
            <a:r>
              <a:rPr lang="en-US" sz="2000" smtClean="0">
                <a:solidFill>
                  <a:srgbClr val="000000"/>
                </a:solidFill>
              </a:rPr>
              <a:t>nohup.out</a:t>
            </a:r>
            <a:r>
              <a:rPr lang="en-US" sz="2000" smtClean="0"/>
              <a:t>” file located in your project directory containing a copy of all output of rfluka printed on the screen.</a:t>
            </a:r>
          </a:p>
          <a:p>
            <a:endParaRPr lang="en-US" sz="2000" smtClean="0"/>
          </a:p>
          <a:p>
            <a:r>
              <a:rPr lang="en-US" sz="2000" smtClean="0"/>
              <a:t>The </a:t>
            </a:r>
            <a:r>
              <a:rPr lang="en-US" sz="2000" smtClean="0">
                <a:solidFill>
                  <a:srgbClr val="000000"/>
                </a:solidFill>
              </a:rPr>
              <a:t>nohup.out </a:t>
            </a:r>
            <a:r>
              <a:rPr lang="en-US" sz="2000" smtClean="0"/>
              <a:t>is not accessible from the “</a:t>
            </a:r>
            <a:r>
              <a:rPr lang="en-US" sz="2000" smtClean="0">
                <a:solidFill>
                  <a:srgbClr val="800000"/>
                </a:solidFill>
              </a:rPr>
              <a:t>Output Files</a:t>
            </a:r>
            <a:r>
              <a:rPr lang="en-US" sz="2000" smtClean="0"/>
              <a:t>” but only from the “</a:t>
            </a:r>
            <a:r>
              <a:rPr lang="en-US" sz="2000" smtClean="0">
                <a:solidFill>
                  <a:srgbClr val="800000"/>
                </a:solidFill>
              </a:rPr>
              <a:t>File Browser”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Attaching Mechanism in flair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flair is using a </a:t>
            </a:r>
            <a:r>
              <a:rPr lang="en-US" smtClean="0">
                <a:solidFill>
                  <a:srgbClr val="800000"/>
                </a:solidFill>
              </a:rPr>
              <a:t>file based mechanism </a:t>
            </a:r>
            <a:r>
              <a:rPr lang="en-US" smtClean="0"/>
              <a:t>to identify the status of a run.</a:t>
            </a:r>
          </a:p>
          <a:p>
            <a:pPr lvl="1"/>
            <a:r>
              <a:rPr lang="en-US" smtClean="0"/>
              <a:t>Increases </a:t>
            </a:r>
            <a:r>
              <a:rPr lang="en-US" smtClean="0">
                <a:solidFill>
                  <a:srgbClr val="800000"/>
                </a:solidFill>
              </a:rPr>
              <a:t>portability across various platforms and batch systems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However </a:t>
            </a:r>
            <a:r>
              <a:rPr lang="en-US" smtClean="0">
                <a:solidFill>
                  <a:srgbClr val="800000"/>
                </a:solidFill>
              </a:rPr>
              <a:t>if the files are not generated</a:t>
            </a:r>
            <a:r>
              <a:rPr lang="en-US" smtClean="0"/>
              <a:t>, and you get the message “</a:t>
            </a:r>
            <a:r>
              <a:rPr lang="en-US" smtClean="0">
                <a:solidFill>
                  <a:srgbClr val="008000"/>
                </a:solidFill>
              </a:rPr>
              <a:t>Waiting to attach</a:t>
            </a:r>
            <a:r>
              <a:rPr lang="en-US" smtClean="0"/>
              <a:t>” is impossible for flair to understand if there is a real problem or the run takes a long time to start</a:t>
            </a:r>
          </a:p>
          <a:p>
            <a:pPr lvl="1"/>
            <a:r>
              <a:rPr lang="en-US" smtClean="0"/>
              <a:t>Please look at the “</a:t>
            </a:r>
            <a:r>
              <a:rPr lang="en-US" smtClean="0">
                <a:solidFill>
                  <a:srgbClr val="008000"/>
                </a:solidFill>
              </a:rPr>
              <a:t>Output Files</a:t>
            </a:r>
            <a:r>
              <a:rPr lang="en-US" smtClean="0"/>
              <a:t>” to find out the problem</a:t>
            </a:r>
          </a:p>
          <a:p>
            <a:r>
              <a:rPr lang="en-US" smtClean="0"/>
              <a:t>The “Output Files” offers the possibility to delete all files and temporary directories generated by FLUKA is a good habit to clean them before starting a run.</a:t>
            </a:r>
          </a:p>
          <a:p>
            <a:endParaRPr lang="en-US" sz="20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Remember!!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mtClean="0"/>
              <a:t>	ALWAYS look the content of the</a:t>
            </a:r>
          </a:p>
          <a:p>
            <a:pPr algn="ctr">
              <a:buFont typeface="Wingdings" pitchFamily="2" charset="2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800000"/>
                </a:solidFill>
              </a:rPr>
              <a:t>&lt;</a:t>
            </a:r>
            <a:r>
              <a:rPr lang="en-US" i="1" smtClean="0">
                <a:solidFill>
                  <a:srgbClr val="800000"/>
                </a:solidFill>
              </a:rPr>
              <a:t>input</a:t>
            </a:r>
            <a:r>
              <a:rPr lang="en-US" smtClean="0">
                <a:solidFill>
                  <a:srgbClr val="800000"/>
                </a:solidFill>
              </a:rPr>
              <a:t>&gt;###.out</a:t>
            </a:r>
            <a:br>
              <a:rPr lang="en-US" smtClean="0">
                <a:solidFill>
                  <a:srgbClr val="800000"/>
                </a:solidFill>
              </a:rPr>
            </a:br>
            <a:r>
              <a:rPr lang="en-US" i="1" smtClean="0">
                <a:solidFill>
                  <a:srgbClr val="800000"/>
                </a:solidFill>
              </a:rPr>
              <a:t>&lt;input&gt;</a:t>
            </a:r>
            <a:r>
              <a:rPr lang="en-US" smtClean="0">
                <a:solidFill>
                  <a:srgbClr val="800000"/>
                </a:solidFill>
              </a:rPr>
              <a:t>###.log</a:t>
            </a:r>
            <a:br>
              <a:rPr lang="en-US" smtClean="0">
                <a:solidFill>
                  <a:srgbClr val="800000"/>
                </a:solidFill>
              </a:rPr>
            </a:br>
            <a:r>
              <a:rPr lang="en-US" i="1" smtClean="0">
                <a:solidFill>
                  <a:srgbClr val="800000"/>
                </a:solidFill>
              </a:rPr>
              <a:t>&lt;input&gt;</a:t>
            </a:r>
            <a:r>
              <a:rPr lang="en-US" smtClean="0">
                <a:solidFill>
                  <a:srgbClr val="800000"/>
                </a:solidFill>
              </a:rPr>
              <a:t>###.err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The error message most probably will be either</a:t>
            </a:r>
            <a:br>
              <a:rPr lang="en-US" smtClean="0"/>
            </a:br>
            <a:r>
              <a:rPr lang="en-US" smtClean="0"/>
              <a:t>on the </a:t>
            </a:r>
            <a:r>
              <a:rPr lang="en-US" smtClean="0">
                <a:solidFill>
                  <a:srgbClr val="800000"/>
                </a:solidFill>
              </a:rPr>
              <a:t>LAST</a:t>
            </a:r>
            <a:r>
              <a:rPr lang="en-US" smtClean="0"/>
              <a:t> line of the </a:t>
            </a:r>
            <a:r>
              <a:rPr lang="en-US" smtClean="0">
                <a:solidFill>
                  <a:srgbClr val="800000"/>
                </a:solidFill>
              </a:rPr>
              <a:t>&lt;</a:t>
            </a:r>
            <a:r>
              <a:rPr lang="en-US" i="1" smtClean="0">
                <a:solidFill>
                  <a:srgbClr val="800000"/>
                </a:solidFill>
              </a:rPr>
              <a:t>input</a:t>
            </a:r>
            <a:r>
              <a:rPr lang="en-US" smtClean="0">
                <a:solidFill>
                  <a:srgbClr val="800000"/>
                </a:solidFill>
              </a:rPr>
              <a:t>&gt;###.out</a:t>
            </a:r>
          </a:p>
          <a:p>
            <a:pPr algn="ctr">
              <a:buFont typeface="Wingdings" pitchFamily="2" charset="2"/>
              <a:buNone/>
            </a:pPr>
            <a:r>
              <a:rPr lang="en-US" smtClean="0">
                <a:solidFill>
                  <a:srgbClr val="800000"/>
                </a:solidFill>
              </a:rPr>
              <a:t>WARNING: </a:t>
            </a:r>
            <a:r>
              <a:rPr lang="en-US" smtClean="0"/>
              <a:t>echo order of input cards is not the same as in the input</a:t>
            </a:r>
          </a:p>
          <a:p>
            <a:pPr algn="ctr">
              <a:buFont typeface="Wingdings" pitchFamily="2" charset="2"/>
              <a:buNone/>
            </a:pPr>
            <a:r>
              <a:rPr lang="en-US" smtClean="0"/>
              <a:t>or</a:t>
            </a:r>
          </a:p>
          <a:p>
            <a:pPr algn="ctr">
              <a:buFont typeface="Wingdings" pitchFamily="2" charset="2"/>
              <a:buNone/>
            </a:pPr>
            <a:r>
              <a:rPr lang="en-US" smtClean="0"/>
              <a:t>on the </a:t>
            </a:r>
            <a:r>
              <a:rPr lang="en-US" u="sng" smtClean="0">
                <a:solidFill>
                  <a:srgbClr val="800000"/>
                </a:solidFill>
              </a:rPr>
              <a:t>FIRST</a:t>
            </a:r>
            <a:r>
              <a:rPr lang="en-US" u="sng" smtClean="0"/>
              <a:t> line </a:t>
            </a:r>
            <a:r>
              <a:rPr lang="en-US" smtClean="0"/>
              <a:t>of </a:t>
            </a:r>
            <a:r>
              <a:rPr lang="en-US" smtClean="0">
                <a:solidFill>
                  <a:srgbClr val="800000"/>
                </a:solidFill>
              </a:rPr>
              <a:t>&lt;</a:t>
            </a:r>
            <a:r>
              <a:rPr lang="en-US" i="1" smtClean="0">
                <a:solidFill>
                  <a:srgbClr val="800000"/>
                </a:solidFill>
              </a:rPr>
              <a:t>input</a:t>
            </a:r>
            <a:r>
              <a:rPr lang="en-US" smtClean="0">
                <a:solidFill>
                  <a:srgbClr val="800000"/>
                </a:solidFill>
              </a:rPr>
              <a:t>&gt;###.log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19586</TotalTime>
  <Words>2454</Words>
  <Application>Microsoft Office PowerPoint</Application>
  <PresentationFormat>On-screen Show (4:3)</PresentationFormat>
  <Paragraphs>248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Blueprint</vt:lpstr>
      <vt:lpstr>Handling of errors and crashes</vt:lpstr>
      <vt:lpstr>Slide 2</vt:lpstr>
      <vt:lpstr>DON’T PANIC (Lecturer: +33450FLORIAN) [your favorite teacher]</vt:lpstr>
      <vt:lpstr>Overview</vt:lpstr>
      <vt:lpstr>Verify your installation</vt:lpstr>
      <vt:lpstr>FLUKA Running procedure</vt:lpstr>
      <vt:lpstr>Running through flair</vt:lpstr>
      <vt:lpstr>Attaching Mechanism in flair</vt:lpstr>
      <vt:lpstr>Remember!!</vt:lpstr>
      <vt:lpstr>Waiting to attach</vt:lpstr>
      <vt:lpstr>FLUKA version is expired...</vt:lpstr>
      <vt:lpstr>Something wrong in the input file!</vt:lpstr>
      <vt:lpstr>Typical examples of this case: [1/3]</vt:lpstr>
      <vt:lpstr>Typical examples of this case: [2/3]</vt:lpstr>
      <vt:lpstr>Typical examples of this case: [3/3]</vt:lpstr>
      <vt:lpstr>General: Files and Unit numbers</vt:lpstr>
      <vt:lpstr>General: RANDOMIze</vt:lpstr>
      <vt:lpstr>Primary particle cards</vt:lpstr>
      <vt:lpstr>Geometry: Have you debugged it?</vt:lpstr>
      <vt:lpstr>Geometry: Trivial mistake…</vt:lpstr>
      <vt:lpstr>Geometry: Parenthesis expansion</vt:lpstr>
      <vt:lpstr>Geometry: Errors during tracking  [1/2]</vt:lpstr>
      <vt:lpstr>Geometry: Errors during tracking [2/2]</vt:lpstr>
      <vt:lpstr>Media: MATERIAL errors</vt:lpstr>
      <vt:lpstr>Media: COMPOUND</vt:lpstr>
      <vt:lpstr>LOW-MAT errors [1/2]</vt:lpstr>
      <vt:lpstr>LOW-MAT errors [2/2]</vt:lpstr>
      <vt:lpstr>Scoring: USRBIN/EVENTBIN</vt:lpstr>
      <vt:lpstr>Preprocessor</vt:lpstr>
      <vt:lpstr>Merging cycles from different inputs</vt:lpstr>
      <vt:lpstr>What is left after these problems</vt:lpstr>
      <vt:lpstr>FLUKA users and the manual</vt:lpstr>
      <vt:lpstr>NOW PANIC (Alfredo: +33450ALFREDO)</vt:lpstr>
      <vt:lpstr>Run time errors with exceptions...</vt:lpstr>
      <vt:lpstr>Using gdb [1/5]</vt:lpstr>
      <vt:lpstr>Using gdb [2/5]</vt:lpstr>
      <vt:lpstr>Using gdb [3/5]</vt:lpstr>
      <vt:lpstr>Using gdb [4/5]</vt:lpstr>
      <vt:lpstr>Using gdb [5/5]</vt:lpstr>
      <vt:lpstr>Other cases [1/3]</vt:lpstr>
      <vt:lpstr>Other cases [2/3]</vt:lpstr>
      <vt:lpstr>Other cases [3/3]</vt:lpstr>
      <vt:lpstr>The *.err file</vt:lpstr>
      <vt:lpstr>Flair output window</vt:lpstr>
      <vt:lpstr>Flair Error Report</vt:lpstr>
      <vt:lpstr>Doubts on the results?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Vasilis Vlachoudis</cp:lastModifiedBy>
  <cp:revision>255</cp:revision>
  <dcterms:created xsi:type="dcterms:W3CDTF">2006-01-25T09:21:21Z</dcterms:created>
  <dcterms:modified xsi:type="dcterms:W3CDTF">2009-03-23T19:00:15Z</dcterms:modified>
</cp:coreProperties>
</file>