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4" r:id="rId11"/>
    <p:sldId id="283" r:id="rId12"/>
    <p:sldId id="285" r:id="rId13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103"/>
    <a:srgbClr val="FFFF00"/>
    <a:srgbClr val="008000"/>
    <a:srgbClr val="4D4D4D"/>
    <a:srgbClr val="CCCC00"/>
    <a:srgbClr val="FFFFFF"/>
    <a:srgbClr val="8000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6" autoAdjust="0"/>
    <p:restoredTop sz="94622" autoAdjust="0"/>
  </p:normalViewPr>
  <p:slideViewPr>
    <p:cSldViewPr>
      <p:cViewPr varScale="1">
        <p:scale>
          <a:sx n="74" d="100"/>
          <a:sy n="74" d="100"/>
        </p:scale>
        <p:origin x="-9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48" cy="50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6" tIns="48108" rIns="96216" bIns="48108" numCol="1" anchor="t" anchorCtr="0" compatLnSpc="1">
            <a:prstTxWarp prst="textNoShape">
              <a:avLst/>
            </a:prstTxWarp>
          </a:bodyPr>
          <a:lstStyle>
            <a:lvl1pPr algn="l" defTabSz="955559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0"/>
            <a:ext cx="3078047" cy="50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6" tIns="48108" rIns="96216" bIns="48108" numCol="1" anchor="t" anchorCtr="0" compatLnSpc="1">
            <a:prstTxWarp prst="textNoShape">
              <a:avLst/>
            </a:prstTxWarp>
          </a:bodyPr>
          <a:lstStyle>
            <a:lvl1pPr algn="r" defTabSz="955559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253"/>
            <a:ext cx="3078048" cy="509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6" tIns="48108" rIns="96216" bIns="48108" numCol="1" anchor="b" anchorCtr="0" compatLnSpc="1">
            <a:prstTxWarp prst="textNoShape">
              <a:avLst/>
            </a:prstTxWarp>
          </a:bodyPr>
          <a:lstStyle>
            <a:lvl1pPr algn="l" defTabSz="955559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9725253"/>
            <a:ext cx="3078047" cy="509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6" tIns="48108" rIns="96216" bIns="48108" numCol="1" anchor="b" anchorCtr="0" compatLnSpc="1">
            <a:prstTxWarp prst="textNoShape">
              <a:avLst/>
            </a:prstTxWarp>
          </a:bodyPr>
          <a:lstStyle>
            <a:lvl1pPr algn="r" defTabSz="955559">
              <a:defRPr sz="1300"/>
            </a:lvl1pPr>
          </a:lstStyle>
          <a:p>
            <a:pPr>
              <a:defRPr/>
            </a:pPr>
            <a:fld id="{A1B79972-800D-4235-8015-6F27294F3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8762" cy="549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58" tIns="48108" rIns="94558" bIns="48108" numCol="1" anchor="t" anchorCtr="0" compatLnSpc="1">
            <a:prstTxWarp prst="textNoShape">
              <a:avLst/>
            </a:prstTxWarp>
          </a:bodyPr>
          <a:lstStyle>
            <a:lvl1pPr algn="l" defTabSz="95059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556" y="0"/>
            <a:ext cx="3128912" cy="549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58" tIns="48108" rIns="94558" bIns="48108" numCol="1" anchor="t" anchorCtr="0" compatLnSpc="1">
            <a:prstTxWarp prst="textNoShape">
              <a:avLst/>
            </a:prstTxWarp>
          </a:bodyPr>
          <a:lstStyle>
            <a:lvl1pPr algn="r" defTabSz="95059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3300" y="787400"/>
            <a:ext cx="5137150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1793" y="4877009"/>
            <a:ext cx="5217422" cy="4563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58" tIns="48108" rIns="94558" bIns="481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57404"/>
            <a:ext cx="3048762" cy="46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58" tIns="48108" rIns="94558" bIns="48108" numCol="1" anchor="b" anchorCtr="0" compatLnSpc="1">
            <a:prstTxWarp prst="textNoShape">
              <a:avLst/>
            </a:prstTxWarp>
          </a:bodyPr>
          <a:lstStyle>
            <a:lvl1pPr algn="l" defTabSz="95059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556" y="9757404"/>
            <a:ext cx="3128912" cy="46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58" tIns="48108" rIns="94558" bIns="48108" numCol="1" anchor="b" anchorCtr="0" compatLnSpc="1">
            <a:prstTxWarp prst="textNoShape">
              <a:avLst/>
            </a:prstTxWarp>
          </a:bodyPr>
          <a:lstStyle>
            <a:lvl1pPr algn="r" defTabSz="950590">
              <a:defRPr sz="1300"/>
            </a:lvl1pPr>
          </a:lstStyle>
          <a:p>
            <a:pPr>
              <a:defRPr/>
            </a:pPr>
            <a:fld id="{09791928-D802-494E-A928-FD07D0B9B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428F5DF7-8D22-47DF-83B7-26A4A1D2B3C2}" type="slidenum">
              <a:rPr lang="en-US" smtClean="0"/>
              <a:pPr defTabSz="949325"/>
              <a:t>1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3175" y="887413"/>
            <a:ext cx="6654800" cy="2851150"/>
            <a:chOff x="2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2" y="1923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3" y="937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2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49"/>
              <a:ext cx="156" cy="157"/>
            </a:xfrm>
            <a:custGeom>
              <a:avLst/>
              <a:gdLst>
                <a:gd name="G0" fmla="+- 21598 0 0"/>
                <a:gd name="G1" fmla="+- 21600 0 0"/>
                <a:gd name="G2" fmla="+- 21600 0 0"/>
                <a:gd name="T0" fmla="*/ 21048 w 43198"/>
                <a:gd name="T1" fmla="*/ 7 h 43200"/>
                <a:gd name="T2" fmla="*/ 0 w 43198"/>
                <a:gd name="T3" fmla="*/ 21875 h 43200"/>
                <a:gd name="T4" fmla="*/ 21598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21048" y="7"/>
                  </a:moveTo>
                  <a:cubicBezTo>
                    <a:pt x="21231" y="2"/>
                    <a:pt x="21414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33529"/>
                    <a:pt x="33527" y="43200"/>
                    <a:pt x="21598" y="43200"/>
                  </a:cubicBezTo>
                  <a:cubicBezTo>
                    <a:pt x="9775" y="43200"/>
                    <a:pt x="150" y="33696"/>
                    <a:pt x="-1" y="21875"/>
                  </a:cubicBezTo>
                </a:path>
                <a:path w="43198" h="43200" stroke="0" extrusionOk="0">
                  <a:moveTo>
                    <a:pt x="21048" y="7"/>
                  </a:moveTo>
                  <a:cubicBezTo>
                    <a:pt x="21231" y="2"/>
                    <a:pt x="21414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33529"/>
                    <a:pt x="33527" y="43200"/>
                    <a:pt x="21598" y="43200"/>
                  </a:cubicBezTo>
                  <a:cubicBezTo>
                    <a:pt x="9775" y="43200"/>
                    <a:pt x="150" y="33696"/>
                    <a:pt x="-1" y="21875"/>
                  </a:cubicBezTo>
                  <a:lnTo>
                    <a:pt x="21598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6C71763-7980-496C-94E4-19E010AA1A91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700338" y="6248400"/>
            <a:ext cx="3671887" cy="457200"/>
          </a:xfrm>
        </p:spPr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A494C4C-C94E-40F7-AF3B-E1406FEF0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3F929-32D7-4769-B890-FB989AED8FE4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ADA82-B2AD-485D-B421-76B220EB8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8B46A-B53B-41B8-9CCC-A940E0860030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990A7-7F1C-4FF1-B170-181B39251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D3110-E556-4E02-BC68-A0D6FCF45CF5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75357-A159-4115-A703-CC846A9E2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36942-4CD0-45AD-BA0B-FEA94615EFD0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B1694-D6D0-4DC6-92D0-8629EC7C2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F1164-2F2B-42BD-9AF5-34890E4C5804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6D865-4FCA-402D-8E05-69B7F36B6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E4E76-1929-4C2B-83B4-8861E730937E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B0182-3ADE-4C42-8332-40ED136C5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BD7B1-86B6-4FB7-B00C-97B8EBB37E5A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E530A-F621-4528-BB43-7327D4568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FC3C1-5460-4CCB-8097-69E5AEAD7C90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42E7D-D353-4367-B551-CB9A54605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A6FF8-A74D-4D28-B89B-FA11E17B1C6B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4226-042B-4FC4-85AE-2C20141CE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FE64B-CC5A-4AAE-96B5-160978D359AB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D102E-93F8-4303-A839-A2C11BD29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238C5-9E6B-4E4A-AD4C-6594F0E26336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0F667-1520-47BA-B691-645D6A58A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logo3000x2000light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611188" y="2060575"/>
            <a:ext cx="8208962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3" y="504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fld id="{6092ECA3-651F-42C1-BFA7-6D30C891F341}" type="datetime1">
              <a:rPr lang="en-US"/>
              <a:pPr>
                <a:defRPr/>
              </a:pPr>
              <a:t>23/3/09</a:t>
            </a:fld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0338" y="6453188"/>
            <a:ext cx="42481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35CA2E1-6A86-43C0-A816-F3BF903DF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oppix.net/" TargetMode="External"/><Relationship Id="rId2" Type="http://schemas.openxmlformats.org/officeDocument/2006/relationships/hyperlink" Target="http://www.fluk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rtualbox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OpenSolaris" TargetMode="External"/><Relationship Id="rId3" Type="http://schemas.openxmlformats.org/officeDocument/2006/relationships/hyperlink" Target="http://en.wikipedia.org/wiki/Sun_Microsystems" TargetMode="External"/><Relationship Id="rId7" Type="http://schemas.openxmlformats.org/officeDocument/2006/relationships/hyperlink" Target="http://en.wikipedia.org/wiki/Windows_Vista" TargetMode="External"/><Relationship Id="rId2" Type="http://schemas.openxmlformats.org/officeDocument/2006/relationships/hyperlink" Target="http://en.wikipedia.org/wiki/X86_virtualiz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icrosoft_Windows_XP" TargetMode="External"/><Relationship Id="rId5" Type="http://schemas.openxmlformats.org/officeDocument/2006/relationships/hyperlink" Target="http://en.wikipedia.org/wiki/Linux" TargetMode="External"/><Relationship Id="rId4" Type="http://schemas.openxmlformats.org/officeDocument/2006/relationships/hyperlink" Target="http://en.wikipedia.org/wiki/Sun_xV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white">
          <a:xfrm>
            <a:off x="4508500" y="3365500"/>
            <a:ext cx="1397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white">
          <a:xfrm>
            <a:off x="4508500" y="3365500"/>
            <a:ext cx="1397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FLUPIX and VirtualBox</a:t>
            </a: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32125" y="4857750"/>
            <a:ext cx="5111750" cy="442913"/>
          </a:xfrm>
          <a:noFill/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smtClean="0"/>
              <a:t> Beginners FLUKA Course</a:t>
            </a:r>
          </a:p>
        </p:txBody>
      </p:sp>
      <p:pic>
        <p:nvPicPr>
          <p:cNvPr id="3078" name="Picture 16" descr="logo3000x200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1863" y="188913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0525E1-0F6A-41BE-822F-FDDCD6253C2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Interface</a:t>
            </a:r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FLUPIX has precompiled the utilities from VirtualBox that allows</a:t>
            </a:r>
          </a:p>
          <a:p>
            <a:pPr lvl="1"/>
            <a:r>
              <a:rPr lang="en-US" sz="1800" smtClean="0">
                <a:solidFill>
                  <a:srgbClr val="C00000"/>
                </a:solidFill>
              </a:rPr>
              <a:t>Mouse integration </a:t>
            </a:r>
            <a:r>
              <a:rPr lang="en-US" sz="1800" smtClean="0"/>
              <a:t>(only in X11). The mouse of the host is used as such from the guest system. In all other displays the guest is getting the FULL control of the mouse</a:t>
            </a:r>
          </a:p>
          <a:p>
            <a:pPr lvl="1"/>
            <a:r>
              <a:rPr lang="en-US" sz="1800" smtClean="0"/>
              <a:t>A special driver for </a:t>
            </a:r>
            <a:r>
              <a:rPr lang="en-US" sz="1800" smtClean="0">
                <a:solidFill>
                  <a:srgbClr val="C00000"/>
                </a:solidFill>
              </a:rPr>
              <a:t>X11 video</a:t>
            </a:r>
            <a:r>
              <a:rPr lang="en-US" sz="1800" smtClean="0"/>
              <a:t>, for faster and smoother graphics (Change the video driver in </a:t>
            </a:r>
            <a:r>
              <a:rPr lang="en-US" sz="1800" smtClean="0">
                <a:solidFill>
                  <a:srgbClr val="800000"/>
                </a:solidFill>
              </a:rPr>
              <a:t>/etc/X11/xorg.conf</a:t>
            </a:r>
            <a:r>
              <a:rPr lang="en-US" sz="1800" smtClean="0"/>
              <a:t> to </a:t>
            </a:r>
            <a:r>
              <a:rPr lang="en-US" sz="1800" smtClean="0">
                <a:solidFill>
                  <a:srgbClr val="800000"/>
                </a:solidFill>
              </a:rPr>
              <a:t>“vboxvideo”</a:t>
            </a:r>
            <a:r>
              <a:rPr lang="en-US" sz="1800" smtClean="0"/>
              <a:t>)</a:t>
            </a:r>
          </a:p>
          <a:p>
            <a:pPr lvl="1"/>
            <a:r>
              <a:rPr lang="en-US" sz="1800" smtClean="0">
                <a:solidFill>
                  <a:srgbClr val="C00000"/>
                </a:solidFill>
              </a:rPr>
              <a:t>Time synchronization </a:t>
            </a:r>
            <a:r>
              <a:rPr lang="en-US" sz="1800" smtClean="0"/>
              <a:t>with the host system</a:t>
            </a:r>
          </a:p>
          <a:p>
            <a:pPr lvl="1"/>
            <a:r>
              <a:rPr lang="en-US" sz="1800" smtClean="0">
                <a:solidFill>
                  <a:srgbClr val="C00000"/>
                </a:solidFill>
              </a:rPr>
              <a:t>Folder sharing </a:t>
            </a:r>
            <a:r>
              <a:rPr lang="en-US" sz="1800" smtClean="0"/>
              <a:t>from the host to the guest system.</a:t>
            </a:r>
          </a:p>
          <a:p>
            <a:pPr lvl="1"/>
            <a:endParaRPr lang="en-US" sz="1800" smtClean="0"/>
          </a:p>
          <a:p>
            <a:r>
              <a:rPr lang="en-US" sz="2000" smtClean="0">
                <a:solidFill>
                  <a:srgbClr val="FF0000"/>
                </a:solidFill>
              </a:rPr>
              <a:t>Remember</a:t>
            </a:r>
            <a:r>
              <a:rPr lang="en-US" sz="2000" smtClean="0"/>
              <a:t> the “</a:t>
            </a:r>
            <a:r>
              <a:rPr lang="en-US" sz="2000" smtClean="0">
                <a:solidFill>
                  <a:srgbClr val="FF0000"/>
                </a:solidFill>
              </a:rPr>
              <a:t>Right-Ctrl</a:t>
            </a:r>
            <a:r>
              <a:rPr lang="en-US" sz="2000" smtClean="0"/>
              <a:t>” key is the default </a:t>
            </a:r>
            <a:r>
              <a:rPr lang="en-US" sz="2000" smtClean="0">
                <a:solidFill>
                  <a:srgbClr val="FF0000"/>
                </a:solidFill>
              </a:rPr>
              <a:t>Host key </a:t>
            </a:r>
            <a:r>
              <a:rPr lang="en-US" sz="2000" smtClean="0"/>
              <a:t>of your Virtual Machine. With the use of this key you can redirect all input (keyboard+mouse) from your host to your guest system and many other.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5B05DE-D682-4043-89C4-AE4C44FF419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Accessing your host directories</a:t>
            </a:r>
          </a:p>
        </p:txBody>
      </p:sp>
      <p:sp>
        <p:nvSpPr>
          <p:cNvPr id="1331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There are several ways of accessing directories from the host system.</a:t>
            </a:r>
          </a:p>
          <a:p>
            <a:r>
              <a:rPr lang="en-US" sz="2000" smtClean="0"/>
              <a:t>The easiest way is through the use of a Shared Folder</a:t>
            </a:r>
          </a:p>
          <a:p>
            <a:r>
              <a:rPr lang="en-US" sz="2000" smtClean="0"/>
              <a:t>Create a Shared folder from your VirtualBox and give a name e.g. </a:t>
            </a:r>
            <a:r>
              <a:rPr lang="en-US" sz="2000" i="1" smtClean="0">
                <a:solidFill>
                  <a:srgbClr val="010103"/>
                </a:solidFill>
              </a:rPr>
              <a:t>home</a:t>
            </a:r>
            <a:r>
              <a:rPr lang="en-US" sz="2000" smtClean="0"/>
              <a:t> </a:t>
            </a:r>
          </a:p>
          <a:p>
            <a:r>
              <a:rPr lang="en-US" sz="2000" smtClean="0"/>
              <a:t>From FLUPIX call the command</a:t>
            </a:r>
            <a:br>
              <a:rPr lang="en-US" sz="2000" smtClean="0"/>
            </a:br>
            <a:r>
              <a:rPr lang="en-US" sz="2000" smtClean="0"/>
              <a:t>	</a:t>
            </a:r>
            <a:r>
              <a:rPr lang="en-US" sz="2000" smtClean="0">
                <a:solidFill>
                  <a:srgbClr val="006600"/>
                </a:solidFill>
              </a:rPr>
              <a:t>vboxmount</a:t>
            </a:r>
            <a:r>
              <a:rPr lang="en-US" sz="2000" smtClean="0">
                <a:solidFill>
                  <a:srgbClr val="C00000"/>
                </a:solidFill>
              </a:rPr>
              <a:t>   </a:t>
            </a:r>
            <a:r>
              <a:rPr lang="en-US" sz="2000" i="1" smtClean="0">
                <a:solidFill>
                  <a:srgbClr val="010103"/>
                </a:solidFill>
              </a:rPr>
              <a:t>home</a:t>
            </a:r>
            <a:r>
              <a:rPr lang="en-US" sz="2000" smtClean="0">
                <a:solidFill>
                  <a:srgbClr val="C00000"/>
                </a:solidFill>
              </a:rPr>
              <a:t>   </a:t>
            </a:r>
            <a:r>
              <a:rPr lang="en-US" sz="2000" smtClean="0">
                <a:solidFill>
                  <a:srgbClr val="006600"/>
                </a:solidFill>
              </a:rPr>
              <a:t>~/home</a:t>
            </a:r>
          </a:p>
          <a:p>
            <a:r>
              <a:rPr lang="en-US" sz="2000" smtClean="0"/>
              <a:t>The command will create a directory ~/home and mount the Shared folder </a:t>
            </a:r>
            <a:r>
              <a:rPr lang="en-US" sz="2000" i="1" smtClean="0">
                <a:solidFill>
                  <a:srgbClr val="010103"/>
                </a:solidFill>
              </a:rPr>
              <a:t>home  </a:t>
            </a:r>
            <a:r>
              <a:rPr lang="en-US" sz="2000" smtClean="0"/>
              <a:t>to it</a:t>
            </a:r>
          </a:p>
          <a:p>
            <a:r>
              <a:rPr lang="en-US" sz="2000" smtClean="0"/>
              <a:t>Add the command to your profile script to be executed on every login.</a:t>
            </a:r>
          </a:p>
          <a:p>
            <a:r>
              <a:rPr lang="en-US" sz="2000" smtClean="0">
                <a:solidFill>
                  <a:srgbClr val="800000"/>
                </a:solidFill>
              </a:rPr>
              <a:t>You cannot run FLUKA inside a shared folder</a:t>
            </a:r>
            <a:r>
              <a:rPr lang="en-US" sz="2000" smtClean="0"/>
              <a:t> since symbolinc links are not supported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4DE638-D5F0-4027-B317-A616DCA3570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Shutting down</a:t>
            </a: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Always try to shutdown correctly the VirtualMachine, from the KDE menu.</a:t>
            </a:r>
            <a:br>
              <a:rPr lang="en-US" smtClean="0"/>
            </a:br>
            <a:r>
              <a:rPr lang="en-US" smtClean="0"/>
              <a:t>Otherwise you can end up with a corrupted persistent image.</a:t>
            </a:r>
          </a:p>
          <a:p>
            <a:r>
              <a:rPr lang="en-US" smtClean="0"/>
              <a:t>You can even save the machine state, which is equivalent like StandBy. It will create a file equal to the size of the RAM defined 512MB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92A2A8-DF0E-4E87-9163-BD692976BFD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FLUPIX (</a:t>
            </a:r>
            <a:r>
              <a:rPr lang="en-US" sz="2000" smtClean="0">
                <a:solidFill>
                  <a:srgbClr val="C00000"/>
                </a:solidFill>
              </a:rPr>
              <a:t>FLU</a:t>
            </a:r>
            <a:r>
              <a:rPr lang="en-US" sz="2000" smtClean="0"/>
              <a:t>KA in KNOP</a:t>
            </a:r>
            <a:r>
              <a:rPr lang="en-US" sz="2000" smtClean="0">
                <a:solidFill>
                  <a:srgbClr val="C00000"/>
                </a:solidFill>
              </a:rPr>
              <a:t>PIX</a:t>
            </a:r>
            <a:r>
              <a:rPr lang="en-US" sz="2000" smtClean="0"/>
              <a:t>) is a </a:t>
            </a:r>
            <a:r>
              <a:rPr lang="en-US" sz="2000" b="1" smtClean="0"/>
              <a:t>FLUKA </a:t>
            </a:r>
            <a:r>
              <a:rPr lang="en-US" sz="2000" smtClean="0"/>
              <a:t>(</a:t>
            </a:r>
            <a:r>
              <a:rPr lang="en-US" sz="2000" smtClean="0">
                <a:hlinkClick r:id="rId2"/>
              </a:rPr>
              <a:t>www.fluka.org</a:t>
            </a:r>
            <a:r>
              <a:rPr lang="en-US" sz="2000" smtClean="0"/>
              <a:t>) + </a:t>
            </a:r>
            <a:r>
              <a:rPr lang="en-US" sz="2000" b="1" smtClean="0"/>
              <a:t>Flair</a:t>
            </a:r>
            <a:r>
              <a:rPr lang="en-US" sz="2000" smtClean="0"/>
              <a:t> (</a:t>
            </a:r>
            <a:r>
              <a:rPr lang="en-US" sz="2000" u="sng" smtClean="0">
                <a:solidFill>
                  <a:srgbClr val="657BD4"/>
                </a:solidFill>
              </a:rPr>
              <a:t>www.fluka.org/flair</a:t>
            </a:r>
            <a:r>
              <a:rPr lang="en-US" sz="2000" smtClean="0"/>
              <a:t>) Live CD based on </a:t>
            </a:r>
            <a:r>
              <a:rPr lang="en-US" sz="2000" b="1" smtClean="0"/>
              <a:t>Knoppix</a:t>
            </a:r>
            <a:r>
              <a:rPr lang="en-US" sz="2000" smtClean="0"/>
              <a:t> (</a:t>
            </a:r>
            <a:r>
              <a:rPr lang="en-US" sz="2000" smtClean="0">
                <a:hlinkClick r:id="rId3"/>
              </a:rPr>
              <a:t>www.knoppix.net</a:t>
            </a:r>
            <a:r>
              <a:rPr lang="en-US" sz="2000" smtClean="0"/>
              <a:t>), a Free and Open Source Live Linux CD.</a:t>
            </a:r>
          </a:p>
          <a:p>
            <a:r>
              <a:rPr lang="en-US" sz="2000" smtClean="0"/>
              <a:t>Knoppix is a GNU/Linux distribution that </a:t>
            </a:r>
            <a:r>
              <a:rPr lang="en-US" sz="2000" smtClean="0">
                <a:solidFill>
                  <a:srgbClr val="800000"/>
                </a:solidFill>
              </a:rPr>
              <a:t>boots and runs completely from CD</a:t>
            </a:r>
            <a:r>
              <a:rPr lang="en-US" sz="2000" smtClean="0"/>
              <a:t>. It includes recent linux software and desktop environments</a:t>
            </a:r>
          </a:p>
          <a:p>
            <a:r>
              <a:rPr lang="en-US" sz="2000" smtClean="0"/>
              <a:t>The CD contains the minimum possible working version of Linux with KDE, with all the necessary packages for compiling and running FLUKA and Flair. Total size ~500MB</a:t>
            </a:r>
          </a:p>
          <a:p>
            <a:r>
              <a:rPr lang="en-US" sz="2000" smtClean="0"/>
              <a:t>The CD is specially configured for running under VirtualBox (</a:t>
            </a:r>
            <a:r>
              <a:rPr lang="en-US" sz="2000" smtClean="0">
                <a:hlinkClick r:id="rId4"/>
              </a:rPr>
              <a:t>www.virtualbox.org</a:t>
            </a:r>
            <a:r>
              <a:rPr lang="en-US" sz="2000" smtClean="0"/>
              <a:t>) an open source virtual machine by Sun. It is available under many platforms (all Linux, M$ Windows, Mac OS, OpenSolaris)</a:t>
            </a:r>
          </a:p>
          <a:p>
            <a:r>
              <a:rPr lang="en-US" sz="2000" smtClean="0"/>
              <a:t>Software location inside FLUPIX</a:t>
            </a:r>
          </a:p>
          <a:p>
            <a:pPr lvl="1"/>
            <a:r>
              <a:rPr lang="en-US" sz="1600" smtClean="0">
                <a:solidFill>
                  <a:srgbClr val="010103"/>
                </a:solidFill>
              </a:rPr>
              <a:t>FLUKA: /usr/local/fluka</a:t>
            </a:r>
          </a:p>
          <a:p>
            <a:pPr lvl="1"/>
            <a:r>
              <a:rPr lang="en-US" sz="1600" smtClean="0">
                <a:solidFill>
                  <a:srgbClr val="010103"/>
                </a:solidFill>
              </a:rPr>
              <a:t>FLAIR: /usr/local/flair</a:t>
            </a:r>
            <a:endParaRPr lang="en-US" sz="1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579CD7-3187-46CE-B427-86863F7C64D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VirtualBox</a:t>
            </a: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VirtualBox</a:t>
            </a:r>
            <a:r>
              <a:rPr lang="en-US" smtClean="0"/>
              <a:t> is an </a:t>
            </a:r>
            <a:r>
              <a:rPr lang="en-US" smtClean="0">
                <a:hlinkClick r:id="rId2" action="ppaction://hlinkfile" tooltip="X86 virtualization"/>
              </a:rPr>
              <a:t>x86 virtualization</a:t>
            </a:r>
            <a:r>
              <a:rPr lang="en-US" smtClean="0"/>
              <a:t> software package originally created Innotek and now being developed by </a:t>
            </a:r>
            <a:r>
              <a:rPr lang="en-US" smtClean="0">
                <a:hlinkClick r:id="rId3" action="ppaction://hlinkfile" tooltip="Sun Microsystems"/>
              </a:rPr>
              <a:t>Sun Microsystems</a:t>
            </a:r>
            <a:r>
              <a:rPr lang="en-US" smtClean="0"/>
              <a:t> as part of its </a:t>
            </a:r>
            <a:r>
              <a:rPr lang="en-US" smtClean="0">
                <a:hlinkClick r:id="rId4" action="ppaction://hlinkfile" tooltip="Sun xVM"/>
              </a:rPr>
              <a:t>Sun xVM</a:t>
            </a:r>
            <a:r>
              <a:rPr lang="en-US" smtClean="0"/>
              <a:t> virtualization platform.</a:t>
            </a:r>
          </a:p>
          <a:p>
            <a:r>
              <a:rPr lang="en-US" smtClean="0"/>
              <a:t>It is installed on an existing </a:t>
            </a:r>
            <a:r>
              <a:rPr lang="en-US" smtClean="0">
                <a:solidFill>
                  <a:srgbClr val="C00000"/>
                </a:solidFill>
              </a:rPr>
              <a:t>host</a:t>
            </a:r>
            <a:r>
              <a:rPr lang="en-US" smtClean="0"/>
              <a:t> operating system; within this application, additional operating systems, each known as a </a:t>
            </a:r>
            <a:r>
              <a:rPr lang="en-US" i="1" smtClean="0">
                <a:solidFill>
                  <a:srgbClr val="C00000"/>
                </a:solidFill>
              </a:rPr>
              <a:t>Guest OS</a:t>
            </a:r>
            <a:r>
              <a:rPr lang="en-US" smtClean="0"/>
              <a:t>, can be loaded and run, each with its own virtual environment.</a:t>
            </a:r>
          </a:p>
          <a:p>
            <a:r>
              <a:rPr lang="en-US" smtClean="0"/>
              <a:t>For example, </a:t>
            </a:r>
            <a:r>
              <a:rPr lang="en-US" smtClean="0">
                <a:hlinkClick r:id="rId5" action="ppaction://hlinkfile" tooltip="Linux"/>
              </a:rPr>
              <a:t>Linux</a:t>
            </a:r>
            <a:r>
              <a:rPr lang="en-US" smtClean="0"/>
              <a:t> can be guest hosted on a single virtual machine running </a:t>
            </a:r>
            <a:r>
              <a:rPr lang="en-US" smtClean="0">
                <a:hlinkClick r:id="rId6" action="ppaction://hlinkfile" tooltip="Microsoft Windows XP"/>
              </a:rPr>
              <a:t>Microsoft Windows XP</a:t>
            </a:r>
            <a:r>
              <a:rPr lang="en-US" smtClean="0"/>
              <a:t> as the </a:t>
            </a:r>
            <a:r>
              <a:rPr lang="en-US" i="1" smtClean="0"/>
              <a:t>Host OS</a:t>
            </a:r>
            <a:r>
              <a:rPr lang="en-US" smtClean="0"/>
              <a:t>; or, XP and </a:t>
            </a:r>
            <a:r>
              <a:rPr lang="en-US" smtClean="0">
                <a:hlinkClick r:id="rId7" action="ppaction://hlinkfile" tooltip="Windows Vista"/>
              </a:rPr>
              <a:t>Windows Vista</a:t>
            </a:r>
            <a:r>
              <a:rPr lang="en-US" smtClean="0"/>
              <a:t> can run as guest OSes on a machine running </a:t>
            </a:r>
            <a:r>
              <a:rPr lang="en-US" smtClean="0">
                <a:hlinkClick r:id="rId8" action="ppaction://hlinkfile" tooltip="OpenSolaris"/>
              </a:rPr>
              <a:t>OpenSolaris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574B67-5C35-444D-86A9-C6B6A9FA3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Installation of FLUPIX for Vbox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faster and easier way of running FLUPIX is through VirtualBox.</a:t>
            </a:r>
          </a:p>
          <a:p>
            <a:r>
              <a:rPr lang="en-US" smtClean="0"/>
              <a:t>You will need the following packages</a:t>
            </a:r>
          </a:p>
          <a:p>
            <a:pPr marL="914400" lvl="1" indent="-457200">
              <a:buFont typeface="Tahoma" pitchFamily="34" charset="0"/>
              <a:buAutoNum type="arabicPeriod"/>
            </a:pPr>
            <a:r>
              <a:rPr lang="en-US" smtClean="0">
                <a:solidFill>
                  <a:srgbClr val="C00000"/>
                </a:solidFill>
              </a:rPr>
              <a:t>VirtualBox-</a:t>
            </a:r>
            <a:r>
              <a:rPr lang="en-US" i="1" smtClean="0">
                <a:solidFill>
                  <a:srgbClr val="C00000"/>
                </a:solidFill>
              </a:rPr>
              <a:t>X.Y.Z</a:t>
            </a:r>
            <a:r>
              <a:rPr lang="en-US" smtClean="0">
                <a:solidFill>
                  <a:srgbClr val="C00000"/>
                </a:solidFill>
              </a:rPr>
              <a:t>-Win_x86.msi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The windows setup program of VirtualBox. Install this program in your Windows OS or Mac OS.</a:t>
            </a:r>
          </a:p>
          <a:p>
            <a:pPr marL="914400" lvl="1" indent="-457200">
              <a:buFont typeface="Tahoma" pitchFamily="34" charset="0"/>
              <a:buAutoNum type="arabicPeriod"/>
            </a:pPr>
            <a:r>
              <a:rPr lang="en-US" smtClean="0">
                <a:solidFill>
                  <a:srgbClr val="C00000"/>
                </a:solidFill>
              </a:rPr>
              <a:t>flupix-</a:t>
            </a:r>
            <a:r>
              <a:rPr lang="en-US" i="1" smtClean="0">
                <a:solidFill>
                  <a:srgbClr val="C00000"/>
                </a:solidFill>
              </a:rPr>
              <a:t>200X-YYY</a:t>
            </a:r>
            <a:r>
              <a:rPr lang="en-US" smtClean="0">
                <a:solidFill>
                  <a:srgbClr val="C00000"/>
                </a:solidFill>
              </a:rPr>
              <a:t>.iso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The FLUPIX bootable CD iso image. Copy this image in a directory were you have ~500MB of space</a:t>
            </a:r>
          </a:p>
          <a:p>
            <a:pPr marL="914400" lvl="1" indent="-457200">
              <a:buFont typeface="Tahoma" pitchFamily="34" charset="0"/>
              <a:buAutoNum type="arabicPeriod"/>
            </a:pPr>
            <a:r>
              <a:rPr lang="en-US" smtClean="0">
                <a:solidFill>
                  <a:srgbClr val="C00000"/>
                </a:solidFill>
              </a:rPr>
              <a:t>FLUPIX_VM_Vbox.zip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The default configuration of FLUPIX for VirtualBox. Unpack the content of the zip file to copy them to</a:t>
            </a:r>
            <a:br>
              <a:rPr lang="en-US" smtClean="0"/>
            </a:br>
            <a:r>
              <a:rPr lang="en-US" smtClean="0">
                <a:solidFill>
                  <a:srgbClr val="C00000"/>
                </a:solidFill>
              </a:rPr>
              <a:t>C:\Documents And Settings\</a:t>
            </a:r>
            <a:r>
              <a:rPr lang="en-US" i="1" smtClean="0">
                <a:solidFill>
                  <a:srgbClr val="010103"/>
                </a:solidFill>
              </a:rPr>
              <a:t>username</a:t>
            </a:r>
            <a:r>
              <a:rPr lang="en-US" smtClean="0">
                <a:solidFill>
                  <a:srgbClr val="C00000"/>
                </a:solidFill>
              </a:rPr>
              <a:t>\.VirtualBox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or</a:t>
            </a:r>
            <a:br>
              <a:rPr lang="en-US" smtClean="0"/>
            </a:br>
            <a:r>
              <a:rPr lang="en-US" smtClean="0">
                <a:solidFill>
                  <a:srgbClr val="C00000"/>
                </a:solidFill>
              </a:rPr>
              <a:t>C:\Users\</a:t>
            </a:r>
            <a:r>
              <a:rPr lang="en-US" i="1" smtClean="0">
                <a:solidFill>
                  <a:srgbClr val="010103"/>
                </a:solidFill>
              </a:rPr>
              <a:t>username</a:t>
            </a:r>
            <a:r>
              <a:rPr lang="en-US" smtClean="0">
                <a:solidFill>
                  <a:srgbClr val="C00000"/>
                </a:solidFill>
              </a:rPr>
              <a:t>\.VirtualBox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E82A5D-AA36-4C90-BA9C-5B31F5806DA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 up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609600" y="1071563"/>
            <a:ext cx="7924800" cy="5181600"/>
          </a:xfrm>
        </p:spPr>
        <p:txBody>
          <a:bodyPr/>
          <a:lstStyle/>
          <a:p>
            <a:r>
              <a:rPr lang="en-US" sz="2000" smtClean="0"/>
              <a:t>The FLUPIX_VM_Vbox.zip contains a predefined VM named FLUPIX that is attaching two Virtual disks</a:t>
            </a:r>
          </a:p>
          <a:p>
            <a:pPr lvl="1"/>
            <a:r>
              <a:rPr lang="en-US" sz="1800" smtClean="0">
                <a:solidFill>
                  <a:srgbClr val="C00000"/>
                </a:solidFill>
              </a:rPr>
              <a:t>home.vdi	</a:t>
            </a:r>
            <a:r>
              <a:rPr lang="en-US" sz="1800" smtClean="0"/>
              <a:t>	Dynamic size disk up to 8 Gb, formatted in 				ext2 used for working space</a:t>
            </a:r>
          </a:p>
          <a:p>
            <a:pPr lvl="1"/>
            <a:r>
              <a:rPr lang="en-US" sz="1800" smtClean="0">
                <a:solidFill>
                  <a:srgbClr val="C00000"/>
                </a:solidFill>
              </a:rPr>
              <a:t>swap.vdi</a:t>
            </a:r>
            <a:r>
              <a:rPr lang="en-US" sz="1800" smtClean="0"/>
              <a:t>		Fixed size disk of 256MB used for swapping</a:t>
            </a:r>
          </a:p>
          <a:p>
            <a:r>
              <a:rPr lang="en-US" sz="2000" smtClean="0"/>
              <a:t>The first time that you will start VirtualBox it will complain for the location of </a:t>
            </a:r>
            <a:r>
              <a:rPr lang="en-US" sz="2000" smtClean="0">
                <a:solidFill>
                  <a:srgbClr val="C00000"/>
                </a:solidFill>
              </a:rPr>
              <a:t>flupix-XXXX-X.iso</a:t>
            </a:r>
            <a:r>
              <a:rPr lang="en-US" sz="2000" smtClean="0"/>
              <a:t> image</a:t>
            </a:r>
          </a:p>
          <a:p>
            <a:pPr lvl="1"/>
            <a:r>
              <a:rPr lang="en-US" sz="1800" smtClean="0"/>
              <a:t>Select the </a:t>
            </a:r>
            <a:r>
              <a:rPr lang="en-US" sz="1800" smtClean="0">
                <a:solidFill>
                  <a:srgbClr val="C00000"/>
                </a:solidFill>
              </a:rPr>
              <a:t>CD/DVD Images </a:t>
            </a:r>
            <a:r>
              <a:rPr lang="en-US" sz="1800" smtClean="0"/>
              <a:t>tab.</a:t>
            </a:r>
          </a:p>
          <a:p>
            <a:pPr lvl="1"/>
            <a:r>
              <a:rPr lang="en-US" sz="1800" smtClean="0"/>
              <a:t>Select the flupix iso image and click on </a:t>
            </a:r>
            <a:r>
              <a:rPr lang="en-US" sz="1800" smtClean="0">
                <a:solidFill>
                  <a:srgbClr val="C00000"/>
                </a:solidFill>
              </a:rPr>
              <a:t>Release</a:t>
            </a:r>
            <a:r>
              <a:rPr lang="en-US" sz="1800" smtClean="0"/>
              <a:t> button</a:t>
            </a:r>
          </a:p>
          <a:p>
            <a:pPr lvl="1"/>
            <a:r>
              <a:rPr lang="en-US" sz="1800" smtClean="0"/>
              <a:t>Click on </a:t>
            </a:r>
            <a:r>
              <a:rPr lang="en-US" sz="1800" smtClean="0">
                <a:solidFill>
                  <a:srgbClr val="C00000"/>
                </a:solidFill>
              </a:rPr>
              <a:t>Remove</a:t>
            </a:r>
            <a:r>
              <a:rPr lang="en-US" sz="1800" smtClean="0"/>
              <a:t> button</a:t>
            </a:r>
          </a:p>
          <a:p>
            <a:pPr lvl="1"/>
            <a:r>
              <a:rPr lang="en-US" sz="1800" smtClean="0"/>
              <a:t>Click on </a:t>
            </a:r>
            <a:r>
              <a:rPr lang="en-US" sz="1800" smtClean="0">
                <a:solidFill>
                  <a:srgbClr val="C00000"/>
                </a:solidFill>
              </a:rPr>
              <a:t>Add</a:t>
            </a:r>
            <a:r>
              <a:rPr lang="en-US" sz="1800" smtClean="0"/>
              <a:t> button and locate the correct ISO image</a:t>
            </a:r>
          </a:p>
          <a:p>
            <a:r>
              <a:rPr lang="en-US" sz="2000" smtClean="0"/>
              <a:t>Then on the CD/DVD Rom tab</a:t>
            </a:r>
          </a:p>
          <a:p>
            <a:pPr lvl="1"/>
            <a:r>
              <a:rPr lang="en-US" sz="1800" smtClean="0"/>
              <a:t>Check the </a:t>
            </a:r>
            <a:r>
              <a:rPr lang="en-US" sz="1800" smtClean="0">
                <a:solidFill>
                  <a:srgbClr val="C00000"/>
                </a:solidFill>
              </a:rPr>
              <a:t>Mount CD/DVD Drive</a:t>
            </a:r>
          </a:p>
          <a:p>
            <a:pPr lvl="1"/>
            <a:r>
              <a:rPr lang="en-US" sz="1800" smtClean="0"/>
              <a:t>Check the </a:t>
            </a:r>
            <a:r>
              <a:rPr lang="en-US" sz="1800" smtClean="0">
                <a:solidFill>
                  <a:srgbClr val="C00000"/>
                </a:solidFill>
              </a:rPr>
              <a:t>ISO Image File</a:t>
            </a:r>
          </a:p>
          <a:p>
            <a:pPr lvl="1"/>
            <a:r>
              <a:rPr lang="en-US" sz="1800" smtClean="0"/>
              <a:t>Select the flupix iso image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C194B6-019F-46D2-AA94-10698641160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FLUPIX Settings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4572000" y="1143000"/>
            <a:ext cx="39624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smtClean="0"/>
              <a:t>Memory Settings:</a:t>
            </a:r>
          </a:p>
          <a:p>
            <a:r>
              <a:rPr lang="en-US" sz="2000" smtClean="0"/>
              <a:t>Minimum requirement </a:t>
            </a:r>
            <a:r>
              <a:rPr lang="en-US" sz="2000" smtClean="0">
                <a:solidFill>
                  <a:srgbClr val="800000"/>
                </a:solidFill>
              </a:rPr>
              <a:t>RAM:512MB</a:t>
            </a:r>
            <a:r>
              <a:rPr lang="en-US" sz="2000" smtClean="0"/>
              <a:t> and </a:t>
            </a:r>
            <a:r>
              <a:rPr lang="en-US" sz="2000" smtClean="0">
                <a:solidFill>
                  <a:srgbClr val="800000"/>
                </a:solidFill>
              </a:rPr>
              <a:t>Swap:256MB</a:t>
            </a:r>
          </a:p>
          <a:p>
            <a:pPr lvl="1"/>
            <a:r>
              <a:rPr lang="en-US" sz="1800" smtClean="0"/>
              <a:t>Linux needs at least 256MB to run</a:t>
            </a:r>
          </a:p>
          <a:p>
            <a:pPr lvl="1"/>
            <a:r>
              <a:rPr lang="en-US" sz="1800" smtClean="0"/>
              <a:t>FLUKA needs ~400MB</a:t>
            </a:r>
            <a:br>
              <a:rPr lang="en-US" sz="1800" smtClean="0"/>
            </a:br>
            <a:r>
              <a:rPr lang="en-US" sz="1800" smtClean="0"/>
              <a:t>with DPMJET ~500MB</a:t>
            </a:r>
          </a:p>
          <a:p>
            <a:pPr lvl="1"/>
            <a:r>
              <a:rPr lang="en-US" sz="1800" smtClean="0"/>
              <a:t>Some FLUKA tools need ~500MB</a:t>
            </a:r>
          </a:p>
          <a:p>
            <a:pPr lvl="1"/>
            <a:r>
              <a:rPr lang="en-US" sz="1800" smtClean="0"/>
              <a:t>FLAIR memory is dynamic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928688"/>
            <a:ext cx="3695700" cy="5543550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</p:pic>
      <p:sp>
        <p:nvSpPr>
          <p:cNvPr id="7" name="Rectangle 6"/>
          <p:cNvSpPr/>
          <p:nvPr/>
        </p:nvSpPr>
        <p:spPr bwMode="auto">
          <a:xfrm>
            <a:off x="2214563" y="1643063"/>
            <a:ext cx="571500" cy="28575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286000" y="2924175"/>
            <a:ext cx="1500188" cy="36195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Rectangle 6"/>
          <p:cNvSpPr/>
          <p:nvPr/>
        </p:nvSpPr>
        <p:spPr bwMode="auto">
          <a:xfrm>
            <a:off x="2268538" y="3429000"/>
            <a:ext cx="503237" cy="2159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361B-8872-43A4-9BF6-623B38B9AED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Starting the VM</a:t>
            </a:r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Click on the Start      button</a:t>
            </a:r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Function keys </a:t>
            </a:r>
            <a:r>
              <a:rPr lang="en-US" sz="2000" smtClean="0">
                <a:solidFill>
                  <a:srgbClr val="C00000"/>
                </a:solidFill>
              </a:rPr>
              <a:t>F1, F2, F3 </a:t>
            </a:r>
            <a:r>
              <a:rPr lang="en-US" sz="2000" smtClean="0"/>
              <a:t>will toggle between the available pages for booting options.</a:t>
            </a:r>
          </a:p>
          <a:p>
            <a:r>
              <a:rPr lang="en-US" sz="2000" smtClean="0"/>
              <a:t>It is sufficient to just hit the </a:t>
            </a:r>
            <a:r>
              <a:rPr lang="en-US" sz="2000" smtClean="0">
                <a:solidFill>
                  <a:srgbClr val="C00000"/>
                </a:solidFill>
              </a:rPr>
              <a:t>Enter</a:t>
            </a:r>
            <a:r>
              <a:rPr lang="en-US" sz="2000" smtClean="0"/>
              <a:t> key to continue booting</a:t>
            </a:r>
          </a:p>
        </p:txBody>
      </p:sp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1071563"/>
            <a:ext cx="361950" cy="46672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</p:pic>
      <p:pic>
        <p:nvPicPr>
          <p:cNvPr id="922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813" y="1643063"/>
            <a:ext cx="4643437" cy="3506787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A0B2C9-C80D-4687-8C06-991F0BA7F64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Booting</a:t>
            </a: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During booting knoppix will try to identify your hardware and available devices</a:t>
            </a:r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Since the system is pre-configured, knoppix will find the persistent image on the first virtual disk and it will ask you to load it. Click on </a:t>
            </a:r>
            <a:r>
              <a:rPr lang="en-US" sz="2000" smtClean="0">
                <a:solidFill>
                  <a:srgbClr val="C00000"/>
                </a:solidFill>
              </a:rPr>
              <a:t>Ok</a:t>
            </a: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1785938"/>
            <a:ext cx="5962650" cy="355282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75" y="3214688"/>
            <a:ext cx="2130425" cy="1474787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FF0000"/>
                </a:solidFill>
              </a:rPr>
              <a:t>DO NOT SELECT</a:t>
            </a:r>
          </a:p>
          <a:p>
            <a:pPr>
              <a:defRPr/>
            </a:pPr>
            <a:r>
              <a:rPr lang="en-US" sz="1800"/>
              <a:t>the </a:t>
            </a:r>
            <a:r>
              <a:rPr lang="en-US" sz="1800">
                <a:solidFill>
                  <a:srgbClr val="C00000"/>
                </a:solidFill>
              </a:rPr>
              <a:t>overwrite</a:t>
            </a:r>
          </a:p>
          <a:p>
            <a:pPr>
              <a:defRPr/>
            </a:pPr>
            <a:r>
              <a:rPr lang="en-US" sz="1800"/>
              <a:t>unless you want</a:t>
            </a:r>
          </a:p>
          <a:p>
            <a:pPr>
              <a:defRPr/>
            </a:pPr>
            <a:r>
              <a:rPr lang="en-US" sz="1800"/>
              <a:t>to reset the default</a:t>
            </a:r>
          </a:p>
          <a:p>
            <a:pPr>
              <a:defRPr/>
            </a:pPr>
            <a:r>
              <a:rPr lang="en-US" sz="1800"/>
              <a:t>settings</a:t>
            </a:r>
          </a:p>
        </p:txBody>
      </p:sp>
      <p:cxnSp>
        <p:nvCxnSpPr>
          <p:cNvPr id="10247" name="Straight Arrow Connector 8"/>
          <p:cNvCxnSpPr>
            <a:cxnSpLocks noChangeShapeType="1"/>
          </p:cNvCxnSpPr>
          <p:nvPr/>
        </p:nvCxnSpPr>
        <p:spPr bwMode="auto">
          <a:xfrm>
            <a:off x="1857375" y="3714750"/>
            <a:ext cx="785813" cy="144463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 type="none" w="sm" len="sm"/>
            <a:tailEnd type="arrow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ABBE10-36C6-49CC-94C3-A8A5801BFEA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7"/>
          <p:cNvSpPr>
            <a:spLocks noChangeArrowheads="1"/>
          </p:cNvSpPr>
          <p:nvPr/>
        </p:nvSpPr>
        <p:spPr bwMode="auto">
          <a:xfrm>
            <a:off x="1547813" y="5876925"/>
            <a:ext cx="5184775" cy="431800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 type="none" w="sm" len="sm"/>
            <a:tailEnd type="non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 space</a:t>
            </a:r>
          </a:p>
        </p:txBody>
      </p:sp>
      <p:sp>
        <p:nvSpPr>
          <p:cNvPr id="11269" name="Content Placeholder 2"/>
          <p:cNvSpPr>
            <a:spLocks noGrp="1"/>
          </p:cNvSpPr>
          <p:nvPr>
            <p:ph idx="1"/>
          </p:nvPr>
        </p:nvSpPr>
        <p:spPr>
          <a:xfrm>
            <a:off x="609600" y="1055688"/>
            <a:ext cx="7924800" cy="5181600"/>
          </a:xfrm>
        </p:spPr>
        <p:txBody>
          <a:bodyPr/>
          <a:lstStyle/>
          <a:p>
            <a:r>
              <a:rPr lang="en-US" sz="2000" smtClean="0"/>
              <a:t>The linux root directory “</a:t>
            </a:r>
            <a:r>
              <a:rPr lang="en-US" sz="2000" smtClean="0">
                <a:solidFill>
                  <a:srgbClr val="C00000"/>
                </a:solidFill>
              </a:rPr>
              <a:t>/</a:t>
            </a:r>
            <a:r>
              <a:rPr lang="en-US" sz="2000" smtClean="0"/>
              <a:t>” is mounted as readonly from the FLUPIX iso file.</a:t>
            </a:r>
          </a:p>
          <a:p>
            <a:r>
              <a:rPr lang="en-US" sz="2000" smtClean="0"/>
              <a:t>However you have the possibility of writing and installing extra programs on the “/” directory using the persistent data image (see below)</a:t>
            </a:r>
          </a:p>
          <a:p>
            <a:r>
              <a:rPr lang="en-US" sz="2000" smtClean="0"/>
              <a:t>The </a:t>
            </a:r>
            <a:r>
              <a:rPr lang="en-US" sz="2000" smtClean="0">
                <a:solidFill>
                  <a:srgbClr val="010103"/>
                </a:solidFill>
              </a:rPr>
              <a:t>home.vdi</a:t>
            </a:r>
            <a:r>
              <a:rPr lang="en-US" sz="2000" smtClean="0"/>
              <a:t> is mounted as </a:t>
            </a:r>
            <a:r>
              <a:rPr lang="en-US" sz="2000" smtClean="0">
                <a:solidFill>
                  <a:srgbClr val="C00000"/>
                </a:solidFill>
              </a:rPr>
              <a:t>/mnt/hda1 </a:t>
            </a:r>
            <a:r>
              <a:rPr lang="en-US" sz="2000" smtClean="0"/>
              <a:t>or </a:t>
            </a:r>
            <a:r>
              <a:rPr lang="en-US" sz="2000" smtClean="0">
                <a:solidFill>
                  <a:srgbClr val="C00000"/>
                </a:solidFill>
              </a:rPr>
              <a:t>/media/hda1 </a:t>
            </a:r>
            <a:r>
              <a:rPr lang="en-US" sz="2000" smtClean="0"/>
              <a:t>and it contains the following:</a:t>
            </a:r>
          </a:p>
          <a:p>
            <a:pPr lvl="1"/>
            <a:r>
              <a:rPr lang="en-US" sz="1800" smtClean="0">
                <a:solidFill>
                  <a:srgbClr val="C00000"/>
                </a:solidFill>
              </a:rPr>
              <a:t>knoppix.img</a:t>
            </a:r>
            <a:r>
              <a:rPr lang="en-US" sz="1800" smtClean="0"/>
              <a:t>	an image disk of </a:t>
            </a:r>
            <a:r>
              <a:rPr lang="en-US" sz="1800" smtClean="0">
                <a:solidFill>
                  <a:srgbClr val="C00000"/>
                </a:solidFill>
              </a:rPr>
              <a:t>100MB</a:t>
            </a:r>
            <a:r>
              <a:rPr lang="en-US" sz="1800" smtClean="0"/>
              <a:t> the persistent data 				image of knoppix.</a:t>
            </a:r>
          </a:p>
          <a:p>
            <a:pPr lvl="1"/>
            <a:r>
              <a:rPr lang="en-US" sz="1800" smtClean="0">
                <a:solidFill>
                  <a:srgbClr val="C00000"/>
                </a:solidFill>
              </a:rPr>
              <a:t>work</a:t>
            </a:r>
            <a:r>
              <a:rPr lang="en-US" sz="1800" smtClean="0"/>
              <a:t>		work directory assigned to user </a:t>
            </a:r>
            <a:r>
              <a:rPr lang="en-US" sz="1800" smtClean="0">
                <a:solidFill>
                  <a:srgbClr val="C00000"/>
                </a:solidFill>
              </a:rPr>
              <a:t>knoppix</a:t>
            </a:r>
            <a:r>
              <a:rPr lang="en-US" sz="1800" smtClean="0"/>
              <a:t>.</a:t>
            </a:r>
            <a:br>
              <a:rPr lang="en-US" sz="1800" smtClean="0"/>
            </a:br>
            <a:r>
              <a:rPr lang="en-US" sz="1800" smtClean="0"/>
              <a:t>			This directory is accessible also from 				</a:t>
            </a:r>
            <a:r>
              <a:rPr lang="en-US" sz="1800" smtClean="0">
                <a:solidFill>
                  <a:srgbClr val="C00000"/>
                </a:solidFill>
              </a:rPr>
              <a:t>/home/knoppix/work</a:t>
            </a:r>
          </a:p>
          <a:p>
            <a:r>
              <a:rPr lang="en-US" sz="2000" smtClean="0"/>
              <a:t>The</a:t>
            </a:r>
            <a:r>
              <a:rPr lang="en-US" sz="2000" smtClean="0">
                <a:solidFill>
                  <a:srgbClr val="C00000"/>
                </a:solidFill>
              </a:rPr>
              <a:t> </a:t>
            </a:r>
            <a:r>
              <a:rPr lang="en-US" sz="2000" smtClean="0">
                <a:solidFill>
                  <a:srgbClr val="010103"/>
                </a:solidFill>
              </a:rPr>
              <a:t>swap.vdi</a:t>
            </a:r>
            <a:r>
              <a:rPr lang="en-US" sz="2000" smtClean="0"/>
              <a:t> contains a memory swap disk of 256MB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	REMEMBER</a:t>
            </a:r>
            <a:r>
              <a:rPr lang="en-US" sz="2000" smtClean="0"/>
              <a:t> that your default home directory is located inside the </a:t>
            </a:r>
            <a:r>
              <a:rPr lang="en-US" sz="2000" smtClean="0">
                <a:solidFill>
                  <a:srgbClr val="FF0000"/>
                </a:solidFill>
              </a:rPr>
              <a:t>knoppix.img</a:t>
            </a:r>
            <a:r>
              <a:rPr lang="en-US" sz="2000" smtClean="0"/>
              <a:t> and is limited to </a:t>
            </a:r>
            <a:r>
              <a:rPr lang="en-US" sz="2000" smtClean="0">
                <a:solidFill>
                  <a:srgbClr val="FF0000"/>
                </a:solidFill>
              </a:rPr>
              <a:t>100MB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	</a:t>
            </a:r>
            <a:r>
              <a:rPr lang="en-US" sz="2000" smtClean="0">
                <a:solidFill>
                  <a:srgbClr val="C00000"/>
                </a:solidFill>
              </a:rPr>
              <a:t>For simulation use always the work directory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659</Words>
  <PresentationFormat>Overhead</PresentationFormat>
  <Paragraphs>112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Blueprint</vt:lpstr>
      <vt:lpstr>FLUPIX and VirtualBox</vt:lpstr>
      <vt:lpstr>Introduction</vt:lpstr>
      <vt:lpstr>VirtualBox</vt:lpstr>
      <vt:lpstr>Installation of FLUPIX for Vbox</vt:lpstr>
      <vt:lpstr>Setting up</vt:lpstr>
      <vt:lpstr>FLUPIX Settings</vt:lpstr>
      <vt:lpstr>Starting the VM</vt:lpstr>
      <vt:lpstr>Booting</vt:lpstr>
      <vt:lpstr>Working space</vt:lpstr>
      <vt:lpstr>Interface</vt:lpstr>
      <vt:lpstr>Accessing your host directories</vt:lpstr>
      <vt:lpstr>Shutting down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FLUKA Utilities</dc:title>
  <dc:subject>fluka.r flukaplot.r</dc:subject>
  <dc:creator>Vasilis Vlachoudis</dc:creator>
  <cp:keywords>FLUKA, Computers</cp:keywords>
  <cp:lastModifiedBy>Vasilis Vlachoudis</cp:lastModifiedBy>
  <cp:revision>183</cp:revision>
  <dcterms:modified xsi:type="dcterms:W3CDTF">2009-03-23T19:00:11Z</dcterms:modified>
</cp:coreProperties>
</file>