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74" r:id="rId2"/>
    <p:sldId id="281" r:id="rId3"/>
    <p:sldId id="284" r:id="rId4"/>
    <p:sldId id="280" r:id="rId5"/>
    <p:sldId id="285" r:id="rId6"/>
    <p:sldId id="275" r:id="rId7"/>
    <p:sldId id="286" r:id="rId8"/>
    <p:sldId id="289" r:id="rId9"/>
    <p:sldId id="291" r:id="rId10"/>
    <p:sldId id="276" r:id="rId11"/>
    <p:sldId id="290" r:id="rId12"/>
    <p:sldId id="287" r:id="rId13"/>
    <p:sldId id="277" r:id="rId14"/>
    <p:sldId id="282" r:id="rId15"/>
    <p:sldId id="283" r:id="rId16"/>
    <p:sldId id="288" r:id="rId17"/>
    <p:sldId id="278" r:id="rId18"/>
  </p:sldIdLst>
  <p:sldSz cx="9144000" cy="6858000" type="overhead"/>
  <p:notesSz cx="7102475" cy="10234613"/>
  <p:defaultTextStyle>
    <a:defPPr>
      <a:defRPr lang="en-US"/>
    </a:defPPr>
    <a:lvl1pPr algn="l" rtl="0" fontAlgn="base">
      <a:spcBef>
        <a:spcPct val="0"/>
      </a:spcBef>
      <a:spcAft>
        <a:spcPct val="0"/>
      </a:spcAft>
      <a:defRPr sz="2000" kern="1200">
        <a:solidFill>
          <a:schemeClr val="tx1"/>
        </a:solidFill>
        <a:latin typeface="Tahoma" pitchFamily="34" charset="0"/>
        <a:ea typeface="+mn-ea"/>
        <a:cs typeface="+mn-cs"/>
      </a:defRPr>
    </a:lvl1pPr>
    <a:lvl2pPr marL="457200" algn="l" rtl="0" fontAlgn="base">
      <a:spcBef>
        <a:spcPct val="0"/>
      </a:spcBef>
      <a:spcAft>
        <a:spcPct val="0"/>
      </a:spcAft>
      <a:defRPr sz="2000" kern="1200">
        <a:solidFill>
          <a:schemeClr val="tx1"/>
        </a:solidFill>
        <a:latin typeface="Tahoma" pitchFamily="34" charset="0"/>
        <a:ea typeface="+mn-ea"/>
        <a:cs typeface="+mn-cs"/>
      </a:defRPr>
    </a:lvl2pPr>
    <a:lvl3pPr marL="914400" algn="l" rtl="0" fontAlgn="base">
      <a:spcBef>
        <a:spcPct val="0"/>
      </a:spcBef>
      <a:spcAft>
        <a:spcPct val="0"/>
      </a:spcAft>
      <a:defRPr sz="2000" kern="1200">
        <a:solidFill>
          <a:schemeClr val="tx1"/>
        </a:solidFill>
        <a:latin typeface="Tahoma" pitchFamily="34" charset="0"/>
        <a:ea typeface="+mn-ea"/>
        <a:cs typeface="+mn-cs"/>
      </a:defRPr>
    </a:lvl3pPr>
    <a:lvl4pPr marL="1371600" algn="l" rtl="0" fontAlgn="base">
      <a:spcBef>
        <a:spcPct val="0"/>
      </a:spcBef>
      <a:spcAft>
        <a:spcPct val="0"/>
      </a:spcAft>
      <a:defRPr sz="2000" kern="1200">
        <a:solidFill>
          <a:schemeClr val="tx1"/>
        </a:solidFill>
        <a:latin typeface="Tahoma" pitchFamily="34" charset="0"/>
        <a:ea typeface="+mn-ea"/>
        <a:cs typeface="+mn-cs"/>
      </a:defRPr>
    </a:lvl4pPr>
    <a:lvl5pPr marL="1828800" algn="l" rtl="0" fontAlgn="base">
      <a:spcBef>
        <a:spcPct val="0"/>
      </a:spcBef>
      <a:spcAft>
        <a:spcPct val="0"/>
      </a:spcAft>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4D4D4D"/>
    <a:srgbClr val="010103"/>
    <a:srgbClr val="CCCC00"/>
    <a:srgbClr val="FFFFFF"/>
    <a:srgbClr val="008000"/>
    <a:srgbClr val="800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53" autoAdjust="0"/>
    <p:restoredTop sz="94609" autoAdjust="0"/>
  </p:normalViewPr>
  <p:slideViewPr>
    <p:cSldViewPr>
      <p:cViewPr varScale="1">
        <p:scale>
          <a:sx n="74" d="100"/>
          <a:sy n="74" d="100"/>
        </p:scale>
        <p:origin x="-96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8048" cy="511054"/>
          </a:xfrm>
          <a:prstGeom prst="rect">
            <a:avLst/>
          </a:prstGeom>
          <a:noFill/>
          <a:ln w="9525">
            <a:noFill/>
            <a:miter lim="800000"/>
            <a:headEnd/>
            <a:tailEnd/>
          </a:ln>
          <a:effectLst/>
        </p:spPr>
        <p:txBody>
          <a:bodyPr vert="horz" wrap="square" lIns="92232" tIns="46116" rIns="92232" bIns="46116" numCol="1" anchor="t" anchorCtr="0" compatLnSpc="1">
            <a:prstTxWarp prst="textNoShape">
              <a:avLst/>
            </a:prstTxWarp>
          </a:bodyPr>
          <a:lstStyle>
            <a:lvl1pPr defTabSz="915988">
              <a:defRPr sz="1200" smtClean="0"/>
            </a:lvl1pPr>
          </a:lstStyle>
          <a:p>
            <a:pPr>
              <a:defRPr/>
            </a:pPr>
            <a:endParaRPr lang="en-US"/>
          </a:p>
        </p:txBody>
      </p:sp>
      <p:sp>
        <p:nvSpPr>
          <p:cNvPr id="4099" name="Rectangle 3"/>
          <p:cNvSpPr>
            <a:spLocks noGrp="1" noChangeArrowheads="1"/>
          </p:cNvSpPr>
          <p:nvPr>
            <p:ph type="dt" sz="quarter" idx="1"/>
          </p:nvPr>
        </p:nvSpPr>
        <p:spPr bwMode="auto">
          <a:xfrm>
            <a:off x="4024429" y="0"/>
            <a:ext cx="3078047" cy="511054"/>
          </a:xfrm>
          <a:prstGeom prst="rect">
            <a:avLst/>
          </a:prstGeom>
          <a:noFill/>
          <a:ln w="9525">
            <a:noFill/>
            <a:miter lim="800000"/>
            <a:headEnd/>
            <a:tailEnd/>
          </a:ln>
          <a:effectLst/>
        </p:spPr>
        <p:txBody>
          <a:bodyPr vert="horz" wrap="square" lIns="92232" tIns="46116" rIns="92232" bIns="46116" numCol="1" anchor="t" anchorCtr="0" compatLnSpc="1">
            <a:prstTxWarp prst="textNoShape">
              <a:avLst/>
            </a:prstTxWarp>
          </a:bodyPr>
          <a:lstStyle>
            <a:lvl1pPr algn="r" defTabSz="915988">
              <a:defRPr sz="1200" smtClean="0"/>
            </a:lvl1pPr>
          </a:lstStyle>
          <a:p>
            <a:pPr>
              <a:defRPr/>
            </a:pPr>
            <a:endParaRPr lang="en-US"/>
          </a:p>
        </p:txBody>
      </p:sp>
      <p:sp>
        <p:nvSpPr>
          <p:cNvPr id="4100" name="Rectangle 4"/>
          <p:cNvSpPr>
            <a:spLocks noGrp="1" noChangeArrowheads="1"/>
          </p:cNvSpPr>
          <p:nvPr>
            <p:ph type="ftr" sz="quarter" idx="2"/>
          </p:nvPr>
        </p:nvSpPr>
        <p:spPr bwMode="auto">
          <a:xfrm>
            <a:off x="0" y="9723560"/>
            <a:ext cx="3078048" cy="511054"/>
          </a:xfrm>
          <a:prstGeom prst="rect">
            <a:avLst/>
          </a:prstGeom>
          <a:noFill/>
          <a:ln w="9525">
            <a:noFill/>
            <a:miter lim="800000"/>
            <a:headEnd/>
            <a:tailEnd/>
          </a:ln>
          <a:effectLst/>
        </p:spPr>
        <p:txBody>
          <a:bodyPr vert="horz" wrap="square" lIns="92232" tIns="46116" rIns="92232" bIns="46116" numCol="1" anchor="b" anchorCtr="0" compatLnSpc="1">
            <a:prstTxWarp prst="textNoShape">
              <a:avLst/>
            </a:prstTxWarp>
          </a:bodyPr>
          <a:lstStyle>
            <a:lvl1pPr defTabSz="915988">
              <a:defRPr sz="1200" smtClean="0"/>
            </a:lvl1pPr>
          </a:lstStyle>
          <a:p>
            <a:pPr>
              <a:defRPr/>
            </a:pPr>
            <a:endParaRPr lang="en-US"/>
          </a:p>
        </p:txBody>
      </p:sp>
      <p:sp>
        <p:nvSpPr>
          <p:cNvPr id="4101" name="Rectangle 5"/>
          <p:cNvSpPr>
            <a:spLocks noGrp="1" noChangeArrowheads="1"/>
          </p:cNvSpPr>
          <p:nvPr>
            <p:ph type="sldNum" sz="quarter" idx="3"/>
          </p:nvPr>
        </p:nvSpPr>
        <p:spPr bwMode="auto">
          <a:xfrm>
            <a:off x="4024429" y="9723560"/>
            <a:ext cx="3078047" cy="511054"/>
          </a:xfrm>
          <a:prstGeom prst="rect">
            <a:avLst/>
          </a:prstGeom>
          <a:noFill/>
          <a:ln w="9525">
            <a:noFill/>
            <a:miter lim="800000"/>
            <a:headEnd/>
            <a:tailEnd/>
          </a:ln>
          <a:effectLst/>
        </p:spPr>
        <p:txBody>
          <a:bodyPr vert="horz" wrap="square" lIns="92232" tIns="46116" rIns="92232" bIns="46116" numCol="1" anchor="b" anchorCtr="0" compatLnSpc="1">
            <a:prstTxWarp prst="textNoShape">
              <a:avLst/>
            </a:prstTxWarp>
          </a:bodyPr>
          <a:lstStyle>
            <a:lvl1pPr algn="r" defTabSz="915988">
              <a:defRPr sz="1200" smtClean="0"/>
            </a:lvl1pPr>
          </a:lstStyle>
          <a:p>
            <a:pPr>
              <a:defRPr/>
            </a:pPr>
            <a:fld id="{7B5A5565-AF93-45A8-AEDE-C5390A65124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0"/>
            <a:ext cx="3048762" cy="549976"/>
          </a:xfrm>
          <a:prstGeom prst="rect">
            <a:avLst/>
          </a:prstGeom>
          <a:noFill/>
          <a:ln w="9525">
            <a:noFill/>
            <a:miter lim="800000"/>
            <a:headEnd/>
            <a:tailEnd/>
          </a:ln>
          <a:effectLst/>
        </p:spPr>
        <p:txBody>
          <a:bodyPr vert="horz" wrap="square" lIns="90642" tIns="46116" rIns="90642" bIns="46116" numCol="1" anchor="t" anchorCtr="0" compatLnSpc="1">
            <a:prstTxWarp prst="textNoShape">
              <a:avLst/>
            </a:prstTxWarp>
          </a:bodyPr>
          <a:lstStyle>
            <a:lvl1pPr defTabSz="911225">
              <a:defRPr sz="1200" smtClean="0"/>
            </a:lvl1pPr>
          </a:lstStyle>
          <a:p>
            <a:pPr>
              <a:defRPr/>
            </a:pPr>
            <a:endParaRPr lang="en-US"/>
          </a:p>
        </p:txBody>
      </p:sp>
      <p:sp>
        <p:nvSpPr>
          <p:cNvPr id="2051" name="Rectangle 3"/>
          <p:cNvSpPr>
            <a:spLocks noGrp="1" noChangeArrowheads="1"/>
          </p:cNvSpPr>
          <p:nvPr>
            <p:ph type="dt" idx="1"/>
          </p:nvPr>
        </p:nvSpPr>
        <p:spPr bwMode="auto">
          <a:xfrm>
            <a:off x="4010556" y="0"/>
            <a:ext cx="3128912" cy="549976"/>
          </a:xfrm>
          <a:prstGeom prst="rect">
            <a:avLst/>
          </a:prstGeom>
          <a:noFill/>
          <a:ln w="9525">
            <a:noFill/>
            <a:miter lim="800000"/>
            <a:headEnd/>
            <a:tailEnd/>
          </a:ln>
          <a:effectLst/>
        </p:spPr>
        <p:txBody>
          <a:bodyPr vert="horz" wrap="square" lIns="90642" tIns="46116" rIns="90642" bIns="46116" numCol="1" anchor="t" anchorCtr="0" compatLnSpc="1">
            <a:prstTxWarp prst="textNoShape">
              <a:avLst/>
            </a:prstTxWarp>
          </a:bodyPr>
          <a:lstStyle>
            <a:lvl1pPr algn="r" defTabSz="911225">
              <a:defRPr sz="1200" smtClean="0"/>
            </a:lvl1pPr>
          </a:lstStyle>
          <a:p>
            <a:pPr>
              <a:defRPr/>
            </a:pPr>
            <a:endParaRPr lang="en-US"/>
          </a:p>
        </p:txBody>
      </p:sp>
      <p:sp>
        <p:nvSpPr>
          <p:cNvPr id="20484" name="Rectangle 4"/>
          <p:cNvSpPr>
            <a:spLocks noGrp="1" noRot="1" noChangeAspect="1" noChangeArrowheads="1" noTextEdit="1"/>
          </p:cNvSpPr>
          <p:nvPr>
            <p:ph type="sldImg" idx="2"/>
          </p:nvPr>
        </p:nvSpPr>
        <p:spPr bwMode="auto">
          <a:xfrm>
            <a:off x="1003300" y="787400"/>
            <a:ext cx="5138738" cy="3854450"/>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963335" y="4877009"/>
            <a:ext cx="5214338" cy="4563948"/>
          </a:xfrm>
          <a:prstGeom prst="rect">
            <a:avLst/>
          </a:prstGeom>
          <a:noFill/>
          <a:ln w="9525">
            <a:noFill/>
            <a:miter lim="800000"/>
            <a:headEnd/>
            <a:tailEnd/>
          </a:ln>
          <a:effectLst/>
        </p:spPr>
        <p:txBody>
          <a:bodyPr vert="horz" wrap="square" lIns="90642" tIns="46116" rIns="90642" bIns="461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1" y="9757404"/>
            <a:ext cx="3048762" cy="468749"/>
          </a:xfrm>
          <a:prstGeom prst="rect">
            <a:avLst/>
          </a:prstGeom>
          <a:noFill/>
          <a:ln w="9525">
            <a:noFill/>
            <a:miter lim="800000"/>
            <a:headEnd/>
            <a:tailEnd/>
          </a:ln>
          <a:effectLst/>
        </p:spPr>
        <p:txBody>
          <a:bodyPr vert="horz" wrap="square" lIns="90642" tIns="46116" rIns="90642" bIns="46116" numCol="1" anchor="b" anchorCtr="0" compatLnSpc="1">
            <a:prstTxWarp prst="textNoShape">
              <a:avLst/>
            </a:prstTxWarp>
          </a:bodyPr>
          <a:lstStyle>
            <a:lvl1pPr defTabSz="911225">
              <a:defRPr sz="1200" smtClean="0"/>
            </a:lvl1pPr>
          </a:lstStyle>
          <a:p>
            <a:pPr>
              <a:defRPr/>
            </a:pPr>
            <a:endParaRPr lang="en-US"/>
          </a:p>
        </p:txBody>
      </p:sp>
      <p:sp>
        <p:nvSpPr>
          <p:cNvPr id="2055" name="Rectangle 7"/>
          <p:cNvSpPr>
            <a:spLocks noGrp="1" noChangeArrowheads="1"/>
          </p:cNvSpPr>
          <p:nvPr>
            <p:ph type="sldNum" sz="quarter" idx="5"/>
          </p:nvPr>
        </p:nvSpPr>
        <p:spPr bwMode="auto">
          <a:xfrm>
            <a:off x="4010556" y="9757404"/>
            <a:ext cx="3128912" cy="468749"/>
          </a:xfrm>
          <a:prstGeom prst="rect">
            <a:avLst/>
          </a:prstGeom>
          <a:noFill/>
          <a:ln w="9525">
            <a:noFill/>
            <a:miter lim="800000"/>
            <a:headEnd/>
            <a:tailEnd/>
          </a:ln>
          <a:effectLst/>
        </p:spPr>
        <p:txBody>
          <a:bodyPr vert="horz" wrap="square" lIns="90642" tIns="46116" rIns="90642" bIns="46116" numCol="1" anchor="b" anchorCtr="0" compatLnSpc="1">
            <a:prstTxWarp prst="textNoShape">
              <a:avLst/>
            </a:prstTxWarp>
          </a:bodyPr>
          <a:lstStyle>
            <a:lvl1pPr algn="r" defTabSz="911225">
              <a:defRPr sz="1200" smtClean="0"/>
            </a:lvl1pPr>
          </a:lstStyle>
          <a:p>
            <a:pPr>
              <a:defRPr/>
            </a:pPr>
            <a:fld id="{3874D95D-DB83-45F2-9BFA-D8D2F3E7FB0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30E9CDE-5065-4B09-A06C-625B9A00320D}" type="slidenum">
              <a:rPr lang="en-US"/>
              <a:pPr/>
              <a:t>1</a:t>
            </a:fld>
            <a:endParaRPr lang="en-US"/>
          </a:p>
        </p:txBody>
      </p:sp>
      <p:sp>
        <p:nvSpPr>
          <p:cNvPr id="21507" name="Rectangle 2"/>
          <p:cNvSpPr>
            <a:spLocks noGrp="1" noRot="1" noChangeAspect="1" noChangeArrowheads="1" noTextEdit="1"/>
          </p:cNvSpPr>
          <p:nvPr>
            <p:ph type="sldImg"/>
          </p:nvPr>
        </p:nvSpPr>
        <p:spPr>
          <a:ln cap="flat"/>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3175" y="887413"/>
            <a:ext cx="6654800" cy="2851150"/>
            <a:chOff x="2" y="559"/>
            <a:chExt cx="4192" cy="1796"/>
          </a:xfrm>
        </p:grpSpPr>
        <p:sp>
          <p:nvSpPr>
            <p:cNvPr id="5" name="Line 2"/>
            <p:cNvSpPr>
              <a:spLocks noChangeShapeType="1"/>
            </p:cNvSpPr>
            <p:nvPr/>
          </p:nvSpPr>
          <p:spPr bwMode="ltGray">
            <a:xfrm>
              <a:off x="506" y="559"/>
              <a:ext cx="0" cy="1796"/>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6" name="Line 3"/>
            <p:cNvSpPr>
              <a:spLocks noChangeShapeType="1"/>
            </p:cNvSpPr>
            <p:nvPr/>
          </p:nvSpPr>
          <p:spPr bwMode="ltGray">
            <a:xfrm flipH="1" flipV="1">
              <a:off x="2" y="1923"/>
              <a:ext cx="3211" cy="1"/>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7" name="Line 4"/>
            <p:cNvSpPr>
              <a:spLocks noChangeShapeType="1"/>
            </p:cNvSpPr>
            <p:nvPr/>
          </p:nvSpPr>
          <p:spPr bwMode="ltGray">
            <a:xfrm flipH="1" flipV="1">
              <a:off x="383" y="937"/>
              <a:ext cx="3811" cy="1"/>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8" name="Arc 5"/>
            <p:cNvSpPr>
              <a:spLocks/>
            </p:cNvSpPr>
            <p:nvPr/>
          </p:nvSpPr>
          <p:spPr bwMode="ltGray">
            <a:xfrm rot="16200000">
              <a:off x="426" y="862"/>
              <a:ext cx="156" cy="157"/>
            </a:xfrm>
            <a:custGeom>
              <a:avLst/>
              <a:gdLst>
                <a:gd name="G0" fmla="+- 21600 0 0"/>
                <a:gd name="G1" fmla="+- 21600 0 0"/>
                <a:gd name="G2" fmla="+- 21600 0 0"/>
                <a:gd name="T0" fmla="*/ 43198 w 43198"/>
                <a:gd name="T1" fmla="*/ 21879 h 43200"/>
                <a:gd name="T2" fmla="*/ 21875 w 43198"/>
                <a:gd name="T3" fmla="*/ 2 h 43200"/>
                <a:gd name="T4" fmla="*/ 21600 w 43198"/>
                <a:gd name="T5" fmla="*/ 21600 h 43200"/>
              </a:gdLst>
              <a:ahLst/>
              <a:cxnLst>
                <a:cxn ang="0">
                  <a:pos x="T0" y="T1"/>
                </a:cxn>
                <a:cxn ang="0">
                  <a:pos x="T2" y="T3"/>
                </a:cxn>
                <a:cxn ang="0">
                  <a:pos x="T4" y="T5"/>
                </a:cxn>
              </a:cxnLst>
              <a:rect l="0" t="0" r="r" b="b"/>
              <a:pathLst>
                <a:path w="43198" h="43200" fill="none"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path>
                <a:path w="43198" h="43200" stroke="0"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US"/>
            </a:p>
          </p:txBody>
        </p:sp>
      </p:grpSp>
      <p:grpSp>
        <p:nvGrpSpPr>
          <p:cNvPr id="9" name="Group 10"/>
          <p:cNvGrpSpPr>
            <a:grpSpLocks/>
          </p:cNvGrpSpPr>
          <p:nvPr/>
        </p:nvGrpSpPr>
        <p:grpSpPr bwMode="auto">
          <a:xfrm>
            <a:off x="2349500" y="3098800"/>
            <a:ext cx="6045200" cy="2876550"/>
            <a:chOff x="1480" y="1952"/>
            <a:chExt cx="3808" cy="1812"/>
          </a:xfrm>
        </p:grpSpPr>
        <p:sp>
          <p:nvSpPr>
            <p:cNvPr id="10" name="Line 7"/>
            <p:cNvSpPr>
              <a:spLocks noChangeShapeType="1"/>
            </p:cNvSpPr>
            <p:nvPr/>
          </p:nvSpPr>
          <p:spPr bwMode="ltGray">
            <a:xfrm>
              <a:off x="1480" y="3442"/>
              <a:ext cx="3808" cy="0"/>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11" name="Line 8"/>
            <p:cNvSpPr>
              <a:spLocks noChangeShapeType="1"/>
            </p:cNvSpPr>
            <p:nvPr/>
          </p:nvSpPr>
          <p:spPr bwMode="ltGray">
            <a:xfrm>
              <a:off x="5172" y="1952"/>
              <a:ext cx="0" cy="1812"/>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12" name="Arc 9"/>
            <p:cNvSpPr>
              <a:spLocks/>
            </p:cNvSpPr>
            <p:nvPr/>
          </p:nvSpPr>
          <p:spPr bwMode="ltGray">
            <a:xfrm rot="5400000">
              <a:off x="5098" y="3349"/>
              <a:ext cx="156" cy="157"/>
            </a:xfrm>
            <a:custGeom>
              <a:avLst/>
              <a:gdLst>
                <a:gd name="G0" fmla="+- 21598 0 0"/>
                <a:gd name="G1" fmla="+- 21600 0 0"/>
                <a:gd name="G2" fmla="+- 21600 0 0"/>
                <a:gd name="T0" fmla="*/ 21048 w 43198"/>
                <a:gd name="T1" fmla="*/ 7 h 43200"/>
                <a:gd name="T2" fmla="*/ 0 w 43198"/>
                <a:gd name="T3" fmla="*/ 21875 h 43200"/>
                <a:gd name="T4" fmla="*/ 21598 w 43198"/>
                <a:gd name="T5" fmla="*/ 21600 h 43200"/>
              </a:gdLst>
              <a:ahLst/>
              <a:cxnLst>
                <a:cxn ang="0">
                  <a:pos x="T0" y="T1"/>
                </a:cxn>
                <a:cxn ang="0">
                  <a:pos x="T2" y="T3"/>
                </a:cxn>
                <a:cxn ang="0">
                  <a:pos x="T4" y="T5"/>
                </a:cxn>
              </a:cxnLst>
              <a:rect l="0" t="0" r="r" b="b"/>
              <a:pathLst>
                <a:path w="43198" h="43200" fill="none" extrusionOk="0">
                  <a:moveTo>
                    <a:pt x="21048" y="7"/>
                  </a:moveTo>
                  <a:cubicBezTo>
                    <a:pt x="21231" y="2"/>
                    <a:pt x="21414" y="-1"/>
                    <a:pt x="21598" y="0"/>
                  </a:cubicBezTo>
                  <a:cubicBezTo>
                    <a:pt x="33527" y="0"/>
                    <a:pt x="43198" y="9670"/>
                    <a:pt x="43198" y="21600"/>
                  </a:cubicBezTo>
                  <a:cubicBezTo>
                    <a:pt x="43198" y="33529"/>
                    <a:pt x="33527" y="43200"/>
                    <a:pt x="21598" y="43200"/>
                  </a:cubicBezTo>
                  <a:cubicBezTo>
                    <a:pt x="9775" y="43200"/>
                    <a:pt x="150" y="33696"/>
                    <a:pt x="-1" y="21875"/>
                  </a:cubicBezTo>
                </a:path>
                <a:path w="43198" h="43200" stroke="0" extrusionOk="0">
                  <a:moveTo>
                    <a:pt x="21048" y="7"/>
                  </a:moveTo>
                  <a:cubicBezTo>
                    <a:pt x="21231" y="2"/>
                    <a:pt x="21414" y="-1"/>
                    <a:pt x="21598" y="0"/>
                  </a:cubicBezTo>
                  <a:cubicBezTo>
                    <a:pt x="33527" y="0"/>
                    <a:pt x="43198" y="9670"/>
                    <a:pt x="43198" y="21600"/>
                  </a:cubicBezTo>
                  <a:cubicBezTo>
                    <a:pt x="43198" y="33529"/>
                    <a:pt x="33527" y="43200"/>
                    <a:pt x="21598" y="43200"/>
                  </a:cubicBezTo>
                  <a:cubicBezTo>
                    <a:pt x="9775" y="43200"/>
                    <a:pt x="150" y="33696"/>
                    <a:pt x="-1" y="21875"/>
                  </a:cubicBezTo>
                  <a:lnTo>
                    <a:pt x="21598" y="21600"/>
                  </a:lnTo>
                  <a:close/>
                </a:path>
              </a:pathLst>
            </a:custGeom>
            <a:noFill/>
            <a:ln w="12700" cap="rnd">
              <a:solidFill>
                <a:schemeClr val="hlink"/>
              </a:solidFill>
              <a:round/>
              <a:headEnd type="none" w="sm" len="sm"/>
              <a:tailEnd type="none" w="sm" len="sm"/>
            </a:ln>
            <a:effectLst/>
          </p:spPr>
          <p:txBody>
            <a:bodyPr/>
            <a:lstStyle/>
            <a:p>
              <a:pPr>
                <a:defRPr/>
              </a:pPr>
              <a:endParaRPr lang="en-US"/>
            </a:p>
          </p:txBody>
        </p:sp>
      </p:grpSp>
      <p:pic>
        <p:nvPicPr>
          <p:cNvPr id="13" name="Picture 16" descr="logo3000x2000"/>
          <p:cNvPicPr>
            <a:picLocks noChangeAspect="1" noChangeArrowheads="1"/>
          </p:cNvPicPr>
          <p:nvPr userDrawn="1"/>
        </p:nvPicPr>
        <p:blipFill>
          <a:blip r:embed="rId2"/>
          <a:srcRect/>
          <a:stretch>
            <a:fillRect/>
          </a:stretch>
        </p:blipFill>
        <p:spPr bwMode="auto">
          <a:xfrm>
            <a:off x="6011863" y="188913"/>
            <a:ext cx="2901950" cy="1054100"/>
          </a:xfrm>
          <a:prstGeom prst="rect">
            <a:avLst/>
          </a:prstGeom>
          <a:noFill/>
          <a:ln w="9525">
            <a:noFill/>
            <a:miter lim="800000"/>
            <a:headEnd/>
            <a:tailEnd/>
          </a:ln>
        </p:spPr>
      </p:pic>
      <p:sp>
        <p:nvSpPr>
          <p:cNvPr id="3083" name="Rectangle 11"/>
          <p:cNvSpPr>
            <a:spLocks noGrp="1" noChangeArrowheads="1"/>
          </p:cNvSpPr>
          <p:nvPr>
            <p:ph type="ctrTitle" sz="quarter"/>
          </p:nvPr>
        </p:nvSpPr>
        <p:spPr>
          <a:xfrm>
            <a:off x="990600" y="1752600"/>
            <a:ext cx="7772400" cy="1143000"/>
          </a:xfrm>
        </p:spPr>
        <p:txBody>
          <a:bodyPr/>
          <a:lstStyle>
            <a:lvl1pPr>
              <a:defRPr/>
            </a:lvl1pPr>
          </a:lstStyle>
          <a:p>
            <a:r>
              <a:rPr lang="en-US"/>
              <a:t>Click to edit Master title style</a:t>
            </a:r>
          </a:p>
        </p:txBody>
      </p:sp>
      <p:sp>
        <p:nvSpPr>
          <p:cNvPr id="3084" name="Rectangle 12"/>
          <p:cNvSpPr>
            <a:spLocks noGrp="1" noChangeArrowheads="1"/>
          </p:cNvSpPr>
          <p:nvPr>
            <p:ph type="subTitle" sz="quarter" idx="1"/>
          </p:nvPr>
        </p:nvSpPr>
        <p:spPr>
          <a:xfrm>
            <a:off x="990600" y="3309938"/>
            <a:ext cx="7162800" cy="2024062"/>
          </a:xfrm>
        </p:spPr>
        <p:txBody>
          <a:bodyPr/>
          <a:lstStyle>
            <a:lvl1pPr marL="0" indent="0" algn="ctr">
              <a:buFont typeface="Wingdings" pitchFamily="2" charset="2"/>
              <a:buNone/>
              <a:defRPr/>
            </a:lvl1pPr>
          </a:lstStyle>
          <a:p>
            <a:r>
              <a:rPr lang="en-US"/>
              <a:t>Click to edit Master subtitle style</a:t>
            </a:r>
          </a:p>
        </p:txBody>
      </p:sp>
      <p:sp>
        <p:nvSpPr>
          <p:cNvPr id="14" name="Rectangle 13"/>
          <p:cNvSpPr>
            <a:spLocks noGrp="1" noChangeArrowheads="1"/>
          </p:cNvSpPr>
          <p:nvPr>
            <p:ph type="dt" sz="quarter" idx="10"/>
          </p:nvPr>
        </p:nvSpPr>
        <p:spPr>
          <a:xfrm>
            <a:off x="685800" y="6248400"/>
            <a:ext cx="1905000" cy="457200"/>
          </a:xfrm>
        </p:spPr>
        <p:txBody>
          <a:bodyPr/>
          <a:lstStyle>
            <a:lvl1pPr>
              <a:defRPr sz="1400" smtClean="0"/>
            </a:lvl1pPr>
          </a:lstStyle>
          <a:p>
            <a:pPr>
              <a:defRPr/>
            </a:pPr>
            <a:endParaRPr lang="en-US"/>
          </a:p>
        </p:txBody>
      </p:sp>
      <p:sp>
        <p:nvSpPr>
          <p:cNvPr id="15" name="Rectangle 14"/>
          <p:cNvSpPr>
            <a:spLocks noGrp="1" noChangeArrowheads="1"/>
          </p:cNvSpPr>
          <p:nvPr>
            <p:ph type="ftr" sz="quarter" idx="11"/>
          </p:nvPr>
        </p:nvSpPr>
        <p:spPr>
          <a:xfrm>
            <a:off x="2979738" y="6248400"/>
            <a:ext cx="3176587" cy="457200"/>
          </a:xfrm>
        </p:spPr>
        <p:txBody>
          <a:bodyPr/>
          <a:lstStyle>
            <a:lvl1pPr>
              <a:defRPr smtClean="0"/>
            </a:lvl1pPr>
          </a:lstStyle>
          <a:p>
            <a:pPr>
              <a:defRPr/>
            </a:pPr>
            <a:r>
              <a:rPr lang="en-US"/>
              <a:t>7</a:t>
            </a:r>
            <a:r>
              <a:rPr lang="en-US" baseline="30000"/>
              <a:t>th</a:t>
            </a:r>
            <a:r>
              <a:rPr lang="en-US"/>
              <a:t> Fluka Course, Paris Sept.29-Oct.3, 2008</a:t>
            </a:r>
          </a:p>
        </p:txBody>
      </p:sp>
      <p:sp>
        <p:nvSpPr>
          <p:cNvPr id="16" name="Rectangle 15"/>
          <p:cNvSpPr>
            <a:spLocks noGrp="1" noChangeArrowheads="1"/>
          </p:cNvSpPr>
          <p:nvPr>
            <p:ph type="sldNum" sz="quarter" idx="12"/>
          </p:nvPr>
        </p:nvSpPr>
        <p:spPr>
          <a:xfrm>
            <a:off x="6553200" y="6248400"/>
            <a:ext cx="1905000" cy="457200"/>
          </a:xfrm>
        </p:spPr>
        <p:txBody>
          <a:bodyPr/>
          <a:lstStyle>
            <a:lvl1pPr>
              <a:defRPr sz="1400" smtClean="0"/>
            </a:lvl1pPr>
          </a:lstStyle>
          <a:p>
            <a:pPr>
              <a:defRPr/>
            </a:pPr>
            <a:fld id="{4E26D1A1-DCA1-44C5-BF01-6FE2C7EA2A7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6" name="Rectangle 12"/>
          <p:cNvSpPr>
            <a:spLocks noGrp="1" noChangeArrowheads="1"/>
          </p:cNvSpPr>
          <p:nvPr>
            <p:ph type="sldNum" sz="quarter" idx="12"/>
          </p:nvPr>
        </p:nvSpPr>
        <p:spPr>
          <a:ln/>
        </p:spPr>
        <p:txBody>
          <a:bodyPr/>
          <a:lstStyle>
            <a:lvl1pPr>
              <a:defRPr/>
            </a:lvl1pPr>
          </a:lstStyle>
          <a:p>
            <a:pPr>
              <a:defRPr/>
            </a:pPr>
            <a:fld id="{DCEF450F-3B02-4FE2-B461-9DF2CDDFEE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3" y="304800"/>
            <a:ext cx="1997075" cy="60023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840413" cy="6002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6" name="Rectangle 12"/>
          <p:cNvSpPr>
            <a:spLocks noGrp="1" noChangeArrowheads="1"/>
          </p:cNvSpPr>
          <p:nvPr>
            <p:ph type="sldNum" sz="quarter" idx="12"/>
          </p:nvPr>
        </p:nvSpPr>
        <p:spPr>
          <a:ln/>
        </p:spPr>
        <p:txBody>
          <a:bodyPr/>
          <a:lstStyle>
            <a:lvl1pPr>
              <a:defRPr/>
            </a:lvl1pPr>
          </a:lstStyle>
          <a:p>
            <a:pPr>
              <a:defRPr/>
            </a:pPr>
            <a:fld id="{3F770456-BDFC-433E-98B6-CEF78258E7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6" name="Rectangle 12"/>
          <p:cNvSpPr>
            <a:spLocks noGrp="1" noChangeArrowheads="1"/>
          </p:cNvSpPr>
          <p:nvPr>
            <p:ph type="sldNum" sz="quarter" idx="12"/>
          </p:nvPr>
        </p:nvSpPr>
        <p:spPr>
          <a:ln/>
        </p:spPr>
        <p:txBody>
          <a:bodyPr/>
          <a:lstStyle>
            <a:lvl1pPr>
              <a:defRPr/>
            </a:lvl1pPr>
          </a:lstStyle>
          <a:p>
            <a:pPr>
              <a:defRPr/>
            </a:pPr>
            <a:fld id="{9DDE23D6-4305-410B-85E5-87B894BAE5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6" name="Rectangle 12"/>
          <p:cNvSpPr>
            <a:spLocks noGrp="1" noChangeArrowheads="1"/>
          </p:cNvSpPr>
          <p:nvPr>
            <p:ph type="sldNum" sz="quarter" idx="12"/>
          </p:nvPr>
        </p:nvSpPr>
        <p:spPr>
          <a:ln/>
        </p:spPr>
        <p:txBody>
          <a:bodyPr/>
          <a:lstStyle>
            <a:lvl1pPr>
              <a:defRPr/>
            </a:lvl1pPr>
          </a:lstStyle>
          <a:p>
            <a:pPr>
              <a:defRPr/>
            </a:pPr>
            <a:fld id="{0429C784-A329-4A8F-9685-A3CD10F0320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0888" y="1125538"/>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89488" y="1125538"/>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7" name="Rectangle 12"/>
          <p:cNvSpPr>
            <a:spLocks noGrp="1" noChangeArrowheads="1"/>
          </p:cNvSpPr>
          <p:nvPr>
            <p:ph type="sldNum" sz="quarter" idx="12"/>
          </p:nvPr>
        </p:nvSpPr>
        <p:spPr>
          <a:ln/>
        </p:spPr>
        <p:txBody>
          <a:bodyPr/>
          <a:lstStyle>
            <a:lvl1pPr>
              <a:defRPr/>
            </a:lvl1pPr>
          </a:lstStyle>
          <a:p>
            <a:pPr>
              <a:defRPr/>
            </a:pPr>
            <a:fld id="{DBBE52E0-A23D-437B-A861-772EF29BAC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9" name="Rectangle 12"/>
          <p:cNvSpPr>
            <a:spLocks noGrp="1" noChangeArrowheads="1"/>
          </p:cNvSpPr>
          <p:nvPr>
            <p:ph type="sldNum" sz="quarter" idx="12"/>
          </p:nvPr>
        </p:nvSpPr>
        <p:spPr>
          <a:ln/>
        </p:spPr>
        <p:txBody>
          <a:bodyPr/>
          <a:lstStyle>
            <a:lvl1pPr>
              <a:defRPr/>
            </a:lvl1pPr>
          </a:lstStyle>
          <a:p>
            <a:pPr>
              <a:defRPr/>
            </a:pPr>
            <a:fld id="{D4878E18-3B99-4A3B-AB57-3FC7490D161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5" name="Rectangle 12"/>
          <p:cNvSpPr>
            <a:spLocks noGrp="1" noChangeArrowheads="1"/>
          </p:cNvSpPr>
          <p:nvPr>
            <p:ph type="sldNum" sz="quarter" idx="12"/>
          </p:nvPr>
        </p:nvSpPr>
        <p:spPr>
          <a:ln/>
        </p:spPr>
        <p:txBody>
          <a:bodyPr/>
          <a:lstStyle>
            <a:lvl1pPr>
              <a:defRPr/>
            </a:lvl1pPr>
          </a:lstStyle>
          <a:p>
            <a:pPr>
              <a:defRPr/>
            </a:pPr>
            <a:fld id="{E1ACED3E-F6F5-425E-A363-D9A963BD4D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4" name="Rectangle 12"/>
          <p:cNvSpPr>
            <a:spLocks noGrp="1" noChangeArrowheads="1"/>
          </p:cNvSpPr>
          <p:nvPr>
            <p:ph type="sldNum" sz="quarter" idx="12"/>
          </p:nvPr>
        </p:nvSpPr>
        <p:spPr>
          <a:ln/>
        </p:spPr>
        <p:txBody>
          <a:bodyPr/>
          <a:lstStyle>
            <a:lvl1pPr>
              <a:defRPr/>
            </a:lvl1pPr>
          </a:lstStyle>
          <a:p>
            <a:pPr>
              <a:defRPr/>
            </a:pPr>
            <a:fld id="{780F9D9E-211A-4BDA-AD85-66FACF72D23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7" name="Rectangle 12"/>
          <p:cNvSpPr>
            <a:spLocks noGrp="1" noChangeArrowheads="1"/>
          </p:cNvSpPr>
          <p:nvPr>
            <p:ph type="sldNum" sz="quarter" idx="12"/>
          </p:nvPr>
        </p:nvSpPr>
        <p:spPr>
          <a:ln/>
        </p:spPr>
        <p:txBody>
          <a:bodyPr/>
          <a:lstStyle>
            <a:lvl1pPr>
              <a:defRPr/>
            </a:lvl1pPr>
          </a:lstStyle>
          <a:p>
            <a:pPr>
              <a:defRPr/>
            </a:pPr>
            <a:fld id="{F00664F8-2831-4555-BB16-4CAF7750082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r>
              <a:rPr lang="en-US"/>
              <a:t>7th Fluka Course, Paris Sept.29-Oct.3, 2008</a:t>
            </a:r>
          </a:p>
        </p:txBody>
      </p:sp>
      <p:sp>
        <p:nvSpPr>
          <p:cNvPr id="7" name="Rectangle 12"/>
          <p:cNvSpPr>
            <a:spLocks noGrp="1" noChangeArrowheads="1"/>
          </p:cNvSpPr>
          <p:nvPr>
            <p:ph type="sldNum" sz="quarter" idx="12"/>
          </p:nvPr>
        </p:nvSpPr>
        <p:spPr>
          <a:ln/>
        </p:spPr>
        <p:txBody>
          <a:bodyPr/>
          <a:lstStyle>
            <a:lvl1pPr>
              <a:defRPr/>
            </a:lvl1pPr>
          </a:lstStyle>
          <a:p>
            <a:pPr>
              <a:defRPr/>
            </a:pPr>
            <a:fld id="{85B3A516-DADD-4F56-A02A-A2AFED60B7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4" descr="logo3000x2000light"/>
          <p:cNvPicPr>
            <a:picLocks noChangeAspect="1" noChangeArrowheads="1"/>
          </p:cNvPicPr>
          <p:nvPr userDrawn="1"/>
        </p:nvPicPr>
        <p:blipFill>
          <a:blip r:embed="rId13"/>
          <a:srcRect/>
          <a:stretch>
            <a:fillRect/>
          </a:stretch>
        </p:blipFill>
        <p:spPr bwMode="auto">
          <a:xfrm>
            <a:off x="611188" y="2060575"/>
            <a:ext cx="8208962" cy="2981325"/>
          </a:xfrm>
          <a:prstGeom prst="rect">
            <a:avLst/>
          </a:prstGeom>
          <a:noFill/>
          <a:ln w="9525">
            <a:noFill/>
            <a:miter lim="800000"/>
            <a:headEnd/>
            <a:tailEnd/>
          </a:ln>
        </p:spPr>
      </p:pic>
      <p:sp>
        <p:nvSpPr>
          <p:cNvPr id="2" name="Rectangle 2"/>
          <p:cNvSpPr>
            <a:spLocks noChangeArrowheads="1"/>
          </p:cNvSpPr>
          <p:nvPr/>
        </p:nvSpPr>
        <p:spPr bwMode="ltGray">
          <a:xfrm>
            <a:off x="3352800" y="0"/>
            <a:ext cx="5791200" cy="152400"/>
          </a:xfrm>
          <a:prstGeom prst="rect">
            <a:avLst/>
          </a:prstGeom>
          <a:pattFill prst="pct70">
            <a:fgClr>
              <a:schemeClr val="folHlink"/>
            </a:fgClr>
            <a:bgClr>
              <a:schemeClr val="bg1"/>
            </a:bgClr>
          </a:pattFill>
          <a:ln w="9525">
            <a:noFill/>
            <a:miter lim="800000"/>
            <a:headEnd/>
            <a:tailEnd/>
          </a:ln>
          <a:effectLst/>
        </p:spPr>
        <p:txBody>
          <a:bodyPr wrap="none" anchor="ctr"/>
          <a:lstStyle/>
          <a:p>
            <a:pPr>
              <a:defRPr/>
            </a:pPr>
            <a:endParaRPr lang="en-US"/>
          </a:p>
        </p:txBody>
      </p:sp>
      <p:sp>
        <p:nvSpPr>
          <p:cNvPr id="1027" name="Line 3"/>
          <p:cNvSpPr>
            <a:spLocks noChangeShapeType="1"/>
          </p:cNvSpPr>
          <p:nvPr/>
        </p:nvSpPr>
        <p:spPr bwMode="ltGray">
          <a:xfrm>
            <a:off x="8839200" y="0"/>
            <a:ext cx="0" cy="2362200"/>
          </a:xfrm>
          <a:prstGeom prst="line">
            <a:avLst/>
          </a:prstGeom>
          <a:noFill/>
          <a:ln w="12700">
            <a:solidFill>
              <a:schemeClr val="hlink"/>
            </a:solidFill>
            <a:round/>
            <a:headEnd type="none" w="sm" len="sm"/>
            <a:tailEnd type="none" w="sm" len="sm"/>
          </a:ln>
          <a:effectLst/>
        </p:spPr>
        <p:txBody>
          <a:bodyPr/>
          <a:lstStyle/>
          <a:p>
            <a:pPr>
              <a:defRPr/>
            </a:pPr>
            <a:endParaRPr lang="en-US"/>
          </a:p>
        </p:txBody>
      </p:sp>
      <p:grpSp>
        <p:nvGrpSpPr>
          <p:cNvPr id="1029" name="Group 7"/>
          <p:cNvGrpSpPr>
            <a:grpSpLocks/>
          </p:cNvGrpSpPr>
          <p:nvPr/>
        </p:nvGrpSpPr>
        <p:grpSpPr bwMode="auto">
          <a:xfrm>
            <a:off x="304800" y="533400"/>
            <a:ext cx="1893888" cy="2590800"/>
            <a:chOff x="192" y="336"/>
            <a:chExt cx="1193" cy="1632"/>
          </a:xfrm>
        </p:grpSpPr>
        <p:sp>
          <p:nvSpPr>
            <p:cNvPr id="1028" name="Line 4"/>
            <p:cNvSpPr>
              <a:spLocks noChangeShapeType="1"/>
            </p:cNvSpPr>
            <p:nvPr/>
          </p:nvSpPr>
          <p:spPr bwMode="ltGray">
            <a:xfrm flipH="1">
              <a:off x="192" y="566"/>
              <a:ext cx="1193" cy="0"/>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3" name="Line 5"/>
            <p:cNvSpPr>
              <a:spLocks noChangeShapeType="1"/>
            </p:cNvSpPr>
            <p:nvPr/>
          </p:nvSpPr>
          <p:spPr bwMode="ltGray">
            <a:xfrm>
              <a:off x="383" y="336"/>
              <a:ext cx="0" cy="1632"/>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4" name="Arc 6"/>
            <p:cNvSpPr>
              <a:spLocks/>
            </p:cNvSpPr>
            <p:nvPr/>
          </p:nvSpPr>
          <p:spPr bwMode="ltGray">
            <a:xfrm>
              <a:off x="323" y="504"/>
              <a:ext cx="121" cy="122"/>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US"/>
            </a:p>
          </p:txBody>
        </p:sp>
      </p:grpSp>
      <p:sp>
        <p:nvSpPr>
          <p:cNvPr id="1030" name="Rectangle 8"/>
          <p:cNvSpPr>
            <a:spLocks noGrp="1" noChangeArrowheads="1"/>
          </p:cNvSpPr>
          <p:nvPr>
            <p:ph type="title"/>
          </p:nvPr>
        </p:nvSpPr>
        <p:spPr bwMode="auto">
          <a:xfrm>
            <a:off x="685800" y="304800"/>
            <a:ext cx="7772400" cy="6096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1" name="Rectangle 9"/>
          <p:cNvSpPr>
            <a:spLocks noGrp="1" noChangeArrowheads="1"/>
          </p:cNvSpPr>
          <p:nvPr>
            <p:ph type="body" idx="1"/>
          </p:nvPr>
        </p:nvSpPr>
        <p:spPr bwMode="auto">
          <a:xfrm>
            <a:off x="750888" y="1125538"/>
            <a:ext cx="7924800" cy="5181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 name="Rectangle 10"/>
          <p:cNvSpPr>
            <a:spLocks noGrp="1" noChangeArrowheads="1"/>
          </p:cNvSpPr>
          <p:nvPr>
            <p:ph type="dt" sz="half" idx="2"/>
          </p:nvPr>
        </p:nvSpPr>
        <p:spPr bwMode="auto">
          <a:xfrm>
            <a:off x="685800" y="6400800"/>
            <a:ext cx="19050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1035" name="Rectangle 11"/>
          <p:cNvSpPr>
            <a:spLocks noGrp="1" noChangeArrowheads="1"/>
          </p:cNvSpPr>
          <p:nvPr>
            <p:ph type="ftr" sz="quarter" idx="3"/>
          </p:nvPr>
        </p:nvSpPr>
        <p:spPr bwMode="auto">
          <a:xfrm>
            <a:off x="2627313" y="6400800"/>
            <a:ext cx="424815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ctr">
              <a:defRPr sz="1200" smtClean="0"/>
            </a:lvl1pPr>
          </a:lstStyle>
          <a:p>
            <a:pPr>
              <a:defRPr/>
            </a:pPr>
            <a:r>
              <a:rPr lang="en-US"/>
              <a:t>7th Fluka Course, Paris Sept.29-Oct.3, 2008</a:t>
            </a:r>
          </a:p>
        </p:txBody>
      </p:sp>
      <p:sp>
        <p:nvSpPr>
          <p:cNvPr id="1036" name="Rectangle 12"/>
          <p:cNvSpPr>
            <a:spLocks noGrp="1" noChangeArrowheads="1"/>
          </p:cNvSpPr>
          <p:nvPr>
            <p:ph type="sldNum" sz="quarter" idx="4"/>
          </p:nvPr>
        </p:nvSpPr>
        <p:spPr bwMode="auto">
          <a:xfrm>
            <a:off x="6934200" y="6400800"/>
            <a:ext cx="16002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3208418A-B3AD-4C57-8DC0-438DF8BA7E9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ahoma" pitchFamily="34" charset="0"/>
        </a:defRPr>
      </a:lvl2pPr>
      <a:lvl3pPr algn="l" rtl="0" eaLnBrk="0" fontAlgn="base" hangingPunct="0">
        <a:spcBef>
          <a:spcPct val="0"/>
        </a:spcBef>
        <a:spcAft>
          <a:spcPct val="0"/>
        </a:spcAft>
        <a:defRPr sz="4000">
          <a:solidFill>
            <a:schemeClr val="tx2"/>
          </a:solidFill>
          <a:latin typeface="Tahoma" pitchFamily="34" charset="0"/>
        </a:defRPr>
      </a:lvl3pPr>
      <a:lvl4pPr algn="l" rtl="0" eaLnBrk="0" fontAlgn="base" hangingPunct="0">
        <a:spcBef>
          <a:spcPct val="0"/>
        </a:spcBef>
        <a:spcAft>
          <a:spcPct val="0"/>
        </a:spcAft>
        <a:defRPr sz="4000">
          <a:solidFill>
            <a:schemeClr val="tx2"/>
          </a:solidFill>
          <a:latin typeface="Tahoma" pitchFamily="34" charset="0"/>
        </a:defRPr>
      </a:lvl4pPr>
      <a:lvl5pPr algn="l" rtl="0" eaLnBrk="0" fontAlgn="base" hangingPunct="0">
        <a:spcBef>
          <a:spcPct val="0"/>
        </a:spcBef>
        <a:spcAft>
          <a:spcPct val="0"/>
        </a:spcAft>
        <a:defRPr sz="4000">
          <a:solidFill>
            <a:schemeClr val="tx2"/>
          </a:solidFill>
          <a:latin typeface="Tahoma" pitchFamily="34" charset="0"/>
        </a:defRPr>
      </a:lvl5pPr>
      <a:lvl6pPr marL="457200" algn="l" rtl="0" fontAlgn="base">
        <a:spcBef>
          <a:spcPct val="0"/>
        </a:spcBef>
        <a:spcAft>
          <a:spcPct val="0"/>
        </a:spcAft>
        <a:defRPr sz="4000">
          <a:solidFill>
            <a:schemeClr val="tx2"/>
          </a:solidFill>
          <a:latin typeface="Tahoma" pitchFamily="34" charset="0"/>
        </a:defRPr>
      </a:lvl6pPr>
      <a:lvl7pPr marL="914400" algn="l" rtl="0" fontAlgn="base">
        <a:spcBef>
          <a:spcPct val="0"/>
        </a:spcBef>
        <a:spcAft>
          <a:spcPct val="0"/>
        </a:spcAft>
        <a:defRPr sz="4000">
          <a:solidFill>
            <a:schemeClr val="tx2"/>
          </a:solidFill>
          <a:latin typeface="Tahoma" pitchFamily="34" charset="0"/>
        </a:defRPr>
      </a:lvl7pPr>
      <a:lvl8pPr marL="1371600" algn="l" rtl="0" fontAlgn="base">
        <a:spcBef>
          <a:spcPct val="0"/>
        </a:spcBef>
        <a:spcAft>
          <a:spcPct val="0"/>
        </a:spcAft>
        <a:defRPr sz="4000">
          <a:solidFill>
            <a:schemeClr val="tx2"/>
          </a:solidFill>
          <a:latin typeface="Tahoma" pitchFamily="34" charset="0"/>
        </a:defRPr>
      </a:lvl8pPr>
      <a:lvl9pPr marL="1828800" algn="l" rtl="0" fontAlgn="base">
        <a:spcBef>
          <a:spcPct val="0"/>
        </a:spcBef>
        <a:spcAft>
          <a:spcPct val="0"/>
        </a:spcAft>
        <a:defRPr sz="40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0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16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rrowheads="1"/>
          </p:cNvPicPr>
          <p:nvPr/>
        </p:nvPicPr>
        <p:blipFill>
          <a:blip r:embed="rId4"/>
          <a:srcRect/>
          <a:stretch>
            <a:fillRect/>
          </a:stretch>
        </p:blipFill>
        <p:spPr bwMode="white">
          <a:xfrm>
            <a:off x="4508500" y="3365500"/>
            <a:ext cx="139700" cy="139700"/>
          </a:xfrm>
          <a:prstGeom prst="rect">
            <a:avLst/>
          </a:prstGeom>
          <a:noFill/>
          <a:ln w="9525">
            <a:noFill/>
            <a:miter lim="800000"/>
            <a:headEnd/>
            <a:tailEnd/>
          </a:ln>
        </p:spPr>
      </p:pic>
      <p:pic>
        <p:nvPicPr>
          <p:cNvPr id="3075" name="Picture 3"/>
          <p:cNvPicPr>
            <a:picLocks noChangeArrowheads="1"/>
          </p:cNvPicPr>
          <p:nvPr/>
        </p:nvPicPr>
        <p:blipFill>
          <a:blip r:embed="rId4"/>
          <a:srcRect/>
          <a:stretch>
            <a:fillRect/>
          </a:stretch>
        </p:blipFill>
        <p:spPr bwMode="white">
          <a:xfrm>
            <a:off x="4508500" y="3365500"/>
            <a:ext cx="139700" cy="139700"/>
          </a:xfrm>
          <a:prstGeom prst="rect">
            <a:avLst/>
          </a:prstGeom>
          <a:noFill/>
          <a:ln w="9525">
            <a:noFill/>
            <a:miter lim="800000"/>
            <a:headEnd/>
            <a:tailEnd/>
          </a:ln>
        </p:spPr>
      </p:pic>
      <p:sp>
        <p:nvSpPr>
          <p:cNvPr id="3076" name="Rectangle 4"/>
          <p:cNvSpPr>
            <a:spLocks noGrp="1" noChangeArrowheads="1"/>
          </p:cNvSpPr>
          <p:nvPr>
            <p:ph type="ctrTitle"/>
          </p:nvPr>
        </p:nvSpPr>
        <p:spPr>
          <a:xfrm>
            <a:off x="990600" y="1828800"/>
            <a:ext cx="7772400" cy="762000"/>
          </a:xfrm>
          <a:noFill/>
        </p:spPr>
        <p:txBody>
          <a:bodyPr/>
          <a:lstStyle/>
          <a:p>
            <a:pPr eaLnBrk="1" hangingPunct="1"/>
            <a:r>
              <a:rPr lang="en-US" smtClean="0"/>
              <a:t>FLUKA: Flair Plots</a:t>
            </a:r>
          </a:p>
        </p:txBody>
      </p:sp>
      <p:sp>
        <p:nvSpPr>
          <p:cNvPr id="3077" name="Rectangle 7"/>
          <p:cNvSpPr>
            <a:spLocks noGrp="1" noChangeArrowheads="1"/>
          </p:cNvSpPr>
          <p:nvPr>
            <p:ph type="subTitle" idx="1"/>
          </p:nvPr>
        </p:nvSpPr>
        <p:spPr>
          <a:xfrm>
            <a:off x="3071802" y="4437063"/>
            <a:ext cx="5111750" cy="863600"/>
          </a:xfrm>
          <a:noFill/>
        </p:spPr>
        <p:txBody>
          <a:bodyPr/>
          <a:lstStyle/>
          <a:p>
            <a:pPr eaLnBrk="1" hangingPunct="1">
              <a:lnSpc>
                <a:spcPct val="90000"/>
              </a:lnSpc>
            </a:pPr>
            <a:endParaRPr lang="en-US" dirty="0" smtClean="0"/>
          </a:p>
          <a:p>
            <a:pPr algn="r" eaLnBrk="1" hangingPunct="1">
              <a:lnSpc>
                <a:spcPct val="90000"/>
              </a:lnSpc>
            </a:pPr>
            <a:r>
              <a:rPr lang="en-US" dirty="0" smtClean="0"/>
              <a:t>Beginners FLUKA Course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p>
            <a:fld id="{A06D299E-7FD4-4040-8F8A-7BD28F6A967C}" type="slidenum">
              <a:rPr lang="en-US"/>
              <a:pPr/>
              <a:t>10</a:t>
            </a:fld>
            <a:endParaRPr lang="en-US"/>
          </a:p>
        </p:txBody>
      </p:sp>
      <p:sp>
        <p:nvSpPr>
          <p:cNvPr id="12292" name="Rectangle 2"/>
          <p:cNvSpPr>
            <a:spLocks noGrp="1" noChangeArrowheads="1"/>
          </p:cNvSpPr>
          <p:nvPr>
            <p:ph type="title"/>
          </p:nvPr>
        </p:nvSpPr>
        <p:spPr/>
        <p:txBody>
          <a:bodyPr/>
          <a:lstStyle/>
          <a:p>
            <a:pPr eaLnBrk="1" hangingPunct="1"/>
            <a:r>
              <a:rPr lang="en-US" sz="3600" smtClean="0"/>
              <a:t>USRBIN (2D plot) </a:t>
            </a:r>
            <a:r>
              <a:rPr lang="en-US" sz="3600" baseline="30000" smtClean="0"/>
              <a:t>cont..</a:t>
            </a:r>
          </a:p>
        </p:txBody>
      </p:sp>
      <p:sp>
        <p:nvSpPr>
          <p:cNvPr id="12293" name="Rectangle 3"/>
          <p:cNvSpPr>
            <a:spLocks noGrp="1" noChangeArrowheads="1"/>
          </p:cNvSpPr>
          <p:nvPr>
            <p:ph type="body" idx="1"/>
          </p:nvPr>
        </p:nvSpPr>
        <p:spPr>
          <a:xfrm>
            <a:off x="750888" y="1052513"/>
            <a:ext cx="7924800" cy="5181600"/>
          </a:xfrm>
        </p:spPr>
        <p:txBody>
          <a:bodyPr/>
          <a:lstStyle/>
          <a:p>
            <a:pPr eaLnBrk="1" hangingPunct="1">
              <a:buFont typeface="Wingdings" pitchFamily="2" charset="2"/>
              <a:buNone/>
            </a:pPr>
            <a:r>
              <a:rPr lang="en-US" smtClean="0"/>
              <a:t>Superimpose the geometry can be done either automatically or manually.</a:t>
            </a:r>
          </a:p>
          <a:p>
            <a:pPr lvl="1" eaLnBrk="1" hangingPunct="1"/>
            <a:r>
              <a:rPr lang="en-US" smtClean="0">
                <a:solidFill>
                  <a:srgbClr val="800000"/>
                </a:solidFill>
              </a:rPr>
              <a:t>Auto:</a:t>
            </a:r>
            <a:r>
              <a:rPr lang="en-US" smtClean="0"/>
              <a:t> Select </a:t>
            </a:r>
            <a:r>
              <a:rPr lang="en-US" smtClean="0">
                <a:solidFill>
                  <a:srgbClr val="010103"/>
                </a:solidFill>
              </a:rPr>
              <a:t>–Auto-</a:t>
            </a:r>
            <a:r>
              <a:rPr lang="en-US" smtClean="0"/>
              <a:t> in the Use: field of the Geometry and the program will try to draw the geometry at the middle of the limits on the projection axis. To change the position modify the </a:t>
            </a:r>
            <a:r>
              <a:rPr lang="en-US" smtClean="0">
                <a:solidFill>
                  <a:srgbClr val="010103"/>
                </a:solidFill>
              </a:rPr>
              <a:t>Pos</a:t>
            </a:r>
            <a:r>
              <a:rPr lang="en-US" smtClean="0"/>
              <a:t>: value</a:t>
            </a:r>
          </a:p>
          <a:p>
            <a:pPr lvl="1" eaLnBrk="1" hangingPunct="1"/>
            <a:r>
              <a:rPr lang="en-US" smtClean="0">
                <a:solidFill>
                  <a:srgbClr val="800000"/>
                </a:solidFill>
              </a:rPr>
              <a:t>Manual:</a:t>
            </a:r>
            <a:r>
              <a:rPr lang="en-US" smtClean="0"/>
              <a:t> The dropdown listbox will display also a list of all geometry plots in the flair project. Select the one you prefer and the plotting axis. The manual mode can be used in special cases when the usrbin file do not contain the absolute coordinates</a:t>
            </a:r>
          </a:p>
          <a:p>
            <a:pPr eaLnBrk="1" hangingPunct="1"/>
            <a:r>
              <a:rPr lang="en-US" smtClean="0"/>
              <a:t>The color palette is predefined in flair, but the user can modify it with the “</a:t>
            </a:r>
            <a:r>
              <a:rPr lang="en-US" smtClean="0">
                <a:solidFill>
                  <a:srgbClr val="800000"/>
                </a:solidFill>
              </a:rPr>
              <a:t>set palette</a:t>
            </a:r>
            <a:r>
              <a:rPr lang="en-US" smtClean="0"/>
              <a:t>” gnuplot command. See gnuplot help page for more info.</a:t>
            </a:r>
          </a:p>
          <a:p>
            <a:pPr eaLnBrk="1" hangingPunct="1"/>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5"/>
          <p:cNvSpPr>
            <a:spLocks noGrp="1"/>
          </p:cNvSpPr>
          <p:nvPr>
            <p:ph type="sldNum" sz="quarter" idx="12"/>
          </p:nvPr>
        </p:nvSpPr>
        <p:spPr>
          <a:noFill/>
        </p:spPr>
        <p:txBody>
          <a:bodyPr/>
          <a:lstStyle/>
          <a:p>
            <a:fld id="{4BEA2BFC-75A5-4A37-BD2C-7F1B9B9B2627}" type="slidenum">
              <a:rPr lang="en-US"/>
              <a:pPr/>
              <a:t>11</a:t>
            </a:fld>
            <a:endParaRPr lang="en-US"/>
          </a:p>
        </p:txBody>
      </p:sp>
      <p:sp>
        <p:nvSpPr>
          <p:cNvPr id="13316" name="Rectangle 2"/>
          <p:cNvSpPr>
            <a:spLocks noGrp="1" noChangeArrowheads="1"/>
          </p:cNvSpPr>
          <p:nvPr>
            <p:ph type="title"/>
          </p:nvPr>
        </p:nvSpPr>
        <p:spPr/>
        <p:txBody>
          <a:bodyPr/>
          <a:lstStyle/>
          <a:p>
            <a:pPr eaLnBrk="1" hangingPunct="1"/>
            <a:r>
              <a:rPr lang="en-US" sz="3600" smtClean="0"/>
              <a:t>USRBIN (1D-plots)</a:t>
            </a:r>
          </a:p>
        </p:txBody>
      </p:sp>
      <p:sp>
        <p:nvSpPr>
          <p:cNvPr id="13317" name="Rectangle 3"/>
          <p:cNvSpPr>
            <a:spLocks noGrp="1" noChangeArrowheads="1"/>
          </p:cNvSpPr>
          <p:nvPr>
            <p:ph type="body" idx="1"/>
          </p:nvPr>
        </p:nvSpPr>
        <p:spPr>
          <a:xfrm>
            <a:off x="750888" y="3068638"/>
            <a:ext cx="7924800" cy="3238500"/>
          </a:xfrm>
        </p:spPr>
        <p:txBody>
          <a:bodyPr/>
          <a:lstStyle/>
          <a:p>
            <a:pPr eaLnBrk="1" hangingPunct="1"/>
            <a:r>
              <a:rPr lang="en-US" sz="2000" smtClean="0"/>
              <a:t>Select the “1D Histogram” tab</a:t>
            </a:r>
          </a:p>
          <a:p>
            <a:pPr eaLnBrk="1" hangingPunct="1"/>
            <a:r>
              <a:rPr lang="en-US" sz="2000" smtClean="0"/>
              <a:t>Select the projection axis from “Projection &amp; Limits” as before</a:t>
            </a:r>
          </a:p>
          <a:p>
            <a:pPr eaLnBrk="1" hangingPunct="1"/>
            <a:endParaRPr lang="en-US" sz="2000" smtClean="0"/>
          </a:p>
          <a:p>
            <a:pPr eaLnBrk="1" hangingPunct="1"/>
            <a:r>
              <a:rPr lang="en-US" sz="2000" smtClean="0"/>
              <a:t>WARNING: When making projections the error is typically underestimated.</a:t>
            </a:r>
          </a:p>
        </p:txBody>
      </p:sp>
      <p:pic>
        <p:nvPicPr>
          <p:cNvPr id="13318" name="Picture 6" descr="usrbin_plot-1d"/>
          <p:cNvPicPr>
            <a:picLocks noChangeAspect="1" noChangeArrowheads="1"/>
          </p:cNvPicPr>
          <p:nvPr/>
        </p:nvPicPr>
        <p:blipFill>
          <a:blip r:embed="rId2"/>
          <a:srcRect/>
          <a:stretch>
            <a:fillRect/>
          </a:stretch>
        </p:blipFill>
        <p:spPr bwMode="auto">
          <a:xfrm>
            <a:off x="900113" y="1052513"/>
            <a:ext cx="7632700" cy="1709737"/>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2"/>
          </p:nvPr>
        </p:nvSpPr>
        <p:spPr>
          <a:noFill/>
        </p:spPr>
        <p:txBody>
          <a:bodyPr/>
          <a:lstStyle/>
          <a:p>
            <a:fld id="{E1E1EC2C-09E3-47E6-BC5D-4D785A8B2C2C}" type="slidenum">
              <a:rPr lang="en-US"/>
              <a:pPr/>
              <a:t>12</a:t>
            </a:fld>
            <a:endParaRPr lang="en-US"/>
          </a:p>
        </p:txBody>
      </p:sp>
      <p:sp>
        <p:nvSpPr>
          <p:cNvPr id="14340" name="Rectangle 2"/>
          <p:cNvSpPr>
            <a:spLocks noGrp="1" noChangeArrowheads="1"/>
          </p:cNvSpPr>
          <p:nvPr>
            <p:ph type="title"/>
          </p:nvPr>
        </p:nvSpPr>
        <p:spPr/>
        <p:txBody>
          <a:bodyPr/>
          <a:lstStyle/>
          <a:p>
            <a:pPr eaLnBrk="1" hangingPunct="1"/>
            <a:r>
              <a:rPr lang="en-US" sz="3600" smtClean="0"/>
              <a:t>USR-1D Single Differential Plot</a:t>
            </a:r>
          </a:p>
        </p:txBody>
      </p:sp>
      <p:sp>
        <p:nvSpPr>
          <p:cNvPr id="201731" name="Rectangle 3"/>
          <p:cNvSpPr>
            <a:spLocks noGrp="1" noChangeArrowheads="1"/>
          </p:cNvSpPr>
          <p:nvPr>
            <p:ph type="body" idx="1"/>
          </p:nvPr>
        </p:nvSpPr>
        <p:spPr>
          <a:xfrm>
            <a:off x="750888" y="3503613"/>
            <a:ext cx="7924800" cy="2517775"/>
          </a:xfrm>
        </p:spPr>
        <p:txBody>
          <a:bodyPr/>
          <a:lstStyle/>
          <a:p>
            <a:pPr eaLnBrk="1" hangingPunct="1">
              <a:defRPr/>
            </a:pPr>
            <a:r>
              <a:rPr lang="en-US" sz="2000" smtClean="0"/>
              <a:t>USR-1D is able to plot the 1D single differential information from the </a:t>
            </a:r>
            <a:r>
              <a:rPr lang="en-US" sz="2000" smtClean="0">
                <a:solidFill>
                  <a:srgbClr val="800000"/>
                </a:solidFill>
              </a:rPr>
              <a:t>USRBDX, USRCOLL, USRTRACK</a:t>
            </a:r>
            <a:r>
              <a:rPr lang="en-US" sz="2000" smtClean="0"/>
              <a:t> and </a:t>
            </a:r>
            <a:r>
              <a:rPr lang="en-US" sz="2000" smtClean="0">
                <a:solidFill>
                  <a:srgbClr val="800000"/>
                </a:solidFill>
              </a:rPr>
              <a:t>USRYIELD</a:t>
            </a:r>
            <a:r>
              <a:rPr lang="en-US" sz="2000" smtClean="0"/>
              <a:t> cards (The 2D information is not handled).</a:t>
            </a:r>
          </a:p>
          <a:p>
            <a:pPr eaLnBrk="1" hangingPunct="1">
              <a:defRPr/>
            </a:pPr>
            <a:r>
              <a:rPr lang="en-US" sz="2000" smtClean="0"/>
              <a:t>The file type in use should have the extension </a:t>
            </a:r>
            <a:r>
              <a:rPr lang="en-US" sz="2000" b="1" smtClean="0">
                <a:solidFill>
                  <a:srgbClr val="800000"/>
                </a:solidFill>
                <a:effectLst>
                  <a:outerShdw blurRad="38100" dist="38100" dir="2700000" algn="tl">
                    <a:srgbClr val="C0C0C0"/>
                  </a:outerShdw>
                </a:effectLst>
              </a:rPr>
              <a:t>_tab.lis</a:t>
            </a:r>
            <a:r>
              <a:rPr lang="en-US" sz="2000" smtClean="0"/>
              <a:t> and are generated by the FLUKA data merging tools (See Data Frame)</a:t>
            </a:r>
          </a:p>
          <a:p>
            <a:pPr eaLnBrk="1" hangingPunct="1">
              <a:defRPr/>
            </a:pPr>
            <a:r>
              <a:rPr lang="en-US" sz="2000" smtClean="0"/>
              <a:t>You can superimpose many scoring output in a single plot.</a:t>
            </a:r>
          </a:p>
        </p:txBody>
      </p:sp>
      <p:pic>
        <p:nvPicPr>
          <p:cNvPr id="14342" name="Picture 5" descr="usr1d_plot"/>
          <p:cNvPicPr>
            <a:picLocks noChangeAspect="1" noChangeArrowheads="1"/>
          </p:cNvPicPr>
          <p:nvPr/>
        </p:nvPicPr>
        <p:blipFill>
          <a:blip r:embed="rId2"/>
          <a:srcRect/>
          <a:stretch>
            <a:fillRect/>
          </a:stretch>
        </p:blipFill>
        <p:spPr bwMode="auto">
          <a:xfrm>
            <a:off x="1187450" y="981075"/>
            <a:ext cx="6913563" cy="232092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2"/>
          </p:nvPr>
        </p:nvSpPr>
        <p:spPr>
          <a:noFill/>
        </p:spPr>
        <p:txBody>
          <a:bodyPr/>
          <a:lstStyle/>
          <a:p>
            <a:fld id="{A5F875BB-B175-49FC-9B12-01144017FD79}" type="slidenum">
              <a:rPr lang="en-US"/>
              <a:pPr/>
              <a:t>13</a:t>
            </a:fld>
            <a:endParaRPr lang="en-US"/>
          </a:p>
        </p:txBody>
      </p:sp>
      <p:sp>
        <p:nvSpPr>
          <p:cNvPr id="15364" name="Rectangle 2"/>
          <p:cNvSpPr>
            <a:spLocks noGrp="1" noChangeArrowheads="1"/>
          </p:cNvSpPr>
          <p:nvPr>
            <p:ph type="title"/>
          </p:nvPr>
        </p:nvSpPr>
        <p:spPr/>
        <p:txBody>
          <a:bodyPr/>
          <a:lstStyle/>
          <a:p>
            <a:pPr eaLnBrk="1" hangingPunct="1"/>
            <a:r>
              <a:rPr lang="en-US" sz="3600" smtClean="0"/>
              <a:t>USR-1D Single Differential Plot</a:t>
            </a:r>
          </a:p>
        </p:txBody>
      </p:sp>
      <p:sp>
        <p:nvSpPr>
          <p:cNvPr id="183299"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2000" smtClean="0"/>
              <a:t>The basic steps to create a plot are:</a:t>
            </a:r>
          </a:p>
          <a:p>
            <a:pPr eaLnBrk="1" hangingPunct="1">
              <a:lnSpc>
                <a:spcPct val="90000"/>
              </a:lnSpc>
              <a:defRPr/>
            </a:pPr>
            <a:r>
              <a:rPr lang="en-US" sz="2000" smtClean="0"/>
              <a:t>Add or Clone a _tab.lis file, in the </a:t>
            </a:r>
            <a:r>
              <a:rPr lang="en-US" sz="2000" smtClean="0">
                <a:solidFill>
                  <a:srgbClr val="010103"/>
                </a:solidFill>
              </a:rPr>
              <a:t>Detectors listbox</a:t>
            </a:r>
            <a:r>
              <a:rPr lang="en-US" sz="2000" smtClean="0"/>
              <a:t>.</a:t>
            </a:r>
          </a:p>
          <a:p>
            <a:pPr eaLnBrk="1" hangingPunct="1">
              <a:lnSpc>
                <a:spcPct val="90000"/>
              </a:lnSpc>
              <a:defRPr/>
            </a:pPr>
            <a:r>
              <a:rPr lang="en-US" sz="2000" smtClean="0"/>
              <a:t>Select the detector to be used from the </a:t>
            </a:r>
            <a:r>
              <a:rPr lang="en-US" sz="2000" smtClean="0">
                <a:solidFill>
                  <a:srgbClr val="010103"/>
                </a:solidFill>
              </a:rPr>
              <a:t>Det: dropdown</a:t>
            </a:r>
            <a:r>
              <a:rPr lang="en-US" sz="2000" smtClean="0"/>
              <a:t> listbox</a:t>
            </a:r>
          </a:p>
          <a:p>
            <a:pPr eaLnBrk="1" hangingPunct="1">
              <a:lnSpc>
                <a:spcPct val="90000"/>
              </a:lnSpc>
              <a:defRPr/>
            </a:pPr>
            <a:r>
              <a:rPr lang="en-US" sz="2000" smtClean="0"/>
              <a:t>Set a name in the </a:t>
            </a:r>
            <a:r>
              <a:rPr lang="en-US" sz="2000" smtClean="0">
                <a:solidFill>
                  <a:srgbClr val="010103"/>
                </a:solidFill>
              </a:rPr>
              <a:t>Name:</a:t>
            </a:r>
            <a:r>
              <a:rPr lang="en-US" sz="2000" smtClean="0"/>
              <a:t> field. Names starting with </a:t>
            </a:r>
            <a:r>
              <a:rPr lang="en-US" sz="2000" smtClean="0">
                <a:solidFill>
                  <a:srgbClr val="010103"/>
                </a:solidFill>
              </a:rPr>
              <a:t># </a:t>
            </a:r>
            <a:r>
              <a:rPr lang="en-US" sz="2000" smtClean="0"/>
              <a:t>will not be displayed as keys in the plot</a:t>
            </a:r>
          </a:p>
          <a:p>
            <a:pPr eaLnBrk="1" hangingPunct="1">
              <a:lnSpc>
                <a:spcPct val="90000"/>
              </a:lnSpc>
              <a:defRPr/>
            </a:pPr>
            <a:r>
              <a:rPr lang="en-US" sz="2000" smtClean="0"/>
              <a:t>Select the </a:t>
            </a:r>
            <a:r>
              <a:rPr lang="en-US" sz="2000" smtClean="0">
                <a:solidFill>
                  <a:srgbClr val="010103"/>
                </a:solidFill>
              </a:rPr>
              <a:t>X:</a:t>
            </a:r>
            <a:r>
              <a:rPr lang="en-US" sz="2000" smtClean="0"/>
              <a:t> and </a:t>
            </a:r>
            <a:r>
              <a:rPr lang="en-US" sz="2000" smtClean="0">
                <a:solidFill>
                  <a:srgbClr val="010103"/>
                </a:solidFill>
              </a:rPr>
              <a:t>Y:</a:t>
            </a:r>
            <a:r>
              <a:rPr lang="en-US" sz="2000" smtClean="0"/>
              <a:t> information to plot as well the </a:t>
            </a:r>
            <a:r>
              <a:rPr lang="en-US" sz="2000" smtClean="0">
                <a:solidFill>
                  <a:srgbClr val="010103"/>
                </a:solidFill>
              </a:rPr>
              <a:t>Style:</a:t>
            </a:r>
            <a:br>
              <a:rPr lang="en-US" sz="2000" smtClean="0">
                <a:solidFill>
                  <a:srgbClr val="010103"/>
                </a:solidFill>
              </a:rPr>
            </a:br>
            <a:r>
              <a:rPr lang="en-US" sz="2000" smtClean="0">
                <a:solidFill>
                  <a:srgbClr val="010103"/>
                </a:solidFill>
              </a:rPr>
              <a:t>X,Y,Style </a:t>
            </a:r>
            <a:r>
              <a:rPr lang="en-US" sz="2000" smtClean="0"/>
              <a:t>have different values</a:t>
            </a:r>
            <a:r>
              <a:rPr lang="en-US" sz="2000" smtClean="0">
                <a:solidFill>
                  <a:srgbClr val="010103"/>
                </a:solidFill>
              </a:rPr>
              <a:t>.</a:t>
            </a:r>
            <a:br>
              <a:rPr lang="en-US" sz="2000" smtClean="0">
                <a:solidFill>
                  <a:srgbClr val="010103"/>
                </a:solidFill>
              </a:rPr>
            </a:br>
            <a:r>
              <a:rPr lang="en-US" sz="2000" b="1" smtClean="0">
                <a:solidFill>
                  <a:srgbClr val="800000"/>
                </a:solidFill>
                <a:effectLst>
                  <a:outerShdw blurRad="38100" dist="38100" dir="2700000" algn="tl">
                    <a:srgbClr val="C0C0C0"/>
                  </a:outerShdw>
                </a:effectLst>
              </a:rPr>
              <a:t>Note:</a:t>
            </a:r>
            <a:r>
              <a:rPr lang="en-US" sz="2000" smtClean="0">
                <a:solidFill>
                  <a:srgbClr val="800000"/>
                </a:solidFill>
              </a:rPr>
              <a:t> Different combination will be interpreted in different way from gnuplot, resulting to maybe unwanted results</a:t>
            </a:r>
          </a:p>
          <a:p>
            <a:pPr eaLnBrk="1" hangingPunct="1">
              <a:lnSpc>
                <a:spcPct val="90000"/>
              </a:lnSpc>
              <a:defRPr/>
            </a:pPr>
            <a:r>
              <a:rPr lang="en-US" sz="2000" smtClean="0"/>
              <a:t>You have the possibility to select:</a:t>
            </a:r>
          </a:p>
          <a:p>
            <a:pPr lvl="1" eaLnBrk="1" hangingPunct="1">
              <a:lnSpc>
                <a:spcPct val="90000"/>
              </a:lnSpc>
              <a:defRPr/>
            </a:pPr>
            <a:r>
              <a:rPr lang="en-US" sz="1800" smtClean="0"/>
              <a:t>Plotting axes</a:t>
            </a:r>
          </a:p>
          <a:p>
            <a:pPr lvl="1" eaLnBrk="1" hangingPunct="1">
              <a:lnSpc>
                <a:spcPct val="90000"/>
              </a:lnSpc>
              <a:defRPr/>
            </a:pPr>
            <a:r>
              <a:rPr lang="en-US" sz="1800" smtClean="0"/>
              <a:t>Smoothing of the plot</a:t>
            </a:r>
          </a:p>
          <a:p>
            <a:pPr lvl="1" eaLnBrk="1" hangingPunct="1">
              <a:lnSpc>
                <a:spcPct val="90000"/>
              </a:lnSpc>
              <a:defRPr/>
            </a:pPr>
            <a:r>
              <a:rPr lang="en-US" sz="1800" smtClean="0"/>
              <a:t>Color, line type, width, point sizes etc.</a:t>
            </a:r>
            <a:br>
              <a:rPr lang="en-US" sz="1800" smtClean="0"/>
            </a:br>
            <a:r>
              <a:rPr lang="en-US" sz="1800" smtClean="0"/>
              <a:t>(Enter the command “test” in the gnuplot command and hit “Plot” you will get a plot of all possible types)</a:t>
            </a:r>
          </a:p>
          <a:p>
            <a:pPr lvl="1" eaLnBrk="1" hangingPunct="1">
              <a:lnSpc>
                <a:spcPct val="90000"/>
              </a:lnSpc>
              <a:defRPr/>
            </a:pPr>
            <a:r>
              <a:rPr lang="en-US" sz="1800" smtClean="0"/>
              <a:t>Predefined styles</a:t>
            </a:r>
          </a:p>
          <a:p>
            <a:pPr eaLnBrk="1" hangingPunct="1">
              <a:lnSpc>
                <a:spcPct val="90000"/>
              </a:lnSpc>
              <a:buFont typeface="Wingdings" pitchFamily="2" charset="2"/>
              <a:buNone/>
              <a:defRPr/>
            </a:pPr>
            <a:endParaRPr lang="en-US" sz="20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5"/>
          <p:cNvSpPr>
            <a:spLocks noGrp="1"/>
          </p:cNvSpPr>
          <p:nvPr>
            <p:ph type="sldNum" sz="quarter" idx="12"/>
          </p:nvPr>
        </p:nvSpPr>
        <p:spPr>
          <a:noFill/>
        </p:spPr>
        <p:txBody>
          <a:bodyPr/>
          <a:lstStyle/>
          <a:p>
            <a:fld id="{2799562E-7E91-4B3A-BC6A-E26E22D65478}" type="slidenum">
              <a:rPr lang="en-US"/>
              <a:pPr/>
              <a:t>14</a:t>
            </a:fld>
            <a:endParaRPr lang="en-US"/>
          </a:p>
        </p:txBody>
      </p:sp>
      <p:sp>
        <p:nvSpPr>
          <p:cNvPr id="16388" name="Rectangle 2"/>
          <p:cNvSpPr>
            <a:spLocks noGrp="1" noChangeArrowheads="1"/>
          </p:cNvSpPr>
          <p:nvPr>
            <p:ph type="title"/>
          </p:nvPr>
        </p:nvSpPr>
        <p:spPr/>
        <p:txBody>
          <a:bodyPr/>
          <a:lstStyle/>
          <a:p>
            <a:pPr eaLnBrk="1" hangingPunct="1"/>
            <a:r>
              <a:rPr lang="en-US" sz="3600" smtClean="0"/>
              <a:t>USR-1D Plots</a:t>
            </a:r>
          </a:p>
        </p:txBody>
      </p:sp>
      <p:sp>
        <p:nvSpPr>
          <p:cNvPr id="16389" name="Rectangle 3"/>
          <p:cNvSpPr>
            <a:spLocks noGrp="1" noChangeArrowheads="1"/>
          </p:cNvSpPr>
          <p:nvPr>
            <p:ph type="body" idx="1"/>
          </p:nvPr>
        </p:nvSpPr>
        <p:spPr>
          <a:xfrm>
            <a:off x="750888" y="1127125"/>
            <a:ext cx="7924800" cy="5181600"/>
          </a:xfrm>
        </p:spPr>
        <p:txBody>
          <a:bodyPr/>
          <a:lstStyle/>
          <a:p>
            <a:pPr eaLnBrk="1" hangingPunct="1">
              <a:lnSpc>
                <a:spcPct val="90000"/>
              </a:lnSpc>
            </a:pPr>
            <a:r>
              <a:rPr lang="en-US" sz="2000" smtClean="0">
                <a:solidFill>
                  <a:srgbClr val="010103"/>
                </a:solidFill>
              </a:rPr>
              <a:t>X:</a:t>
            </a:r>
            <a:r>
              <a:rPr lang="en-US" sz="2000" smtClean="0"/>
              <a:t> choices:</a:t>
            </a:r>
            <a:br>
              <a:rPr lang="en-US" sz="2000" smtClean="0"/>
            </a:br>
            <a:r>
              <a:rPr lang="en-US" sz="2000" smtClean="0"/>
              <a:t>[</a:t>
            </a:r>
            <a:r>
              <a:rPr lang="en-US" sz="2000" smtClean="0">
                <a:solidFill>
                  <a:srgbClr val="800000"/>
                </a:solidFill>
              </a:rPr>
              <a:t>xl, xh</a:t>
            </a:r>
            <a:r>
              <a:rPr lang="en-US" sz="2000" smtClean="0"/>
              <a:t> refer to the limits of each individual bin of the histogram]</a:t>
            </a:r>
          </a:p>
          <a:p>
            <a:pPr lvl="1" eaLnBrk="1" hangingPunct="1">
              <a:lnSpc>
                <a:spcPct val="90000"/>
              </a:lnSpc>
            </a:pPr>
            <a:r>
              <a:rPr lang="en-US" sz="1800" smtClean="0">
                <a:solidFill>
                  <a:srgbClr val="010103"/>
                </a:solidFill>
              </a:rPr>
              <a:t>GeoMean [sqrt(xl*xh)]</a:t>
            </a:r>
            <a:r>
              <a:rPr lang="en-US" sz="1800" smtClean="0"/>
              <a:t>	Geometrical mean. Should be used</a:t>
            </a:r>
            <a:br>
              <a:rPr lang="en-US" sz="1800" smtClean="0"/>
            </a:br>
            <a:r>
              <a:rPr lang="en-US" sz="1800" smtClean="0"/>
              <a:t>				if X is </a:t>
            </a:r>
            <a:r>
              <a:rPr lang="en-US" sz="1800" smtClean="0">
                <a:solidFill>
                  <a:srgbClr val="800000"/>
                </a:solidFill>
              </a:rPr>
              <a:t>scored</a:t>
            </a:r>
            <a:r>
              <a:rPr lang="en-US" sz="1800" smtClean="0"/>
              <a:t> as a log-histogram</a:t>
            </a:r>
          </a:p>
          <a:p>
            <a:pPr lvl="1" eaLnBrk="1" hangingPunct="1">
              <a:lnSpc>
                <a:spcPct val="90000"/>
              </a:lnSpc>
            </a:pPr>
            <a:r>
              <a:rPr lang="en-US" sz="1800" smtClean="0">
                <a:solidFill>
                  <a:srgbClr val="010103"/>
                </a:solidFill>
              </a:rPr>
              <a:t>Mean [(xl+xh)/2]</a:t>
            </a:r>
            <a:r>
              <a:rPr lang="en-US" sz="1800" smtClean="0"/>
              <a:t>		Normal mean. For </a:t>
            </a:r>
            <a:r>
              <a:rPr lang="en-US" sz="1800" smtClean="0">
                <a:solidFill>
                  <a:srgbClr val="800000"/>
                </a:solidFill>
              </a:rPr>
              <a:t>linear</a:t>
            </a:r>
            <a:r>
              <a:rPr lang="en-US" sz="1800" smtClean="0"/>
              <a:t> scoring</a:t>
            </a:r>
          </a:p>
          <a:p>
            <a:pPr lvl="1" eaLnBrk="1" hangingPunct="1">
              <a:lnSpc>
                <a:spcPct val="90000"/>
              </a:lnSpc>
            </a:pPr>
            <a:r>
              <a:rPr lang="en-US" sz="1800" smtClean="0">
                <a:solidFill>
                  <a:srgbClr val="010103"/>
                </a:solidFill>
              </a:rPr>
              <a:t>Low [xl]</a:t>
            </a:r>
            <a:r>
              <a:rPr lang="en-US" sz="1800" smtClean="0"/>
              <a:t>			Low value of the bin</a:t>
            </a:r>
          </a:p>
          <a:p>
            <a:pPr lvl="1" eaLnBrk="1" hangingPunct="1">
              <a:lnSpc>
                <a:spcPct val="90000"/>
              </a:lnSpc>
            </a:pPr>
            <a:r>
              <a:rPr lang="en-US" sz="1800" smtClean="0">
                <a:solidFill>
                  <a:srgbClr val="010103"/>
                </a:solidFill>
              </a:rPr>
              <a:t>High [xh]</a:t>
            </a:r>
            <a:r>
              <a:rPr lang="en-US" sz="1800" smtClean="0"/>
              <a:t>			High value of the bin</a:t>
            </a:r>
          </a:p>
          <a:p>
            <a:pPr eaLnBrk="1" hangingPunct="1">
              <a:lnSpc>
                <a:spcPct val="90000"/>
              </a:lnSpc>
            </a:pPr>
            <a:r>
              <a:rPr lang="en-US" sz="1800" smtClean="0">
                <a:solidFill>
                  <a:srgbClr val="010103"/>
                </a:solidFill>
              </a:rPr>
              <a:t>Y:</a:t>
            </a:r>
            <a:r>
              <a:rPr lang="en-US" sz="2000" smtClean="0"/>
              <a:t> choices:</a:t>
            </a:r>
          </a:p>
          <a:p>
            <a:pPr lvl="1" eaLnBrk="1" hangingPunct="1">
              <a:lnSpc>
                <a:spcPct val="90000"/>
              </a:lnSpc>
            </a:pPr>
            <a:r>
              <a:rPr lang="en-US" sz="1800" smtClean="0">
                <a:solidFill>
                  <a:srgbClr val="010103"/>
                </a:solidFill>
              </a:rPr>
              <a:t>Y</a:t>
            </a:r>
            <a:r>
              <a:rPr lang="en-US" sz="1800" smtClean="0"/>
              <a:t>				</a:t>
            </a:r>
            <a:r>
              <a:rPr lang="en-US" sz="1800" smtClean="0">
                <a:solidFill>
                  <a:srgbClr val="800000"/>
                </a:solidFill>
              </a:rPr>
              <a:t>Y-bin</a:t>
            </a:r>
            <a:r>
              <a:rPr lang="en-US" sz="1800" smtClean="0"/>
              <a:t> value as given by FLUKA</a:t>
            </a:r>
          </a:p>
          <a:p>
            <a:pPr lvl="1" eaLnBrk="1" hangingPunct="1">
              <a:lnSpc>
                <a:spcPct val="90000"/>
              </a:lnSpc>
            </a:pPr>
            <a:r>
              <a:rPr lang="en-US" sz="1800" smtClean="0">
                <a:solidFill>
                  <a:srgbClr val="010103"/>
                </a:solidFill>
              </a:rPr>
              <a:t>Y </a:t>
            </a:r>
            <a:r>
              <a:rPr lang="en-US" sz="1800" smtClean="0">
                <a:solidFill>
                  <a:srgbClr val="010103"/>
                </a:solidFill>
                <a:sym typeface="Symbol" pitchFamily="18" charset="2"/>
              </a:rPr>
              <a:t> &lt;X&gt;</a:t>
            </a:r>
            <a:r>
              <a:rPr lang="en-US" sz="1800" smtClean="0">
                <a:sym typeface="Symbol" pitchFamily="18" charset="2"/>
              </a:rPr>
              <a:t>			Y-bin value multiplied by the </a:t>
            </a:r>
            <a:r>
              <a:rPr lang="en-US" sz="1800" smtClean="0">
                <a:solidFill>
                  <a:srgbClr val="800000"/>
                </a:solidFill>
                <a:sym typeface="Symbol" pitchFamily="18" charset="2"/>
              </a:rPr>
              <a:t>mean</a:t>
            </a:r>
            <a:br>
              <a:rPr lang="en-US" sz="1800" smtClean="0">
                <a:solidFill>
                  <a:srgbClr val="800000"/>
                </a:solidFill>
                <a:sym typeface="Symbol" pitchFamily="18" charset="2"/>
              </a:rPr>
            </a:br>
            <a:r>
              <a:rPr lang="en-US" sz="1800" smtClean="0">
                <a:solidFill>
                  <a:srgbClr val="800000"/>
                </a:solidFill>
                <a:sym typeface="Symbol" pitchFamily="18" charset="2"/>
              </a:rPr>
              <a:t>				X value</a:t>
            </a:r>
            <a:r>
              <a:rPr lang="en-US" sz="1800" smtClean="0">
                <a:sym typeface="Symbol" pitchFamily="18" charset="2"/>
              </a:rPr>
              <a:t> of the bin (Isolethargic)</a:t>
            </a:r>
          </a:p>
          <a:p>
            <a:pPr lvl="1" eaLnBrk="1" hangingPunct="1">
              <a:lnSpc>
                <a:spcPct val="90000"/>
              </a:lnSpc>
            </a:pPr>
            <a:r>
              <a:rPr lang="en-US" sz="1800" smtClean="0">
                <a:solidFill>
                  <a:srgbClr val="010103"/>
                </a:solidFill>
              </a:rPr>
              <a:t>Y </a:t>
            </a:r>
            <a:r>
              <a:rPr lang="en-US" sz="1800" smtClean="0">
                <a:solidFill>
                  <a:srgbClr val="010103"/>
                </a:solidFill>
                <a:sym typeface="Symbol" pitchFamily="18" charset="2"/>
              </a:rPr>
              <a:t> &lt;Xgeo&gt;</a:t>
            </a:r>
            <a:r>
              <a:rPr lang="en-US" sz="1800" smtClean="0">
                <a:sym typeface="Symbol" pitchFamily="18" charset="2"/>
              </a:rPr>
              <a:t>		Y-bin value multiplied by the 					</a:t>
            </a:r>
            <a:r>
              <a:rPr lang="en-US" sz="1800" smtClean="0">
                <a:solidFill>
                  <a:srgbClr val="800000"/>
                </a:solidFill>
                <a:sym typeface="Symbol" pitchFamily="18" charset="2"/>
              </a:rPr>
              <a:t>geometrical X-mean</a:t>
            </a:r>
            <a:r>
              <a:rPr lang="en-US" sz="1800" smtClean="0">
                <a:sym typeface="Symbol" pitchFamily="18" charset="2"/>
              </a:rPr>
              <a:t> of the bin 					(Isolethargic)</a:t>
            </a:r>
          </a:p>
          <a:p>
            <a:pPr lvl="1" eaLnBrk="1" hangingPunct="1">
              <a:lnSpc>
                <a:spcPct val="90000"/>
              </a:lnSpc>
            </a:pPr>
            <a:r>
              <a:rPr lang="en-US" sz="1800" smtClean="0">
                <a:solidFill>
                  <a:srgbClr val="010103"/>
                </a:solidFill>
                <a:sym typeface="Symbol" pitchFamily="18" charset="2"/>
              </a:rPr>
              <a:t>Y</a:t>
            </a:r>
            <a:r>
              <a:rPr lang="en-US" sz="1800" smtClean="0">
                <a:solidFill>
                  <a:srgbClr val="010103"/>
                </a:solidFill>
              </a:rPr>
              <a:t> </a:t>
            </a:r>
            <a:r>
              <a:rPr lang="en-US" sz="1800" smtClean="0">
                <a:solidFill>
                  <a:srgbClr val="010103"/>
                </a:solidFill>
                <a:sym typeface="Symbol" pitchFamily="18" charset="2"/>
              </a:rPr>
              <a:t> Xl</a:t>
            </a:r>
            <a:r>
              <a:rPr lang="en-US" sz="1800" smtClean="0">
                <a:sym typeface="Symbol" pitchFamily="18" charset="2"/>
              </a:rPr>
              <a:t>			-//- with the </a:t>
            </a:r>
            <a:r>
              <a:rPr lang="en-US" sz="1800" smtClean="0">
                <a:solidFill>
                  <a:srgbClr val="800000"/>
                </a:solidFill>
                <a:sym typeface="Symbol" pitchFamily="18" charset="2"/>
              </a:rPr>
              <a:t>X-low</a:t>
            </a:r>
            <a:r>
              <a:rPr lang="en-US" sz="1800" smtClean="0">
                <a:sym typeface="Symbol" pitchFamily="18" charset="2"/>
              </a:rPr>
              <a:t> value of the bin</a:t>
            </a:r>
          </a:p>
          <a:p>
            <a:pPr lvl="1" eaLnBrk="1" hangingPunct="1">
              <a:lnSpc>
                <a:spcPct val="90000"/>
              </a:lnSpc>
            </a:pPr>
            <a:r>
              <a:rPr lang="en-US" sz="1800" smtClean="0">
                <a:solidFill>
                  <a:srgbClr val="010103"/>
                </a:solidFill>
                <a:sym typeface="Symbol" pitchFamily="18" charset="2"/>
              </a:rPr>
              <a:t>Y</a:t>
            </a:r>
            <a:r>
              <a:rPr lang="en-US" sz="1800" smtClean="0">
                <a:solidFill>
                  <a:srgbClr val="010103"/>
                </a:solidFill>
              </a:rPr>
              <a:t> </a:t>
            </a:r>
            <a:r>
              <a:rPr lang="en-US" sz="1800" smtClean="0">
                <a:solidFill>
                  <a:srgbClr val="010103"/>
                </a:solidFill>
                <a:sym typeface="Symbol" pitchFamily="18" charset="2"/>
              </a:rPr>
              <a:t> Xh</a:t>
            </a:r>
            <a:r>
              <a:rPr lang="en-US" sz="1800" smtClean="0">
                <a:sym typeface="Symbol" pitchFamily="18" charset="2"/>
              </a:rPr>
              <a:t>			-//- with the </a:t>
            </a:r>
            <a:r>
              <a:rPr lang="en-US" sz="1800" smtClean="0">
                <a:solidFill>
                  <a:srgbClr val="800000"/>
                </a:solidFill>
                <a:sym typeface="Symbol" pitchFamily="18" charset="2"/>
              </a:rPr>
              <a:t>X-high</a:t>
            </a:r>
            <a:r>
              <a:rPr lang="en-US" sz="1800" smtClean="0">
                <a:sym typeface="Symbol" pitchFamily="18" charset="2"/>
              </a:rPr>
              <a:t> value of the bin</a:t>
            </a:r>
          </a:p>
          <a:p>
            <a:pPr lvl="1" eaLnBrk="1" hangingPunct="1">
              <a:lnSpc>
                <a:spcPct val="90000"/>
              </a:lnSpc>
            </a:pPr>
            <a:r>
              <a:rPr lang="en-US" sz="1800" smtClean="0">
                <a:solidFill>
                  <a:srgbClr val="010103"/>
                </a:solidFill>
                <a:sym typeface="Symbol" pitchFamily="18" charset="2"/>
              </a:rPr>
              <a:t>Y</a:t>
            </a:r>
            <a:r>
              <a:rPr lang="en-US" sz="1800" smtClean="0">
                <a:solidFill>
                  <a:srgbClr val="010103"/>
                </a:solidFill>
              </a:rPr>
              <a:t> </a:t>
            </a:r>
            <a:r>
              <a:rPr lang="en-US" sz="1800" smtClean="0">
                <a:solidFill>
                  <a:srgbClr val="010103"/>
                </a:solidFill>
                <a:sym typeface="Symbol" pitchFamily="18" charset="2"/>
              </a:rPr>
              <a:t> DX</a:t>
            </a:r>
            <a:r>
              <a:rPr lang="en-US" sz="1800" smtClean="0">
                <a:sym typeface="Symbol" pitchFamily="18" charset="2"/>
              </a:rPr>
              <a:t>			-//- with the </a:t>
            </a:r>
            <a:r>
              <a:rPr lang="en-US" sz="1800" smtClean="0">
                <a:solidFill>
                  <a:srgbClr val="800000"/>
                </a:solidFill>
                <a:sym typeface="Symbol" pitchFamily="18" charset="2"/>
              </a:rPr>
              <a:t>width</a:t>
            </a:r>
            <a:r>
              <a:rPr lang="en-US" sz="1800" smtClean="0">
                <a:sym typeface="Symbol" pitchFamily="18" charset="2"/>
              </a:rPr>
              <a:t> of the bin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5"/>
          <p:cNvSpPr>
            <a:spLocks noGrp="1"/>
          </p:cNvSpPr>
          <p:nvPr>
            <p:ph type="sldNum" sz="quarter" idx="12"/>
          </p:nvPr>
        </p:nvSpPr>
        <p:spPr>
          <a:noFill/>
        </p:spPr>
        <p:txBody>
          <a:bodyPr/>
          <a:lstStyle/>
          <a:p>
            <a:fld id="{482C1092-5EB2-443E-90A1-9A7FD979F8AC}" type="slidenum">
              <a:rPr lang="en-US"/>
              <a:pPr/>
              <a:t>15</a:t>
            </a:fld>
            <a:endParaRPr lang="en-US"/>
          </a:p>
        </p:txBody>
      </p:sp>
      <p:sp>
        <p:nvSpPr>
          <p:cNvPr id="17412" name="Rectangle 2"/>
          <p:cNvSpPr>
            <a:spLocks noGrp="1" noChangeArrowheads="1"/>
          </p:cNvSpPr>
          <p:nvPr>
            <p:ph type="title"/>
          </p:nvPr>
        </p:nvSpPr>
        <p:spPr/>
        <p:txBody>
          <a:bodyPr/>
          <a:lstStyle/>
          <a:p>
            <a:pPr eaLnBrk="1" hangingPunct="1"/>
            <a:r>
              <a:rPr lang="en-US" sz="3600" smtClean="0"/>
              <a:t>USR-1D Plots</a:t>
            </a:r>
          </a:p>
        </p:txBody>
      </p:sp>
      <p:sp>
        <p:nvSpPr>
          <p:cNvPr id="17413" name="Rectangle 3"/>
          <p:cNvSpPr>
            <a:spLocks noGrp="1" noChangeArrowheads="1"/>
          </p:cNvSpPr>
          <p:nvPr>
            <p:ph type="body" idx="1"/>
          </p:nvPr>
        </p:nvSpPr>
        <p:spPr>
          <a:xfrm>
            <a:off x="750888" y="1127125"/>
            <a:ext cx="7924800" cy="5181600"/>
          </a:xfrm>
        </p:spPr>
        <p:txBody>
          <a:bodyPr/>
          <a:lstStyle/>
          <a:p>
            <a:pPr eaLnBrk="1" hangingPunct="1">
              <a:lnSpc>
                <a:spcPct val="90000"/>
              </a:lnSpc>
            </a:pPr>
            <a:r>
              <a:rPr lang="en-US" smtClean="0">
                <a:solidFill>
                  <a:srgbClr val="010103"/>
                </a:solidFill>
              </a:rPr>
              <a:t>Style:</a:t>
            </a:r>
            <a:r>
              <a:rPr lang="en-US" smtClean="0"/>
              <a:t> has a huge list of choices as given by gnuplot. You can consult gnuplot manual for the description of the options. Some suggested settings are the following:</a:t>
            </a:r>
          </a:p>
          <a:p>
            <a:pPr lvl="1" eaLnBrk="1" hangingPunct="1">
              <a:lnSpc>
                <a:spcPct val="90000"/>
              </a:lnSpc>
            </a:pPr>
            <a:r>
              <a:rPr lang="en-US" smtClean="0">
                <a:sym typeface="Symbol" pitchFamily="18" charset="2"/>
              </a:rPr>
              <a:t>To make a </a:t>
            </a:r>
            <a:r>
              <a:rPr lang="en-US" smtClean="0">
                <a:solidFill>
                  <a:srgbClr val="800000"/>
                </a:solidFill>
                <a:sym typeface="Symbol" pitchFamily="18" charset="2"/>
              </a:rPr>
              <a:t>line/scatter</a:t>
            </a:r>
            <a:r>
              <a:rPr lang="en-US" smtClean="0">
                <a:sym typeface="Symbol" pitchFamily="18" charset="2"/>
              </a:rPr>
              <a:t> plot </a:t>
            </a:r>
            <a:r>
              <a:rPr lang="en-US" smtClean="0">
                <a:solidFill>
                  <a:srgbClr val="800000"/>
                </a:solidFill>
                <a:sym typeface="Symbol" pitchFamily="18" charset="2"/>
              </a:rPr>
              <a:t>with or without errors</a:t>
            </a:r>
            <a:r>
              <a:rPr lang="en-US" smtClean="0">
                <a:sym typeface="Symbol" pitchFamily="18" charset="2"/>
              </a:rPr>
              <a:t/>
            </a:r>
            <a:br>
              <a:rPr lang="en-US" smtClean="0">
                <a:sym typeface="Symbol" pitchFamily="18" charset="2"/>
              </a:rPr>
            </a:br>
            <a:r>
              <a:rPr lang="en-US" smtClean="0">
                <a:solidFill>
                  <a:srgbClr val="010103"/>
                </a:solidFill>
                <a:sym typeface="Symbol" pitchFamily="18" charset="2"/>
              </a:rPr>
              <a:t>X:</a:t>
            </a:r>
            <a:r>
              <a:rPr lang="en-US" smtClean="0">
                <a:sym typeface="Symbol" pitchFamily="18" charset="2"/>
              </a:rPr>
              <a:t>	</a:t>
            </a:r>
            <a:r>
              <a:rPr lang="en-US" smtClean="0">
                <a:solidFill>
                  <a:srgbClr val="800000"/>
                </a:solidFill>
                <a:sym typeface="Symbol" pitchFamily="18" charset="2"/>
              </a:rPr>
              <a:t>GeoMean</a:t>
            </a:r>
            <a:r>
              <a:rPr lang="en-US" smtClean="0">
                <a:sym typeface="Symbol" pitchFamily="18" charset="2"/>
              </a:rPr>
              <a:t> (if scored in log), </a:t>
            </a:r>
            <a:r>
              <a:rPr lang="en-US" smtClean="0">
                <a:solidFill>
                  <a:srgbClr val="800000"/>
                </a:solidFill>
                <a:sym typeface="Symbol" pitchFamily="18" charset="2"/>
              </a:rPr>
              <a:t>Mean</a:t>
            </a:r>
            <a:r>
              <a:rPr lang="en-US" smtClean="0">
                <a:sym typeface="Symbol" pitchFamily="18" charset="2"/>
              </a:rPr>
              <a:t> (if scored in linear)</a:t>
            </a:r>
            <a:br>
              <a:rPr lang="en-US" smtClean="0">
                <a:sym typeface="Symbol" pitchFamily="18" charset="2"/>
              </a:rPr>
            </a:br>
            <a:r>
              <a:rPr lang="en-US" smtClean="0">
                <a:solidFill>
                  <a:srgbClr val="010103"/>
                </a:solidFill>
                <a:sym typeface="Symbol" pitchFamily="18" charset="2"/>
              </a:rPr>
              <a:t>Y:</a:t>
            </a:r>
            <a:r>
              <a:rPr lang="en-US" smtClean="0">
                <a:sym typeface="Symbol" pitchFamily="18" charset="2"/>
              </a:rPr>
              <a:t>	</a:t>
            </a:r>
            <a:r>
              <a:rPr lang="en-US" smtClean="0">
                <a:solidFill>
                  <a:srgbClr val="800000"/>
                </a:solidFill>
                <a:sym typeface="Symbol" pitchFamily="18" charset="2"/>
              </a:rPr>
              <a:t>Y  &lt;Xgeo or X&gt;,</a:t>
            </a:r>
            <a:r>
              <a:rPr lang="en-US" smtClean="0">
                <a:sym typeface="Symbol" pitchFamily="18" charset="2"/>
              </a:rPr>
              <a:t> for isolethargic plotting</a:t>
            </a:r>
            <a:br>
              <a:rPr lang="en-US" smtClean="0">
                <a:sym typeface="Symbol" pitchFamily="18" charset="2"/>
              </a:rPr>
            </a:br>
            <a:r>
              <a:rPr lang="en-US" smtClean="0">
                <a:solidFill>
                  <a:srgbClr val="010103"/>
                </a:solidFill>
                <a:sym typeface="Symbol" pitchFamily="18" charset="2"/>
              </a:rPr>
              <a:t>Style:</a:t>
            </a:r>
            <a:r>
              <a:rPr lang="en-US" smtClean="0">
                <a:sym typeface="Symbol" pitchFamily="18" charset="2"/>
              </a:rPr>
              <a:t>	</a:t>
            </a:r>
            <a:r>
              <a:rPr lang="en-US" smtClean="0">
                <a:solidFill>
                  <a:srgbClr val="800000"/>
                </a:solidFill>
                <a:sym typeface="Symbol" pitchFamily="18" charset="2"/>
              </a:rPr>
              <a:t>lines, linespoints, dots, errorbars, yerrorbars, errorlines…</a:t>
            </a:r>
          </a:p>
          <a:p>
            <a:pPr lvl="1" eaLnBrk="1" hangingPunct="1">
              <a:lnSpc>
                <a:spcPct val="90000"/>
              </a:lnSpc>
            </a:pPr>
            <a:r>
              <a:rPr lang="en-US" smtClean="0">
                <a:sym typeface="Symbol" pitchFamily="18" charset="2"/>
              </a:rPr>
              <a:t>To make a histogram</a:t>
            </a:r>
            <a:br>
              <a:rPr lang="en-US" smtClean="0">
                <a:sym typeface="Symbol" pitchFamily="18" charset="2"/>
              </a:rPr>
            </a:br>
            <a:r>
              <a:rPr lang="en-US" smtClean="0">
                <a:solidFill>
                  <a:srgbClr val="010103"/>
                </a:solidFill>
                <a:sym typeface="Symbol" pitchFamily="18" charset="2"/>
              </a:rPr>
              <a:t>X:</a:t>
            </a:r>
            <a:r>
              <a:rPr lang="en-US" smtClean="0">
                <a:sym typeface="Symbol" pitchFamily="18" charset="2"/>
              </a:rPr>
              <a:t>	</a:t>
            </a:r>
            <a:r>
              <a:rPr lang="en-US" smtClean="0">
                <a:solidFill>
                  <a:srgbClr val="800000"/>
                </a:solidFill>
                <a:sym typeface="Symbol" pitchFamily="18" charset="2"/>
              </a:rPr>
              <a:t>Xlow [xl]</a:t>
            </a:r>
            <a:r>
              <a:rPr lang="en-US" smtClean="0">
                <a:sym typeface="Symbol" pitchFamily="18" charset="2"/>
              </a:rPr>
              <a:t/>
            </a:r>
            <a:br>
              <a:rPr lang="en-US" smtClean="0">
                <a:sym typeface="Symbol" pitchFamily="18" charset="2"/>
              </a:rPr>
            </a:br>
            <a:r>
              <a:rPr lang="en-US" smtClean="0">
                <a:solidFill>
                  <a:srgbClr val="010103"/>
                </a:solidFill>
                <a:sym typeface="Symbol" pitchFamily="18" charset="2"/>
              </a:rPr>
              <a:t>Y:</a:t>
            </a:r>
            <a:r>
              <a:rPr lang="en-US" smtClean="0">
                <a:sym typeface="Symbol" pitchFamily="18" charset="2"/>
              </a:rPr>
              <a:t>	what ever choice you want to plot</a:t>
            </a:r>
            <a:br>
              <a:rPr lang="en-US" smtClean="0">
                <a:sym typeface="Symbol" pitchFamily="18" charset="2"/>
              </a:rPr>
            </a:br>
            <a:r>
              <a:rPr lang="en-US" smtClean="0">
                <a:sym typeface="Symbol" pitchFamily="18" charset="2"/>
              </a:rPr>
              <a:t>Style:	</a:t>
            </a:r>
            <a:r>
              <a:rPr lang="en-US" smtClean="0">
                <a:solidFill>
                  <a:srgbClr val="800000"/>
                </a:solidFill>
                <a:sym typeface="Symbol" pitchFamily="18" charset="2"/>
              </a:rPr>
              <a:t>steps</a:t>
            </a:r>
            <a:r>
              <a:rPr lang="en-US" smtClean="0">
                <a:sym typeface="Symbol" pitchFamily="18" charset="2"/>
              </a:rPr>
              <a:t/>
            </a:r>
            <a:br>
              <a:rPr lang="en-US" smtClean="0">
                <a:sym typeface="Symbol" pitchFamily="18" charset="2"/>
              </a:rPr>
            </a:br>
            <a:r>
              <a:rPr lang="en-US" smtClean="0">
                <a:sym typeface="Symbol" pitchFamily="18" charset="2"/>
              </a:rPr>
              <a:t>or</a:t>
            </a:r>
            <a:br>
              <a:rPr lang="en-US" smtClean="0">
                <a:sym typeface="Symbol" pitchFamily="18" charset="2"/>
              </a:rPr>
            </a:br>
            <a:r>
              <a:rPr lang="en-US" smtClean="0">
                <a:solidFill>
                  <a:srgbClr val="010103"/>
                </a:solidFill>
                <a:sym typeface="Symbol" pitchFamily="18" charset="2"/>
              </a:rPr>
              <a:t>X:</a:t>
            </a:r>
            <a:r>
              <a:rPr lang="en-US" smtClean="0">
                <a:sym typeface="Symbol" pitchFamily="18" charset="2"/>
              </a:rPr>
              <a:t>	</a:t>
            </a:r>
            <a:r>
              <a:rPr lang="en-US" smtClean="0">
                <a:solidFill>
                  <a:srgbClr val="800000"/>
                </a:solidFill>
                <a:sym typeface="Symbol" pitchFamily="18" charset="2"/>
              </a:rPr>
              <a:t>Xhigh [xh]</a:t>
            </a:r>
            <a:r>
              <a:rPr lang="en-US" smtClean="0">
                <a:sym typeface="Symbol" pitchFamily="18" charset="2"/>
              </a:rPr>
              <a:t/>
            </a:r>
            <a:br>
              <a:rPr lang="en-US" smtClean="0">
                <a:sym typeface="Symbol" pitchFamily="18" charset="2"/>
              </a:rPr>
            </a:br>
            <a:r>
              <a:rPr lang="en-US" smtClean="0">
                <a:solidFill>
                  <a:srgbClr val="010103"/>
                </a:solidFill>
                <a:sym typeface="Symbol" pitchFamily="18" charset="2"/>
              </a:rPr>
              <a:t>Style:</a:t>
            </a:r>
            <a:r>
              <a:rPr lang="en-US" smtClean="0">
                <a:sym typeface="Symbol" pitchFamily="18" charset="2"/>
              </a:rPr>
              <a:t>	</a:t>
            </a:r>
            <a:r>
              <a:rPr lang="en-US" b="1" u="sng" smtClean="0">
                <a:solidFill>
                  <a:srgbClr val="800000"/>
                </a:solidFill>
                <a:sym typeface="Symbol" pitchFamily="18" charset="2"/>
              </a:rPr>
              <a:t>hi</a:t>
            </a:r>
            <a:r>
              <a:rPr lang="en-US" b="1" smtClean="0">
                <a:solidFill>
                  <a:srgbClr val="800000"/>
                </a:solidFill>
                <a:sym typeface="Symbol" pitchFamily="18" charset="2"/>
              </a:rPr>
              <a:t>steps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2"/>
          </p:nvPr>
        </p:nvSpPr>
        <p:spPr>
          <a:noFill/>
        </p:spPr>
        <p:txBody>
          <a:bodyPr/>
          <a:lstStyle/>
          <a:p>
            <a:fld id="{A8603EBC-6463-4E54-95BC-1C04F829714B}" type="slidenum">
              <a:rPr lang="en-US"/>
              <a:pPr/>
              <a:t>16</a:t>
            </a:fld>
            <a:endParaRPr lang="en-US"/>
          </a:p>
        </p:txBody>
      </p:sp>
      <p:sp>
        <p:nvSpPr>
          <p:cNvPr id="18436" name="Rectangle 2"/>
          <p:cNvSpPr>
            <a:spLocks noGrp="1" noChangeArrowheads="1"/>
          </p:cNvSpPr>
          <p:nvPr>
            <p:ph type="title"/>
          </p:nvPr>
        </p:nvSpPr>
        <p:spPr/>
        <p:txBody>
          <a:bodyPr/>
          <a:lstStyle/>
          <a:p>
            <a:pPr eaLnBrk="1" hangingPunct="1"/>
            <a:r>
              <a:rPr lang="en-US" sz="3600" smtClean="0"/>
              <a:t>USR-1D Plots</a:t>
            </a:r>
          </a:p>
        </p:txBody>
      </p:sp>
      <p:sp>
        <p:nvSpPr>
          <p:cNvPr id="18437" name="Rectangle 3"/>
          <p:cNvSpPr>
            <a:spLocks noGrp="1" noChangeArrowheads="1"/>
          </p:cNvSpPr>
          <p:nvPr>
            <p:ph type="body" idx="1"/>
          </p:nvPr>
        </p:nvSpPr>
        <p:spPr/>
        <p:txBody>
          <a:bodyPr/>
          <a:lstStyle/>
          <a:p>
            <a:pPr eaLnBrk="1" hangingPunct="1"/>
            <a:r>
              <a:rPr lang="en-US" smtClean="0">
                <a:sym typeface="Symbol" pitchFamily="18" charset="2"/>
              </a:rPr>
              <a:t>You have the possibility to superimpose plots. Useful if you want to show a histogram with the errorbars superimposed.</a:t>
            </a:r>
          </a:p>
          <a:p>
            <a:pPr eaLnBrk="1" hangingPunct="1"/>
            <a:r>
              <a:rPr lang="en-US" smtClean="0">
                <a:sym typeface="Symbol" pitchFamily="18" charset="2"/>
              </a:rPr>
              <a:t>You can selected angular slices from </a:t>
            </a:r>
            <a:r>
              <a:rPr lang="en-US" smtClean="0">
                <a:solidFill>
                  <a:srgbClr val="008000"/>
                </a:solidFill>
                <a:sym typeface="Symbol" pitchFamily="18" charset="2"/>
              </a:rPr>
              <a:t>USRBDX</a:t>
            </a:r>
            <a:r>
              <a:rPr lang="en-US" smtClean="0">
                <a:sym typeface="Symbol" pitchFamily="18" charset="2"/>
              </a:rPr>
              <a:t> data using the “</a:t>
            </a:r>
            <a:r>
              <a:rPr lang="en-US" smtClean="0">
                <a:solidFill>
                  <a:srgbClr val="800000"/>
                </a:solidFill>
                <a:sym typeface="Symbol" pitchFamily="18" charset="2"/>
              </a:rPr>
              <a:t>Block</a:t>
            </a:r>
            <a:r>
              <a:rPr lang="en-US" smtClean="0">
                <a:sym typeface="Symbol" pitchFamily="18" charset="2"/>
              </a:rPr>
              <a:t>” option</a:t>
            </a:r>
          </a:p>
          <a:p>
            <a:pPr eaLnBrk="1" hangingPunct="1"/>
            <a:r>
              <a:rPr lang="en-US" smtClean="0">
                <a:sym typeface="Symbol" pitchFamily="18" charset="2"/>
              </a:rPr>
              <a:t>You can superimpose experimental data or any other data file and override all options using the “</a:t>
            </a:r>
            <a:r>
              <a:rPr lang="en-US" smtClean="0">
                <a:solidFill>
                  <a:srgbClr val="800000"/>
                </a:solidFill>
                <a:sym typeface="Symbol" pitchFamily="18" charset="2"/>
              </a:rPr>
              <a:t>Using</a:t>
            </a:r>
            <a:r>
              <a:rPr lang="en-US" smtClean="0">
                <a:sym typeface="Symbol" pitchFamily="18" charset="2"/>
              </a:rPr>
              <a:t>:” input field</a:t>
            </a:r>
          </a:p>
          <a:p>
            <a:pPr eaLnBrk="1" hangingPunct="1"/>
            <a:endParaRPr lang="en-US" smtClean="0">
              <a:sym typeface="Symbol" pitchFamily="18" charset="2"/>
            </a:endParaRPr>
          </a:p>
          <a:p>
            <a:pPr eaLnBrk="1" hangingPunct="1"/>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5"/>
          <p:cNvSpPr>
            <a:spLocks noGrp="1"/>
          </p:cNvSpPr>
          <p:nvPr>
            <p:ph type="sldNum" sz="quarter" idx="12"/>
          </p:nvPr>
        </p:nvSpPr>
        <p:spPr>
          <a:noFill/>
        </p:spPr>
        <p:txBody>
          <a:bodyPr/>
          <a:lstStyle/>
          <a:p>
            <a:fld id="{8DE84794-47C2-4BDA-A331-145F2082C2BD}" type="slidenum">
              <a:rPr lang="en-US"/>
              <a:pPr/>
              <a:t>17</a:t>
            </a:fld>
            <a:endParaRPr lang="en-US"/>
          </a:p>
        </p:txBody>
      </p:sp>
      <p:sp>
        <p:nvSpPr>
          <p:cNvPr id="19460" name="Rectangle 2"/>
          <p:cNvSpPr>
            <a:spLocks noGrp="1" noChangeArrowheads="1"/>
          </p:cNvSpPr>
          <p:nvPr>
            <p:ph type="title"/>
          </p:nvPr>
        </p:nvSpPr>
        <p:spPr/>
        <p:txBody>
          <a:bodyPr/>
          <a:lstStyle/>
          <a:p>
            <a:pPr eaLnBrk="1" hangingPunct="1"/>
            <a:r>
              <a:rPr lang="en-US" sz="3600" smtClean="0"/>
              <a:t>USERDUMP</a:t>
            </a:r>
          </a:p>
        </p:txBody>
      </p:sp>
      <p:sp>
        <p:nvSpPr>
          <p:cNvPr id="19461" name="Rectangle 3"/>
          <p:cNvSpPr>
            <a:spLocks noGrp="1" noChangeArrowheads="1"/>
          </p:cNvSpPr>
          <p:nvPr>
            <p:ph type="body" idx="1"/>
          </p:nvPr>
        </p:nvSpPr>
        <p:spPr/>
        <p:txBody>
          <a:bodyPr/>
          <a:lstStyle/>
          <a:p>
            <a:pPr eaLnBrk="1" hangingPunct="1"/>
            <a:r>
              <a:rPr lang="en-US" smtClean="0"/>
              <a:t>Still under development</a:t>
            </a:r>
          </a:p>
          <a:p>
            <a:pPr eaLnBrk="1" hangingPunct="1"/>
            <a:r>
              <a:rPr lang="en-US" smtClean="0"/>
              <a:t>Particle tracks (use with care)</a:t>
            </a:r>
          </a:p>
          <a:p>
            <a:pPr eaLnBrk="1" hangingPunct="1"/>
            <a:r>
              <a:rPr lang="en-US" smtClean="0"/>
              <a:t>Visualize the source particles distribution, as well superimposed with the geometry.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p:spPr>
        <p:txBody>
          <a:bodyPr/>
          <a:lstStyle/>
          <a:p>
            <a:fld id="{C605B216-24CF-4858-AEDB-2F48C0D0A5DD}" type="slidenum">
              <a:rPr lang="en-US"/>
              <a:pPr/>
              <a:t>2</a:t>
            </a:fld>
            <a:endParaRPr lang="en-US"/>
          </a:p>
        </p:txBody>
      </p:sp>
      <p:sp>
        <p:nvSpPr>
          <p:cNvPr id="4100" name="Rectangle 2"/>
          <p:cNvSpPr>
            <a:spLocks noGrp="1" noChangeArrowheads="1"/>
          </p:cNvSpPr>
          <p:nvPr>
            <p:ph type="title"/>
          </p:nvPr>
        </p:nvSpPr>
        <p:spPr/>
        <p:txBody>
          <a:bodyPr/>
          <a:lstStyle/>
          <a:p>
            <a:pPr eaLnBrk="1" hangingPunct="1"/>
            <a:r>
              <a:rPr lang="en-US" sz="3600" smtClean="0"/>
              <a:t>Plot List</a:t>
            </a:r>
          </a:p>
        </p:txBody>
      </p:sp>
      <p:sp>
        <p:nvSpPr>
          <p:cNvPr id="4101" name="Rectangle 5"/>
          <p:cNvSpPr>
            <a:spLocks noGrp="1" noChangeArrowheads="1"/>
          </p:cNvSpPr>
          <p:nvPr>
            <p:ph type="body" sz="half" idx="2"/>
          </p:nvPr>
        </p:nvSpPr>
        <p:spPr>
          <a:xfrm>
            <a:off x="5078413" y="1125538"/>
            <a:ext cx="3886200" cy="5181600"/>
          </a:xfrm>
        </p:spPr>
        <p:txBody>
          <a:bodyPr/>
          <a:lstStyle/>
          <a:p>
            <a:pPr eaLnBrk="1" hangingPunct="1">
              <a:lnSpc>
                <a:spcPct val="80000"/>
              </a:lnSpc>
            </a:pPr>
            <a:r>
              <a:rPr lang="en-US" sz="1800" smtClean="0"/>
              <a:t>Plots can be created in the “</a:t>
            </a:r>
            <a:r>
              <a:rPr lang="en-US" sz="1800" smtClean="0">
                <a:solidFill>
                  <a:srgbClr val="010103"/>
                </a:solidFill>
              </a:rPr>
              <a:t>Plot</a:t>
            </a:r>
            <a:r>
              <a:rPr lang="en-US" sz="1800" smtClean="0"/>
              <a:t>” list frame. Either Add new plots or Clone from existing ones.</a:t>
            </a:r>
          </a:p>
          <a:p>
            <a:pPr eaLnBrk="1" hangingPunct="1">
              <a:lnSpc>
                <a:spcPct val="80000"/>
              </a:lnSpc>
            </a:pPr>
            <a:r>
              <a:rPr lang="en-US" sz="1800" smtClean="0">
                <a:solidFill>
                  <a:srgbClr val="800000"/>
                </a:solidFill>
              </a:rPr>
              <a:t>It is important to set a unique filename for each plot</a:t>
            </a:r>
            <a:r>
              <a:rPr lang="en-US" sz="1800" smtClean="0"/>
              <a:t>. This filename will be used for every auxiliary file that the plot needs (the extension will change)</a:t>
            </a:r>
          </a:p>
          <a:p>
            <a:pPr eaLnBrk="1" hangingPunct="1">
              <a:lnSpc>
                <a:spcPct val="80000"/>
              </a:lnSpc>
            </a:pPr>
            <a:r>
              <a:rPr lang="en-US" sz="1800" smtClean="0"/>
              <a:t>The Filter button creates automatically one plot for each processed unit</a:t>
            </a:r>
          </a:p>
          <a:p>
            <a:pPr eaLnBrk="1" hangingPunct="1">
              <a:lnSpc>
                <a:spcPct val="80000"/>
              </a:lnSpc>
            </a:pPr>
            <a:r>
              <a:rPr lang="en-US" sz="1800" smtClean="0"/>
              <a:t>Hit Enter or click the Edit icon to display the plotting dialog</a:t>
            </a:r>
          </a:p>
        </p:txBody>
      </p:sp>
      <p:pic>
        <p:nvPicPr>
          <p:cNvPr id="4102" name="Picture 4" descr="plot_frame"/>
          <p:cNvPicPr>
            <a:picLocks noChangeAspect="1" noChangeArrowheads="1"/>
          </p:cNvPicPr>
          <p:nvPr/>
        </p:nvPicPr>
        <p:blipFill>
          <a:blip r:embed="rId2"/>
          <a:srcRect/>
          <a:stretch>
            <a:fillRect/>
          </a:stretch>
        </p:blipFill>
        <p:spPr bwMode="auto">
          <a:xfrm>
            <a:off x="71438" y="981075"/>
            <a:ext cx="5076825" cy="3459163"/>
          </a:xfrm>
          <a:prstGeom prst="rect">
            <a:avLst/>
          </a:prstGeom>
          <a:noFill/>
          <a:ln w="9525">
            <a:noFill/>
            <a:miter lim="800000"/>
            <a:headEnd/>
            <a:tailEnd/>
          </a:ln>
        </p:spPr>
      </p:pic>
      <p:sp>
        <p:nvSpPr>
          <p:cNvPr id="4103" name="Rectangle 6"/>
          <p:cNvSpPr>
            <a:spLocks noGrp="1" noChangeArrowheads="1"/>
          </p:cNvSpPr>
          <p:nvPr>
            <p:ph type="body" sz="half" idx="1"/>
          </p:nvPr>
        </p:nvSpPr>
        <p:spPr>
          <a:xfrm>
            <a:off x="107950" y="4437063"/>
            <a:ext cx="5832475" cy="2016125"/>
          </a:xfrm>
        </p:spPr>
        <p:txBody>
          <a:bodyPr/>
          <a:lstStyle/>
          <a:p>
            <a:pPr eaLnBrk="1" hangingPunct="1">
              <a:lnSpc>
                <a:spcPct val="80000"/>
              </a:lnSpc>
              <a:buFont typeface="Wingdings" pitchFamily="2" charset="2"/>
              <a:buNone/>
            </a:pPr>
            <a:r>
              <a:rPr lang="en-US" sz="1400" smtClean="0"/>
              <a:t>Plot Types</a:t>
            </a:r>
          </a:p>
          <a:p>
            <a:pPr eaLnBrk="1" hangingPunct="1">
              <a:lnSpc>
                <a:spcPct val="80000"/>
              </a:lnSpc>
            </a:pPr>
            <a:r>
              <a:rPr lang="en-US" sz="1400" smtClean="0">
                <a:solidFill>
                  <a:srgbClr val="010103"/>
                </a:solidFill>
              </a:rPr>
              <a:t>Geometry</a:t>
            </a:r>
            <a:r>
              <a:rPr lang="en-US" sz="1400" smtClean="0"/>
              <a:t>	For geometry plots</a:t>
            </a:r>
          </a:p>
          <a:p>
            <a:pPr eaLnBrk="1" hangingPunct="1">
              <a:lnSpc>
                <a:spcPct val="80000"/>
              </a:lnSpc>
            </a:pPr>
            <a:r>
              <a:rPr lang="en-US" sz="1400" smtClean="0">
                <a:solidFill>
                  <a:srgbClr val="010103"/>
                </a:solidFill>
              </a:rPr>
              <a:t>USRBIN</a:t>
            </a:r>
            <a:r>
              <a:rPr lang="en-US" sz="1400" smtClean="0"/>
              <a:t>	For plotting the output of USRBIN</a:t>
            </a:r>
          </a:p>
          <a:p>
            <a:pPr eaLnBrk="1" hangingPunct="1">
              <a:lnSpc>
                <a:spcPct val="80000"/>
              </a:lnSpc>
            </a:pPr>
            <a:r>
              <a:rPr lang="en-US" sz="1400" smtClean="0">
                <a:solidFill>
                  <a:srgbClr val="010103"/>
                </a:solidFill>
              </a:rPr>
              <a:t>USR-1D</a:t>
            </a:r>
            <a:r>
              <a:rPr lang="en-US" sz="1400" smtClean="0"/>
              <a:t>	To plot single differential quantities from cards</a:t>
            </a:r>
            <a:br>
              <a:rPr lang="en-US" sz="1400" smtClean="0"/>
            </a:br>
            <a:r>
              <a:rPr lang="en-US" sz="1400" smtClean="0"/>
              <a:t>		     </a:t>
            </a:r>
            <a:r>
              <a:rPr lang="en-US" sz="1200" smtClean="0">
                <a:solidFill>
                  <a:srgbClr val="008000"/>
                </a:solidFill>
              </a:rPr>
              <a:t>USRBDX, USRTRACK, USRCOLL, USRYIELD</a:t>
            </a:r>
          </a:p>
          <a:p>
            <a:pPr eaLnBrk="1" hangingPunct="1">
              <a:lnSpc>
                <a:spcPct val="80000"/>
              </a:lnSpc>
            </a:pPr>
            <a:r>
              <a:rPr lang="en-US" sz="1400" smtClean="0">
                <a:solidFill>
                  <a:srgbClr val="010103"/>
                </a:solidFill>
              </a:rPr>
              <a:t>USR-2D	</a:t>
            </a:r>
            <a:r>
              <a:rPr lang="en-US" sz="1400" smtClean="0"/>
              <a:t>To plot double differential from </a:t>
            </a:r>
            <a:r>
              <a:rPr lang="en-US" sz="1400" smtClean="0">
                <a:solidFill>
                  <a:srgbClr val="008000"/>
                </a:solidFill>
              </a:rPr>
              <a:t>USRBDX</a:t>
            </a:r>
          </a:p>
          <a:p>
            <a:pPr eaLnBrk="1" hangingPunct="1">
              <a:lnSpc>
                <a:spcPct val="80000"/>
              </a:lnSpc>
            </a:pPr>
            <a:r>
              <a:rPr lang="en-US" sz="1400" smtClean="0">
                <a:solidFill>
                  <a:srgbClr val="010103"/>
                </a:solidFill>
              </a:rPr>
              <a:t>RESNUCLE</a:t>
            </a:r>
            <a:r>
              <a:rPr lang="en-US" sz="1400" smtClean="0"/>
              <a:t>	To plot 1d or 2d distributions of </a:t>
            </a:r>
            <a:r>
              <a:rPr lang="en-US" sz="1400" smtClean="0">
                <a:solidFill>
                  <a:srgbClr val="008000"/>
                </a:solidFill>
              </a:rPr>
              <a:t>RESNUCLEi</a:t>
            </a:r>
          </a:p>
          <a:p>
            <a:pPr eaLnBrk="1" hangingPunct="1">
              <a:lnSpc>
                <a:spcPct val="80000"/>
              </a:lnSpc>
            </a:pPr>
            <a:r>
              <a:rPr lang="en-US" sz="1400" smtClean="0">
                <a:solidFill>
                  <a:srgbClr val="010103"/>
                </a:solidFill>
              </a:rPr>
              <a:t>USERDUMP</a:t>
            </a:r>
            <a:r>
              <a:rPr lang="en-US" sz="1400" smtClean="0"/>
              <a:t>	To plot the output of USERDUMP. Useful for 			visualizing the source distribution </a:t>
            </a:r>
            <a:r>
              <a:rPr lang="en-US" sz="1400" smtClean="0">
                <a:solidFill>
                  <a:srgbClr val="010103"/>
                </a:solidFill>
              </a:rPr>
              <a:t>(ToDo)</a:t>
            </a:r>
            <a:endParaRPr lang="en-US" sz="1400" smtClean="0"/>
          </a:p>
        </p:txBody>
      </p:sp>
      <p:sp>
        <p:nvSpPr>
          <p:cNvPr id="4104" name="Oval 7"/>
          <p:cNvSpPr>
            <a:spLocks noChangeArrowheads="1"/>
          </p:cNvSpPr>
          <p:nvPr/>
        </p:nvSpPr>
        <p:spPr bwMode="auto">
          <a:xfrm>
            <a:off x="4859338" y="2636838"/>
            <a:ext cx="288925" cy="287337"/>
          </a:xfrm>
          <a:prstGeom prst="ellipse">
            <a:avLst/>
          </a:prstGeom>
          <a:noFill/>
          <a:ln w="28575" algn="ctr">
            <a:solidFill>
              <a:srgbClr val="FF0000"/>
            </a:solidFill>
            <a:round/>
            <a:headEnd type="none" w="sm" len="sm"/>
            <a:tailEnd type="none" w="lg" len="med"/>
          </a:ln>
        </p:spPr>
        <p:txBody>
          <a:bodyPr wrap="none" anchor="ctr"/>
          <a:lstStyle/>
          <a:p>
            <a:endParaRPr lang="en-US"/>
          </a:p>
        </p:txBody>
      </p:sp>
      <p:sp>
        <p:nvSpPr>
          <p:cNvPr id="4105" name="Line 8"/>
          <p:cNvSpPr>
            <a:spLocks noChangeShapeType="1"/>
          </p:cNvSpPr>
          <p:nvPr/>
        </p:nvSpPr>
        <p:spPr bwMode="auto">
          <a:xfrm flipH="1" flipV="1">
            <a:off x="5076825" y="2924175"/>
            <a:ext cx="358775" cy="144463"/>
          </a:xfrm>
          <a:prstGeom prst="line">
            <a:avLst/>
          </a:prstGeom>
          <a:noFill/>
          <a:ln w="28575">
            <a:solidFill>
              <a:srgbClr val="FF0000"/>
            </a:solidFill>
            <a:round/>
            <a:headEnd type="none" w="sm" len="sm"/>
            <a:tailEnd type="triangle" w="lg" len="med"/>
          </a:ln>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6"/>
          <p:cNvSpPr>
            <a:spLocks noGrp="1"/>
          </p:cNvSpPr>
          <p:nvPr>
            <p:ph type="sldNum" sz="quarter" idx="12"/>
          </p:nvPr>
        </p:nvSpPr>
        <p:spPr>
          <a:noFill/>
        </p:spPr>
        <p:txBody>
          <a:bodyPr/>
          <a:lstStyle/>
          <a:p>
            <a:fld id="{8E0F89FB-E0CD-43CE-95B5-547B9D93319A}" type="slidenum">
              <a:rPr lang="en-US"/>
              <a:pPr/>
              <a:t>3</a:t>
            </a:fld>
            <a:endParaRPr lang="en-US"/>
          </a:p>
        </p:txBody>
      </p:sp>
      <p:sp>
        <p:nvSpPr>
          <p:cNvPr id="5124" name="Rectangle 2"/>
          <p:cNvSpPr>
            <a:spLocks noGrp="1" noChangeArrowheads="1"/>
          </p:cNvSpPr>
          <p:nvPr>
            <p:ph type="title"/>
          </p:nvPr>
        </p:nvSpPr>
        <p:spPr/>
        <p:txBody>
          <a:bodyPr/>
          <a:lstStyle/>
          <a:p>
            <a:pPr eaLnBrk="1" hangingPunct="1"/>
            <a:r>
              <a:rPr lang="en-US" sz="3600" smtClean="0"/>
              <a:t>Plotting Frames</a:t>
            </a:r>
          </a:p>
        </p:txBody>
      </p:sp>
      <p:sp>
        <p:nvSpPr>
          <p:cNvPr id="5125" name="Rectangle 6"/>
          <p:cNvSpPr>
            <a:spLocks noGrp="1" noChangeArrowheads="1"/>
          </p:cNvSpPr>
          <p:nvPr>
            <p:ph type="body" sz="half" idx="2"/>
          </p:nvPr>
        </p:nvSpPr>
        <p:spPr/>
        <p:txBody>
          <a:bodyPr/>
          <a:lstStyle/>
          <a:p>
            <a:pPr eaLnBrk="1" hangingPunct="1"/>
            <a:r>
              <a:rPr lang="en-US" sz="1800" smtClean="0"/>
              <a:t>All plot types share some common fields:</a:t>
            </a:r>
            <a:br>
              <a:rPr lang="en-US" sz="1800" smtClean="0"/>
            </a:br>
            <a:r>
              <a:rPr lang="en-US" sz="1800" smtClean="0">
                <a:solidFill>
                  <a:srgbClr val="010103"/>
                </a:solidFill>
              </a:rPr>
              <a:t>Title + options, Filename, Axis Labels, Legends (Keys) and Gnuplot Commands</a:t>
            </a:r>
            <a:r>
              <a:rPr lang="en-US" sz="1800" smtClean="0"/>
              <a:t>.</a:t>
            </a:r>
          </a:p>
          <a:p>
            <a:pPr eaLnBrk="1" hangingPunct="1"/>
            <a:r>
              <a:rPr lang="en-US" sz="1800" smtClean="0">
                <a:solidFill>
                  <a:srgbClr val="800000"/>
                </a:solidFill>
              </a:rPr>
              <a:t>Plot</a:t>
            </a:r>
            <a:r>
              <a:rPr lang="en-US" sz="1800" smtClean="0"/>
              <a:t> button (</a:t>
            </a:r>
            <a:r>
              <a:rPr lang="en-US" sz="1800" smtClean="0">
                <a:solidFill>
                  <a:srgbClr val="010103"/>
                </a:solidFill>
              </a:rPr>
              <a:t>Ctrl-Enter</a:t>
            </a:r>
            <a:r>
              <a:rPr lang="en-US" sz="1800" smtClean="0"/>
              <a:t>) will generate all the necessary files to display the plot, ONLY if they do not exist.</a:t>
            </a:r>
          </a:p>
          <a:p>
            <a:pPr eaLnBrk="1" hangingPunct="1"/>
            <a:r>
              <a:rPr lang="en-US" sz="1800" smtClean="0">
                <a:solidFill>
                  <a:srgbClr val="800000"/>
                </a:solidFill>
              </a:rPr>
              <a:t>Re-Plot</a:t>
            </a:r>
            <a:r>
              <a:rPr lang="en-US" sz="1800" smtClean="0"/>
              <a:t> will force the creation of all files regardless their state</a:t>
            </a:r>
          </a:p>
          <a:p>
            <a:pPr eaLnBrk="1" hangingPunct="1"/>
            <a:r>
              <a:rPr lang="en-US" sz="1800" smtClean="0"/>
              <a:t>Check the gnuplot manual to provide additional customization commands: e.g. To change the title font to Times size=20, add in the </a:t>
            </a:r>
            <a:r>
              <a:rPr lang="en-US" sz="1800" smtClean="0">
                <a:solidFill>
                  <a:srgbClr val="010103"/>
                </a:solidFill>
              </a:rPr>
              <a:t>Opt:</a:t>
            </a:r>
            <a:r>
              <a:rPr lang="en-US" sz="1800" smtClean="0"/>
              <a:t> field the command: </a:t>
            </a:r>
            <a:r>
              <a:rPr lang="en-US" sz="1800" smtClean="0">
                <a:solidFill>
                  <a:srgbClr val="010103"/>
                </a:solidFill>
              </a:rPr>
              <a:t>font ‘Times,20’</a:t>
            </a:r>
          </a:p>
          <a:p>
            <a:pPr eaLnBrk="1" hangingPunct="1"/>
            <a:endParaRPr lang="en-US" sz="1800" smtClean="0"/>
          </a:p>
        </p:txBody>
      </p:sp>
      <p:pic>
        <p:nvPicPr>
          <p:cNvPr id="5126" name="Picture 4" descr="plot_header_frame"/>
          <p:cNvPicPr>
            <a:picLocks noChangeAspect="1" noChangeArrowheads="1"/>
          </p:cNvPicPr>
          <p:nvPr/>
        </p:nvPicPr>
        <p:blipFill>
          <a:blip r:embed="rId2"/>
          <a:srcRect/>
          <a:stretch>
            <a:fillRect/>
          </a:stretch>
        </p:blipFill>
        <p:spPr bwMode="auto">
          <a:xfrm>
            <a:off x="107950" y="1125538"/>
            <a:ext cx="4608513" cy="3773487"/>
          </a:xfrm>
          <a:prstGeom prst="rect">
            <a:avLst/>
          </a:prstGeom>
          <a:noFill/>
          <a:ln w="9525">
            <a:noFill/>
            <a:miter lim="800000"/>
            <a:headEnd/>
            <a:tailEnd/>
          </a:ln>
        </p:spPr>
      </p:pic>
      <p:sp>
        <p:nvSpPr>
          <p:cNvPr id="5127" name="Rectangle 7"/>
          <p:cNvSpPr>
            <a:spLocks noChangeArrowheads="1"/>
          </p:cNvSpPr>
          <p:nvPr/>
        </p:nvSpPr>
        <p:spPr bwMode="auto">
          <a:xfrm>
            <a:off x="71438" y="1268413"/>
            <a:ext cx="4716462" cy="1728787"/>
          </a:xfrm>
          <a:prstGeom prst="rect">
            <a:avLst/>
          </a:prstGeom>
          <a:noFill/>
          <a:ln w="28575" algn="ctr">
            <a:solidFill>
              <a:srgbClr val="FF0000"/>
            </a:solidFill>
            <a:miter lim="800000"/>
            <a:headEnd type="none" w="sm" len="sm"/>
            <a:tailEnd type="none" w="lg" len="med"/>
          </a:ln>
        </p:spPr>
        <p:txBody>
          <a:bodyPr wrap="none" anchor="ctr"/>
          <a:lstStyle/>
          <a:p>
            <a:endParaRPr lang="en-US"/>
          </a:p>
        </p:txBody>
      </p:sp>
      <p:sp>
        <p:nvSpPr>
          <p:cNvPr id="5128" name="Rectangle 8"/>
          <p:cNvSpPr>
            <a:spLocks noChangeArrowheads="1"/>
          </p:cNvSpPr>
          <p:nvPr/>
        </p:nvSpPr>
        <p:spPr bwMode="auto">
          <a:xfrm>
            <a:off x="71438" y="3932238"/>
            <a:ext cx="4716462" cy="1081087"/>
          </a:xfrm>
          <a:prstGeom prst="rect">
            <a:avLst/>
          </a:prstGeom>
          <a:noFill/>
          <a:ln w="28575" algn="ctr">
            <a:solidFill>
              <a:srgbClr val="FF0000"/>
            </a:solidFill>
            <a:miter lim="800000"/>
            <a:headEnd type="none" w="sm" len="sm"/>
            <a:tailEnd type="none" w="lg" len="med"/>
          </a:ln>
        </p:spPr>
        <p:txBody>
          <a:bodyPr wrap="none" anchor="ct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a:noFill/>
        </p:spPr>
        <p:txBody>
          <a:bodyPr/>
          <a:lstStyle/>
          <a:p>
            <a:fld id="{057EFBBD-EEB4-43A1-87E7-E7171A3FB4A4}" type="slidenum">
              <a:rPr lang="en-US"/>
              <a:pPr/>
              <a:t>4</a:t>
            </a:fld>
            <a:endParaRPr lang="en-US"/>
          </a:p>
        </p:txBody>
      </p:sp>
      <p:sp>
        <p:nvSpPr>
          <p:cNvPr id="6148" name="Rectangle 2"/>
          <p:cNvSpPr>
            <a:spLocks noGrp="1" noChangeArrowheads="1"/>
          </p:cNvSpPr>
          <p:nvPr>
            <p:ph type="title"/>
          </p:nvPr>
        </p:nvSpPr>
        <p:spPr/>
        <p:txBody>
          <a:bodyPr/>
          <a:lstStyle/>
          <a:p>
            <a:pPr eaLnBrk="1" hangingPunct="1"/>
            <a:r>
              <a:rPr lang="en-US" sz="3600" smtClean="0"/>
              <a:t>General Tips</a:t>
            </a:r>
          </a:p>
        </p:txBody>
      </p:sp>
      <p:sp>
        <p:nvSpPr>
          <p:cNvPr id="6149" name="Rectangle 3"/>
          <p:cNvSpPr>
            <a:spLocks noGrp="1" noChangeArrowheads="1"/>
          </p:cNvSpPr>
          <p:nvPr>
            <p:ph type="body" idx="1"/>
          </p:nvPr>
        </p:nvSpPr>
        <p:spPr/>
        <p:txBody>
          <a:bodyPr/>
          <a:lstStyle/>
          <a:p>
            <a:pPr eaLnBrk="1" hangingPunct="1"/>
            <a:r>
              <a:rPr lang="en-US" smtClean="0"/>
              <a:t>To set some default parameters for gnuplot create a file called </a:t>
            </a:r>
            <a:r>
              <a:rPr lang="en-US" smtClean="0">
                <a:solidFill>
                  <a:srgbClr val="010103"/>
                </a:solidFill>
              </a:rPr>
              <a:t>~/.gnuplot</a:t>
            </a:r>
          </a:p>
          <a:p>
            <a:pPr eaLnBrk="1" hangingPunct="1"/>
            <a:r>
              <a:rPr lang="en-US" smtClean="0"/>
              <a:t>The </a:t>
            </a:r>
            <a:r>
              <a:rPr lang="en-US" smtClean="0">
                <a:solidFill>
                  <a:srgbClr val="800000"/>
                </a:solidFill>
              </a:rPr>
              <a:t>output window</a:t>
            </a:r>
            <a:r>
              <a:rPr lang="en-US" smtClean="0"/>
              <a:t> displays all the commands that are sent to gnuplot.</a:t>
            </a:r>
            <a:r>
              <a:rPr lang="en-US" smtClean="0">
                <a:solidFill>
                  <a:srgbClr val="010103"/>
                </a:solidFill>
              </a:rPr>
              <a:t> As well as the errors. In case of problem always consult the output window!</a:t>
            </a:r>
          </a:p>
          <a:p>
            <a:pPr eaLnBrk="1" hangingPunct="1"/>
            <a:r>
              <a:rPr lang="en-US" smtClean="0"/>
              <a:t>In the </a:t>
            </a:r>
            <a:r>
              <a:rPr lang="en-US" smtClean="0">
                <a:solidFill>
                  <a:srgbClr val="800000"/>
                </a:solidFill>
              </a:rPr>
              <a:t>Gnuplot commands</a:t>
            </a:r>
            <a:r>
              <a:rPr lang="en-US" smtClean="0"/>
              <a:t> you can fully customize the plot by adding manually commands. Please consult the gnuplot manual for available commands</a:t>
            </a:r>
          </a:p>
          <a:p>
            <a:pPr eaLnBrk="1" hangingPunct="1"/>
            <a:r>
              <a:rPr lang="en-US" smtClean="0"/>
              <a:t>All buttons and fields have tool tips. Move the cursor on top of a field to get a short description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5"/>
          <p:cNvSpPr>
            <a:spLocks noGrp="1"/>
          </p:cNvSpPr>
          <p:nvPr>
            <p:ph type="sldNum" sz="quarter" idx="12"/>
          </p:nvPr>
        </p:nvSpPr>
        <p:spPr>
          <a:noFill/>
        </p:spPr>
        <p:txBody>
          <a:bodyPr/>
          <a:lstStyle/>
          <a:p>
            <a:fld id="{8807E44D-8FE4-47FA-8617-98AB599FDF0E}" type="slidenum">
              <a:rPr lang="en-US"/>
              <a:pPr/>
              <a:t>5</a:t>
            </a:fld>
            <a:endParaRPr lang="en-US"/>
          </a:p>
        </p:txBody>
      </p:sp>
      <p:sp>
        <p:nvSpPr>
          <p:cNvPr id="7172" name="Rectangle 2"/>
          <p:cNvSpPr>
            <a:spLocks noGrp="1" noChangeArrowheads="1"/>
          </p:cNvSpPr>
          <p:nvPr>
            <p:ph type="title"/>
          </p:nvPr>
        </p:nvSpPr>
        <p:spPr/>
        <p:txBody>
          <a:bodyPr/>
          <a:lstStyle/>
          <a:p>
            <a:pPr eaLnBrk="1" hangingPunct="1"/>
            <a:r>
              <a:rPr lang="en-US" sz="3600" smtClean="0"/>
              <a:t>Geometry Plotting</a:t>
            </a:r>
          </a:p>
        </p:txBody>
      </p:sp>
      <p:sp>
        <p:nvSpPr>
          <p:cNvPr id="7173" name="Rectangle 5"/>
          <p:cNvSpPr>
            <a:spLocks noGrp="1" noChangeArrowheads="1"/>
          </p:cNvSpPr>
          <p:nvPr>
            <p:ph type="body" idx="1"/>
          </p:nvPr>
        </p:nvSpPr>
        <p:spPr>
          <a:xfrm>
            <a:off x="750888" y="3644900"/>
            <a:ext cx="7924800" cy="2662238"/>
          </a:xfrm>
        </p:spPr>
        <p:txBody>
          <a:bodyPr/>
          <a:lstStyle/>
          <a:p>
            <a:pPr eaLnBrk="1" hangingPunct="1"/>
            <a:r>
              <a:rPr lang="en-US" sz="1800" smtClean="0"/>
              <a:t>For geometry plotting the following information is needed (Fields with white background):</a:t>
            </a:r>
          </a:p>
          <a:p>
            <a:pPr lvl="1" eaLnBrk="1" hangingPunct="1"/>
            <a:r>
              <a:rPr lang="en-US" sz="1600" smtClean="0">
                <a:solidFill>
                  <a:srgbClr val="010103"/>
                </a:solidFill>
              </a:rPr>
              <a:t>Center</a:t>
            </a:r>
            <a:r>
              <a:rPr lang="en-US" sz="1600" smtClean="0"/>
              <a:t> </a:t>
            </a:r>
            <a:r>
              <a:rPr lang="en-US" sz="1600" smtClean="0">
                <a:solidFill>
                  <a:srgbClr val="010103"/>
                </a:solidFill>
              </a:rPr>
              <a:t>(x,y,z)</a:t>
            </a:r>
            <a:r>
              <a:rPr lang="en-US" sz="1600" smtClean="0"/>
              <a:t> point defining the center of your plot</a:t>
            </a:r>
          </a:p>
          <a:p>
            <a:pPr lvl="1" eaLnBrk="1" hangingPunct="1"/>
            <a:r>
              <a:rPr lang="en-US" sz="1600" smtClean="0">
                <a:solidFill>
                  <a:srgbClr val="010103"/>
                </a:solidFill>
              </a:rPr>
              <a:t>Basis (U,V)</a:t>
            </a:r>
            <a:r>
              <a:rPr lang="en-US" sz="1600" smtClean="0"/>
              <a:t>: Two perpendicular axis vectors defining the new system</a:t>
            </a:r>
          </a:p>
          <a:p>
            <a:pPr lvl="1" eaLnBrk="1" hangingPunct="1"/>
            <a:r>
              <a:rPr lang="en-US" sz="1600" smtClean="0">
                <a:solidFill>
                  <a:srgbClr val="010103"/>
                </a:solidFill>
              </a:rPr>
              <a:t>Extends (DU, DV)</a:t>
            </a:r>
            <a:r>
              <a:rPr lang="en-US" sz="1600" smtClean="0"/>
              <a:t> of the plot. The total width/height will be </a:t>
            </a:r>
            <a:r>
              <a:rPr lang="en-US" sz="1600" smtClean="0">
                <a:solidFill>
                  <a:srgbClr val="800000"/>
                </a:solidFill>
              </a:rPr>
              <a:t>twice</a:t>
            </a:r>
            <a:r>
              <a:rPr lang="en-US" sz="1600" smtClean="0"/>
              <a:t> the extends</a:t>
            </a:r>
          </a:p>
          <a:p>
            <a:pPr lvl="1" eaLnBrk="1" hangingPunct="1"/>
            <a:r>
              <a:rPr lang="en-US" sz="1600" smtClean="0">
                <a:solidFill>
                  <a:srgbClr val="010103"/>
                </a:solidFill>
              </a:rPr>
              <a:t>Scanning grid (NU, NV):</a:t>
            </a:r>
            <a:r>
              <a:rPr lang="en-US" sz="1600" smtClean="0"/>
              <a:t> how many points to scan</a:t>
            </a:r>
          </a:p>
          <a:p>
            <a:pPr lvl="1" eaLnBrk="1" hangingPunct="1"/>
            <a:r>
              <a:rPr lang="en-US" sz="1600" smtClean="0">
                <a:solidFill>
                  <a:srgbClr val="010103"/>
                </a:solidFill>
              </a:rPr>
              <a:t>Plotting type</a:t>
            </a:r>
            <a:r>
              <a:rPr lang="en-US" sz="1600" smtClean="0"/>
              <a:t> (Only borders, Regions, Materials, …)</a:t>
            </a:r>
          </a:p>
          <a:p>
            <a:pPr eaLnBrk="1" hangingPunct="1"/>
            <a:endParaRPr lang="en-US" sz="1800" smtClean="0"/>
          </a:p>
        </p:txBody>
      </p:sp>
      <p:pic>
        <p:nvPicPr>
          <p:cNvPr id="7174" name="Picture 4" descr="geometry_plot"/>
          <p:cNvPicPr>
            <a:picLocks noChangeAspect="1" noChangeArrowheads="1"/>
          </p:cNvPicPr>
          <p:nvPr/>
        </p:nvPicPr>
        <p:blipFill>
          <a:blip r:embed="rId2"/>
          <a:srcRect/>
          <a:stretch>
            <a:fillRect/>
          </a:stretch>
        </p:blipFill>
        <p:spPr bwMode="auto">
          <a:xfrm>
            <a:off x="1547813" y="1052513"/>
            <a:ext cx="5486400" cy="24288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2"/>
          </p:nvPr>
        </p:nvSpPr>
        <p:spPr>
          <a:noFill/>
        </p:spPr>
        <p:txBody>
          <a:bodyPr/>
          <a:lstStyle/>
          <a:p>
            <a:fld id="{53AB8F7D-6173-4638-8FD2-74BAE62BF66B}" type="slidenum">
              <a:rPr lang="en-US"/>
              <a:pPr/>
              <a:t>6</a:t>
            </a:fld>
            <a:endParaRPr lang="en-US"/>
          </a:p>
        </p:txBody>
      </p:sp>
      <p:sp>
        <p:nvSpPr>
          <p:cNvPr id="8196" name="Rectangle 2"/>
          <p:cNvSpPr>
            <a:spLocks noGrp="1" noChangeArrowheads="1"/>
          </p:cNvSpPr>
          <p:nvPr>
            <p:ph type="title"/>
          </p:nvPr>
        </p:nvSpPr>
        <p:spPr/>
        <p:txBody>
          <a:bodyPr/>
          <a:lstStyle/>
          <a:p>
            <a:pPr eaLnBrk="1" hangingPunct="1"/>
            <a:r>
              <a:rPr lang="en-US" sz="3600" smtClean="0"/>
              <a:t>Geometry plotting</a:t>
            </a:r>
          </a:p>
        </p:txBody>
      </p:sp>
      <p:sp>
        <p:nvSpPr>
          <p:cNvPr id="181251" name="Rectangle 3"/>
          <p:cNvSpPr>
            <a:spLocks noGrp="1" noChangeArrowheads="1"/>
          </p:cNvSpPr>
          <p:nvPr>
            <p:ph type="body" idx="1"/>
          </p:nvPr>
        </p:nvSpPr>
        <p:spPr/>
        <p:txBody>
          <a:bodyPr/>
          <a:lstStyle/>
          <a:p>
            <a:pPr eaLnBrk="1" hangingPunct="1">
              <a:defRPr/>
            </a:pPr>
            <a:r>
              <a:rPr lang="en-US" sz="2000" smtClean="0"/>
              <a:t>All input fields with </a:t>
            </a:r>
            <a:r>
              <a:rPr lang="en-US" sz="2000" smtClean="0">
                <a:solidFill>
                  <a:srgbClr val="CCCC00"/>
                </a:solidFill>
                <a:effectLst>
                  <a:outerShdw blurRad="38100" dist="38100" dir="2700000" algn="tl">
                    <a:srgbClr val="C0C0C0"/>
                  </a:outerShdw>
                </a:effectLst>
              </a:rPr>
              <a:t>light-yellow</a:t>
            </a:r>
            <a:r>
              <a:rPr lang="en-US" sz="2000" smtClean="0"/>
              <a:t> background are used to perform operations on the previous fields. e.g. to rotate the basis-vectors</a:t>
            </a:r>
          </a:p>
          <a:p>
            <a:pPr eaLnBrk="1" hangingPunct="1">
              <a:defRPr/>
            </a:pPr>
            <a:r>
              <a:rPr lang="en-US" sz="2000" smtClean="0"/>
              <a:t>When the “</a:t>
            </a:r>
            <a:r>
              <a:rPr lang="en-US" sz="2000" smtClean="0">
                <a:solidFill>
                  <a:srgbClr val="800000"/>
                </a:solidFill>
              </a:rPr>
              <a:t>Plot</a:t>
            </a:r>
            <a:r>
              <a:rPr lang="en-US" sz="2000" smtClean="0"/>
              <a:t>” button is pressed, flair will create a temporary input file containing only the geometry and the related information together with the appropriate </a:t>
            </a:r>
            <a:r>
              <a:rPr lang="en-US" sz="2000" smtClean="0">
                <a:solidFill>
                  <a:srgbClr val="008000"/>
                </a:solidFill>
              </a:rPr>
              <a:t>PLOTGEOM</a:t>
            </a:r>
            <a:r>
              <a:rPr lang="en-US" sz="2000" smtClean="0"/>
              <a:t> card. It will start a FLUKA run, and on exit it will convert the PLOTGEOM file in a format that gnuplot understands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p:cNvSpPr>
            <a:spLocks noGrp="1"/>
          </p:cNvSpPr>
          <p:nvPr>
            <p:ph type="sldNum" sz="quarter" idx="12"/>
          </p:nvPr>
        </p:nvSpPr>
        <p:spPr>
          <a:noFill/>
        </p:spPr>
        <p:txBody>
          <a:bodyPr/>
          <a:lstStyle/>
          <a:p>
            <a:fld id="{1D5AD92D-CE7F-46AD-97E8-AEF60CD43029}" type="slidenum">
              <a:rPr lang="en-US"/>
              <a:pPr/>
              <a:t>7</a:t>
            </a:fld>
            <a:endParaRPr lang="en-US"/>
          </a:p>
        </p:txBody>
      </p:sp>
      <p:sp>
        <p:nvSpPr>
          <p:cNvPr id="9220" name="Rectangle 2"/>
          <p:cNvSpPr>
            <a:spLocks noGrp="1" noChangeArrowheads="1"/>
          </p:cNvSpPr>
          <p:nvPr>
            <p:ph type="title"/>
          </p:nvPr>
        </p:nvSpPr>
        <p:spPr/>
        <p:txBody>
          <a:bodyPr/>
          <a:lstStyle/>
          <a:p>
            <a:pPr eaLnBrk="1" hangingPunct="1"/>
            <a:r>
              <a:rPr lang="en-US" sz="3600" smtClean="0"/>
              <a:t>USRBIN</a:t>
            </a:r>
          </a:p>
        </p:txBody>
      </p:sp>
      <p:sp>
        <p:nvSpPr>
          <p:cNvPr id="9221" name="Rectangle 5"/>
          <p:cNvSpPr>
            <a:spLocks noGrp="1" noChangeArrowheads="1"/>
          </p:cNvSpPr>
          <p:nvPr>
            <p:ph type="body" idx="1"/>
          </p:nvPr>
        </p:nvSpPr>
        <p:spPr>
          <a:xfrm>
            <a:off x="750888" y="4295775"/>
            <a:ext cx="7924800" cy="2085975"/>
          </a:xfrm>
        </p:spPr>
        <p:txBody>
          <a:bodyPr/>
          <a:lstStyle/>
          <a:p>
            <a:pPr eaLnBrk="1" hangingPunct="1"/>
            <a:r>
              <a:rPr lang="en-US" sz="2000" smtClean="0"/>
              <a:t>Set the usrbin summary file in the </a:t>
            </a:r>
            <a:r>
              <a:rPr lang="en-US" sz="2000" smtClean="0">
                <a:solidFill>
                  <a:srgbClr val="010103"/>
                </a:solidFill>
              </a:rPr>
              <a:t>File:</a:t>
            </a:r>
            <a:r>
              <a:rPr lang="en-US" sz="2000" smtClean="0"/>
              <a:t> field</a:t>
            </a:r>
          </a:p>
          <a:p>
            <a:pPr eaLnBrk="1" hangingPunct="1"/>
            <a:r>
              <a:rPr lang="en-US" sz="2000" smtClean="0"/>
              <a:t>Select from </a:t>
            </a:r>
            <a:r>
              <a:rPr lang="en-US" sz="2000" smtClean="0">
                <a:solidFill>
                  <a:srgbClr val="010103"/>
                </a:solidFill>
              </a:rPr>
              <a:t>Det:</a:t>
            </a:r>
            <a:r>
              <a:rPr lang="en-US" sz="2000" smtClean="0"/>
              <a:t> the detector to use.</a:t>
            </a:r>
          </a:p>
          <a:p>
            <a:pPr eaLnBrk="1" hangingPunct="1"/>
            <a:r>
              <a:rPr lang="en-US" sz="2000" smtClean="0"/>
              <a:t>All the available detector information will be displayed</a:t>
            </a:r>
          </a:p>
          <a:p>
            <a:pPr eaLnBrk="1" hangingPunct="1"/>
            <a:r>
              <a:rPr lang="en-US" sz="2000" smtClean="0"/>
              <a:t>The information </a:t>
            </a:r>
            <a:r>
              <a:rPr lang="en-US" sz="2000" smtClean="0">
                <a:solidFill>
                  <a:srgbClr val="800000"/>
                </a:solidFill>
              </a:rPr>
              <a:t>Min</a:t>
            </a:r>
            <a:r>
              <a:rPr lang="en-US" sz="2000" smtClean="0"/>
              <a:t>inum, </a:t>
            </a:r>
            <a:r>
              <a:rPr lang="en-US" sz="2000" smtClean="0">
                <a:solidFill>
                  <a:srgbClr val="800000"/>
                </a:solidFill>
              </a:rPr>
              <a:t>Max</a:t>
            </a:r>
            <a:r>
              <a:rPr lang="en-US" sz="2000" smtClean="0"/>
              <a:t>imum and </a:t>
            </a:r>
            <a:r>
              <a:rPr lang="en-US" sz="2000" smtClean="0">
                <a:solidFill>
                  <a:srgbClr val="800000"/>
                </a:solidFill>
              </a:rPr>
              <a:t>Int</a:t>
            </a:r>
            <a:r>
              <a:rPr lang="en-US" sz="2000" smtClean="0"/>
              <a:t>egral will be filled after displaying the plot!</a:t>
            </a:r>
          </a:p>
        </p:txBody>
      </p:sp>
      <p:pic>
        <p:nvPicPr>
          <p:cNvPr id="9222" name="Picture 8" descr="usrbin_plot"/>
          <p:cNvPicPr>
            <a:picLocks noChangeAspect="1" noChangeArrowheads="1"/>
          </p:cNvPicPr>
          <p:nvPr/>
        </p:nvPicPr>
        <p:blipFill>
          <a:blip r:embed="rId2"/>
          <a:srcRect/>
          <a:stretch>
            <a:fillRect/>
          </a:stretch>
        </p:blipFill>
        <p:spPr bwMode="auto">
          <a:xfrm>
            <a:off x="971550" y="2060575"/>
            <a:ext cx="6985000" cy="2235200"/>
          </a:xfrm>
          <a:prstGeom prst="rect">
            <a:avLst/>
          </a:prstGeom>
          <a:noFill/>
          <a:ln w="9525">
            <a:noFill/>
            <a:miter lim="800000"/>
            <a:headEnd/>
            <a:tailEnd/>
          </a:ln>
        </p:spPr>
      </p:pic>
      <p:sp>
        <p:nvSpPr>
          <p:cNvPr id="9223" name="Rectangle 11"/>
          <p:cNvSpPr>
            <a:spLocks noChangeArrowheads="1"/>
          </p:cNvSpPr>
          <p:nvPr/>
        </p:nvSpPr>
        <p:spPr bwMode="auto">
          <a:xfrm>
            <a:off x="755650" y="981075"/>
            <a:ext cx="7924800" cy="1439863"/>
          </a:xfrm>
          <a:prstGeom prst="rect">
            <a:avLst/>
          </a:prstGeom>
          <a:noFill/>
          <a:ln w="9525">
            <a:noFill/>
            <a:miter lim="800000"/>
            <a:headEnd/>
            <a:tailEnd/>
          </a:ln>
        </p:spPr>
        <p:txBody>
          <a:bodyPr lIns="92075" tIns="46038" rIns="92075" bIns="46038"/>
          <a:lstStyle/>
          <a:p>
            <a:pPr marL="342900" indent="-342900">
              <a:lnSpc>
                <a:spcPct val="80000"/>
              </a:lnSpc>
              <a:spcBef>
                <a:spcPct val="20000"/>
              </a:spcBef>
              <a:buClr>
                <a:schemeClr val="hlink"/>
              </a:buClr>
              <a:buSzPct val="80000"/>
              <a:buFont typeface="Wingdings" pitchFamily="2" charset="2"/>
              <a:buChar char="l"/>
            </a:pPr>
            <a:r>
              <a:rPr lang="en-US"/>
              <a:t>With the USRBIN plotting frame you can perform 2D or 1D projections of the data or errors from USRBIN data.</a:t>
            </a:r>
          </a:p>
          <a:p>
            <a:pPr marL="342900" indent="-342900">
              <a:lnSpc>
                <a:spcPct val="80000"/>
              </a:lnSpc>
              <a:spcBef>
                <a:spcPct val="20000"/>
              </a:spcBef>
              <a:buClr>
                <a:schemeClr val="hlink"/>
              </a:buClr>
              <a:buSzPct val="80000"/>
              <a:buFont typeface="Wingdings" pitchFamily="2" charset="2"/>
              <a:buChar char="l"/>
            </a:pPr>
            <a:r>
              <a:rPr lang="en-US"/>
              <a:t>For the moment the special binning and region binning is not supported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5"/>
          <p:cNvSpPr>
            <a:spLocks noGrp="1"/>
          </p:cNvSpPr>
          <p:nvPr>
            <p:ph type="sldNum" sz="quarter" idx="12"/>
          </p:nvPr>
        </p:nvSpPr>
        <p:spPr>
          <a:noFill/>
        </p:spPr>
        <p:txBody>
          <a:bodyPr/>
          <a:lstStyle/>
          <a:p>
            <a:fld id="{4C9153E1-2529-4D38-A226-3DAF66E02329}" type="slidenum">
              <a:rPr lang="en-US"/>
              <a:pPr/>
              <a:t>8</a:t>
            </a:fld>
            <a:endParaRPr lang="en-US"/>
          </a:p>
        </p:txBody>
      </p:sp>
      <p:sp>
        <p:nvSpPr>
          <p:cNvPr id="10244" name="Rectangle 2"/>
          <p:cNvSpPr>
            <a:spLocks noGrp="1" noChangeArrowheads="1"/>
          </p:cNvSpPr>
          <p:nvPr>
            <p:ph type="title"/>
          </p:nvPr>
        </p:nvSpPr>
        <p:spPr/>
        <p:txBody>
          <a:bodyPr/>
          <a:lstStyle/>
          <a:p>
            <a:pPr eaLnBrk="1" hangingPunct="1"/>
            <a:r>
              <a:rPr lang="en-US" sz="3600" smtClean="0"/>
              <a:t>USRBIN (2D Plot)</a:t>
            </a:r>
          </a:p>
        </p:txBody>
      </p:sp>
      <p:sp>
        <p:nvSpPr>
          <p:cNvPr id="10245" name="Rectangle 3"/>
          <p:cNvSpPr>
            <a:spLocks noGrp="1" noChangeArrowheads="1"/>
          </p:cNvSpPr>
          <p:nvPr>
            <p:ph type="body" idx="1"/>
          </p:nvPr>
        </p:nvSpPr>
        <p:spPr>
          <a:xfrm>
            <a:off x="750888" y="2708275"/>
            <a:ext cx="7924800" cy="3598863"/>
          </a:xfrm>
        </p:spPr>
        <p:txBody>
          <a:bodyPr/>
          <a:lstStyle/>
          <a:p>
            <a:pPr eaLnBrk="1" hangingPunct="1"/>
            <a:r>
              <a:rPr lang="en-US" sz="2000" smtClean="0"/>
              <a:t>Select the “2D Histogram” tab</a:t>
            </a:r>
          </a:p>
          <a:p>
            <a:pPr eaLnBrk="1" hangingPunct="1"/>
            <a:r>
              <a:rPr lang="en-US" sz="2000" smtClean="0"/>
              <a:t>Select the projection axis and limits</a:t>
            </a:r>
          </a:p>
          <a:p>
            <a:pPr eaLnBrk="1" hangingPunct="1"/>
            <a:r>
              <a:rPr lang="en-US" sz="2000" smtClean="0"/>
              <a:t>swap: will exchange the plotting X and Y axis</a:t>
            </a:r>
          </a:p>
          <a:p>
            <a:pPr eaLnBrk="1" hangingPunct="1"/>
            <a:r>
              <a:rPr lang="en-US" sz="2000" smtClean="0"/>
              <a:t>errors: will plot the error values as color plot</a:t>
            </a:r>
          </a:p>
          <a:p>
            <a:pPr eaLnBrk="1" hangingPunct="1"/>
            <a:r>
              <a:rPr lang="en-US" sz="2000" smtClean="0"/>
              <a:t>Get: will get the projection limits from the gnuplot window</a:t>
            </a:r>
          </a:p>
          <a:p>
            <a:pPr eaLnBrk="1" hangingPunct="1"/>
            <a:r>
              <a:rPr lang="en-US" sz="2000" smtClean="0">
                <a:solidFill>
                  <a:srgbClr val="010103"/>
                </a:solidFill>
              </a:rPr>
              <a:t>Norm:</a:t>
            </a:r>
            <a:r>
              <a:rPr lang="en-US" sz="2000" smtClean="0"/>
              <a:t> is the </a:t>
            </a:r>
            <a:r>
              <a:rPr lang="en-US" sz="2000" smtClean="0">
                <a:solidFill>
                  <a:srgbClr val="800000"/>
                </a:solidFill>
              </a:rPr>
              <a:t>normalization value or expression</a:t>
            </a:r>
            <a:r>
              <a:rPr lang="en-US" sz="2000" smtClean="0"/>
              <a:t>. You can even define a function to use as normalization using as argument </a:t>
            </a:r>
            <a:r>
              <a:rPr lang="en-US" sz="2000" smtClean="0">
                <a:solidFill>
                  <a:srgbClr val="010103"/>
                </a:solidFill>
              </a:rPr>
              <a:t>x</a:t>
            </a:r>
            <a:r>
              <a:rPr lang="en-US" sz="2000" smtClean="0"/>
              <a:t>: e.g.   </a:t>
            </a:r>
            <a:r>
              <a:rPr lang="en-US" sz="2000" smtClean="0">
                <a:solidFill>
                  <a:srgbClr val="010103"/>
                </a:solidFill>
              </a:rPr>
              <a:t>5*x**2+4*x</a:t>
            </a:r>
          </a:p>
          <a:p>
            <a:pPr eaLnBrk="1" hangingPunct="1"/>
            <a:r>
              <a:rPr lang="en-US" sz="2000" smtClean="0">
                <a:solidFill>
                  <a:srgbClr val="010103"/>
                </a:solidFill>
              </a:rPr>
              <a:t>log:</a:t>
            </a:r>
            <a:r>
              <a:rPr lang="en-US" sz="2000" smtClean="0"/>
              <a:t> select linear or log in the color bar axis</a:t>
            </a:r>
          </a:p>
        </p:txBody>
      </p:sp>
      <p:pic>
        <p:nvPicPr>
          <p:cNvPr id="10246" name="Picture 5" descr="usrbin_plot-2d"/>
          <p:cNvPicPr>
            <a:picLocks noChangeAspect="1" noChangeArrowheads="1"/>
          </p:cNvPicPr>
          <p:nvPr/>
        </p:nvPicPr>
        <p:blipFill>
          <a:blip r:embed="rId2"/>
          <a:srcRect/>
          <a:stretch>
            <a:fillRect/>
          </a:stretch>
        </p:blipFill>
        <p:spPr bwMode="auto">
          <a:xfrm>
            <a:off x="971550" y="981075"/>
            <a:ext cx="7488238" cy="161448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5"/>
          <p:cNvSpPr>
            <a:spLocks noGrp="1"/>
          </p:cNvSpPr>
          <p:nvPr>
            <p:ph type="sldNum" sz="quarter" idx="12"/>
          </p:nvPr>
        </p:nvSpPr>
        <p:spPr>
          <a:noFill/>
        </p:spPr>
        <p:txBody>
          <a:bodyPr/>
          <a:lstStyle/>
          <a:p>
            <a:fld id="{608AA9EE-9210-4AE9-8BC7-AE061D74DDDF}" type="slidenum">
              <a:rPr lang="en-US"/>
              <a:pPr/>
              <a:t>9</a:t>
            </a:fld>
            <a:endParaRPr lang="en-US"/>
          </a:p>
        </p:txBody>
      </p:sp>
      <p:sp>
        <p:nvSpPr>
          <p:cNvPr id="11268" name="Rectangle 2"/>
          <p:cNvSpPr>
            <a:spLocks noGrp="1" noChangeArrowheads="1"/>
          </p:cNvSpPr>
          <p:nvPr>
            <p:ph type="title"/>
          </p:nvPr>
        </p:nvSpPr>
        <p:spPr/>
        <p:txBody>
          <a:bodyPr/>
          <a:lstStyle/>
          <a:p>
            <a:pPr eaLnBrk="1" hangingPunct="1"/>
            <a:r>
              <a:rPr lang="en-US" sz="3600" smtClean="0"/>
              <a:t>USRBIN (2D Plot) </a:t>
            </a:r>
            <a:r>
              <a:rPr lang="en-US" sz="3600" baseline="30000" smtClean="0"/>
              <a:t>cont.</a:t>
            </a:r>
          </a:p>
        </p:txBody>
      </p:sp>
      <p:sp>
        <p:nvSpPr>
          <p:cNvPr id="11269" name="Rectangle 3"/>
          <p:cNvSpPr>
            <a:spLocks noGrp="1" noChangeArrowheads="1"/>
          </p:cNvSpPr>
          <p:nvPr>
            <p:ph type="body" idx="1"/>
          </p:nvPr>
        </p:nvSpPr>
        <p:spPr>
          <a:xfrm>
            <a:off x="750888" y="2708275"/>
            <a:ext cx="7924800" cy="3598863"/>
          </a:xfrm>
        </p:spPr>
        <p:txBody>
          <a:bodyPr/>
          <a:lstStyle/>
          <a:p>
            <a:pPr eaLnBrk="1" hangingPunct="1"/>
            <a:r>
              <a:rPr lang="en-US" sz="2000" smtClean="0"/>
              <a:t>The Minimum, Maximum, Colors and CPD (Colors per decade) are interconnected.</a:t>
            </a:r>
          </a:p>
          <a:p>
            <a:pPr eaLnBrk="1" hangingPunct="1">
              <a:buFont typeface="Wingdings" pitchFamily="2" charset="2"/>
              <a:buNone/>
            </a:pPr>
            <a:r>
              <a:rPr lang="en-US" sz="2000" smtClean="0"/>
              <a:t>		</a:t>
            </a:r>
            <a:r>
              <a:rPr lang="en-US" sz="2000" smtClean="0">
                <a:solidFill>
                  <a:srgbClr val="010103"/>
                </a:solidFill>
                <a:latin typeface="Times New Roman" pitchFamily="18" charset="0"/>
              </a:rPr>
              <a:t>	log10(Max) = log10(Min) + Colors/CPD</a:t>
            </a:r>
          </a:p>
          <a:p>
            <a:pPr eaLnBrk="1" hangingPunct="1"/>
            <a:r>
              <a:rPr lang="en-US" sz="2000" smtClean="0"/>
              <a:t>Once the value is changed in one field, the other will be calculated accordingly</a:t>
            </a:r>
          </a:p>
          <a:p>
            <a:pPr eaLnBrk="1" hangingPunct="1"/>
            <a:r>
              <a:rPr lang="en-US" sz="2000" smtClean="0"/>
              <a:t>Palette: offers a possibility to the user to choose from various predefined palettes. The user can define his own palette using the “set palette” command from the “Gnuplot commands” text box</a:t>
            </a:r>
          </a:p>
        </p:txBody>
      </p:sp>
      <p:pic>
        <p:nvPicPr>
          <p:cNvPr id="11270" name="Picture 4" descr="usrbin_plot-2d"/>
          <p:cNvPicPr>
            <a:picLocks noChangeAspect="1" noChangeArrowheads="1"/>
          </p:cNvPicPr>
          <p:nvPr/>
        </p:nvPicPr>
        <p:blipFill>
          <a:blip r:embed="rId2"/>
          <a:srcRect/>
          <a:stretch>
            <a:fillRect/>
          </a:stretch>
        </p:blipFill>
        <p:spPr bwMode="auto">
          <a:xfrm>
            <a:off x="971550" y="981075"/>
            <a:ext cx="7488238" cy="161448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sm" len="sm"/>
          <a:tailEnd type="triangle" w="lg"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sm" len="sm"/>
          <a:tailEnd type="triangle" w="lg"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themeOverride>
</file>

<file path=docProps/app.xml><?xml version="1.0" encoding="utf-8"?>
<Properties xmlns="http://schemas.openxmlformats.org/officeDocument/2006/extended-properties" xmlns:vt="http://schemas.openxmlformats.org/officeDocument/2006/docPropsVTypes">
  <TotalTime>5176</TotalTime>
  <Words>995</Words>
  <PresentationFormat>Overhead</PresentationFormat>
  <Paragraphs>122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Blueprint</vt:lpstr>
      <vt:lpstr>FLUKA: Flair Plots</vt:lpstr>
      <vt:lpstr>Plot List</vt:lpstr>
      <vt:lpstr>Plotting Frames</vt:lpstr>
      <vt:lpstr>General Tips</vt:lpstr>
      <vt:lpstr>Geometry Plotting</vt:lpstr>
      <vt:lpstr>Geometry plotting</vt:lpstr>
      <vt:lpstr>USRBIN</vt:lpstr>
      <vt:lpstr>USRBIN (2D Plot)</vt:lpstr>
      <vt:lpstr>USRBIN (2D Plot) cont.</vt:lpstr>
      <vt:lpstr>USRBIN (2D plot) cont..</vt:lpstr>
      <vt:lpstr>USRBIN (1D-plots)</vt:lpstr>
      <vt:lpstr>USR-1D Single Differential Plot</vt:lpstr>
      <vt:lpstr>USR-1D Single Differential Plot</vt:lpstr>
      <vt:lpstr>USR-1D Plots</vt:lpstr>
      <vt:lpstr>USR-1D Plots</vt:lpstr>
      <vt:lpstr>USR-1D Plots</vt:lpstr>
      <vt:lpstr>USERDUMP</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FLUKA Utilities</dc:title>
  <dc:subject>fluka.r flukaplot.r</dc:subject>
  <dc:creator>Vasilis Vlachoudis</dc:creator>
  <cp:keywords>FLUKA, Computers</cp:keywords>
  <cp:lastModifiedBy>Vasilis Vlachoudis</cp:lastModifiedBy>
  <cp:revision>228</cp:revision>
  <dcterms:modified xsi:type="dcterms:W3CDTF">2009-03-23T19:00:13Z</dcterms:modified>
</cp:coreProperties>
</file>