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74" r:id="rId2"/>
    <p:sldId id="275" r:id="rId3"/>
    <p:sldId id="379" r:id="rId4"/>
    <p:sldId id="277" r:id="rId5"/>
    <p:sldId id="367" r:id="rId6"/>
    <p:sldId id="284" r:id="rId7"/>
    <p:sldId id="285" r:id="rId8"/>
    <p:sldId id="293" r:id="rId9"/>
    <p:sldId id="365" r:id="rId10"/>
    <p:sldId id="366" r:id="rId11"/>
    <p:sldId id="375" r:id="rId12"/>
    <p:sldId id="294" r:id="rId13"/>
    <p:sldId id="381" r:id="rId14"/>
    <p:sldId id="382" r:id="rId15"/>
    <p:sldId id="371" r:id="rId16"/>
    <p:sldId id="308" r:id="rId17"/>
    <p:sldId id="310" r:id="rId18"/>
    <p:sldId id="383" r:id="rId19"/>
    <p:sldId id="374" r:id="rId20"/>
    <p:sldId id="281" r:id="rId21"/>
    <p:sldId id="321" r:id="rId22"/>
    <p:sldId id="322" r:id="rId23"/>
    <p:sldId id="323" r:id="rId24"/>
    <p:sldId id="324" r:id="rId25"/>
    <p:sldId id="325" r:id="rId26"/>
    <p:sldId id="326" r:id="rId27"/>
    <p:sldId id="329" r:id="rId28"/>
    <p:sldId id="327" r:id="rId29"/>
    <p:sldId id="360" r:id="rId30"/>
    <p:sldId id="361" r:id="rId31"/>
    <p:sldId id="376" r:id="rId32"/>
    <p:sldId id="364" r:id="rId33"/>
    <p:sldId id="385" r:id="rId34"/>
    <p:sldId id="359" r:id="rId35"/>
    <p:sldId id="362" r:id="rId36"/>
    <p:sldId id="363" r:id="rId37"/>
    <p:sldId id="378" r:id="rId38"/>
    <p:sldId id="388" r:id="rId39"/>
    <p:sldId id="389" r:id="rId40"/>
    <p:sldId id="390" r:id="rId41"/>
    <p:sldId id="391" r:id="rId42"/>
    <p:sldId id="392" r:id="rId43"/>
    <p:sldId id="393" r:id="rId44"/>
    <p:sldId id="394" r:id="rId45"/>
    <p:sldId id="395" r:id="rId46"/>
    <p:sldId id="396" r:id="rId47"/>
    <p:sldId id="397" r:id="rId48"/>
  </p:sldIdLst>
  <p:sldSz cx="9144000" cy="6858000" type="overhead"/>
  <p:notesSz cx="6718300" cy="9855200"/>
  <p:defaultTextStyle>
    <a:defPPr>
      <a:defRPr lang="en-US"/>
    </a:defPPr>
    <a:lvl1pPr algn="ctr" rtl="0" fontAlgn="base">
      <a:spcBef>
        <a:spcPct val="0"/>
      </a:spcBef>
      <a:spcAft>
        <a:spcPct val="0"/>
      </a:spcAft>
      <a:defRPr sz="2400" kern="1200">
        <a:solidFill>
          <a:schemeClr val="tx1"/>
        </a:solidFill>
        <a:latin typeface="Tahoma" pitchFamily="34" charset="0"/>
        <a:ea typeface="ＭＳ Ｐゴシック" charset="-128"/>
        <a:cs typeface="+mn-cs"/>
      </a:defRPr>
    </a:lvl1pPr>
    <a:lvl2pPr marL="457200" algn="ctr" rtl="0" fontAlgn="base">
      <a:spcBef>
        <a:spcPct val="0"/>
      </a:spcBef>
      <a:spcAft>
        <a:spcPct val="0"/>
      </a:spcAft>
      <a:defRPr sz="2400" kern="1200">
        <a:solidFill>
          <a:schemeClr val="tx1"/>
        </a:solidFill>
        <a:latin typeface="Tahoma" pitchFamily="34" charset="0"/>
        <a:ea typeface="ＭＳ Ｐゴシック" charset="-128"/>
        <a:cs typeface="+mn-cs"/>
      </a:defRPr>
    </a:lvl2pPr>
    <a:lvl3pPr marL="914400" algn="ctr" rtl="0" fontAlgn="base">
      <a:spcBef>
        <a:spcPct val="0"/>
      </a:spcBef>
      <a:spcAft>
        <a:spcPct val="0"/>
      </a:spcAft>
      <a:defRPr sz="2400" kern="1200">
        <a:solidFill>
          <a:schemeClr val="tx1"/>
        </a:solidFill>
        <a:latin typeface="Tahoma" pitchFamily="34" charset="0"/>
        <a:ea typeface="ＭＳ Ｐゴシック" charset="-128"/>
        <a:cs typeface="+mn-cs"/>
      </a:defRPr>
    </a:lvl3pPr>
    <a:lvl4pPr marL="1371600" algn="ctr" rtl="0" fontAlgn="base">
      <a:spcBef>
        <a:spcPct val="0"/>
      </a:spcBef>
      <a:spcAft>
        <a:spcPct val="0"/>
      </a:spcAft>
      <a:defRPr sz="2400" kern="1200">
        <a:solidFill>
          <a:schemeClr val="tx1"/>
        </a:solidFill>
        <a:latin typeface="Tahoma" pitchFamily="34" charset="0"/>
        <a:ea typeface="ＭＳ Ｐゴシック" charset="-128"/>
        <a:cs typeface="+mn-cs"/>
      </a:defRPr>
    </a:lvl4pPr>
    <a:lvl5pPr marL="1828800" algn="ctr" rtl="0" fontAlgn="base">
      <a:spcBef>
        <a:spcPct val="0"/>
      </a:spcBef>
      <a:spcAft>
        <a:spcPct val="0"/>
      </a:spcAft>
      <a:defRPr sz="2400" kern="1200">
        <a:solidFill>
          <a:schemeClr val="tx1"/>
        </a:solidFill>
        <a:latin typeface="Tahoma" pitchFamily="34" charset="0"/>
        <a:ea typeface="ＭＳ Ｐゴシック" charset="-128"/>
        <a:cs typeface="+mn-cs"/>
      </a:defRPr>
    </a:lvl5pPr>
    <a:lvl6pPr marL="2286000" algn="l" defTabSz="914400" rtl="0" eaLnBrk="1" latinLnBrk="0" hangingPunct="1">
      <a:defRPr sz="2400" kern="1200">
        <a:solidFill>
          <a:schemeClr val="tx1"/>
        </a:solidFill>
        <a:latin typeface="Tahoma" pitchFamily="34" charset="0"/>
        <a:ea typeface="ＭＳ Ｐゴシック" charset="-128"/>
        <a:cs typeface="+mn-cs"/>
      </a:defRPr>
    </a:lvl6pPr>
    <a:lvl7pPr marL="2743200" algn="l" defTabSz="914400" rtl="0" eaLnBrk="1" latinLnBrk="0" hangingPunct="1">
      <a:defRPr sz="2400" kern="1200">
        <a:solidFill>
          <a:schemeClr val="tx1"/>
        </a:solidFill>
        <a:latin typeface="Tahoma" pitchFamily="34" charset="0"/>
        <a:ea typeface="ＭＳ Ｐゴシック" charset="-128"/>
        <a:cs typeface="+mn-cs"/>
      </a:defRPr>
    </a:lvl7pPr>
    <a:lvl8pPr marL="3200400" algn="l" defTabSz="914400" rtl="0" eaLnBrk="1" latinLnBrk="0" hangingPunct="1">
      <a:defRPr sz="2400" kern="1200">
        <a:solidFill>
          <a:schemeClr val="tx1"/>
        </a:solidFill>
        <a:latin typeface="Tahoma" pitchFamily="34" charset="0"/>
        <a:ea typeface="ＭＳ Ｐゴシック" charset="-128"/>
        <a:cs typeface="+mn-cs"/>
      </a:defRPr>
    </a:lvl8pPr>
    <a:lvl9pPr marL="3657600" algn="l" defTabSz="914400" rtl="0" eaLnBrk="1" latinLnBrk="0" hangingPunct="1">
      <a:defRPr sz="2400"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CC0066"/>
    <a:srgbClr val="00CC00"/>
    <a:srgbClr val="FF0000"/>
    <a:srgbClr val="008000"/>
    <a:srgbClr val="8000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3" d="100"/>
          <a:sy n="123" d="100"/>
        </p:scale>
        <p:origin x="-120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1475" cy="492125"/>
          </a:xfrm>
          <a:prstGeom prst="rect">
            <a:avLst/>
          </a:prstGeom>
          <a:noFill/>
          <a:ln w="9525">
            <a:noFill/>
            <a:miter lim="800000"/>
            <a:headEnd/>
            <a:tailEnd/>
          </a:ln>
        </p:spPr>
        <p:txBody>
          <a:bodyPr vert="horz" wrap="square" lIns="91994" tIns="45998" rIns="91994" bIns="45998" numCol="1" anchor="t" anchorCtr="0" compatLnSpc="1">
            <a:prstTxWarp prst="textNoShape">
              <a:avLst/>
            </a:prstTxWarp>
          </a:bodyPr>
          <a:lstStyle>
            <a:lvl1pPr algn="l">
              <a:defRPr sz="1200" smtClean="0"/>
            </a:lvl1pPr>
          </a:lstStyle>
          <a:p>
            <a:pPr>
              <a:defRPr/>
            </a:pPr>
            <a:endParaRPr lang="en-US"/>
          </a:p>
        </p:txBody>
      </p:sp>
      <p:sp>
        <p:nvSpPr>
          <p:cNvPr id="4099" name="Rectangle 3"/>
          <p:cNvSpPr>
            <a:spLocks noGrp="1" noChangeArrowheads="1"/>
          </p:cNvSpPr>
          <p:nvPr>
            <p:ph type="dt" sz="quarter" idx="1"/>
          </p:nvPr>
        </p:nvSpPr>
        <p:spPr bwMode="auto">
          <a:xfrm>
            <a:off x="3806825" y="0"/>
            <a:ext cx="2911475" cy="492125"/>
          </a:xfrm>
          <a:prstGeom prst="rect">
            <a:avLst/>
          </a:prstGeom>
          <a:noFill/>
          <a:ln w="9525">
            <a:noFill/>
            <a:miter lim="800000"/>
            <a:headEnd/>
            <a:tailEnd/>
          </a:ln>
        </p:spPr>
        <p:txBody>
          <a:bodyPr vert="horz" wrap="square" lIns="91994" tIns="45998" rIns="91994" bIns="45998"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ChangeArrowheads="1"/>
          </p:cNvSpPr>
          <p:nvPr>
            <p:ph type="ftr" sz="quarter" idx="2"/>
          </p:nvPr>
        </p:nvSpPr>
        <p:spPr bwMode="auto">
          <a:xfrm>
            <a:off x="0" y="9363075"/>
            <a:ext cx="2911475" cy="492125"/>
          </a:xfrm>
          <a:prstGeom prst="rect">
            <a:avLst/>
          </a:prstGeom>
          <a:noFill/>
          <a:ln w="9525">
            <a:noFill/>
            <a:miter lim="800000"/>
            <a:headEnd/>
            <a:tailEnd/>
          </a:ln>
        </p:spPr>
        <p:txBody>
          <a:bodyPr vert="horz" wrap="square" lIns="91994" tIns="45998" rIns="91994" bIns="45998" numCol="1" anchor="b" anchorCtr="0" compatLnSpc="1">
            <a:prstTxWarp prst="textNoShape">
              <a:avLst/>
            </a:prstTxWarp>
          </a:bodyPr>
          <a:lstStyle>
            <a:lvl1pPr algn="l">
              <a:defRPr sz="1200" smtClean="0"/>
            </a:lvl1pPr>
          </a:lstStyle>
          <a:p>
            <a:pPr>
              <a:defRPr/>
            </a:pPr>
            <a:endParaRPr lang="en-US"/>
          </a:p>
        </p:txBody>
      </p:sp>
      <p:sp>
        <p:nvSpPr>
          <p:cNvPr id="4101" name="Rectangle 5"/>
          <p:cNvSpPr>
            <a:spLocks noGrp="1" noChangeArrowheads="1"/>
          </p:cNvSpPr>
          <p:nvPr>
            <p:ph type="sldNum" sz="quarter" idx="3"/>
          </p:nvPr>
        </p:nvSpPr>
        <p:spPr bwMode="auto">
          <a:xfrm>
            <a:off x="3806825" y="9363075"/>
            <a:ext cx="2911475" cy="492125"/>
          </a:xfrm>
          <a:prstGeom prst="rect">
            <a:avLst/>
          </a:prstGeom>
          <a:noFill/>
          <a:ln w="9525">
            <a:noFill/>
            <a:miter lim="800000"/>
            <a:headEnd/>
            <a:tailEnd/>
          </a:ln>
        </p:spPr>
        <p:txBody>
          <a:bodyPr vert="horz" wrap="square" lIns="91994" tIns="45998" rIns="91994" bIns="45998" numCol="1" anchor="b" anchorCtr="0" compatLnSpc="1">
            <a:prstTxWarp prst="textNoShape">
              <a:avLst/>
            </a:prstTxWarp>
          </a:bodyPr>
          <a:lstStyle>
            <a:lvl1pPr algn="r">
              <a:defRPr sz="1200" smtClean="0"/>
            </a:lvl1pPr>
          </a:lstStyle>
          <a:p>
            <a:pPr>
              <a:defRPr/>
            </a:pPr>
            <a:fld id="{341776A6-F674-4512-B300-6794BDF248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4488" cy="530225"/>
          </a:xfrm>
          <a:prstGeom prst="rect">
            <a:avLst/>
          </a:prstGeom>
          <a:noFill/>
          <a:ln w="9525">
            <a:noFill/>
            <a:miter lim="800000"/>
            <a:headEnd/>
            <a:tailEnd/>
          </a:ln>
        </p:spPr>
        <p:txBody>
          <a:bodyPr vert="horz" wrap="square" lIns="90409" tIns="45998" rIns="90409" bIns="45998" numCol="1" anchor="t" anchorCtr="0" compatLnSpc="1">
            <a:prstTxWarp prst="textNoShape">
              <a:avLst/>
            </a:prstTxWarp>
          </a:bodyPr>
          <a:lstStyle>
            <a:lvl1pPr algn="l" defTabSz="909638">
              <a:defRPr sz="1200" smtClean="0"/>
            </a:lvl1pPr>
          </a:lstStyle>
          <a:p>
            <a:pPr>
              <a:defRPr/>
            </a:pPr>
            <a:endParaRPr lang="en-US"/>
          </a:p>
        </p:txBody>
      </p:sp>
      <p:sp>
        <p:nvSpPr>
          <p:cNvPr id="3075" name="Rectangle 3"/>
          <p:cNvSpPr>
            <a:spLocks noGrp="1" noChangeArrowheads="1"/>
          </p:cNvSpPr>
          <p:nvPr>
            <p:ph type="dt" idx="1"/>
          </p:nvPr>
        </p:nvSpPr>
        <p:spPr bwMode="auto">
          <a:xfrm>
            <a:off x="3794125" y="0"/>
            <a:ext cx="2959100" cy="530225"/>
          </a:xfrm>
          <a:prstGeom prst="rect">
            <a:avLst/>
          </a:prstGeom>
          <a:noFill/>
          <a:ln w="9525">
            <a:noFill/>
            <a:miter lim="800000"/>
            <a:headEnd/>
            <a:tailEnd/>
          </a:ln>
        </p:spPr>
        <p:txBody>
          <a:bodyPr vert="horz" wrap="square" lIns="90409" tIns="45998" rIns="90409" bIns="45998" numCol="1" anchor="t" anchorCtr="0" compatLnSpc="1">
            <a:prstTxWarp prst="textNoShape">
              <a:avLst/>
            </a:prstTxWarp>
          </a:bodyPr>
          <a:lstStyle>
            <a:lvl1pPr algn="r" defTabSz="909638">
              <a:defRPr sz="1200" smtClean="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04875" y="757238"/>
            <a:ext cx="4948238" cy="371157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11225" y="4695825"/>
            <a:ext cx="4933950" cy="4395788"/>
          </a:xfrm>
          <a:prstGeom prst="rect">
            <a:avLst/>
          </a:prstGeom>
          <a:noFill/>
          <a:ln w="9525">
            <a:noFill/>
            <a:miter lim="800000"/>
            <a:headEnd/>
            <a:tailEnd/>
          </a:ln>
        </p:spPr>
        <p:txBody>
          <a:bodyPr vert="horz" wrap="square" lIns="90409" tIns="45998" rIns="90409" bIns="459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94825"/>
            <a:ext cx="2884488" cy="452438"/>
          </a:xfrm>
          <a:prstGeom prst="rect">
            <a:avLst/>
          </a:prstGeom>
          <a:noFill/>
          <a:ln w="9525">
            <a:noFill/>
            <a:miter lim="800000"/>
            <a:headEnd/>
            <a:tailEnd/>
          </a:ln>
        </p:spPr>
        <p:txBody>
          <a:bodyPr vert="horz" wrap="square" lIns="90409" tIns="45998" rIns="90409" bIns="45998" numCol="1" anchor="b" anchorCtr="0" compatLnSpc="1">
            <a:prstTxWarp prst="textNoShape">
              <a:avLst/>
            </a:prstTxWarp>
          </a:bodyPr>
          <a:lstStyle>
            <a:lvl1pPr algn="l" defTabSz="909638">
              <a:defRPr sz="1200" smtClean="0"/>
            </a:lvl1pPr>
          </a:lstStyle>
          <a:p>
            <a:pPr>
              <a:defRPr/>
            </a:pPr>
            <a:endParaRPr lang="en-US"/>
          </a:p>
        </p:txBody>
      </p:sp>
      <p:sp>
        <p:nvSpPr>
          <p:cNvPr id="3079" name="Rectangle 7"/>
          <p:cNvSpPr>
            <a:spLocks noGrp="1" noChangeArrowheads="1"/>
          </p:cNvSpPr>
          <p:nvPr>
            <p:ph type="sldNum" sz="quarter" idx="5"/>
          </p:nvPr>
        </p:nvSpPr>
        <p:spPr bwMode="auto">
          <a:xfrm>
            <a:off x="3794125" y="9394825"/>
            <a:ext cx="2959100" cy="452438"/>
          </a:xfrm>
          <a:prstGeom prst="rect">
            <a:avLst/>
          </a:prstGeom>
          <a:noFill/>
          <a:ln w="9525">
            <a:noFill/>
            <a:miter lim="800000"/>
            <a:headEnd/>
            <a:tailEnd/>
          </a:ln>
        </p:spPr>
        <p:txBody>
          <a:bodyPr vert="horz" wrap="square" lIns="90409" tIns="45998" rIns="90409" bIns="45998" numCol="1" anchor="b" anchorCtr="0" compatLnSpc="1">
            <a:prstTxWarp prst="textNoShape">
              <a:avLst/>
            </a:prstTxWarp>
          </a:bodyPr>
          <a:lstStyle>
            <a:lvl1pPr algn="r" defTabSz="909638">
              <a:defRPr sz="1200" smtClean="0"/>
            </a:lvl1pPr>
          </a:lstStyle>
          <a:p>
            <a:pPr>
              <a:defRPr/>
            </a:pPr>
            <a:fld id="{16B12FE0-67A2-41B7-866F-F69B509004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8D67847-D907-4FDC-B8E4-AE10FE739EEE}" type="slidenum">
              <a:rPr lang="en-US"/>
              <a:pPr/>
              <a:t>1</a:t>
            </a:fld>
            <a:endParaRPr lang="en-US"/>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794125" y="9394825"/>
            <a:ext cx="2959100" cy="452438"/>
          </a:xfrm>
          <a:prstGeom prst="rect">
            <a:avLst/>
          </a:prstGeom>
          <a:noFill/>
          <a:ln w="9525">
            <a:noFill/>
            <a:miter lim="800000"/>
            <a:headEnd/>
            <a:tailEnd/>
          </a:ln>
        </p:spPr>
        <p:txBody>
          <a:bodyPr lIns="90409" tIns="45998" rIns="90409" bIns="45998" anchor="b"/>
          <a:lstStyle/>
          <a:p>
            <a:pPr algn="r" defTabSz="909638"/>
            <a:fld id="{3F135975-4612-499B-849A-70BC4A6A40D2}" type="slidenum">
              <a:rPr lang="en-US" sz="1200"/>
              <a:pPr algn="r" defTabSz="909638"/>
              <a:t>13</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794125" y="9394825"/>
            <a:ext cx="2959100" cy="452438"/>
          </a:xfrm>
          <a:prstGeom prst="rect">
            <a:avLst/>
          </a:prstGeom>
          <a:noFill/>
          <a:ln w="9525">
            <a:noFill/>
            <a:miter lim="800000"/>
            <a:headEnd/>
            <a:tailEnd/>
          </a:ln>
        </p:spPr>
        <p:txBody>
          <a:bodyPr lIns="90409" tIns="45998" rIns="90409" bIns="45998" anchor="b"/>
          <a:lstStyle/>
          <a:p>
            <a:pPr algn="r" defTabSz="909638"/>
            <a:fld id="{3F4A52FD-9D2E-45AE-9C79-9C4CFCD8E6B7}" type="slidenum">
              <a:rPr lang="en-US" sz="1200"/>
              <a:pPr algn="r" defTabSz="909638"/>
              <a:t>14</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54D13DC-7CAA-47DE-9BA9-01ABC19BC012}" type="slidenum">
              <a:rPr lang="en-US"/>
              <a:pPr/>
              <a:t>16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3D6B7F4-E10D-4F28-9DF8-1CC2E41A2534}"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ED6E6C-0951-49A9-92C1-4F1FD70B2B7F}" type="slidenum">
              <a:rPr lang="en-US"/>
              <a:pPr/>
              <a:t>20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0E8434-553F-48B3-B596-6946119DA4F1}" type="slidenum">
              <a:rPr lang="en-US"/>
              <a:pPr/>
              <a:t>21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64454E7-463A-4828-AC1E-A215D0F77ECD}" type="slidenum">
              <a:rPr lang="en-US"/>
              <a:pPr/>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1. Not true, | can be in the middle. + in the first body is not required!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E62456F-2596-4F76-83F5-A8DCA49F81FB}" type="slidenum">
              <a:rPr lang="en-US"/>
              <a:pPr/>
              <a:t>23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2A0421C-18E3-4A89-AAE3-000C50570C81}" type="slidenum">
              <a:rPr lang="en-US"/>
              <a:pPr/>
              <a:t>24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383597-3D0F-4F79-A4F6-55FBA32B44EC}" type="slidenum">
              <a:rPr lang="en-US"/>
              <a:pPr/>
              <a:t>25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FFADFD1-DD71-454E-8580-2DFA29F18288}" type="slidenum">
              <a:rPr lang="en-US"/>
              <a:pPr/>
              <a:t>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FC9F0F-AC2E-4B85-8B91-ACF6E5B0F5CB}" type="slidenum">
              <a:rPr lang="en-US"/>
              <a:pPr/>
              <a:t>26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Not true again for the two or more!!!!!!!!!!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7BFC6B2-365C-4C0E-9B5A-DFD8A6E96DC9}" type="slidenum">
              <a:rPr lang="en-US"/>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Not true again for the two or more!!!!!!!!!!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4E12D7A-5392-458A-ADCE-80153DD8E5D6}" type="slidenum">
              <a:rPr lang="en-US"/>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4E2164E-B071-4500-8124-59778E2FBD72}" type="slidenum">
              <a:rPr lang="en-US"/>
              <a:pPr/>
              <a:t>29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D98EB8F-885C-4F21-B13E-7319D7A0D8CF}" type="slidenum">
              <a:rPr lang="en-US"/>
              <a:pPr/>
              <a:t>30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F0989F5-C678-44C7-9C5D-E47118212849}" type="slidenum">
              <a:rPr lang="en-US"/>
              <a:pPr/>
              <a:t>32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01F1564-8D1E-488F-B37A-DB8B165DBE17}" type="slidenum">
              <a:rPr lang="en-US"/>
              <a:pPr/>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B9D187B-6D2E-4363-9579-88287CA1EF5F}" type="slidenum">
              <a:rPr lang="en-US"/>
              <a:pPr/>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1807F89-FA4A-4438-B9AF-1BA60803A21F}" type="slidenum">
              <a:rPr lang="en-US"/>
              <a:pPr/>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33A0D9E-468C-4D6E-9049-1045F165E0DC}" type="slidenum">
              <a:rPr lang="en-US"/>
              <a:pPr/>
              <a:t>39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0AC0359-16F2-478A-BD39-402AAFD82560}" type="slidenum">
              <a:rPr lang="en-US"/>
              <a:pPr/>
              <a:t>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F28A6F2-A198-41A2-8483-0CAE995BE1EC}" type="slidenum">
              <a:rPr lang="en-US"/>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195CDF9-1A01-4468-9A2E-C604A6A0DDC2}" type="slidenum">
              <a:rPr lang="en-US"/>
              <a:pPr/>
              <a:t>41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DBADBE9-CA24-4709-AE52-A207BC660CA2}" type="slidenum">
              <a:rPr lang="en-US"/>
              <a:pPr/>
              <a:t>42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F16E5DE-0A86-4A70-99B6-C3D523B19F65}" type="slidenum">
              <a:rPr lang="en-US"/>
              <a:pPr/>
              <a:t>43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76A0CD4-6D35-4DBB-A6DC-8EAF234A6FB4}" type="slidenum">
              <a:rPr lang="en-US"/>
              <a:pPr/>
              <a:t>44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58F092-449F-4567-A56F-A8FED3CA8CC9}" type="slidenum">
              <a:rPr lang="en-US"/>
              <a:pPr/>
              <a:t>45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EDEF7B5-FA7D-4426-9A18-8101183C8262}" type="slidenum">
              <a:rPr lang="en-US"/>
              <a:pPr/>
              <a:t>46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4884758-9CD9-4E7C-9674-436196B62979}" type="slidenum">
              <a:rPr lang="en-US"/>
              <a:pPr/>
              <a:t>47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6B9A466-887C-4EF2-AB50-92FAD6DFD6C1}" type="slidenum">
              <a:rPr lang="en-US"/>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23BDF4E-AB9A-4B10-9702-498FBD5FA477}" type="slidenum">
              <a:rPr lang="en-US"/>
              <a:pPr/>
              <a:t>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793B1A-771E-4D3D-99AB-B2D2508EFFB6}" type="slidenum">
              <a:rPr lang="en-US"/>
              <a:pPr/>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794125" y="9394825"/>
            <a:ext cx="2959100" cy="452438"/>
          </a:xfrm>
          <a:prstGeom prst="rect">
            <a:avLst/>
          </a:prstGeom>
          <a:noFill/>
          <a:ln w="9525">
            <a:noFill/>
            <a:miter lim="800000"/>
            <a:headEnd/>
            <a:tailEnd/>
          </a:ln>
        </p:spPr>
        <p:txBody>
          <a:bodyPr lIns="90409" tIns="45998" rIns="90409" bIns="45998" anchor="b"/>
          <a:lstStyle/>
          <a:p>
            <a:pPr algn="r" defTabSz="909638"/>
            <a:fld id="{FAE7E813-CB22-432C-B0B7-449124ED2715}" type="slidenum">
              <a:rPr lang="en-US" sz="1200"/>
              <a:pPr algn="r" defTabSz="909638"/>
              <a:t>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794125" y="9394825"/>
            <a:ext cx="2959100" cy="452438"/>
          </a:xfrm>
          <a:prstGeom prst="rect">
            <a:avLst/>
          </a:prstGeom>
          <a:noFill/>
          <a:ln w="9525">
            <a:noFill/>
            <a:miter lim="800000"/>
            <a:headEnd/>
            <a:tailEnd/>
          </a:ln>
        </p:spPr>
        <p:txBody>
          <a:bodyPr lIns="90409" tIns="45998" rIns="90409" bIns="45998" anchor="b"/>
          <a:lstStyle/>
          <a:p>
            <a:pPr algn="r" defTabSz="909638"/>
            <a:fld id="{B73351E6-85A6-4F27-836A-56EBAB02FBCD}" type="slidenum">
              <a:rPr lang="en-US" sz="1200"/>
              <a:pPr algn="r" defTabSz="909638"/>
              <a:t>10</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DEE6890-51A7-4BDB-89F4-8242369222FA}" type="slidenum">
              <a:rPr lang="en-US"/>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9"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a:t>Click to edit Master title style</a:t>
            </a:r>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85800" y="6248400"/>
            <a:ext cx="1905000" cy="457200"/>
          </a:xfrm>
        </p:spPr>
        <p:txBody>
          <a:bodyPr/>
          <a:lstStyle>
            <a:lvl1pPr>
              <a:defRPr sz="1400" smtClean="0"/>
            </a:lvl1pPr>
          </a:lstStyle>
          <a:p>
            <a:pPr>
              <a:defRPr/>
            </a:pPr>
            <a:fld id="{339FBBB9-80B3-468E-971A-C5D6E657D153}" type="datetime1">
              <a:rPr lang="en-US" smtClean="0"/>
              <a:pPr>
                <a:defRPr/>
              </a:pPr>
              <a:t>3/26/2009</a:t>
            </a:fld>
            <a:endParaRPr lang="en-US"/>
          </a:p>
        </p:txBody>
      </p:sp>
      <p:sp>
        <p:nvSpPr>
          <p:cNvPr id="14" name="Rectangle 14"/>
          <p:cNvSpPr>
            <a:spLocks noGrp="1" noChangeArrowheads="1"/>
          </p:cNvSpPr>
          <p:nvPr>
            <p:ph type="ftr" sz="quarter" idx="11"/>
          </p:nvPr>
        </p:nvSpPr>
        <p:spPr>
          <a:xfrm>
            <a:off x="2979738" y="6284913"/>
            <a:ext cx="3176587" cy="457200"/>
          </a:xfrm>
        </p:spPr>
        <p:txBody>
          <a:bodyPr/>
          <a:lstStyle>
            <a:lvl1pPr>
              <a:defRPr smtClean="0">
                <a:solidFill>
                  <a:schemeClr val="tx1"/>
                </a:solidFill>
              </a:defRPr>
            </a:lvl1pPr>
          </a:lstStyle>
          <a:p>
            <a:pPr>
              <a:defRPr/>
            </a:pPr>
            <a:r>
              <a:rPr lang="en-GB" smtClean="0"/>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smtClean="0"/>
            </a:lvl1pPr>
          </a:lstStyle>
          <a:p>
            <a:pPr>
              <a:defRPr/>
            </a:pPr>
            <a:fld id="{89F9857B-926C-4F5C-8E1F-4CB6F7E2D7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A5949898-FE3A-4594-9A23-0426D883D766}" type="datetime1">
              <a:rPr lang="en-US" smtClean="0"/>
              <a:pPr>
                <a:defRPr/>
              </a:pPr>
              <a:t>3/26/2009</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E99B6364-3E0A-436E-9568-877332BA1479}"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9100D770-7141-4E06-B56E-4170C3EC4ED0}" type="datetime1">
              <a:rPr lang="en-US" smtClean="0"/>
              <a:pPr>
                <a:defRPr/>
              </a:pPr>
              <a:t>3/26/2009</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7841B8F1-CE60-4133-B3D7-0D2E3D00526F}"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0552425-3411-4CBF-91A7-92EFCAB194AC}" type="datetime1">
              <a:rPr lang="en-US" smtClean="0"/>
              <a:pPr>
                <a:defRPr/>
              </a:pPr>
              <a:t>3/26/2009</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6DA1A0DB-41AD-4EA8-AA28-EB3D575ADD7B}"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25CE33C7-3EE3-4FB6-9967-17A7FF5A9A1D}" type="datetime1">
              <a:rPr lang="en-US" smtClean="0"/>
              <a:pPr>
                <a:defRPr/>
              </a:pPr>
              <a:t>3/26/2009</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4A464EDD-EFE8-4DF5-B3F6-EB49F1F62B85}"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B8ED7B17-94FD-478C-83EE-FFA63337F98D}" type="datetime1">
              <a:rPr lang="en-US" smtClean="0"/>
              <a:pPr>
                <a:defRPr/>
              </a:pPr>
              <a:t>3/26/2009</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3DF82E2A-D583-4A91-AB9E-EDC75EC45698}"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3F892CCD-B200-406D-AE90-2607B586ED9E}" type="datetime1">
              <a:rPr lang="en-US" smtClean="0"/>
              <a:pPr>
                <a:defRPr/>
              </a:pPr>
              <a:t>3/26/2009</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B96543AE-17F7-48AF-8C6D-4880DFEB5FD9}"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486A6C0F-77CD-4BFE-A2D1-F7006291814E}" type="datetime1">
              <a:rPr lang="en-US" smtClean="0"/>
              <a:pPr>
                <a:defRPr/>
              </a:pPr>
              <a:t>3/26/2009</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3BD4DF3C-4744-44CB-930A-C2A1AEC67EEE}"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044BB4FB-087D-4AB3-8653-CBC9B77AD923}" type="datetime1">
              <a:rPr lang="en-US" smtClean="0"/>
              <a:pPr>
                <a:defRPr/>
              </a:pPr>
              <a:t>3/26/2009</a:t>
            </a:fld>
            <a:endParaRPr lang="en-US"/>
          </a:p>
        </p:txBody>
      </p:sp>
      <p:sp>
        <p:nvSpPr>
          <p:cNvPr id="8" name="Rectangle 12"/>
          <p:cNvSpPr>
            <a:spLocks noGrp="1" noChangeArrowheads="1"/>
          </p:cNvSpPr>
          <p:nvPr>
            <p:ph type="sldNum" sz="quarter" idx="11"/>
          </p:nvPr>
        </p:nvSpPr>
        <p:spPr>
          <a:ln/>
        </p:spPr>
        <p:txBody>
          <a:bodyPr/>
          <a:lstStyle>
            <a:lvl1pPr>
              <a:defRPr/>
            </a:lvl1pPr>
          </a:lstStyle>
          <a:p>
            <a:pPr>
              <a:defRPr/>
            </a:pPr>
            <a:fld id="{763067D9-8F1E-4E6F-BDD5-6143ACB3E151}" type="slidenum">
              <a:rPr lang="en-US"/>
              <a:pPr>
                <a:defRPr/>
              </a:pPr>
              <a:t>‹#›</a:t>
            </a:fld>
            <a:endParaRPr lang="en-US"/>
          </a:p>
        </p:txBody>
      </p:sp>
      <p:sp>
        <p:nvSpPr>
          <p:cNvPr id="9"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0D04596D-968E-41BF-85E6-599A91FA6464}" type="datetime1">
              <a:rPr lang="en-US" smtClean="0"/>
              <a:pPr>
                <a:defRPr/>
              </a:pPr>
              <a:t>3/26/2009</a:t>
            </a:fld>
            <a:endParaRPr lang="en-US"/>
          </a:p>
        </p:txBody>
      </p:sp>
      <p:sp>
        <p:nvSpPr>
          <p:cNvPr id="4" name="Rectangle 12"/>
          <p:cNvSpPr>
            <a:spLocks noGrp="1" noChangeArrowheads="1"/>
          </p:cNvSpPr>
          <p:nvPr>
            <p:ph type="sldNum" sz="quarter" idx="11"/>
          </p:nvPr>
        </p:nvSpPr>
        <p:spPr>
          <a:ln/>
        </p:spPr>
        <p:txBody>
          <a:bodyPr/>
          <a:lstStyle>
            <a:lvl1pPr>
              <a:defRPr/>
            </a:lvl1pPr>
          </a:lstStyle>
          <a:p>
            <a:pPr>
              <a:defRPr/>
            </a:pPr>
            <a:fld id="{C3E22A59-1A4B-4DA8-BD14-DC08AD8BB138}" type="slidenum">
              <a:rPr lang="en-US"/>
              <a:pPr>
                <a:defRPr/>
              </a:pPr>
              <a:t>‹#›</a:t>
            </a:fld>
            <a:endParaRPr lang="en-US"/>
          </a:p>
        </p:txBody>
      </p:sp>
      <p:sp>
        <p:nvSpPr>
          <p:cNvPr id="5"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AF396551-9C84-4DB8-87CA-AE0875611DC7}" type="datetime1">
              <a:rPr lang="en-US" smtClean="0"/>
              <a:pPr>
                <a:defRPr/>
              </a:pPr>
              <a:t>3/26/2009</a:t>
            </a:fld>
            <a:endParaRPr lang="en-US"/>
          </a:p>
        </p:txBody>
      </p:sp>
      <p:sp>
        <p:nvSpPr>
          <p:cNvPr id="3" name="Rectangle 12"/>
          <p:cNvSpPr>
            <a:spLocks noGrp="1" noChangeArrowheads="1"/>
          </p:cNvSpPr>
          <p:nvPr>
            <p:ph type="sldNum" sz="quarter" idx="11"/>
          </p:nvPr>
        </p:nvSpPr>
        <p:spPr>
          <a:ln/>
        </p:spPr>
        <p:txBody>
          <a:bodyPr/>
          <a:lstStyle>
            <a:lvl1pPr>
              <a:defRPr/>
            </a:lvl1pPr>
          </a:lstStyle>
          <a:p>
            <a:pPr>
              <a:defRPr/>
            </a:pPr>
            <a:fld id="{614696CA-5FCE-42D4-94F9-FEFE64944714}" type="slidenum">
              <a:rPr lang="en-US"/>
              <a:pPr>
                <a:defRPr/>
              </a:pPr>
              <a:t>‹#›</a:t>
            </a:fld>
            <a:endParaRPr lang="en-US"/>
          </a:p>
        </p:txBody>
      </p:sp>
      <p:sp>
        <p:nvSpPr>
          <p:cNvPr id="4"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90A98EF9-83FA-4901-96B8-1D53490BED65}" type="datetime1">
              <a:rPr lang="en-US" smtClean="0"/>
              <a:pPr>
                <a:defRPr/>
              </a:pPr>
              <a:t>3/26/2009</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E165516B-16D7-446D-B1C3-C033153A24FF}"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C6B2607-DD07-4F66-B198-8ABD92E0BCE2}" type="datetime1">
              <a:rPr lang="en-US" smtClean="0"/>
              <a:pPr>
                <a:defRPr/>
              </a:pPr>
              <a:t>3/26/2009</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1F38D48E-3839-4F7E-8D21-6DFD69E3A221}"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GB" smtClean="0"/>
              <a:t>7th Fluka Course, Paris Sept.29-Oct.3, 2008</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descr="logo3000x2000.jpg"/>
          <p:cNvPicPr>
            <a:picLocks noChangeAspect="1"/>
          </p:cNvPicPr>
          <p:nvPr userDrawn="1"/>
        </p:nvPicPr>
        <p:blipFill>
          <a:blip r:embed="rId15" cstate="print"/>
          <a:stretch>
            <a:fillRect/>
          </a:stretch>
        </p:blipFill>
        <p:spPr>
          <a:xfrm>
            <a:off x="0" y="381000"/>
            <a:ext cx="9144000" cy="6096000"/>
          </a:xfrm>
          <a:prstGeom prst="ellipse">
            <a:avLst/>
          </a:prstGeom>
          <a:ln>
            <a:noFill/>
          </a:ln>
          <a:effectLst>
            <a:softEdge rad="112500"/>
          </a:effectLst>
        </p:spPr>
      </p:pic>
      <p:sp>
        <p:nvSpPr>
          <p:cNvPr id="14" name="Rectangle 13"/>
          <p:cNvSpPr/>
          <p:nvPr userDrawn="1"/>
        </p:nvSpPr>
        <p:spPr bwMode="auto">
          <a:xfrm>
            <a:off x="0" y="357166"/>
            <a:ext cx="9144000" cy="6143668"/>
          </a:xfrm>
          <a:prstGeom prst="rect">
            <a:avLst/>
          </a:prstGeom>
          <a:solidFill>
            <a:schemeClr val="bg1">
              <a:alpha val="75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
        <p:nvSpPr>
          <p:cNvPr id="1026" name="Rectangle 2"/>
          <p:cNvSpPr>
            <a:spLocks noChangeArrowheads="1"/>
          </p:cNvSpPr>
          <p:nvPr/>
        </p:nvSpPr>
        <p:spPr bwMode="ltGray">
          <a:xfrm>
            <a:off x="3352800" y="0"/>
            <a:ext cx="5791200" cy="152400"/>
          </a:xfrm>
          <a:prstGeom prst="rect">
            <a:avLst/>
          </a:prstGeom>
          <a:pattFill prst="pct70">
            <a:fgClr>
              <a:schemeClr val="folHlink"/>
            </a:fgClr>
            <a:bgClr>
              <a:schemeClr val="bg1"/>
            </a:bgClr>
          </a:pattFill>
          <a:ln w="9525">
            <a:noFill/>
            <a:miter lim="800000"/>
            <a:headEnd/>
            <a:tailEnd/>
          </a:ln>
          <a:effectLst/>
        </p:spPr>
        <p:txBody>
          <a:bodyPr wrap="none" anchor="ctr"/>
          <a:lstStyle/>
          <a:p>
            <a:pPr>
              <a:defRPr/>
            </a:pPr>
            <a:endParaRPr lang="en-GB"/>
          </a:p>
        </p:txBody>
      </p:sp>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grpSp>
        <p:nvGrpSpPr>
          <p:cNvPr id="1028"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ea typeface="+mn-ea"/>
              </a:endParaRPr>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571472" y="1142984"/>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smtClean="0"/>
            </a:lvl1pPr>
          </a:lstStyle>
          <a:p>
            <a:pPr>
              <a:defRPr/>
            </a:pPr>
            <a:fld id="{1E681CD6-E76C-4003-BC7B-17CB5BE0957B}" type="datetime1">
              <a:rPr lang="en-US" smtClean="0"/>
              <a:pPr>
                <a:defRPr/>
              </a:pPr>
              <a:t>3/26/2009</a:t>
            </a:fld>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smtClean="0"/>
            </a:lvl1pPr>
          </a:lstStyle>
          <a:p>
            <a:pPr>
              <a:defRPr/>
            </a:pPr>
            <a:fld id="{153995A4-A9DD-4CCA-80AF-EE3D39735CA0}" type="slidenum">
              <a:rPr lang="en-US"/>
              <a:pPr>
                <a:defRPr/>
              </a:pPr>
              <a:t>‹#›</a:t>
            </a:fld>
            <a:endParaRPr lang="en-US"/>
          </a:p>
        </p:txBody>
      </p:sp>
      <p:sp>
        <p:nvSpPr>
          <p:cNvPr id="1039" name="Rectangle 15"/>
          <p:cNvSpPr>
            <a:spLocks noGrp="1" noChangeArrowheads="1"/>
          </p:cNvSpPr>
          <p:nvPr>
            <p:ph type="ftr" sz="quarter" idx="3"/>
          </p:nvPr>
        </p:nvSpPr>
        <p:spPr bwMode="auto">
          <a:xfrm>
            <a:off x="2555875" y="6400800"/>
            <a:ext cx="4321175"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smtClean="0">
                <a:solidFill>
                  <a:srgbClr val="40458C"/>
                </a:solidFill>
              </a:defRPr>
            </a:lvl1pPr>
          </a:lstStyle>
          <a:p>
            <a:pPr>
              <a:defRPr/>
            </a:pPr>
            <a:r>
              <a:rPr lang="en-GB" smtClean="0"/>
              <a:t>7th Fluka Course, Paris Sept.29-Oct.3, 2008</a:t>
            </a:r>
            <a:endParaRPr lang="en-US"/>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ahoma" pitchFamily="34"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4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theis.web.cern.ch/theis/simplegeo"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971550" y="1769954"/>
            <a:ext cx="7772400" cy="1095375"/>
          </a:xfrm>
        </p:spPr>
        <p:txBody>
          <a:bodyPr/>
          <a:lstStyle/>
          <a:p>
            <a:pPr eaLnBrk="1" hangingPunct="1">
              <a:defRPr/>
            </a:pPr>
            <a:r>
              <a:rPr lang="en-US" sz="4000" dirty="0" smtClean="0">
                <a:effectLst>
                  <a:outerShdw blurRad="38100" dist="38100" dir="2700000" algn="tl">
                    <a:srgbClr val="C0C0C0"/>
                  </a:outerShdw>
                </a:effectLst>
              </a:rPr>
              <a:t>FLUKA</a:t>
            </a:r>
            <a:r>
              <a:rPr lang="en-US" sz="4000" dirty="0" smtClean="0"/>
              <a:t/>
            </a:r>
            <a:br>
              <a:rPr lang="en-US" sz="4000" dirty="0" smtClean="0"/>
            </a:br>
            <a:r>
              <a:rPr lang="en-US" sz="4000" dirty="0" smtClean="0"/>
              <a:t>Combinatorial Geometry</a:t>
            </a:r>
          </a:p>
        </p:txBody>
      </p:sp>
      <p:sp>
        <p:nvSpPr>
          <p:cNvPr id="3075" name="Rectangle 17"/>
          <p:cNvSpPr>
            <a:spLocks noGrp="1" noChangeArrowheads="1"/>
          </p:cNvSpPr>
          <p:nvPr>
            <p:ph type="subTitle" idx="1"/>
          </p:nvPr>
        </p:nvSpPr>
        <p:spPr>
          <a:xfrm>
            <a:off x="3286116" y="4929198"/>
            <a:ext cx="5021262" cy="863600"/>
          </a:xfrm>
        </p:spPr>
        <p:txBody>
          <a:bodyPr/>
          <a:lstStyle/>
          <a:p>
            <a:pPr eaLnBrk="1" hangingPunct="1"/>
            <a:r>
              <a:rPr lang="en-US" sz="2800" dirty="0" smtClean="0">
                <a:solidFill>
                  <a:srgbClr val="40458C"/>
                </a:solidFill>
              </a:rPr>
              <a:t> Beginners FLUKA Course</a:t>
            </a:r>
          </a:p>
        </p:txBody>
      </p:sp>
      <p:pic>
        <p:nvPicPr>
          <p:cNvPr id="3076" name="Picture 17" descr="logo3000x2000"/>
          <p:cNvPicPr>
            <a:picLocks noChangeAspect="1" noChangeArrowheads="1"/>
          </p:cNvPicPr>
          <p:nvPr/>
        </p:nvPicPr>
        <p:blipFill>
          <a:blip r:embed="rId4"/>
          <a:srcRect/>
          <a:stretch>
            <a:fillRect/>
          </a:stretch>
        </p:blipFill>
        <p:spPr bwMode="auto">
          <a:xfrm>
            <a:off x="6011863" y="188913"/>
            <a:ext cx="2901950" cy="10541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Grp="1" noChangeArrowheads="1"/>
          </p:cNvSpPr>
          <p:nvPr>
            <p:ph type="sldNum" sz="quarter" idx="11"/>
          </p:nvPr>
        </p:nvSpPr>
        <p:spPr>
          <a:noFill/>
        </p:spPr>
        <p:txBody>
          <a:bodyPr/>
          <a:lstStyle/>
          <a:p>
            <a:fld id="{FDBC81F3-B5EA-49CC-85BB-5D43BE32FC97}" type="slidenum">
              <a:rPr lang="en-US"/>
              <a:pPr/>
              <a:t>10</a:t>
            </a:fld>
            <a:endParaRPr lang="en-US"/>
          </a:p>
        </p:txBody>
      </p:sp>
      <p:sp>
        <p:nvSpPr>
          <p:cNvPr id="12292" name="Slide Number Placeholder 4"/>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B9191249-C44E-4D20-B454-422C572A696F}" type="slidenum">
              <a:rPr lang="en-US" sz="1200"/>
              <a:pPr algn="r"/>
              <a:t>10</a:t>
            </a:fld>
            <a:endParaRPr lang="en-US" sz="1200"/>
          </a:p>
        </p:txBody>
      </p:sp>
      <p:sp>
        <p:nvSpPr>
          <p:cNvPr id="12293" name="Rectangle 2"/>
          <p:cNvSpPr>
            <a:spLocks noGrp="1" noChangeArrowheads="1"/>
          </p:cNvSpPr>
          <p:nvPr>
            <p:ph type="title" idx="4294967295"/>
          </p:nvPr>
        </p:nvSpPr>
        <p:spPr/>
        <p:txBody>
          <a:bodyPr/>
          <a:lstStyle/>
          <a:p>
            <a:pPr eaLnBrk="1" hangingPunct="1"/>
            <a:r>
              <a:rPr lang="en-US" sz="3200" smtClean="0"/>
              <a:t>The geometry title card</a:t>
            </a:r>
          </a:p>
        </p:txBody>
      </p:sp>
      <p:sp>
        <p:nvSpPr>
          <p:cNvPr id="12294" name="Rectangle 3"/>
          <p:cNvSpPr>
            <a:spLocks noGrp="1" noChangeArrowheads="1"/>
          </p:cNvSpPr>
          <p:nvPr>
            <p:ph type="body" idx="4294967295"/>
          </p:nvPr>
        </p:nvSpPr>
        <p:spPr>
          <a:xfrm>
            <a:off x="609600" y="990600"/>
            <a:ext cx="8210550" cy="5181600"/>
          </a:xfrm>
        </p:spPr>
        <p:txBody>
          <a:bodyPr/>
          <a:lstStyle/>
          <a:p>
            <a:pPr marL="363538" indent="-363538" eaLnBrk="1" hangingPunct="1">
              <a:buFont typeface="Wingdings" pitchFamily="2" charset="2"/>
              <a:buNone/>
            </a:pPr>
            <a:r>
              <a:rPr lang="en-US" smtClean="0"/>
              <a:t>This card has no keyword, it is the line that follows the GEOBEGIN card (unless voxels are used).</a:t>
            </a:r>
          </a:p>
          <a:p>
            <a:pPr marL="363538" indent="-363538" eaLnBrk="1" hangingPunct="1">
              <a:buFont typeface="Wingdings" pitchFamily="2" charset="2"/>
              <a:buNone/>
            </a:pPr>
            <a:r>
              <a:rPr lang="en-US" smtClean="0"/>
              <a:t>Three variables are input in the CG Title card: </a:t>
            </a:r>
            <a:r>
              <a:rPr lang="en-US" smtClean="0">
                <a:solidFill>
                  <a:srgbClr val="008000"/>
                </a:solidFill>
              </a:rPr>
              <a:t>IVOPT</a:t>
            </a:r>
            <a:r>
              <a:rPr lang="en-US" smtClean="0"/>
              <a:t>, </a:t>
            </a:r>
            <a:r>
              <a:rPr lang="en-US" smtClean="0">
                <a:solidFill>
                  <a:srgbClr val="008000"/>
                </a:solidFill>
              </a:rPr>
              <a:t>IDBG</a:t>
            </a:r>
            <a:r>
              <a:rPr lang="en-US" smtClean="0"/>
              <a:t>, </a:t>
            </a:r>
            <a:r>
              <a:rPr lang="en-US" smtClean="0">
                <a:solidFill>
                  <a:srgbClr val="008000"/>
                </a:solidFill>
              </a:rPr>
              <a:t>TITLE</a:t>
            </a:r>
            <a:r>
              <a:rPr lang="en-US" smtClean="0"/>
              <a:t>.</a:t>
            </a:r>
          </a:p>
          <a:p>
            <a:pPr marL="363538" indent="-363538" eaLnBrk="1" hangingPunct="1">
              <a:buFont typeface="Wingdings" pitchFamily="2" charset="2"/>
              <a:buNone/>
            </a:pPr>
            <a:r>
              <a:rPr lang="en-US" smtClean="0"/>
              <a:t>The format is (</a:t>
            </a:r>
            <a:r>
              <a:rPr lang="en-US" smtClean="0">
                <a:solidFill>
                  <a:srgbClr val="000000"/>
                </a:solidFill>
              </a:rPr>
              <a:t>2I5, 10X, A60</a:t>
            </a:r>
            <a:r>
              <a:rPr lang="en-US" smtClean="0"/>
              <a:t>). </a:t>
            </a:r>
          </a:p>
          <a:p>
            <a:pPr marL="363538" indent="-363538" eaLnBrk="1" hangingPunct="1">
              <a:buFont typeface="Wingdings" pitchFamily="2" charset="2"/>
              <a:buNone/>
            </a:pPr>
            <a:r>
              <a:rPr lang="en-US" smtClean="0"/>
              <a:t>The first integer value (</a:t>
            </a:r>
            <a:r>
              <a:rPr lang="en-US" smtClean="0">
                <a:solidFill>
                  <a:srgbClr val="008000"/>
                </a:solidFill>
              </a:rPr>
              <a:t>IVOPT</a:t>
            </a:r>
            <a:r>
              <a:rPr lang="en-US" smtClean="0"/>
              <a:t> = Input Volumes OPTion) indicates</a:t>
            </a:r>
          </a:p>
          <a:p>
            <a:pPr marL="363538" indent="-363538" eaLnBrk="1" hangingPunct="1">
              <a:buFont typeface="Wingdings" pitchFamily="2" charset="2"/>
              <a:buNone/>
            </a:pPr>
            <a:r>
              <a:rPr lang="en-US" smtClean="0"/>
              <a:t>how to normalize the quantities scored in regions by the option </a:t>
            </a:r>
            <a:r>
              <a:rPr lang="en-US" smtClean="0">
                <a:solidFill>
                  <a:srgbClr val="CC0000"/>
                </a:solidFill>
              </a:rPr>
              <a:t>SCORE</a:t>
            </a:r>
          </a:p>
          <a:p>
            <a:pPr marL="363538" indent="-363538" eaLnBrk="1" hangingPunct="1">
              <a:buFont typeface="Wingdings" pitchFamily="2" charset="2"/>
              <a:buNone/>
            </a:pPr>
            <a:r>
              <a:rPr lang="en-US" smtClean="0">
                <a:solidFill>
                  <a:srgbClr val="008000"/>
                </a:solidFill>
              </a:rPr>
              <a:t>IVOPT = 0</a:t>
            </a:r>
            <a:r>
              <a:rPr lang="en-US" b="1" smtClean="0">
                <a:solidFill>
                  <a:srgbClr val="008000"/>
                </a:solidFill>
              </a:rPr>
              <a:t> </a:t>
            </a:r>
            <a:r>
              <a:rPr lang="en-US" b="1" smtClean="0">
                <a:solidFill>
                  <a:srgbClr val="008000"/>
                </a:solidFill>
                <a:sym typeface="Wingdings" pitchFamily="2" charset="2"/>
              </a:rPr>
              <a:t> </a:t>
            </a:r>
            <a:r>
              <a:rPr lang="en-US" smtClean="0">
                <a:sym typeface="Wingdings" pitchFamily="2" charset="2"/>
              </a:rPr>
              <a:t>no region volumes will be input before GEOEND</a:t>
            </a:r>
            <a:endParaRPr lang="en-US" smtClean="0"/>
          </a:p>
          <a:p>
            <a:pPr marL="363538" indent="-363538" eaLnBrk="1" hangingPunct="1">
              <a:buFont typeface="Wingdings" pitchFamily="2" charset="2"/>
              <a:buNone/>
            </a:pPr>
            <a:r>
              <a:rPr lang="en-US" smtClean="0">
                <a:solidFill>
                  <a:srgbClr val="008000"/>
                </a:solidFill>
              </a:rPr>
              <a:t>IVOPT = 3</a:t>
            </a:r>
            <a:r>
              <a:rPr lang="en-US" b="1" smtClean="0">
                <a:solidFill>
                  <a:srgbClr val="008000"/>
                </a:solidFill>
              </a:rPr>
              <a:t> </a:t>
            </a:r>
            <a:r>
              <a:rPr lang="en-US" b="1" smtClean="0">
                <a:solidFill>
                  <a:srgbClr val="008000"/>
                </a:solidFill>
                <a:sym typeface="Wingdings" pitchFamily="2" charset="2"/>
              </a:rPr>
              <a:t> </a:t>
            </a:r>
            <a:r>
              <a:rPr lang="en-US" smtClean="0">
                <a:sym typeface="Wingdings" pitchFamily="2" charset="2"/>
              </a:rPr>
              <a:t>region volumes will be input before GEOEND. As many volume values </a:t>
            </a:r>
            <a:r>
              <a:rPr lang="en-US" u="sng" smtClean="0">
                <a:sym typeface="Wingdings" pitchFamily="2" charset="2"/>
              </a:rPr>
              <a:t>must</a:t>
            </a:r>
            <a:r>
              <a:rPr lang="en-US" b="1" smtClean="0">
                <a:sym typeface="Wingdings" pitchFamily="2" charset="2"/>
              </a:rPr>
              <a:t> </a:t>
            </a:r>
            <a:r>
              <a:rPr lang="en-US" smtClean="0">
                <a:sym typeface="Wingdings" pitchFamily="2" charset="2"/>
              </a:rPr>
              <a:t>be</a:t>
            </a:r>
            <a:r>
              <a:rPr lang="en-US" b="1" smtClean="0">
                <a:sym typeface="Wingdings" pitchFamily="2" charset="2"/>
              </a:rPr>
              <a:t> </a:t>
            </a:r>
            <a:r>
              <a:rPr lang="en-US" smtClean="0">
                <a:sym typeface="Wingdings" pitchFamily="2" charset="2"/>
              </a:rPr>
              <a:t>input as there are geometry regions, in this format: (7E10.5).</a:t>
            </a:r>
            <a:endParaRPr lang="en-US" smtClean="0"/>
          </a:p>
          <a:p>
            <a:pPr marL="363538" indent="-363538" eaLnBrk="1" hangingPunct="1">
              <a:buFont typeface="Wingdings" pitchFamily="2" charset="2"/>
              <a:buNone/>
            </a:pPr>
            <a:endParaRPr lang="en-US" b="1" smtClean="0">
              <a:solidFill>
                <a:srgbClr val="008000"/>
              </a:solidFill>
            </a:endParaRPr>
          </a:p>
          <a:p>
            <a:pPr marL="363538" indent="-363538" eaLnBrk="1" hangingPunct="1">
              <a:buFont typeface="Wingdings" pitchFamily="2" charset="2"/>
              <a:buNone/>
            </a:pPr>
            <a:r>
              <a:rPr lang="en-US" smtClean="0">
                <a:solidFill>
                  <a:srgbClr val="008000"/>
                </a:solidFill>
              </a:rPr>
              <a:t>IDBG</a:t>
            </a:r>
            <a:r>
              <a:rPr lang="en-US" b="1" smtClean="0">
                <a:solidFill>
                  <a:srgbClr val="008000"/>
                </a:solidFill>
              </a:rPr>
              <a:t> </a:t>
            </a:r>
            <a:r>
              <a:rPr lang="en-US" smtClean="0"/>
              <a:t>is a flag used to request different kinds of geometry fixed format input. </a:t>
            </a:r>
          </a:p>
          <a:p>
            <a:pPr marL="363538" indent="-363538" eaLnBrk="1" hangingPunct="1">
              <a:buFont typeface="Wingdings" pitchFamily="2" charset="2"/>
              <a:buNone/>
            </a:pPr>
            <a:r>
              <a:rPr lang="en-US" smtClean="0"/>
              <a:t>    </a:t>
            </a:r>
            <a:r>
              <a:rPr lang="en-US" smtClean="0">
                <a:solidFill>
                  <a:srgbClr val="008000"/>
                </a:solidFill>
              </a:rPr>
              <a:t>IDBG = 0 </a:t>
            </a:r>
            <a:r>
              <a:rPr lang="en-US" smtClean="0"/>
              <a:t>activates free format</a:t>
            </a:r>
          </a:p>
          <a:p>
            <a:pPr marL="363538" indent="-363538" eaLnBrk="1" hangingPunct="1">
              <a:buFont typeface="Wingdings" pitchFamily="2" charset="2"/>
              <a:buNone/>
            </a:pPr>
            <a:r>
              <a:rPr lang="en-US" smtClean="0"/>
              <a:t>    </a:t>
            </a:r>
            <a:r>
              <a:rPr lang="en-US" smtClean="0">
                <a:solidFill>
                  <a:srgbClr val="008000"/>
                </a:solidFill>
              </a:rPr>
              <a:t>IDBG = </a:t>
            </a:r>
            <a:r>
              <a:rPr lang="en-US" smtClean="0"/>
              <a:t>-10 or -100 activates fixed and high accuracy format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lstStyle/>
          <a:p>
            <a:pPr algn="ctr"/>
            <a:r>
              <a:rPr lang="en-US" sz="8000" smtClean="0"/>
              <a:t>Bodies</a:t>
            </a:r>
          </a:p>
        </p:txBody>
      </p:sp>
      <p:sp>
        <p:nvSpPr>
          <p:cNvPr id="13315" name="Rectangle 5"/>
          <p:cNvSpPr>
            <a:spLocks noGrp="1" noChangeArrowheads="1"/>
          </p:cNvSpPr>
          <p:nvPr>
            <p:ph type="subTitle" idx="1"/>
          </p:nvPr>
        </p:nvSpPr>
        <p:spPr/>
        <p:txBody>
          <a:bodyPr/>
          <a:lstStyle/>
          <a:p>
            <a:endParaRPr lang="en-US" smtClean="0"/>
          </a:p>
        </p:txBody>
      </p:sp>
      <p:sp>
        <p:nvSpPr>
          <p:cNvPr id="4" name="Slide Number Placeholder 3"/>
          <p:cNvSpPr>
            <a:spLocks noGrp="1"/>
          </p:cNvSpPr>
          <p:nvPr>
            <p:ph type="sldNum" sz="quarter" idx="11"/>
          </p:nvPr>
        </p:nvSpPr>
        <p:spPr/>
        <p:txBody>
          <a:bodyPr/>
          <a:lstStyle/>
          <a:p>
            <a:pPr>
              <a:defRPr/>
            </a:pPr>
            <a:fld id="{4A464EDD-EFE8-4DF5-B3F6-EB49F1F62B85}"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sldNum" sz="quarter" idx="11"/>
          </p:nvPr>
        </p:nvSpPr>
        <p:spPr>
          <a:noFill/>
        </p:spPr>
        <p:txBody>
          <a:bodyPr/>
          <a:lstStyle/>
          <a:p>
            <a:fld id="{5B60DE2F-430C-4261-8DD6-791F5496B326}" type="slidenum">
              <a:rPr lang="en-US"/>
              <a:pPr/>
              <a:t>12</a:t>
            </a:fld>
            <a:endParaRPr lang="en-US"/>
          </a:p>
        </p:txBody>
      </p:sp>
      <p:sp>
        <p:nvSpPr>
          <p:cNvPr id="14340" name="Rectangle 2"/>
          <p:cNvSpPr>
            <a:spLocks noGrp="1" noChangeArrowheads="1"/>
          </p:cNvSpPr>
          <p:nvPr>
            <p:ph type="title"/>
          </p:nvPr>
        </p:nvSpPr>
        <p:spPr>
          <a:xfrm>
            <a:off x="684213" y="333375"/>
            <a:ext cx="7772400" cy="609600"/>
          </a:xfrm>
        </p:spPr>
        <p:txBody>
          <a:bodyPr/>
          <a:lstStyle/>
          <a:p>
            <a:pPr eaLnBrk="1" hangingPunct="1"/>
            <a:r>
              <a:rPr lang="en-US" sz="3200" smtClean="0"/>
              <a:t>Bodies</a:t>
            </a:r>
          </a:p>
        </p:txBody>
      </p:sp>
      <p:sp>
        <p:nvSpPr>
          <p:cNvPr id="14341" name="Rectangle 3"/>
          <p:cNvSpPr>
            <a:spLocks noGrp="1" noChangeArrowheads="1"/>
          </p:cNvSpPr>
          <p:nvPr>
            <p:ph type="body" idx="1"/>
          </p:nvPr>
        </p:nvSpPr>
        <p:spPr>
          <a:xfrm>
            <a:off x="609600" y="1052513"/>
            <a:ext cx="7924800" cy="5181600"/>
          </a:xfrm>
        </p:spPr>
        <p:txBody>
          <a:bodyPr/>
          <a:lstStyle/>
          <a:p>
            <a:pPr marL="280988" indent="-196850" eaLnBrk="1" hangingPunct="1">
              <a:buFont typeface="Wingdings" pitchFamily="2" charset="2"/>
              <a:buNone/>
            </a:pPr>
            <a:r>
              <a:rPr lang="en-US" smtClean="0"/>
              <a:t>The input for each </a:t>
            </a:r>
            <a:r>
              <a:rPr lang="en-US" smtClean="0">
                <a:solidFill>
                  <a:srgbClr val="008000"/>
                </a:solidFill>
              </a:rPr>
              <a:t>body</a:t>
            </a:r>
            <a:r>
              <a:rPr lang="en-US" smtClean="0"/>
              <a:t> consists of </a:t>
            </a:r>
          </a:p>
          <a:p>
            <a:pPr marL="280988" indent="-196850" eaLnBrk="1" hangingPunct="1"/>
            <a:r>
              <a:rPr lang="en-US" smtClean="0"/>
              <a:t>the 3-letter code indicating the body type</a:t>
            </a:r>
          </a:p>
          <a:p>
            <a:pPr marL="280988" indent="-196850" eaLnBrk="1" hangingPunct="1"/>
            <a:r>
              <a:rPr lang="en-US" smtClean="0"/>
              <a:t>a unique "</a:t>
            </a:r>
            <a:r>
              <a:rPr lang="en-US" smtClean="0">
                <a:solidFill>
                  <a:srgbClr val="CC0000"/>
                </a:solidFill>
              </a:rPr>
              <a:t>body name</a:t>
            </a:r>
            <a:r>
              <a:rPr lang="en-US" smtClean="0"/>
              <a:t>" (8 character maximum, alphanumeric identifier, case sensitive)</a:t>
            </a:r>
          </a:p>
          <a:p>
            <a:pPr marL="280988" indent="-196850" eaLnBrk="1" hangingPunct="1"/>
            <a:r>
              <a:rPr lang="en-US" smtClean="0"/>
              <a:t>a set of geometrical quantities defining the body (their number depends on the body type as explained below). </a:t>
            </a:r>
          </a:p>
          <a:p>
            <a:pPr marL="280988" indent="-196850" eaLnBrk="1" hangingPunct="1">
              <a:buFont typeface="Wingdings" pitchFamily="2" charset="2"/>
              <a:buNone/>
            </a:pPr>
            <a:r>
              <a:rPr lang="en-US" smtClean="0"/>
              <a:t>A maximum of 132 characters per line are accepted, use extra lines if required.</a:t>
            </a:r>
          </a:p>
          <a:p>
            <a:pPr marL="280988" indent="-196850" eaLnBrk="1" hangingPunct="1">
              <a:buFont typeface="Wingdings" pitchFamily="2" charset="2"/>
              <a:buNone/>
            </a:pPr>
            <a:endParaRPr lang="en-US" smtClean="0"/>
          </a:p>
          <a:p>
            <a:pPr marL="280988" indent="-196850" eaLnBrk="1" hangingPunct="1">
              <a:buFont typeface="Wingdings" pitchFamily="2" charset="2"/>
              <a:buNone/>
            </a:pPr>
            <a:r>
              <a:rPr lang="en-US" smtClean="0"/>
              <a:t>The different items, separated by </a:t>
            </a:r>
            <a:r>
              <a:rPr lang="en-US" b="1" smtClean="0"/>
              <a:t>one or more blanks</a:t>
            </a:r>
            <a:r>
              <a:rPr lang="en-US" smtClean="0"/>
              <a:t>, or by one of the separators  </a:t>
            </a:r>
            <a:r>
              <a:rPr lang="en-US" b="1" smtClean="0">
                <a:solidFill>
                  <a:srgbClr val="000000"/>
                </a:solidFill>
              </a:rPr>
              <a:t>, / ; :</a:t>
            </a:r>
            <a:r>
              <a:rPr lang="en-US" smtClean="0"/>
              <a:t> can extend over as many lines as needed.</a:t>
            </a:r>
          </a:p>
          <a:p>
            <a:pPr marL="280988" indent="-196850" eaLnBrk="1" hangingPunct="1">
              <a:buFont typeface="Wingdings" pitchFamily="2" charset="2"/>
              <a:buNone/>
            </a:pPr>
            <a:endParaRPr lang="en-US" smtClean="0"/>
          </a:p>
          <a:p>
            <a:pPr marL="280988" indent="-196850" algn="ctr" eaLnBrk="1" hangingPunct="1">
              <a:buFont typeface="Wingdings" pitchFamily="2" charset="2"/>
              <a:buNone/>
            </a:pPr>
            <a:r>
              <a:rPr lang="en-US" sz="3200" b="1" smtClean="0"/>
              <a:t>All numbers are in cm!</a:t>
            </a:r>
          </a:p>
          <a:p>
            <a:pPr marL="280988" indent="-196850"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sldNum" sz="quarter" idx="11"/>
          </p:nvPr>
        </p:nvSpPr>
        <p:spPr>
          <a:noFill/>
        </p:spPr>
        <p:txBody>
          <a:bodyPr/>
          <a:lstStyle/>
          <a:p>
            <a:fld id="{C43AEA73-6606-42D7-B626-F123153F820F}" type="slidenum">
              <a:rPr lang="en-US"/>
              <a:pPr/>
              <a:t>13</a:t>
            </a:fld>
            <a:endParaRPr lang="en-US"/>
          </a:p>
        </p:txBody>
      </p:sp>
      <p:sp>
        <p:nvSpPr>
          <p:cNvPr id="211970" name="Rectangle 2"/>
          <p:cNvSpPr>
            <a:spLocks noGrp="1" noChangeArrowheads="1"/>
          </p:cNvSpPr>
          <p:nvPr>
            <p:ph type="title" idx="4294967295"/>
          </p:nvPr>
        </p:nvSpPr>
        <p:spPr>
          <a:xfrm>
            <a:off x="684213" y="333375"/>
            <a:ext cx="7772400" cy="609600"/>
          </a:xfrm>
        </p:spPr>
        <p:txBody>
          <a:bodyPr/>
          <a:lstStyle/>
          <a:p>
            <a:pPr eaLnBrk="1" hangingPunct="1">
              <a:defRPr/>
            </a:pPr>
            <a:r>
              <a:rPr lang="en-US" sz="3200" smtClean="0"/>
              <a:t>Rectangular Parallelepiped: </a:t>
            </a:r>
            <a:r>
              <a:rPr lang="en-US" sz="3200" b="1" smtClean="0">
                <a:solidFill>
                  <a:srgbClr val="008000"/>
                </a:solidFill>
                <a:effectLst>
                  <a:outerShdw blurRad="38100" dist="38100" dir="2700000" algn="tl">
                    <a:srgbClr val="C0C0C0"/>
                  </a:outerShdw>
                </a:effectLst>
              </a:rPr>
              <a:t>RPP</a:t>
            </a:r>
          </a:p>
        </p:txBody>
      </p:sp>
      <p:sp>
        <p:nvSpPr>
          <p:cNvPr id="15365" name="Rectangle 3"/>
          <p:cNvSpPr>
            <a:spLocks noGrp="1" noChangeArrowheads="1"/>
          </p:cNvSpPr>
          <p:nvPr>
            <p:ph type="body" idx="4294967295"/>
          </p:nvPr>
        </p:nvSpPr>
        <p:spPr/>
        <p:txBody>
          <a:bodyPr/>
          <a:lstStyle/>
          <a:p>
            <a:pPr marL="84138" indent="0" eaLnBrk="1" hangingPunct="1">
              <a:buFont typeface="Wingdings" pitchFamily="2" charset="2"/>
              <a:buNone/>
            </a:pPr>
            <a:r>
              <a:rPr lang="en-US" smtClean="0"/>
              <a:t>An </a:t>
            </a:r>
            <a:r>
              <a:rPr lang="en-US" smtClean="0">
                <a:solidFill>
                  <a:srgbClr val="008000"/>
                </a:solidFill>
              </a:rPr>
              <a:t>RPP</a:t>
            </a:r>
            <a:r>
              <a:rPr lang="en-US" smtClean="0"/>
              <a:t> has its edges parallel to the coordinate axes. </a:t>
            </a:r>
            <a:br>
              <a:rPr lang="en-US" smtClean="0"/>
            </a:br>
            <a:r>
              <a:rPr lang="en-US" smtClean="0"/>
              <a:t>It is defined by 6 numbers in the </a:t>
            </a:r>
            <a:r>
              <a:rPr lang="en-US" smtClean="0">
                <a:solidFill>
                  <a:srgbClr val="800000"/>
                </a:solidFill>
              </a:rPr>
              <a:t>following order</a:t>
            </a:r>
            <a:r>
              <a:rPr lang="en-US" smtClean="0"/>
              <a:t>:</a:t>
            </a:r>
          </a:p>
          <a:p>
            <a:pPr marL="84138" indent="0" algn="ctr" eaLnBrk="1" hangingPunct="1">
              <a:buFont typeface="Wingdings" pitchFamily="2" charset="2"/>
              <a:buNone/>
            </a:pPr>
            <a:r>
              <a:rPr lang="en-US" b="1" smtClean="0">
                <a:solidFill>
                  <a:srgbClr val="000000"/>
                </a:solidFill>
              </a:rPr>
              <a:t>X</a:t>
            </a:r>
            <a:r>
              <a:rPr lang="en-US" b="1" baseline="-25000" smtClean="0">
                <a:solidFill>
                  <a:srgbClr val="000000"/>
                </a:solidFill>
              </a:rPr>
              <a:t>min </a:t>
            </a:r>
            <a:r>
              <a:rPr lang="en-US" b="1" smtClean="0">
                <a:solidFill>
                  <a:srgbClr val="000000"/>
                </a:solidFill>
              </a:rPr>
              <a:t>,  X</a:t>
            </a:r>
            <a:r>
              <a:rPr lang="en-US" b="1" baseline="-25000" smtClean="0">
                <a:solidFill>
                  <a:srgbClr val="000000"/>
                </a:solidFill>
              </a:rPr>
              <a:t>max </a:t>
            </a:r>
            <a:r>
              <a:rPr lang="en-US" b="1" smtClean="0">
                <a:solidFill>
                  <a:srgbClr val="000000"/>
                </a:solidFill>
              </a:rPr>
              <a:t>,  Y</a:t>
            </a:r>
            <a:r>
              <a:rPr lang="en-US" b="1" baseline="-25000" smtClean="0">
                <a:solidFill>
                  <a:srgbClr val="000000"/>
                </a:solidFill>
              </a:rPr>
              <a:t>min </a:t>
            </a:r>
            <a:r>
              <a:rPr lang="en-US" b="1" smtClean="0">
                <a:solidFill>
                  <a:srgbClr val="000000"/>
                </a:solidFill>
              </a:rPr>
              <a:t>,  Y</a:t>
            </a:r>
            <a:r>
              <a:rPr lang="en-US" b="1" baseline="-25000" smtClean="0">
                <a:solidFill>
                  <a:srgbClr val="000000"/>
                </a:solidFill>
              </a:rPr>
              <a:t>max </a:t>
            </a:r>
            <a:r>
              <a:rPr lang="en-US" b="1" smtClean="0">
                <a:solidFill>
                  <a:srgbClr val="000000"/>
                </a:solidFill>
              </a:rPr>
              <a:t>,  Z</a:t>
            </a:r>
            <a:r>
              <a:rPr lang="en-US" b="1" baseline="-25000" smtClean="0">
                <a:solidFill>
                  <a:srgbClr val="000000"/>
                </a:solidFill>
              </a:rPr>
              <a:t>min </a:t>
            </a:r>
            <a:r>
              <a:rPr lang="en-US" b="1" smtClean="0">
                <a:solidFill>
                  <a:srgbClr val="000000"/>
                </a:solidFill>
              </a:rPr>
              <a:t>,  Z</a:t>
            </a:r>
            <a:r>
              <a:rPr lang="en-US" b="1" baseline="-25000" smtClean="0">
                <a:solidFill>
                  <a:srgbClr val="000000"/>
                </a:solidFill>
              </a:rPr>
              <a:t>max</a:t>
            </a:r>
            <a:endParaRPr lang="en-US" b="1" smtClean="0">
              <a:solidFill>
                <a:srgbClr val="000000"/>
              </a:solidFill>
            </a:endParaRPr>
          </a:p>
          <a:p>
            <a:pPr marL="84138" indent="0" eaLnBrk="1" hangingPunct="1">
              <a:buFont typeface="Wingdings" pitchFamily="2" charset="2"/>
              <a:buNone/>
            </a:pPr>
            <a:r>
              <a:rPr lang="en-US" smtClean="0"/>
              <a:t>(minimum and maximum coordinates which bound the parallelepiped). </a:t>
            </a:r>
          </a:p>
        </p:txBody>
      </p:sp>
      <p:pic>
        <p:nvPicPr>
          <p:cNvPr id="15366" name="Picture 5" descr="rpp"/>
          <p:cNvPicPr>
            <a:picLocks noChangeAspect="1" noChangeArrowheads="1"/>
          </p:cNvPicPr>
          <p:nvPr/>
        </p:nvPicPr>
        <p:blipFill>
          <a:blip r:embed="rId3"/>
          <a:srcRect/>
          <a:stretch>
            <a:fillRect/>
          </a:stretch>
        </p:blipFill>
        <p:spPr bwMode="auto">
          <a:xfrm>
            <a:off x="1258888" y="2565400"/>
            <a:ext cx="6624637" cy="384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sldNum" sz="quarter" idx="11"/>
          </p:nvPr>
        </p:nvSpPr>
        <p:spPr>
          <a:noFill/>
        </p:spPr>
        <p:txBody>
          <a:bodyPr/>
          <a:lstStyle/>
          <a:p>
            <a:fld id="{B771E4BF-09D8-48A6-A921-020958794E26}" type="slidenum">
              <a:rPr lang="en-US"/>
              <a:pPr/>
              <a:t>14</a:t>
            </a:fld>
            <a:endParaRPr lang="en-US"/>
          </a:p>
        </p:txBody>
      </p:sp>
      <p:sp>
        <p:nvSpPr>
          <p:cNvPr id="223234" name="Rectangle 2"/>
          <p:cNvSpPr>
            <a:spLocks noGrp="1" noChangeArrowheads="1"/>
          </p:cNvSpPr>
          <p:nvPr>
            <p:ph type="title" idx="4294967295"/>
          </p:nvPr>
        </p:nvSpPr>
        <p:spPr>
          <a:xfrm>
            <a:off x="684213" y="333375"/>
            <a:ext cx="7772400" cy="609600"/>
          </a:xfrm>
        </p:spPr>
        <p:txBody>
          <a:bodyPr/>
          <a:lstStyle/>
          <a:p>
            <a:pPr eaLnBrk="1" hangingPunct="1">
              <a:defRPr/>
            </a:pPr>
            <a:r>
              <a:rPr lang="en-US" sz="3200" smtClean="0"/>
              <a:t>Rectangular Parallelepiped: </a:t>
            </a:r>
            <a:r>
              <a:rPr lang="en-US" sz="3200" b="1" smtClean="0">
                <a:solidFill>
                  <a:srgbClr val="008000"/>
                </a:solidFill>
                <a:effectLst>
                  <a:outerShdw blurRad="38100" dist="38100" dir="2700000" algn="tl">
                    <a:srgbClr val="C0C0C0"/>
                  </a:outerShdw>
                </a:effectLst>
              </a:rPr>
              <a:t>RPP</a:t>
            </a:r>
          </a:p>
        </p:txBody>
      </p:sp>
      <p:sp>
        <p:nvSpPr>
          <p:cNvPr id="16389" name="Rectangle 3"/>
          <p:cNvSpPr>
            <a:spLocks noGrp="1" noChangeArrowheads="1"/>
          </p:cNvSpPr>
          <p:nvPr>
            <p:ph type="body" idx="4294967295"/>
          </p:nvPr>
        </p:nvSpPr>
        <p:spPr>
          <a:xfrm>
            <a:off x="457200" y="1143000"/>
            <a:ext cx="8686800" cy="5181600"/>
          </a:xfrm>
        </p:spPr>
        <p:txBody>
          <a:bodyPr/>
          <a:lstStyle/>
          <a:p>
            <a:pPr marL="84138" indent="0" eaLnBrk="1" hangingPunct="1">
              <a:lnSpc>
                <a:spcPct val="80000"/>
              </a:lnSpc>
              <a:buFont typeface="Wingdings" pitchFamily="2" charset="2"/>
              <a:buNone/>
            </a:pPr>
            <a:r>
              <a:rPr lang="en-US" smtClean="0">
                <a:solidFill>
                  <a:srgbClr val="CC0066"/>
                </a:solidFill>
              </a:rPr>
              <a:t>Free format</a:t>
            </a:r>
            <a:endParaRPr lang="en-US" sz="1400" smtClean="0">
              <a:solidFill>
                <a:srgbClr val="000000"/>
              </a:solidFill>
              <a:latin typeface="Lucida Console" pitchFamily="49" charset="0"/>
            </a:endParaRPr>
          </a:p>
          <a:p>
            <a:pPr marL="84138" indent="0" eaLnBrk="1" hangingPunct="1">
              <a:lnSpc>
                <a:spcPct val="80000"/>
              </a:lnSpc>
              <a:buFont typeface="Wingdings" pitchFamily="2" charset="2"/>
              <a:buNone/>
            </a:pPr>
            <a:r>
              <a:rPr lang="en-US" sz="1400" smtClean="0">
                <a:solidFill>
                  <a:srgbClr val="000000"/>
                </a:solidFill>
                <a:latin typeface="Lucida Console" pitchFamily="49" charset="0"/>
              </a:rPr>
              <a:t>RPP SmlBrick -20.0 +20.0 -50.0 +50.0 -38.5 +38.5</a:t>
            </a:r>
          </a:p>
          <a:p>
            <a:pPr marL="84138" indent="0" eaLnBrk="1" hangingPunct="1">
              <a:lnSpc>
                <a:spcPct val="80000"/>
              </a:lnSpc>
              <a:buFont typeface="Wingdings" pitchFamily="2" charset="2"/>
              <a:buNone/>
            </a:pPr>
            <a:endParaRPr lang="en-US" smtClean="0"/>
          </a:p>
          <a:p>
            <a:pPr marL="84138" indent="0" eaLnBrk="1" hangingPunct="1">
              <a:lnSpc>
                <a:spcPct val="80000"/>
              </a:lnSpc>
              <a:buFont typeface="Wingdings" pitchFamily="2" charset="2"/>
              <a:buNone/>
            </a:pPr>
            <a:r>
              <a:rPr lang="en-US" smtClean="0"/>
              <a:t>An </a:t>
            </a:r>
            <a:r>
              <a:rPr lang="en-US" smtClean="0">
                <a:solidFill>
                  <a:srgbClr val="008000"/>
                </a:solidFill>
              </a:rPr>
              <a:t>RPP</a:t>
            </a:r>
            <a:r>
              <a:rPr lang="en-US" smtClean="0"/>
              <a:t> definition extends over one single card in default fixed format, or over two cards in high-accuracy body fixed format 4 kinds of infinite half-spaces.</a:t>
            </a:r>
          </a:p>
          <a:p>
            <a:pPr marL="84138" indent="0" eaLnBrk="1" hangingPunct="1">
              <a:lnSpc>
                <a:spcPct val="80000"/>
              </a:lnSpc>
              <a:buFont typeface="Wingdings" pitchFamily="2" charset="2"/>
              <a:buNone/>
            </a:pPr>
            <a:endParaRPr lang="en-US" smtClean="0"/>
          </a:p>
          <a:p>
            <a:pPr marL="84138" indent="0" eaLnBrk="1" hangingPunct="1">
              <a:lnSpc>
                <a:spcPct val="80000"/>
              </a:lnSpc>
              <a:buFont typeface="Wingdings" pitchFamily="2" charset="2"/>
              <a:buNone/>
            </a:pPr>
            <a:r>
              <a:rPr lang="en-US" smtClean="0"/>
              <a:t>Example in </a:t>
            </a:r>
            <a:r>
              <a:rPr lang="en-US" smtClean="0">
                <a:solidFill>
                  <a:srgbClr val="CC0066"/>
                </a:solidFill>
              </a:rPr>
              <a:t>fixed format</a:t>
            </a:r>
            <a:r>
              <a:rPr lang="en-US" smtClean="0"/>
              <a:t> (the comment lines shown are allowed input lines): </a:t>
            </a:r>
          </a:p>
          <a:p>
            <a:pPr marL="84138" indent="0" eaLnBrk="1" hangingPunct="1">
              <a:lnSpc>
                <a:spcPct val="80000"/>
              </a:lnSpc>
              <a:buFont typeface="Wingdings" pitchFamily="2" charset="2"/>
              <a:buNone/>
            </a:pPr>
            <a:r>
              <a:rPr lang="en-US" sz="1400" smtClean="0">
                <a:solidFill>
                  <a:srgbClr val="000099"/>
                </a:solidFill>
                <a:latin typeface="Lucida Console" pitchFamily="49" charset="0"/>
              </a:rPr>
              <a:t>*...+....1....+....2....+....3....+....4....+....5....+....6....+....7....+.</a:t>
            </a:r>
          </a:p>
          <a:p>
            <a:pPr marL="84138" indent="0" eaLnBrk="1" hangingPunct="1">
              <a:lnSpc>
                <a:spcPct val="80000"/>
              </a:lnSpc>
              <a:buFont typeface="Wingdings" pitchFamily="2" charset="2"/>
              <a:buNone/>
            </a:pPr>
            <a:r>
              <a:rPr lang="en-US" sz="1400" smtClean="0">
                <a:solidFill>
                  <a:srgbClr val="000000"/>
                </a:solidFill>
                <a:latin typeface="Lucida Console" pitchFamily="49" charset="0"/>
              </a:rPr>
              <a:t>  RPP    4     -20.0     +20.0     -50.0     +50.0     -38.5     +38.5</a:t>
            </a:r>
          </a:p>
          <a:p>
            <a:pPr marL="84138" indent="0" eaLnBrk="1" hangingPunct="1">
              <a:lnSpc>
                <a:spcPct val="80000"/>
              </a:lnSpc>
              <a:buFont typeface="Wingdings" pitchFamily="2" charset="2"/>
              <a:buNone/>
            </a:pPr>
            <a:r>
              <a:rPr lang="en-US" sz="1400" smtClean="0">
                <a:solidFill>
                  <a:srgbClr val="000099"/>
                </a:solidFill>
                <a:latin typeface="Lucida Console" pitchFamily="49" charset="0"/>
              </a:rPr>
              <a:t>* (a parallelepiped centered on the origin)</a:t>
            </a:r>
          </a:p>
          <a:p>
            <a:pPr marL="84138" indent="0" eaLnBrk="1" hangingPunct="1">
              <a:lnSpc>
                <a:spcPct val="80000"/>
              </a:lnSpc>
              <a:buFont typeface="Wingdings" pitchFamily="2" charset="2"/>
              <a:buNone/>
            </a:pPr>
            <a:endParaRPr lang="en-US" sz="1400" smtClean="0">
              <a:solidFill>
                <a:srgbClr val="000099"/>
              </a:solidFill>
              <a:latin typeface="Lucida Console" pitchFamily="49" charset="0"/>
            </a:endParaRPr>
          </a:p>
          <a:p>
            <a:pPr marL="84138" indent="0" eaLnBrk="1" hangingPunct="1">
              <a:lnSpc>
                <a:spcPct val="80000"/>
              </a:lnSpc>
              <a:buFont typeface="Wingdings" pitchFamily="2" charset="2"/>
              <a:buNone/>
            </a:pPr>
            <a:r>
              <a:rPr lang="en-US" smtClean="0">
                <a:solidFill>
                  <a:srgbClr val="CC0066"/>
                </a:solidFill>
              </a:rPr>
              <a:t>High-accuracy fixed format</a:t>
            </a:r>
            <a:endParaRPr lang="en-US" sz="1400" smtClean="0">
              <a:solidFill>
                <a:srgbClr val="000000"/>
              </a:solidFill>
              <a:latin typeface="Lucida Console" pitchFamily="49" charset="0"/>
            </a:endParaRPr>
          </a:p>
          <a:p>
            <a:pPr marL="84138" indent="0" eaLnBrk="1" hangingPunct="1">
              <a:lnSpc>
                <a:spcPct val="80000"/>
              </a:lnSpc>
              <a:buFont typeface="Wingdings" pitchFamily="2" charset="2"/>
              <a:buNone/>
            </a:pPr>
            <a:r>
              <a:rPr lang="en-US" sz="1400" smtClean="0">
                <a:solidFill>
                  <a:srgbClr val="000099"/>
                </a:solidFill>
                <a:latin typeface="Lucida Console" pitchFamily="49" charset="0"/>
              </a:rPr>
              <a:t>*...+....1....+....2....+....3....+....4....+....5....+....6....+....7....+.</a:t>
            </a:r>
          </a:p>
          <a:p>
            <a:pPr marL="84138" indent="0" eaLnBrk="1" hangingPunct="1">
              <a:lnSpc>
                <a:spcPct val="80000"/>
              </a:lnSpc>
              <a:buFont typeface="Wingdings" pitchFamily="2" charset="2"/>
              <a:buNone/>
            </a:pPr>
            <a:r>
              <a:rPr lang="en-US" sz="1400" smtClean="0">
                <a:solidFill>
                  <a:srgbClr val="000000"/>
                </a:solidFill>
                <a:latin typeface="Lucida Console" pitchFamily="49" charset="0"/>
              </a:rPr>
              <a:t>  RPP    4                 -20.0                 +20.0                 -50.0</a:t>
            </a:r>
            <a:br>
              <a:rPr lang="en-US" sz="1400" smtClean="0">
                <a:solidFill>
                  <a:srgbClr val="000000"/>
                </a:solidFill>
                <a:latin typeface="Lucida Console" pitchFamily="49" charset="0"/>
              </a:rPr>
            </a:br>
            <a:r>
              <a:rPr lang="en-US" sz="1400" smtClean="0">
                <a:solidFill>
                  <a:srgbClr val="000000"/>
                </a:solidFill>
                <a:latin typeface="Lucida Console" pitchFamily="49" charset="0"/>
              </a:rPr>
              <a:t>                           +50.0                 -38.5                 +38.5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sldNum" sz="quarter" idx="11"/>
          </p:nvPr>
        </p:nvSpPr>
        <p:spPr>
          <a:noFill/>
        </p:spPr>
        <p:txBody>
          <a:bodyPr/>
          <a:lstStyle/>
          <a:p>
            <a:fld id="{C35618F6-78A5-4A2F-93CF-7C16E1863E66}" type="slidenum">
              <a:rPr lang="en-US"/>
              <a:pPr/>
              <a:t>15</a:t>
            </a:fld>
            <a:endParaRPr lang="en-US"/>
          </a:p>
        </p:txBody>
      </p:sp>
      <p:sp>
        <p:nvSpPr>
          <p:cNvPr id="17412" name="Rectangle 4"/>
          <p:cNvSpPr>
            <a:spLocks noGrp="1" noChangeArrowheads="1"/>
          </p:cNvSpPr>
          <p:nvPr>
            <p:ph type="title"/>
          </p:nvPr>
        </p:nvSpPr>
        <p:spPr/>
        <p:txBody>
          <a:bodyPr/>
          <a:lstStyle/>
          <a:p>
            <a:r>
              <a:rPr lang="en-US" smtClean="0"/>
              <a:t>Sphere and circular cylinder</a:t>
            </a:r>
          </a:p>
        </p:txBody>
      </p:sp>
      <p:sp>
        <p:nvSpPr>
          <p:cNvPr id="17413" name="Rectangle 5"/>
          <p:cNvSpPr>
            <a:spLocks noGrp="1" noChangeArrowheads="1"/>
          </p:cNvSpPr>
          <p:nvPr>
            <p:ph type="body" sz="half" idx="1"/>
          </p:nvPr>
        </p:nvSpPr>
        <p:spPr/>
        <p:txBody>
          <a:bodyPr/>
          <a:lstStyle/>
          <a:p>
            <a:pPr>
              <a:buFont typeface="Wingdings" pitchFamily="2" charset="2"/>
              <a:buNone/>
            </a:pPr>
            <a:r>
              <a:rPr lang="en-US" sz="2000" b="1" smtClean="0"/>
              <a:t>Sphere: SPH</a:t>
            </a:r>
          </a:p>
          <a:p>
            <a:pPr eaLnBrk="1" hangingPunct="1">
              <a:buFont typeface="Wingdings" pitchFamily="2" charset="2"/>
              <a:buNone/>
            </a:pPr>
            <a:r>
              <a:rPr lang="en-US" sz="1800" smtClean="0"/>
              <a:t>	A </a:t>
            </a:r>
            <a:r>
              <a:rPr lang="en-US" sz="1800" smtClean="0">
                <a:solidFill>
                  <a:srgbClr val="008000"/>
                </a:solidFill>
              </a:rPr>
              <a:t>SPH</a:t>
            </a:r>
            <a:r>
              <a:rPr lang="en-US" sz="1800" smtClean="0"/>
              <a:t> is defined by </a:t>
            </a:r>
            <a:r>
              <a:rPr lang="en-US" sz="1800" smtClean="0">
                <a:solidFill>
                  <a:srgbClr val="000000"/>
                </a:solidFill>
              </a:rPr>
              <a:t>4</a:t>
            </a:r>
            <a:r>
              <a:rPr lang="en-US" sz="1800" smtClean="0"/>
              <a:t> numbers: </a:t>
            </a:r>
            <a:r>
              <a:rPr lang="en-US" sz="1800" b="1" smtClean="0">
                <a:solidFill>
                  <a:srgbClr val="000000"/>
                </a:solidFill>
              </a:rPr>
              <a:t>Vx, Vy, Vz</a:t>
            </a:r>
            <a:r>
              <a:rPr lang="en-US" sz="1800" smtClean="0"/>
              <a:t> (coordinates of the centre), </a:t>
            </a:r>
            <a:r>
              <a:rPr lang="en-US" sz="1800" b="1" smtClean="0">
                <a:solidFill>
                  <a:srgbClr val="000000"/>
                </a:solidFill>
              </a:rPr>
              <a:t>R</a:t>
            </a:r>
            <a:r>
              <a:rPr lang="en-US" sz="1800" smtClean="0"/>
              <a:t> (radius)</a:t>
            </a:r>
          </a:p>
          <a:p>
            <a:endParaRPr lang="en-US" sz="1800" smtClean="0"/>
          </a:p>
        </p:txBody>
      </p:sp>
      <p:sp>
        <p:nvSpPr>
          <p:cNvPr id="17414" name="Rectangle 6"/>
          <p:cNvSpPr>
            <a:spLocks noGrp="1" noChangeArrowheads="1"/>
          </p:cNvSpPr>
          <p:nvPr>
            <p:ph type="body" sz="half" idx="2"/>
          </p:nvPr>
        </p:nvSpPr>
        <p:spPr/>
        <p:txBody>
          <a:bodyPr/>
          <a:lstStyle/>
          <a:p>
            <a:pPr>
              <a:buFont typeface="Wingdings" pitchFamily="2" charset="2"/>
              <a:buNone/>
            </a:pPr>
            <a:r>
              <a:rPr lang="en-US" sz="2000" b="1" smtClean="0"/>
              <a:t>Right circular cylinder: RCC</a:t>
            </a:r>
          </a:p>
          <a:p>
            <a:pPr eaLnBrk="1" hangingPunct="1">
              <a:buFont typeface="Wingdings" pitchFamily="2" charset="2"/>
              <a:buNone/>
            </a:pPr>
            <a:r>
              <a:rPr lang="en-US" sz="1800" smtClean="0"/>
              <a:t>	An </a:t>
            </a:r>
            <a:r>
              <a:rPr lang="en-US" sz="1800" smtClean="0">
                <a:solidFill>
                  <a:srgbClr val="008000"/>
                </a:solidFill>
              </a:rPr>
              <a:t>RCC</a:t>
            </a:r>
            <a:r>
              <a:rPr lang="en-US" sz="1800" smtClean="0"/>
              <a:t> can have any orientation in space. It is limited by a cylindrical surface and by two plane faces </a:t>
            </a:r>
            <a:r>
              <a:rPr lang="en-US" sz="1800" smtClean="0">
                <a:sym typeface="Symbol" pitchFamily="18" charset="2"/>
              </a:rPr>
              <a:t></a:t>
            </a:r>
            <a:r>
              <a:rPr lang="en-US" sz="1800" b="1" smtClean="0">
                <a:solidFill>
                  <a:srgbClr val="000000"/>
                </a:solidFill>
                <a:sym typeface="Symbol" pitchFamily="18" charset="2"/>
              </a:rPr>
              <a:t></a:t>
            </a:r>
            <a:r>
              <a:rPr lang="en-US" sz="1800" smtClean="0">
                <a:sym typeface="Symbol" pitchFamily="18" charset="2"/>
              </a:rPr>
              <a:t> </a:t>
            </a:r>
            <a:r>
              <a:rPr lang="en-US" sz="1800" smtClean="0"/>
              <a:t>to its axis. Each </a:t>
            </a:r>
            <a:r>
              <a:rPr lang="en-US" sz="1800" smtClean="0">
                <a:solidFill>
                  <a:srgbClr val="008000"/>
                </a:solidFill>
              </a:rPr>
              <a:t>RCC</a:t>
            </a:r>
            <a:r>
              <a:rPr lang="en-US" sz="1800" smtClean="0"/>
              <a:t> is defined by </a:t>
            </a:r>
            <a:r>
              <a:rPr lang="en-US" sz="1800" smtClean="0">
                <a:solidFill>
                  <a:srgbClr val="000000"/>
                </a:solidFill>
              </a:rPr>
              <a:t>7</a:t>
            </a:r>
            <a:r>
              <a:rPr lang="en-US" sz="1800" smtClean="0"/>
              <a:t> numbers:</a:t>
            </a:r>
          </a:p>
          <a:p>
            <a:pPr eaLnBrk="1" hangingPunct="1">
              <a:buFont typeface="Wingdings" pitchFamily="2" charset="2"/>
              <a:buNone/>
            </a:pPr>
            <a:r>
              <a:rPr lang="en-US" sz="1800" b="1" smtClean="0">
                <a:solidFill>
                  <a:srgbClr val="000000"/>
                </a:solidFill>
              </a:rPr>
              <a:t>	Vx, Vy, Vz</a:t>
            </a:r>
            <a:r>
              <a:rPr lang="en-US" sz="1800" smtClean="0"/>
              <a:t> (centre of one face);</a:t>
            </a:r>
          </a:p>
          <a:p>
            <a:pPr eaLnBrk="1" hangingPunct="1">
              <a:buFont typeface="Wingdings" pitchFamily="2" charset="2"/>
              <a:buNone/>
            </a:pPr>
            <a:r>
              <a:rPr lang="en-US" sz="1800" b="1" smtClean="0">
                <a:solidFill>
                  <a:srgbClr val="000000"/>
                </a:solidFill>
              </a:rPr>
              <a:t>	Hx, Hy, Hz</a:t>
            </a:r>
            <a:r>
              <a:rPr lang="en-US" sz="1800" smtClean="0"/>
              <a:t> (vector corresponding to the cylinder height, pointing to the other face); </a:t>
            </a:r>
            <a:r>
              <a:rPr lang="en-US" sz="1800" b="1" smtClean="0">
                <a:solidFill>
                  <a:srgbClr val="000000"/>
                </a:solidFill>
              </a:rPr>
              <a:t>R</a:t>
            </a:r>
            <a:r>
              <a:rPr lang="en-US" sz="1800" smtClean="0"/>
              <a:t> (cylinder radius).</a:t>
            </a:r>
          </a:p>
        </p:txBody>
      </p:sp>
      <p:pic>
        <p:nvPicPr>
          <p:cNvPr id="17415" name="Picture 5" descr="sph"/>
          <p:cNvPicPr>
            <a:picLocks noChangeAspect="1" noChangeArrowheads="1"/>
          </p:cNvPicPr>
          <p:nvPr/>
        </p:nvPicPr>
        <p:blipFill>
          <a:blip r:embed="rId2"/>
          <a:srcRect/>
          <a:stretch>
            <a:fillRect/>
          </a:stretch>
        </p:blipFill>
        <p:spPr bwMode="auto">
          <a:xfrm>
            <a:off x="611188" y="3716338"/>
            <a:ext cx="2808287" cy="2247900"/>
          </a:xfrm>
          <a:prstGeom prst="rect">
            <a:avLst/>
          </a:prstGeom>
          <a:noFill/>
          <a:ln w="9525">
            <a:noFill/>
            <a:miter lim="800000"/>
            <a:headEnd/>
            <a:tailEnd/>
          </a:ln>
        </p:spPr>
      </p:pic>
      <p:pic>
        <p:nvPicPr>
          <p:cNvPr id="17416" name="Picture 5" descr="rcc"/>
          <p:cNvPicPr>
            <a:picLocks noChangeAspect="1" noChangeArrowheads="1"/>
          </p:cNvPicPr>
          <p:nvPr/>
        </p:nvPicPr>
        <p:blipFill>
          <a:blip r:embed="rId3"/>
          <a:srcRect/>
          <a:stretch>
            <a:fillRect/>
          </a:stretch>
        </p:blipFill>
        <p:spPr bwMode="auto">
          <a:xfrm>
            <a:off x="6248400" y="42672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sldNum" sz="quarter" idx="11"/>
          </p:nvPr>
        </p:nvSpPr>
        <p:spPr>
          <a:noFill/>
        </p:spPr>
        <p:txBody>
          <a:bodyPr/>
          <a:lstStyle/>
          <a:p>
            <a:fld id="{5B889010-1E69-4438-9C60-4FA37C5E4BCD}" type="slidenum">
              <a:rPr lang="en-US"/>
              <a:pPr/>
              <a:t>16</a:t>
            </a:fld>
            <a:endParaRPr lang="en-US"/>
          </a:p>
        </p:txBody>
      </p:sp>
      <p:sp>
        <p:nvSpPr>
          <p:cNvPr id="234498" name="Rectangle 2"/>
          <p:cNvSpPr>
            <a:spLocks noGrp="1" noChangeArrowheads="1"/>
          </p:cNvSpPr>
          <p:nvPr>
            <p:ph type="title"/>
          </p:nvPr>
        </p:nvSpPr>
        <p:spPr>
          <a:xfrm>
            <a:off x="684213" y="333375"/>
            <a:ext cx="7772400" cy="609600"/>
          </a:xfrm>
        </p:spPr>
        <p:txBody>
          <a:bodyPr/>
          <a:lstStyle/>
          <a:p>
            <a:pPr eaLnBrk="1" hangingPunct="1">
              <a:defRPr/>
            </a:pPr>
            <a:r>
              <a:rPr lang="en-US" sz="2800" smtClean="0"/>
              <a:t>Infinite half-space parallel to coordinate axis</a:t>
            </a:r>
            <a:endParaRPr lang="en-US" sz="2800" b="1" smtClean="0">
              <a:solidFill>
                <a:srgbClr val="008000"/>
              </a:solidFill>
              <a:effectLst>
                <a:outerShdw blurRad="38100" dist="38100" dir="2700000" algn="tl">
                  <a:srgbClr val="C0C0C0"/>
                </a:outerShdw>
              </a:effectLst>
            </a:endParaRPr>
          </a:p>
        </p:txBody>
      </p:sp>
      <p:sp>
        <p:nvSpPr>
          <p:cNvPr id="18437" name="Rectangle 5"/>
          <p:cNvSpPr>
            <a:spLocks noGrp="1" noChangeArrowheads="1"/>
          </p:cNvSpPr>
          <p:nvPr>
            <p:ph type="body" idx="1"/>
          </p:nvPr>
        </p:nvSpPr>
        <p:spPr>
          <a:xfrm>
            <a:off x="750888" y="1125538"/>
            <a:ext cx="7924800" cy="5181600"/>
          </a:xfrm>
        </p:spPr>
        <p:txBody>
          <a:bodyPr/>
          <a:lstStyle/>
          <a:p>
            <a:pPr marL="381000" indent="-381000" eaLnBrk="1" hangingPunct="1">
              <a:buFont typeface="Wingdings" pitchFamily="2" charset="2"/>
              <a:buNone/>
            </a:pPr>
            <a:r>
              <a:rPr lang="en-US" sz="1800" smtClean="0"/>
              <a:t>There are 4 kinds of infinite half-spaces.</a:t>
            </a:r>
          </a:p>
          <a:p>
            <a:pPr marL="381000" indent="-381000" eaLnBrk="1" hangingPunct="1">
              <a:buFont typeface="Wingdings" pitchFamily="2" charset="2"/>
              <a:buNone/>
            </a:pPr>
            <a:r>
              <a:rPr lang="en-US" sz="1800" smtClean="0"/>
              <a:t>Three are delimited by planes perpendicular to the coordinate axes:</a:t>
            </a:r>
          </a:p>
          <a:p>
            <a:pPr marL="381000" indent="-381000" eaLnBrk="1" hangingPunct="1">
              <a:buFont typeface="Wingdings" pitchFamily="2" charset="2"/>
              <a:buAutoNum type="arabicPeriod"/>
            </a:pPr>
            <a:r>
              <a:rPr lang="en-US" sz="1800" smtClean="0"/>
              <a:t>Delimited by a plane </a:t>
            </a:r>
            <a:r>
              <a:rPr lang="en-US" sz="1800" b="1" smtClean="0">
                <a:solidFill>
                  <a:srgbClr val="000000"/>
                </a:solidFill>
                <a:sym typeface="Symbol" pitchFamily="18" charset="2"/>
              </a:rPr>
              <a:t></a:t>
            </a:r>
            <a:r>
              <a:rPr lang="en-US" sz="1800" smtClean="0"/>
              <a:t> to the </a:t>
            </a:r>
            <a:r>
              <a:rPr lang="en-US" sz="1800" b="1" smtClean="0">
                <a:solidFill>
                  <a:srgbClr val="000000"/>
                </a:solidFill>
              </a:rPr>
              <a:t>x</a:t>
            </a:r>
            <a:r>
              <a:rPr lang="en-US" sz="1800" smtClean="0"/>
              <a:t>-axis. </a:t>
            </a:r>
            <a:r>
              <a:rPr lang="en-US" sz="1800" b="1" smtClean="0">
                <a:solidFill>
                  <a:srgbClr val="000000"/>
                </a:solidFill>
              </a:rPr>
              <a:t>Code:</a:t>
            </a:r>
            <a:r>
              <a:rPr lang="en-US" sz="1800" b="1" smtClean="0"/>
              <a:t> </a:t>
            </a:r>
            <a:r>
              <a:rPr lang="en-US" sz="1800" b="1" smtClean="0">
                <a:solidFill>
                  <a:srgbClr val="008000"/>
                </a:solidFill>
              </a:rPr>
              <a:t>YZP</a:t>
            </a:r>
          </a:p>
          <a:p>
            <a:pPr marL="381000" indent="-381000" eaLnBrk="1" hangingPunct="1">
              <a:buFont typeface="Wingdings" pitchFamily="2" charset="2"/>
              <a:buAutoNum type="arabicPeriod"/>
            </a:pPr>
            <a:r>
              <a:rPr lang="en-US" sz="1800" smtClean="0"/>
              <a:t>Delimited by a plane </a:t>
            </a:r>
            <a:r>
              <a:rPr lang="en-US" sz="1800" b="1" smtClean="0">
                <a:solidFill>
                  <a:srgbClr val="000000"/>
                </a:solidFill>
                <a:sym typeface="Symbol" pitchFamily="18" charset="2"/>
              </a:rPr>
              <a:t></a:t>
            </a:r>
            <a:r>
              <a:rPr lang="en-US" sz="1800" smtClean="0"/>
              <a:t> to the </a:t>
            </a:r>
            <a:r>
              <a:rPr lang="en-US" sz="1800" b="1" smtClean="0">
                <a:solidFill>
                  <a:srgbClr val="000000"/>
                </a:solidFill>
              </a:rPr>
              <a:t>y</a:t>
            </a:r>
            <a:r>
              <a:rPr lang="en-US" sz="1800" smtClean="0"/>
              <a:t>-axis. </a:t>
            </a:r>
            <a:r>
              <a:rPr lang="en-US" sz="1800" b="1" smtClean="0">
                <a:solidFill>
                  <a:srgbClr val="000000"/>
                </a:solidFill>
              </a:rPr>
              <a:t>Code:</a:t>
            </a:r>
            <a:r>
              <a:rPr lang="en-US" sz="1800" b="1" smtClean="0"/>
              <a:t> </a:t>
            </a:r>
            <a:r>
              <a:rPr lang="en-US" sz="1800" b="1" smtClean="0">
                <a:solidFill>
                  <a:srgbClr val="008000"/>
                </a:solidFill>
              </a:rPr>
              <a:t>XZP</a:t>
            </a:r>
          </a:p>
          <a:p>
            <a:pPr marL="381000" indent="-381000" eaLnBrk="1" hangingPunct="1">
              <a:buFont typeface="Wingdings" pitchFamily="2" charset="2"/>
              <a:buAutoNum type="arabicPeriod"/>
            </a:pPr>
            <a:r>
              <a:rPr lang="en-US" sz="1800" smtClean="0"/>
              <a:t>Delimited by a plane </a:t>
            </a:r>
            <a:r>
              <a:rPr lang="en-US" sz="1800" b="1" smtClean="0">
                <a:solidFill>
                  <a:srgbClr val="000000"/>
                </a:solidFill>
                <a:sym typeface="Symbol" pitchFamily="18" charset="2"/>
              </a:rPr>
              <a:t></a:t>
            </a:r>
            <a:r>
              <a:rPr lang="en-US" sz="1800" smtClean="0"/>
              <a:t> to the </a:t>
            </a:r>
            <a:r>
              <a:rPr lang="en-US" sz="1800" b="1" smtClean="0">
                <a:solidFill>
                  <a:srgbClr val="000000"/>
                </a:solidFill>
              </a:rPr>
              <a:t>z</a:t>
            </a:r>
            <a:r>
              <a:rPr lang="en-US" sz="1800" smtClean="0"/>
              <a:t>-axis. </a:t>
            </a:r>
            <a:r>
              <a:rPr lang="en-US" sz="1800" b="1" smtClean="0">
                <a:solidFill>
                  <a:srgbClr val="000000"/>
                </a:solidFill>
              </a:rPr>
              <a:t>Code:</a:t>
            </a:r>
            <a:r>
              <a:rPr lang="en-US" sz="1800" b="1" smtClean="0"/>
              <a:t> </a:t>
            </a:r>
            <a:r>
              <a:rPr lang="en-US" sz="1800" b="1" smtClean="0">
                <a:solidFill>
                  <a:srgbClr val="008000"/>
                </a:solidFill>
              </a:rPr>
              <a:t>XYP</a:t>
            </a:r>
          </a:p>
          <a:p>
            <a:pPr marL="381000" indent="-381000" eaLnBrk="1" hangingPunct="1">
              <a:buFont typeface="Wingdings" pitchFamily="2" charset="2"/>
              <a:buNone/>
            </a:pPr>
            <a:r>
              <a:rPr lang="en-US" sz="1800" smtClean="0"/>
              <a:t>	All defined by a single number: </a:t>
            </a:r>
            <a:r>
              <a:rPr lang="en-US" sz="1800" b="1" smtClean="0">
                <a:solidFill>
                  <a:srgbClr val="000000"/>
                </a:solidFill>
              </a:rPr>
              <a:t>Vx</a:t>
            </a:r>
            <a:r>
              <a:rPr lang="en-US" sz="1800" smtClean="0"/>
              <a:t> (resp.</a:t>
            </a:r>
            <a:r>
              <a:rPr lang="en-US" sz="1800" b="1" smtClean="0"/>
              <a:t> </a:t>
            </a:r>
            <a:r>
              <a:rPr lang="en-US" sz="1800" b="1" smtClean="0">
                <a:solidFill>
                  <a:srgbClr val="000000"/>
                </a:solidFill>
              </a:rPr>
              <a:t>Vy</a:t>
            </a:r>
            <a:r>
              <a:rPr lang="en-US" sz="1800" smtClean="0"/>
              <a:t>, or </a:t>
            </a:r>
            <a:r>
              <a:rPr lang="en-US" sz="1800" b="1" smtClean="0">
                <a:solidFill>
                  <a:srgbClr val="000000"/>
                </a:solidFill>
              </a:rPr>
              <a:t>Vz</a:t>
            </a:r>
            <a:r>
              <a:rPr lang="en-US" sz="1800" smtClean="0"/>
              <a:t>), the coordinate of the plane on the corresponding perpendicular axis.</a:t>
            </a:r>
          </a:p>
          <a:p>
            <a:pPr marL="381000" indent="-381000" eaLnBrk="1" hangingPunct="1">
              <a:buFont typeface="Wingdings" pitchFamily="2" charset="2"/>
              <a:buAutoNum type="arabicPeriod"/>
            </a:pPr>
            <a:endParaRPr lang="en-US" sz="1800" b="1" smtClean="0">
              <a:solidFill>
                <a:srgbClr val="008000"/>
              </a:solidFill>
            </a:endParaRPr>
          </a:p>
          <a:p>
            <a:pPr marL="381000" indent="-381000" eaLnBrk="1" hangingPunct="1">
              <a:buFont typeface="Wingdings" pitchFamily="2" charset="2"/>
              <a:buNone/>
            </a:pPr>
            <a:r>
              <a:rPr lang="en-US" sz="1800" smtClean="0"/>
              <a:t>The half-space “</a:t>
            </a:r>
            <a:r>
              <a:rPr lang="en-US" sz="1800" smtClean="0">
                <a:solidFill>
                  <a:srgbClr val="CC0000"/>
                </a:solidFill>
              </a:rPr>
              <a:t>inside the body</a:t>
            </a:r>
            <a:r>
              <a:rPr lang="en-US" sz="1800" smtClean="0"/>
              <a:t>” is the </a:t>
            </a:r>
          </a:p>
          <a:p>
            <a:pPr marL="381000" indent="-381000" eaLnBrk="1" hangingPunct="1">
              <a:buFont typeface="Wingdings" pitchFamily="2" charset="2"/>
              <a:buNone/>
            </a:pPr>
            <a:r>
              <a:rPr lang="en-US" sz="1800" smtClean="0"/>
              <a:t>position of points for which:</a:t>
            </a:r>
            <a:endParaRPr lang="en-US" sz="1800" b="1" smtClean="0">
              <a:solidFill>
                <a:srgbClr val="000000"/>
              </a:solidFill>
            </a:endParaRPr>
          </a:p>
          <a:p>
            <a:pPr marL="381000" indent="-381000" eaLnBrk="1" hangingPunct="1">
              <a:buFont typeface="Wingdings" pitchFamily="2" charset="2"/>
              <a:buNone/>
            </a:pPr>
            <a:r>
              <a:rPr lang="en-US" sz="1800" b="1" smtClean="0">
                <a:solidFill>
                  <a:srgbClr val="000000"/>
                </a:solidFill>
              </a:rPr>
              <a:t>x &lt; Vx</a:t>
            </a:r>
            <a:r>
              <a:rPr lang="en-US" sz="1800" smtClean="0"/>
              <a:t>	(resp.</a:t>
            </a:r>
            <a:r>
              <a:rPr lang="en-US" sz="1800" b="1" smtClean="0">
                <a:solidFill>
                  <a:srgbClr val="000000"/>
                </a:solidFill>
              </a:rPr>
              <a:t> y &lt; Vy</a:t>
            </a:r>
            <a:r>
              <a:rPr lang="en-US" sz="1800" smtClean="0"/>
              <a:t>, or </a:t>
            </a:r>
            <a:r>
              <a:rPr lang="en-US" sz="1800" b="1" smtClean="0">
                <a:solidFill>
                  <a:srgbClr val="000000"/>
                </a:solidFill>
              </a:rPr>
              <a:t>z &lt; Vz</a:t>
            </a:r>
            <a:r>
              <a:rPr lang="en-US" sz="1800" smtClean="0"/>
              <a:t>)</a:t>
            </a:r>
          </a:p>
          <a:p>
            <a:pPr marL="381000" indent="-381000" eaLnBrk="1" hangingPunct="1">
              <a:buFont typeface="Wingdings" pitchFamily="2" charset="2"/>
              <a:buNone/>
            </a:pPr>
            <a:endParaRPr lang="en-US" sz="1200" smtClean="0"/>
          </a:p>
        </p:txBody>
      </p:sp>
      <p:pic>
        <p:nvPicPr>
          <p:cNvPr id="18438" name="Picture 4" descr="xyp"/>
          <p:cNvPicPr>
            <a:picLocks noChangeAspect="1" noChangeArrowheads="1"/>
          </p:cNvPicPr>
          <p:nvPr/>
        </p:nvPicPr>
        <p:blipFill>
          <a:blip r:embed="rId3"/>
          <a:srcRect/>
          <a:stretch>
            <a:fillRect/>
          </a:stretch>
        </p:blipFill>
        <p:spPr bwMode="auto">
          <a:xfrm>
            <a:off x="5181600" y="3048000"/>
            <a:ext cx="3830638" cy="349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sldNum" sz="quarter" idx="11"/>
          </p:nvPr>
        </p:nvSpPr>
        <p:spPr>
          <a:noFill/>
        </p:spPr>
        <p:txBody>
          <a:bodyPr/>
          <a:lstStyle/>
          <a:p>
            <a:fld id="{4B0619F1-7CB0-4C3C-8823-6151958CCADC}" type="slidenum">
              <a:rPr lang="en-US"/>
              <a:pPr/>
              <a:t>17</a:t>
            </a:fld>
            <a:endParaRPr lang="en-US"/>
          </a:p>
        </p:txBody>
      </p:sp>
      <p:sp>
        <p:nvSpPr>
          <p:cNvPr id="238594" name="Rectangle 2"/>
          <p:cNvSpPr>
            <a:spLocks noGrp="1" noChangeArrowheads="1"/>
          </p:cNvSpPr>
          <p:nvPr>
            <p:ph type="title"/>
          </p:nvPr>
        </p:nvSpPr>
        <p:spPr>
          <a:xfrm>
            <a:off x="684213" y="333375"/>
            <a:ext cx="7772400" cy="609600"/>
          </a:xfrm>
        </p:spPr>
        <p:txBody>
          <a:bodyPr/>
          <a:lstStyle/>
          <a:p>
            <a:pPr eaLnBrk="1" hangingPunct="1">
              <a:defRPr/>
            </a:pPr>
            <a:r>
              <a:rPr lang="en-US" sz="2800" smtClean="0"/>
              <a:t>Arbitrarly orientated infinite half-space: </a:t>
            </a:r>
            <a:r>
              <a:rPr lang="en-US" sz="2800" b="1" smtClean="0">
                <a:solidFill>
                  <a:srgbClr val="008000"/>
                </a:solidFill>
                <a:effectLst>
                  <a:outerShdw blurRad="38100" dist="38100" dir="2700000" algn="tl">
                    <a:srgbClr val="C0C0C0"/>
                  </a:outerShdw>
                </a:effectLst>
              </a:rPr>
              <a:t>PLA</a:t>
            </a:r>
          </a:p>
        </p:txBody>
      </p:sp>
      <p:sp>
        <p:nvSpPr>
          <p:cNvPr id="19461" name="Rectangle 3"/>
          <p:cNvSpPr>
            <a:spLocks noGrp="1" noChangeArrowheads="1"/>
          </p:cNvSpPr>
          <p:nvPr>
            <p:ph type="body" idx="1"/>
          </p:nvPr>
        </p:nvSpPr>
        <p:spPr>
          <a:xfrm>
            <a:off x="4356100" y="1143000"/>
            <a:ext cx="4464050" cy="5181600"/>
          </a:xfrm>
        </p:spPr>
        <p:txBody>
          <a:bodyPr/>
          <a:lstStyle/>
          <a:p>
            <a:pPr marL="84138" indent="0" eaLnBrk="1" hangingPunct="1">
              <a:buFont typeface="Wingdings" pitchFamily="2" charset="2"/>
              <a:buNone/>
            </a:pPr>
            <a:r>
              <a:rPr lang="en-US" smtClean="0"/>
              <a:t>A </a:t>
            </a:r>
            <a:r>
              <a:rPr lang="en-US" smtClean="0">
                <a:solidFill>
                  <a:srgbClr val="008000"/>
                </a:solidFill>
              </a:rPr>
              <a:t>PLA</a:t>
            </a:r>
            <a:r>
              <a:rPr lang="en-US" smtClean="0"/>
              <a:t> defines the infinite half space delimited by a generic plane. A </a:t>
            </a:r>
            <a:r>
              <a:rPr lang="en-US" smtClean="0">
                <a:solidFill>
                  <a:srgbClr val="008000"/>
                </a:solidFill>
              </a:rPr>
              <a:t>PLA</a:t>
            </a:r>
            <a:r>
              <a:rPr lang="en-US" smtClean="0"/>
              <a:t> is defined by 6 numbers:</a:t>
            </a:r>
          </a:p>
          <a:p>
            <a:pPr marL="84138" indent="0" eaLnBrk="1" hangingPunct="1">
              <a:buFont typeface="Wingdings" pitchFamily="2" charset="2"/>
              <a:buNone/>
            </a:pPr>
            <a:r>
              <a:rPr lang="en-US" b="1" smtClean="0">
                <a:solidFill>
                  <a:srgbClr val="000000"/>
                </a:solidFill>
              </a:rPr>
              <a:t>Hx, Hy, Hz</a:t>
            </a:r>
            <a:r>
              <a:rPr lang="en-US" smtClean="0"/>
              <a:t> (vector of arbitrary length </a:t>
            </a:r>
            <a:r>
              <a:rPr lang="en-US" b="1" smtClean="0">
                <a:solidFill>
                  <a:srgbClr val="000000"/>
                </a:solidFill>
                <a:sym typeface="Symbol" pitchFamily="18" charset="2"/>
              </a:rPr>
              <a:t></a:t>
            </a:r>
            <a:r>
              <a:rPr lang="en-US" smtClean="0"/>
              <a:t>  to the plane);</a:t>
            </a:r>
          </a:p>
          <a:p>
            <a:pPr marL="84138" indent="0" eaLnBrk="1" hangingPunct="1">
              <a:buFont typeface="Wingdings" pitchFamily="2" charset="2"/>
              <a:buNone/>
            </a:pPr>
            <a:r>
              <a:rPr lang="en-US" b="1" smtClean="0">
                <a:solidFill>
                  <a:srgbClr val="000000"/>
                </a:solidFill>
              </a:rPr>
              <a:t>Vx, Vy, Vz</a:t>
            </a:r>
            <a:r>
              <a:rPr lang="en-US" smtClean="0"/>
              <a:t> (any point lying on the plane). The half-space “</a:t>
            </a:r>
            <a:r>
              <a:rPr lang="en-US" smtClean="0">
                <a:solidFill>
                  <a:srgbClr val="CC0000"/>
                </a:solidFill>
              </a:rPr>
              <a:t>inside the body</a:t>
            </a:r>
            <a:r>
              <a:rPr lang="en-US" smtClean="0"/>
              <a:t>” is that from which the vector is pointing (i.e. </a:t>
            </a:r>
            <a:r>
              <a:rPr lang="en-US" smtClean="0">
                <a:solidFill>
                  <a:srgbClr val="CC0000"/>
                </a:solidFill>
              </a:rPr>
              <a:t>the vector points "outside"</a:t>
            </a:r>
            <a:r>
              <a:rPr lang="en-US" smtClean="0"/>
              <a:t>). </a:t>
            </a:r>
          </a:p>
        </p:txBody>
      </p:sp>
      <p:pic>
        <p:nvPicPr>
          <p:cNvPr id="19462" name="Picture 5" descr="pla"/>
          <p:cNvPicPr>
            <a:picLocks noChangeAspect="1" noChangeArrowheads="1"/>
          </p:cNvPicPr>
          <p:nvPr/>
        </p:nvPicPr>
        <p:blipFill>
          <a:blip r:embed="rId3"/>
          <a:srcRect/>
          <a:stretch>
            <a:fillRect/>
          </a:stretch>
        </p:blipFill>
        <p:spPr bwMode="auto">
          <a:xfrm>
            <a:off x="76200" y="2057400"/>
            <a:ext cx="4489450" cy="409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Grp="1" noChangeArrowheads="1"/>
          </p:cNvSpPr>
          <p:nvPr>
            <p:ph type="sldNum" sz="quarter" idx="11"/>
          </p:nvPr>
        </p:nvSpPr>
        <p:spPr>
          <a:noFill/>
        </p:spPr>
        <p:txBody>
          <a:bodyPr/>
          <a:lstStyle/>
          <a:p>
            <a:fld id="{379F2BA6-ACBA-4085-A0A0-5B35CA8C6524}" type="slidenum">
              <a:rPr lang="en-US"/>
              <a:pPr/>
              <a:t>18</a:t>
            </a:fld>
            <a:endParaRPr lang="en-US"/>
          </a:p>
        </p:txBody>
      </p:sp>
      <p:sp>
        <p:nvSpPr>
          <p:cNvPr id="20484" name="Rectangle 4"/>
          <p:cNvSpPr>
            <a:spLocks noGrp="1" noChangeArrowheads="1"/>
          </p:cNvSpPr>
          <p:nvPr>
            <p:ph type="title"/>
          </p:nvPr>
        </p:nvSpPr>
        <p:spPr/>
        <p:txBody>
          <a:bodyPr/>
          <a:lstStyle/>
          <a:p>
            <a:r>
              <a:rPr lang="en-US" sz="3200" smtClean="0"/>
              <a:t>Infinite cylinders</a:t>
            </a:r>
          </a:p>
        </p:txBody>
      </p:sp>
      <p:sp>
        <p:nvSpPr>
          <p:cNvPr id="183301" name="Rectangle 5"/>
          <p:cNvSpPr>
            <a:spLocks noGrp="1" noChangeArrowheads="1"/>
          </p:cNvSpPr>
          <p:nvPr>
            <p:ph type="body" sz="half" idx="1"/>
          </p:nvPr>
        </p:nvSpPr>
        <p:spPr/>
        <p:txBody>
          <a:bodyPr/>
          <a:lstStyle/>
          <a:p>
            <a:pPr>
              <a:buFont typeface="Wingdings" pitchFamily="2" charset="2"/>
              <a:buNone/>
              <a:defRPr/>
            </a:pPr>
            <a:r>
              <a:rPr lang="en-US" sz="1800" smtClean="0"/>
              <a:t>Infinite Circular Cylinder || to coordinate axis:</a:t>
            </a:r>
            <a:r>
              <a:rPr lang="en-US" sz="1800" smtClean="0">
                <a:sym typeface="Symbol" pitchFamily="18" charset="2"/>
              </a:rPr>
              <a:t></a:t>
            </a:r>
            <a:r>
              <a:rPr lang="en-US" sz="1800" b="1" smtClean="0">
                <a:solidFill>
                  <a:srgbClr val="008000"/>
                </a:solidFill>
                <a:effectLst>
                  <a:outerShdw blurRad="38100" dist="38100" dir="2700000" algn="tl">
                    <a:srgbClr val="C0C0C0"/>
                  </a:outerShdw>
                </a:effectLst>
              </a:rPr>
              <a:t>XCC, YCC, ZCC</a:t>
            </a:r>
          </a:p>
          <a:p>
            <a:pPr eaLnBrk="1" hangingPunct="1">
              <a:buFont typeface="Wingdings" pitchFamily="2" charset="2"/>
              <a:buNone/>
              <a:defRPr/>
            </a:pPr>
            <a:r>
              <a:rPr lang="en-US" sz="1800" smtClean="0"/>
              <a:t>	Each  </a:t>
            </a:r>
            <a:r>
              <a:rPr lang="en-US" sz="1800" smtClean="0">
                <a:solidFill>
                  <a:srgbClr val="008000"/>
                </a:solidFill>
              </a:rPr>
              <a:t>XCC</a:t>
            </a:r>
            <a:r>
              <a:rPr lang="en-US" sz="1800" smtClean="0"/>
              <a:t> ( </a:t>
            </a:r>
            <a:r>
              <a:rPr lang="en-US" sz="1800" smtClean="0">
                <a:solidFill>
                  <a:srgbClr val="008000"/>
                </a:solidFill>
              </a:rPr>
              <a:t>YCC</a:t>
            </a:r>
            <a:r>
              <a:rPr lang="en-US" sz="1800" smtClean="0"/>
              <a:t>, </a:t>
            </a:r>
            <a:r>
              <a:rPr lang="en-US" sz="1800" smtClean="0">
                <a:solidFill>
                  <a:srgbClr val="008000"/>
                </a:solidFill>
              </a:rPr>
              <a:t>ZCC</a:t>
            </a:r>
            <a:r>
              <a:rPr lang="en-US" sz="1800" smtClean="0"/>
              <a:t>) is defined by 3 numbers: </a:t>
            </a:r>
            <a:r>
              <a:rPr lang="en-US" sz="1800" b="1" smtClean="0">
                <a:solidFill>
                  <a:srgbClr val="003300"/>
                </a:solidFill>
              </a:rPr>
              <a:t>Ay, Az</a:t>
            </a:r>
            <a:r>
              <a:rPr lang="en-US" sz="1800" smtClean="0"/>
              <a:t> for </a:t>
            </a:r>
            <a:r>
              <a:rPr lang="en-US" sz="1800" smtClean="0">
                <a:solidFill>
                  <a:srgbClr val="008000"/>
                </a:solidFill>
              </a:rPr>
              <a:t>XCC</a:t>
            </a:r>
            <a:r>
              <a:rPr lang="en-US" sz="1800" smtClean="0"/>
              <a:t> (</a:t>
            </a:r>
            <a:r>
              <a:rPr lang="en-US" sz="1800" b="1" smtClean="0">
                <a:solidFill>
                  <a:srgbClr val="003300"/>
                </a:solidFill>
              </a:rPr>
              <a:t>Az, Ax</a:t>
            </a:r>
            <a:r>
              <a:rPr lang="en-US" sz="1800" smtClean="0"/>
              <a:t> for  </a:t>
            </a:r>
            <a:r>
              <a:rPr lang="en-US" sz="1800" smtClean="0">
                <a:solidFill>
                  <a:srgbClr val="008000"/>
                </a:solidFill>
              </a:rPr>
              <a:t>YCC</a:t>
            </a:r>
            <a:r>
              <a:rPr lang="en-US" sz="1800" smtClean="0"/>
              <a:t>, </a:t>
            </a:r>
            <a:r>
              <a:rPr lang="en-US" sz="1800" b="1" smtClean="0">
                <a:solidFill>
                  <a:srgbClr val="003300"/>
                </a:solidFill>
              </a:rPr>
              <a:t>Ax, Ay</a:t>
            </a:r>
            <a:r>
              <a:rPr lang="en-US" sz="1800" smtClean="0"/>
              <a:t> for  </a:t>
            </a:r>
            <a:r>
              <a:rPr lang="en-US" sz="1800" smtClean="0">
                <a:solidFill>
                  <a:srgbClr val="008000"/>
                </a:solidFill>
              </a:rPr>
              <a:t>ZCC</a:t>
            </a:r>
            <a:r>
              <a:rPr lang="en-US" sz="1800" smtClean="0"/>
              <a:t>) (coordinates of the cylinder axis), </a:t>
            </a:r>
            <a:r>
              <a:rPr lang="en-US" sz="1800" b="1" smtClean="0">
                <a:solidFill>
                  <a:srgbClr val="000000"/>
                </a:solidFill>
              </a:rPr>
              <a:t>R</a:t>
            </a:r>
            <a:r>
              <a:rPr lang="en-US" sz="1800" smtClean="0"/>
              <a:t> (cylinder radius)</a:t>
            </a:r>
          </a:p>
        </p:txBody>
      </p:sp>
      <p:sp>
        <p:nvSpPr>
          <p:cNvPr id="183302" name="Rectangle 6"/>
          <p:cNvSpPr>
            <a:spLocks noGrp="1" noChangeArrowheads="1"/>
          </p:cNvSpPr>
          <p:nvPr>
            <p:ph type="body" sz="half" idx="2"/>
          </p:nvPr>
        </p:nvSpPr>
        <p:spPr/>
        <p:txBody>
          <a:bodyPr/>
          <a:lstStyle/>
          <a:p>
            <a:pPr>
              <a:buFont typeface="Wingdings" pitchFamily="2" charset="2"/>
              <a:buNone/>
              <a:defRPr/>
            </a:pPr>
            <a:r>
              <a:rPr lang="en-US" sz="1800" smtClean="0"/>
              <a:t>Infinite Elliptical Cylinder || to coordinate axis:</a:t>
            </a:r>
            <a:r>
              <a:rPr lang="en-US" sz="1800" smtClean="0">
                <a:sym typeface="Symbol" pitchFamily="18" charset="2"/>
              </a:rPr>
              <a:t></a:t>
            </a:r>
            <a:r>
              <a:rPr lang="en-US" sz="1800" b="1" smtClean="0">
                <a:solidFill>
                  <a:srgbClr val="008000"/>
                </a:solidFill>
                <a:effectLst>
                  <a:outerShdw blurRad="38100" dist="38100" dir="2700000" algn="tl">
                    <a:srgbClr val="C0C0C0"/>
                  </a:outerShdw>
                </a:effectLst>
              </a:rPr>
              <a:t>XEC, YEC, ZEC</a:t>
            </a:r>
          </a:p>
          <a:p>
            <a:pPr eaLnBrk="1" hangingPunct="1">
              <a:buFont typeface="Wingdings" pitchFamily="2" charset="2"/>
              <a:buNone/>
              <a:defRPr/>
            </a:pPr>
            <a:r>
              <a:rPr lang="en-US" sz="1800" smtClean="0"/>
              <a:t>	Each  </a:t>
            </a:r>
            <a:r>
              <a:rPr lang="en-US" sz="1800" smtClean="0">
                <a:solidFill>
                  <a:srgbClr val="008000"/>
                </a:solidFill>
              </a:rPr>
              <a:t>XEC</a:t>
            </a:r>
            <a:r>
              <a:rPr lang="en-US" sz="1800" smtClean="0"/>
              <a:t> ( </a:t>
            </a:r>
            <a:r>
              <a:rPr lang="en-US" sz="1800" smtClean="0">
                <a:solidFill>
                  <a:srgbClr val="008000"/>
                </a:solidFill>
              </a:rPr>
              <a:t>YEC</a:t>
            </a:r>
            <a:r>
              <a:rPr lang="en-US" sz="1800" smtClean="0"/>
              <a:t>, </a:t>
            </a:r>
            <a:r>
              <a:rPr lang="en-US" sz="1800" smtClean="0">
                <a:solidFill>
                  <a:srgbClr val="008000"/>
                </a:solidFill>
              </a:rPr>
              <a:t>ZEC</a:t>
            </a:r>
            <a:r>
              <a:rPr lang="en-US" sz="1800" smtClean="0"/>
              <a:t>) is defined by 4 numbers: </a:t>
            </a:r>
            <a:r>
              <a:rPr lang="en-US" sz="1800" b="1" smtClean="0">
                <a:solidFill>
                  <a:srgbClr val="003300"/>
                </a:solidFill>
              </a:rPr>
              <a:t>Ay, Az</a:t>
            </a:r>
            <a:r>
              <a:rPr lang="en-US" sz="1800" smtClean="0"/>
              <a:t> for </a:t>
            </a:r>
            <a:r>
              <a:rPr lang="en-US" sz="1800" smtClean="0">
                <a:solidFill>
                  <a:srgbClr val="008000"/>
                </a:solidFill>
              </a:rPr>
              <a:t>XEC</a:t>
            </a:r>
            <a:r>
              <a:rPr lang="en-US" sz="1800" smtClean="0"/>
              <a:t> (</a:t>
            </a:r>
            <a:r>
              <a:rPr lang="en-US" sz="1800" b="1" smtClean="0">
                <a:solidFill>
                  <a:srgbClr val="003300"/>
                </a:solidFill>
              </a:rPr>
              <a:t>Az, Ax</a:t>
            </a:r>
            <a:r>
              <a:rPr lang="en-US" sz="1800" smtClean="0"/>
              <a:t> for  </a:t>
            </a:r>
            <a:r>
              <a:rPr lang="en-US" sz="1800" smtClean="0">
                <a:solidFill>
                  <a:srgbClr val="008000"/>
                </a:solidFill>
              </a:rPr>
              <a:t>YEC</a:t>
            </a:r>
            <a:r>
              <a:rPr lang="en-US" sz="1800" smtClean="0"/>
              <a:t>, </a:t>
            </a:r>
            <a:r>
              <a:rPr lang="en-US" sz="1800" b="1" smtClean="0">
                <a:solidFill>
                  <a:srgbClr val="003300"/>
                </a:solidFill>
              </a:rPr>
              <a:t>Ax, Ay</a:t>
            </a:r>
            <a:r>
              <a:rPr lang="en-US" sz="1800" smtClean="0"/>
              <a:t> for  </a:t>
            </a:r>
            <a:r>
              <a:rPr lang="en-US" sz="1800" smtClean="0">
                <a:solidFill>
                  <a:srgbClr val="008000"/>
                </a:solidFill>
              </a:rPr>
              <a:t>ZEC</a:t>
            </a:r>
            <a:r>
              <a:rPr lang="en-US" sz="1800" smtClean="0"/>
              <a:t>) (coordinates of the cylinder axis); </a:t>
            </a:r>
            <a:r>
              <a:rPr lang="en-US" sz="1800" b="1" smtClean="0">
                <a:solidFill>
                  <a:srgbClr val="003300"/>
                </a:solidFill>
              </a:rPr>
              <a:t>Ly, Lz</a:t>
            </a:r>
            <a:r>
              <a:rPr lang="en-US" sz="1800" smtClean="0"/>
              <a:t> for </a:t>
            </a:r>
            <a:r>
              <a:rPr lang="en-US" sz="1800" smtClean="0">
                <a:solidFill>
                  <a:srgbClr val="008000"/>
                </a:solidFill>
              </a:rPr>
              <a:t>XEC</a:t>
            </a:r>
            <a:r>
              <a:rPr lang="en-US" sz="1800" smtClean="0"/>
              <a:t> (</a:t>
            </a:r>
            <a:r>
              <a:rPr lang="en-US" sz="1800" b="1" smtClean="0">
                <a:solidFill>
                  <a:srgbClr val="003300"/>
                </a:solidFill>
              </a:rPr>
              <a:t>Lz, Lx</a:t>
            </a:r>
            <a:r>
              <a:rPr lang="en-US" sz="1800" smtClean="0"/>
              <a:t> for  </a:t>
            </a:r>
            <a:r>
              <a:rPr lang="en-US" sz="1800" smtClean="0">
                <a:solidFill>
                  <a:srgbClr val="008000"/>
                </a:solidFill>
              </a:rPr>
              <a:t>YEC</a:t>
            </a:r>
            <a:r>
              <a:rPr lang="en-US" sz="1800" smtClean="0"/>
              <a:t>, </a:t>
            </a:r>
            <a:r>
              <a:rPr lang="en-US" sz="1800" b="1" smtClean="0">
                <a:solidFill>
                  <a:srgbClr val="003300"/>
                </a:solidFill>
              </a:rPr>
              <a:t>Lx, Ly</a:t>
            </a:r>
            <a:r>
              <a:rPr lang="en-US" sz="1800" smtClean="0"/>
              <a:t> for  </a:t>
            </a:r>
            <a:r>
              <a:rPr lang="en-US" sz="1800" smtClean="0">
                <a:solidFill>
                  <a:srgbClr val="008000"/>
                </a:solidFill>
              </a:rPr>
              <a:t>ZEC</a:t>
            </a:r>
            <a:r>
              <a:rPr lang="en-US" sz="1800" smtClean="0"/>
              <a:t>)</a:t>
            </a:r>
            <a:r>
              <a:rPr lang="en-US" sz="1800" b="1" smtClean="0"/>
              <a:t> </a:t>
            </a:r>
            <a:r>
              <a:rPr lang="en-US" sz="1800" smtClean="0"/>
              <a:t>(semi-axes of the ellipse)</a:t>
            </a:r>
          </a:p>
          <a:p>
            <a:pPr>
              <a:defRPr/>
            </a:pPr>
            <a:endParaRPr lang="en-US" sz="1200" b="1" smtClean="0">
              <a:solidFill>
                <a:srgbClr val="008000"/>
              </a:solidFill>
              <a:effectLst>
                <a:outerShdw blurRad="38100" dist="38100" dir="2700000" algn="tl">
                  <a:srgbClr val="C0C0C0"/>
                </a:outerShdw>
              </a:effectLst>
            </a:endParaRPr>
          </a:p>
          <a:p>
            <a:pPr>
              <a:defRPr/>
            </a:pPr>
            <a:endParaRPr lang="en-US" sz="1600" b="1" smtClean="0">
              <a:solidFill>
                <a:srgbClr val="008000"/>
              </a:solidFill>
              <a:effectLst>
                <a:outerShdw blurRad="38100" dist="38100" dir="2700000" algn="tl">
                  <a:srgbClr val="C0C0C0"/>
                </a:outerShdw>
              </a:effectLst>
            </a:endParaRPr>
          </a:p>
        </p:txBody>
      </p:sp>
      <p:pic>
        <p:nvPicPr>
          <p:cNvPr id="20487" name="Picture 5" descr="ycc"/>
          <p:cNvPicPr>
            <a:picLocks noChangeAspect="1" noChangeArrowheads="1"/>
          </p:cNvPicPr>
          <p:nvPr/>
        </p:nvPicPr>
        <p:blipFill>
          <a:blip r:embed="rId2"/>
          <a:srcRect/>
          <a:stretch>
            <a:fillRect/>
          </a:stretch>
        </p:blipFill>
        <p:spPr bwMode="auto">
          <a:xfrm>
            <a:off x="1042988" y="4437063"/>
            <a:ext cx="2808287" cy="1630362"/>
          </a:xfrm>
          <a:prstGeom prst="rect">
            <a:avLst/>
          </a:prstGeom>
          <a:noFill/>
          <a:ln w="9525">
            <a:noFill/>
            <a:miter lim="800000"/>
            <a:headEnd/>
            <a:tailEnd/>
          </a:ln>
        </p:spPr>
      </p:pic>
      <p:pic>
        <p:nvPicPr>
          <p:cNvPr id="20488" name="Picture 4" descr="xec"/>
          <p:cNvPicPr>
            <a:picLocks noChangeAspect="1" noChangeArrowheads="1"/>
          </p:cNvPicPr>
          <p:nvPr/>
        </p:nvPicPr>
        <p:blipFill>
          <a:blip r:embed="rId3"/>
          <a:srcRect/>
          <a:stretch>
            <a:fillRect/>
          </a:stretch>
        </p:blipFill>
        <p:spPr bwMode="auto">
          <a:xfrm>
            <a:off x="5219700" y="4149725"/>
            <a:ext cx="3025775" cy="2054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algn="ctr"/>
            <a:r>
              <a:rPr lang="en-US" sz="8000" smtClean="0"/>
              <a:t>Regions</a:t>
            </a:r>
          </a:p>
        </p:txBody>
      </p:sp>
      <p:sp>
        <p:nvSpPr>
          <p:cNvPr id="21507" name="Rectangle 5"/>
          <p:cNvSpPr>
            <a:spLocks noGrp="1" noChangeArrowheads="1"/>
          </p:cNvSpPr>
          <p:nvPr>
            <p:ph type="subTitle" idx="1"/>
          </p:nvPr>
        </p:nvSpPr>
        <p:spPr/>
        <p:txBody>
          <a:bodyPr/>
          <a:lstStyle/>
          <a:p>
            <a:endParaRPr lang="en-US" smtClean="0"/>
          </a:p>
        </p:txBody>
      </p:sp>
      <p:sp>
        <p:nvSpPr>
          <p:cNvPr id="4" name="Slide Number Placeholder 3"/>
          <p:cNvSpPr>
            <a:spLocks noGrp="1"/>
          </p:cNvSpPr>
          <p:nvPr>
            <p:ph type="sldNum" sz="quarter" idx="11"/>
          </p:nvPr>
        </p:nvSpPr>
        <p:spPr/>
        <p:txBody>
          <a:bodyPr/>
          <a:lstStyle/>
          <a:p>
            <a:pPr>
              <a:defRPr/>
            </a:pPr>
            <a:fld id="{4A464EDD-EFE8-4DF5-B3F6-EB49F1F62B85}"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sldNum" sz="quarter" idx="11"/>
          </p:nvPr>
        </p:nvSpPr>
        <p:spPr>
          <a:noFill/>
        </p:spPr>
        <p:txBody>
          <a:bodyPr/>
          <a:lstStyle/>
          <a:p>
            <a:fld id="{D0F903BF-3F01-465C-BA75-6C4CC3FB47CE}" type="slidenum">
              <a:rPr lang="en-US"/>
              <a:pPr/>
              <a:t>2</a:t>
            </a:fld>
            <a:endParaRPr lang="en-US"/>
          </a:p>
        </p:txBody>
      </p:sp>
      <p:sp>
        <p:nvSpPr>
          <p:cNvPr id="4100" name="Rectangle 2"/>
          <p:cNvSpPr>
            <a:spLocks noGrp="1" noChangeArrowheads="1"/>
          </p:cNvSpPr>
          <p:nvPr>
            <p:ph type="title"/>
          </p:nvPr>
        </p:nvSpPr>
        <p:spPr>
          <a:xfrm>
            <a:off x="684213" y="333375"/>
            <a:ext cx="7772400" cy="609600"/>
          </a:xfrm>
        </p:spPr>
        <p:txBody>
          <a:bodyPr/>
          <a:lstStyle/>
          <a:p>
            <a:pPr eaLnBrk="1" hangingPunct="1"/>
            <a:r>
              <a:rPr lang="en-US" sz="3200" smtClean="0"/>
              <a:t>Introduction</a:t>
            </a:r>
          </a:p>
        </p:txBody>
      </p:sp>
      <p:sp>
        <p:nvSpPr>
          <p:cNvPr id="4101" name="Rectangle 3"/>
          <p:cNvSpPr>
            <a:spLocks noGrp="1" noChangeArrowheads="1"/>
          </p:cNvSpPr>
          <p:nvPr>
            <p:ph type="body" idx="1"/>
          </p:nvPr>
        </p:nvSpPr>
        <p:spPr/>
        <p:txBody>
          <a:bodyPr/>
          <a:lstStyle/>
          <a:p>
            <a:pPr marL="84138" indent="0" eaLnBrk="1" hangingPunct="1">
              <a:buFont typeface="Wingdings" pitchFamily="2" charset="2"/>
              <a:buNone/>
            </a:pPr>
            <a:r>
              <a:rPr lang="en-US" smtClean="0"/>
              <a:t>Principle of Combinatorial Geometry: Basic convex shapes (</a:t>
            </a:r>
            <a:r>
              <a:rPr lang="en-US" b="1" smtClean="0"/>
              <a:t>bodies</a:t>
            </a:r>
            <a:r>
              <a:rPr lang="en-US" smtClean="0"/>
              <a:t>) like cylinders, spheres, parallelepipeds, etc. are combined to more complex shapes called </a:t>
            </a:r>
            <a:r>
              <a:rPr lang="en-US" b="1" smtClean="0"/>
              <a:t>regions</a:t>
            </a:r>
            <a:r>
              <a:rPr lang="en-US" smtClean="0"/>
              <a:t>. This combination is done by the boolean operations union, intersection and subtraction.</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t>The </a:t>
            </a:r>
            <a:r>
              <a:rPr lang="en-US" smtClean="0">
                <a:solidFill>
                  <a:srgbClr val="800000"/>
                </a:solidFill>
              </a:rPr>
              <a:t>Combinatorial Geometry </a:t>
            </a:r>
            <a:r>
              <a:rPr lang="en-US" smtClean="0"/>
              <a:t>used by </a:t>
            </a:r>
            <a:r>
              <a:rPr lang="en-US" b="1" smtClean="0">
                <a:solidFill>
                  <a:srgbClr val="000000"/>
                </a:solidFill>
              </a:rPr>
              <a:t>FLUKA</a:t>
            </a:r>
            <a:r>
              <a:rPr lang="en-US" smtClean="0"/>
              <a:t> is loosely based on the package developed at ORNL for the neutron and gamma-ray transport program Morse (M.B. Emmett ORNL-4972 1975) which was based on the original combinatorial geometry by MAGI (Mathematical Applications Group, Inc., W. Guber et al, MAGI-6701 1967).</a:t>
            </a:r>
          </a:p>
          <a:p>
            <a:pPr marL="84138" indent="0"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Grp="1" noChangeArrowheads="1"/>
          </p:cNvSpPr>
          <p:nvPr>
            <p:ph type="sldNum" sz="quarter" idx="11"/>
          </p:nvPr>
        </p:nvSpPr>
        <p:spPr>
          <a:noFill/>
        </p:spPr>
        <p:txBody>
          <a:bodyPr/>
          <a:lstStyle/>
          <a:p>
            <a:fld id="{7EE30D90-3CB9-4246-91CA-52AA621ED0DF}" type="slidenum">
              <a:rPr lang="en-US"/>
              <a:pPr/>
              <a:t>20</a:t>
            </a:fld>
            <a:endParaRPr lang="en-US"/>
          </a:p>
        </p:txBody>
      </p:sp>
      <p:sp>
        <p:nvSpPr>
          <p:cNvPr id="22532" name="Rectangle 2"/>
          <p:cNvSpPr>
            <a:spLocks noGrp="1" noChangeArrowheads="1"/>
          </p:cNvSpPr>
          <p:nvPr>
            <p:ph type="title"/>
          </p:nvPr>
        </p:nvSpPr>
        <p:spPr/>
        <p:txBody>
          <a:bodyPr/>
          <a:lstStyle/>
          <a:p>
            <a:pPr eaLnBrk="1" hangingPunct="1"/>
            <a:r>
              <a:rPr lang="en-US" sz="3200" smtClean="0"/>
              <a:t>Concept</a:t>
            </a:r>
          </a:p>
        </p:txBody>
      </p:sp>
      <p:sp>
        <p:nvSpPr>
          <p:cNvPr id="22533" name="Rectangle 3"/>
          <p:cNvSpPr>
            <a:spLocks noGrp="1" noChangeArrowheads="1"/>
          </p:cNvSpPr>
          <p:nvPr>
            <p:ph type="body" sz="half" idx="1"/>
          </p:nvPr>
        </p:nvSpPr>
        <p:spPr>
          <a:xfrm>
            <a:off x="827088" y="1125538"/>
            <a:ext cx="7923212" cy="5181600"/>
          </a:xfrm>
        </p:spPr>
        <p:txBody>
          <a:bodyPr/>
          <a:lstStyle/>
          <a:p>
            <a:pPr marL="84138" indent="0" eaLnBrk="1" hangingPunct="1">
              <a:buFont typeface="Wingdings" pitchFamily="2" charset="2"/>
              <a:buNone/>
            </a:pPr>
            <a:r>
              <a:rPr lang="en-US" b="1" smtClean="0">
                <a:solidFill>
                  <a:srgbClr val="800000"/>
                </a:solidFill>
              </a:rPr>
              <a:t>Regions</a:t>
            </a:r>
            <a:r>
              <a:rPr lang="en-US" smtClean="0"/>
              <a:t> are defined as </a:t>
            </a:r>
            <a:r>
              <a:rPr lang="en-US" b="1" smtClean="0">
                <a:solidFill>
                  <a:srgbClr val="800000"/>
                </a:solidFill>
              </a:rPr>
              <a:t>combinations of bodies</a:t>
            </a:r>
            <a:r>
              <a:rPr lang="en-US" smtClean="0"/>
              <a:t> obtained by boolean operations:</a:t>
            </a:r>
          </a:p>
          <a:p>
            <a:pPr marL="84138" indent="0" eaLnBrk="1" hangingPunct="1">
              <a:buFont typeface="Wingdings" pitchFamily="2" charset="2"/>
              <a:buNone/>
            </a:pPr>
            <a:r>
              <a:rPr lang="en-US" smtClean="0"/>
              <a:t>		</a:t>
            </a:r>
          </a:p>
          <a:p>
            <a:pPr marL="84138" indent="0" eaLnBrk="1" hangingPunct="1">
              <a:buFont typeface="Wingdings" pitchFamily="2" charset="2"/>
              <a:buNone/>
            </a:pPr>
            <a:endParaRPr lang="en-US" smtClean="0"/>
          </a:p>
          <a:p>
            <a:pPr marL="84138" indent="0" eaLnBrk="1" hangingPunct="1">
              <a:buFont typeface="Wingdings" pitchFamily="2" charset="2"/>
              <a:buNone/>
            </a:pPr>
            <a:endParaRPr lang="en-US" smtClean="0"/>
          </a:p>
          <a:p>
            <a:pPr marL="84138" indent="0" eaLnBrk="1" hangingPunct="1">
              <a:buFont typeface="Wingdings" pitchFamily="2" charset="2"/>
              <a:buNone/>
            </a:pPr>
            <a:endParaRPr lang="en-US" smtClean="0"/>
          </a:p>
          <a:p>
            <a:pPr marL="84138" indent="0" eaLnBrk="1" hangingPunct="1">
              <a:buFont typeface="Wingdings" pitchFamily="2" charset="2"/>
              <a:buNone/>
            </a:pPr>
            <a:endParaRPr lang="en-US" smtClean="0"/>
          </a:p>
          <a:p>
            <a:pPr marL="84138" indent="0" eaLnBrk="1" hangingPunct="1">
              <a:buFont typeface="Wingdings" pitchFamily="2" charset="2"/>
              <a:buNone/>
            </a:pPr>
            <a:endParaRPr lang="en-US" smtClean="0"/>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solidFill>
                  <a:srgbClr val="CC0000"/>
                </a:solidFill>
              </a:rPr>
              <a:t>Regions</a:t>
            </a:r>
            <a:r>
              <a:rPr lang="en-US" smtClean="0"/>
              <a:t> are not necessarily simply connected (they can be made as the union of two or more non contiguous or partially </a:t>
            </a:r>
            <a:r>
              <a:rPr lang="en-US" smtClean="0">
                <a:solidFill>
                  <a:srgbClr val="CC0000"/>
                </a:solidFill>
              </a:rPr>
              <a:t>overlapping zones</a:t>
            </a:r>
            <a:r>
              <a:rPr lang="en-US" smtClean="0"/>
              <a:t>) but must be of </a:t>
            </a:r>
            <a:r>
              <a:rPr lang="en-US" b="1" smtClean="0">
                <a:solidFill>
                  <a:srgbClr val="CC0000"/>
                </a:solidFill>
              </a:rPr>
              <a:t>homogeneous material composition</a:t>
            </a:r>
            <a:r>
              <a:rPr lang="en-US" smtClean="0"/>
              <a:t>.</a:t>
            </a:r>
          </a:p>
          <a:p>
            <a:pPr marL="84138" indent="0" eaLnBrk="1" hangingPunct="1">
              <a:buFont typeface="Wingdings" pitchFamily="2" charset="2"/>
              <a:buNone/>
            </a:pPr>
            <a:endParaRPr lang="en-US" smtClean="0"/>
          </a:p>
        </p:txBody>
      </p:sp>
      <p:graphicFrame>
        <p:nvGraphicFramePr>
          <p:cNvPr id="200844" name="Group 140"/>
          <p:cNvGraphicFramePr>
            <a:graphicFrameLocks noGrp="1"/>
          </p:cNvGraphicFramePr>
          <p:nvPr>
            <p:ph sz="half" idx="2"/>
          </p:nvPr>
        </p:nvGraphicFramePr>
        <p:xfrm>
          <a:off x="900113" y="2125663"/>
          <a:ext cx="7632700" cy="1943101"/>
        </p:xfrm>
        <a:graphic>
          <a:graphicData uri="http://schemas.openxmlformats.org/drawingml/2006/table">
            <a:tbl>
              <a:tblPr/>
              <a:tblGrid>
                <a:gridCol w="1909762"/>
                <a:gridCol w="1906588"/>
                <a:gridCol w="1909762"/>
                <a:gridCol w="1906588"/>
              </a:tblGrid>
              <a:tr h="479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Union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Subtraction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Intersection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CC0000"/>
                          </a:solidFill>
                          <a:effectLst/>
                          <a:latin typeface="Tahoma" pitchFamily="34" charset="0"/>
                          <a:ea typeface="ＭＳ Ｐゴシック" charset="-128"/>
                        </a:rPr>
                        <a:t>Free Format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Fixed format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ea typeface="ＭＳ Ｐゴシック" charset="-128"/>
                        </a:rPr>
                        <a:t>Mathematically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ea typeface="ＭＳ Ｐゴシック" charset="-128"/>
                          <a:sym typeface="Symbol" pitchFamily="18" charset="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rgbClr val="00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ea typeface="ＭＳ Ｐゴシック" charset="-128"/>
                          <a:sym typeface="Symbol" pitchFamily="18" charset="2"/>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Grp="1" noChangeArrowheads="1"/>
          </p:cNvSpPr>
          <p:nvPr>
            <p:ph type="sldNum" sz="quarter" idx="11"/>
          </p:nvPr>
        </p:nvSpPr>
        <p:spPr>
          <a:noFill/>
        </p:spPr>
        <p:txBody>
          <a:bodyPr/>
          <a:lstStyle/>
          <a:p>
            <a:fld id="{C006E6CC-8E2A-4161-9955-2D1DF0F5D66F}" type="slidenum">
              <a:rPr lang="en-US"/>
              <a:pPr/>
              <a:t>21</a:t>
            </a:fld>
            <a:endParaRPr lang="en-US"/>
          </a:p>
        </p:txBody>
      </p:sp>
      <p:sp>
        <p:nvSpPr>
          <p:cNvPr id="23556" name="Rectangle 2"/>
          <p:cNvSpPr>
            <a:spLocks noGrp="1" noChangeArrowheads="1"/>
          </p:cNvSpPr>
          <p:nvPr>
            <p:ph type="title"/>
          </p:nvPr>
        </p:nvSpPr>
        <p:spPr>
          <a:xfrm>
            <a:off x="684213" y="333375"/>
            <a:ext cx="7772400" cy="609600"/>
          </a:xfrm>
        </p:spPr>
        <p:txBody>
          <a:bodyPr/>
          <a:lstStyle/>
          <a:p>
            <a:pPr eaLnBrk="1" hangingPunct="1"/>
            <a:r>
              <a:rPr lang="en-US" sz="3200" smtClean="0"/>
              <a:t>Regions</a:t>
            </a:r>
          </a:p>
        </p:txBody>
      </p:sp>
      <p:sp>
        <p:nvSpPr>
          <p:cNvPr id="23557" name="Rectangle 3"/>
          <p:cNvSpPr>
            <a:spLocks noGrp="1" noChangeArrowheads="1"/>
          </p:cNvSpPr>
          <p:nvPr>
            <p:ph type="body" idx="1"/>
          </p:nvPr>
        </p:nvSpPr>
        <p:spPr/>
        <p:txBody>
          <a:bodyPr/>
          <a:lstStyle/>
          <a:p>
            <a:pPr marL="0" indent="280988" eaLnBrk="1" hangingPunct="1">
              <a:buFont typeface="Wingdings" pitchFamily="2" charset="2"/>
              <a:buNone/>
            </a:pPr>
            <a:r>
              <a:rPr lang="en-US" smtClean="0"/>
              <a:t>Input for each region starts on a new line and extends on as many continuation lines as are needed. It is of the form:</a:t>
            </a:r>
            <a:endParaRPr lang="en-US" b="1" i="1" smtClean="0">
              <a:solidFill>
                <a:srgbClr val="003300"/>
              </a:solidFill>
            </a:endParaRPr>
          </a:p>
          <a:p>
            <a:pPr marL="0" indent="280988" eaLnBrk="1" hangingPunct="1">
              <a:buFont typeface="Wingdings" pitchFamily="2" charset="2"/>
              <a:buNone/>
            </a:pPr>
            <a:r>
              <a:rPr lang="en-US" b="1" i="1" smtClean="0">
                <a:solidFill>
                  <a:srgbClr val="003300"/>
                </a:solidFill>
              </a:rPr>
              <a:t>REGNAME  NAZ  boolean-zone-expression</a:t>
            </a:r>
            <a:endParaRPr lang="en-US" smtClean="0"/>
          </a:p>
          <a:p>
            <a:pPr marL="0" indent="280988" eaLnBrk="1" hangingPunct="1">
              <a:buFont typeface="Wingdings" pitchFamily="2" charset="2"/>
              <a:buNone/>
            </a:pPr>
            <a:r>
              <a:rPr lang="en-US" smtClean="0"/>
              <a:t>or</a:t>
            </a:r>
            <a:endParaRPr lang="en-US" i="1" smtClean="0"/>
          </a:p>
          <a:p>
            <a:pPr marL="0" indent="280988" eaLnBrk="1" hangingPunct="1">
              <a:buFont typeface="Wingdings" pitchFamily="2" charset="2"/>
              <a:buNone/>
            </a:pPr>
            <a:r>
              <a:rPr lang="en-US" b="1" i="1" smtClean="0">
                <a:solidFill>
                  <a:srgbClr val="003300"/>
                </a:solidFill>
              </a:rPr>
              <a:t>REGNAME  NAZ  boolean-zone-expression | boolean-zone-expression | …</a:t>
            </a:r>
            <a:endParaRPr lang="en-US" i="1" smtClean="0">
              <a:solidFill>
                <a:srgbClr val="008000"/>
              </a:solidFill>
            </a:endParaRPr>
          </a:p>
          <a:p>
            <a:pPr marL="0" indent="280988" eaLnBrk="1" hangingPunct="1"/>
            <a:r>
              <a:rPr lang="en-US" sz="1800" i="1" smtClean="0">
                <a:solidFill>
                  <a:srgbClr val="008000"/>
                </a:solidFill>
              </a:rPr>
              <a:t>REGNAME</a:t>
            </a:r>
            <a:r>
              <a:rPr lang="en-US" sz="1800" smtClean="0"/>
              <a:t> is the </a:t>
            </a:r>
            <a:r>
              <a:rPr lang="en-US" sz="1800" smtClean="0">
                <a:solidFill>
                  <a:srgbClr val="CC0000"/>
                </a:solidFill>
              </a:rPr>
              <a:t>region</a:t>
            </a:r>
            <a:r>
              <a:rPr lang="en-US" sz="1800" smtClean="0"/>
              <a:t> “</a:t>
            </a:r>
            <a:r>
              <a:rPr lang="en-US" sz="1800" smtClean="0">
                <a:solidFill>
                  <a:srgbClr val="CC0066"/>
                </a:solidFill>
              </a:rPr>
              <a:t>name</a:t>
            </a:r>
            <a:r>
              <a:rPr lang="en-US" sz="1800" smtClean="0"/>
              <a:t>” (an arbitrary unique alphanumeric character string chosen by the user). The region name must begin by an alphabetical character and must not be longer than 8 characters.</a:t>
            </a:r>
          </a:p>
          <a:p>
            <a:pPr marL="0" indent="280988" eaLnBrk="1" hangingPunct="1"/>
            <a:r>
              <a:rPr lang="en-US" sz="1800" i="1" smtClean="0">
                <a:solidFill>
                  <a:srgbClr val="008000"/>
                </a:solidFill>
              </a:rPr>
              <a:t>NAZ </a:t>
            </a:r>
            <a:r>
              <a:rPr lang="en-US" sz="1800" smtClean="0"/>
              <a:t>is a rough guess for the number of regions which can be entered leaving the current region, normally 5 </a:t>
            </a:r>
          </a:p>
          <a:p>
            <a:pPr marL="0" indent="280988" eaLnBrk="1" hangingPunct="1"/>
            <a:r>
              <a:rPr lang="en-US" sz="1800" smtClean="0"/>
              <a:t>“</a:t>
            </a:r>
            <a:r>
              <a:rPr lang="en-US" sz="1800" i="1" smtClean="0">
                <a:solidFill>
                  <a:srgbClr val="008000"/>
                </a:solidFill>
              </a:rPr>
              <a:t>boolean-zone-expression</a:t>
            </a:r>
            <a:r>
              <a:rPr lang="en-US" sz="1800" smtClean="0"/>
              <a:t>” is a sequence of one or more </a:t>
            </a:r>
            <a:r>
              <a:rPr lang="en-US" sz="1800" smtClean="0">
                <a:solidFill>
                  <a:srgbClr val="008000"/>
                </a:solidFill>
              </a:rPr>
              <a:t>body</a:t>
            </a:r>
            <a:r>
              <a:rPr lang="en-US" sz="1800" smtClean="0"/>
              <a:t> names preceded by the operators </a:t>
            </a:r>
            <a:r>
              <a:rPr lang="en-US" sz="1800" b="1" smtClean="0">
                <a:solidFill>
                  <a:srgbClr val="000000"/>
                </a:solidFill>
              </a:rPr>
              <a:t>+</a:t>
            </a:r>
            <a:r>
              <a:rPr lang="en-US" sz="1800" smtClean="0"/>
              <a:t> (intersection) or </a:t>
            </a:r>
            <a:r>
              <a:rPr lang="en-US" sz="1800" b="1" smtClean="0">
                <a:solidFill>
                  <a:srgbClr val="000000"/>
                </a:solidFill>
              </a:rPr>
              <a:t>– </a:t>
            </a:r>
            <a:r>
              <a:rPr lang="en-US" sz="1800" smtClean="0"/>
              <a:t>(complement or substraction). A </a:t>
            </a:r>
            <a:r>
              <a:rPr lang="en-US" sz="1800" smtClean="0">
                <a:solidFill>
                  <a:srgbClr val="CC0066"/>
                </a:solidFill>
              </a:rPr>
              <a:t>zone</a:t>
            </a:r>
            <a:r>
              <a:rPr lang="en-US" sz="1800" smtClean="0"/>
              <a:t> expression can be contained inside one set of left and right parentheses. Several </a:t>
            </a:r>
            <a:r>
              <a:rPr lang="en-US" sz="1800" smtClean="0">
                <a:solidFill>
                  <a:srgbClr val="CC0066"/>
                </a:solidFill>
              </a:rPr>
              <a:t>zone</a:t>
            </a:r>
            <a:r>
              <a:rPr lang="en-US" sz="1800" smtClean="0"/>
              <a:t> expressions can be combined by the union operator</a:t>
            </a:r>
            <a:r>
              <a:rPr lang="en-US" sz="1800" b="1" smtClean="0">
                <a:solidFill>
                  <a:srgbClr val="000000"/>
                </a:solidFill>
              </a:rPr>
              <a:t> | </a:t>
            </a:r>
            <a:r>
              <a:rPr lang="en-US" sz="1800" smtClean="0"/>
              <a:t>.</a:t>
            </a:r>
          </a:p>
          <a:p>
            <a:pPr marL="0" indent="280988" eaLnBrk="1" hangingPunct="1"/>
            <a:endParaRPr 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Grp="1" noChangeArrowheads="1"/>
          </p:cNvSpPr>
          <p:nvPr>
            <p:ph type="sldNum" sz="quarter" idx="11"/>
          </p:nvPr>
        </p:nvSpPr>
        <p:spPr>
          <a:noFill/>
        </p:spPr>
        <p:txBody>
          <a:bodyPr/>
          <a:lstStyle/>
          <a:p>
            <a:fld id="{073A8D53-91C4-492C-8F4F-FC421A63A924}" type="slidenum">
              <a:rPr lang="en-US"/>
              <a:pPr/>
              <a:t>22</a:t>
            </a:fld>
            <a:endParaRPr lang="en-US"/>
          </a:p>
        </p:txBody>
      </p:sp>
      <p:sp>
        <p:nvSpPr>
          <p:cNvPr id="24580" name="Rectangle 2"/>
          <p:cNvSpPr>
            <a:spLocks noGrp="1" noChangeArrowheads="1"/>
          </p:cNvSpPr>
          <p:nvPr>
            <p:ph type="title"/>
          </p:nvPr>
        </p:nvSpPr>
        <p:spPr>
          <a:xfrm>
            <a:off x="684213" y="333375"/>
            <a:ext cx="7772400" cy="609600"/>
          </a:xfrm>
        </p:spPr>
        <p:txBody>
          <a:bodyPr/>
          <a:lstStyle/>
          <a:p>
            <a:pPr eaLnBrk="1" hangingPunct="1"/>
            <a:r>
              <a:rPr lang="en-US" sz="3200" smtClean="0"/>
              <a:t>Regions</a:t>
            </a:r>
          </a:p>
        </p:txBody>
      </p:sp>
      <p:sp>
        <p:nvSpPr>
          <p:cNvPr id="24581" name="Rectangle 3"/>
          <p:cNvSpPr>
            <a:spLocks noGrp="1" noChangeArrowheads="1"/>
          </p:cNvSpPr>
          <p:nvPr>
            <p:ph type="body" idx="1"/>
          </p:nvPr>
        </p:nvSpPr>
        <p:spPr/>
        <p:txBody>
          <a:bodyPr/>
          <a:lstStyle/>
          <a:p>
            <a:pPr marL="363538" indent="-279400" eaLnBrk="1" hangingPunct="1"/>
            <a:r>
              <a:rPr lang="en-US" sz="2400" b="1" smtClean="0">
                <a:solidFill>
                  <a:srgbClr val="000000"/>
                </a:solidFill>
              </a:rPr>
              <a:t>|</a:t>
            </a:r>
            <a:r>
              <a:rPr lang="en-US" sz="2400" smtClean="0"/>
              <a:t> operators are used to join </a:t>
            </a:r>
            <a:r>
              <a:rPr lang="en-US" sz="2400" smtClean="0">
                <a:solidFill>
                  <a:srgbClr val="FF0000"/>
                </a:solidFill>
              </a:rPr>
              <a:t>zones</a:t>
            </a:r>
            <a:r>
              <a:rPr lang="en-US" sz="2400" smtClean="0"/>
              <a:t>  defined all </a:t>
            </a:r>
            <a:r>
              <a:rPr lang="en-US" sz="2400" smtClean="0">
                <a:solidFill>
                  <a:srgbClr val="008000"/>
                </a:solidFill>
              </a:rPr>
              <a:t>bodies</a:t>
            </a:r>
            <a:r>
              <a:rPr lang="en-US" sz="2400" smtClean="0"/>
              <a:t> between them, each body being preceded by its </a:t>
            </a:r>
            <a:r>
              <a:rPr lang="en-US" sz="2400" b="1" smtClean="0">
                <a:solidFill>
                  <a:srgbClr val="000000"/>
                </a:solidFill>
              </a:rPr>
              <a:t>+</a:t>
            </a:r>
            <a:r>
              <a:rPr lang="en-US" sz="2400" smtClean="0"/>
              <a:t> or </a:t>
            </a:r>
            <a:r>
              <a:rPr lang="en-US" sz="2400" b="1" smtClean="0">
                <a:solidFill>
                  <a:srgbClr val="000000"/>
                </a:solidFill>
              </a:rPr>
              <a:t>–</a:t>
            </a:r>
            <a:r>
              <a:rPr lang="en-US" sz="2400" smtClean="0"/>
              <a:t> sign.</a:t>
            </a:r>
          </a:p>
          <a:p>
            <a:pPr marL="363538" indent="-279400" eaLnBrk="1" hangingPunct="1"/>
            <a:r>
              <a:rPr lang="en-US" sz="2400" smtClean="0"/>
              <a:t>In evaluating the expressions, the highest operator precedence is given to </a:t>
            </a:r>
            <a:r>
              <a:rPr lang="en-US" sz="2400" smtClean="0">
                <a:solidFill>
                  <a:srgbClr val="000000"/>
                </a:solidFill>
              </a:rPr>
              <a:t>parentheses</a:t>
            </a:r>
            <a:r>
              <a:rPr lang="en-US" sz="2400" smtClean="0"/>
              <a:t>, followed by </a:t>
            </a:r>
            <a:r>
              <a:rPr lang="en-US" sz="2400" b="1" smtClean="0">
                <a:solidFill>
                  <a:srgbClr val="000000"/>
                </a:solidFill>
              </a:rPr>
              <a:t>+, - </a:t>
            </a:r>
            <a:r>
              <a:rPr lang="en-US" sz="2400" smtClean="0"/>
              <a:t>and</a:t>
            </a:r>
            <a:r>
              <a:rPr lang="en-US" sz="2400" b="1" smtClean="0">
                <a:solidFill>
                  <a:srgbClr val="000000"/>
                </a:solidFill>
              </a:rPr>
              <a:t> </a:t>
            </a:r>
            <a:r>
              <a:rPr lang="en-US" sz="2400" smtClean="0"/>
              <a:t>the</a:t>
            </a:r>
            <a:r>
              <a:rPr lang="en-US" sz="2400" b="1" smtClean="0">
                <a:solidFill>
                  <a:srgbClr val="000000"/>
                </a:solidFill>
              </a:rPr>
              <a:t> |</a:t>
            </a:r>
            <a:r>
              <a:rPr lang="en-US" sz="2400" smtClean="0"/>
              <a:t> operator.</a:t>
            </a:r>
          </a:p>
          <a:p>
            <a:pPr marL="363538" indent="-279400" eaLnBrk="1" hangingPunct="1"/>
            <a:r>
              <a:rPr lang="en-US" sz="2400" smtClean="0"/>
              <a:t>If one line is not sufficient, any number of continuation lines can be added.</a:t>
            </a:r>
          </a:p>
          <a:p>
            <a:pPr marL="363538" indent="-279400" eaLnBrk="1" hangingPunct="1"/>
            <a:r>
              <a:rPr lang="en-US" sz="2400" smtClean="0"/>
              <a:t>Blanks are ignored.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Grp="1" noChangeArrowheads="1"/>
          </p:cNvSpPr>
          <p:nvPr>
            <p:ph type="sldNum" sz="quarter" idx="11"/>
          </p:nvPr>
        </p:nvSpPr>
        <p:spPr>
          <a:noFill/>
        </p:spPr>
        <p:txBody>
          <a:bodyPr/>
          <a:lstStyle/>
          <a:p>
            <a:fld id="{33BA6D91-EBD8-405E-BA3C-01F93AFE7E74}" type="slidenum">
              <a:rPr lang="en-US"/>
              <a:pPr/>
              <a:t>23</a:t>
            </a:fld>
            <a:endParaRPr lang="en-US"/>
          </a:p>
        </p:txBody>
      </p:sp>
      <p:sp>
        <p:nvSpPr>
          <p:cNvPr id="25604" name="Rectangle 2"/>
          <p:cNvSpPr>
            <a:spLocks noGrp="1" noChangeArrowheads="1"/>
          </p:cNvSpPr>
          <p:nvPr>
            <p:ph type="title"/>
          </p:nvPr>
        </p:nvSpPr>
        <p:spPr>
          <a:xfrm>
            <a:off x="684213" y="333375"/>
            <a:ext cx="7772400" cy="609600"/>
          </a:xfrm>
        </p:spPr>
        <p:txBody>
          <a:bodyPr/>
          <a:lstStyle/>
          <a:p>
            <a:pPr eaLnBrk="1" hangingPunct="1"/>
            <a:r>
              <a:rPr lang="en-US" sz="3200" smtClean="0"/>
              <a:t>Meaning of + and - operators</a:t>
            </a:r>
          </a:p>
        </p:txBody>
      </p:sp>
      <p:sp>
        <p:nvSpPr>
          <p:cNvPr id="25605" name="Rectangle 3"/>
          <p:cNvSpPr>
            <a:spLocks noGrp="1" noChangeArrowheads="1"/>
          </p:cNvSpPr>
          <p:nvPr>
            <p:ph type="body" idx="1"/>
          </p:nvPr>
        </p:nvSpPr>
        <p:spPr/>
        <p:txBody>
          <a:bodyPr/>
          <a:lstStyle/>
          <a:p>
            <a:pPr marL="84138" indent="0" eaLnBrk="1" hangingPunct="1">
              <a:buFont typeface="Wingdings" pitchFamily="2" charset="2"/>
              <a:buNone/>
            </a:pPr>
            <a:r>
              <a:rPr lang="en-US" smtClean="0"/>
              <a:t>If a </a:t>
            </a:r>
            <a:r>
              <a:rPr lang="en-US" smtClean="0">
                <a:solidFill>
                  <a:srgbClr val="008000"/>
                </a:solidFill>
              </a:rPr>
              <a:t>body</a:t>
            </a:r>
            <a:r>
              <a:rPr lang="en-US" smtClean="0"/>
              <a:t> number appears in a </a:t>
            </a:r>
            <a:r>
              <a:rPr lang="en-US" smtClean="0">
                <a:solidFill>
                  <a:srgbClr val="CC0000"/>
                </a:solidFill>
              </a:rPr>
              <a:t>zone</a:t>
            </a:r>
            <a:r>
              <a:rPr lang="en-US" smtClean="0"/>
              <a:t> description preceded by a </a:t>
            </a:r>
            <a:r>
              <a:rPr lang="en-US" b="1" smtClean="0">
                <a:solidFill>
                  <a:srgbClr val="000000"/>
                </a:solidFill>
              </a:rPr>
              <a:t>+</a:t>
            </a:r>
          </a:p>
          <a:p>
            <a:pPr marL="84138" indent="0" eaLnBrk="1" hangingPunct="1">
              <a:buFont typeface="Wingdings" pitchFamily="2" charset="2"/>
              <a:buNone/>
            </a:pPr>
            <a:r>
              <a:rPr lang="en-US" smtClean="0"/>
              <a:t>operator, it means that the </a:t>
            </a:r>
            <a:r>
              <a:rPr lang="en-US" smtClean="0">
                <a:solidFill>
                  <a:srgbClr val="CC0000"/>
                </a:solidFill>
              </a:rPr>
              <a:t>zone</a:t>
            </a:r>
            <a:r>
              <a:rPr lang="en-US" smtClean="0"/>
              <a:t> being described is wholly contained </a:t>
            </a:r>
            <a:r>
              <a:rPr lang="en-US" smtClean="0">
                <a:solidFill>
                  <a:srgbClr val="000000"/>
                </a:solidFill>
              </a:rPr>
              <a:t>inside</a:t>
            </a:r>
            <a:r>
              <a:rPr lang="en-US" smtClean="0"/>
              <a:t> the </a:t>
            </a:r>
            <a:r>
              <a:rPr lang="en-US" smtClean="0">
                <a:solidFill>
                  <a:srgbClr val="008000"/>
                </a:solidFill>
              </a:rPr>
              <a:t>body</a:t>
            </a:r>
            <a:r>
              <a:rPr lang="en-US" smtClean="0"/>
              <a:t>.</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t>If a </a:t>
            </a:r>
            <a:r>
              <a:rPr lang="en-US" smtClean="0">
                <a:solidFill>
                  <a:srgbClr val="008000"/>
                </a:solidFill>
              </a:rPr>
              <a:t>body</a:t>
            </a:r>
            <a:r>
              <a:rPr lang="en-US" smtClean="0"/>
              <a:t> number appears in a </a:t>
            </a:r>
            <a:r>
              <a:rPr lang="en-US" smtClean="0">
                <a:solidFill>
                  <a:srgbClr val="CC0000"/>
                </a:solidFill>
              </a:rPr>
              <a:t>zone</a:t>
            </a:r>
            <a:r>
              <a:rPr lang="en-US" smtClean="0"/>
              <a:t> description preceded by a </a:t>
            </a:r>
            <a:r>
              <a:rPr lang="en-US" b="1" smtClean="0">
                <a:solidFill>
                  <a:srgbClr val="000000"/>
                </a:solidFill>
              </a:rPr>
              <a:t>–</a:t>
            </a:r>
            <a:endParaRPr lang="en-US" smtClean="0"/>
          </a:p>
          <a:p>
            <a:pPr marL="84138" indent="0" eaLnBrk="1" hangingPunct="1">
              <a:buFont typeface="Wingdings" pitchFamily="2" charset="2"/>
              <a:buNone/>
            </a:pPr>
            <a:r>
              <a:rPr lang="en-US" smtClean="0"/>
              <a:t>operator, it means that the </a:t>
            </a:r>
            <a:r>
              <a:rPr lang="en-US" smtClean="0">
                <a:solidFill>
                  <a:srgbClr val="CC0000"/>
                </a:solidFill>
              </a:rPr>
              <a:t>zone</a:t>
            </a:r>
            <a:r>
              <a:rPr lang="en-US" smtClean="0"/>
              <a:t> being described is wholly </a:t>
            </a:r>
            <a:r>
              <a:rPr lang="en-US" smtClean="0">
                <a:solidFill>
                  <a:srgbClr val="000000"/>
                </a:solidFill>
              </a:rPr>
              <a:t>outside </a:t>
            </a:r>
            <a:r>
              <a:rPr lang="en-US" smtClean="0"/>
              <a:t>the </a:t>
            </a:r>
            <a:r>
              <a:rPr lang="en-US" smtClean="0">
                <a:solidFill>
                  <a:srgbClr val="008000"/>
                </a:solidFill>
              </a:rPr>
              <a:t>body</a:t>
            </a:r>
            <a:r>
              <a:rPr lang="en-US" smtClean="0"/>
              <a:t>.</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solidFill>
                  <a:srgbClr val="CC0000"/>
                </a:solidFill>
              </a:rPr>
              <a:t>Zones</a:t>
            </a:r>
            <a:r>
              <a:rPr lang="en-US" smtClean="0"/>
              <a:t> must be finite: obviously, in the description of each </a:t>
            </a:r>
            <a:r>
              <a:rPr lang="en-US" smtClean="0">
                <a:solidFill>
                  <a:srgbClr val="CC0000"/>
                </a:solidFill>
              </a:rPr>
              <a:t>zone</a:t>
            </a:r>
            <a:r>
              <a:rPr lang="en-US" smtClean="0"/>
              <a:t> and</a:t>
            </a:r>
          </a:p>
          <a:p>
            <a:pPr marL="84138" indent="0" eaLnBrk="1" hangingPunct="1">
              <a:buFont typeface="Wingdings" pitchFamily="2" charset="2"/>
              <a:buNone/>
            </a:pPr>
            <a:r>
              <a:rPr lang="en-US" smtClean="0"/>
              <a:t>hence of each </a:t>
            </a:r>
            <a:r>
              <a:rPr lang="en-US" smtClean="0">
                <a:solidFill>
                  <a:srgbClr val="CC0066"/>
                </a:solidFill>
              </a:rPr>
              <a:t>region</a:t>
            </a:r>
            <a:r>
              <a:rPr lang="en-US" smtClean="0"/>
              <a:t> the symbol </a:t>
            </a:r>
            <a:r>
              <a:rPr lang="en-US" b="1" smtClean="0">
                <a:solidFill>
                  <a:srgbClr val="000000"/>
                </a:solidFill>
              </a:rPr>
              <a:t>+</a:t>
            </a:r>
            <a:r>
              <a:rPr lang="en-US" smtClean="0"/>
              <a:t> must appear at least once.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Grp="1" noChangeArrowheads="1"/>
          </p:cNvSpPr>
          <p:nvPr>
            <p:ph type="sldNum" sz="quarter" idx="11"/>
          </p:nvPr>
        </p:nvSpPr>
        <p:spPr>
          <a:noFill/>
        </p:spPr>
        <p:txBody>
          <a:bodyPr/>
          <a:lstStyle/>
          <a:p>
            <a:fld id="{6C5CBBB7-1BCC-497E-892A-ADB630B84190}" type="slidenum">
              <a:rPr lang="en-US"/>
              <a:pPr/>
              <a:t>24</a:t>
            </a:fld>
            <a:endParaRPr lang="en-US"/>
          </a:p>
        </p:txBody>
      </p:sp>
      <p:sp>
        <p:nvSpPr>
          <p:cNvPr id="26628" name="Rectangle 2"/>
          <p:cNvSpPr>
            <a:spLocks noGrp="1" noChangeArrowheads="1"/>
          </p:cNvSpPr>
          <p:nvPr>
            <p:ph type="title"/>
          </p:nvPr>
        </p:nvSpPr>
        <p:spPr>
          <a:xfrm>
            <a:off x="684213" y="333375"/>
            <a:ext cx="7772400" cy="609600"/>
          </a:xfrm>
        </p:spPr>
        <p:txBody>
          <a:bodyPr/>
          <a:lstStyle/>
          <a:p>
            <a:pPr eaLnBrk="1" hangingPunct="1"/>
            <a:r>
              <a:rPr lang="en-US" sz="3200" smtClean="0"/>
              <a:t>Illustration of the </a:t>
            </a:r>
            <a:r>
              <a:rPr lang="en-US" sz="3200" b="1" smtClean="0">
                <a:solidFill>
                  <a:srgbClr val="000000"/>
                </a:solidFill>
              </a:rPr>
              <a:t>+</a:t>
            </a:r>
            <a:r>
              <a:rPr lang="en-US" sz="3200" smtClean="0"/>
              <a:t> and </a:t>
            </a:r>
            <a:r>
              <a:rPr lang="en-US" sz="3200" b="1" smtClean="0">
                <a:solidFill>
                  <a:srgbClr val="000000"/>
                </a:solidFill>
              </a:rPr>
              <a:t>–</a:t>
            </a:r>
            <a:r>
              <a:rPr lang="en-US" sz="3200" smtClean="0"/>
              <a:t> operators</a:t>
            </a:r>
          </a:p>
        </p:txBody>
      </p:sp>
      <p:pic>
        <p:nvPicPr>
          <p:cNvPr id="26629" name="Picture 5" descr="boolean"/>
          <p:cNvPicPr>
            <a:picLocks noChangeAspect="1" noChangeArrowheads="1"/>
          </p:cNvPicPr>
          <p:nvPr/>
        </p:nvPicPr>
        <p:blipFill>
          <a:blip r:embed="rId3"/>
          <a:srcRect/>
          <a:stretch>
            <a:fillRect/>
          </a:stretch>
        </p:blipFill>
        <p:spPr bwMode="auto">
          <a:xfrm>
            <a:off x="1403350" y="1036638"/>
            <a:ext cx="6551613" cy="491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sldNum" sz="quarter" idx="11"/>
          </p:nvPr>
        </p:nvSpPr>
        <p:spPr>
          <a:noFill/>
        </p:spPr>
        <p:txBody>
          <a:bodyPr/>
          <a:lstStyle/>
          <a:p>
            <a:fld id="{CABE1F06-7E44-45E9-A177-7C236B28D584}" type="slidenum">
              <a:rPr lang="en-US"/>
              <a:pPr/>
              <a:t>25</a:t>
            </a:fld>
            <a:endParaRPr lang="en-US"/>
          </a:p>
        </p:txBody>
      </p:sp>
      <p:sp>
        <p:nvSpPr>
          <p:cNvPr id="27652" name="Rectangle 2"/>
          <p:cNvSpPr>
            <a:spLocks noGrp="1" noChangeArrowheads="1"/>
          </p:cNvSpPr>
          <p:nvPr>
            <p:ph type="title"/>
          </p:nvPr>
        </p:nvSpPr>
        <p:spPr>
          <a:xfrm>
            <a:off x="684213" y="333375"/>
            <a:ext cx="7772400" cy="609600"/>
          </a:xfrm>
        </p:spPr>
        <p:txBody>
          <a:bodyPr/>
          <a:lstStyle/>
          <a:p>
            <a:pPr eaLnBrk="1" hangingPunct="1"/>
            <a:r>
              <a:rPr lang="en-US" sz="3200" smtClean="0"/>
              <a:t>Meaning of the + - operators</a:t>
            </a:r>
          </a:p>
        </p:txBody>
      </p:sp>
      <p:sp>
        <p:nvSpPr>
          <p:cNvPr id="27653" name="Rectangle 3"/>
          <p:cNvSpPr>
            <a:spLocks noGrp="1" noChangeArrowheads="1"/>
          </p:cNvSpPr>
          <p:nvPr>
            <p:ph type="body" idx="1"/>
          </p:nvPr>
        </p:nvSpPr>
        <p:spPr>
          <a:xfrm>
            <a:off x="611188" y="1125538"/>
            <a:ext cx="8140700" cy="5181600"/>
          </a:xfrm>
        </p:spPr>
        <p:txBody>
          <a:bodyPr/>
          <a:lstStyle/>
          <a:p>
            <a:pPr marL="0" indent="0" eaLnBrk="1" hangingPunct="1">
              <a:buFont typeface="Wingdings" pitchFamily="2" charset="2"/>
              <a:buNone/>
            </a:pPr>
            <a:endParaRPr lang="en-US" sz="1800" smtClean="0">
              <a:solidFill>
                <a:srgbClr val="000099"/>
              </a:solidFill>
              <a:latin typeface="Comic Sans MS" pitchFamily="66" charset="0"/>
            </a:endParaRPr>
          </a:p>
          <a:p>
            <a:pPr marL="0" indent="0" eaLnBrk="1" hangingPunct="1">
              <a:buFont typeface="Wingdings" pitchFamily="2" charset="2"/>
              <a:buNone/>
            </a:pPr>
            <a:r>
              <a:rPr lang="en-US" sz="1800" smtClean="0">
                <a:solidFill>
                  <a:srgbClr val="000000"/>
                </a:solidFill>
                <a:latin typeface="Comic Sans MS" pitchFamily="66" charset="0"/>
              </a:rPr>
              <a:t>  Target  4 +Outer +CutPlane</a:t>
            </a:r>
          </a:p>
          <a:p>
            <a:pPr marL="0" indent="0" eaLnBrk="1" hangingPunct="1">
              <a:buFont typeface="Wingdings" pitchFamily="2" charset="2"/>
              <a:buNone/>
            </a:pPr>
            <a:r>
              <a:rPr lang="en-US" sz="1800" smtClean="0">
                <a:solidFill>
                  <a:srgbClr val="000099"/>
                </a:solidFill>
                <a:latin typeface="Comic Sans MS" pitchFamily="66" charset="0"/>
              </a:rPr>
              <a:t>* (the above region is the part of space common to bodies Outer and</a:t>
            </a:r>
            <a:br>
              <a:rPr lang="en-US" sz="1800" smtClean="0">
                <a:solidFill>
                  <a:srgbClr val="000099"/>
                </a:solidFill>
                <a:latin typeface="Comic Sans MS" pitchFamily="66" charset="0"/>
              </a:rPr>
            </a:br>
            <a:r>
              <a:rPr lang="en-US" sz="1800" smtClean="0">
                <a:solidFill>
                  <a:srgbClr val="000099"/>
                </a:solidFill>
                <a:latin typeface="Comic Sans MS" pitchFamily="66" charset="0"/>
              </a:rPr>
              <a:t>* CutPlane)</a:t>
            </a:r>
          </a:p>
          <a:p>
            <a:pPr marL="0" indent="0" eaLnBrk="1" hangingPunct="1">
              <a:buFont typeface="Wingdings" pitchFamily="2" charset="2"/>
              <a:buNone/>
            </a:pPr>
            <a:r>
              <a:rPr lang="en-US" sz="1800" smtClean="0">
                <a:solidFill>
                  <a:srgbClr val="000000"/>
                </a:solidFill>
                <a:latin typeface="Comic Sans MS" pitchFamily="66" charset="0"/>
              </a:rPr>
              <a:t>  Regex  7  +Red  -Blue -Green +Yellow</a:t>
            </a:r>
          </a:p>
          <a:p>
            <a:pPr marL="0" indent="0" eaLnBrk="1" hangingPunct="1">
              <a:buFont typeface="Wingdings" pitchFamily="2" charset="2"/>
              <a:buNone/>
            </a:pPr>
            <a:r>
              <a:rPr lang="en-US" sz="1800" smtClean="0">
                <a:solidFill>
                  <a:srgbClr val="000099"/>
                </a:solidFill>
                <a:latin typeface="Comic Sans MS" pitchFamily="66" charset="0"/>
              </a:rPr>
              <a:t>* (the above region is the part of space common to body Red and Yellow,</a:t>
            </a:r>
          </a:p>
          <a:p>
            <a:pPr marL="0" indent="0" eaLnBrk="1" hangingPunct="1">
              <a:buFont typeface="Wingdings" pitchFamily="2" charset="2"/>
              <a:buNone/>
            </a:pPr>
            <a:r>
              <a:rPr lang="en-US" sz="1800" smtClean="0">
                <a:solidFill>
                  <a:srgbClr val="000099"/>
                </a:solidFill>
                <a:latin typeface="Comic Sans MS" pitchFamily="66" charset="0"/>
              </a:rPr>
              <a:t>* excluding however that which is inside body Blue and that which is</a:t>
            </a:r>
          </a:p>
          <a:p>
            <a:pPr marL="0" indent="0" eaLnBrk="1" hangingPunct="1">
              <a:buFont typeface="Wingdings" pitchFamily="2" charset="2"/>
              <a:buNone/>
            </a:pPr>
            <a:r>
              <a:rPr lang="en-US" sz="1800" smtClean="0">
                <a:solidFill>
                  <a:srgbClr val="000099"/>
                </a:solidFill>
                <a:latin typeface="Comic Sans MS" pitchFamily="66" charset="0"/>
              </a:rPr>
              <a:t>* inside Green)</a:t>
            </a:r>
          </a:p>
          <a:p>
            <a:pPr marL="0" indent="0" eaLnBrk="1" hangingPunct="1">
              <a:buFont typeface="Wingdings" pitchFamily="2" charset="2"/>
              <a:buNone/>
            </a:pPr>
            <a:r>
              <a:rPr lang="en-US" sz="1800" smtClean="0">
                <a:solidFill>
                  <a:srgbClr val="000000"/>
                </a:solidFill>
                <a:latin typeface="Comic Sans MS" pitchFamily="66" charset="0"/>
              </a:rPr>
              <a:t>  Air 5   +Room</a:t>
            </a:r>
          </a:p>
          <a:p>
            <a:pPr marL="0" indent="0" eaLnBrk="1" hangingPunct="1">
              <a:buFont typeface="Wingdings" pitchFamily="2" charset="2"/>
              <a:buNone/>
            </a:pPr>
            <a:r>
              <a:rPr lang="en-US" sz="1800" smtClean="0">
                <a:solidFill>
                  <a:srgbClr val="000099"/>
                </a:solidFill>
                <a:latin typeface="Comic Sans MS" pitchFamily="66" charset="0"/>
              </a:rPr>
              <a:t>* (the latter region coincides entirely with body Room)</a:t>
            </a:r>
          </a:p>
          <a:p>
            <a:pPr marL="0" indent="0" eaLnBrk="1" hangingPunct="1">
              <a:buFont typeface="Wingdings" pitchFamily="2" charset="2"/>
              <a:buNone/>
            </a:pPr>
            <a:endParaRPr lang="en-US" sz="1800" smtClean="0">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sldNum" sz="quarter" idx="11"/>
          </p:nvPr>
        </p:nvSpPr>
        <p:spPr>
          <a:noFill/>
        </p:spPr>
        <p:txBody>
          <a:bodyPr/>
          <a:lstStyle/>
          <a:p>
            <a:fld id="{0FD76DC8-C23F-4EFE-B196-EF12938DC698}" type="slidenum">
              <a:rPr lang="en-US"/>
              <a:pPr/>
              <a:t>26</a:t>
            </a:fld>
            <a:endParaRPr lang="en-US"/>
          </a:p>
        </p:txBody>
      </p:sp>
      <p:sp>
        <p:nvSpPr>
          <p:cNvPr id="28676" name="Rectangle 2"/>
          <p:cNvSpPr>
            <a:spLocks noGrp="1" noChangeArrowheads="1"/>
          </p:cNvSpPr>
          <p:nvPr>
            <p:ph type="title"/>
          </p:nvPr>
        </p:nvSpPr>
        <p:spPr>
          <a:xfrm>
            <a:off x="684213" y="333375"/>
            <a:ext cx="7772400" cy="609600"/>
          </a:xfrm>
        </p:spPr>
        <p:txBody>
          <a:bodyPr/>
          <a:lstStyle/>
          <a:p>
            <a:pPr eaLnBrk="1" hangingPunct="1"/>
            <a:r>
              <a:rPr lang="en-US" sz="3200" smtClean="0"/>
              <a:t>Meaning of the | (OR) operator</a:t>
            </a:r>
          </a:p>
        </p:txBody>
      </p:sp>
      <p:sp>
        <p:nvSpPr>
          <p:cNvPr id="28677" name="Rectangle 3"/>
          <p:cNvSpPr>
            <a:spLocks noGrp="1" noChangeArrowheads="1"/>
          </p:cNvSpPr>
          <p:nvPr>
            <p:ph type="body" idx="1"/>
          </p:nvPr>
        </p:nvSpPr>
        <p:spPr>
          <a:xfrm>
            <a:off x="609600" y="1127125"/>
            <a:ext cx="8283575" cy="5181600"/>
          </a:xfrm>
        </p:spPr>
        <p:txBody>
          <a:bodyPr/>
          <a:lstStyle/>
          <a:p>
            <a:pPr marL="84138" indent="0" eaLnBrk="1" hangingPunct="1">
              <a:buFont typeface="Wingdings" pitchFamily="2" charset="2"/>
              <a:buNone/>
            </a:pPr>
            <a:r>
              <a:rPr lang="en-US" smtClean="0"/>
              <a:t>The  </a:t>
            </a:r>
            <a:r>
              <a:rPr lang="en-US" b="1" smtClean="0">
                <a:solidFill>
                  <a:srgbClr val="000000"/>
                </a:solidFill>
              </a:rPr>
              <a:t>|</a:t>
            </a:r>
            <a:r>
              <a:rPr lang="en-US" smtClean="0"/>
              <a:t> (or  </a:t>
            </a:r>
            <a:r>
              <a:rPr lang="en-US" smtClean="0">
                <a:solidFill>
                  <a:srgbClr val="000000"/>
                </a:solidFill>
              </a:rPr>
              <a:t>OR</a:t>
            </a:r>
            <a:r>
              <a:rPr lang="en-US" smtClean="0"/>
              <a:t>) operator is used as a boolean </a:t>
            </a:r>
            <a:r>
              <a:rPr lang="en-US" smtClean="0">
                <a:solidFill>
                  <a:srgbClr val="CC0000"/>
                </a:solidFill>
              </a:rPr>
              <a:t>union</a:t>
            </a:r>
            <a:r>
              <a:rPr lang="en-US" smtClean="0"/>
              <a:t> operator in order to combine </a:t>
            </a:r>
            <a:r>
              <a:rPr lang="en-US" smtClean="0">
                <a:solidFill>
                  <a:srgbClr val="CC0000"/>
                </a:solidFill>
              </a:rPr>
              <a:t>zones</a:t>
            </a:r>
            <a:r>
              <a:rPr lang="en-US" smtClean="0"/>
              <a:t> (</a:t>
            </a:r>
            <a:r>
              <a:rPr lang="en-US" smtClean="0">
                <a:solidFill>
                  <a:srgbClr val="CC0000"/>
                </a:solidFill>
              </a:rPr>
              <a:t>subregions</a:t>
            </a:r>
            <a:r>
              <a:rPr lang="en-US" smtClean="0"/>
              <a:t> partially overlapping or not). </a:t>
            </a:r>
            <a:r>
              <a:rPr lang="en-US" smtClean="0">
                <a:solidFill>
                  <a:srgbClr val="CC0000"/>
                </a:solidFill>
              </a:rPr>
              <a:t>Zones</a:t>
            </a:r>
            <a:r>
              <a:rPr lang="en-US" smtClean="0"/>
              <a:t> are formed as intersections or differences as explained above, and then the </a:t>
            </a:r>
            <a:r>
              <a:rPr lang="en-US" smtClean="0">
                <a:solidFill>
                  <a:srgbClr val="CC0066"/>
                </a:solidFill>
              </a:rPr>
              <a:t>region</a:t>
            </a:r>
            <a:r>
              <a:rPr lang="en-US" smtClean="0"/>
              <a:t> is formed by a union of these </a:t>
            </a:r>
            <a:r>
              <a:rPr lang="en-US" smtClean="0">
                <a:solidFill>
                  <a:srgbClr val="CC0000"/>
                </a:solidFill>
              </a:rPr>
              <a:t>zones</a:t>
            </a:r>
            <a:r>
              <a:rPr lang="en-US" smtClean="0"/>
              <a:t>.</a:t>
            </a:r>
          </a:p>
          <a:p>
            <a:pPr marL="84138" indent="0" eaLnBrk="1" hangingPunct="1">
              <a:buFont typeface="Wingdings" pitchFamily="2" charset="2"/>
              <a:buNone/>
            </a:pPr>
            <a:r>
              <a:rPr lang="en-US" smtClean="0"/>
              <a:t>Examples:</a:t>
            </a:r>
          </a:p>
          <a:p>
            <a:pPr marL="84138" indent="0" eaLnBrk="1" hangingPunct="1">
              <a:buFont typeface="Wingdings" pitchFamily="2" charset="2"/>
              <a:buNone/>
            </a:pPr>
            <a:endParaRPr lang="en-US" sz="1600" smtClean="0"/>
          </a:p>
          <a:p>
            <a:pPr marL="84138" indent="0" eaLnBrk="1" hangingPunct="1">
              <a:buFont typeface="Wingdings" pitchFamily="2" charset="2"/>
              <a:buNone/>
            </a:pPr>
            <a:r>
              <a:rPr lang="en-US" sz="1400" smtClean="0">
                <a:solidFill>
                  <a:srgbClr val="000099"/>
                </a:solidFill>
                <a:latin typeface="Lucida Console" pitchFamily="49" charset="0"/>
              </a:rPr>
              <a:t>*...+....1....+....2....+....3....+....4....+....5....+....6....+....7...</a:t>
            </a:r>
          </a:p>
          <a:p>
            <a:pPr marL="84138" indent="0" eaLnBrk="1" hangingPunct="1">
              <a:buFont typeface="Wingdings" pitchFamily="2" charset="2"/>
              <a:buNone/>
            </a:pPr>
            <a:r>
              <a:rPr lang="en-US" sz="1400" smtClean="0">
                <a:latin typeface="Lucida Console" pitchFamily="49" charset="0"/>
              </a:rPr>
              <a:t>  </a:t>
            </a:r>
            <a:r>
              <a:rPr lang="en-US" sz="1400" smtClean="0">
                <a:solidFill>
                  <a:srgbClr val="000000"/>
                </a:solidFill>
                <a:latin typeface="Lucida Console" pitchFamily="49" charset="0"/>
              </a:rPr>
              <a:t>SA7   11OR   +4     +6     -7     -8OR   +6     +3    -21</a:t>
            </a:r>
          </a:p>
          <a:p>
            <a:pPr marL="84138" indent="0" eaLnBrk="1" hangingPunct="1">
              <a:buFont typeface="Wingdings" pitchFamily="2" charset="2"/>
              <a:buNone/>
            </a:pPr>
            <a:r>
              <a:rPr lang="en-US" sz="1400" smtClean="0">
                <a:solidFill>
                  <a:srgbClr val="000099"/>
                </a:solidFill>
                <a:latin typeface="Lucida Console" pitchFamily="49" charset="0"/>
              </a:rPr>
              <a:t>*         &lt;---- first subregion -----&gt;&lt;- second subregion -&gt;</a:t>
            </a:r>
          </a:p>
          <a:p>
            <a:pPr marL="84138" indent="0" eaLnBrk="1" hangingPunct="1">
              <a:buFont typeface="Wingdings" pitchFamily="2" charset="2"/>
              <a:buNone/>
            </a:pPr>
            <a:endParaRPr lang="en-US" sz="1400" smtClean="0">
              <a:solidFill>
                <a:srgbClr val="000099"/>
              </a:solidFill>
              <a:latin typeface="Lucida Console" pitchFamily="49" charset="0"/>
            </a:endParaRPr>
          </a:p>
          <a:p>
            <a:pPr marL="84138" indent="0" eaLnBrk="1" hangingPunct="1">
              <a:buFont typeface="Wingdings" pitchFamily="2" charset="2"/>
              <a:buNone/>
            </a:pPr>
            <a:r>
              <a:rPr lang="en-US" sz="1400" smtClean="0">
                <a:latin typeface="Lucida Console" pitchFamily="49" charset="0"/>
              </a:rPr>
              <a:t>  </a:t>
            </a:r>
            <a:r>
              <a:rPr lang="en-US" sz="1400" smtClean="0">
                <a:solidFill>
                  <a:srgbClr val="000000"/>
                </a:solidFill>
                <a:latin typeface="Lucida Console" pitchFamily="49" charset="0"/>
              </a:rPr>
              <a:t>Ground 5 | +Body9 | +Body15 | +Body1 | +Body8 -Body2 | +Body8 -Body3 |</a:t>
            </a:r>
          </a:p>
          <a:p>
            <a:pPr marL="84138" indent="0" eaLnBrk="1" hangingPunct="1">
              <a:buFont typeface="Wingdings" pitchFamily="2" charset="2"/>
              <a:buNone/>
            </a:pPr>
            <a:r>
              <a:rPr lang="en-US" sz="1400" smtClean="0">
                <a:solidFill>
                  <a:srgbClr val="000099"/>
                </a:solidFill>
                <a:latin typeface="Lucida Console" pitchFamily="49" charset="0"/>
              </a:rPr>
              <a:t>*          &lt;- 1st -&gt;&lt;-  2nd -&gt;&lt;- 3rd -&gt;&lt;----  4th ----&gt;&lt;----  5th ----&gt;</a:t>
            </a:r>
          </a:p>
          <a:p>
            <a:pPr marL="84138" indent="0" eaLnBrk="1" hangingPunct="1">
              <a:buFont typeface="Wingdings" pitchFamily="2" charset="2"/>
              <a:buNone/>
            </a:pPr>
            <a:r>
              <a:rPr lang="en-US" sz="1400" smtClean="0">
                <a:latin typeface="Lucida Console" pitchFamily="49" charset="0"/>
              </a:rPr>
              <a:t>           </a:t>
            </a:r>
            <a:r>
              <a:rPr lang="en-US" sz="1400" smtClean="0">
                <a:solidFill>
                  <a:srgbClr val="000000"/>
                </a:solidFill>
                <a:latin typeface="Lucida Console" pitchFamily="49" charset="0"/>
              </a:rPr>
              <a:t>| +Body8 +Body18  | +Body12 -Body10 -Body11 -Body13 -Body14</a:t>
            </a:r>
          </a:p>
          <a:p>
            <a:pPr marL="84138" indent="0" eaLnBrk="1" hangingPunct="1">
              <a:buFont typeface="Wingdings" pitchFamily="2" charset="2"/>
              <a:buNone/>
            </a:pPr>
            <a:r>
              <a:rPr lang="en-US" sz="1400" smtClean="0">
                <a:solidFill>
                  <a:srgbClr val="000099"/>
                </a:solidFill>
                <a:latin typeface="Lucida Console" pitchFamily="49" charset="0"/>
              </a:rPr>
              <a:t>*          &lt;-----  6th -----&gt;&lt;------- 7th and last subregion --------&gt;</a:t>
            </a:r>
          </a:p>
          <a:p>
            <a:pPr marL="84138" indent="0" eaLnBrk="1" hangingPunct="1">
              <a:buFont typeface="Wingdings" pitchFamily="2" charset="2"/>
              <a:buNone/>
            </a:pPr>
            <a:r>
              <a:rPr lang="en-US" sz="1400" smtClean="0">
                <a:solidFill>
                  <a:srgbClr val="000099"/>
                </a:solidFill>
                <a:latin typeface="Lucida Console" pitchFamily="49" charset="0"/>
              </a:rPr>
              <a:t>* (continuation line)</a:t>
            </a:r>
          </a:p>
        </p:txBody>
      </p:sp>
      <p:sp>
        <p:nvSpPr>
          <p:cNvPr id="28678" name="Rectangle 5"/>
          <p:cNvSpPr>
            <a:spLocks noChangeArrowheads="1"/>
          </p:cNvSpPr>
          <p:nvPr/>
        </p:nvSpPr>
        <p:spPr bwMode="auto">
          <a:xfrm>
            <a:off x="611188" y="4065588"/>
            <a:ext cx="8137525" cy="1368425"/>
          </a:xfrm>
          <a:prstGeom prst="rect">
            <a:avLst/>
          </a:prstGeom>
          <a:noFill/>
          <a:ln w="31750">
            <a:solidFill>
              <a:srgbClr val="FF0000"/>
            </a:solidFill>
            <a:miter lim="800000"/>
            <a:headEnd type="none" w="sm" len="sm"/>
            <a:tailEnd type="none" w="sm" len="sm"/>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a:spLocks noGrp="1" noChangeArrowheads="1"/>
          </p:cNvSpPr>
          <p:nvPr>
            <p:ph type="sldNum" sz="quarter" idx="11"/>
          </p:nvPr>
        </p:nvSpPr>
        <p:spPr>
          <a:noFill/>
        </p:spPr>
        <p:txBody>
          <a:bodyPr/>
          <a:lstStyle/>
          <a:p>
            <a:fld id="{E7610D41-47D0-49A0-83BB-77855A95462A}" type="slidenum">
              <a:rPr lang="en-US"/>
              <a:pPr/>
              <a:t>27</a:t>
            </a:fld>
            <a:endParaRPr lang="en-US"/>
          </a:p>
        </p:txBody>
      </p:sp>
      <p:sp>
        <p:nvSpPr>
          <p:cNvPr id="29700" name="Rectangle 2"/>
          <p:cNvSpPr>
            <a:spLocks noGrp="1" noChangeArrowheads="1"/>
          </p:cNvSpPr>
          <p:nvPr>
            <p:ph type="title"/>
          </p:nvPr>
        </p:nvSpPr>
        <p:spPr>
          <a:xfrm>
            <a:off x="684213" y="333375"/>
            <a:ext cx="7772400" cy="609600"/>
          </a:xfrm>
        </p:spPr>
        <p:txBody>
          <a:bodyPr/>
          <a:lstStyle/>
          <a:p>
            <a:pPr eaLnBrk="1" hangingPunct="1"/>
            <a:r>
              <a:rPr lang="en-US" sz="3200" smtClean="0"/>
              <a:t>Parenthesis</a:t>
            </a:r>
          </a:p>
        </p:txBody>
      </p:sp>
      <p:sp>
        <p:nvSpPr>
          <p:cNvPr id="260099" name="Rectangle 3"/>
          <p:cNvSpPr>
            <a:spLocks noGrp="1" noChangeArrowheads="1"/>
          </p:cNvSpPr>
          <p:nvPr>
            <p:ph type="body" idx="1"/>
          </p:nvPr>
        </p:nvSpPr>
        <p:spPr>
          <a:xfrm>
            <a:off x="609600" y="1125538"/>
            <a:ext cx="8283575" cy="5181600"/>
          </a:xfrm>
        </p:spPr>
        <p:txBody>
          <a:bodyPr/>
          <a:lstStyle/>
          <a:p>
            <a:pPr marL="84138" indent="0" eaLnBrk="1" hangingPunct="1">
              <a:lnSpc>
                <a:spcPct val="90000"/>
              </a:lnSpc>
              <a:buFont typeface="Wingdings" pitchFamily="2" charset="2"/>
              <a:buNone/>
              <a:defRPr/>
            </a:pPr>
            <a:r>
              <a:rPr lang="en-US" smtClean="0"/>
              <a:t>Parentheses are grouping together combinations of bodies. </a:t>
            </a:r>
            <a:r>
              <a:rPr lang="en-US" smtClean="0">
                <a:solidFill>
                  <a:srgbClr val="CC0000"/>
                </a:solidFill>
              </a:rPr>
              <a:t>Parentheses</a:t>
            </a:r>
            <a:r>
              <a:rPr lang="en-US" smtClean="0"/>
              <a:t> can be used in </a:t>
            </a:r>
            <a:r>
              <a:rPr lang="en-US" smtClean="0">
                <a:solidFill>
                  <a:srgbClr val="CC0066"/>
                </a:solidFill>
              </a:rPr>
              <a:t>free format</a:t>
            </a:r>
            <a:r>
              <a:rPr lang="en-US" smtClean="0"/>
              <a:t> only.</a:t>
            </a:r>
          </a:p>
          <a:p>
            <a:pPr marL="84138" indent="0" eaLnBrk="1" hangingPunct="1">
              <a:lnSpc>
                <a:spcPct val="90000"/>
              </a:lnSpc>
              <a:buFont typeface="Wingdings" pitchFamily="2" charset="2"/>
              <a:buNone/>
              <a:defRPr/>
            </a:pPr>
            <a:endParaRPr lang="en-US" smtClean="0"/>
          </a:p>
          <a:p>
            <a:pPr marL="84138" indent="0" eaLnBrk="1" hangingPunct="1">
              <a:lnSpc>
                <a:spcPct val="90000"/>
              </a:lnSpc>
              <a:buFont typeface="Wingdings" pitchFamily="2" charset="2"/>
              <a:buNone/>
              <a:defRPr/>
            </a:pPr>
            <a:r>
              <a:rPr lang="en-US" smtClean="0"/>
              <a:t>Examples:</a:t>
            </a:r>
            <a:endParaRPr lang="en-US" sz="1600" smtClean="0"/>
          </a:p>
          <a:p>
            <a:pPr marL="84138" indent="0" eaLnBrk="1" hangingPunct="1">
              <a:lnSpc>
                <a:spcPct val="90000"/>
              </a:lnSpc>
              <a:buFont typeface="Wingdings" pitchFamily="2" charset="2"/>
              <a:buNone/>
              <a:defRPr/>
            </a:pPr>
            <a:r>
              <a:rPr lang="en-US" sz="1400" smtClean="0">
                <a:solidFill>
                  <a:srgbClr val="000099"/>
                </a:solidFill>
                <a:latin typeface="Lucida Console" charset="0"/>
              </a:rPr>
              <a:t>*...+....1....+....2....+....3....+....4....+....5....+....6....+....7...</a:t>
            </a:r>
          </a:p>
          <a:p>
            <a:pPr marL="84138" indent="0" eaLnBrk="1" hangingPunct="1">
              <a:lnSpc>
                <a:spcPct val="90000"/>
              </a:lnSpc>
              <a:buFont typeface="Wingdings" pitchFamily="2" charset="2"/>
              <a:buNone/>
              <a:defRPr/>
            </a:pPr>
            <a:r>
              <a:rPr lang="en-US" sz="1400" smtClean="0">
                <a:solidFill>
                  <a:srgbClr val="000099"/>
                </a:solidFill>
                <a:latin typeface="Lucida Console" charset="0"/>
              </a:rPr>
              <a:t>* Subtract from body2 regions regR03, regR04, regR05</a:t>
            </a:r>
          </a:p>
          <a:p>
            <a:pPr marL="84138" indent="0" eaLnBrk="1" hangingPunct="1">
              <a:lnSpc>
                <a:spcPct val="90000"/>
              </a:lnSpc>
              <a:buFont typeface="Wingdings" pitchFamily="2" charset="2"/>
              <a:buNone/>
              <a:defRPr/>
            </a:pPr>
            <a:r>
              <a:rPr lang="en-US" sz="1400" smtClean="0">
                <a:solidFill>
                  <a:srgbClr val="000000"/>
                </a:solidFill>
                <a:latin typeface="Lucida Console" charset="0"/>
              </a:rPr>
              <a:t>regV02 5  +body2 - (+body4  -body3)</a:t>
            </a:r>
          </a:p>
          <a:p>
            <a:pPr marL="84138" indent="0" eaLnBrk="1" hangingPunct="1">
              <a:lnSpc>
                <a:spcPct val="90000"/>
              </a:lnSpc>
              <a:buFont typeface="Wingdings" pitchFamily="2" charset="2"/>
              <a:buNone/>
              <a:defRPr/>
            </a:pPr>
            <a:r>
              <a:rPr lang="en-US" sz="1400" smtClean="0">
                <a:solidFill>
                  <a:srgbClr val="000000"/>
                </a:solidFill>
                <a:latin typeface="Lucida Console" charset="0"/>
              </a:rPr>
              <a:t>          - (+body6  -body5 |+body8 -body7) - body9 -body10</a:t>
            </a:r>
          </a:p>
          <a:p>
            <a:pPr marL="84138" indent="0" eaLnBrk="1" hangingPunct="1">
              <a:lnSpc>
                <a:spcPct val="90000"/>
              </a:lnSpc>
              <a:buFont typeface="Wingdings" pitchFamily="2" charset="2"/>
              <a:buNone/>
              <a:defRPr/>
            </a:pPr>
            <a:r>
              <a:rPr lang="en-US" sz="1400" smtClean="0">
                <a:solidFill>
                  <a:srgbClr val="000000"/>
                </a:solidFill>
                <a:latin typeface="Lucida Console" charset="0"/>
              </a:rPr>
              <a:t>regR03 5 +body4  -body3</a:t>
            </a:r>
          </a:p>
          <a:p>
            <a:pPr marL="84138" indent="0" eaLnBrk="1" hangingPunct="1">
              <a:lnSpc>
                <a:spcPct val="90000"/>
              </a:lnSpc>
              <a:buFont typeface="Wingdings" pitchFamily="2" charset="2"/>
              <a:buNone/>
              <a:defRPr/>
            </a:pPr>
            <a:r>
              <a:rPr lang="en-US" sz="1400" smtClean="0">
                <a:solidFill>
                  <a:srgbClr val="000000"/>
                </a:solidFill>
                <a:latin typeface="Lucida Console" charset="0"/>
              </a:rPr>
              <a:t>regR04 5 +body6  -body5 |+body8 -body7</a:t>
            </a:r>
          </a:p>
          <a:p>
            <a:pPr marL="84138" indent="0" eaLnBrk="1" hangingPunct="1">
              <a:lnSpc>
                <a:spcPct val="90000"/>
              </a:lnSpc>
              <a:buFont typeface="Wingdings" pitchFamily="2" charset="2"/>
              <a:buNone/>
              <a:defRPr/>
            </a:pPr>
            <a:r>
              <a:rPr lang="en-US" sz="1400" smtClean="0">
                <a:solidFill>
                  <a:srgbClr val="000000"/>
                </a:solidFill>
                <a:latin typeface="Lucida Console" charset="0"/>
              </a:rPr>
              <a:t>regR05 5 +body9 | +body10</a:t>
            </a:r>
          </a:p>
          <a:p>
            <a:pPr marL="84138" indent="0" eaLnBrk="1" hangingPunct="1">
              <a:lnSpc>
                <a:spcPct val="90000"/>
              </a:lnSpc>
              <a:buFont typeface="Wingdings" pitchFamily="2" charset="2"/>
              <a:buNone/>
              <a:defRPr/>
            </a:pPr>
            <a:endParaRPr lang="en-US" smtClean="0"/>
          </a:p>
          <a:p>
            <a:pPr marL="84138" indent="0" eaLnBrk="1" hangingPunct="1">
              <a:lnSpc>
                <a:spcPct val="90000"/>
              </a:lnSpc>
              <a:buFont typeface="Wingdings" pitchFamily="2" charset="2"/>
              <a:buNone/>
              <a:defRPr/>
            </a:pPr>
            <a:r>
              <a:rPr lang="en-US" smtClean="0">
                <a:solidFill>
                  <a:srgbClr val="CC0000"/>
                </a:solidFill>
              </a:rPr>
              <a:t>Nested parentheses</a:t>
            </a:r>
            <a:r>
              <a:rPr lang="en-US" smtClean="0"/>
              <a:t> are supported, however:</a:t>
            </a:r>
          </a:p>
          <a:p>
            <a:pPr marL="84138" indent="0" algn="ctr" eaLnBrk="1" hangingPunct="1">
              <a:lnSpc>
                <a:spcPct val="90000"/>
              </a:lnSpc>
              <a:buFont typeface="Wingdings" pitchFamily="2" charset="2"/>
              <a:buNone/>
              <a:defRPr/>
            </a:pPr>
            <a:r>
              <a:rPr lang="en-US" b="1" smtClean="0">
                <a:effectLst>
                  <a:outerShdw blurRad="38100" dist="38100" dir="2700000" algn="tl">
                    <a:srgbClr val="C0C0C0"/>
                  </a:outerShdw>
                </a:effectLst>
              </a:rPr>
              <a:t>parentheses should be used with care since their expansion can generate a quickly diverging amount of terms. A partial optimization is performed on planes (aligned with the axes) and bounding boxes only</a:t>
            </a:r>
          </a:p>
          <a:p>
            <a:pPr marL="84138" indent="0" eaLnBrk="1" hangingPunct="1">
              <a:lnSpc>
                <a:spcPct val="90000"/>
              </a:lnSpc>
              <a:buFont typeface="Wingdings" pitchFamily="2" charset="2"/>
              <a:buNone/>
              <a:defRPr/>
            </a:pPr>
            <a:endParaRPr lang="en-US" sz="1400" i="1" smtClean="0">
              <a:solidFill>
                <a:srgbClr val="0000FF"/>
              </a:solidFill>
              <a:effectLst>
                <a:outerShdw blurRad="38100" dist="38100" dir="2700000" algn="tl">
                  <a:srgbClr val="C0C0C0"/>
                </a:outerShdw>
              </a:effectLst>
              <a:latin typeface="Lucida Console"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sldNum" sz="quarter" idx="11"/>
          </p:nvPr>
        </p:nvSpPr>
        <p:spPr>
          <a:noFill/>
        </p:spPr>
        <p:txBody>
          <a:bodyPr/>
          <a:lstStyle/>
          <a:p>
            <a:fld id="{411CD460-7234-4F28-ADB5-061C8EC1AAF4}" type="slidenum">
              <a:rPr lang="en-US"/>
              <a:pPr/>
              <a:t>28</a:t>
            </a:fld>
            <a:endParaRPr lang="en-US"/>
          </a:p>
        </p:txBody>
      </p:sp>
      <p:sp>
        <p:nvSpPr>
          <p:cNvPr id="30724" name="Rectangle 4"/>
          <p:cNvSpPr>
            <a:spLocks noChangeArrowheads="1"/>
          </p:cNvSpPr>
          <p:nvPr/>
        </p:nvSpPr>
        <p:spPr bwMode="auto">
          <a:xfrm>
            <a:off x="2771775" y="1484313"/>
            <a:ext cx="3600450" cy="649287"/>
          </a:xfrm>
          <a:prstGeom prst="rect">
            <a:avLst/>
          </a:prstGeom>
          <a:solidFill>
            <a:schemeClr val="accent1"/>
          </a:solidFill>
          <a:ln w="6350">
            <a:solidFill>
              <a:srgbClr val="FF0000"/>
            </a:solidFill>
            <a:miter lim="800000"/>
            <a:headEnd type="none" w="sm" len="sm"/>
            <a:tailEnd type="none" w="sm" len="sm"/>
          </a:ln>
        </p:spPr>
        <p:txBody>
          <a:bodyPr wrap="none" anchor="ctr"/>
          <a:lstStyle/>
          <a:p>
            <a:endParaRPr lang="en-GB"/>
          </a:p>
        </p:txBody>
      </p:sp>
      <p:sp>
        <p:nvSpPr>
          <p:cNvPr id="30725" name="Rectangle 2"/>
          <p:cNvSpPr>
            <a:spLocks noGrp="1" noChangeArrowheads="1"/>
          </p:cNvSpPr>
          <p:nvPr>
            <p:ph type="title"/>
          </p:nvPr>
        </p:nvSpPr>
        <p:spPr>
          <a:xfrm>
            <a:off x="684213" y="333375"/>
            <a:ext cx="7772400" cy="609600"/>
          </a:xfrm>
        </p:spPr>
        <p:txBody>
          <a:bodyPr/>
          <a:lstStyle/>
          <a:p>
            <a:pPr eaLnBrk="1" hangingPunct="1"/>
            <a:r>
              <a:rPr lang="en-US" sz="3200" smtClean="0"/>
              <a:t>Important Notes</a:t>
            </a:r>
          </a:p>
        </p:txBody>
      </p:sp>
      <p:sp>
        <p:nvSpPr>
          <p:cNvPr id="30726" name="Rectangle 3"/>
          <p:cNvSpPr>
            <a:spLocks noGrp="1" noChangeArrowheads="1"/>
          </p:cNvSpPr>
          <p:nvPr>
            <p:ph type="body" idx="1"/>
          </p:nvPr>
        </p:nvSpPr>
        <p:spPr/>
        <p:txBody>
          <a:bodyPr/>
          <a:lstStyle/>
          <a:p>
            <a:pPr marL="363538" indent="-279400" eaLnBrk="1" hangingPunct="1">
              <a:lnSpc>
                <a:spcPct val="90000"/>
              </a:lnSpc>
            </a:pPr>
            <a:r>
              <a:rPr lang="en-US" smtClean="0"/>
              <a:t>Whenever it is possible, the following bodies should be preferred:</a:t>
            </a:r>
          </a:p>
          <a:p>
            <a:pPr marL="363538" indent="-279400" algn="ctr" eaLnBrk="1" hangingPunct="1">
              <a:lnSpc>
                <a:spcPct val="90000"/>
              </a:lnSpc>
              <a:buFont typeface="Wingdings" pitchFamily="2" charset="2"/>
              <a:buNone/>
            </a:pPr>
            <a:r>
              <a:rPr lang="en-US" smtClean="0">
                <a:solidFill>
                  <a:srgbClr val="CC0000"/>
                </a:solidFill>
              </a:rPr>
              <a:t>PLA, RPP, SPH, XCC, XEC, XYP</a:t>
            </a:r>
          </a:p>
          <a:p>
            <a:pPr marL="363538" indent="-279400" algn="ctr" eaLnBrk="1" hangingPunct="1">
              <a:lnSpc>
                <a:spcPct val="90000"/>
              </a:lnSpc>
              <a:buFont typeface="Wingdings" pitchFamily="2" charset="2"/>
              <a:buNone/>
            </a:pPr>
            <a:r>
              <a:rPr lang="en-US" smtClean="0">
                <a:solidFill>
                  <a:srgbClr val="CC0000"/>
                </a:solidFill>
              </a:rPr>
              <a:t>XZP, YCC, YEC, YZP, ZCC, ZEC</a:t>
            </a:r>
          </a:p>
          <a:p>
            <a:pPr marL="363538" indent="-279400" eaLnBrk="1" hangingPunct="1">
              <a:lnSpc>
                <a:spcPct val="90000"/>
              </a:lnSpc>
              <a:buFont typeface="Wingdings" pitchFamily="2" charset="2"/>
              <a:buNone/>
            </a:pPr>
            <a:r>
              <a:rPr lang="en-US" smtClean="0"/>
              <a:t>	These make tracking faster, since for them extra coding ensures that unnecessary boundary intersection calculations are avoided when the length of the next step is smaller than the distance to any boundary of the current </a:t>
            </a:r>
            <a:r>
              <a:rPr lang="en-US" smtClean="0">
                <a:solidFill>
                  <a:srgbClr val="CC0000"/>
                </a:solidFill>
              </a:rPr>
              <a:t>region.</a:t>
            </a:r>
          </a:p>
          <a:p>
            <a:pPr marL="363538" indent="-279400" eaLnBrk="1" hangingPunct="1">
              <a:lnSpc>
                <a:spcPct val="90000"/>
              </a:lnSpc>
            </a:pPr>
            <a:r>
              <a:rPr lang="en-US" smtClean="0"/>
              <a:t>Always </a:t>
            </a:r>
            <a:r>
              <a:rPr lang="en-US" b="1" smtClean="0"/>
              <a:t>use as many digits as possible</a:t>
            </a:r>
            <a:r>
              <a:rPr lang="en-US" smtClean="0"/>
              <a:t> in the definition of the body parameters, particularly for body heights (RCC, REC), and for direction cosines of bodies with slant surfaces. The free format or the high-accuracy fixed format should always be used in these cases.</a:t>
            </a:r>
          </a:p>
          <a:p>
            <a:pPr marL="363538" indent="-279400" eaLnBrk="1" hangingPunct="1">
              <a:lnSpc>
                <a:spcPct val="90000"/>
              </a:lnSpc>
            </a:pPr>
            <a:r>
              <a:rPr lang="en-US" b="1" smtClean="0"/>
              <a:t>Avoid</a:t>
            </a:r>
            <a:r>
              <a:rPr lang="en-US" smtClean="0"/>
              <a:t> as much as possible using two </a:t>
            </a:r>
            <a:r>
              <a:rPr lang="en-US" b="1" smtClean="0"/>
              <a:t>bodies which share independently the same surface</a:t>
            </a:r>
            <a:r>
              <a:rPr lang="en-US" smtClean="0"/>
              <a:t> (e.g. two RPP’s with a common face). </a:t>
            </a:r>
            <a:r>
              <a:rPr lang="en-US" b="1" smtClean="0"/>
              <a:t>Rather</a:t>
            </a:r>
            <a:r>
              <a:rPr lang="en-US" smtClean="0"/>
              <a:t> make one or both bigger and </a:t>
            </a:r>
            <a:r>
              <a:rPr lang="en-US" b="1" smtClean="0"/>
              <a:t>cut</a:t>
            </a:r>
            <a:r>
              <a:rPr lang="en-US" smtClean="0"/>
              <a:t> both with a </a:t>
            </a:r>
            <a:r>
              <a:rPr lang="en-US" b="1" smtClean="0"/>
              <a:t>common plane</a:t>
            </a:r>
            <a:r>
              <a:rPr lang="en-US" smtClean="0"/>
              <a:t>.</a:t>
            </a:r>
          </a:p>
          <a:p>
            <a:pPr marL="363538" indent="-279400" eaLnBrk="1" hangingPunct="1">
              <a:lnSpc>
                <a:spcPct val="90000"/>
              </a:lnSpc>
              <a:buFont typeface="Wingdings" pitchFamily="2" charset="2"/>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Arrowheads="1"/>
          </p:cNvSpPr>
          <p:nvPr>
            <p:ph type="sldNum" sz="quarter" idx="11"/>
          </p:nvPr>
        </p:nvSpPr>
        <p:spPr>
          <a:noFill/>
        </p:spPr>
        <p:txBody>
          <a:bodyPr/>
          <a:lstStyle/>
          <a:p>
            <a:fld id="{A1F2F21D-5AF7-4193-A57F-8E268BBD338A}" type="slidenum">
              <a:rPr lang="en-US"/>
              <a:pPr/>
              <a:t>29</a:t>
            </a:fld>
            <a:endParaRPr lang="en-US"/>
          </a:p>
        </p:txBody>
      </p:sp>
      <p:sp>
        <p:nvSpPr>
          <p:cNvPr id="31748" name="Oval 2"/>
          <p:cNvSpPr>
            <a:spLocks noChangeArrowheads="1"/>
          </p:cNvSpPr>
          <p:nvPr/>
        </p:nvSpPr>
        <p:spPr bwMode="auto">
          <a:xfrm>
            <a:off x="3492500" y="1844675"/>
            <a:ext cx="142875" cy="863600"/>
          </a:xfrm>
          <a:prstGeom prst="ellipse">
            <a:avLst/>
          </a:prstGeom>
          <a:solidFill>
            <a:schemeClr val="accent1"/>
          </a:solidFill>
          <a:ln w="3175">
            <a:solidFill>
              <a:srgbClr val="010103"/>
            </a:solidFill>
            <a:round/>
            <a:headEnd type="none" w="sm" len="sm"/>
            <a:tailEnd type="none" w="sm" len="sm"/>
          </a:ln>
        </p:spPr>
        <p:txBody>
          <a:bodyPr wrap="none" anchor="ctr"/>
          <a:lstStyle/>
          <a:p>
            <a:endParaRPr lang="en-GB"/>
          </a:p>
        </p:txBody>
      </p:sp>
      <p:sp>
        <p:nvSpPr>
          <p:cNvPr id="31749" name="Rectangle 3"/>
          <p:cNvSpPr>
            <a:spLocks noGrp="1" noChangeArrowheads="1"/>
          </p:cNvSpPr>
          <p:nvPr>
            <p:ph type="title"/>
          </p:nvPr>
        </p:nvSpPr>
        <p:spPr/>
        <p:txBody>
          <a:bodyPr/>
          <a:lstStyle/>
          <a:p>
            <a:pPr eaLnBrk="1" hangingPunct="1"/>
            <a:r>
              <a:rPr lang="en-US" sz="3200" smtClean="0"/>
              <a:t>Precision Errors</a:t>
            </a:r>
            <a:endParaRPr lang="en-US" sz="3200" baseline="30000" smtClean="0"/>
          </a:p>
        </p:txBody>
      </p:sp>
      <p:sp>
        <p:nvSpPr>
          <p:cNvPr id="31750" name="Rectangle 4"/>
          <p:cNvSpPr>
            <a:spLocks noGrp="1" noChangeArrowheads="1"/>
          </p:cNvSpPr>
          <p:nvPr>
            <p:ph type="body" idx="1"/>
          </p:nvPr>
        </p:nvSpPr>
        <p:spPr/>
        <p:txBody>
          <a:bodyPr/>
          <a:lstStyle/>
          <a:p>
            <a:pPr eaLnBrk="1" hangingPunct="1">
              <a:buFont typeface="Wingdings" pitchFamily="2" charset="2"/>
              <a:buNone/>
            </a:pPr>
            <a:r>
              <a:rPr lang="en-US" sz="1800" smtClean="0"/>
              <a:t>Modeling assumptions</a:t>
            </a:r>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r>
              <a:rPr lang="en-US" sz="1800" smtClean="0">
                <a:solidFill>
                  <a:srgbClr val="FF0000"/>
                </a:solidFill>
              </a:rPr>
              <a:t>Avoid touching surfaces!</a:t>
            </a:r>
            <a:endParaRPr lang="en-US" sz="1800" smtClean="0"/>
          </a:p>
          <a:p>
            <a:pPr eaLnBrk="1" hangingPunct="1">
              <a:buFont typeface="Wingdings" pitchFamily="2" charset="2"/>
              <a:buNone/>
            </a:pPr>
            <a:r>
              <a:rPr lang="en-US" sz="1800" smtClean="0"/>
              <a:t>Especially when floating point operations are involved.</a:t>
            </a:r>
          </a:p>
          <a:p>
            <a:pPr eaLnBrk="1" hangingPunct="1">
              <a:buFont typeface="Wingdings" pitchFamily="2" charset="2"/>
              <a:buNone/>
            </a:pPr>
            <a:endParaRPr lang="en-US" sz="1800" smtClean="0">
              <a:solidFill>
                <a:srgbClr val="FF0000"/>
              </a:solidFill>
            </a:endParaRPr>
          </a:p>
          <a:p>
            <a:pPr eaLnBrk="1" hangingPunct="1"/>
            <a:r>
              <a:rPr lang="en-US" sz="1800" smtClean="0"/>
              <a:t>Use cutting surfaces </a:t>
            </a:r>
            <a:r>
              <a:rPr lang="en-US" sz="1800" smtClean="0">
                <a:solidFill>
                  <a:srgbClr val="008000"/>
                </a:solidFill>
              </a:rPr>
              <a:t>B</a:t>
            </a:r>
            <a:r>
              <a:rPr lang="en-US" sz="1800" smtClean="0"/>
              <a:t> instead.</a:t>
            </a:r>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Or force partial overlap of objects</a:t>
            </a:r>
          </a:p>
          <a:p>
            <a:pPr eaLnBrk="1" hangingPunct="1">
              <a:buFont typeface="Wingdings" pitchFamily="2" charset="2"/>
              <a:buNone/>
            </a:pPr>
            <a:endParaRPr lang="en-US" sz="1800" smtClean="0"/>
          </a:p>
        </p:txBody>
      </p:sp>
      <p:sp>
        <p:nvSpPr>
          <p:cNvPr id="31751" name="Rectangle 5"/>
          <p:cNvSpPr>
            <a:spLocks noChangeArrowheads="1"/>
          </p:cNvSpPr>
          <p:nvPr/>
        </p:nvSpPr>
        <p:spPr bwMode="auto">
          <a:xfrm>
            <a:off x="1547813" y="1844675"/>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r>
              <a:rPr lang="en-US"/>
              <a:t>RCC</a:t>
            </a:r>
          </a:p>
        </p:txBody>
      </p:sp>
      <p:sp>
        <p:nvSpPr>
          <p:cNvPr id="31752" name="Rectangle 6"/>
          <p:cNvSpPr>
            <a:spLocks noChangeArrowheads="1"/>
          </p:cNvSpPr>
          <p:nvPr/>
        </p:nvSpPr>
        <p:spPr bwMode="auto">
          <a:xfrm>
            <a:off x="2555875" y="1844675"/>
            <a:ext cx="1008063" cy="863600"/>
          </a:xfrm>
          <a:prstGeom prst="rect">
            <a:avLst/>
          </a:prstGeom>
          <a:solidFill>
            <a:schemeClr val="accent1"/>
          </a:solidFill>
          <a:ln w="3175">
            <a:solidFill>
              <a:srgbClr val="010103"/>
            </a:solidFill>
            <a:miter lim="800000"/>
            <a:headEnd type="none" w="sm" len="sm"/>
            <a:tailEnd type="none" w="sm" len="sm"/>
          </a:ln>
        </p:spPr>
        <p:txBody>
          <a:bodyPr wrap="none" anchor="ctr"/>
          <a:lstStyle/>
          <a:p>
            <a:endParaRPr lang="en-GB"/>
          </a:p>
        </p:txBody>
      </p:sp>
      <p:sp>
        <p:nvSpPr>
          <p:cNvPr id="31753" name="Rectangle 7"/>
          <p:cNvSpPr>
            <a:spLocks noChangeArrowheads="1"/>
          </p:cNvSpPr>
          <p:nvPr/>
        </p:nvSpPr>
        <p:spPr bwMode="auto">
          <a:xfrm>
            <a:off x="5148263" y="1341438"/>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endParaRPr lang="en-GB"/>
          </a:p>
        </p:txBody>
      </p:sp>
      <p:sp>
        <p:nvSpPr>
          <p:cNvPr id="31754" name="Rectangle 8"/>
          <p:cNvSpPr>
            <a:spLocks noChangeArrowheads="1"/>
          </p:cNvSpPr>
          <p:nvPr/>
        </p:nvSpPr>
        <p:spPr bwMode="auto">
          <a:xfrm>
            <a:off x="6227763" y="1341438"/>
            <a:ext cx="1008062" cy="863600"/>
          </a:xfrm>
          <a:prstGeom prst="rect">
            <a:avLst/>
          </a:prstGeom>
          <a:solidFill>
            <a:schemeClr val="accent1"/>
          </a:solidFill>
          <a:ln w="3175">
            <a:solidFill>
              <a:srgbClr val="010103"/>
            </a:solidFill>
            <a:miter lim="800000"/>
            <a:headEnd type="none" w="sm" len="sm"/>
            <a:tailEnd type="none" w="sm" len="sm"/>
          </a:ln>
        </p:spPr>
        <p:txBody>
          <a:bodyPr wrap="none" anchor="ctr"/>
          <a:lstStyle/>
          <a:p>
            <a:endParaRPr lang="en-GB"/>
          </a:p>
        </p:txBody>
      </p:sp>
      <p:sp>
        <p:nvSpPr>
          <p:cNvPr id="31755" name="Rectangle 9"/>
          <p:cNvSpPr>
            <a:spLocks noChangeArrowheads="1"/>
          </p:cNvSpPr>
          <p:nvPr/>
        </p:nvSpPr>
        <p:spPr bwMode="auto">
          <a:xfrm>
            <a:off x="2555875" y="1844675"/>
            <a:ext cx="1008063" cy="863600"/>
          </a:xfrm>
          <a:prstGeom prst="rect">
            <a:avLst/>
          </a:prstGeom>
          <a:solidFill>
            <a:schemeClr val="accent1"/>
          </a:solidFill>
          <a:ln w="3175">
            <a:solidFill>
              <a:srgbClr val="010103"/>
            </a:solidFill>
            <a:miter lim="800000"/>
            <a:headEnd type="none" w="sm" len="sm"/>
            <a:tailEnd type="none" w="sm" len="sm"/>
          </a:ln>
        </p:spPr>
        <p:txBody>
          <a:bodyPr wrap="none" anchor="ctr"/>
          <a:lstStyle/>
          <a:p>
            <a:r>
              <a:rPr lang="en-US"/>
              <a:t>RCC</a:t>
            </a:r>
          </a:p>
        </p:txBody>
      </p:sp>
      <p:sp>
        <p:nvSpPr>
          <p:cNvPr id="31756" name="Rectangle 10"/>
          <p:cNvSpPr>
            <a:spLocks noChangeArrowheads="1"/>
          </p:cNvSpPr>
          <p:nvPr/>
        </p:nvSpPr>
        <p:spPr bwMode="auto">
          <a:xfrm>
            <a:off x="5148263" y="2276475"/>
            <a:ext cx="1223962" cy="863600"/>
          </a:xfrm>
          <a:prstGeom prst="rect">
            <a:avLst/>
          </a:prstGeom>
          <a:solidFill>
            <a:schemeClr val="hlink"/>
          </a:solidFill>
          <a:ln w="3175">
            <a:solidFill>
              <a:srgbClr val="010103"/>
            </a:solidFill>
            <a:miter lim="800000"/>
            <a:headEnd type="none" w="sm" len="sm"/>
            <a:tailEnd type="none" w="sm" len="sm"/>
          </a:ln>
        </p:spPr>
        <p:txBody>
          <a:bodyPr wrap="none" anchor="ctr"/>
          <a:lstStyle/>
          <a:p>
            <a:endParaRPr lang="en-GB"/>
          </a:p>
        </p:txBody>
      </p:sp>
      <p:sp>
        <p:nvSpPr>
          <p:cNvPr id="31757" name="Rectangle 11"/>
          <p:cNvSpPr>
            <a:spLocks noChangeArrowheads="1"/>
          </p:cNvSpPr>
          <p:nvPr/>
        </p:nvSpPr>
        <p:spPr bwMode="auto">
          <a:xfrm>
            <a:off x="6227763" y="2276475"/>
            <a:ext cx="1008062" cy="863600"/>
          </a:xfrm>
          <a:prstGeom prst="rect">
            <a:avLst/>
          </a:prstGeom>
          <a:solidFill>
            <a:schemeClr val="accent1"/>
          </a:solidFill>
          <a:ln w="3175">
            <a:solidFill>
              <a:srgbClr val="010103"/>
            </a:solidFill>
            <a:miter lim="800000"/>
            <a:headEnd type="none" w="sm" len="sm"/>
            <a:tailEnd type="none" w="sm" len="sm"/>
          </a:ln>
        </p:spPr>
        <p:txBody>
          <a:bodyPr wrap="none" anchor="ctr"/>
          <a:lstStyle/>
          <a:p>
            <a:endParaRPr lang="en-GB"/>
          </a:p>
        </p:txBody>
      </p:sp>
      <p:sp>
        <p:nvSpPr>
          <p:cNvPr id="31758" name="Rectangle 12"/>
          <p:cNvSpPr>
            <a:spLocks noChangeArrowheads="1"/>
          </p:cNvSpPr>
          <p:nvPr/>
        </p:nvSpPr>
        <p:spPr bwMode="auto">
          <a:xfrm>
            <a:off x="5148263" y="2276475"/>
            <a:ext cx="1223962" cy="863600"/>
          </a:xfrm>
          <a:prstGeom prst="rect">
            <a:avLst/>
          </a:prstGeom>
          <a:noFill/>
          <a:ln w="3175">
            <a:solidFill>
              <a:srgbClr val="010103"/>
            </a:solidFill>
            <a:miter lim="800000"/>
            <a:headEnd type="none" w="sm" len="sm"/>
            <a:tailEnd type="none" w="sm" len="sm"/>
          </a:ln>
        </p:spPr>
        <p:txBody>
          <a:bodyPr wrap="none" anchor="ctr"/>
          <a:lstStyle/>
          <a:p>
            <a:endParaRPr lang="en-GB"/>
          </a:p>
        </p:txBody>
      </p:sp>
      <p:sp>
        <p:nvSpPr>
          <p:cNvPr id="31759" name="Line 13"/>
          <p:cNvSpPr>
            <a:spLocks noChangeShapeType="1"/>
          </p:cNvSpPr>
          <p:nvPr/>
        </p:nvSpPr>
        <p:spPr bwMode="auto">
          <a:xfrm flipV="1">
            <a:off x="3635375" y="1700213"/>
            <a:ext cx="1368425" cy="576262"/>
          </a:xfrm>
          <a:prstGeom prst="line">
            <a:avLst/>
          </a:prstGeom>
          <a:noFill/>
          <a:ln w="3175">
            <a:solidFill>
              <a:srgbClr val="010103"/>
            </a:solidFill>
            <a:round/>
            <a:headEnd type="none" w="sm" len="sm"/>
            <a:tailEnd type="stealth" w="lg" len="lg"/>
          </a:ln>
        </p:spPr>
        <p:txBody>
          <a:bodyPr/>
          <a:lstStyle/>
          <a:p>
            <a:endParaRPr lang="en-GB"/>
          </a:p>
        </p:txBody>
      </p:sp>
      <p:sp>
        <p:nvSpPr>
          <p:cNvPr id="31760" name="Line 14"/>
          <p:cNvSpPr>
            <a:spLocks noChangeShapeType="1"/>
          </p:cNvSpPr>
          <p:nvPr/>
        </p:nvSpPr>
        <p:spPr bwMode="auto">
          <a:xfrm>
            <a:off x="3635375" y="2276475"/>
            <a:ext cx="1441450" cy="504825"/>
          </a:xfrm>
          <a:prstGeom prst="line">
            <a:avLst/>
          </a:prstGeom>
          <a:noFill/>
          <a:ln w="3175">
            <a:solidFill>
              <a:srgbClr val="010103"/>
            </a:solidFill>
            <a:round/>
            <a:headEnd type="none" w="sm" len="sm"/>
            <a:tailEnd type="stealth" w="lg" len="lg"/>
          </a:ln>
        </p:spPr>
        <p:txBody>
          <a:bodyPr/>
          <a:lstStyle/>
          <a:p>
            <a:endParaRPr lang="en-GB"/>
          </a:p>
        </p:txBody>
      </p:sp>
      <p:sp>
        <p:nvSpPr>
          <p:cNvPr id="31761" name="Rectangle 15"/>
          <p:cNvSpPr>
            <a:spLocks noChangeArrowheads="1"/>
          </p:cNvSpPr>
          <p:nvPr/>
        </p:nvSpPr>
        <p:spPr bwMode="auto">
          <a:xfrm>
            <a:off x="5148263" y="4076700"/>
            <a:ext cx="2016125" cy="863600"/>
          </a:xfrm>
          <a:prstGeom prst="rect">
            <a:avLst/>
          </a:prstGeom>
          <a:solidFill>
            <a:schemeClr val="accent1"/>
          </a:solidFill>
          <a:ln w="3175">
            <a:solidFill>
              <a:srgbClr val="010103"/>
            </a:solidFill>
            <a:miter lim="800000"/>
            <a:headEnd type="none" w="sm" len="sm"/>
            <a:tailEnd type="none" w="sm" len="sm"/>
          </a:ln>
        </p:spPr>
        <p:txBody>
          <a:bodyPr wrap="none" anchor="ctr"/>
          <a:lstStyle/>
          <a:p>
            <a:r>
              <a:rPr lang="en-US"/>
              <a:t>RCC</a:t>
            </a:r>
          </a:p>
        </p:txBody>
      </p:sp>
      <p:sp>
        <p:nvSpPr>
          <p:cNvPr id="31762" name="Line 16"/>
          <p:cNvSpPr>
            <a:spLocks noChangeShapeType="1"/>
          </p:cNvSpPr>
          <p:nvPr/>
        </p:nvSpPr>
        <p:spPr bwMode="auto">
          <a:xfrm>
            <a:off x="6156325" y="3716338"/>
            <a:ext cx="0" cy="1441450"/>
          </a:xfrm>
          <a:prstGeom prst="line">
            <a:avLst/>
          </a:prstGeom>
          <a:noFill/>
          <a:ln w="3175">
            <a:solidFill>
              <a:srgbClr val="010103"/>
            </a:solidFill>
            <a:round/>
            <a:headEnd type="none" w="sm" len="sm"/>
            <a:tailEnd type="none" w="sm" len="sm"/>
          </a:ln>
        </p:spPr>
        <p:txBody>
          <a:bodyPr/>
          <a:lstStyle/>
          <a:p>
            <a:endParaRPr lang="en-GB"/>
          </a:p>
        </p:txBody>
      </p:sp>
      <p:sp>
        <p:nvSpPr>
          <p:cNvPr id="31763" name="Text Box 17"/>
          <p:cNvSpPr txBox="1">
            <a:spLocks noChangeArrowheads="1"/>
          </p:cNvSpPr>
          <p:nvPr/>
        </p:nvSpPr>
        <p:spPr bwMode="auto">
          <a:xfrm>
            <a:off x="6156325" y="3644900"/>
            <a:ext cx="687388" cy="457200"/>
          </a:xfrm>
          <a:prstGeom prst="rect">
            <a:avLst/>
          </a:prstGeom>
          <a:noFill/>
          <a:ln w="3175">
            <a:noFill/>
            <a:miter lim="800000"/>
            <a:headEnd type="none" w="sm" len="sm"/>
            <a:tailEnd type="none" w="sm" len="sm"/>
          </a:ln>
        </p:spPr>
        <p:txBody>
          <a:bodyPr wrap="none">
            <a:spAutoFit/>
          </a:bodyPr>
          <a:lstStyle/>
          <a:p>
            <a:r>
              <a:rPr lang="en-US"/>
              <a:t>PLA</a:t>
            </a:r>
          </a:p>
        </p:txBody>
      </p:sp>
      <p:sp>
        <p:nvSpPr>
          <p:cNvPr id="31764" name="Text Box 18"/>
          <p:cNvSpPr txBox="1">
            <a:spLocks noChangeArrowheads="1"/>
          </p:cNvSpPr>
          <p:nvPr/>
        </p:nvSpPr>
        <p:spPr bwMode="auto">
          <a:xfrm>
            <a:off x="2290763" y="2349500"/>
            <a:ext cx="336550"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A</a:t>
            </a:r>
          </a:p>
        </p:txBody>
      </p:sp>
      <p:sp>
        <p:nvSpPr>
          <p:cNvPr id="31765" name="Text Box 19"/>
          <p:cNvSpPr txBox="1">
            <a:spLocks noChangeArrowheads="1"/>
          </p:cNvSpPr>
          <p:nvPr/>
        </p:nvSpPr>
        <p:spPr bwMode="auto">
          <a:xfrm>
            <a:off x="3278188" y="2349500"/>
            <a:ext cx="333375"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B</a:t>
            </a:r>
          </a:p>
        </p:txBody>
      </p:sp>
      <p:sp>
        <p:nvSpPr>
          <p:cNvPr id="31766" name="Text Box 20"/>
          <p:cNvSpPr txBox="1">
            <a:spLocks noChangeArrowheads="1"/>
          </p:cNvSpPr>
          <p:nvPr/>
        </p:nvSpPr>
        <p:spPr bwMode="auto">
          <a:xfrm>
            <a:off x="5867400" y="3644900"/>
            <a:ext cx="333375"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B</a:t>
            </a:r>
          </a:p>
        </p:txBody>
      </p:sp>
      <p:sp>
        <p:nvSpPr>
          <p:cNvPr id="31767" name="Text Box 21"/>
          <p:cNvSpPr txBox="1">
            <a:spLocks noChangeArrowheads="1"/>
          </p:cNvSpPr>
          <p:nvPr/>
        </p:nvSpPr>
        <p:spPr bwMode="auto">
          <a:xfrm>
            <a:off x="5148263" y="4076700"/>
            <a:ext cx="336550"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A</a:t>
            </a:r>
          </a:p>
        </p:txBody>
      </p:sp>
      <p:sp>
        <p:nvSpPr>
          <p:cNvPr id="31768" name="Text Box 22"/>
          <p:cNvSpPr txBox="1">
            <a:spLocks noChangeArrowheads="1"/>
          </p:cNvSpPr>
          <p:nvPr/>
        </p:nvSpPr>
        <p:spPr bwMode="auto">
          <a:xfrm>
            <a:off x="5178425" y="4616450"/>
            <a:ext cx="854075" cy="396875"/>
          </a:xfrm>
          <a:prstGeom prst="rect">
            <a:avLst/>
          </a:prstGeom>
          <a:noFill/>
          <a:ln w="3175">
            <a:noFill/>
            <a:miter lim="800000"/>
            <a:headEnd type="none" w="sm" len="sm"/>
            <a:tailEnd type="none" w="sm" len="sm"/>
          </a:ln>
        </p:spPr>
        <p:txBody>
          <a:bodyPr wrap="none">
            <a:spAutoFit/>
          </a:bodyPr>
          <a:lstStyle/>
          <a:p>
            <a:r>
              <a:rPr lang="en-US" sz="2000">
                <a:solidFill>
                  <a:srgbClr val="FF0000"/>
                </a:solidFill>
              </a:rPr>
              <a:t>+A+B</a:t>
            </a:r>
          </a:p>
        </p:txBody>
      </p:sp>
      <p:sp>
        <p:nvSpPr>
          <p:cNvPr id="31769" name="Text Box 23"/>
          <p:cNvSpPr txBox="1">
            <a:spLocks noChangeArrowheads="1"/>
          </p:cNvSpPr>
          <p:nvPr/>
        </p:nvSpPr>
        <p:spPr bwMode="auto">
          <a:xfrm>
            <a:off x="6227763" y="4616450"/>
            <a:ext cx="762000" cy="396875"/>
          </a:xfrm>
          <a:prstGeom prst="rect">
            <a:avLst/>
          </a:prstGeom>
          <a:noFill/>
          <a:ln w="3175">
            <a:noFill/>
            <a:miter lim="800000"/>
            <a:headEnd type="none" w="sm" len="sm"/>
            <a:tailEnd type="none" w="sm" len="sm"/>
          </a:ln>
        </p:spPr>
        <p:txBody>
          <a:bodyPr wrap="none">
            <a:spAutoFit/>
          </a:bodyPr>
          <a:lstStyle/>
          <a:p>
            <a:r>
              <a:rPr lang="en-US" sz="2000">
                <a:solidFill>
                  <a:srgbClr val="FF0000"/>
                </a:solidFill>
              </a:rPr>
              <a:t>+A-B</a:t>
            </a:r>
          </a:p>
        </p:txBody>
      </p:sp>
      <p:sp>
        <p:nvSpPr>
          <p:cNvPr id="31770" name="Rectangle 24"/>
          <p:cNvSpPr>
            <a:spLocks noChangeArrowheads="1"/>
          </p:cNvSpPr>
          <p:nvPr/>
        </p:nvSpPr>
        <p:spPr bwMode="auto">
          <a:xfrm>
            <a:off x="5221288" y="5300663"/>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endParaRPr lang="en-GB"/>
          </a:p>
        </p:txBody>
      </p:sp>
      <p:sp>
        <p:nvSpPr>
          <p:cNvPr id="31771" name="Rectangle 25"/>
          <p:cNvSpPr>
            <a:spLocks noChangeArrowheads="1"/>
          </p:cNvSpPr>
          <p:nvPr/>
        </p:nvSpPr>
        <p:spPr bwMode="auto">
          <a:xfrm>
            <a:off x="6084888" y="5372100"/>
            <a:ext cx="1150937" cy="863600"/>
          </a:xfrm>
          <a:prstGeom prst="rect">
            <a:avLst/>
          </a:prstGeom>
          <a:solidFill>
            <a:schemeClr val="accent1"/>
          </a:solidFill>
          <a:ln w="3175">
            <a:solidFill>
              <a:srgbClr val="010103"/>
            </a:solidFill>
            <a:miter lim="800000"/>
            <a:headEnd type="none" w="sm" len="sm"/>
            <a:tailEnd type="none" w="sm" len="sm"/>
          </a:ln>
        </p:spPr>
        <p:txBody>
          <a:bodyPr wrap="none" anchor="ctr"/>
          <a:lstStyle/>
          <a:p>
            <a:endParaRPr lang="en-GB"/>
          </a:p>
        </p:txBody>
      </p:sp>
      <p:sp>
        <p:nvSpPr>
          <p:cNvPr id="31772" name="Rectangle 26"/>
          <p:cNvSpPr>
            <a:spLocks noChangeArrowheads="1"/>
          </p:cNvSpPr>
          <p:nvPr/>
        </p:nvSpPr>
        <p:spPr bwMode="auto">
          <a:xfrm>
            <a:off x="5221288" y="5300663"/>
            <a:ext cx="1008062" cy="863600"/>
          </a:xfrm>
          <a:prstGeom prst="rect">
            <a:avLst/>
          </a:prstGeom>
          <a:noFill/>
          <a:ln w="3175">
            <a:solidFill>
              <a:srgbClr val="010103"/>
            </a:solidFill>
            <a:miter lim="800000"/>
            <a:headEnd type="none" w="sm" len="sm"/>
            <a:tailEnd type="none" w="sm" len="sm"/>
          </a:ln>
        </p:spPr>
        <p:txBody>
          <a:bodyPr wrap="none" anchor="ctr"/>
          <a:lstStyle/>
          <a:p>
            <a:endParaRPr lang="en-GB"/>
          </a:p>
        </p:txBody>
      </p:sp>
      <p:sp>
        <p:nvSpPr>
          <p:cNvPr id="31773" name="Text Box 27"/>
          <p:cNvSpPr txBox="1">
            <a:spLocks noChangeArrowheads="1"/>
          </p:cNvSpPr>
          <p:nvPr/>
        </p:nvSpPr>
        <p:spPr bwMode="auto">
          <a:xfrm>
            <a:off x="6902450" y="5300663"/>
            <a:ext cx="333375"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B</a:t>
            </a:r>
          </a:p>
        </p:txBody>
      </p:sp>
      <p:sp>
        <p:nvSpPr>
          <p:cNvPr id="31774" name="Text Box 28"/>
          <p:cNvSpPr txBox="1">
            <a:spLocks noChangeArrowheads="1"/>
          </p:cNvSpPr>
          <p:nvPr/>
        </p:nvSpPr>
        <p:spPr bwMode="auto">
          <a:xfrm>
            <a:off x="5219700" y="5229225"/>
            <a:ext cx="336550" cy="396875"/>
          </a:xfrm>
          <a:prstGeom prst="rect">
            <a:avLst/>
          </a:prstGeom>
          <a:noFill/>
          <a:ln w="3175">
            <a:noFill/>
            <a:miter lim="800000"/>
            <a:headEnd type="none" w="sm" len="sm"/>
            <a:tailEnd type="none" w="sm" len="sm"/>
          </a:ln>
        </p:spPr>
        <p:txBody>
          <a:bodyPr wrap="none">
            <a:spAutoFit/>
          </a:bodyPr>
          <a:lstStyle/>
          <a:p>
            <a:r>
              <a:rPr lang="en-US" sz="2000">
                <a:solidFill>
                  <a:srgbClr val="008000"/>
                </a:solidFill>
              </a:rPr>
              <a:t>A</a:t>
            </a:r>
          </a:p>
        </p:txBody>
      </p:sp>
      <p:sp>
        <p:nvSpPr>
          <p:cNvPr id="31775" name="Text Box 29"/>
          <p:cNvSpPr txBox="1">
            <a:spLocks noChangeArrowheads="1"/>
          </p:cNvSpPr>
          <p:nvPr/>
        </p:nvSpPr>
        <p:spPr bwMode="auto">
          <a:xfrm>
            <a:off x="5219700" y="5840413"/>
            <a:ext cx="577850" cy="396875"/>
          </a:xfrm>
          <a:prstGeom prst="rect">
            <a:avLst/>
          </a:prstGeom>
          <a:noFill/>
          <a:ln w="3175">
            <a:noFill/>
            <a:miter lim="800000"/>
            <a:headEnd type="none" w="sm" len="sm"/>
            <a:tailEnd type="none" w="sm" len="sm"/>
          </a:ln>
        </p:spPr>
        <p:txBody>
          <a:bodyPr wrap="none">
            <a:spAutoFit/>
          </a:bodyPr>
          <a:lstStyle/>
          <a:p>
            <a:r>
              <a:rPr lang="en-US" sz="2000">
                <a:solidFill>
                  <a:srgbClr val="FF0000"/>
                </a:solidFill>
              </a:rPr>
              <a:t>A-B</a:t>
            </a:r>
          </a:p>
        </p:txBody>
      </p:sp>
      <p:sp>
        <p:nvSpPr>
          <p:cNvPr id="31776" name="Text Box 30"/>
          <p:cNvSpPr txBox="1">
            <a:spLocks noChangeArrowheads="1"/>
          </p:cNvSpPr>
          <p:nvPr/>
        </p:nvSpPr>
        <p:spPr bwMode="auto">
          <a:xfrm>
            <a:off x="6791325" y="5876925"/>
            <a:ext cx="517525" cy="396875"/>
          </a:xfrm>
          <a:prstGeom prst="rect">
            <a:avLst/>
          </a:prstGeom>
          <a:noFill/>
          <a:ln w="3175">
            <a:noFill/>
            <a:miter lim="800000"/>
            <a:headEnd type="none" w="sm" len="sm"/>
            <a:tailEnd type="none" w="sm" len="sm"/>
          </a:ln>
        </p:spPr>
        <p:txBody>
          <a:bodyPr wrap="none">
            <a:spAutoFit/>
          </a:bodyPr>
          <a:lstStyle/>
          <a:p>
            <a:r>
              <a:rPr lang="en-US" sz="2000">
                <a:solidFill>
                  <a:srgbClr val="FF0000"/>
                </a:solidFill>
              </a:rPr>
              <a:t>+B</a:t>
            </a:r>
          </a:p>
        </p:txBody>
      </p:sp>
      <p:sp>
        <p:nvSpPr>
          <p:cNvPr id="31777" name="Oval 31"/>
          <p:cNvSpPr>
            <a:spLocks noChangeArrowheads="1"/>
          </p:cNvSpPr>
          <p:nvPr/>
        </p:nvSpPr>
        <p:spPr bwMode="auto">
          <a:xfrm>
            <a:off x="1476375" y="1844675"/>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endParaRPr lang="en-GB"/>
          </a:p>
        </p:txBody>
      </p:sp>
      <p:sp>
        <p:nvSpPr>
          <p:cNvPr id="31778" name="Oval 32"/>
          <p:cNvSpPr>
            <a:spLocks noChangeArrowheads="1"/>
          </p:cNvSpPr>
          <p:nvPr/>
        </p:nvSpPr>
        <p:spPr bwMode="auto">
          <a:xfrm>
            <a:off x="5076825" y="1341438"/>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endParaRPr lang="en-GB"/>
          </a:p>
        </p:txBody>
      </p:sp>
      <p:sp>
        <p:nvSpPr>
          <p:cNvPr id="31779" name="Oval 33"/>
          <p:cNvSpPr>
            <a:spLocks noChangeArrowheads="1"/>
          </p:cNvSpPr>
          <p:nvPr/>
        </p:nvSpPr>
        <p:spPr bwMode="auto">
          <a:xfrm>
            <a:off x="5076825" y="2276475"/>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endParaRPr lang="en-GB"/>
          </a:p>
        </p:txBody>
      </p:sp>
      <p:sp>
        <p:nvSpPr>
          <p:cNvPr id="31780" name="Oval 34"/>
          <p:cNvSpPr>
            <a:spLocks noChangeArrowheads="1"/>
          </p:cNvSpPr>
          <p:nvPr/>
        </p:nvSpPr>
        <p:spPr bwMode="auto">
          <a:xfrm>
            <a:off x="5148263" y="5302250"/>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endParaRPr lang="en-GB"/>
          </a:p>
        </p:txBody>
      </p:sp>
      <p:sp>
        <p:nvSpPr>
          <p:cNvPr id="31781" name="Oval 35"/>
          <p:cNvSpPr>
            <a:spLocks noChangeArrowheads="1"/>
          </p:cNvSpPr>
          <p:nvPr/>
        </p:nvSpPr>
        <p:spPr bwMode="auto">
          <a:xfrm>
            <a:off x="5076825" y="4076700"/>
            <a:ext cx="142875" cy="863600"/>
          </a:xfrm>
          <a:prstGeom prst="ellipse">
            <a:avLst/>
          </a:prstGeom>
          <a:solidFill>
            <a:schemeClr val="accent1"/>
          </a:solidFill>
          <a:ln w="3175">
            <a:solidFill>
              <a:srgbClr val="010103"/>
            </a:solidFill>
            <a:round/>
            <a:headEnd type="none" w="sm" len="sm"/>
            <a:tailEnd type="none" w="sm" len="sm"/>
          </a:ln>
        </p:spPr>
        <p:txBody>
          <a:bodyPr wrap="none" anchor="ct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sldNum" sz="quarter" idx="11"/>
          </p:nvPr>
        </p:nvSpPr>
        <p:spPr>
          <a:noFill/>
        </p:spPr>
        <p:txBody>
          <a:bodyPr/>
          <a:lstStyle/>
          <a:p>
            <a:fld id="{1B9CA594-D2BA-4E36-AA40-F88CDA3C9C9A}" type="slidenum">
              <a:rPr lang="en-US"/>
              <a:pPr/>
              <a:t>3</a:t>
            </a:fld>
            <a:endParaRPr lang="en-US"/>
          </a:p>
        </p:txBody>
      </p:sp>
      <p:sp>
        <p:nvSpPr>
          <p:cNvPr id="5124" name="Rectangle 2"/>
          <p:cNvSpPr>
            <a:spLocks noGrp="1" noChangeArrowheads="1"/>
          </p:cNvSpPr>
          <p:nvPr>
            <p:ph type="title"/>
          </p:nvPr>
        </p:nvSpPr>
        <p:spPr/>
        <p:txBody>
          <a:bodyPr/>
          <a:lstStyle/>
          <a:p>
            <a:r>
              <a:rPr lang="en-US" sz="3200" smtClean="0"/>
              <a:t>Input</a:t>
            </a:r>
          </a:p>
        </p:txBody>
      </p:sp>
      <p:sp>
        <p:nvSpPr>
          <p:cNvPr id="5125" name="Rectangle 3"/>
          <p:cNvSpPr>
            <a:spLocks noGrp="1" noChangeArrowheads="1"/>
          </p:cNvSpPr>
          <p:nvPr>
            <p:ph type="body" idx="1"/>
          </p:nvPr>
        </p:nvSpPr>
        <p:spPr/>
        <p:txBody>
          <a:bodyPr/>
          <a:lstStyle/>
          <a:p>
            <a:r>
              <a:rPr lang="en-US" smtClean="0"/>
              <a:t>The input format for the geometry is different from that adopted elsewhere in FLUKA, i.e. the number and length of the input fields is different.</a:t>
            </a:r>
          </a:p>
          <a:p>
            <a:r>
              <a:rPr lang="en-US" smtClean="0"/>
              <a:t>The </a:t>
            </a:r>
            <a:r>
              <a:rPr lang="en-US" smtClean="0">
                <a:solidFill>
                  <a:srgbClr val="800000"/>
                </a:solidFill>
              </a:rPr>
              <a:t>recommended</a:t>
            </a:r>
            <a:r>
              <a:rPr lang="en-US" smtClean="0"/>
              <a:t> format is called </a:t>
            </a:r>
            <a:r>
              <a:rPr lang="en-US" smtClean="0">
                <a:solidFill>
                  <a:srgbClr val="800000"/>
                </a:solidFill>
              </a:rPr>
              <a:t>free format</a:t>
            </a:r>
            <a:r>
              <a:rPr lang="en-US" smtClean="0"/>
              <a:t>. For backward compatibility there are also other formats. </a:t>
            </a:r>
            <a:r>
              <a:rPr lang="en-US" b="1" smtClean="0"/>
              <a:t>Free format is not the default one! </a:t>
            </a:r>
          </a:p>
          <a:p>
            <a:r>
              <a:rPr lang="en-US" smtClean="0"/>
              <a:t>One advantage of free format is that alignment of the input parameters is not necessary. Bodies and regions are identified by names.</a:t>
            </a:r>
          </a:p>
          <a:p>
            <a:r>
              <a:rPr lang="en-US" smtClean="0"/>
              <a:t>In fixed format alignment is mandatory. Bodies and regions are identified by numbers and not by names which makes creation and updating of the geometry difficult.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sldNum" sz="quarter" idx="11"/>
          </p:nvPr>
        </p:nvSpPr>
        <p:spPr>
          <a:noFill/>
        </p:spPr>
        <p:txBody>
          <a:bodyPr/>
          <a:lstStyle/>
          <a:p>
            <a:fld id="{F82E1AAE-D846-43BE-879F-40196C93E859}" type="slidenum">
              <a:rPr lang="en-US"/>
              <a:pPr/>
              <a:t>30</a:t>
            </a:fld>
            <a:endParaRPr lang="en-US"/>
          </a:p>
        </p:txBody>
      </p:sp>
      <p:sp>
        <p:nvSpPr>
          <p:cNvPr id="32772" name="Rectangle 2"/>
          <p:cNvSpPr>
            <a:spLocks noGrp="1" noChangeArrowheads="1"/>
          </p:cNvSpPr>
          <p:nvPr>
            <p:ph type="title"/>
          </p:nvPr>
        </p:nvSpPr>
        <p:spPr/>
        <p:txBody>
          <a:bodyPr/>
          <a:lstStyle/>
          <a:p>
            <a:pPr eaLnBrk="1" hangingPunct="1"/>
            <a:r>
              <a:rPr lang="en-US" sz="3200" smtClean="0"/>
              <a:t>Precision Errors</a:t>
            </a:r>
            <a:endParaRPr lang="en-US" sz="3200" baseline="30000" smtClean="0"/>
          </a:p>
        </p:txBody>
      </p:sp>
      <p:sp>
        <p:nvSpPr>
          <p:cNvPr id="32773" name="Rectangle 3"/>
          <p:cNvSpPr>
            <a:spLocks noGrp="1" noChangeArrowheads="1"/>
          </p:cNvSpPr>
          <p:nvPr>
            <p:ph type="body" idx="1"/>
          </p:nvPr>
        </p:nvSpPr>
        <p:spPr>
          <a:xfrm>
            <a:off x="609600" y="981075"/>
            <a:ext cx="7924800" cy="5181600"/>
          </a:xfrm>
        </p:spPr>
        <p:txBody>
          <a:bodyPr/>
          <a:lstStyle/>
          <a:p>
            <a:pPr eaLnBrk="1" hangingPunct="1">
              <a:buFont typeface="Wingdings" pitchFamily="2" charset="2"/>
              <a:buNone/>
            </a:pPr>
            <a:r>
              <a:rPr lang="en-US" sz="2400" smtClean="0"/>
              <a:t>FLUKA uses double precision arithmetic:</a:t>
            </a:r>
          </a:p>
          <a:p>
            <a:pPr eaLnBrk="1" hangingPunct="1"/>
            <a:r>
              <a:rPr lang="en-US" sz="2400" smtClean="0"/>
              <a:t>Double precision </a:t>
            </a:r>
            <a:r>
              <a:rPr lang="en-US" sz="2400" smtClean="0">
                <a:solidFill>
                  <a:srgbClr val="CC0000"/>
                </a:solidFill>
              </a:rPr>
              <a:t>significant digits 16</a:t>
            </a:r>
          </a:p>
          <a:p>
            <a:pPr eaLnBrk="1" hangingPunct="1"/>
            <a:r>
              <a:rPr lang="en-US" sz="2400" smtClean="0"/>
              <a:t>Due to rounding errors: </a:t>
            </a:r>
            <a:r>
              <a:rPr lang="en-US" sz="2400" smtClean="0">
                <a:solidFill>
                  <a:srgbClr val="CC0000"/>
                </a:solidFill>
              </a:rPr>
              <a:t>~14</a:t>
            </a:r>
            <a:r>
              <a:rPr lang="en-US" sz="2400" smtClean="0"/>
              <a:t> significant digits</a:t>
            </a:r>
          </a:p>
          <a:p>
            <a:pPr eaLnBrk="1" hangingPunct="1"/>
            <a:r>
              <a:rPr lang="en-US" sz="2400" smtClean="0"/>
              <a:t>Precision is </a:t>
            </a:r>
            <a:r>
              <a:rPr lang="en-US" sz="2400" smtClean="0">
                <a:solidFill>
                  <a:srgbClr val="CC0000"/>
                </a:solidFill>
              </a:rPr>
              <a:t>relative</a:t>
            </a:r>
            <a:r>
              <a:rPr lang="en-US" sz="2400" smtClean="0"/>
              <a:t> to the position.</a:t>
            </a:r>
          </a:p>
          <a:p>
            <a:pPr eaLnBrk="1" hangingPunct="1"/>
            <a:r>
              <a:rPr lang="en-US" sz="2400" smtClean="0"/>
              <a:t>Avoid objects like:</a:t>
            </a:r>
          </a:p>
          <a:p>
            <a:pPr lvl="1" eaLnBrk="1" hangingPunct="1"/>
            <a:r>
              <a:rPr lang="en-US" sz="2400" smtClean="0">
                <a:solidFill>
                  <a:srgbClr val="008000"/>
                </a:solidFill>
              </a:rPr>
              <a:t>BOX</a:t>
            </a:r>
            <a:r>
              <a:rPr lang="en-US" sz="2400" smtClean="0"/>
              <a:t>: arbitrary oriented in space. It is difficult to ensure perpendicularity of the surfaces</a:t>
            </a:r>
          </a:p>
          <a:p>
            <a:pPr lvl="1" eaLnBrk="1" hangingPunct="1"/>
            <a:r>
              <a:rPr lang="en-US" sz="2400" smtClean="0">
                <a:solidFill>
                  <a:srgbClr val="008000"/>
                </a:solidFill>
              </a:rPr>
              <a:t>ARB, WED</a:t>
            </a:r>
            <a:r>
              <a:rPr lang="en-US" sz="2400" smtClean="0"/>
              <a:t>: use surfaces  instead</a:t>
            </a:r>
          </a:p>
          <a:p>
            <a:pPr eaLnBrk="1" hangingPunct="1"/>
            <a:r>
              <a:rPr lang="en-US" sz="2400" smtClean="0"/>
              <a:t>If and only if there is no other solution, one can relax the geometry precision with the </a:t>
            </a:r>
            <a:r>
              <a:rPr lang="en-US" sz="2400" smtClean="0">
                <a:solidFill>
                  <a:srgbClr val="008000"/>
                </a:solidFill>
              </a:rPr>
              <a:t>WHAT(2)</a:t>
            </a:r>
            <a:r>
              <a:rPr lang="en-US" sz="2400" smtClean="0"/>
              <a:t> on the </a:t>
            </a:r>
            <a:r>
              <a:rPr lang="en-US" sz="2400" smtClean="0">
                <a:solidFill>
                  <a:srgbClr val="008000"/>
                </a:solidFill>
              </a:rPr>
              <a:t>GEOBEGIN</a:t>
            </a:r>
            <a:r>
              <a:rPr lang="en-US" sz="2400" smtClean="0"/>
              <a:t> card.</a:t>
            </a:r>
            <a:br>
              <a:rPr lang="en-US" sz="2400" smtClean="0"/>
            </a:br>
            <a:r>
              <a:rPr lang="en-US" sz="2400" smtClean="0">
                <a:solidFill>
                  <a:srgbClr val="CC0000"/>
                </a:solidFill>
              </a:rPr>
              <a:t>USE WITH CAUTION</a:t>
            </a:r>
            <a:r>
              <a:rPr lang="en-US" sz="240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a:xfrm>
            <a:off x="685800" y="3124200"/>
            <a:ext cx="7772400" cy="1470025"/>
          </a:xfrm>
        </p:spPr>
        <p:txBody>
          <a:bodyPr/>
          <a:lstStyle/>
          <a:p>
            <a:pPr algn="ctr"/>
            <a:r>
              <a:rPr lang="en-US" sz="6600" smtClean="0"/>
              <a:t>Geometry Errors and Debugging</a:t>
            </a:r>
          </a:p>
        </p:txBody>
      </p:sp>
      <p:sp>
        <p:nvSpPr>
          <p:cNvPr id="3" name="Slide Number Placeholder 2"/>
          <p:cNvSpPr>
            <a:spLocks noGrp="1"/>
          </p:cNvSpPr>
          <p:nvPr>
            <p:ph type="sldNum" sz="quarter" idx="11"/>
          </p:nvPr>
        </p:nvSpPr>
        <p:spPr/>
        <p:txBody>
          <a:bodyPr/>
          <a:lstStyle/>
          <a:p>
            <a:pPr>
              <a:defRPr/>
            </a:pPr>
            <a:fld id="{4A464EDD-EFE8-4DF5-B3F6-EB49F1F62B85}"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Grp="1" noChangeArrowheads="1"/>
          </p:cNvSpPr>
          <p:nvPr>
            <p:ph type="sldNum" sz="quarter" idx="11"/>
          </p:nvPr>
        </p:nvSpPr>
        <p:spPr>
          <a:noFill/>
        </p:spPr>
        <p:txBody>
          <a:bodyPr/>
          <a:lstStyle/>
          <a:p>
            <a:fld id="{9238C6D7-D008-4C8D-BEEF-68DC0288E821}" type="slidenum">
              <a:rPr lang="en-US"/>
              <a:pPr/>
              <a:t>32</a:t>
            </a:fld>
            <a:endParaRPr lang="en-US"/>
          </a:p>
        </p:txBody>
      </p:sp>
      <p:sp>
        <p:nvSpPr>
          <p:cNvPr id="34820" name="Rectangle 2"/>
          <p:cNvSpPr>
            <a:spLocks noGrp="1" noChangeArrowheads="1"/>
          </p:cNvSpPr>
          <p:nvPr>
            <p:ph type="title"/>
          </p:nvPr>
        </p:nvSpPr>
        <p:spPr/>
        <p:txBody>
          <a:bodyPr/>
          <a:lstStyle/>
          <a:p>
            <a:pPr eaLnBrk="1" hangingPunct="1"/>
            <a:r>
              <a:rPr lang="en-US" sz="3200" smtClean="0"/>
              <a:t>Geometry Errors</a:t>
            </a:r>
          </a:p>
        </p:txBody>
      </p:sp>
      <p:sp>
        <p:nvSpPr>
          <p:cNvPr id="34821" name="Rectangle 3"/>
          <p:cNvSpPr>
            <a:spLocks noGrp="1" noChangeArrowheads="1"/>
          </p:cNvSpPr>
          <p:nvPr>
            <p:ph type="body" idx="1"/>
          </p:nvPr>
        </p:nvSpPr>
        <p:spPr>
          <a:xfrm>
            <a:off x="684213" y="1196975"/>
            <a:ext cx="7924800" cy="5181600"/>
          </a:xfrm>
        </p:spPr>
        <p:txBody>
          <a:bodyPr/>
          <a:lstStyle/>
          <a:p>
            <a:pPr eaLnBrk="1" hangingPunct="1"/>
            <a:r>
              <a:rPr lang="en-US" smtClean="0"/>
              <a:t>During execution the code always needs to know the region where a particle is located at every step.</a:t>
            </a:r>
          </a:p>
          <a:p>
            <a:pPr eaLnBrk="1" hangingPunct="1"/>
            <a:r>
              <a:rPr lang="en-US" smtClean="0"/>
              <a:t>The program will </a:t>
            </a:r>
            <a:r>
              <a:rPr lang="en-US" smtClean="0">
                <a:solidFill>
                  <a:srgbClr val="800000"/>
                </a:solidFill>
              </a:rPr>
              <a:t>stop</a:t>
            </a:r>
            <a:r>
              <a:rPr lang="en-US" smtClean="0"/>
              <a:t> only if a particle’s position </a:t>
            </a:r>
            <a:r>
              <a:rPr lang="en-US" smtClean="0">
                <a:solidFill>
                  <a:srgbClr val="800000"/>
                </a:solidFill>
              </a:rPr>
              <a:t>doesn’t not belong to any region</a:t>
            </a:r>
            <a:r>
              <a:rPr lang="en-US" smtClean="0"/>
              <a:t>.</a:t>
            </a:r>
            <a:br>
              <a:rPr lang="en-US" smtClean="0"/>
            </a:br>
            <a:r>
              <a:rPr lang="en-US" smtClean="0"/>
              <a:t>It will issue an error message on the </a:t>
            </a:r>
            <a:r>
              <a:rPr lang="en-US" smtClean="0">
                <a:solidFill>
                  <a:srgbClr val="800000"/>
                </a:solidFill>
              </a:rPr>
              <a:t>.err</a:t>
            </a:r>
            <a:r>
              <a:rPr lang="en-US" smtClean="0"/>
              <a:t> file with the particle position.</a:t>
            </a:r>
          </a:p>
          <a:p>
            <a:pPr eaLnBrk="1" hangingPunct="1"/>
            <a:r>
              <a:rPr lang="en-US" smtClean="0">
                <a:solidFill>
                  <a:srgbClr val="800000"/>
                </a:solidFill>
              </a:rPr>
              <a:t>IMPORTANT!</a:t>
            </a:r>
            <a:r>
              <a:rPr lang="en-US" smtClean="0"/>
              <a:t> It will </a:t>
            </a:r>
            <a:r>
              <a:rPr lang="en-US" smtClean="0">
                <a:solidFill>
                  <a:srgbClr val="800000"/>
                </a:solidFill>
              </a:rPr>
              <a:t>not stop</a:t>
            </a:r>
            <a:r>
              <a:rPr lang="en-US" smtClean="0"/>
              <a:t> if a particle’s position </a:t>
            </a:r>
            <a:r>
              <a:rPr lang="en-US" smtClean="0">
                <a:solidFill>
                  <a:srgbClr val="800000"/>
                </a:solidFill>
              </a:rPr>
              <a:t>belongs to more than one region</a:t>
            </a:r>
            <a:r>
              <a:rPr lang="en-US" smtClean="0"/>
              <a:t>. It will accept the first region it finds but results will be meaningless!!</a:t>
            </a:r>
          </a:p>
          <a:p>
            <a:pPr eaLnBrk="1" hangingPunct="1"/>
            <a:endParaRPr lang="en-US" smtClean="0"/>
          </a:p>
          <a:p>
            <a:pPr eaLnBrk="1" hangingPunct="1"/>
            <a:endParaRPr lang="en-US" smtClean="0"/>
          </a:p>
        </p:txBody>
      </p:sp>
      <p:grpSp>
        <p:nvGrpSpPr>
          <p:cNvPr id="34822" name="Group 14"/>
          <p:cNvGrpSpPr>
            <a:grpSpLocks/>
          </p:cNvGrpSpPr>
          <p:nvPr/>
        </p:nvGrpSpPr>
        <p:grpSpPr bwMode="auto">
          <a:xfrm>
            <a:off x="3348038" y="4797425"/>
            <a:ext cx="1871662" cy="863600"/>
            <a:chOff x="2200" y="3067"/>
            <a:chExt cx="1179" cy="544"/>
          </a:xfrm>
        </p:grpSpPr>
        <p:grpSp>
          <p:nvGrpSpPr>
            <p:cNvPr id="34823" name="Group 13"/>
            <p:cNvGrpSpPr>
              <a:grpSpLocks/>
            </p:cNvGrpSpPr>
            <p:nvPr/>
          </p:nvGrpSpPr>
          <p:grpSpPr bwMode="auto">
            <a:xfrm>
              <a:off x="2200" y="3067"/>
              <a:ext cx="1179" cy="544"/>
              <a:chOff x="2200" y="3067"/>
              <a:chExt cx="1179" cy="544"/>
            </a:xfrm>
          </p:grpSpPr>
          <p:sp>
            <p:nvSpPr>
              <p:cNvPr id="34825" name="Rectangle 4"/>
              <p:cNvSpPr>
                <a:spLocks noChangeArrowheads="1"/>
              </p:cNvSpPr>
              <p:nvPr/>
            </p:nvSpPr>
            <p:spPr bwMode="auto">
              <a:xfrm>
                <a:off x="2200" y="3067"/>
                <a:ext cx="635" cy="544"/>
              </a:xfrm>
              <a:prstGeom prst="rect">
                <a:avLst/>
              </a:prstGeom>
              <a:solidFill>
                <a:schemeClr val="hlink"/>
              </a:solidFill>
              <a:ln w="3175">
                <a:solidFill>
                  <a:srgbClr val="010103"/>
                </a:solidFill>
                <a:miter lim="800000"/>
                <a:headEnd type="none" w="sm" len="sm"/>
                <a:tailEnd type="none" w="sm" len="sm"/>
              </a:ln>
            </p:spPr>
            <p:txBody>
              <a:bodyPr wrap="none" anchor="ctr"/>
              <a:lstStyle/>
              <a:p>
                <a:endParaRPr lang="en-GB"/>
              </a:p>
            </p:txBody>
          </p:sp>
          <p:sp>
            <p:nvSpPr>
              <p:cNvPr id="34826" name="Rectangle 5"/>
              <p:cNvSpPr>
                <a:spLocks noChangeArrowheads="1"/>
              </p:cNvSpPr>
              <p:nvPr/>
            </p:nvSpPr>
            <p:spPr bwMode="auto">
              <a:xfrm>
                <a:off x="2744" y="3067"/>
                <a:ext cx="635" cy="544"/>
              </a:xfrm>
              <a:prstGeom prst="rect">
                <a:avLst/>
              </a:prstGeom>
              <a:solidFill>
                <a:schemeClr val="accent1"/>
              </a:solidFill>
              <a:ln w="3175">
                <a:solidFill>
                  <a:srgbClr val="010103"/>
                </a:solidFill>
                <a:miter lim="800000"/>
                <a:headEnd type="none" w="sm" len="sm"/>
                <a:tailEnd type="none" w="sm" len="sm"/>
              </a:ln>
            </p:spPr>
            <p:txBody>
              <a:bodyPr wrap="none" anchor="ctr"/>
              <a:lstStyle/>
              <a:p>
                <a:endParaRPr lang="en-GB"/>
              </a:p>
            </p:txBody>
          </p:sp>
        </p:grpSp>
        <p:sp>
          <p:nvSpPr>
            <p:cNvPr id="34824" name="Rectangle 6"/>
            <p:cNvSpPr>
              <a:spLocks noChangeArrowheads="1"/>
            </p:cNvSpPr>
            <p:nvPr/>
          </p:nvSpPr>
          <p:spPr bwMode="auto">
            <a:xfrm>
              <a:off x="2200" y="3067"/>
              <a:ext cx="635" cy="544"/>
            </a:xfrm>
            <a:prstGeom prst="rect">
              <a:avLst/>
            </a:prstGeom>
            <a:noFill/>
            <a:ln w="3175">
              <a:solidFill>
                <a:srgbClr val="010103"/>
              </a:solidFill>
              <a:miter lim="800000"/>
              <a:headEnd type="none" w="sm" len="sm"/>
              <a:tailEnd type="none" w="sm" len="sm"/>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sldNum" sz="quarter" idx="11"/>
          </p:nvPr>
        </p:nvSpPr>
        <p:spPr>
          <a:noFill/>
        </p:spPr>
        <p:txBody>
          <a:bodyPr/>
          <a:lstStyle/>
          <a:p>
            <a:fld id="{D28B583D-A7F3-4A97-9229-EFC15512C0DA}" type="slidenum">
              <a:rPr lang="en-US"/>
              <a:pPr/>
              <a:t>33</a:t>
            </a:fld>
            <a:endParaRPr lang="en-US"/>
          </a:p>
        </p:txBody>
      </p:sp>
      <p:sp>
        <p:nvSpPr>
          <p:cNvPr id="35844" name="Rectangle 2"/>
          <p:cNvSpPr>
            <a:spLocks noGrp="1" noChangeArrowheads="1"/>
          </p:cNvSpPr>
          <p:nvPr>
            <p:ph type="title"/>
          </p:nvPr>
        </p:nvSpPr>
        <p:spPr/>
        <p:txBody>
          <a:bodyPr/>
          <a:lstStyle/>
          <a:p>
            <a:r>
              <a:rPr lang="en-US" sz="3200" smtClean="0"/>
              <a:t>Some hints</a:t>
            </a:r>
          </a:p>
        </p:txBody>
      </p:sp>
      <p:sp>
        <p:nvSpPr>
          <p:cNvPr id="35845" name="Rectangle 3"/>
          <p:cNvSpPr>
            <a:spLocks noGrp="1" noChangeArrowheads="1"/>
          </p:cNvSpPr>
          <p:nvPr>
            <p:ph type="body" idx="1"/>
          </p:nvPr>
        </p:nvSpPr>
        <p:spPr/>
        <p:txBody>
          <a:bodyPr/>
          <a:lstStyle/>
          <a:p>
            <a:r>
              <a:rPr lang="en-US" b="1" smtClean="0"/>
              <a:t>Never start a particle from a surface</a:t>
            </a:r>
            <a:r>
              <a:rPr lang="en-US" smtClean="0"/>
              <a:t>. You could  get a geometry error even if the geometry is correct because FLUKA cannot determine the region.</a:t>
            </a:r>
          </a:p>
          <a:p>
            <a:r>
              <a:rPr lang="en-US" smtClean="0"/>
              <a:t>FLUKA tries to correct this by moving the particle a bit. </a:t>
            </a:r>
          </a:p>
          <a:p>
            <a:r>
              <a:rPr lang="en-US" smtClean="0"/>
              <a:t>However if it happens too often the run will stop.</a:t>
            </a:r>
          </a:p>
          <a:p>
            <a:r>
              <a:rPr lang="en-US" smtClean="0"/>
              <a:t>To avoid this the starting point of the beam particle must be slightly moved </a:t>
            </a:r>
          </a:p>
          <a:p>
            <a:r>
              <a:rPr lang="en-US" b="1" smtClean="0"/>
              <a:t>Never eject a particle along a surface</a:t>
            </a:r>
            <a:r>
              <a:rPr lang="en-US" smtClean="0"/>
              <a:t> (for the same reason)</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2"/>
          <p:cNvSpPr>
            <a:spLocks noGrp="1" noChangeArrowheads="1"/>
          </p:cNvSpPr>
          <p:nvPr>
            <p:ph type="sldNum" sz="quarter" idx="11"/>
          </p:nvPr>
        </p:nvSpPr>
        <p:spPr>
          <a:noFill/>
        </p:spPr>
        <p:txBody>
          <a:bodyPr/>
          <a:lstStyle/>
          <a:p>
            <a:fld id="{0EB9142E-E999-4D13-AEE3-5ECE4B444EA7}" type="slidenum">
              <a:rPr lang="en-US"/>
              <a:pPr/>
              <a:t>34</a:t>
            </a:fld>
            <a:endParaRPr lang="en-US"/>
          </a:p>
        </p:txBody>
      </p:sp>
      <p:sp>
        <p:nvSpPr>
          <p:cNvPr id="36868" name="Rectangle 2"/>
          <p:cNvSpPr>
            <a:spLocks noGrp="1" noChangeArrowheads="1"/>
          </p:cNvSpPr>
          <p:nvPr>
            <p:ph type="title"/>
          </p:nvPr>
        </p:nvSpPr>
        <p:spPr/>
        <p:txBody>
          <a:bodyPr/>
          <a:lstStyle/>
          <a:p>
            <a:pPr eaLnBrk="1" hangingPunct="1"/>
            <a:r>
              <a:rPr lang="en-US" sz="3200" smtClean="0"/>
              <a:t>Geometry Debugging</a:t>
            </a:r>
          </a:p>
        </p:txBody>
      </p:sp>
      <p:sp>
        <p:nvSpPr>
          <p:cNvPr id="36869" name="Rectangle 3"/>
          <p:cNvSpPr>
            <a:spLocks noGrp="1" noChangeArrowheads="1"/>
          </p:cNvSpPr>
          <p:nvPr>
            <p:ph type="body" idx="1"/>
          </p:nvPr>
        </p:nvSpPr>
        <p:spPr>
          <a:xfrm>
            <a:off x="611188" y="908050"/>
            <a:ext cx="7924800" cy="5181600"/>
          </a:xfrm>
        </p:spPr>
        <p:txBody>
          <a:bodyPr/>
          <a:lstStyle/>
          <a:p>
            <a:pPr eaLnBrk="1" hangingPunct="1">
              <a:lnSpc>
                <a:spcPct val="90000"/>
              </a:lnSpc>
              <a:buFont typeface="Wingdings" pitchFamily="2" charset="2"/>
              <a:buNone/>
            </a:pPr>
            <a:r>
              <a:rPr lang="en-US" smtClean="0">
                <a:solidFill>
                  <a:srgbClr val="800000"/>
                </a:solidFill>
              </a:rPr>
              <a:t>Possible types of errors</a:t>
            </a:r>
          </a:p>
          <a:p>
            <a:pPr eaLnBrk="1" hangingPunct="1">
              <a:lnSpc>
                <a:spcPct val="90000"/>
              </a:lnSpc>
            </a:pPr>
            <a:r>
              <a:rPr lang="en-US" smtClean="0"/>
              <a:t>“Point” </a:t>
            </a:r>
            <a:r>
              <a:rPr lang="en-US" smtClean="0">
                <a:solidFill>
                  <a:srgbClr val="800000"/>
                </a:solidFill>
              </a:rPr>
              <a:t>belonging to</a:t>
            </a:r>
            <a:r>
              <a:rPr lang="en-US" smtClean="0"/>
              <a:t> </a:t>
            </a:r>
            <a:r>
              <a:rPr lang="en-US" smtClean="0">
                <a:solidFill>
                  <a:srgbClr val="800000"/>
                </a:solidFill>
              </a:rPr>
              <a:t>more than one region</a:t>
            </a:r>
          </a:p>
          <a:p>
            <a:pPr lvl="1" eaLnBrk="1" hangingPunct="1">
              <a:lnSpc>
                <a:spcPct val="90000"/>
              </a:lnSpc>
            </a:pPr>
            <a:r>
              <a:rPr lang="en-US" sz="2000" smtClean="0"/>
              <a:t>The program will not stop during execution, nor a error message will appear!</a:t>
            </a:r>
          </a:p>
          <a:p>
            <a:pPr eaLnBrk="1" hangingPunct="1">
              <a:lnSpc>
                <a:spcPct val="90000"/>
              </a:lnSpc>
            </a:pPr>
            <a:r>
              <a:rPr lang="en-US" smtClean="0"/>
              <a:t>“Point” </a:t>
            </a:r>
            <a:r>
              <a:rPr lang="en-US" smtClean="0">
                <a:solidFill>
                  <a:srgbClr val="800000"/>
                </a:solidFill>
              </a:rPr>
              <a:t>not belonging to any region</a:t>
            </a:r>
          </a:p>
          <a:p>
            <a:pPr lvl="1" eaLnBrk="1" hangingPunct="1">
              <a:lnSpc>
                <a:spcPct val="90000"/>
              </a:lnSpc>
            </a:pPr>
            <a:r>
              <a:rPr lang="en-US" sz="2000" smtClean="0"/>
              <a:t>The program will stop with an error message when a particle will enter to this region</a:t>
            </a:r>
          </a:p>
          <a:p>
            <a:pPr eaLnBrk="1" hangingPunct="1">
              <a:lnSpc>
                <a:spcPct val="90000"/>
              </a:lnSpc>
            </a:pPr>
            <a:r>
              <a:rPr lang="en-US" sz="2400" smtClean="0"/>
              <a:t> </a:t>
            </a:r>
            <a:r>
              <a:rPr lang="en-US" smtClean="0"/>
              <a:t>Universe not enclosed by a black body region (Geometry = Universe + Black hole)</a:t>
            </a:r>
          </a:p>
          <a:p>
            <a:pPr eaLnBrk="1" hangingPunct="1">
              <a:lnSpc>
                <a:spcPct val="90000"/>
              </a:lnSpc>
            </a:pPr>
            <a:r>
              <a:rPr lang="en-US" smtClean="0"/>
              <a:t>Precision errors</a:t>
            </a:r>
          </a:p>
          <a:p>
            <a:pPr eaLnBrk="1" hangingPunct="1">
              <a:lnSpc>
                <a:spcPct val="90000"/>
              </a:lnSpc>
            </a:pPr>
            <a:r>
              <a:rPr lang="en-US" smtClean="0"/>
              <a:t>Lattice replica</a:t>
            </a:r>
            <a:r>
              <a:rPr lang="en-US" smtClean="0">
                <a:sym typeface="Wingdings" pitchFamily="2" charset="2"/>
              </a:rPr>
              <a:t></a:t>
            </a:r>
            <a:r>
              <a:rPr lang="en-US" smtClean="0"/>
              <a:t>basic cell mismatch (see lattice lecture)</a:t>
            </a:r>
          </a:p>
          <a:p>
            <a:pPr eaLnBrk="1" hangingPunct="1">
              <a:lnSpc>
                <a:spcPct val="90000"/>
              </a:lnSpc>
              <a:buFont typeface="Wingdings" pitchFamily="2" charset="2"/>
              <a:buNone/>
            </a:pPr>
            <a:r>
              <a:rPr lang="en-US" smtClean="0">
                <a:solidFill>
                  <a:srgbClr val="800000"/>
                </a:solidFill>
              </a:rPr>
              <a:t>Debugging Tools</a:t>
            </a:r>
          </a:p>
          <a:p>
            <a:pPr eaLnBrk="1" hangingPunct="1">
              <a:lnSpc>
                <a:spcPct val="90000"/>
              </a:lnSpc>
            </a:pPr>
            <a:r>
              <a:rPr lang="en-US" smtClean="0">
                <a:solidFill>
                  <a:srgbClr val="008000"/>
                </a:solidFill>
              </a:rPr>
              <a:t>GEOEND</a:t>
            </a:r>
            <a:r>
              <a:rPr lang="en-US" smtClean="0"/>
              <a:t> card with the </a:t>
            </a:r>
            <a:r>
              <a:rPr lang="en-US" smtClean="0">
                <a:solidFill>
                  <a:srgbClr val="008000"/>
                </a:solidFill>
              </a:rPr>
              <a:t>DEBUG</a:t>
            </a:r>
            <a:r>
              <a:rPr lang="en-US" smtClean="0"/>
              <a:t> option</a:t>
            </a:r>
          </a:p>
          <a:p>
            <a:pPr eaLnBrk="1" hangingPunct="1">
              <a:lnSpc>
                <a:spcPct val="90000"/>
              </a:lnSpc>
            </a:pPr>
            <a:r>
              <a:rPr lang="en-US" smtClean="0"/>
              <a:t>Error messages during simulation</a:t>
            </a:r>
          </a:p>
          <a:p>
            <a:pPr eaLnBrk="1" hangingPunct="1">
              <a:lnSpc>
                <a:spcPct val="90000"/>
              </a:lnSpc>
            </a:pPr>
            <a:r>
              <a:rPr lang="en-US" smtClean="0">
                <a:solidFill>
                  <a:srgbClr val="008000"/>
                </a:solidFill>
              </a:rPr>
              <a:t>PLOTGEOM</a:t>
            </a:r>
            <a:r>
              <a:rPr lang="en-US" smtClean="0"/>
              <a:t> card (see manual, used automatically by Flair)</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2"/>
          <p:cNvSpPr>
            <a:spLocks noGrp="1" noChangeArrowheads="1"/>
          </p:cNvSpPr>
          <p:nvPr>
            <p:ph type="sldNum" sz="quarter" idx="11"/>
          </p:nvPr>
        </p:nvSpPr>
        <p:spPr>
          <a:noFill/>
        </p:spPr>
        <p:txBody>
          <a:bodyPr/>
          <a:lstStyle/>
          <a:p>
            <a:fld id="{49E1A4DA-9D94-4819-BC9D-99D45FCF4C87}" type="slidenum">
              <a:rPr lang="en-US"/>
              <a:pPr/>
              <a:t>35</a:t>
            </a:fld>
            <a:endParaRPr lang="en-US"/>
          </a:p>
        </p:txBody>
      </p:sp>
      <p:sp>
        <p:nvSpPr>
          <p:cNvPr id="37892" name="Rectangle 2"/>
          <p:cNvSpPr>
            <a:spLocks noGrp="1" noChangeArrowheads="1"/>
          </p:cNvSpPr>
          <p:nvPr>
            <p:ph type="title"/>
          </p:nvPr>
        </p:nvSpPr>
        <p:spPr/>
        <p:txBody>
          <a:bodyPr/>
          <a:lstStyle/>
          <a:p>
            <a:pPr eaLnBrk="1" hangingPunct="1"/>
            <a:r>
              <a:rPr lang="en-US" sz="3200" smtClean="0"/>
              <a:t>Debugging</a:t>
            </a:r>
          </a:p>
        </p:txBody>
      </p:sp>
      <p:sp>
        <p:nvSpPr>
          <p:cNvPr id="37893" name="Rectangle 3"/>
          <p:cNvSpPr>
            <a:spLocks noGrp="1" noChangeArrowheads="1"/>
          </p:cNvSpPr>
          <p:nvPr>
            <p:ph type="body" idx="1"/>
          </p:nvPr>
        </p:nvSpPr>
        <p:spPr>
          <a:xfrm>
            <a:off x="609600" y="1143000"/>
            <a:ext cx="7924800" cy="5310188"/>
          </a:xfrm>
        </p:spPr>
        <p:txBody>
          <a:bodyPr/>
          <a:lstStyle/>
          <a:p>
            <a:pPr eaLnBrk="1" hangingPunct="1">
              <a:lnSpc>
                <a:spcPct val="90000"/>
              </a:lnSpc>
              <a:buFont typeface="Wingdings" pitchFamily="2" charset="2"/>
              <a:buNone/>
            </a:pPr>
            <a:r>
              <a:rPr lang="en-US" smtClean="0"/>
              <a:t>GEOEND card</a:t>
            </a:r>
            <a:r>
              <a:rPr lang="en-GB" smtClean="0"/>
              <a:t> activates the geometry debugger. Detects both undefined or multiple defined points in a selected X,Y,Z mesh</a:t>
            </a:r>
          </a:p>
          <a:p>
            <a:pPr eaLnBrk="1" hangingPunct="1">
              <a:lnSpc>
                <a:spcPct val="90000"/>
              </a:lnSpc>
            </a:pPr>
            <a:r>
              <a:rPr lang="en-GB" smtClean="0"/>
              <a:t>Two cards are needed</a:t>
            </a:r>
            <a:br>
              <a:rPr lang="en-GB" smtClean="0"/>
            </a:br>
            <a:r>
              <a:rPr lang="en-GB" smtClean="0"/>
              <a:t>First card</a:t>
            </a:r>
            <a:br>
              <a:rPr lang="en-GB" smtClean="0"/>
            </a:br>
            <a:r>
              <a:rPr lang="en-GB" smtClean="0">
                <a:solidFill>
                  <a:srgbClr val="010103"/>
                </a:solidFill>
              </a:rPr>
              <a:t>	</a:t>
            </a:r>
            <a:r>
              <a:rPr lang="en-GB" sz="1600" smtClean="0">
                <a:solidFill>
                  <a:srgbClr val="010103"/>
                </a:solidFill>
              </a:rPr>
              <a:t>WHAT(1)=X</a:t>
            </a:r>
            <a:r>
              <a:rPr lang="en-GB" sz="1600" baseline="-25000" smtClean="0">
                <a:solidFill>
                  <a:srgbClr val="010103"/>
                </a:solidFill>
              </a:rPr>
              <a:t>max</a:t>
            </a:r>
            <a:r>
              <a:rPr lang="en-GB" sz="1600" smtClean="0">
                <a:solidFill>
                  <a:srgbClr val="010103"/>
                </a:solidFill>
              </a:rPr>
              <a:t>	WHAT(2)=Y</a:t>
            </a:r>
            <a:r>
              <a:rPr lang="en-GB" sz="1600" baseline="-25000" smtClean="0">
                <a:solidFill>
                  <a:srgbClr val="010103"/>
                </a:solidFill>
              </a:rPr>
              <a:t>max</a:t>
            </a:r>
            <a:r>
              <a:rPr lang="en-GB" sz="1600" smtClean="0">
                <a:solidFill>
                  <a:srgbClr val="010103"/>
                </a:solidFill>
              </a:rPr>
              <a:t>	WHAT(3)=Z</a:t>
            </a:r>
            <a:r>
              <a:rPr lang="en-GB" sz="1600" baseline="-25000" smtClean="0">
                <a:solidFill>
                  <a:srgbClr val="010103"/>
                </a:solidFill>
              </a:rPr>
              <a:t>max</a:t>
            </a:r>
            <a:r>
              <a:rPr lang="en-GB" sz="1600" smtClean="0">
                <a:solidFill>
                  <a:srgbClr val="010103"/>
                </a:solidFill>
              </a:rPr>
              <a:t/>
            </a:r>
            <a:br>
              <a:rPr lang="en-GB" sz="1600" smtClean="0">
                <a:solidFill>
                  <a:srgbClr val="010103"/>
                </a:solidFill>
              </a:rPr>
            </a:br>
            <a:r>
              <a:rPr lang="en-GB" sz="1600" smtClean="0">
                <a:solidFill>
                  <a:srgbClr val="010103"/>
                </a:solidFill>
              </a:rPr>
              <a:t>	WHAT(4)=X</a:t>
            </a:r>
            <a:r>
              <a:rPr lang="en-GB" sz="1600" baseline="-25000" smtClean="0">
                <a:solidFill>
                  <a:srgbClr val="010103"/>
                </a:solidFill>
              </a:rPr>
              <a:t>min</a:t>
            </a:r>
            <a:r>
              <a:rPr lang="en-GB" sz="1600" smtClean="0">
                <a:solidFill>
                  <a:srgbClr val="010103"/>
                </a:solidFill>
              </a:rPr>
              <a:t>	WHAT(5)=Y</a:t>
            </a:r>
            <a:r>
              <a:rPr lang="en-GB" sz="1600" baseline="-25000" smtClean="0">
                <a:solidFill>
                  <a:srgbClr val="010103"/>
                </a:solidFill>
              </a:rPr>
              <a:t>min</a:t>
            </a:r>
            <a:r>
              <a:rPr lang="en-GB" sz="1600" smtClean="0">
                <a:solidFill>
                  <a:srgbClr val="010103"/>
                </a:solidFill>
              </a:rPr>
              <a:t>	WHAT(6)=Z</a:t>
            </a:r>
            <a:r>
              <a:rPr lang="en-GB" sz="1600" baseline="-25000" smtClean="0">
                <a:solidFill>
                  <a:srgbClr val="010103"/>
                </a:solidFill>
              </a:rPr>
              <a:t>min</a:t>
            </a:r>
            <a:r>
              <a:rPr lang="en-GB" sz="1600" smtClean="0">
                <a:solidFill>
                  <a:srgbClr val="010103"/>
                </a:solidFill>
              </a:rPr>
              <a:t/>
            </a:r>
            <a:br>
              <a:rPr lang="en-GB" sz="1600" smtClean="0">
                <a:solidFill>
                  <a:srgbClr val="010103"/>
                </a:solidFill>
              </a:rPr>
            </a:br>
            <a:r>
              <a:rPr lang="en-GB" sz="1600" smtClean="0">
                <a:solidFill>
                  <a:srgbClr val="010103"/>
                </a:solidFill>
              </a:rPr>
              <a:t>	SDUM = DEBUG</a:t>
            </a:r>
          </a:p>
          <a:p>
            <a:pPr eaLnBrk="1" hangingPunct="1">
              <a:lnSpc>
                <a:spcPct val="90000"/>
              </a:lnSpc>
            </a:pPr>
            <a:r>
              <a:rPr lang="en-GB" smtClean="0"/>
              <a:t>Second Card</a:t>
            </a:r>
            <a:r>
              <a:rPr lang="en-GB" sz="1600" smtClean="0"/>
              <a:t/>
            </a:r>
            <a:br>
              <a:rPr lang="en-GB" sz="1600" smtClean="0"/>
            </a:br>
            <a:r>
              <a:rPr lang="en-GB" sz="1600" smtClean="0">
                <a:solidFill>
                  <a:srgbClr val="010103"/>
                </a:solidFill>
              </a:rPr>
              <a:t>	WHAT(1)=Nx	WHAT(2)=Ny	WHAT(3)=Nz</a:t>
            </a:r>
            <a:br>
              <a:rPr lang="en-GB" sz="1600" smtClean="0">
                <a:solidFill>
                  <a:srgbClr val="010103"/>
                </a:solidFill>
              </a:rPr>
            </a:br>
            <a:r>
              <a:rPr lang="en-GB" sz="1600" smtClean="0"/>
              <a:t>	 </a:t>
            </a:r>
            <a:r>
              <a:rPr lang="en-GB" sz="1600" smtClean="0">
                <a:solidFill>
                  <a:srgbClr val="010103"/>
                </a:solidFill>
              </a:rPr>
              <a:t>SDUM = &amp;</a:t>
            </a:r>
            <a:endParaRPr lang="en-GB" sz="1400" smtClean="0"/>
          </a:p>
          <a:p>
            <a:pPr eaLnBrk="1" hangingPunct="1">
              <a:lnSpc>
                <a:spcPct val="90000"/>
              </a:lnSpc>
              <a:buFont typeface="Wingdings" pitchFamily="2" charset="2"/>
              <a:buNone/>
            </a:pPr>
            <a:endParaRPr lang="en-GB" smtClean="0">
              <a:solidFill>
                <a:srgbClr val="800000"/>
              </a:solidFill>
            </a:endParaRPr>
          </a:p>
          <a:p>
            <a:pPr eaLnBrk="1" hangingPunct="1">
              <a:lnSpc>
                <a:spcPct val="90000"/>
              </a:lnSpc>
              <a:buFont typeface="Wingdings" pitchFamily="2" charset="2"/>
              <a:buNone/>
            </a:pPr>
            <a:endParaRPr lang="en-GB" smtClean="0">
              <a:solidFill>
                <a:srgbClr val="800000"/>
              </a:solidFill>
            </a:endParaRPr>
          </a:p>
          <a:p>
            <a:pPr eaLnBrk="1" hangingPunct="1">
              <a:lnSpc>
                <a:spcPct val="90000"/>
              </a:lnSpc>
              <a:buFont typeface="Wingdings" pitchFamily="2" charset="2"/>
              <a:buNone/>
            </a:pPr>
            <a:endParaRPr lang="en-GB" smtClean="0">
              <a:solidFill>
                <a:srgbClr val="800000"/>
              </a:solidFill>
            </a:endParaRPr>
          </a:p>
          <a:p>
            <a:pPr eaLnBrk="1" hangingPunct="1">
              <a:lnSpc>
                <a:spcPct val="90000"/>
              </a:lnSpc>
              <a:buFont typeface="Wingdings" pitchFamily="2" charset="2"/>
              <a:buNone/>
            </a:pPr>
            <a:r>
              <a:rPr lang="en-GB" smtClean="0">
                <a:solidFill>
                  <a:srgbClr val="800000"/>
                </a:solidFill>
              </a:rPr>
              <a:t>WARNING!</a:t>
            </a:r>
            <a:br>
              <a:rPr lang="en-GB" smtClean="0">
                <a:solidFill>
                  <a:srgbClr val="800000"/>
                </a:solidFill>
              </a:rPr>
            </a:br>
            <a:r>
              <a:rPr lang="en-GB" smtClean="0"/>
              <a:t>The program stops if too many errors are found.</a:t>
            </a:r>
            <a:br>
              <a:rPr lang="en-GB" smtClean="0"/>
            </a:br>
            <a:r>
              <a:rPr lang="en-GB" smtClean="0"/>
              <a:t>A message will be issued on the output unit.</a:t>
            </a:r>
            <a:endParaRPr lang="en-US" smtClean="0"/>
          </a:p>
        </p:txBody>
      </p:sp>
      <p:sp>
        <p:nvSpPr>
          <p:cNvPr id="37894" name="Rectangle 4"/>
          <p:cNvSpPr>
            <a:spLocks noChangeArrowheads="1"/>
          </p:cNvSpPr>
          <p:nvPr/>
        </p:nvSpPr>
        <p:spPr bwMode="auto">
          <a:xfrm>
            <a:off x="971550" y="4092575"/>
            <a:ext cx="6985000" cy="704850"/>
          </a:xfrm>
          <a:prstGeom prst="rect">
            <a:avLst/>
          </a:prstGeom>
          <a:solidFill>
            <a:srgbClr val="FFFFCC"/>
          </a:solidFill>
          <a:ln w="3175">
            <a:solidFill>
              <a:srgbClr val="800000"/>
            </a:solidFill>
            <a:miter lim="800000"/>
            <a:headEnd type="none" w="sm" len="sm"/>
            <a:tailEnd type="none" w="sm" len="sm"/>
          </a:ln>
        </p:spPr>
        <p:txBody>
          <a:bodyPr>
            <a:spAutoFit/>
          </a:bodyPr>
          <a:lstStyle/>
          <a:p>
            <a:pPr algn="l"/>
            <a:r>
              <a:rPr lang="en-GB" sz="2000" b="1">
                <a:solidFill>
                  <a:srgbClr val="010103"/>
                </a:solidFill>
                <a:latin typeface="Courier" charset="0"/>
              </a:rPr>
              <a:t>GEOEND Xmax Ymax Zmax Xmin Ymin Zmin DEBUG</a:t>
            </a:r>
          </a:p>
          <a:p>
            <a:pPr algn="l"/>
            <a:r>
              <a:rPr lang="en-GB" sz="2000" b="1">
                <a:solidFill>
                  <a:srgbClr val="010103"/>
                </a:solidFill>
                <a:latin typeface="Courier" charset="0"/>
              </a:rPr>
              <a:t>GEOEND Nx   Ny   Nz                   &amp;</a:t>
            </a:r>
            <a:endParaRPr lang="en-US" sz="2000" b="1">
              <a:solidFill>
                <a:srgbClr val="010103"/>
              </a:solidFill>
              <a:latin typeface="Courier"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Grp="1" noChangeArrowheads="1"/>
          </p:cNvSpPr>
          <p:nvPr>
            <p:ph type="sldNum" sz="quarter" idx="11"/>
          </p:nvPr>
        </p:nvSpPr>
        <p:spPr>
          <a:noFill/>
        </p:spPr>
        <p:txBody>
          <a:bodyPr/>
          <a:lstStyle/>
          <a:p>
            <a:fld id="{5268533F-5222-4ADA-9437-3890DD741914}" type="slidenum">
              <a:rPr lang="en-US"/>
              <a:pPr/>
              <a:t>36</a:t>
            </a:fld>
            <a:endParaRPr lang="en-US"/>
          </a:p>
        </p:txBody>
      </p:sp>
      <p:sp>
        <p:nvSpPr>
          <p:cNvPr id="38916" name="Rectangle 2"/>
          <p:cNvSpPr>
            <a:spLocks noGrp="1" noChangeArrowheads="1"/>
          </p:cNvSpPr>
          <p:nvPr>
            <p:ph type="title"/>
          </p:nvPr>
        </p:nvSpPr>
        <p:spPr/>
        <p:txBody>
          <a:bodyPr/>
          <a:lstStyle/>
          <a:p>
            <a:pPr eaLnBrk="1" hangingPunct="1"/>
            <a:r>
              <a:rPr lang="en-US" sz="3200" smtClean="0"/>
              <a:t>Debugging</a:t>
            </a:r>
          </a:p>
        </p:txBody>
      </p:sp>
      <p:sp>
        <p:nvSpPr>
          <p:cNvPr id="38917" name="Rectangle 3"/>
          <p:cNvSpPr>
            <a:spLocks noGrp="1" noChangeArrowheads="1"/>
          </p:cNvSpPr>
          <p:nvPr>
            <p:ph type="body" idx="1"/>
          </p:nvPr>
        </p:nvSpPr>
        <p:spPr/>
        <p:txBody>
          <a:bodyPr/>
          <a:lstStyle/>
          <a:p>
            <a:pPr eaLnBrk="1" hangingPunct="1"/>
            <a:r>
              <a:rPr lang="en-GB" smtClean="0"/>
              <a:t>If </a:t>
            </a:r>
            <a:r>
              <a:rPr lang="en-GB" smtClean="0">
                <a:solidFill>
                  <a:srgbClr val="800000"/>
                </a:solidFill>
              </a:rPr>
              <a:t>no error</a:t>
            </a:r>
            <a:r>
              <a:rPr lang="en-GB" smtClean="0"/>
              <a:t> is found, no </a:t>
            </a:r>
            <a:r>
              <a:rPr lang="en-GB" smtClean="0">
                <a:solidFill>
                  <a:srgbClr val="800000"/>
                </a:solidFill>
              </a:rPr>
              <a:t>.err</a:t>
            </a:r>
            <a:r>
              <a:rPr lang="en-GB" smtClean="0"/>
              <a:t> file will be created.</a:t>
            </a:r>
          </a:p>
          <a:p>
            <a:pPr eaLnBrk="1" hangingPunct="1"/>
            <a:r>
              <a:rPr lang="en-GB" smtClean="0">
                <a:solidFill>
                  <a:srgbClr val="800000"/>
                </a:solidFill>
              </a:rPr>
              <a:t>REMINDER</a:t>
            </a:r>
            <a:r>
              <a:rPr lang="en-GB" smtClean="0"/>
              <a:t>: If the debugger doesn't find any error it doesn't mean that the geometry is error free!</a:t>
            </a:r>
          </a:p>
          <a:p>
            <a:pPr eaLnBrk="1" hangingPunct="1"/>
            <a:r>
              <a:rPr lang="en-GB" smtClean="0"/>
              <a:t>One has to experiment, changing the </a:t>
            </a:r>
            <a:r>
              <a:rPr lang="en-GB" smtClean="0">
                <a:solidFill>
                  <a:srgbClr val="008000"/>
                </a:solidFill>
              </a:rPr>
              <a:t>GEOEND</a:t>
            </a:r>
            <a:r>
              <a:rPr lang="en-GB" smtClean="0"/>
              <a:t> settings especially for the critical/complicated regions.</a:t>
            </a:r>
          </a:p>
          <a:p>
            <a:pPr eaLnBrk="1" hangingPunct="1"/>
            <a:r>
              <a:rPr lang="en-GB" smtClean="0"/>
              <a:t>Errors will be listed in the </a:t>
            </a:r>
            <a:r>
              <a:rPr lang="en-GB" smtClean="0">
                <a:solidFill>
                  <a:srgbClr val="800000"/>
                </a:solidFill>
              </a:rPr>
              <a:t>.err</a:t>
            </a:r>
            <a:r>
              <a:rPr lang="en-GB" smtClean="0"/>
              <a:t> file in the form:</a:t>
            </a:r>
            <a:br>
              <a:rPr lang="en-GB" smtClean="0"/>
            </a:br>
            <a:r>
              <a:rPr lang="en-GB" smtClean="0">
                <a:solidFill>
                  <a:srgbClr val="010103"/>
                </a:solidFill>
              </a:rPr>
              <a:t>	</a:t>
            </a:r>
            <a:r>
              <a:rPr lang="en-GB" sz="1400" smtClean="0">
                <a:solidFill>
                  <a:srgbClr val="010103"/>
                </a:solidFill>
              </a:rPr>
              <a:t>**** Lookdb: Geometry error found ****</a:t>
            </a:r>
            <a:br>
              <a:rPr lang="en-GB" sz="1400" smtClean="0">
                <a:solidFill>
                  <a:srgbClr val="010103"/>
                </a:solidFill>
              </a:rPr>
            </a:br>
            <a:r>
              <a:rPr lang="en-GB" sz="1400" smtClean="0">
                <a:solidFill>
                  <a:srgbClr val="010103"/>
                </a:solidFill>
              </a:rPr>
              <a:t>	**** The point: -637.623762 -244.554455 -96.039604 ****</a:t>
            </a:r>
          </a:p>
          <a:p>
            <a:pPr lvl="1" eaLnBrk="1" hangingPunct="1"/>
            <a:r>
              <a:rPr lang="en-GB" smtClean="0"/>
              <a:t>Point is contained in more than one region</a:t>
            </a:r>
            <a:br>
              <a:rPr lang="en-GB" smtClean="0"/>
            </a:br>
            <a:r>
              <a:rPr lang="en-GB" sz="1300" smtClean="0"/>
              <a:t> </a:t>
            </a:r>
            <a:r>
              <a:rPr lang="en-GB" sz="1300" smtClean="0">
                <a:solidFill>
                  <a:srgbClr val="010103"/>
                </a:solidFill>
              </a:rPr>
              <a:t>**** is contained in more than 1 region ****</a:t>
            </a:r>
            <a:br>
              <a:rPr lang="en-GB" sz="1300" smtClean="0">
                <a:solidFill>
                  <a:srgbClr val="010103"/>
                </a:solidFill>
              </a:rPr>
            </a:br>
            <a:r>
              <a:rPr lang="en-GB" sz="1300" smtClean="0">
                <a:solidFill>
                  <a:srgbClr val="010103"/>
                </a:solidFill>
              </a:rPr>
              <a:t> **** (regions:  6 7) ****</a:t>
            </a:r>
          </a:p>
          <a:p>
            <a:pPr lvl="1" eaLnBrk="1" hangingPunct="1"/>
            <a:r>
              <a:rPr lang="en-GB" smtClean="0"/>
              <a:t>Not contained in any region</a:t>
            </a:r>
            <a:r>
              <a:rPr lang="en-GB" sz="1300" smtClean="0"/>
              <a:t/>
            </a:r>
            <a:br>
              <a:rPr lang="en-GB" sz="1300" smtClean="0"/>
            </a:br>
            <a:r>
              <a:rPr lang="en-GB" sz="1300" smtClean="0"/>
              <a:t> </a:t>
            </a:r>
            <a:r>
              <a:rPr lang="en-GB" sz="1300" smtClean="0">
                <a:solidFill>
                  <a:srgbClr val="010103"/>
                </a:solidFill>
              </a:rPr>
              <a:t>**** is not contained in any region</a:t>
            </a:r>
            <a:endParaRPr lang="en-US" smtClean="0">
              <a:solidFill>
                <a:srgbClr val="010103"/>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609600" y="152400"/>
            <a:ext cx="7772400" cy="838200"/>
          </a:xfrm>
        </p:spPr>
        <p:txBody>
          <a:bodyPr/>
          <a:lstStyle/>
          <a:p>
            <a:pPr algn="ctr"/>
            <a:r>
              <a:rPr lang="en-US" sz="4000" smtClean="0"/>
              <a:t>Auxilliary program: Simple Geo</a:t>
            </a:r>
          </a:p>
        </p:txBody>
      </p:sp>
      <p:sp>
        <p:nvSpPr>
          <p:cNvPr id="39939" name="Rectangle 5"/>
          <p:cNvSpPr>
            <a:spLocks noGrp="1" noChangeArrowheads="1"/>
          </p:cNvSpPr>
          <p:nvPr>
            <p:ph type="subTitle" idx="1"/>
          </p:nvPr>
        </p:nvSpPr>
        <p:spPr/>
        <p:txBody>
          <a:bodyPr/>
          <a:lstStyle/>
          <a:p>
            <a:r>
              <a:rPr lang="en-US" smtClean="0"/>
              <a:t> </a:t>
            </a:r>
          </a:p>
        </p:txBody>
      </p:sp>
      <p:pic>
        <p:nvPicPr>
          <p:cNvPr id="39940" name="Picture 6" descr="http://lh6.ggpht.com/simplegeo/Rt3WKZOTWcI/AAAAAAAAAMA/Xf0MlC2RtSw/s800/Measures2_3D_snappoints.jpg"/>
          <p:cNvPicPr>
            <a:picLocks noChangeAspect="1" noChangeArrowheads="1"/>
          </p:cNvPicPr>
          <p:nvPr/>
        </p:nvPicPr>
        <p:blipFill>
          <a:blip r:embed="rId2"/>
          <a:srcRect/>
          <a:stretch>
            <a:fillRect/>
          </a:stretch>
        </p:blipFill>
        <p:spPr bwMode="auto">
          <a:xfrm>
            <a:off x="1676400" y="1600200"/>
            <a:ext cx="5761038" cy="43275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4A464EDD-EFE8-4DF5-B3F6-EB49F1F62B85}"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2"/>
          <p:cNvSpPr>
            <a:spLocks noGrp="1" noChangeArrowheads="1"/>
          </p:cNvSpPr>
          <p:nvPr>
            <p:ph type="sldNum" sz="quarter" idx="11"/>
          </p:nvPr>
        </p:nvSpPr>
        <p:spPr>
          <a:noFill/>
        </p:spPr>
        <p:txBody>
          <a:bodyPr/>
          <a:lstStyle/>
          <a:p>
            <a:fld id="{00DC0933-A9C6-4A71-A5F4-7701ACFCF72C}" type="slidenum">
              <a:rPr lang="en-US"/>
              <a:pPr/>
              <a:t>38</a:t>
            </a:fld>
            <a:endParaRPr lang="en-US"/>
          </a:p>
        </p:txBody>
      </p:sp>
      <p:sp>
        <p:nvSpPr>
          <p:cNvPr id="40964" name="Rectangle 2"/>
          <p:cNvSpPr>
            <a:spLocks noGrp="1" noChangeArrowheads="1"/>
          </p:cNvSpPr>
          <p:nvPr>
            <p:ph type="title"/>
          </p:nvPr>
        </p:nvSpPr>
        <p:spPr/>
        <p:txBody>
          <a:bodyPr/>
          <a:lstStyle/>
          <a:p>
            <a:r>
              <a:rPr lang="en-US" smtClean="0"/>
              <a:t>Auxiliary program: </a:t>
            </a:r>
            <a:r>
              <a:rPr lang="en-US" i="1" smtClean="0"/>
              <a:t>SimpleGeo</a:t>
            </a:r>
          </a:p>
        </p:txBody>
      </p:sp>
      <p:sp>
        <p:nvSpPr>
          <p:cNvPr id="40965" name="Rectangle 3"/>
          <p:cNvSpPr>
            <a:spLocks noGrp="1" noChangeArrowheads="1"/>
          </p:cNvSpPr>
          <p:nvPr>
            <p:ph type="body" idx="1"/>
          </p:nvPr>
        </p:nvSpPr>
        <p:spPr/>
        <p:txBody>
          <a:bodyPr/>
          <a:lstStyle/>
          <a:p>
            <a:r>
              <a:rPr lang="en-US" smtClean="0"/>
              <a:t>SimpleGeo is an interactive solid modeler which allows for flexible and easy creation of the models via drag &amp; drop, as well as on-the-fly inspection</a:t>
            </a:r>
          </a:p>
          <a:p>
            <a:r>
              <a:rPr lang="en-US" smtClean="0"/>
              <a:t>Imports existing geometries for viewing</a:t>
            </a:r>
          </a:p>
          <a:p>
            <a:r>
              <a:rPr lang="en-US" smtClean="0"/>
              <a:t>Creating new geometries from scratch</a:t>
            </a:r>
          </a:p>
          <a:p>
            <a:r>
              <a:rPr lang="en-US" smtClean="0"/>
              <a:t>Export to various formats (FLUKA, MCNP, MCNPX)</a:t>
            </a:r>
          </a:p>
          <a:p>
            <a:r>
              <a:rPr lang="en-US" smtClean="0"/>
              <a:t>Download, Tutorials, etc.: </a:t>
            </a:r>
            <a:r>
              <a:rPr lang="en-US" smtClean="0">
                <a:hlinkClick r:id="rId2"/>
              </a:rPr>
              <a:t>http://theis.web.cern.ch/theis/simplegeo</a:t>
            </a:r>
            <a:endParaRPr lang="en-US" smtClean="0"/>
          </a:p>
          <a:p>
            <a:r>
              <a:rPr lang="en-US" smtClean="0"/>
              <a:t>Operating system: Windows only</a:t>
            </a:r>
          </a:p>
          <a:p>
            <a:endParaRPr lang="en-US" smtClean="0"/>
          </a:p>
        </p:txBody>
      </p:sp>
      <p:pic>
        <p:nvPicPr>
          <p:cNvPr id="40966" name="Picture 4"/>
          <p:cNvPicPr>
            <a:picLocks noChangeAspect="1" noChangeArrowheads="1"/>
          </p:cNvPicPr>
          <p:nvPr/>
        </p:nvPicPr>
        <p:blipFill>
          <a:blip r:embed="rId3"/>
          <a:srcRect l="3484" t="30339" r="5951" b="24152"/>
          <a:stretch>
            <a:fillRect/>
          </a:stretch>
        </p:blipFill>
        <p:spPr bwMode="auto">
          <a:xfrm>
            <a:off x="4572000" y="4267200"/>
            <a:ext cx="4392613" cy="2027238"/>
          </a:xfrm>
          <a:prstGeom prst="rect">
            <a:avLst/>
          </a:prstGeom>
          <a:noFill/>
          <a:ln w="12700">
            <a:noFill/>
            <a:miter lim="800000"/>
            <a:headEnd type="none" w="sm" len="sm"/>
            <a:tailEnd type="none" w="sm" len="sm"/>
          </a:ln>
        </p:spPr>
      </p:pic>
      <p:grpSp>
        <p:nvGrpSpPr>
          <p:cNvPr id="40967" name="Group 5"/>
          <p:cNvGrpSpPr>
            <a:grpSpLocks/>
          </p:cNvGrpSpPr>
          <p:nvPr/>
        </p:nvGrpSpPr>
        <p:grpSpPr bwMode="auto">
          <a:xfrm>
            <a:off x="304800" y="4876800"/>
            <a:ext cx="4149725" cy="1300163"/>
            <a:chOff x="1800" y="8938"/>
            <a:chExt cx="8700" cy="2340"/>
          </a:xfrm>
        </p:grpSpPr>
        <p:pic>
          <p:nvPicPr>
            <p:cNvPr id="40968" name="Picture 6" descr="p3"/>
            <p:cNvPicPr>
              <a:picLocks noChangeAspect="1" noChangeArrowheads="1"/>
            </p:cNvPicPr>
            <p:nvPr/>
          </p:nvPicPr>
          <p:blipFill>
            <a:blip r:embed="rId4"/>
            <a:srcRect b="70499"/>
            <a:stretch>
              <a:fillRect/>
            </a:stretch>
          </p:blipFill>
          <p:spPr bwMode="auto">
            <a:xfrm>
              <a:off x="1800" y="8938"/>
              <a:ext cx="8640" cy="2340"/>
            </a:xfrm>
            <a:prstGeom prst="rect">
              <a:avLst/>
            </a:prstGeom>
            <a:noFill/>
            <a:ln w="9525">
              <a:noFill/>
              <a:miter lim="800000"/>
              <a:headEnd/>
              <a:tailEnd/>
            </a:ln>
          </p:spPr>
        </p:pic>
        <p:grpSp>
          <p:nvGrpSpPr>
            <p:cNvPr id="40969" name="Group 7"/>
            <p:cNvGrpSpPr>
              <a:grpSpLocks/>
            </p:cNvGrpSpPr>
            <p:nvPr/>
          </p:nvGrpSpPr>
          <p:grpSpPr bwMode="auto">
            <a:xfrm>
              <a:off x="1860" y="8989"/>
              <a:ext cx="8640" cy="2235"/>
              <a:chOff x="1860" y="8880"/>
              <a:chExt cx="8640" cy="2235"/>
            </a:xfrm>
          </p:grpSpPr>
          <p:sp>
            <p:nvSpPr>
              <p:cNvPr id="40970" name="Line 8"/>
              <p:cNvSpPr>
                <a:spLocks noChangeShapeType="1"/>
              </p:cNvSpPr>
              <p:nvPr/>
            </p:nvSpPr>
            <p:spPr bwMode="auto">
              <a:xfrm flipH="1">
                <a:off x="6765" y="8880"/>
                <a:ext cx="15" cy="2235"/>
              </a:xfrm>
              <a:prstGeom prst="line">
                <a:avLst/>
              </a:prstGeom>
              <a:noFill/>
              <a:ln w="12700">
                <a:solidFill>
                  <a:srgbClr val="0000FF"/>
                </a:solidFill>
                <a:prstDash val="dash"/>
                <a:round/>
                <a:headEnd/>
                <a:tailEnd/>
              </a:ln>
            </p:spPr>
            <p:txBody>
              <a:bodyPr/>
              <a:lstStyle/>
              <a:p>
                <a:endParaRPr lang="en-GB"/>
              </a:p>
            </p:txBody>
          </p:sp>
          <p:grpSp>
            <p:nvGrpSpPr>
              <p:cNvPr id="40971" name="Group 9"/>
              <p:cNvGrpSpPr>
                <a:grpSpLocks/>
              </p:cNvGrpSpPr>
              <p:nvPr/>
            </p:nvGrpSpPr>
            <p:grpSpPr bwMode="auto">
              <a:xfrm>
                <a:off x="1860" y="8925"/>
                <a:ext cx="8640" cy="2138"/>
                <a:chOff x="1800" y="3525"/>
                <a:chExt cx="8640" cy="2340"/>
              </a:xfrm>
            </p:grpSpPr>
            <p:sp>
              <p:nvSpPr>
                <p:cNvPr id="40973" name="Line 10"/>
                <p:cNvSpPr>
                  <a:spLocks noChangeShapeType="1"/>
                </p:cNvSpPr>
                <p:nvPr/>
              </p:nvSpPr>
              <p:spPr bwMode="auto">
                <a:xfrm>
                  <a:off x="1800" y="5155"/>
                  <a:ext cx="8640" cy="0"/>
                </a:xfrm>
                <a:prstGeom prst="line">
                  <a:avLst/>
                </a:prstGeom>
                <a:noFill/>
                <a:ln w="9525">
                  <a:solidFill>
                    <a:srgbClr val="FF0000"/>
                  </a:solidFill>
                  <a:prstDash val="dash"/>
                  <a:round/>
                  <a:headEnd/>
                  <a:tailEnd/>
                </a:ln>
              </p:spPr>
              <p:txBody>
                <a:bodyPr/>
                <a:lstStyle/>
                <a:p>
                  <a:endParaRPr lang="en-GB"/>
                </a:p>
              </p:txBody>
            </p:sp>
            <p:sp>
              <p:nvSpPr>
                <p:cNvPr id="40974" name="Line 11"/>
                <p:cNvSpPr>
                  <a:spLocks noChangeShapeType="1"/>
                </p:cNvSpPr>
                <p:nvPr/>
              </p:nvSpPr>
              <p:spPr bwMode="auto">
                <a:xfrm>
                  <a:off x="5880" y="3525"/>
                  <a:ext cx="0" cy="2340"/>
                </a:xfrm>
                <a:prstGeom prst="line">
                  <a:avLst/>
                </a:prstGeom>
                <a:noFill/>
                <a:ln w="9525">
                  <a:solidFill>
                    <a:srgbClr val="FF0000"/>
                  </a:solidFill>
                  <a:prstDash val="dash"/>
                  <a:round/>
                  <a:headEnd/>
                  <a:tailEnd/>
                </a:ln>
              </p:spPr>
              <p:txBody>
                <a:bodyPr/>
                <a:lstStyle/>
                <a:p>
                  <a:endParaRPr lang="en-GB"/>
                </a:p>
              </p:txBody>
            </p:sp>
          </p:grpSp>
          <p:sp>
            <p:nvSpPr>
              <p:cNvPr id="40972" name="Line 12"/>
              <p:cNvSpPr>
                <a:spLocks noChangeShapeType="1"/>
              </p:cNvSpPr>
              <p:nvPr/>
            </p:nvSpPr>
            <p:spPr bwMode="auto">
              <a:xfrm flipH="1">
                <a:off x="7725" y="9060"/>
                <a:ext cx="15" cy="2025"/>
              </a:xfrm>
              <a:prstGeom prst="line">
                <a:avLst/>
              </a:prstGeom>
              <a:noFill/>
              <a:ln w="19050">
                <a:solidFill>
                  <a:srgbClr val="000000"/>
                </a:solidFill>
                <a:round/>
                <a:headEnd/>
                <a:tailEnd/>
              </a:ln>
            </p:spPr>
            <p:txBody>
              <a:bodyPr/>
              <a:lstStyle/>
              <a:p>
                <a:endParaRPr lang="en-GB"/>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2"/>
          <p:cNvSpPr>
            <a:spLocks noGrp="1" noChangeArrowheads="1"/>
          </p:cNvSpPr>
          <p:nvPr>
            <p:ph type="sldNum" sz="quarter" idx="11"/>
          </p:nvPr>
        </p:nvSpPr>
        <p:spPr>
          <a:noFill/>
        </p:spPr>
        <p:txBody>
          <a:bodyPr/>
          <a:lstStyle/>
          <a:p>
            <a:fld id="{E5BED468-81ED-46FD-B3D8-9B85260226D9}" type="slidenum">
              <a:rPr lang="en-US"/>
              <a:pPr/>
              <a:t>39</a:t>
            </a:fld>
            <a:endParaRPr lang="en-US"/>
          </a:p>
        </p:txBody>
      </p:sp>
      <p:sp>
        <p:nvSpPr>
          <p:cNvPr id="43012" name="Rectangle 2"/>
          <p:cNvSpPr>
            <a:spLocks noGrp="1" noChangeArrowheads="1"/>
          </p:cNvSpPr>
          <p:nvPr>
            <p:ph type="title"/>
          </p:nvPr>
        </p:nvSpPr>
        <p:spPr/>
        <p:txBody>
          <a:bodyPr/>
          <a:lstStyle/>
          <a:p>
            <a:pPr eaLnBrk="1" hangingPunct="1"/>
            <a:endParaRPr lang="en-US" smtClean="0"/>
          </a:p>
        </p:txBody>
      </p:sp>
      <p:sp>
        <p:nvSpPr>
          <p:cNvPr id="43013" name="Rectangle 3"/>
          <p:cNvSpPr>
            <a:spLocks noGrp="1" noChangeArrowheads="1"/>
          </p:cNvSpPr>
          <p:nvPr>
            <p:ph type="body" idx="1"/>
          </p:nvPr>
        </p:nvSpPr>
        <p:spPr>
          <a:xfrm>
            <a:off x="2411413" y="2708275"/>
            <a:ext cx="4214812" cy="1296988"/>
          </a:xfrm>
        </p:spPr>
        <p:txBody>
          <a:bodyPr/>
          <a:lstStyle/>
          <a:p>
            <a:pPr eaLnBrk="1" hangingPunct="1">
              <a:buFont typeface="Wingdings" pitchFamily="2" charset="2"/>
              <a:buNone/>
            </a:pPr>
            <a:r>
              <a:rPr lang="en-US" sz="4000" smtClean="0">
                <a:latin typeface="Eras Bold ITC" pitchFamily="34" charset="0"/>
              </a:rPr>
              <a:t>Extra Slides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sldNum" sz="quarter" idx="11"/>
          </p:nvPr>
        </p:nvSpPr>
        <p:spPr>
          <a:noFill/>
        </p:spPr>
        <p:txBody>
          <a:bodyPr/>
          <a:lstStyle/>
          <a:p>
            <a:fld id="{77553883-68F9-4426-92E6-A70F896A8D28}" type="slidenum">
              <a:rPr lang="en-US"/>
              <a:pPr/>
              <a:t>4</a:t>
            </a:fld>
            <a:endParaRPr lang="en-US"/>
          </a:p>
        </p:txBody>
      </p:sp>
      <p:sp>
        <p:nvSpPr>
          <p:cNvPr id="6148" name="Rectangle 2"/>
          <p:cNvSpPr>
            <a:spLocks noGrp="1" noChangeArrowheads="1"/>
          </p:cNvSpPr>
          <p:nvPr>
            <p:ph type="title"/>
          </p:nvPr>
        </p:nvSpPr>
        <p:spPr>
          <a:xfrm>
            <a:off x="684213" y="333375"/>
            <a:ext cx="7772400" cy="609600"/>
          </a:xfrm>
        </p:spPr>
        <p:txBody>
          <a:bodyPr/>
          <a:lstStyle/>
          <a:p>
            <a:pPr eaLnBrk="1" hangingPunct="1"/>
            <a:r>
              <a:rPr lang="en-US" sz="3200" smtClean="0"/>
              <a:t>Basic Concepts</a:t>
            </a:r>
          </a:p>
        </p:txBody>
      </p:sp>
      <p:sp>
        <p:nvSpPr>
          <p:cNvPr id="6149" name="Rectangle 3"/>
          <p:cNvSpPr>
            <a:spLocks noGrp="1" noChangeArrowheads="1"/>
          </p:cNvSpPr>
          <p:nvPr>
            <p:ph type="body" idx="1"/>
          </p:nvPr>
        </p:nvSpPr>
        <p:spPr>
          <a:xfrm>
            <a:off x="609600" y="1143000"/>
            <a:ext cx="8210550" cy="5165725"/>
          </a:xfrm>
        </p:spPr>
        <p:txBody>
          <a:bodyPr/>
          <a:lstStyle/>
          <a:p>
            <a:pPr marL="84138" indent="0" eaLnBrk="1" hangingPunct="1">
              <a:buFont typeface="Wingdings" pitchFamily="2" charset="2"/>
              <a:buNone/>
            </a:pPr>
            <a:r>
              <a:rPr lang="en-US" smtClean="0"/>
              <a:t>Four concepts are fundamental in the FLUKA</a:t>
            </a:r>
            <a:r>
              <a:rPr lang="en-US" smtClean="0">
                <a:solidFill>
                  <a:srgbClr val="800000"/>
                </a:solidFill>
              </a:rPr>
              <a:t> CG</a:t>
            </a:r>
            <a:r>
              <a:rPr lang="en-US" smtClean="0"/>
              <a:t>:</a:t>
            </a:r>
          </a:p>
          <a:p>
            <a:pPr marL="708025" lvl="1" eaLnBrk="1" hangingPunct="1"/>
            <a:r>
              <a:rPr lang="en-US" sz="2000" b="1" smtClean="0">
                <a:solidFill>
                  <a:srgbClr val="800000"/>
                </a:solidFill>
              </a:rPr>
              <a:t>Bodies</a:t>
            </a:r>
            <a:r>
              <a:rPr lang="en-US" smtClean="0"/>
              <a:t>	- basic convex objects + infinite planes &amp; infinite cylinders</a:t>
            </a:r>
          </a:p>
          <a:p>
            <a:pPr marL="708025" lvl="1" eaLnBrk="1" hangingPunct="1"/>
            <a:r>
              <a:rPr lang="en-US" sz="2000" b="1" smtClean="0">
                <a:solidFill>
                  <a:srgbClr val="800000"/>
                </a:solidFill>
              </a:rPr>
              <a:t>Zones</a:t>
            </a:r>
            <a:r>
              <a:rPr lang="en-US" b="1" smtClean="0"/>
              <a:t>	</a:t>
            </a:r>
            <a:r>
              <a:rPr lang="en-US" smtClean="0"/>
              <a:t>- sub-region defined only with intersection and subtraction of bodies (used internally)</a:t>
            </a:r>
          </a:p>
          <a:p>
            <a:pPr marL="708025" lvl="1" eaLnBrk="1" hangingPunct="1"/>
            <a:r>
              <a:rPr lang="en-US" sz="2000" b="1" smtClean="0">
                <a:solidFill>
                  <a:srgbClr val="800000"/>
                </a:solidFill>
              </a:rPr>
              <a:t>Regions</a:t>
            </a:r>
            <a:r>
              <a:rPr lang="en-US" smtClean="0"/>
              <a:t>	- are defined as boolean operations of bodies (union of zones)</a:t>
            </a:r>
            <a:endParaRPr lang="en-US" smtClean="0">
              <a:solidFill>
                <a:srgbClr val="993300"/>
              </a:solidFill>
            </a:endParaRPr>
          </a:p>
          <a:p>
            <a:pPr marL="708025" lvl="1" eaLnBrk="1" hangingPunct="1"/>
            <a:r>
              <a:rPr lang="en-US" sz="2000" b="1" smtClean="0">
                <a:solidFill>
                  <a:srgbClr val="800000"/>
                </a:solidFill>
              </a:rPr>
              <a:t>Lattices</a:t>
            </a:r>
            <a:r>
              <a:rPr lang="en-US" smtClean="0"/>
              <a:t>	- duplication of existing objects (translated &amp; rotated)</a:t>
            </a:r>
            <a:endParaRPr lang="en-US" smtClean="0">
              <a:solidFill>
                <a:srgbClr val="993300"/>
              </a:solidFill>
            </a:endParaRPr>
          </a:p>
          <a:p>
            <a:pPr marL="84138" indent="0" eaLnBrk="1" hangingPunct="1">
              <a:buFont typeface="Wingdings" pitchFamily="2" charset="2"/>
              <a:buNone/>
            </a:pPr>
            <a:r>
              <a:rPr lang="en-US" smtClean="0">
                <a:solidFill>
                  <a:srgbClr val="800000"/>
                </a:solidFill>
              </a:rPr>
              <a:t>In the original description bodies were convex solid bodies</a:t>
            </a:r>
            <a:r>
              <a:rPr lang="en-US" smtClean="0"/>
              <a:t> (finite portions of space completely delimited by surfaces of first or second degree, i.e. planes or quadrics). In FLUKA, the definition has been extended to include </a:t>
            </a:r>
            <a:r>
              <a:rPr lang="en-US" smtClean="0">
                <a:solidFill>
                  <a:srgbClr val="800000"/>
                </a:solidFill>
              </a:rPr>
              <a:t>infinite cylinders</a:t>
            </a:r>
            <a:r>
              <a:rPr lang="en-US" smtClean="0"/>
              <a:t> (circular and elliptical) and </a:t>
            </a:r>
            <a:r>
              <a:rPr lang="en-US" smtClean="0">
                <a:solidFill>
                  <a:srgbClr val="800000"/>
                </a:solidFill>
              </a:rPr>
              <a:t>planes</a:t>
            </a:r>
            <a:r>
              <a:rPr lang="en-US" smtClean="0"/>
              <a:t> (half-spaces). </a:t>
            </a:r>
            <a:br>
              <a:rPr lang="en-US" smtClean="0"/>
            </a:br>
            <a:endParaRPr lang="en-US" smtClean="0"/>
          </a:p>
          <a:p>
            <a:pPr marL="84138" indent="0" eaLnBrk="1" hangingPunct="1">
              <a:buFont typeface="Wingdings" pitchFamily="2" charset="2"/>
              <a:buNone/>
            </a:pPr>
            <a:r>
              <a:rPr lang="en-US" smtClean="0"/>
              <a:t>Use of such “</a:t>
            </a:r>
            <a:r>
              <a:rPr lang="en-US" smtClean="0">
                <a:solidFill>
                  <a:srgbClr val="800000"/>
                </a:solidFill>
              </a:rPr>
              <a:t>infinite bodies</a:t>
            </a:r>
            <a:r>
              <a:rPr lang="en-US" smtClean="0"/>
              <a:t>” </a:t>
            </a:r>
            <a:r>
              <a:rPr lang="en-US" smtClean="0">
                <a:solidFill>
                  <a:srgbClr val="000000"/>
                </a:solidFill>
              </a:rPr>
              <a:t>is encouraged</a:t>
            </a:r>
            <a:r>
              <a:rPr lang="en-US" smtClean="0"/>
              <a:t> since it makes input less error-prone. They also provide a more accurate and faster tracking.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sldNum" sz="quarter" idx="11"/>
          </p:nvPr>
        </p:nvSpPr>
        <p:spPr>
          <a:noFill/>
        </p:spPr>
        <p:txBody>
          <a:bodyPr/>
          <a:lstStyle/>
          <a:p>
            <a:fld id="{645447C9-48DD-4044-A26B-B117C185DB67}" type="slidenum">
              <a:rPr lang="en-US"/>
              <a:pPr/>
              <a:t>40</a:t>
            </a:fld>
            <a:endParaRPr lang="en-US"/>
          </a:p>
        </p:txBody>
      </p:sp>
      <p:sp>
        <p:nvSpPr>
          <p:cNvPr id="44036" name="Rectangle 2"/>
          <p:cNvSpPr>
            <a:spLocks noGrp="1" noChangeArrowheads="1"/>
          </p:cNvSpPr>
          <p:nvPr>
            <p:ph type="title"/>
          </p:nvPr>
        </p:nvSpPr>
        <p:spPr>
          <a:xfrm>
            <a:off x="684213" y="333375"/>
            <a:ext cx="7772400" cy="609600"/>
          </a:xfrm>
        </p:spPr>
        <p:txBody>
          <a:bodyPr/>
          <a:lstStyle/>
          <a:p>
            <a:pPr eaLnBrk="1" hangingPunct="1"/>
            <a:r>
              <a:rPr lang="en-US" sz="3200" smtClean="0"/>
              <a:t>The geometry title card: IDBG</a:t>
            </a:r>
          </a:p>
        </p:txBody>
      </p:sp>
      <p:sp>
        <p:nvSpPr>
          <p:cNvPr id="262147" name="Rectangle 3"/>
          <p:cNvSpPr>
            <a:spLocks noGrp="1" noChangeArrowheads="1"/>
          </p:cNvSpPr>
          <p:nvPr>
            <p:ph type="body" idx="1"/>
          </p:nvPr>
        </p:nvSpPr>
        <p:spPr/>
        <p:txBody>
          <a:bodyPr/>
          <a:lstStyle/>
          <a:p>
            <a:pPr marL="84138" indent="0" defTabSz="1077913" eaLnBrk="1" hangingPunct="1">
              <a:buFont typeface="Wingdings" pitchFamily="2" charset="2"/>
              <a:buNone/>
              <a:defRPr/>
            </a:pPr>
            <a:r>
              <a:rPr lang="en-US" smtClean="0"/>
              <a:t>The second integer value </a:t>
            </a:r>
            <a:r>
              <a:rPr lang="en-US" smtClean="0">
                <a:solidFill>
                  <a:srgbClr val="CC0000"/>
                </a:solidFill>
              </a:rPr>
              <a:t>IDBG</a:t>
            </a:r>
            <a:r>
              <a:rPr lang="en-US" smtClean="0"/>
              <a:t> can be used to modify the format with which body and region data are read:</a:t>
            </a:r>
          </a:p>
          <a:p>
            <a:pPr marL="84138" indent="0" defTabSz="1077913" eaLnBrk="1" hangingPunct="1">
              <a:buFont typeface="Wingdings" pitchFamily="2" charset="2"/>
              <a:buNone/>
              <a:defRPr/>
            </a:pPr>
            <a:endParaRPr lang="en-US" smtClean="0"/>
          </a:p>
          <a:p>
            <a:pPr marL="84138" indent="0" defTabSz="1077913" eaLnBrk="1" hangingPunct="1">
              <a:buFont typeface="Wingdings" pitchFamily="2" charset="2"/>
              <a:buNone/>
              <a:defRPr/>
            </a:pPr>
            <a:r>
              <a:rPr lang="en-US" smtClean="0">
                <a:solidFill>
                  <a:srgbClr val="CC0000"/>
                </a:solidFill>
                <a:effectLst>
                  <a:outerShdw blurRad="38100" dist="38100" dir="2700000" algn="tl">
                    <a:srgbClr val="C0C0C0"/>
                  </a:outerShdw>
                </a:effectLst>
              </a:rPr>
              <a:t>IDBG</a:t>
            </a:r>
          </a:p>
          <a:p>
            <a:pPr marL="84138" indent="0" defTabSz="1077913" eaLnBrk="1" hangingPunct="1">
              <a:buFont typeface="Wingdings" pitchFamily="2" charset="2"/>
              <a:buNone/>
              <a:defRPr/>
            </a:pPr>
            <a:r>
              <a:rPr lang="en-US" smtClean="0">
                <a:solidFill>
                  <a:srgbClr val="CC0000"/>
                </a:solidFill>
              </a:rPr>
              <a:t>0</a:t>
            </a:r>
            <a:r>
              <a:rPr lang="en-US" smtClean="0"/>
              <a:t> or </a:t>
            </a:r>
            <a:r>
              <a:rPr lang="en-US" smtClean="0">
                <a:solidFill>
                  <a:srgbClr val="CC0000"/>
                </a:solidFill>
              </a:rPr>
              <a:t>10</a:t>
            </a:r>
            <a:r>
              <a:rPr lang="en-US" smtClean="0"/>
              <a:t>	</a:t>
            </a:r>
            <a:r>
              <a:rPr lang="en-US" b="1" smtClean="0"/>
              <a:t>default</a:t>
            </a:r>
            <a:r>
              <a:rPr lang="en-US" smtClean="0"/>
              <a:t> </a:t>
            </a:r>
            <a:r>
              <a:rPr lang="en-US" smtClean="0">
                <a:solidFill>
                  <a:srgbClr val="CC0066"/>
                </a:solidFill>
              </a:rPr>
              <a:t>fixed format</a:t>
            </a:r>
            <a:r>
              <a:rPr lang="en-US" smtClean="0"/>
              <a:t> for both bodies and regions</a:t>
            </a:r>
            <a:br>
              <a:rPr lang="en-US" smtClean="0"/>
            </a:br>
            <a:r>
              <a:rPr lang="en-US" smtClean="0">
                <a:solidFill>
                  <a:srgbClr val="CC0000"/>
                </a:solidFill>
              </a:rPr>
              <a:t>-10</a:t>
            </a:r>
            <a:r>
              <a:rPr lang="en-US" smtClean="0"/>
              <a:t>	</a:t>
            </a:r>
            <a:r>
              <a:rPr lang="en-US" smtClean="0">
                <a:solidFill>
                  <a:srgbClr val="CC0066"/>
                </a:solidFill>
              </a:rPr>
              <a:t>high-accuracy fixed format</a:t>
            </a:r>
            <a:r>
              <a:rPr lang="en-US" smtClean="0"/>
              <a:t> for bodies; default fixed region </a:t>
            </a:r>
            <a:br>
              <a:rPr lang="en-US" smtClean="0"/>
            </a:br>
            <a:r>
              <a:rPr lang="en-US" smtClean="0">
                <a:solidFill>
                  <a:srgbClr val="CC0000"/>
                </a:solidFill>
              </a:rPr>
              <a:t>-100</a:t>
            </a:r>
            <a:r>
              <a:rPr lang="en-US" smtClean="0"/>
              <a:t>	</a:t>
            </a:r>
            <a:r>
              <a:rPr lang="en-US" smtClean="0">
                <a:solidFill>
                  <a:srgbClr val="CC0066"/>
                </a:solidFill>
              </a:rPr>
              <a:t>high-accuracy fixed format for bodies</a:t>
            </a:r>
            <a:r>
              <a:rPr lang="en-US" smtClean="0"/>
              <a:t>; region fixed format</a:t>
            </a:r>
            <a:br>
              <a:rPr lang="en-US" smtClean="0"/>
            </a:br>
            <a:r>
              <a:rPr lang="en-US" smtClean="0"/>
              <a:t>	allowing more than 10000 regions </a:t>
            </a:r>
            <a:br>
              <a:rPr lang="en-US" smtClean="0"/>
            </a:br>
            <a:r>
              <a:rPr lang="en-US" smtClean="0">
                <a:solidFill>
                  <a:srgbClr val="CC0000"/>
                </a:solidFill>
              </a:rPr>
              <a:t>100</a:t>
            </a:r>
            <a:r>
              <a:rPr lang="en-US" smtClean="0"/>
              <a:t>	</a:t>
            </a:r>
            <a:r>
              <a:rPr lang="en-US" smtClean="0">
                <a:solidFill>
                  <a:srgbClr val="CC0066"/>
                </a:solidFill>
              </a:rPr>
              <a:t>default fixed format for bodies</a:t>
            </a:r>
            <a:r>
              <a:rPr lang="en-US" smtClean="0"/>
              <a:t>; region fixed format</a:t>
            </a:r>
            <a:br>
              <a:rPr lang="en-US" smtClean="0"/>
            </a:br>
            <a:r>
              <a:rPr lang="en-US" smtClean="0"/>
              <a:t>	allowing more than 10000 regions</a:t>
            </a:r>
          </a:p>
          <a:p>
            <a:pPr marL="84138" indent="0" defTabSz="1077913" eaLnBrk="1" hangingPunct="1">
              <a:buFont typeface="Wingdings" pitchFamily="2" charset="2"/>
              <a:buNone/>
              <a:defRPr/>
            </a:pPr>
            <a:r>
              <a:rPr lang="en-US" smtClean="0"/>
              <a:t>Any other value should be avoided. </a:t>
            </a:r>
            <a:br>
              <a:rPr lang="en-US" smtClean="0"/>
            </a:br>
            <a:endParaRPr lang="en-US" smtClean="0"/>
          </a:p>
          <a:p>
            <a:pPr marL="84138" indent="0" defTabSz="1077913" eaLnBrk="1" hangingPunct="1">
              <a:buFont typeface="Wingdings" pitchFamily="2" charset="2"/>
              <a:buNone/>
              <a:defRPr/>
            </a:pPr>
            <a:r>
              <a:rPr lang="en-US" smtClean="0"/>
              <a:t>The value of </a:t>
            </a:r>
            <a:r>
              <a:rPr lang="en-US" smtClean="0">
                <a:solidFill>
                  <a:srgbClr val="CC0000"/>
                </a:solidFill>
              </a:rPr>
              <a:t>IDBG</a:t>
            </a:r>
            <a:r>
              <a:rPr lang="en-US" smtClean="0"/>
              <a:t> is irrelevant if free format has been requested (see the </a:t>
            </a:r>
            <a:r>
              <a:rPr lang="en-US" smtClean="0">
                <a:solidFill>
                  <a:srgbClr val="CC0000"/>
                </a:solidFill>
              </a:rPr>
              <a:t>GLOBAL</a:t>
            </a:r>
            <a:r>
              <a:rPr lang="en-US" smtClean="0"/>
              <a:t> and </a:t>
            </a:r>
            <a:r>
              <a:rPr lang="en-US" smtClean="0">
                <a:solidFill>
                  <a:srgbClr val="CC0000"/>
                </a:solidFill>
              </a:rPr>
              <a:t>GEOBEGIN</a:t>
            </a:r>
            <a:r>
              <a:rPr lang="en-US" smtClean="0"/>
              <a:t> commands)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2"/>
          <p:cNvSpPr>
            <a:spLocks noGrp="1" noChangeArrowheads="1"/>
          </p:cNvSpPr>
          <p:nvPr>
            <p:ph type="sldNum" sz="quarter" idx="11"/>
          </p:nvPr>
        </p:nvSpPr>
        <p:spPr>
          <a:noFill/>
        </p:spPr>
        <p:txBody>
          <a:bodyPr/>
          <a:lstStyle/>
          <a:p>
            <a:fld id="{0835D1FE-B142-469F-B6F1-D6BAE36BBE60}" type="slidenum">
              <a:rPr lang="en-US"/>
              <a:pPr/>
              <a:t>41</a:t>
            </a:fld>
            <a:endParaRPr lang="en-US"/>
          </a:p>
        </p:txBody>
      </p:sp>
      <p:sp>
        <p:nvSpPr>
          <p:cNvPr id="45060" name="Rectangle 2"/>
          <p:cNvSpPr>
            <a:spLocks noGrp="1" noChangeArrowheads="1"/>
          </p:cNvSpPr>
          <p:nvPr>
            <p:ph type="title"/>
          </p:nvPr>
        </p:nvSpPr>
        <p:spPr>
          <a:xfrm>
            <a:off x="684213" y="333375"/>
            <a:ext cx="7772400" cy="609600"/>
          </a:xfrm>
        </p:spPr>
        <p:txBody>
          <a:bodyPr/>
          <a:lstStyle/>
          <a:p>
            <a:pPr eaLnBrk="1" hangingPunct="1"/>
            <a:r>
              <a:rPr lang="en-US" sz="3200" smtClean="0"/>
              <a:t>The fixed geometry input format: regions</a:t>
            </a:r>
          </a:p>
        </p:txBody>
      </p:sp>
      <p:sp>
        <p:nvSpPr>
          <p:cNvPr id="45061" name="Rectangle 3"/>
          <p:cNvSpPr>
            <a:spLocks noGrp="1" noChangeArrowheads="1"/>
          </p:cNvSpPr>
          <p:nvPr>
            <p:ph type="body" idx="1"/>
          </p:nvPr>
        </p:nvSpPr>
        <p:spPr/>
        <p:txBody>
          <a:bodyPr/>
          <a:lstStyle/>
          <a:p>
            <a:pPr marL="84138" indent="0" eaLnBrk="1" hangingPunct="1">
              <a:buFont typeface="Wingdings" pitchFamily="2" charset="2"/>
              <a:buNone/>
            </a:pPr>
            <a:r>
              <a:rPr lang="en-US" smtClean="0"/>
              <a:t>Each </a:t>
            </a:r>
            <a:r>
              <a:rPr lang="en-US" smtClean="0">
                <a:solidFill>
                  <a:srgbClr val="008000"/>
                </a:solidFill>
              </a:rPr>
              <a:t>body</a:t>
            </a:r>
            <a:r>
              <a:rPr lang="en-US" smtClean="0"/>
              <a:t> is referred to by its </a:t>
            </a:r>
            <a:r>
              <a:rPr lang="en-US" smtClean="0">
                <a:solidFill>
                  <a:srgbClr val="000000"/>
                </a:solidFill>
              </a:rPr>
              <a:t>sequential number</a:t>
            </a:r>
            <a:r>
              <a:rPr lang="en-US" smtClean="0"/>
              <a:t> in the body</a:t>
            </a:r>
          </a:p>
          <a:p>
            <a:pPr marL="84138" indent="0" eaLnBrk="1" hangingPunct="1">
              <a:buFont typeface="Wingdings" pitchFamily="2" charset="2"/>
              <a:buNone/>
            </a:pPr>
            <a:r>
              <a:rPr lang="en-US" smtClean="0"/>
              <a:t>description table.</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t>Input for each region extends on one or more cards, in a format which depends on the value of </a:t>
            </a:r>
            <a:r>
              <a:rPr lang="en-US" smtClean="0">
                <a:solidFill>
                  <a:srgbClr val="CC0000"/>
                </a:solidFill>
              </a:rPr>
              <a:t>IDBG</a:t>
            </a:r>
            <a:r>
              <a:rPr lang="en-US" smtClean="0"/>
              <a:t> on the Geometry Title</a:t>
            </a:r>
          </a:p>
          <a:p>
            <a:pPr marL="84138" indent="0" eaLnBrk="1" hangingPunct="1">
              <a:buFont typeface="Wingdings" pitchFamily="2" charset="2"/>
              <a:buNone/>
            </a:pPr>
            <a:r>
              <a:rPr lang="en-US" smtClean="0"/>
              <a:t>card.</a:t>
            </a:r>
          </a:p>
          <a:p>
            <a:pPr marL="84138" indent="0" eaLnBrk="1" hangingPunct="1">
              <a:buFont typeface="Wingdings" pitchFamily="2" charset="2"/>
              <a:buNone/>
            </a:pPr>
            <a:r>
              <a:rPr lang="en-US" smtClean="0"/>
              <a:t>If </a:t>
            </a:r>
            <a:r>
              <a:rPr lang="en-US" smtClean="0">
                <a:solidFill>
                  <a:srgbClr val="CC0000"/>
                </a:solidFill>
              </a:rPr>
              <a:t>IDBG = 0, 10</a:t>
            </a:r>
            <a:r>
              <a:rPr lang="en-US" smtClean="0"/>
              <a:t> or </a:t>
            </a:r>
            <a:r>
              <a:rPr lang="en-US" smtClean="0">
                <a:solidFill>
                  <a:srgbClr val="CC0000"/>
                </a:solidFill>
              </a:rPr>
              <a:t>-10</a:t>
            </a:r>
            <a:r>
              <a:rPr lang="en-US" smtClean="0"/>
              <a:t>, region input format is</a:t>
            </a:r>
          </a:p>
          <a:p>
            <a:pPr marL="84138" indent="0" algn="ctr" eaLnBrk="1" hangingPunct="1">
              <a:buFont typeface="Wingdings" pitchFamily="2" charset="2"/>
              <a:buNone/>
            </a:pPr>
            <a:r>
              <a:rPr lang="en-US" sz="2400" smtClean="0"/>
              <a:t>(</a:t>
            </a:r>
            <a:r>
              <a:rPr lang="en-US" sz="2400" smtClean="0">
                <a:solidFill>
                  <a:srgbClr val="000000"/>
                </a:solidFill>
              </a:rPr>
              <a:t>2X</a:t>
            </a:r>
            <a:r>
              <a:rPr lang="en-US" sz="2400" smtClean="0"/>
              <a:t>, </a:t>
            </a:r>
            <a:r>
              <a:rPr lang="en-US" sz="2400" smtClean="0">
                <a:solidFill>
                  <a:srgbClr val="008000"/>
                </a:solidFill>
              </a:rPr>
              <a:t>A3</a:t>
            </a:r>
            <a:r>
              <a:rPr lang="en-US" sz="2400" smtClean="0"/>
              <a:t>, </a:t>
            </a:r>
            <a:r>
              <a:rPr lang="en-US" sz="2400" smtClean="0">
                <a:solidFill>
                  <a:srgbClr val="CC0066"/>
                </a:solidFill>
              </a:rPr>
              <a:t>I5</a:t>
            </a:r>
            <a:r>
              <a:rPr lang="en-US" sz="2400" smtClean="0"/>
              <a:t>, </a:t>
            </a:r>
            <a:r>
              <a:rPr lang="en-US" sz="2400" smtClean="0">
                <a:solidFill>
                  <a:srgbClr val="CC0000"/>
                </a:solidFill>
              </a:rPr>
              <a:t>9(A2,I5)</a:t>
            </a:r>
            <a:r>
              <a:rPr lang="en-US" sz="2400" smtClean="0"/>
              <a:t>)</a:t>
            </a:r>
          </a:p>
          <a:p>
            <a:pPr marL="84138" indent="0" eaLnBrk="1" hangingPunct="1">
              <a:buFont typeface="Wingdings" pitchFamily="2" charset="2"/>
              <a:buNone/>
            </a:pPr>
            <a:endParaRPr lang="en-US" b="1" smtClean="0"/>
          </a:p>
          <a:p>
            <a:pPr marL="84138" indent="0" eaLnBrk="1" hangingPunct="1">
              <a:buFont typeface="Wingdings" pitchFamily="2" charset="2"/>
              <a:buNone/>
            </a:pPr>
            <a:r>
              <a:rPr lang="en-US" smtClean="0"/>
              <a:t>if </a:t>
            </a:r>
            <a:r>
              <a:rPr lang="en-US" smtClean="0">
                <a:solidFill>
                  <a:srgbClr val="CC0000"/>
                </a:solidFill>
              </a:rPr>
              <a:t>IDBG = 100</a:t>
            </a:r>
            <a:r>
              <a:rPr lang="en-US" smtClean="0"/>
              <a:t> or </a:t>
            </a:r>
            <a:r>
              <a:rPr lang="en-US" smtClean="0">
                <a:solidFill>
                  <a:srgbClr val="CC0000"/>
                </a:solidFill>
              </a:rPr>
              <a:t>-100</a:t>
            </a:r>
            <a:r>
              <a:rPr lang="en-US" smtClean="0"/>
              <a:t>, region input format is</a:t>
            </a:r>
          </a:p>
          <a:p>
            <a:pPr marL="84138" indent="0" algn="ctr" eaLnBrk="1" hangingPunct="1">
              <a:buFont typeface="Wingdings" pitchFamily="2" charset="2"/>
              <a:buNone/>
            </a:pPr>
            <a:r>
              <a:rPr lang="en-US" sz="2400" smtClean="0"/>
              <a:t>(</a:t>
            </a:r>
            <a:r>
              <a:rPr lang="en-US" sz="2400" smtClean="0">
                <a:solidFill>
                  <a:srgbClr val="000000"/>
                </a:solidFill>
              </a:rPr>
              <a:t>2X</a:t>
            </a:r>
            <a:r>
              <a:rPr lang="en-US" sz="2400" smtClean="0"/>
              <a:t>, </a:t>
            </a:r>
            <a:r>
              <a:rPr lang="en-US" sz="2400" smtClean="0">
                <a:solidFill>
                  <a:srgbClr val="008000"/>
                </a:solidFill>
              </a:rPr>
              <a:t>A3</a:t>
            </a:r>
            <a:r>
              <a:rPr lang="en-US" sz="2400" smtClean="0"/>
              <a:t>, </a:t>
            </a:r>
            <a:r>
              <a:rPr lang="en-US" sz="2400" smtClean="0">
                <a:solidFill>
                  <a:srgbClr val="CC0066"/>
                </a:solidFill>
              </a:rPr>
              <a:t>I5</a:t>
            </a:r>
            <a:r>
              <a:rPr lang="en-US" sz="2400" smtClean="0"/>
              <a:t>, </a:t>
            </a:r>
            <a:r>
              <a:rPr lang="en-US" sz="2400" smtClean="0">
                <a:solidFill>
                  <a:srgbClr val="CC0000"/>
                </a:solidFill>
              </a:rPr>
              <a:t>7(A2,I7)</a:t>
            </a:r>
            <a:r>
              <a:rPr lang="en-US" sz="240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Grp="1" noChangeArrowheads="1"/>
          </p:cNvSpPr>
          <p:nvPr>
            <p:ph type="sldNum" sz="quarter" idx="11"/>
          </p:nvPr>
        </p:nvSpPr>
        <p:spPr>
          <a:noFill/>
        </p:spPr>
        <p:txBody>
          <a:bodyPr/>
          <a:lstStyle/>
          <a:p>
            <a:fld id="{7C9B6951-BC1D-4842-9C3A-5508E2F28F14}" type="slidenum">
              <a:rPr lang="en-US"/>
              <a:pPr/>
              <a:t>42</a:t>
            </a:fld>
            <a:endParaRPr lang="en-US"/>
          </a:p>
        </p:txBody>
      </p:sp>
      <p:sp>
        <p:nvSpPr>
          <p:cNvPr id="46084" name="Rectangle 2"/>
          <p:cNvSpPr>
            <a:spLocks noGrp="1" noChangeArrowheads="1"/>
          </p:cNvSpPr>
          <p:nvPr>
            <p:ph type="title"/>
          </p:nvPr>
        </p:nvSpPr>
        <p:spPr>
          <a:xfrm>
            <a:off x="684213" y="333375"/>
            <a:ext cx="7772400" cy="609600"/>
          </a:xfrm>
        </p:spPr>
        <p:txBody>
          <a:bodyPr/>
          <a:lstStyle/>
          <a:p>
            <a:pPr eaLnBrk="1" hangingPunct="1"/>
            <a:r>
              <a:rPr lang="en-US" sz="3200" smtClean="0"/>
              <a:t>The fixed geometry input format: regions</a:t>
            </a:r>
          </a:p>
        </p:txBody>
      </p:sp>
      <p:sp>
        <p:nvSpPr>
          <p:cNvPr id="46085" name="Rectangle 3"/>
          <p:cNvSpPr>
            <a:spLocks noGrp="1" noChangeArrowheads="1"/>
          </p:cNvSpPr>
          <p:nvPr>
            <p:ph type="body" idx="1"/>
          </p:nvPr>
        </p:nvSpPr>
        <p:spPr/>
        <p:txBody>
          <a:bodyPr/>
          <a:lstStyle/>
          <a:p>
            <a:pPr marL="363538" indent="-279400" eaLnBrk="1" hangingPunct="1">
              <a:buFont typeface="Wingdings" pitchFamily="2" charset="2"/>
              <a:buNone/>
            </a:pPr>
            <a:r>
              <a:rPr lang="en-US" smtClean="0">
                <a:solidFill>
                  <a:srgbClr val="CC0000"/>
                </a:solidFill>
              </a:rPr>
              <a:t>The 3 characters in columns 3-5 are:</a:t>
            </a:r>
          </a:p>
          <a:p>
            <a:pPr marL="363538" indent="-279400" eaLnBrk="1" hangingPunct="1">
              <a:buFont typeface="Wingdings" pitchFamily="2" charset="2"/>
              <a:buNone/>
            </a:pPr>
            <a:endParaRPr lang="en-US" sz="1400" smtClean="0">
              <a:solidFill>
                <a:srgbClr val="CC0000"/>
              </a:solidFill>
            </a:endParaRPr>
          </a:p>
          <a:p>
            <a:pPr marL="363538" indent="-279400" eaLnBrk="1" hangingPunct="1"/>
            <a:r>
              <a:rPr lang="en-US" smtClean="0"/>
              <a:t>on the first card of a given </a:t>
            </a:r>
            <a:r>
              <a:rPr lang="en-US" smtClean="0">
                <a:solidFill>
                  <a:srgbClr val="CC0000"/>
                </a:solidFill>
              </a:rPr>
              <a:t>region</a:t>
            </a:r>
            <a:r>
              <a:rPr lang="en-US" smtClean="0"/>
              <a:t>, an </a:t>
            </a:r>
            <a:r>
              <a:rPr lang="en-US" smtClean="0">
                <a:solidFill>
                  <a:srgbClr val="CC0066"/>
                </a:solidFill>
              </a:rPr>
              <a:t>arbitrary non-blank string</a:t>
            </a:r>
            <a:r>
              <a:rPr lang="en-US" smtClean="0"/>
              <a:t> chosen by the user (it can be used, together with optional comment cards, to help identifying  the region or the region material).</a:t>
            </a:r>
            <a:br>
              <a:rPr lang="en-US" smtClean="0"/>
            </a:br>
            <a:r>
              <a:rPr lang="en-US" smtClean="0"/>
              <a:t/>
            </a:r>
            <a:br>
              <a:rPr lang="en-US" smtClean="0"/>
            </a:br>
            <a:r>
              <a:rPr lang="en-US" smtClean="0"/>
              <a:t>Note: that </a:t>
            </a:r>
            <a:r>
              <a:rPr lang="en-US" smtClean="0">
                <a:solidFill>
                  <a:srgbClr val="CC0000"/>
                </a:solidFill>
              </a:rPr>
              <a:t>regions</a:t>
            </a:r>
            <a:r>
              <a:rPr lang="en-US" smtClean="0"/>
              <a:t> are identified in FLUKA by an integer number corresponding to the order of their input definition. Therefore it can be useful (but not mandatory) to have that number appearing in the string.</a:t>
            </a:r>
            <a:br>
              <a:rPr lang="en-US" smtClean="0"/>
            </a:br>
            <a:r>
              <a:rPr lang="en-US" smtClean="0"/>
              <a:t/>
            </a:r>
            <a:br>
              <a:rPr lang="en-US" smtClean="0"/>
            </a:br>
            <a:r>
              <a:rPr lang="en-US" smtClean="0"/>
              <a:t>For instance, if the 5th region is air, it could be labeled </a:t>
            </a:r>
            <a:r>
              <a:rPr lang="en-US" smtClean="0">
                <a:solidFill>
                  <a:srgbClr val="000000"/>
                </a:solidFill>
              </a:rPr>
              <a:t>AI5</a:t>
            </a:r>
            <a:r>
              <a:rPr lang="en-US" smtClean="0"/>
              <a:t>.</a:t>
            </a:r>
          </a:p>
          <a:p>
            <a:pPr marL="363538" indent="-279400" eaLnBrk="1" hangingPunct="1"/>
            <a:endParaRPr lang="en-US" smtClean="0"/>
          </a:p>
          <a:p>
            <a:pPr marL="363538" indent="-279400" eaLnBrk="1" hangingPunct="1">
              <a:buFont typeface="Wingdings" pitchFamily="2" charset="2"/>
              <a:buNone/>
            </a:pPr>
            <a:r>
              <a:rPr lang="en-US" smtClean="0"/>
              <a:t>	On all </a:t>
            </a:r>
            <a:r>
              <a:rPr lang="en-US" smtClean="0">
                <a:solidFill>
                  <a:srgbClr val="CC0066"/>
                </a:solidFill>
              </a:rPr>
              <a:t>continuation cards</a:t>
            </a:r>
            <a:r>
              <a:rPr lang="en-US" smtClean="0"/>
              <a:t>, columns </a:t>
            </a:r>
            <a:r>
              <a:rPr lang="en-US" smtClean="0">
                <a:solidFill>
                  <a:srgbClr val="000000"/>
                </a:solidFill>
              </a:rPr>
              <a:t>3-5</a:t>
            </a:r>
            <a:r>
              <a:rPr lang="en-US" smtClean="0"/>
              <a:t> must be </a:t>
            </a:r>
            <a:r>
              <a:rPr lang="en-US" smtClean="0">
                <a:solidFill>
                  <a:srgbClr val="CC0066"/>
                </a:solidFill>
              </a:rPr>
              <a:t>blank</a:t>
            </a:r>
            <a:r>
              <a:rPr lang="en-US"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2"/>
          <p:cNvSpPr>
            <a:spLocks noGrp="1" noChangeArrowheads="1"/>
          </p:cNvSpPr>
          <p:nvPr>
            <p:ph type="sldNum" sz="quarter" idx="11"/>
          </p:nvPr>
        </p:nvSpPr>
        <p:spPr>
          <a:noFill/>
        </p:spPr>
        <p:txBody>
          <a:bodyPr/>
          <a:lstStyle/>
          <a:p>
            <a:fld id="{0B2B8C72-3BC6-4045-80E3-5B63DE01151E}" type="slidenum">
              <a:rPr lang="en-US"/>
              <a:pPr/>
              <a:t>43</a:t>
            </a:fld>
            <a:endParaRPr lang="en-US"/>
          </a:p>
        </p:txBody>
      </p:sp>
      <p:sp>
        <p:nvSpPr>
          <p:cNvPr id="47108" name="Rectangle 2"/>
          <p:cNvSpPr>
            <a:spLocks noGrp="1" noChangeArrowheads="1"/>
          </p:cNvSpPr>
          <p:nvPr>
            <p:ph type="title"/>
          </p:nvPr>
        </p:nvSpPr>
        <p:spPr/>
        <p:txBody>
          <a:bodyPr/>
          <a:lstStyle/>
          <a:p>
            <a:pPr eaLnBrk="1" hangingPunct="1"/>
            <a:r>
              <a:rPr lang="en-US" sz="3200" smtClean="0"/>
              <a:t>Parentheses Expansion</a:t>
            </a:r>
          </a:p>
        </p:txBody>
      </p:sp>
      <p:sp>
        <p:nvSpPr>
          <p:cNvPr id="294915" name="Rectangle 3"/>
          <p:cNvSpPr>
            <a:spLocks noGrp="1" noChangeArrowheads="1"/>
          </p:cNvSpPr>
          <p:nvPr>
            <p:ph type="body" idx="1"/>
          </p:nvPr>
        </p:nvSpPr>
        <p:spPr/>
        <p:txBody>
          <a:bodyPr/>
          <a:lstStyle/>
          <a:p>
            <a:pPr eaLnBrk="1" hangingPunct="1">
              <a:defRPr/>
            </a:pPr>
            <a:r>
              <a:rPr lang="en-US" sz="1800" smtClean="0"/>
              <a:t>Parentheses expansion is </a:t>
            </a:r>
            <a:r>
              <a:rPr lang="en-US" sz="1800" smtClean="0">
                <a:solidFill>
                  <a:srgbClr val="800000"/>
                </a:solidFill>
              </a:rPr>
              <a:t>almost like</a:t>
            </a:r>
            <a:r>
              <a:rPr lang="en-US" sz="1800" smtClean="0"/>
              <a:t> converting</a:t>
            </a:r>
            <a:br>
              <a:rPr lang="en-US" sz="1800" smtClean="0"/>
            </a:br>
            <a:r>
              <a:rPr lang="en-US" sz="1800" smtClean="0"/>
              <a:t>	from:	</a:t>
            </a:r>
            <a:r>
              <a:rPr lang="en-US" sz="1800" smtClean="0">
                <a:solidFill>
                  <a:srgbClr val="800000"/>
                </a:solidFill>
              </a:rPr>
              <a:t>product of sums</a:t>
            </a:r>
            <a:br>
              <a:rPr lang="en-US" sz="1800" smtClean="0">
                <a:solidFill>
                  <a:srgbClr val="800000"/>
                </a:solidFill>
              </a:rPr>
            </a:br>
            <a:r>
              <a:rPr lang="en-US" sz="1800" smtClean="0"/>
              <a:t>	to:	</a:t>
            </a:r>
            <a:r>
              <a:rPr lang="en-US" sz="1800" smtClean="0">
                <a:solidFill>
                  <a:srgbClr val="800000"/>
                </a:solidFill>
              </a:rPr>
              <a:t>sum of products</a:t>
            </a:r>
          </a:p>
          <a:p>
            <a:pPr eaLnBrk="1" hangingPunct="1">
              <a:defRPr/>
            </a:pPr>
            <a:r>
              <a:rPr lang="en-US" sz="1800" smtClean="0"/>
              <a:t>Product operators are: </a:t>
            </a:r>
            <a:r>
              <a:rPr lang="en-US" sz="1800" b="1" smtClean="0">
                <a:solidFill>
                  <a:srgbClr val="800000"/>
                </a:solidFill>
                <a:effectLst>
                  <a:outerShdw blurRad="38100" dist="38100" dir="2700000" algn="tl">
                    <a:srgbClr val="C0C0C0"/>
                  </a:outerShdw>
                </a:effectLst>
              </a:rPr>
              <a:t>+</a:t>
            </a:r>
            <a:r>
              <a:rPr lang="en-US" sz="1800" smtClean="0"/>
              <a:t>/</a:t>
            </a:r>
            <a:r>
              <a:rPr lang="en-US" sz="1800" b="1" smtClean="0">
                <a:solidFill>
                  <a:srgbClr val="800000"/>
                </a:solidFill>
                <a:effectLst>
                  <a:outerShdw blurRad="38100" dist="38100" dir="2700000" algn="tl">
                    <a:srgbClr val="C0C0C0"/>
                  </a:outerShdw>
                </a:effectLst>
              </a:rPr>
              <a:t>-</a:t>
            </a:r>
            <a:r>
              <a:rPr lang="en-US" sz="1800" smtClean="0"/>
              <a:t>, Sum operator: </a:t>
            </a:r>
            <a:r>
              <a:rPr lang="en-US" sz="1800" b="1" smtClean="0">
                <a:solidFill>
                  <a:srgbClr val="800000"/>
                </a:solidFill>
                <a:effectLst>
                  <a:outerShdw blurRad="38100" dist="38100" dir="2700000" algn="tl">
                    <a:srgbClr val="C0C0C0"/>
                  </a:outerShdw>
                </a:effectLst>
              </a:rPr>
              <a:t>|</a:t>
            </a:r>
          </a:p>
          <a:p>
            <a:pPr eaLnBrk="1" hangingPunct="1">
              <a:defRPr/>
            </a:pPr>
            <a:r>
              <a:rPr lang="en-US" sz="1800" smtClean="0"/>
              <a:t>The final result will be an expression in the normal form. Unions of </a:t>
            </a:r>
            <a:r>
              <a:rPr lang="en-US" sz="1800" smtClean="0">
                <a:solidFill>
                  <a:srgbClr val="800000"/>
                </a:solidFill>
              </a:rPr>
              <a:t>all possible combinations</a:t>
            </a:r>
            <a:r>
              <a:rPr lang="en-US" sz="1800" smtClean="0"/>
              <a:t> of the bodies in the expression!</a:t>
            </a:r>
          </a:p>
          <a:p>
            <a:pPr eaLnBrk="1" hangingPunct="1">
              <a:defRPr/>
            </a:pPr>
            <a:r>
              <a:rPr lang="en-US" sz="1800" smtClean="0"/>
              <a:t>Initially the code removes all repeated terms:</a:t>
            </a:r>
            <a:br>
              <a:rPr lang="en-US" sz="1800" smtClean="0"/>
            </a:br>
            <a:r>
              <a:rPr lang="en-US" sz="1800" smtClean="0"/>
              <a:t>	A + A		= A</a:t>
            </a:r>
            <a:br>
              <a:rPr lang="en-US" sz="1800" smtClean="0"/>
            </a:br>
            <a:r>
              <a:rPr lang="en-US" sz="1800" smtClean="0"/>
              <a:t>	A – A		= </a:t>
            </a:r>
            <a:r>
              <a:rPr lang="en-US" sz="1800" b="1" smtClean="0">
                <a:sym typeface="Symbol" pitchFamily="18" charset="2"/>
              </a:rPr>
              <a:t></a:t>
            </a:r>
            <a:r>
              <a:rPr lang="en-US" sz="1800" smtClean="0">
                <a:sym typeface="Symbol" pitchFamily="18" charset="2"/>
              </a:rPr>
              <a:t/>
            </a:r>
            <a:br>
              <a:rPr lang="en-US" sz="1800" smtClean="0">
                <a:sym typeface="Symbol" pitchFamily="18" charset="2"/>
              </a:rPr>
            </a:br>
            <a:r>
              <a:rPr lang="en-US" sz="1800" smtClean="0">
                <a:sym typeface="Symbol" pitchFamily="18" charset="2"/>
              </a:rPr>
              <a:t>	expA | expA	= expA</a:t>
            </a:r>
            <a:endParaRPr lang="en-US" sz="1800" smtClean="0"/>
          </a:p>
          <a:p>
            <a:pPr eaLnBrk="1" hangingPunct="1">
              <a:defRPr/>
            </a:pPr>
            <a:endParaRPr lang="en-US" sz="1800" smtClean="0"/>
          </a:p>
          <a:p>
            <a:pPr eaLnBrk="1" hangingPunct="1">
              <a:buFont typeface="Wingdings" pitchFamily="2" charset="2"/>
              <a:buNone/>
              <a:defRPr/>
            </a:pPr>
            <a:r>
              <a:rPr lang="en-US" sz="1800" smtClean="0">
                <a:solidFill>
                  <a:srgbClr val="FF0000"/>
                </a:solidFill>
              </a:rPr>
              <a:t>Use parentheses with care!!!</a:t>
            </a:r>
          </a:p>
          <a:p>
            <a:pPr eaLnBrk="1" hangingPunct="1">
              <a:buFont typeface="Wingdings" pitchFamily="2" charset="2"/>
              <a:buNone/>
              <a:defRPr/>
            </a:pPr>
            <a:r>
              <a:rPr lang="en-US" sz="1800" smtClean="0">
                <a:solidFill>
                  <a:srgbClr val="FF0000"/>
                </a:solidFill>
              </a:rPr>
              <a:t>It can easily create an expansion with thousands of terms!</a:t>
            </a:r>
            <a:endParaRPr lang="en-US" sz="18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Arrowheads="1"/>
          </p:cNvSpPr>
          <p:nvPr>
            <p:ph type="sldNum" sz="quarter" idx="11"/>
          </p:nvPr>
        </p:nvSpPr>
        <p:spPr>
          <a:noFill/>
        </p:spPr>
        <p:txBody>
          <a:bodyPr/>
          <a:lstStyle/>
          <a:p>
            <a:fld id="{C4317D70-44F2-45AD-9D6F-B828C7B69E9C}" type="slidenum">
              <a:rPr lang="en-US"/>
              <a:pPr/>
              <a:t>44</a:t>
            </a:fld>
            <a:endParaRPr lang="en-US"/>
          </a:p>
        </p:txBody>
      </p:sp>
      <p:sp>
        <p:nvSpPr>
          <p:cNvPr id="48132" name="Rectangle 2"/>
          <p:cNvSpPr>
            <a:spLocks noGrp="1" noChangeArrowheads="1"/>
          </p:cNvSpPr>
          <p:nvPr>
            <p:ph type="title"/>
          </p:nvPr>
        </p:nvSpPr>
        <p:spPr/>
        <p:txBody>
          <a:bodyPr/>
          <a:lstStyle/>
          <a:p>
            <a:pPr eaLnBrk="1" hangingPunct="1"/>
            <a:r>
              <a:rPr lang="en-US" sz="3200" smtClean="0"/>
              <a:t>Parentheses Expansion</a:t>
            </a:r>
          </a:p>
        </p:txBody>
      </p:sp>
      <p:pic>
        <p:nvPicPr>
          <p:cNvPr id="48133" name="Picture 3" descr="twocubes"/>
          <p:cNvPicPr>
            <a:picLocks noChangeAspect="1" noChangeArrowheads="1"/>
          </p:cNvPicPr>
          <p:nvPr/>
        </p:nvPicPr>
        <p:blipFill>
          <a:blip r:embed="rId3"/>
          <a:srcRect/>
          <a:stretch>
            <a:fillRect/>
          </a:stretch>
        </p:blipFill>
        <p:spPr bwMode="auto">
          <a:xfrm>
            <a:off x="755650" y="908050"/>
            <a:ext cx="5168900" cy="5740400"/>
          </a:xfrm>
          <a:prstGeom prst="rect">
            <a:avLst/>
          </a:prstGeom>
          <a:noFill/>
          <a:ln w="9525">
            <a:noFill/>
            <a:miter lim="800000"/>
            <a:headEnd/>
            <a:tailEnd/>
          </a:ln>
        </p:spPr>
      </p:pic>
      <p:pic>
        <p:nvPicPr>
          <p:cNvPr id="48134" name="Picture 4" descr="twocubes"/>
          <p:cNvPicPr>
            <a:picLocks noChangeAspect="1" noChangeArrowheads="1"/>
          </p:cNvPicPr>
          <p:nvPr/>
        </p:nvPicPr>
        <p:blipFill>
          <a:blip r:embed="rId4"/>
          <a:srcRect t="3125" b="5486"/>
          <a:stretch>
            <a:fillRect/>
          </a:stretch>
        </p:blipFill>
        <p:spPr bwMode="auto">
          <a:xfrm>
            <a:off x="5508625" y="1844675"/>
            <a:ext cx="3048000" cy="2089150"/>
          </a:xfrm>
          <a:prstGeom prst="rect">
            <a:avLst/>
          </a:prstGeom>
          <a:noFill/>
          <a:ln w="9525">
            <a:noFill/>
            <a:miter lim="800000"/>
            <a:headEnd/>
            <a:tailEnd/>
          </a:ln>
        </p:spPr>
      </p:pic>
      <p:grpSp>
        <p:nvGrpSpPr>
          <p:cNvPr id="48135" name="Group 5"/>
          <p:cNvGrpSpPr>
            <a:grpSpLocks/>
          </p:cNvGrpSpPr>
          <p:nvPr/>
        </p:nvGrpSpPr>
        <p:grpSpPr bwMode="auto">
          <a:xfrm>
            <a:off x="7092950" y="4292600"/>
            <a:ext cx="1223963" cy="1511300"/>
            <a:chOff x="4603" y="2936"/>
            <a:chExt cx="771" cy="952"/>
          </a:xfrm>
        </p:grpSpPr>
        <p:pic>
          <p:nvPicPr>
            <p:cNvPr id="48139" name="Picture 6" descr="twocubes"/>
            <p:cNvPicPr>
              <a:picLocks noChangeAspect="1" noChangeArrowheads="1"/>
            </p:cNvPicPr>
            <p:nvPr/>
          </p:nvPicPr>
          <p:blipFill>
            <a:blip r:embed="rId5"/>
            <a:srcRect l="35834" r="16927" b="37430"/>
            <a:stretch>
              <a:fillRect/>
            </a:stretch>
          </p:blipFill>
          <p:spPr bwMode="auto">
            <a:xfrm>
              <a:off x="4603" y="2936"/>
              <a:ext cx="771" cy="766"/>
            </a:xfrm>
            <a:prstGeom prst="rect">
              <a:avLst/>
            </a:prstGeom>
            <a:noFill/>
            <a:ln w="9525">
              <a:noFill/>
              <a:miter lim="800000"/>
              <a:headEnd/>
              <a:tailEnd/>
            </a:ln>
          </p:spPr>
        </p:pic>
        <p:sp>
          <p:nvSpPr>
            <p:cNvPr id="48140" name="Text Box 7"/>
            <p:cNvSpPr txBox="1">
              <a:spLocks noChangeArrowheads="1"/>
            </p:cNvSpPr>
            <p:nvPr/>
          </p:nvSpPr>
          <p:spPr bwMode="auto">
            <a:xfrm>
              <a:off x="4739" y="3657"/>
              <a:ext cx="541" cy="231"/>
            </a:xfrm>
            <a:prstGeom prst="rect">
              <a:avLst/>
            </a:prstGeom>
            <a:noFill/>
            <a:ln w="57150" cmpd="tri">
              <a:noFill/>
              <a:prstDash val="dash"/>
              <a:miter lim="800000"/>
              <a:headEnd type="none" w="sm" len="sm"/>
              <a:tailEnd type="none" w="sm" len="sm"/>
            </a:ln>
          </p:spPr>
          <p:txBody>
            <a:bodyPr wrap="none">
              <a:spAutoFit/>
            </a:bodyPr>
            <a:lstStyle/>
            <a:p>
              <a:r>
                <a:rPr lang="en-US" sz="1800">
                  <a:solidFill>
                    <a:srgbClr val="FF0000"/>
                  </a:solidFill>
                </a:rPr>
                <a:t>CUBE2</a:t>
              </a:r>
            </a:p>
          </p:txBody>
        </p:sp>
      </p:grpSp>
      <p:grpSp>
        <p:nvGrpSpPr>
          <p:cNvPr id="48136" name="Group 8"/>
          <p:cNvGrpSpPr>
            <a:grpSpLocks/>
          </p:cNvGrpSpPr>
          <p:nvPr/>
        </p:nvGrpSpPr>
        <p:grpSpPr bwMode="auto">
          <a:xfrm>
            <a:off x="5795963" y="4292600"/>
            <a:ext cx="1069975" cy="1519238"/>
            <a:chOff x="3651" y="2704"/>
            <a:chExt cx="674" cy="957"/>
          </a:xfrm>
        </p:grpSpPr>
        <p:pic>
          <p:nvPicPr>
            <p:cNvPr id="48137" name="Picture 9" descr="twocubes"/>
            <p:cNvPicPr>
              <a:picLocks noChangeAspect="1" noChangeArrowheads="1"/>
            </p:cNvPicPr>
            <p:nvPr/>
          </p:nvPicPr>
          <p:blipFill>
            <a:blip r:embed="rId6"/>
            <a:srcRect l="28751" t="27916" r="24010"/>
            <a:stretch>
              <a:fillRect/>
            </a:stretch>
          </p:blipFill>
          <p:spPr bwMode="auto">
            <a:xfrm>
              <a:off x="3651" y="2704"/>
              <a:ext cx="674" cy="771"/>
            </a:xfrm>
            <a:prstGeom prst="rect">
              <a:avLst/>
            </a:prstGeom>
            <a:noFill/>
            <a:ln w="9525">
              <a:noFill/>
              <a:miter lim="800000"/>
              <a:headEnd/>
              <a:tailEnd/>
            </a:ln>
          </p:spPr>
        </p:pic>
        <p:sp>
          <p:nvSpPr>
            <p:cNvPr id="48138" name="Text Box 10"/>
            <p:cNvSpPr txBox="1">
              <a:spLocks noChangeArrowheads="1"/>
            </p:cNvSpPr>
            <p:nvPr/>
          </p:nvSpPr>
          <p:spPr bwMode="auto">
            <a:xfrm>
              <a:off x="3741" y="3430"/>
              <a:ext cx="541" cy="231"/>
            </a:xfrm>
            <a:prstGeom prst="rect">
              <a:avLst/>
            </a:prstGeom>
            <a:noFill/>
            <a:ln w="57150" cmpd="tri">
              <a:noFill/>
              <a:prstDash val="dash"/>
              <a:miter lim="800000"/>
              <a:headEnd type="none" w="sm" len="sm"/>
              <a:tailEnd type="none" w="sm" len="sm"/>
            </a:ln>
          </p:spPr>
          <p:txBody>
            <a:bodyPr wrap="none">
              <a:spAutoFit/>
            </a:bodyPr>
            <a:lstStyle/>
            <a:p>
              <a:r>
                <a:rPr lang="en-US" sz="1800">
                  <a:solidFill>
                    <a:srgbClr val="FF0000"/>
                  </a:solidFill>
                </a:rPr>
                <a:t>CUBE1</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2"/>
          <p:cNvSpPr>
            <a:spLocks noGrp="1" noChangeArrowheads="1"/>
          </p:cNvSpPr>
          <p:nvPr>
            <p:ph type="sldNum" sz="quarter" idx="11"/>
          </p:nvPr>
        </p:nvSpPr>
        <p:spPr>
          <a:noFill/>
        </p:spPr>
        <p:txBody>
          <a:bodyPr/>
          <a:lstStyle/>
          <a:p>
            <a:fld id="{3EBBF25C-3C03-49F9-9FD7-AD2906B42672}" type="slidenum">
              <a:rPr lang="en-US"/>
              <a:pPr/>
              <a:t>45</a:t>
            </a:fld>
            <a:endParaRPr lang="en-US"/>
          </a:p>
        </p:txBody>
      </p:sp>
      <p:sp>
        <p:nvSpPr>
          <p:cNvPr id="49156" name="Rectangle 2"/>
          <p:cNvSpPr>
            <a:spLocks noGrp="1" noChangeArrowheads="1"/>
          </p:cNvSpPr>
          <p:nvPr>
            <p:ph type="title"/>
          </p:nvPr>
        </p:nvSpPr>
        <p:spPr/>
        <p:txBody>
          <a:bodyPr/>
          <a:lstStyle/>
          <a:p>
            <a:pPr eaLnBrk="1" hangingPunct="1"/>
            <a:r>
              <a:rPr lang="en-US" sz="3200" smtClean="0"/>
              <a:t>Parentheses Expansion</a:t>
            </a:r>
          </a:p>
        </p:txBody>
      </p:sp>
      <p:sp>
        <p:nvSpPr>
          <p:cNvPr id="49157" name="Rectangle 3"/>
          <p:cNvSpPr>
            <a:spLocks noGrp="1" noChangeArrowheads="1"/>
          </p:cNvSpPr>
          <p:nvPr>
            <p:ph type="body" sz="half" idx="1"/>
          </p:nvPr>
        </p:nvSpPr>
        <p:spPr/>
        <p:txBody>
          <a:bodyPr/>
          <a:lstStyle/>
          <a:p>
            <a:pPr eaLnBrk="1" hangingPunct="1">
              <a:lnSpc>
                <a:spcPct val="80000"/>
              </a:lnSpc>
              <a:buFont typeface="Wingdings" pitchFamily="2" charset="2"/>
              <a:buNone/>
            </a:pPr>
            <a:r>
              <a:rPr lang="en-US" sz="1600" b="1" smtClean="0">
                <a:solidFill>
                  <a:srgbClr val="800000"/>
                </a:solidFill>
              </a:rPr>
              <a:t>BLACK Region (36/108)</a:t>
            </a:r>
          </a:p>
          <a:p>
            <a:pPr eaLnBrk="1" hangingPunct="1">
              <a:lnSpc>
                <a:spcPct val="80000"/>
              </a:lnSpc>
              <a:buFont typeface="Wingdings" pitchFamily="2" charset="2"/>
              <a:buNone/>
            </a:pPr>
            <a:r>
              <a:rPr lang="en-US" sz="1000" smtClean="0"/>
              <a:t>        OR +Bottom1 +Bottom2 +EXTVOID</a:t>
            </a:r>
          </a:p>
          <a:p>
            <a:pPr eaLnBrk="1" hangingPunct="1">
              <a:lnSpc>
                <a:spcPct val="80000"/>
              </a:lnSpc>
              <a:buFont typeface="Wingdings" pitchFamily="2" charset="2"/>
              <a:buNone/>
            </a:pPr>
            <a:r>
              <a:rPr lang="en-US" sz="1000" smtClean="0"/>
              <a:t>        OR +Bottom1 +EXTVOID +Front2</a:t>
            </a:r>
          </a:p>
          <a:p>
            <a:pPr eaLnBrk="1" hangingPunct="1">
              <a:lnSpc>
                <a:spcPct val="80000"/>
              </a:lnSpc>
              <a:buFont typeface="Wingdings" pitchFamily="2" charset="2"/>
              <a:buNone/>
            </a:pPr>
            <a:r>
              <a:rPr lang="en-US" sz="1000" smtClean="0"/>
              <a:t>        OR +Bottom1 +EXTVOID +Right2</a:t>
            </a:r>
          </a:p>
          <a:p>
            <a:pPr eaLnBrk="1" hangingPunct="1">
              <a:lnSpc>
                <a:spcPct val="80000"/>
              </a:lnSpc>
              <a:buFont typeface="Wingdings" pitchFamily="2" charset="2"/>
              <a:buNone/>
            </a:pPr>
            <a:r>
              <a:rPr lang="en-US" sz="1000" smtClean="0"/>
              <a:t>        OR +Bottom1 +EXTVOID -Back2</a:t>
            </a:r>
          </a:p>
          <a:p>
            <a:pPr eaLnBrk="1" hangingPunct="1">
              <a:lnSpc>
                <a:spcPct val="80000"/>
              </a:lnSpc>
              <a:buFont typeface="Wingdings" pitchFamily="2" charset="2"/>
              <a:buNone/>
            </a:pPr>
            <a:r>
              <a:rPr lang="en-US" sz="1000" smtClean="0"/>
              <a:t>        OR +Bottom1 +EXTVOID -Left2</a:t>
            </a:r>
          </a:p>
          <a:p>
            <a:pPr eaLnBrk="1" hangingPunct="1">
              <a:lnSpc>
                <a:spcPct val="80000"/>
              </a:lnSpc>
              <a:buFont typeface="Wingdings" pitchFamily="2" charset="2"/>
              <a:buNone/>
            </a:pPr>
            <a:r>
              <a:rPr lang="en-US" sz="1000" smtClean="0"/>
              <a:t>        OR +Bottom1 +EXTVOID -Top2</a:t>
            </a:r>
          </a:p>
          <a:p>
            <a:pPr eaLnBrk="1" hangingPunct="1">
              <a:lnSpc>
                <a:spcPct val="80000"/>
              </a:lnSpc>
              <a:buFont typeface="Wingdings" pitchFamily="2" charset="2"/>
              <a:buNone/>
            </a:pPr>
            <a:r>
              <a:rPr lang="en-US" sz="1000" smtClean="0"/>
              <a:t>        OR +Bottom2 +EXTVOID +Front1</a:t>
            </a:r>
          </a:p>
          <a:p>
            <a:pPr eaLnBrk="1" hangingPunct="1">
              <a:lnSpc>
                <a:spcPct val="80000"/>
              </a:lnSpc>
              <a:buFont typeface="Wingdings" pitchFamily="2" charset="2"/>
              <a:buNone/>
            </a:pPr>
            <a:r>
              <a:rPr lang="en-US" sz="1000" smtClean="0"/>
              <a:t>        OR +Bottom2 +EXTVOID +Right1</a:t>
            </a:r>
          </a:p>
          <a:p>
            <a:pPr eaLnBrk="1" hangingPunct="1">
              <a:lnSpc>
                <a:spcPct val="80000"/>
              </a:lnSpc>
              <a:buFont typeface="Wingdings" pitchFamily="2" charset="2"/>
              <a:buNone/>
            </a:pPr>
            <a:r>
              <a:rPr lang="en-US" sz="1000" smtClean="0"/>
              <a:t>        OR +Bottom2 +EXTVOID -Back1</a:t>
            </a:r>
          </a:p>
          <a:p>
            <a:pPr eaLnBrk="1" hangingPunct="1">
              <a:lnSpc>
                <a:spcPct val="80000"/>
              </a:lnSpc>
              <a:buFont typeface="Wingdings" pitchFamily="2" charset="2"/>
              <a:buNone/>
            </a:pPr>
            <a:r>
              <a:rPr lang="en-US" sz="1000" smtClean="0"/>
              <a:t>        OR +Bottom2 +EXTVOID -Left1</a:t>
            </a:r>
          </a:p>
          <a:p>
            <a:pPr eaLnBrk="1" hangingPunct="1">
              <a:lnSpc>
                <a:spcPct val="80000"/>
              </a:lnSpc>
              <a:buFont typeface="Wingdings" pitchFamily="2" charset="2"/>
              <a:buNone/>
            </a:pPr>
            <a:r>
              <a:rPr lang="en-US" sz="1000" smtClean="0"/>
              <a:t>        OR +Bottom2 +EXTVOID -Top1</a:t>
            </a:r>
          </a:p>
          <a:p>
            <a:pPr eaLnBrk="1" hangingPunct="1">
              <a:lnSpc>
                <a:spcPct val="80000"/>
              </a:lnSpc>
              <a:buFont typeface="Wingdings" pitchFamily="2" charset="2"/>
              <a:buNone/>
            </a:pPr>
            <a:r>
              <a:rPr lang="en-US" sz="1000" smtClean="0"/>
              <a:t>        OR +EXTVOID +Front1 +Front2</a:t>
            </a:r>
          </a:p>
          <a:p>
            <a:pPr eaLnBrk="1" hangingPunct="1">
              <a:lnSpc>
                <a:spcPct val="80000"/>
              </a:lnSpc>
              <a:buFont typeface="Wingdings" pitchFamily="2" charset="2"/>
              <a:buNone/>
            </a:pPr>
            <a:r>
              <a:rPr lang="en-US" sz="1000" smtClean="0"/>
              <a:t>        OR +EXTVOID +Front1 +Right2</a:t>
            </a:r>
          </a:p>
          <a:p>
            <a:pPr eaLnBrk="1" hangingPunct="1">
              <a:lnSpc>
                <a:spcPct val="80000"/>
              </a:lnSpc>
              <a:buFont typeface="Wingdings" pitchFamily="2" charset="2"/>
              <a:buNone/>
            </a:pPr>
            <a:r>
              <a:rPr lang="en-US" sz="1000" smtClean="0"/>
              <a:t>        OR +EXTVOID +Front1 -Back2</a:t>
            </a:r>
          </a:p>
          <a:p>
            <a:pPr eaLnBrk="1" hangingPunct="1">
              <a:lnSpc>
                <a:spcPct val="80000"/>
              </a:lnSpc>
              <a:buFont typeface="Wingdings" pitchFamily="2" charset="2"/>
              <a:buNone/>
            </a:pPr>
            <a:r>
              <a:rPr lang="en-US" sz="1000" smtClean="0"/>
              <a:t>        OR +EXTVOID +Front1 -Left2</a:t>
            </a:r>
          </a:p>
          <a:p>
            <a:pPr eaLnBrk="1" hangingPunct="1">
              <a:lnSpc>
                <a:spcPct val="80000"/>
              </a:lnSpc>
              <a:buFont typeface="Wingdings" pitchFamily="2" charset="2"/>
              <a:buNone/>
            </a:pPr>
            <a:r>
              <a:rPr lang="en-US" sz="1000" smtClean="0"/>
              <a:t>        OR +EXTVOID +Front1 -Top2</a:t>
            </a:r>
          </a:p>
          <a:p>
            <a:pPr eaLnBrk="1" hangingPunct="1">
              <a:lnSpc>
                <a:spcPct val="80000"/>
              </a:lnSpc>
              <a:buFont typeface="Wingdings" pitchFamily="2" charset="2"/>
              <a:buNone/>
            </a:pPr>
            <a:r>
              <a:rPr lang="en-US" sz="1000" smtClean="0"/>
              <a:t>        OR +EXTVOID +Front2 +Right1</a:t>
            </a:r>
          </a:p>
          <a:p>
            <a:pPr eaLnBrk="1" hangingPunct="1">
              <a:lnSpc>
                <a:spcPct val="80000"/>
              </a:lnSpc>
              <a:buFont typeface="Wingdings" pitchFamily="2" charset="2"/>
              <a:buNone/>
            </a:pPr>
            <a:r>
              <a:rPr lang="en-US" sz="1000" smtClean="0"/>
              <a:t>        OR +EXTVOID +Front2 -Back1</a:t>
            </a:r>
          </a:p>
          <a:p>
            <a:pPr eaLnBrk="1" hangingPunct="1">
              <a:lnSpc>
                <a:spcPct val="80000"/>
              </a:lnSpc>
              <a:buFont typeface="Wingdings" pitchFamily="2" charset="2"/>
              <a:buNone/>
            </a:pPr>
            <a:r>
              <a:rPr lang="en-US" sz="1000" smtClean="0"/>
              <a:t>        OR +EXTVOID +Front2 -Left1</a:t>
            </a:r>
          </a:p>
          <a:p>
            <a:pPr eaLnBrk="1" hangingPunct="1">
              <a:lnSpc>
                <a:spcPct val="80000"/>
              </a:lnSpc>
              <a:buFont typeface="Wingdings" pitchFamily="2" charset="2"/>
              <a:buNone/>
            </a:pPr>
            <a:r>
              <a:rPr lang="en-US" sz="1000" smtClean="0"/>
              <a:t>        OR +EXTVOID +Front2 -Top1</a:t>
            </a:r>
          </a:p>
          <a:p>
            <a:pPr eaLnBrk="1" hangingPunct="1">
              <a:lnSpc>
                <a:spcPct val="80000"/>
              </a:lnSpc>
              <a:buFont typeface="Wingdings" pitchFamily="2" charset="2"/>
              <a:buNone/>
            </a:pPr>
            <a:r>
              <a:rPr lang="en-US" sz="1000" smtClean="0"/>
              <a:t>        OR +EXTVOID +Right1 +Right2</a:t>
            </a:r>
          </a:p>
          <a:p>
            <a:pPr eaLnBrk="1" hangingPunct="1">
              <a:lnSpc>
                <a:spcPct val="80000"/>
              </a:lnSpc>
              <a:buFont typeface="Wingdings" pitchFamily="2" charset="2"/>
              <a:buNone/>
            </a:pPr>
            <a:r>
              <a:rPr lang="en-US" sz="1000" smtClean="0"/>
              <a:t>        OR +EXTVOID +Right1 -Back2</a:t>
            </a:r>
          </a:p>
          <a:p>
            <a:pPr eaLnBrk="1" hangingPunct="1">
              <a:lnSpc>
                <a:spcPct val="80000"/>
              </a:lnSpc>
              <a:buFont typeface="Wingdings" pitchFamily="2" charset="2"/>
              <a:buNone/>
            </a:pPr>
            <a:r>
              <a:rPr lang="en-US" sz="1000" smtClean="0"/>
              <a:t>        OR +EXTVOID +Right1 -Left2</a:t>
            </a:r>
          </a:p>
          <a:p>
            <a:pPr eaLnBrk="1" hangingPunct="1">
              <a:lnSpc>
                <a:spcPct val="80000"/>
              </a:lnSpc>
              <a:buFont typeface="Wingdings" pitchFamily="2" charset="2"/>
              <a:buNone/>
            </a:pPr>
            <a:r>
              <a:rPr lang="en-US" sz="1000" smtClean="0"/>
              <a:t>        OR +EXTVOID +Right1 -Top2</a:t>
            </a:r>
          </a:p>
          <a:p>
            <a:pPr eaLnBrk="1" hangingPunct="1">
              <a:lnSpc>
                <a:spcPct val="80000"/>
              </a:lnSpc>
              <a:buFont typeface="Wingdings" pitchFamily="2" charset="2"/>
              <a:buNone/>
            </a:pPr>
            <a:r>
              <a:rPr lang="en-US" sz="1000" smtClean="0"/>
              <a:t>        OR +EXTVOID +Right2 -Back1</a:t>
            </a:r>
          </a:p>
          <a:p>
            <a:pPr eaLnBrk="1" hangingPunct="1">
              <a:lnSpc>
                <a:spcPct val="80000"/>
              </a:lnSpc>
              <a:buFont typeface="Wingdings" pitchFamily="2" charset="2"/>
              <a:buNone/>
            </a:pPr>
            <a:r>
              <a:rPr lang="en-US" sz="1000" smtClean="0"/>
              <a:t>        OR +EXTVOID +Right2 -Left1</a:t>
            </a:r>
          </a:p>
          <a:p>
            <a:pPr eaLnBrk="1" hangingPunct="1">
              <a:lnSpc>
                <a:spcPct val="80000"/>
              </a:lnSpc>
              <a:buFont typeface="Wingdings" pitchFamily="2" charset="2"/>
              <a:buNone/>
            </a:pPr>
            <a:endParaRPr lang="en-US" sz="1200" smtClean="0"/>
          </a:p>
        </p:txBody>
      </p:sp>
      <p:sp>
        <p:nvSpPr>
          <p:cNvPr id="49158" name="Rectangle 4"/>
          <p:cNvSpPr>
            <a:spLocks noGrp="1" noChangeArrowheads="1"/>
          </p:cNvSpPr>
          <p:nvPr>
            <p:ph type="body" sz="half" idx="2"/>
          </p:nvPr>
        </p:nvSpPr>
        <p:spPr>
          <a:xfrm>
            <a:off x="4284663" y="1143000"/>
            <a:ext cx="4464050" cy="5181600"/>
          </a:xfrm>
        </p:spPr>
        <p:txBody>
          <a:bodyPr/>
          <a:lstStyle/>
          <a:p>
            <a:pPr eaLnBrk="1" hangingPunct="1">
              <a:lnSpc>
                <a:spcPct val="80000"/>
              </a:lnSpc>
              <a:buFont typeface="Wingdings" pitchFamily="2" charset="2"/>
              <a:buNone/>
            </a:pPr>
            <a:r>
              <a:rPr lang="en-US" sz="1000" smtClean="0"/>
              <a:t>        OR +EXTVOID +Right2 -Top1</a:t>
            </a:r>
          </a:p>
          <a:p>
            <a:pPr eaLnBrk="1" hangingPunct="1">
              <a:lnSpc>
                <a:spcPct val="80000"/>
              </a:lnSpc>
              <a:buFont typeface="Wingdings" pitchFamily="2" charset="2"/>
              <a:buNone/>
            </a:pPr>
            <a:r>
              <a:rPr lang="en-US" sz="1000" smtClean="0"/>
              <a:t>        OR +EXTVOID -Back1 -Back2</a:t>
            </a:r>
          </a:p>
          <a:p>
            <a:pPr eaLnBrk="1" hangingPunct="1">
              <a:lnSpc>
                <a:spcPct val="80000"/>
              </a:lnSpc>
              <a:buFont typeface="Wingdings" pitchFamily="2" charset="2"/>
              <a:buNone/>
            </a:pPr>
            <a:r>
              <a:rPr lang="en-US" sz="1000" smtClean="0"/>
              <a:t>        OR +EXTVOID -Back1 -Left2</a:t>
            </a:r>
          </a:p>
          <a:p>
            <a:pPr eaLnBrk="1" hangingPunct="1">
              <a:lnSpc>
                <a:spcPct val="80000"/>
              </a:lnSpc>
              <a:buFont typeface="Wingdings" pitchFamily="2" charset="2"/>
              <a:buNone/>
            </a:pPr>
            <a:r>
              <a:rPr lang="en-US" sz="1000" smtClean="0"/>
              <a:t>        OR +EXTVOID -Back1 -Top2</a:t>
            </a:r>
          </a:p>
          <a:p>
            <a:pPr eaLnBrk="1" hangingPunct="1">
              <a:lnSpc>
                <a:spcPct val="80000"/>
              </a:lnSpc>
              <a:buFont typeface="Wingdings" pitchFamily="2" charset="2"/>
              <a:buNone/>
            </a:pPr>
            <a:r>
              <a:rPr lang="en-US" sz="1000" smtClean="0"/>
              <a:t>        OR +EXTVOID -Back2 -Left1</a:t>
            </a:r>
          </a:p>
          <a:p>
            <a:pPr eaLnBrk="1" hangingPunct="1">
              <a:lnSpc>
                <a:spcPct val="80000"/>
              </a:lnSpc>
              <a:buFont typeface="Wingdings" pitchFamily="2" charset="2"/>
              <a:buNone/>
            </a:pPr>
            <a:r>
              <a:rPr lang="en-US" sz="1000" smtClean="0"/>
              <a:t>        OR +EXTVOID -Back2 -Top1</a:t>
            </a:r>
          </a:p>
          <a:p>
            <a:pPr eaLnBrk="1" hangingPunct="1">
              <a:lnSpc>
                <a:spcPct val="80000"/>
              </a:lnSpc>
              <a:buFont typeface="Wingdings" pitchFamily="2" charset="2"/>
              <a:buNone/>
            </a:pPr>
            <a:r>
              <a:rPr lang="en-US" sz="1000" smtClean="0"/>
              <a:t>        OR +EXTVOID -Left1 -Left2</a:t>
            </a:r>
          </a:p>
          <a:p>
            <a:pPr eaLnBrk="1" hangingPunct="1">
              <a:lnSpc>
                <a:spcPct val="80000"/>
              </a:lnSpc>
              <a:buFont typeface="Wingdings" pitchFamily="2" charset="2"/>
              <a:buNone/>
            </a:pPr>
            <a:r>
              <a:rPr lang="en-US" sz="1000" smtClean="0"/>
              <a:t>        OR +EXTVOID -Left1 -Top2</a:t>
            </a:r>
          </a:p>
          <a:p>
            <a:pPr eaLnBrk="1" hangingPunct="1">
              <a:lnSpc>
                <a:spcPct val="80000"/>
              </a:lnSpc>
              <a:buFont typeface="Wingdings" pitchFamily="2" charset="2"/>
              <a:buNone/>
            </a:pPr>
            <a:r>
              <a:rPr lang="en-US" sz="1000" smtClean="0"/>
              <a:t>        OR +EXTVOID -Left2 -Top1</a:t>
            </a:r>
          </a:p>
          <a:p>
            <a:pPr eaLnBrk="1" hangingPunct="1">
              <a:lnSpc>
                <a:spcPct val="80000"/>
              </a:lnSpc>
              <a:buFont typeface="Wingdings" pitchFamily="2" charset="2"/>
              <a:buNone/>
            </a:pPr>
            <a:r>
              <a:rPr lang="en-US" sz="1000" smtClean="0"/>
              <a:t>        OR +EXTVOID -Top1 -Top2</a:t>
            </a:r>
          </a:p>
          <a:p>
            <a:pPr eaLnBrk="1" hangingPunct="1">
              <a:lnSpc>
                <a:spcPct val="80000"/>
              </a:lnSpc>
              <a:buFont typeface="Wingdings" pitchFamily="2" charset="2"/>
              <a:buNone/>
            </a:pPr>
            <a:endParaRPr lang="en-US" sz="1400" b="1" smtClean="0">
              <a:solidFill>
                <a:srgbClr val="800000"/>
              </a:solidFill>
            </a:endParaRPr>
          </a:p>
          <a:p>
            <a:pPr eaLnBrk="1" hangingPunct="1">
              <a:lnSpc>
                <a:spcPct val="80000"/>
              </a:lnSpc>
              <a:buFont typeface="Wingdings" pitchFamily="2" charset="2"/>
              <a:buNone/>
            </a:pPr>
            <a:r>
              <a:rPr lang="en-US" sz="1800" b="1" smtClean="0">
                <a:solidFill>
                  <a:srgbClr val="800000"/>
                </a:solidFill>
              </a:rPr>
              <a:t>CUBE1 Region (1/6)</a:t>
            </a:r>
          </a:p>
          <a:p>
            <a:pPr eaLnBrk="1" hangingPunct="1">
              <a:lnSpc>
                <a:spcPct val="80000"/>
              </a:lnSpc>
              <a:buFont typeface="Wingdings" pitchFamily="2" charset="2"/>
              <a:buNone/>
            </a:pPr>
            <a:r>
              <a:rPr lang="en-US" sz="1000" smtClean="0"/>
              <a:t>+Back1 +Left1 +Top1 -Bottom1 -Front1 -Right1</a:t>
            </a:r>
          </a:p>
          <a:p>
            <a:pPr eaLnBrk="1" hangingPunct="1">
              <a:lnSpc>
                <a:spcPct val="80000"/>
              </a:lnSpc>
              <a:buFont typeface="Wingdings" pitchFamily="2" charset="2"/>
              <a:buNone/>
            </a:pPr>
            <a:endParaRPr lang="en-US" sz="1000" smtClean="0"/>
          </a:p>
          <a:p>
            <a:pPr eaLnBrk="1" hangingPunct="1">
              <a:lnSpc>
                <a:spcPct val="80000"/>
              </a:lnSpc>
              <a:buFont typeface="Wingdings" pitchFamily="2" charset="2"/>
              <a:buNone/>
            </a:pPr>
            <a:r>
              <a:rPr lang="en-US" sz="1800" b="1" smtClean="0">
                <a:solidFill>
                  <a:srgbClr val="800000"/>
                </a:solidFill>
              </a:rPr>
              <a:t>CUBE2 Region (6/42)</a:t>
            </a:r>
          </a:p>
          <a:p>
            <a:pPr eaLnBrk="1" hangingPunct="1">
              <a:lnSpc>
                <a:spcPct val="80000"/>
              </a:lnSpc>
              <a:buFont typeface="Wingdings" pitchFamily="2" charset="2"/>
              <a:buNone/>
            </a:pPr>
            <a:r>
              <a:rPr lang="en-US" sz="1000" smtClean="0"/>
              <a:t>OR +Back2 +Bottom1 +Left2 +Top2 -Bottom2 -Front2 -Right2</a:t>
            </a:r>
          </a:p>
          <a:p>
            <a:pPr eaLnBrk="1" hangingPunct="1">
              <a:lnSpc>
                <a:spcPct val="80000"/>
              </a:lnSpc>
              <a:buFont typeface="Wingdings" pitchFamily="2" charset="2"/>
              <a:buNone/>
            </a:pPr>
            <a:r>
              <a:rPr lang="en-US" sz="1000" smtClean="0"/>
              <a:t>OR +Back2 +Front1 +Left2 +Top2 -Bottom2 -Front2 -Right2</a:t>
            </a:r>
          </a:p>
          <a:p>
            <a:pPr eaLnBrk="1" hangingPunct="1">
              <a:lnSpc>
                <a:spcPct val="80000"/>
              </a:lnSpc>
              <a:buFont typeface="Wingdings" pitchFamily="2" charset="2"/>
              <a:buNone/>
            </a:pPr>
            <a:r>
              <a:rPr lang="en-US" sz="1000" smtClean="0"/>
              <a:t>OR +Back2 +Left2 +Right1 +Top2 -Bottom2 -Front2 -Right2</a:t>
            </a:r>
          </a:p>
          <a:p>
            <a:pPr eaLnBrk="1" hangingPunct="1">
              <a:lnSpc>
                <a:spcPct val="80000"/>
              </a:lnSpc>
              <a:buFont typeface="Wingdings" pitchFamily="2" charset="2"/>
              <a:buNone/>
            </a:pPr>
            <a:r>
              <a:rPr lang="en-US" sz="1000" smtClean="0"/>
              <a:t>OR +Back2 +Left2 +Top2 -Back1 -Bottom2 -Front2 -Right2</a:t>
            </a:r>
          </a:p>
          <a:p>
            <a:pPr eaLnBrk="1" hangingPunct="1">
              <a:lnSpc>
                <a:spcPct val="80000"/>
              </a:lnSpc>
              <a:buFont typeface="Wingdings" pitchFamily="2" charset="2"/>
              <a:buNone/>
            </a:pPr>
            <a:r>
              <a:rPr lang="en-US" sz="1000" smtClean="0"/>
              <a:t>OR +Back2 +Left2 +Top2 -Bottom2 -Front2 -Left1 -Right2</a:t>
            </a:r>
          </a:p>
          <a:p>
            <a:pPr eaLnBrk="1" hangingPunct="1">
              <a:lnSpc>
                <a:spcPct val="80000"/>
              </a:lnSpc>
              <a:buFont typeface="Wingdings" pitchFamily="2" charset="2"/>
              <a:buNone/>
            </a:pPr>
            <a:r>
              <a:rPr lang="en-US" sz="1000" smtClean="0"/>
              <a:t>OR +Back2 +Left2 +Top2 -Bottom2 -Front2 -Right2 -Top1</a:t>
            </a:r>
          </a:p>
          <a:p>
            <a:pPr eaLnBrk="1" hangingPunct="1">
              <a:lnSpc>
                <a:spcPct val="80000"/>
              </a:lnSpc>
              <a:buFont typeface="Wingdings" pitchFamily="2" charset="2"/>
              <a:buNone/>
            </a:pPr>
            <a:endParaRPr lang="en-US" sz="10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Grp="1" noChangeArrowheads="1"/>
          </p:cNvSpPr>
          <p:nvPr>
            <p:ph type="sldNum" sz="quarter" idx="11"/>
          </p:nvPr>
        </p:nvSpPr>
        <p:spPr>
          <a:noFill/>
        </p:spPr>
        <p:txBody>
          <a:bodyPr/>
          <a:lstStyle/>
          <a:p>
            <a:fld id="{52FE0B15-EE88-491E-A4DB-B428BBFD6741}" type="slidenum">
              <a:rPr lang="en-US"/>
              <a:pPr/>
              <a:t>46</a:t>
            </a:fld>
            <a:endParaRPr lang="en-US"/>
          </a:p>
        </p:txBody>
      </p:sp>
      <p:sp>
        <p:nvSpPr>
          <p:cNvPr id="50180" name="Rectangle 2"/>
          <p:cNvSpPr>
            <a:spLocks noGrp="1" noChangeArrowheads="1"/>
          </p:cNvSpPr>
          <p:nvPr>
            <p:ph type="title"/>
          </p:nvPr>
        </p:nvSpPr>
        <p:spPr/>
        <p:txBody>
          <a:bodyPr/>
          <a:lstStyle/>
          <a:p>
            <a:pPr eaLnBrk="1" hangingPunct="1"/>
            <a:r>
              <a:rPr lang="en-US" sz="3200" smtClean="0"/>
              <a:t>Region Optimization</a:t>
            </a:r>
          </a:p>
        </p:txBody>
      </p:sp>
      <p:sp>
        <p:nvSpPr>
          <p:cNvPr id="50181" name="Rectangle 3"/>
          <p:cNvSpPr>
            <a:spLocks noGrp="1" noChangeArrowheads="1"/>
          </p:cNvSpPr>
          <p:nvPr>
            <p:ph type="body" idx="1"/>
          </p:nvPr>
        </p:nvSpPr>
        <p:spPr/>
        <p:txBody>
          <a:bodyPr/>
          <a:lstStyle/>
          <a:p>
            <a:pPr marL="457200" indent="-457200" eaLnBrk="1" hangingPunct="1">
              <a:buFont typeface="Wingdings" pitchFamily="2" charset="2"/>
              <a:buNone/>
              <a:tabLst>
                <a:tab pos="177800" algn="l"/>
                <a:tab pos="355600" algn="l"/>
              </a:tabLst>
            </a:pPr>
            <a:r>
              <a:rPr lang="en-US" smtClean="0"/>
              <a:t>Geometrical optimization can drastically reduce the number of sub-zones.</a:t>
            </a:r>
          </a:p>
          <a:p>
            <a:pPr marL="457200" indent="-457200" eaLnBrk="1" hangingPunct="1">
              <a:buFont typeface="Wingdings" pitchFamily="2" charset="2"/>
              <a:buNone/>
              <a:tabLst>
                <a:tab pos="177800" algn="l"/>
                <a:tab pos="355600" algn="l"/>
              </a:tabLst>
            </a:pPr>
            <a:r>
              <a:rPr lang="en-US" smtClean="0"/>
              <a:t>Currently work is going on for 2 types of optimization to be implemented in FLUKA</a:t>
            </a:r>
          </a:p>
          <a:p>
            <a:pPr marL="457200" indent="-457200" eaLnBrk="1" hangingPunct="1">
              <a:buFont typeface="Wingdings" pitchFamily="2" charset="2"/>
              <a:buAutoNum type="arabicPeriod"/>
              <a:tabLst>
                <a:tab pos="177800" algn="l"/>
                <a:tab pos="355600" algn="l"/>
              </a:tabLst>
            </a:pPr>
            <a:r>
              <a:rPr lang="en-US" smtClean="0"/>
              <a:t>Elimination of same type of planes (XYP, XZP, YZP) inside a sub-zone (product).</a:t>
            </a:r>
          </a:p>
          <a:p>
            <a:pPr marL="457200" indent="-457200" eaLnBrk="1" hangingPunct="1">
              <a:buFont typeface="Wingdings" pitchFamily="2" charset="2"/>
              <a:buAutoNum type="arabicPeriod"/>
              <a:tabLst>
                <a:tab pos="177800" algn="l"/>
                <a:tab pos="355600" algn="l"/>
              </a:tabLst>
            </a:pPr>
            <a:r>
              <a:rPr lang="en-US" smtClean="0"/>
              <a:t>Optimization of sub-zones based on the </a:t>
            </a:r>
            <a:r>
              <a:rPr lang="en-US" smtClean="0">
                <a:solidFill>
                  <a:srgbClr val="800000"/>
                </a:solidFill>
              </a:rPr>
              <a:t>bounding boxes</a:t>
            </a:r>
            <a:r>
              <a:rPr lang="en-US" smtClean="0"/>
              <a:t> of the bodies.</a:t>
            </a:r>
          </a:p>
          <a:p>
            <a:pPr marL="915988" lvl="1" indent="-381000" eaLnBrk="1" hangingPunct="1">
              <a:tabLst>
                <a:tab pos="177800" algn="l"/>
                <a:tab pos="355600" algn="l"/>
              </a:tabLst>
            </a:pPr>
            <a:r>
              <a:rPr lang="en-US" smtClean="0">
                <a:solidFill>
                  <a:srgbClr val="800000"/>
                </a:solidFill>
              </a:rPr>
              <a:t>Infinite objects</a:t>
            </a:r>
            <a:r>
              <a:rPr lang="en-US" smtClean="0"/>
              <a:t> have an </a:t>
            </a:r>
            <a:r>
              <a:rPr lang="en-US" smtClean="0">
                <a:solidFill>
                  <a:srgbClr val="800000"/>
                </a:solidFill>
              </a:rPr>
              <a:t>infinite bounding</a:t>
            </a:r>
            <a:r>
              <a:rPr lang="en-US" smtClean="0"/>
              <a:t> box on some of the dimensions ie. </a:t>
            </a:r>
            <a:r>
              <a:rPr lang="en-US" smtClean="0">
                <a:solidFill>
                  <a:srgbClr val="800000"/>
                </a:solidFill>
              </a:rPr>
              <a:t>XYP, ZCC</a:t>
            </a:r>
            <a:r>
              <a:rPr lang="en-US" smtClean="0"/>
              <a:t> etc.</a:t>
            </a:r>
          </a:p>
          <a:p>
            <a:pPr marL="915988" lvl="1" indent="-381000" eaLnBrk="1" hangingPunct="1">
              <a:tabLst>
                <a:tab pos="177800" algn="l"/>
                <a:tab pos="355600" algn="l"/>
              </a:tabLst>
            </a:pPr>
            <a:r>
              <a:rPr lang="en-US" smtClean="0">
                <a:solidFill>
                  <a:srgbClr val="800000"/>
                </a:solidFill>
              </a:rPr>
              <a:t>PLA</a:t>
            </a:r>
            <a:r>
              <a:rPr lang="en-US" smtClean="0"/>
              <a:t>nes do not have a bounding box</a:t>
            </a:r>
          </a:p>
          <a:p>
            <a:pPr marL="915988" lvl="1" indent="-381000" eaLnBrk="1" hangingPunct="1">
              <a:tabLst>
                <a:tab pos="177800" algn="l"/>
                <a:tab pos="355600" algn="l"/>
              </a:tabLst>
            </a:pPr>
            <a:r>
              <a:rPr lang="en-US" smtClean="0"/>
              <a:t>For each sub-zone after the expansion, if the intersection of the bounding boxes is impossible the sub-zone is discarded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2"/>
          <p:cNvSpPr>
            <a:spLocks noGrp="1" noChangeArrowheads="1"/>
          </p:cNvSpPr>
          <p:nvPr>
            <p:ph type="sldNum" sz="quarter" idx="11"/>
          </p:nvPr>
        </p:nvSpPr>
        <p:spPr>
          <a:noFill/>
        </p:spPr>
        <p:txBody>
          <a:bodyPr/>
          <a:lstStyle/>
          <a:p>
            <a:fld id="{1433504A-49C8-434A-B8E6-E7202D21E4B0}" type="slidenum">
              <a:rPr lang="en-US"/>
              <a:pPr/>
              <a:t>47</a:t>
            </a:fld>
            <a:endParaRPr lang="en-US"/>
          </a:p>
        </p:txBody>
      </p:sp>
      <p:sp>
        <p:nvSpPr>
          <p:cNvPr id="51204" name="Rectangle 2"/>
          <p:cNvSpPr>
            <a:spLocks noGrp="1" noChangeArrowheads="1"/>
          </p:cNvSpPr>
          <p:nvPr>
            <p:ph type="title"/>
          </p:nvPr>
        </p:nvSpPr>
        <p:spPr/>
        <p:txBody>
          <a:bodyPr/>
          <a:lstStyle/>
          <a:p>
            <a:pPr eaLnBrk="1" hangingPunct="1"/>
            <a:r>
              <a:rPr lang="en-US" sz="3200" smtClean="0"/>
              <a:t>Expansion Optimization</a:t>
            </a:r>
          </a:p>
        </p:txBody>
      </p:sp>
      <p:sp>
        <p:nvSpPr>
          <p:cNvPr id="51205" name="Rectangle 3"/>
          <p:cNvSpPr>
            <a:spLocks noGrp="1" noChangeArrowheads="1"/>
          </p:cNvSpPr>
          <p:nvPr>
            <p:ph type="body" sz="half" idx="1"/>
          </p:nvPr>
        </p:nvSpPr>
        <p:spPr/>
        <p:txBody>
          <a:bodyPr/>
          <a:lstStyle/>
          <a:p>
            <a:pPr eaLnBrk="1" hangingPunct="1">
              <a:lnSpc>
                <a:spcPct val="80000"/>
              </a:lnSpc>
              <a:buFont typeface="Wingdings" pitchFamily="2" charset="2"/>
              <a:buNone/>
            </a:pPr>
            <a:r>
              <a:rPr lang="en-US" sz="1800" b="1" smtClean="0">
                <a:solidFill>
                  <a:srgbClr val="800000"/>
                </a:solidFill>
              </a:rPr>
              <a:t>BLACK Region (30/90)</a:t>
            </a:r>
          </a:p>
          <a:p>
            <a:pPr eaLnBrk="1" hangingPunct="1">
              <a:lnSpc>
                <a:spcPct val="80000"/>
              </a:lnSpc>
              <a:buFont typeface="Wingdings" pitchFamily="2" charset="2"/>
              <a:buNone/>
            </a:pPr>
            <a:r>
              <a:rPr lang="en-US" sz="1200" smtClean="0"/>
              <a:t>       </a:t>
            </a:r>
            <a:r>
              <a:rPr lang="en-US" sz="1000" smtClean="0"/>
              <a:t>OR +Bottom1 +EXTVOID</a:t>
            </a:r>
          </a:p>
          <a:p>
            <a:pPr eaLnBrk="1" hangingPunct="1">
              <a:lnSpc>
                <a:spcPct val="80000"/>
              </a:lnSpc>
              <a:buFont typeface="Wingdings" pitchFamily="2" charset="2"/>
              <a:buNone/>
            </a:pPr>
            <a:r>
              <a:rPr lang="en-US" sz="1000" smtClean="0"/>
              <a:t>        OR +Bottom1 +EXTVOID +Front2</a:t>
            </a:r>
          </a:p>
          <a:p>
            <a:pPr eaLnBrk="1" hangingPunct="1">
              <a:lnSpc>
                <a:spcPct val="80000"/>
              </a:lnSpc>
              <a:buFont typeface="Wingdings" pitchFamily="2" charset="2"/>
              <a:buNone/>
            </a:pPr>
            <a:r>
              <a:rPr lang="en-US" sz="1000" smtClean="0"/>
              <a:t>        OR +Bottom1 +EXTVOID +Right2</a:t>
            </a:r>
          </a:p>
          <a:p>
            <a:pPr eaLnBrk="1" hangingPunct="1">
              <a:lnSpc>
                <a:spcPct val="80000"/>
              </a:lnSpc>
              <a:buFont typeface="Wingdings" pitchFamily="2" charset="2"/>
              <a:buNone/>
            </a:pPr>
            <a:r>
              <a:rPr lang="en-US" sz="1000" smtClean="0"/>
              <a:t>        OR +Bottom1 +EXTVOID -Back2</a:t>
            </a:r>
          </a:p>
          <a:p>
            <a:pPr eaLnBrk="1" hangingPunct="1">
              <a:lnSpc>
                <a:spcPct val="80000"/>
              </a:lnSpc>
              <a:buFont typeface="Wingdings" pitchFamily="2" charset="2"/>
              <a:buNone/>
            </a:pPr>
            <a:r>
              <a:rPr lang="en-US" sz="1000" smtClean="0"/>
              <a:t>        OR +Bottom1 +EXTVOID -Left2</a:t>
            </a:r>
          </a:p>
          <a:p>
            <a:pPr eaLnBrk="1" hangingPunct="1">
              <a:lnSpc>
                <a:spcPct val="80000"/>
              </a:lnSpc>
              <a:buFont typeface="Wingdings" pitchFamily="2" charset="2"/>
              <a:buNone/>
            </a:pPr>
            <a:r>
              <a:rPr lang="en-US" sz="1000" smtClean="0"/>
              <a:t>        OR +Bottom2 +EXTVOID +Front1</a:t>
            </a:r>
          </a:p>
          <a:p>
            <a:pPr eaLnBrk="1" hangingPunct="1">
              <a:lnSpc>
                <a:spcPct val="80000"/>
              </a:lnSpc>
              <a:buFont typeface="Wingdings" pitchFamily="2" charset="2"/>
              <a:buNone/>
            </a:pPr>
            <a:r>
              <a:rPr lang="en-US" sz="1000" smtClean="0"/>
              <a:t>        OR +Bottom2 +EXTVOID +Right1</a:t>
            </a:r>
          </a:p>
          <a:p>
            <a:pPr eaLnBrk="1" hangingPunct="1">
              <a:lnSpc>
                <a:spcPct val="80000"/>
              </a:lnSpc>
              <a:buFont typeface="Wingdings" pitchFamily="2" charset="2"/>
              <a:buNone/>
            </a:pPr>
            <a:r>
              <a:rPr lang="en-US" sz="1000" smtClean="0"/>
              <a:t>        OR +Bottom2 +EXTVOID -Back1</a:t>
            </a:r>
          </a:p>
          <a:p>
            <a:pPr eaLnBrk="1" hangingPunct="1">
              <a:lnSpc>
                <a:spcPct val="80000"/>
              </a:lnSpc>
              <a:buFont typeface="Wingdings" pitchFamily="2" charset="2"/>
              <a:buNone/>
            </a:pPr>
            <a:r>
              <a:rPr lang="en-US" sz="1000" smtClean="0"/>
              <a:t>        OR +Bottom2 +EXTVOID -Left1</a:t>
            </a:r>
          </a:p>
          <a:p>
            <a:pPr eaLnBrk="1" hangingPunct="1">
              <a:lnSpc>
                <a:spcPct val="80000"/>
              </a:lnSpc>
              <a:buFont typeface="Wingdings" pitchFamily="2" charset="2"/>
              <a:buNone/>
            </a:pPr>
            <a:r>
              <a:rPr lang="en-US" sz="1000" smtClean="0"/>
              <a:t>        OR +EXTVOID +Front2</a:t>
            </a:r>
          </a:p>
          <a:p>
            <a:pPr eaLnBrk="1" hangingPunct="1">
              <a:lnSpc>
                <a:spcPct val="80000"/>
              </a:lnSpc>
              <a:buFont typeface="Wingdings" pitchFamily="2" charset="2"/>
              <a:buNone/>
            </a:pPr>
            <a:r>
              <a:rPr lang="en-US" sz="1000" smtClean="0"/>
              <a:t>        OR +EXTVOID +Front1 +Right2</a:t>
            </a:r>
          </a:p>
          <a:p>
            <a:pPr eaLnBrk="1" hangingPunct="1">
              <a:lnSpc>
                <a:spcPct val="80000"/>
              </a:lnSpc>
              <a:buFont typeface="Wingdings" pitchFamily="2" charset="2"/>
              <a:buNone/>
            </a:pPr>
            <a:r>
              <a:rPr lang="en-US" sz="1000" smtClean="0"/>
              <a:t>        OR +EXTVOID +Front1 -Left2</a:t>
            </a:r>
          </a:p>
          <a:p>
            <a:pPr eaLnBrk="1" hangingPunct="1">
              <a:lnSpc>
                <a:spcPct val="80000"/>
              </a:lnSpc>
              <a:buFont typeface="Wingdings" pitchFamily="2" charset="2"/>
              <a:buNone/>
            </a:pPr>
            <a:r>
              <a:rPr lang="en-US" sz="1000" smtClean="0"/>
              <a:t>        OR +EXTVOID +Front1 -Top2</a:t>
            </a:r>
          </a:p>
          <a:p>
            <a:pPr eaLnBrk="1" hangingPunct="1">
              <a:lnSpc>
                <a:spcPct val="80000"/>
              </a:lnSpc>
              <a:buFont typeface="Wingdings" pitchFamily="2" charset="2"/>
              <a:buNone/>
            </a:pPr>
            <a:r>
              <a:rPr lang="en-US" sz="1000" smtClean="0"/>
              <a:t>        OR +EXTVOID +Front2 +Right1</a:t>
            </a:r>
          </a:p>
          <a:p>
            <a:pPr eaLnBrk="1" hangingPunct="1">
              <a:lnSpc>
                <a:spcPct val="80000"/>
              </a:lnSpc>
              <a:buFont typeface="Wingdings" pitchFamily="2" charset="2"/>
              <a:buNone/>
            </a:pPr>
            <a:r>
              <a:rPr lang="en-US" sz="1000" smtClean="0"/>
              <a:t>        OR +EXTVOID +Front2 -Left1</a:t>
            </a:r>
          </a:p>
          <a:p>
            <a:pPr eaLnBrk="1" hangingPunct="1">
              <a:lnSpc>
                <a:spcPct val="80000"/>
              </a:lnSpc>
              <a:buFont typeface="Wingdings" pitchFamily="2" charset="2"/>
              <a:buNone/>
            </a:pPr>
            <a:r>
              <a:rPr lang="en-US" sz="1000" smtClean="0"/>
              <a:t>        OR +EXTVOID +Front2 -Top1</a:t>
            </a:r>
          </a:p>
          <a:p>
            <a:pPr eaLnBrk="1" hangingPunct="1">
              <a:lnSpc>
                <a:spcPct val="80000"/>
              </a:lnSpc>
              <a:buFont typeface="Wingdings" pitchFamily="2" charset="2"/>
              <a:buNone/>
            </a:pPr>
            <a:r>
              <a:rPr lang="en-US" sz="1000" smtClean="0"/>
              <a:t>        OR +EXTVOID +Right1</a:t>
            </a:r>
          </a:p>
          <a:p>
            <a:pPr eaLnBrk="1" hangingPunct="1">
              <a:lnSpc>
                <a:spcPct val="80000"/>
              </a:lnSpc>
              <a:buFont typeface="Wingdings" pitchFamily="2" charset="2"/>
              <a:buNone/>
            </a:pPr>
            <a:r>
              <a:rPr lang="en-US" sz="1000" smtClean="0"/>
              <a:t>        OR +EXTVOID +Right1 -Back2</a:t>
            </a:r>
          </a:p>
          <a:p>
            <a:pPr eaLnBrk="1" hangingPunct="1">
              <a:lnSpc>
                <a:spcPct val="80000"/>
              </a:lnSpc>
              <a:buFont typeface="Wingdings" pitchFamily="2" charset="2"/>
              <a:buNone/>
            </a:pPr>
            <a:r>
              <a:rPr lang="en-US" sz="1000" smtClean="0"/>
              <a:t>        OR +EXTVOID +Right1 -Top2</a:t>
            </a:r>
          </a:p>
          <a:p>
            <a:pPr eaLnBrk="1" hangingPunct="1">
              <a:lnSpc>
                <a:spcPct val="80000"/>
              </a:lnSpc>
              <a:buFont typeface="Wingdings" pitchFamily="2" charset="2"/>
              <a:buNone/>
            </a:pPr>
            <a:r>
              <a:rPr lang="en-US" sz="1000" smtClean="0"/>
              <a:t>        OR +EXTVOID +Right2 -Back1</a:t>
            </a:r>
          </a:p>
          <a:p>
            <a:pPr eaLnBrk="1" hangingPunct="1">
              <a:lnSpc>
                <a:spcPct val="80000"/>
              </a:lnSpc>
              <a:buFont typeface="Wingdings" pitchFamily="2" charset="2"/>
              <a:buNone/>
            </a:pPr>
            <a:r>
              <a:rPr lang="en-US" sz="1000" smtClean="0"/>
              <a:t>        OR +EXTVOID +Right2 -Top1</a:t>
            </a:r>
          </a:p>
          <a:p>
            <a:pPr eaLnBrk="1" hangingPunct="1">
              <a:lnSpc>
                <a:spcPct val="80000"/>
              </a:lnSpc>
              <a:buFont typeface="Wingdings" pitchFamily="2" charset="2"/>
              <a:buNone/>
            </a:pPr>
            <a:r>
              <a:rPr lang="en-US" sz="1000" smtClean="0"/>
              <a:t>        OR +EXTVOID -Back1</a:t>
            </a:r>
          </a:p>
          <a:p>
            <a:pPr eaLnBrk="1" hangingPunct="1">
              <a:lnSpc>
                <a:spcPct val="80000"/>
              </a:lnSpc>
              <a:buFont typeface="Wingdings" pitchFamily="2" charset="2"/>
              <a:buNone/>
            </a:pPr>
            <a:r>
              <a:rPr lang="en-US" sz="1000" smtClean="0"/>
              <a:t>        OR +EXTVOID -Back1 -Left2</a:t>
            </a:r>
          </a:p>
          <a:p>
            <a:pPr eaLnBrk="1" hangingPunct="1">
              <a:lnSpc>
                <a:spcPct val="80000"/>
              </a:lnSpc>
              <a:buFont typeface="Wingdings" pitchFamily="2" charset="2"/>
              <a:buNone/>
            </a:pPr>
            <a:r>
              <a:rPr lang="en-US" sz="1000" smtClean="0"/>
              <a:t>        OR +EXTVOID -Back1 -Top2</a:t>
            </a:r>
          </a:p>
          <a:p>
            <a:pPr eaLnBrk="1" hangingPunct="1">
              <a:lnSpc>
                <a:spcPct val="80000"/>
              </a:lnSpc>
              <a:buFont typeface="Wingdings" pitchFamily="2" charset="2"/>
              <a:buNone/>
            </a:pPr>
            <a:r>
              <a:rPr lang="en-US" sz="1000" smtClean="0"/>
              <a:t>        OR +EXTVOID -Back2 -Left1</a:t>
            </a:r>
          </a:p>
        </p:txBody>
      </p:sp>
      <p:sp>
        <p:nvSpPr>
          <p:cNvPr id="51206" name="Rectangle 4"/>
          <p:cNvSpPr>
            <a:spLocks noGrp="1" noChangeArrowheads="1"/>
          </p:cNvSpPr>
          <p:nvPr>
            <p:ph type="body" sz="half" idx="2"/>
          </p:nvPr>
        </p:nvSpPr>
        <p:spPr/>
        <p:txBody>
          <a:bodyPr/>
          <a:lstStyle/>
          <a:p>
            <a:pPr eaLnBrk="1" hangingPunct="1">
              <a:lnSpc>
                <a:spcPct val="80000"/>
              </a:lnSpc>
              <a:buFont typeface="Wingdings" pitchFamily="2" charset="2"/>
              <a:buNone/>
            </a:pPr>
            <a:r>
              <a:rPr lang="en-US" sz="1000" smtClean="0"/>
              <a:t>        OR +EXTVOID -Back2 -Top1</a:t>
            </a:r>
          </a:p>
          <a:p>
            <a:pPr eaLnBrk="1" hangingPunct="1">
              <a:lnSpc>
                <a:spcPct val="80000"/>
              </a:lnSpc>
              <a:buFont typeface="Wingdings" pitchFamily="2" charset="2"/>
              <a:buNone/>
            </a:pPr>
            <a:r>
              <a:rPr lang="en-US" sz="1000" smtClean="0"/>
              <a:t>        OR +EXTVOID -Left2</a:t>
            </a:r>
          </a:p>
          <a:p>
            <a:pPr eaLnBrk="1" hangingPunct="1">
              <a:lnSpc>
                <a:spcPct val="80000"/>
              </a:lnSpc>
              <a:buFont typeface="Wingdings" pitchFamily="2" charset="2"/>
              <a:buNone/>
            </a:pPr>
            <a:r>
              <a:rPr lang="en-US" sz="1000" smtClean="0"/>
              <a:t>        OR +EXTVOID -Left1 -Top2</a:t>
            </a:r>
          </a:p>
          <a:p>
            <a:pPr eaLnBrk="1" hangingPunct="1">
              <a:lnSpc>
                <a:spcPct val="80000"/>
              </a:lnSpc>
              <a:buFont typeface="Wingdings" pitchFamily="2" charset="2"/>
              <a:buNone/>
            </a:pPr>
            <a:r>
              <a:rPr lang="en-US" sz="1000" smtClean="0"/>
              <a:t>        OR +EXTVOID -Left2 -Top1</a:t>
            </a:r>
          </a:p>
          <a:p>
            <a:pPr eaLnBrk="1" hangingPunct="1">
              <a:lnSpc>
                <a:spcPct val="80000"/>
              </a:lnSpc>
              <a:buFont typeface="Wingdings" pitchFamily="2" charset="2"/>
              <a:buNone/>
            </a:pPr>
            <a:r>
              <a:rPr lang="en-US" sz="1000" smtClean="0"/>
              <a:t>        OR +EXTVOID -Top2</a:t>
            </a:r>
            <a:endParaRPr lang="en-US" sz="1400" smtClean="0"/>
          </a:p>
          <a:p>
            <a:pPr eaLnBrk="1" hangingPunct="1">
              <a:lnSpc>
                <a:spcPct val="80000"/>
              </a:lnSpc>
              <a:buFont typeface="Wingdings" pitchFamily="2" charset="2"/>
              <a:buNone/>
            </a:pPr>
            <a:endParaRPr lang="en-US" sz="1600" b="1" smtClean="0">
              <a:solidFill>
                <a:srgbClr val="800000"/>
              </a:solidFill>
            </a:endParaRPr>
          </a:p>
          <a:p>
            <a:pPr eaLnBrk="1" hangingPunct="1">
              <a:lnSpc>
                <a:spcPct val="80000"/>
              </a:lnSpc>
              <a:buFont typeface="Wingdings" pitchFamily="2" charset="2"/>
              <a:buNone/>
            </a:pPr>
            <a:r>
              <a:rPr lang="en-US" sz="2000" b="1" smtClean="0">
                <a:solidFill>
                  <a:srgbClr val="800000"/>
                </a:solidFill>
              </a:rPr>
              <a:t>CUBE1 Region (1)</a:t>
            </a:r>
          </a:p>
          <a:p>
            <a:pPr eaLnBrk="1" hangingPunct="1">
              <a:lnSpc>
                <a:spcPct val="80000"/>
              </a:lnSpc>
              <a:buFont typeface="Wingdings" pitchFamily="2" charset="2"/>
              <a:buNone/>
            </a:pPr>
            <a:r>
              <a:rPr lang="en-US" sz="1000" smtClean="0"/>
              <a:t>+Back1 +Left1 +Top1 -Bottom1 -Front1 -Right1</a:t>
            </a:r>
          </a:p>
          <a:p>
            <a:pPr eaLnBrk="1" hangingPunct="1">
              <a:lnSpc>
                <a:spcPct val="80000"/>
              </a:lnSpc>
              <a:buFont typeface="Wingdings" pitchFamily="2" charset="2"/>
              <a:buNone/>
            </a:pPr>
            <a:endParaRPr lang="en-US" sz="1000" smtClean="0"/>
          </a:p>
          <a:p>
            <a:pPr eaLnBrk="1" hangingPunct="1">
              <a:lnSpc>
                <a:spcPct val="80000"/>
              </a:lnSpc>
              <a:buFont typeface="Wingdings" pitchFamily="2" charset="2"/>
              <a:buNone/>
            </a:pPr>
            <a:r>
              <a:rPr lang="en-US" sz="2000" b="1" smtClean="0">
                <a:solidFill>
                  <a:srgbClr val="800000"/>
                </a:solidFill>
              </a:rPr>
              <a:t>CUBE2 Region (3/18)</a:t>
            </a:r>
          </a:p>
          <a:p>
            <a:pPr eaLnBrk="1" hangingPunct="1">
              <a:lnSpc>
                <a:spcPct val="80000"/>
              </a:lnSpc>
              <a:buFont typeface="Wingdings" pitchFamily="2" charset="2"/>
              <a:buNone/>
            </a:pPr>
            <a:r>
              <a:rPr lang="en-US" sz="1000" smtClean="0"/>
              <a:t>OR +Front1 +Left2 +Top2 -Bottom2 -Front2 -Right2</a:t>
            </a:r>
          </a:p>
          <a:p>
            <a:pPr eaLnBrk="1" hangingPunct="1">
              <a:lnSpc>
                <a:spcPct val="80000"/>
              </a:lnSpc>
              <a:buFont typeface="Wingdings" pitchFamily="2" charset="2"/>
              <a:buNone/>
            </a:pPr>
            <a:r>
              <a:rPr lang="en-US" sz="1000" smtClean="0"/>
              <a:t>OR +Back2 +Left2 +Top2 -Bottom2 -Front2 -Left1</a:t>
            </a:r>
          </a:p>
          <a:p>
            <a:pPr eaLnBrk="1" hangingPunct="1">
              <a:lnSpc>
                <a:spcPct val="80000"/>
              </a:lnSpc>
              <a:buFont typeface="Wingdings" pitchFamily="2" charset="2"/>
              <a:buNone/>
            </a:pPr>
            <a:r>
              <a:rPr lang="en-US" sz="1000" smtClean="0"/>
              <a:t>OR +Back2 +Left2 +Top2 -Front2 -Right2 -Top1</a:t>
            </a:r>
          </a:p>
          <a:p>
            <a:pPr eaLnBrk="1" hangingPunct="1">
              <a:lnSpc>
                <a:spcPct val="80000"/>
              </a:lnSpc>
              <a:buFont typeface="Wingdings" pitchFamily="2" charset="2"/>
              <a:buNone/>
            </a:pPr>
            <a:endParaRPr lang="en-US" sz="1200" smtClean="0"/>
          </a:p>
        </p:txBody>
      </p:sp>
      <p:sp>
        <p:nvSpPr>
          <p:cNvPr id="51207" name="Rectangle 5"/>
          <p:cNvSpPr>
            <a:spLocks noChangeArrowheads="1"/>
          </p:cNvSpPr>
          <p:nvPr/>
        </p:nvSpPr>
        <p:spPr bwMode="auto">
          <a:xfrm>
            <a:off x="3708400" y="4581525"/>
            <a:ext cx="5183188" cy="895350"/>
          </a:xfrm>
          <a:prstGeom prst="rect">
            <a:avLst/>
          </a:prstGeom>
          <a:noFill/>
          <a:ln w="3175">
            <a:noFill/>
            <a:miter lim="800000"/>
            <a:headEnd type="none" w="sm" len="sm"/>
            <a:tailEnd type="none" w="sm" len="sm"/>
          </a:ln>
        </p:spPr>
        <p:txBody>
          <a:bodyPr wrap="none">
            <a:spAutoFit/>
          </a:bodyPr>
          <a:lstStyle/>
          <a:p>
            <a:pPr algn="l">
              <a:spcBef>
                <a:spcPct val="20000"/>
              </a:spcBef>
              <a:buClr>
                <a:schemeClr val="hlink"/>
              </a:buClr>
              <a:buSzPct val="80000"/>
              <a:buFont typeface="Wingdings" pitchFamily="2" charset="2"/>
              <a:buNone/>
            </a:pPr>
            <a:r>
              <a:rPr lang="en-US"/>
              <a:t>The optimization process can correct</a:t>
            </a:r>
          </a:p>
          <a:p>
            <a:pPr algn="l">
              <a:spcBef>
                <a:spcPct val="20000"/>
              </a:spcBef>
              <a:buClr>
                <a:schemeClr val="hlink"/>
              </a:buClr>
              <a:buSzPct val="80000"/>
              <a:buFont typeface="Wingdings" pitchFamily="2" charset="2"/>
              <a:buNone/>
            </a:pPr>
            <a:r>
              <a:rPr lang="en-US"/>
              <a:t>only for some of the “</a:t>
            </a:r>
            <a:r>
              <a:rPr lang="en-US">
                <a:solidFill>
                  <a:srgbClr val="800000"/>
                </a:solidFill>
              </a:rPr>
              <a:t>obvious</a:t>
            </a:r>
            <a:r>
              <a:rPr lang="en-US"/>
              <a:t>” things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sldNum" sz="quarter" idx="11"/>
          </p:nvPr>
        </p:nvSpPr>
        <p:spPr>
          <a:noFill/>
        </p:spPr>
        <p:txBody>
          <a:bodyPr/>
          <a:lstStyle/>
          <a:p>
            <a:fld id="{ED997819-DC30-435A-BC22-EBFEE9DAEE1C}" type="slidenum">
              <a:rPr lang="en-US"/>
              <a:pPr/>
              <a:t>5</a:t>
            </a:fld>
            <a:endParaRPr lang="en-US"/>
          </a:p>
        </p:txBody>
      </p:sp>
      <p:sp>
        <p:nvSpPr>
          <p:cNvPr id="7172" name="Rectangle 2"/>
          <p:cNvSpPr>
            <a:spLocks noGrp="1" noChangeArrowheads="1"/>
          </p:cNvSpPr>
          <p:nvPr>
            <p:ph type="title"/>
          </p:nvPr>
        </p:nvSpPr>
        <p:spPr/>
        <p:txBody>
          <a:bodyPr/>
          <a:lstStyle/>
          <a:p>
            <a:r>
              <a:rPr lang="en-US" sz="3200" smtClean="0"/>
              <a:t>Bodies</a:t>
            </a:r>
          </a:p>
        </p:txBody>
      </p:sp>
      <p:sp>
        <p:nvSpPr>
          <p:cNvPr id="7173" name="Rectangle 3"/>
          <p:cNvSpPr>
            <a:spLocks noGrp="1" noChangeArrowheads="1"/>
          </p:cNvSpPr>
          <p:nvPr>
            <p:ph type="body" idx="1"/>
          </p:nvPr>
        </p:nvSpPr>
        <p:spPr>
          <a:xfrm>
            <a:off x="609600" y="990600"/>
            <a:ext cx="7924800" cy="5181600"/>
          </a:xfrm>
        </p:spPr>
        <p:txBody>
          <a:bodyPr/>
          <a:lstStyle/>
          <a:p>
            <a:r>
              <a:rPr lang="en-US" sz="1800" b="1" smtClean="0"/>
              <a:t>Each body divides the space into two regions </a:t>
            </a:r>
            <a:r>
              <a:rPr lang="en-US" sz="1800" b="1" smtClean="0">
                <a:solidFill>
                  <a:srgbClr val="993300"/>
                </a:solidFill>
              </a:rPr>
              <a:t>inside</a:t>
            </a:r>
            <a:r>
              <a:rPr lang="en-US" sz="1800" b="1" smtClean="0"/>
              <a:t> and </a:t>
            </a:r>
            <a:r>
              <a:rPr lang="en-US" sz="1800" b="1" smtClean="0">
                <a:solidFill>
                  <a:srgbClr val="993300"/>
                </a:solidFill>
              </a:rPr>
              <a:t>outside</a:t>
            </a:r>
            <a:r>
              <a:rPr lang="en-US" sz="1800" b="1" smtClean="0"/>
              <a:t>.</a:t>
            </a:r>
            <a:br>
              <a:rPr lang="en-US" sz="1800" b="1" smtClean="0"/>
            </a:br>
            <a:r>
              <a:rPr lang="en-US" sz="1800" b="1" smtClean="0"/>
              <a:t>The </a:t>
            </a:r>
            <a:r>
              <a:rPr lang="en-US" sz="1800" b="1" smtClean="0">
                <a:solidFill>
                  <a:srgbClr val="993300"/>
                </a:solidFill>
              </a:rPr>
              <a:t>outside</a:t>
            </a:r>
            <a:r>
              <a:rPr lang="en-US" sz="1800" b="1" smtClean="0"/>
              <a:t> region is pointed to by the </a:t>
            </a:r>
            <a:r>
              <a:rPr lang="en-US" sz="1800" b="1" smtClean="0">
                <a:solidFill>
                  <a:srgbClr val="993300"/>
                </a:solidFill>
              </a:rPr>
              <a:t>normal</a:t>
            </a:r>
            <a:r>
              <a:rPr lang="en-US" sz="1800" b="1" smtClean="0"/>
              <a:t> on the surface.</a:t>
            </a:r>
          </a:p>
          <a:p>
            <a:r>
              <a:rPr lang="en-US" smtClean="0"/>
              <a:t>3-character code of available bodies:</a:t>
            </a:r>
            <a:endParaRPr lang="en-US" smtClean="0">
              <a:solidFill>
                <a:srgbClr val="008000"/>
              </a:solidFill>
            </a:endParaRPr>
          </a:p>
          <a:p>
            <a:pPr lvl="1"/>
            <a:r>
              <a:rPr lang="en-US" smtClean="0">
                <a:solidFill>
                  <a:srgbClr val="008000"/>
                </a:solidFill>
              </a:rPr>
              <a:t>RPP: Rectangular parallelepiped</a:t>
            </a:r>
          </a:p>
          <a:p>
            <a:pPr lvl="1"/>
            <a:r>
              <a:rPr lang="en-US" smtClean="0">
                <a:solidFill>
                  <a:srgbClr val="008000"/>
                </a:solidFill>
              </a:rPr>
              <a:t>SPH: Sphere</a:t>
            </a:r>
          </a:p>
          <a:p>
            <a:pPr lvl="1"/>
            <a:r>
              <a:rPr lang="en-US" smtClean="0">
                <a:solidFill>
                  <a:srgbClr val="008000"/>
                </a:solidFill>
              </a:rPr>
              <a:t>XYP, XZP, YZP: Infinite half space delimited by a coordinate plane</a:t>
            </a:r>
          </a:p>
          <a:p>
            <a:pPr lvl="1"/>
            <a:r>
              <a:rPr lang="en-US" smtClean="0">
                <a:solidFill>
                  <a:srgbClr val="008000"/>
                </a:solidFill>
              </a:rPr>
              <a:t>PLA: Generic infinite half-space</a:t>
            </a:r>
          </a:p>
          <a:p>
            <a:pPr lvl="1"/>
            <a:r>
              <a:rPr lang="en-US" smtClean="0">
                <a:solidFill>
                  <a:srgbClr val="008000"/>
                </a:solidFill>
              </a:rPr>
              <a:t>XCC, YCC, ZCC: Infinite circular cylinder, parallel to coordinate axis</a:t>
            </a:r>
          </a:p>
          <a:p>
            <a:pPr lvl="1"/>
            <a:r>
              <a:rPr lang="en-US" smtClean="0">
                <a:solidFill>
                  <a:srgbClr val="008000"/>
                </a:solidFill>
              </a:rPr>
              <a:t>XEC, YEC, ZEC: Infinite elliptical cylinder, parallel to coordinate axis</a:t>
            </a:r>
          </a:p>
          <a:p>
            <a:pPr lvl="1"/>
            <a:r>
              <a:rPr lang="en-US" smtClean="0">
                <a:solidFill>
                  <a:srgbClr val="008000"/>
                </a:solidFill>
              </a:rPr>
              <a:t>RCC: Right circular cylinder</a:t>
            </a:r>
          </a:p>
          <a:p>
            <a:pPr lvl="1"/>
            <a:r>
              <a:rPr lang="en-US" smtClean="0">
                <a:solidFill>
                  <a:srgbClr val="008000"/>
                </a:solidFill>
              </a:rPr>
              <a:t>REC: Right elliptical cylinder</a:t>
            </a:r>
          </a:p>
          <a:p>
            <a:pPr lvl="1"/>
            <a:r>
              <a:rPr lang="en-US" smtClean="0">
                <a:solidFill>
                  <a:srgbClr val="008000"/>
                </a:solidFill>
              </a:rPr>
              <a:t>TRC: Truncated right angle cone</a:t>
            </a:r>
          </a:p>
          <a:p>
            <a:pPr lvl="1"/>
            <a:r>
              <a:rPr lang="en-US" smtClean="0">
                <a:solidFill>
                  <a:srgbClr val="008000"/>
                </a:solidFill>
              </a:rPr>
              <a:t>ELL: Ellipsoid of revolution</a:t>
            </a:r>
          </a:p>
          <a:p>
            <a:r>
              <a:rPr lang="en-US" smtClean="0"/>
              <a:t>Other bodies ARB, RAW, WED, BOX</a:t>
            </a:r>
          </a:p>
          <a:p>
            <a:pPr lvl="1"/>
            <a:r>
              <a:rPr lang="en-US" smtClean="0"/>
              <a:t>don’t use them, they cause sometimes rounding problems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sldNum" sz="quarter" idx="11"/>
          </p:nvPr>
        </p:nvSpPr>
        <p:spPr>
          <a:noFill/>
        </p:spPr>
        <p:txBody>
          <a:bodyPr/>
          <a:lstStyle/>
          <a:p>
            <a:fld id="{C79B9CC5-2878-40F6-8398-DC70E707FA90}" type="slidenum">
              <a:rPr lang="en-US"/>
              <a:pPr/>
              <a:t>6</a:t>
            </a:fld>
            <a:endParaRPr lang="en-US"/>
          </a:p>
        </p:txBody>
      </p:sp>
      <p:sp>
        <p:nvSpPr>
          <p:cNvPr id="8196" name="Rectangle 2"/>
          <p:cNvSpPr>
            <a:spLocks noGrp="1" noChangeArrowheads="1"/>
          </p:cNvSpPr>
          <p:nvPr>
            <p:ph type="title"/>
          </p:nvPr>
        </p:nvSpPr>
        <p:spPr>
          <a:xfrm>
            <a:off x="684213" y="333375"/>
            <a:ext cx="7772400" cy="609600"/>
          </a:xfrm>
        </p:spPr>
        <p:txBody>
          <a:bodyPr/>
          <a:lstStyle/>
          <a:p>
            <a:pPr eaLnBrk="1" hangingPunct="1"/>
            <a:r>
              <a:rPr lang="en-US" sz="3200" smtClean="0"/>
              <a:t>The Black Hole</a:t>
            </a:r>
          </a:p>
        </p:txBody>
      </p:sp>
      <p:sp>
        <p:nvSpPr>
          <p:cNvPr id="8197" name="Rectangle 3"/>
          <p:cNvSpPr>
            <a:spLocks noGrp="1" noChangeArrowheads="1"/>
          </p:cNvSpPr>
          <p:nvPr>
            <p:ph type="body" idx="1"/>
          </p:nvPr>
        </p:nvSpPr>
        <p:spPr>
          <a:xfrm>
            <a:off x="611188" y="1052513"/>
            <a:ext cx="7924800" cy="5181600"/>
          </a:xfrm>
        </p:spPr>
        <p:txBody>
          <a:bodyPr/>
          <a:lstStyle/>
          <a:p>
            <a:pPr marL="84138" indent="0" eaLnBrk="1" hangingPunct="1">
              <a:buFont typeface="Wingdings" pitchFamily="2" charset="2"/>
              <a:buNone/>
            </a:pPr>
            <a:r>
              <a:rPr lang="en-US" smtClean="0"/>
              <a:t>To avoid infinite tracking the particles must stopped somewhere. This has to be insured by the user by defining a region surrounding the geometry and assigning the material </a:t>
            </a:r>
            <a:r>
              <a:rPr lang="en-US" smtClean="0">
                <a:solidFill>
                  <a:srgbClr val="000000"/>
                </a:solidFill>
              </a:rPr>
              <a:t>BLCKHOLE </a:t>
            </a:r>
            <a:r>
              <a:rPr lang="en-US" smtClean="0"/>
              <a:t>to it.</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t>All particles that enter the blackhole are absorbed (they disappear). Further blackhole regions can be defined by the user if necessary.</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t>The blackhole is the outermost boundary of the geometry. Inside the blackhole region:</a:t>
            </a:r>
          </a:p>
          <a:p>
            <a:pPr marL="84138" indent="0" eaLnBrk="1" hangingPunct="1">
              <a:buFont typeface="Wingdings" pitchFamily="2" charset="2"/>
              <a:buNone/>
            </a:pPr>
            <a:r>
              <a:rPr lang="en-US" sz="2400" b="1" smtClean="0"/>
              <a:t>Each point of space must belong to one and only one region!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sldNum" sz="quarter" idx="11"/>
          </p:nvPr>
        </p:nvSpPr>
        <p:spPr>
          <a:noFill/>
        </p:spPr>
        <p:txBody>
          <a:bodyPr/>
          <a:lstStyle/>
          <a:p>
            <a:fld id="{3B8D426F-C2FB-48F1-9148-40F633DC6031}" type="slidenum">
              <a:rPr lang="en-US"/>
              <a:pPr/>
              <a:t>7</a:t>
            </a:fld>
            <a:endParaRPr lang="en-US"/>
          </a:p>
        </p:txBody>
      </p:sp>
      <p:sp>
        <p:nvSpPr>
          <p:cNvPr id="9220" name="Rectangle 2"/>
          <p:cNvSpPr>
            <a:spLocks noGrp="1" noChangeArrowheads="1"/>
          </p:cNvSpPr>
          <p:nvPr>
            <p:ph type="title"/>
          </p:nvPr>
        </p:nvSpPr>
        <p:spPr>
          <a:xfrm>
            <a:off x="684213" y="333375"/>
            <a:ext cx="7772400" cy="609600"/>
          </a:xfrm>
        </p:spPr>
        <p:txBody>
          <a:bodyPr/>
          <a:lstStyle/>
          <a:p>
            <a:pPr eaLnBrk="1" hangingPunct="1"/>
            <a:r>
              <a:rPr lang="en-US" sz="3200" smtClean="0"/>
              <a:t>Combinatorial Geometry Input</a:t>
            </a:r>
          </a:p>
        </p:txBody>
      </p:sp>
      <p:sp>
        <p:nvSpPr>
          <p:cNvPr id="9221" name="Rectangle 3"/>
          <p:cNvSpPr>
            <a:spLocks noGrp="1" noChangeArrowheads="1"/>
          </p:cNvSpPr>
          <p:nvPr>
            <p:ph type="body" idx="1"/>
          </p:nvPr>
        </p:nvSpPr>
        <p:spPr/>
        <p:txBody>
          <a:bodyPr/>
          <a:lstStyle/>
          <a:p>
            <a:pPr marL="84138" indent="0" defTabSz="350838" eaLnBrk="1" hangingPunct="1">
              <a:lnSpc>
                <a:spcPct val="90000"/>
              </a:lnSpc>
              <a:buFont typeface="Wingdings" pitchFamily="2" charset="2"/>
              <a:buNone/>
            </a:pPr>
            <a:r>
              <a:rPr lang="en-US" smtClean="0"/>
              <a:t>CG input must respect the following sequential order: </a:t>
            </a:r>
            <a:br>
              <a:rPr lang="en-US" smtClean="0"/>
            </a:br>
            <a:endParaRPr lang="en-US" smtClean="0"/>
          </a:p>
          <a:p>
            <a:pPr marL="84138" indent="0" defTabSz="350838" eaLnBrk="1" hangingPunct="1">
              <a:lnSpc>
                <a:spcPct val="90000"/>
              </a:lnSpc>
              <a:buFont typeface="Wingdings" pitchFamily="2" charset="2"/>
              <a:buNone/>
            </a:pPr>
            <a:r>
              <a:rPr lang="en-US" sz="2400" smtClean="0"/>
              <a:t>	</a:t>
            </a:r>
            <a:r>
              <a:rPr lang="en-US" sz="2400" smtClean="0">
                <a:solidFill>
                  <a:srgbClr val="800000"/>
                </a:solidFill>
              </a:rPr>
              <a:t>GEOBEGIN</a:t>
            </a:r>
            <a:r>
              <a:rPr lang="en-US" sz="2400" smtClean="0"/>
              <a:t> card </a:t>
            </a:r>
            <a:br>
              <a:rPr lang="en-US" sz="2400" smtClean="0"/>
            </a:br>
            <a:r>
              <a:rPr lang="en-US" sz="2400" smtClean="0"/>
              <a:t>		</a:t>
            </a:r>
            <a:r>
              <a:rPr lang="en-US" sz="2400" smtClean="0">
                <a:solidFill>
                  <a:srgbClr val="800000"/>
                </a:solidFill>
              </a:rPr>
              <a:t>VOXELS</a:t>
            </a:r>
            <a:r>
              <a:rPr lang="en-US" sz="2400" smtClean="0"/>
              <a:t> card (optional, see Voxel lecture) </a:t>
            </a:r>
            <a:br>
              <a:rPr lang="en-US" sz="2400" smtClean="0"/>
            </a:br>
            <a:r>
              <a:rPr lang="en-US" sz="2400" smtClean="0"/>
              <a:t>		Geometry title (and reading format options) </a:t>
            </a:r>
            <a:br>
              <a:rPr lang="en-US" sz="2400" smtClean="0"/>
            </a:br>
            <a:r>
              <a:rPr lang="en-US" sz="2400" smtClean="0"/>
              <a:t>			Body data </a:t>
            </a:r>
            <a:br>
              <a:rPr lang="en-US" sz="2400" smtClean="0"/>
            </a:br>
            <a:r>
              <a:rPr lang="en-US" sz="2400" smtClean="0"/>
              <a:t>		</a:t>
            </a:r>
            <a:r>
              <a:rPr lang="en-US" sz="2400" smtClean="0">
                <a:solidFill>
                  <a:srgbClr val="800000"/>
                </a:solidFill>
              </a:rPr>
              <a:t>END</a:t>
            </a:r>
            <a:r>
              <a:rPr lang="en-US" sz="2400" smtClean="0"/>
              <a:t> card </a:t>
            </a:r>
            <a:br>
              <a:rPr lang="en-US" sz="2400" smtClean="0"/>
            </a:br>
            <a:r>
              <a:rPr lang="en-US" sz="2400" smtClean="0"/>
              <a:t>			Region data</a:t>
            </a:r>
          </a:p>
          <a:p>
            <a:pPr marL="84138" indent="0" defTabSz="350838" eaLnBrk="1" hangingPunct="1">
              <a:lnSpc>
                <a:spcPct val="90000"/>
              </a:lnSpc>
              <a:buFont typeface="Wingdings" pitchFamily="2" charset="2"/>
              <a:buNone/>
            </a:pPr>
            <a:r>
              <a:rPr lang="en-US" sz="2400" smtClean="0"/>
              <a:t>		</a:t>
            </a:r>
            <a:r>
              <a:rPr lang="en-US" sz="2400" smtClean="0">
                <a:solidFill>
                  <a:srgbClr val="800000"/>
                </a:solidFill>
              </a:rPr>
              <a:t>END</a:t>
            </a:r>
            <a:r>
              <a:rPr lang="en-US" sz="2400" smtClean="0"/>
              <a:t> card </a:t>
            </a:r>
            <a:br>
              <a:rPr lang="en-US" sz="2400" smtClean="0"/>
            </a:br>
            <a:r>
              <a:rPr lang="en-US" sz="2400" smtClean="0"/>
              <a:t>		</a:t>
            </a:r>
            <a:r>
              <a:rPr lang="en-US" sz="2400" smtClean="0">
                <a:solidFill>
                  <a:srgbClr val="800000"/>
                </a:solidFill>
              </a:rPr>
              <a:t>LATTICE</a:t>
            </a:r>
            <a:r>
              <a:rPr lang="en-US" sz="2400" smtClean="0"/>
              <a:t> cards (optional, see Lattice lecture) </a:t>
            </a:r>
            <a:br>
              <a:rPr lang="en-US" sz="2400" smtClean="0"/>
            </a:br>
            <a:r>
              <a:rPr lang="en-US" sz="2400" smtClean="0"/>
              <a:t>		Region volumes </a:t>
            </a:r>
            <a:r>
              <a:rPr lang="en-US" sz="1600" smtClean="0"/>
              <a:t>(optionally requested by a flag in the Geometry title, used together with </a:t>
            </a:r>
            <a:r>
              <a:rPr lang="en-US" sz="1600" smtClean="0">
                <a:solidFill>
                  <a:srgbClr val="800000"/>
                </a:solidFill>
              </a:rPr>
              <a:t>SCORE</a:t>
            </a:r>
            <a:r>
              <a:rPr lang="en-US" sz="1600" smtClean="0"/>
              <a:t>)</a:t>
            </a:r>
            <a:r>
              <a:rPr lang="en-US" sz="2400" smtClean="0"/>
              <a:t/>
            </a:r>
            <a:br>
              <a:rPr lang="en-US" sz="2400" smtClean="0"/>
            </a:br>
            <a:r>
              <a:rPr lang="en-US" sz="2400" smtClean="0"/>
              <a:t>	</a:t>
            </a:r>
            <a:r>
              <a:rPr lang="en-US" sz="2400" smtClean="0">
                <a:solidFill>
                  <a:srgbClr val="800000"/>
                </a:solidFill>
              </a:rPr>
              <a:t>GEOEND</a:t>
            </a:r>
            <a:r>
              <a:rPr lang="en-US" sz="2400" smtClean="0"/>
              <a:t> card</a:t>
            </a:r>
          </a:p>
          <a:p>
            <a:pPr marL="84138" indent="0" defTabSz="350838" eaLnBrk="1" hangingPunct="1">
              <a:lnSpc>
                <a:spcPct val="90000"/>
              </a:lnSpc>
              <a:buFont typeface="Wingdings" pitchFamily="2" charset="2"/>
              <a:buNone/>
            </a:pPr>
            <a:endParaRPr lang="en-US" sz="2400" smtClean="0"/>
          </a:p>
          <a:p>
            <a:pPr marL="84138" indent="0" defTabSz="350838" eaLnBrk="1" hangingPunct="1">
              <a:lnSpc>
                <a:spcPct val="90000"/>
              </a:lnSpc>
              <a:buFont typeface="Wingdings" pitchFamily="2" charset="2"/>
              <a:buNone/>
            </a:pPr>
            <a:r>
              <a:rPr lang="en-US" sz="2400" smtClean="0"/>
              <a:t>Cards having a * in column 1 are treated as comments.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sldNum" sz="quarter" idx="11"/>
          </p:nvPr>
        </p:nvSpPr>
        <p:spPr>
          <a:noFill/>
        </p:spPr>
        <p:txBody>
          <a:bodyPr/>
          <a:lstStyle/>
          <a:p>
            <a:fld id="{41ABCAFF-4D7A-44AB-A0FD-1BEE549788C8}" type="slidenum">
              <a:rPr lang="en-US"/>
              <a:pPr/>
              <a:t>8</a:t>
            </a:fld>
            <a:endParaRPr lang="en-US"/>
          </a:p>
        </p:txBody>
      </p:sp>
      <p:sp>
        <p:nvSpPr>
          <p:cNvPr id="10244" name="Rectangle 2"/>
          <p:cNvSpPr>
            <a:spLocks noGrp="1" noChangeArrowheads="1"/>
          </p:cNvSpPr>
          <p:nvPr>
            <p:ph type="title"/>
          </p:nvPr>
        </p:nvSpPr>
        <p:spPr>
          <a:xfrm>
            <a:off x="684213" y="333375"/>
            <a:ext cx="7772400" cy="609600"/>
          </a:xfrm>
        </p:spPr>
        <p:txBody>
          <a:bodyPr/>
          <a:lstStyle/>
          <a:p>
            <a:pPr eaLnBrk="1" hangingPunct="1"/>
            <a:r>
              <a:rPr lang="en-US" sz="3200" smtClean="0"/>
              <a:t>Free format</a:t>
            </a:r>
          </a:p>
        </p:txBody>
      </p:sp>
      <p:sp>
        <p:nvSpPr>
          <p:cNvPr id="10245" name="Rectangle 3"/>
          <p:cNvSpPr>
            <a:spLocks noGrp="1" noChangeArrowheads="1"/>
          </p:cNvSpPr>
          <p:nvPr>
            <p:ph type="body" idx="1"/>
          </p:nvPr>
        </p:nvSpPr>
        <p:spPr/>
        <p:txBody>
          <a:bodyPr/>
          <a:lstStyle/>
          <a:p>
            <a:pPr marL="84138" indent="0" eaLnBrk="1" hangingPunct="1">
              <a:buFont typeface="Wingdings" pitchFamily="2" charset="2"/>
              <a:buNone/>
            </a:pPr>
            <a:r>
              <a:rPr lang="en-US" smtClean="0">
                <a:solidFill>
                  <a:srgbClr val="CC0000"/>
                </a:solidFill>
              </a:rPr>
              <a:t>Free format</a:t>
            </a:r>
            <a:r>
              <a:rPr lang="en-US" smtClean="0"/>
              <a:t> has been introduced recently and is </a:t>
            </a:r>
            <a:r>
              <a:rPr lang="en-US" smtClean="0">
                <a:solidFill>
                  <a:srgbClr val="CC0066"/>
                </a:solidFill>
              </a:rPr>
              <a:t>recommended with respect to the other formats</a:t>
            </a:r>
            <a:r>
              <a:rPr lang="en-US" smtClean="0"/>
              <a:t>, which will be kept however for reasons of back compatibility. Its main advantages, in addition to the freedom from strict alignment rules, are the possibility to modify the input sequence without affecting the </a:t>
            </a:r>
            <a:r>
              <a:rPr lang="en-US" smtClean="0">
                <a:solidFill>
                  <a:srgbClr val="CC0000"/>
                </a:solidFill>
              </a:rPr>
              <a:t>region</a:t>
            </a:r>
            <a:r>
              <a:rPr lang="en-US" smtClean="0"/>
              <a:t> description (for instance, by </a:t>
            </a:r>
            <a:r>
              <a:rPr lang="en-US" smtClean="0">
                <a:solidFill>
                  <a:srgbClr val="008000"/>
                </a:solidFill>
              </a:rPr>
              <a:t>inserting</a:t>
            </a:r>
            <a:r>
              <a:rPr lang="en-US" smtClean="0"/>
              <a:t> a </a:t>
            </a:r>
            <a:r>
              <a:rPr lang="en-US" smtClean="0">
                <a:solidFill>
                  <a:srgbClr val="008000"/>
                </a:solidFill>
              </a:rPr>
              <a:t>new body</a:t>
            </a:r>
            <a:r>
              <a:rPr lang="en-US" smtClean="0"/>
              <a:t>) and the availability of </a:t>
            </a:r>
            <a:r>
              <a:rPr lang="en-US" smtClean="0">
                <a:solidFill>
                  <a:srgbClr val="CC0000"/>
                </a:solidFill>
              </a:rPr>
              <a:t>parentheses to perform complex boolean operations</a:t>
            </a:r>
            <a:r>
              <a:rPr lang="en-US" smtClean="0"/>
              <a:t> in the description of regions.</a:t>
            </a:r>
          </a:p>
          <a:p>
            <a:pPr marL="84138" indent="0" eaLnBrk="1" hangingPunct="1">
              <a:buFont typeface="Wingdings" pitchFamily="2" charset="2"/>
              <a:buNone/>
            </a:pPr>
            <a:endParaRPr lang="en-US" smtClean="0"/>
          </a:p>
          <a:p>
            <a:pPr marL="84138" indent="0" eaLnBrk="1" hangingPunct="1">
              <a:buFont typeface="Wingdings" pitchFamily="2" charset="2"/>
              <a:buNone/>
            </a:pPr>
            <a:r>
              <a:rPr lang="en-US" smtClean="0">
                <a:solidFill>
                  <a:srgbClr val="CC0066"/>
                </a:solidFill>
              </a:rPr>
              <a:t>Free format</a:t>
            </a:r>
            <a:r>
              <a:rPr lang="en-US" smtClean="0"/>
              <a:t> input is used for both body and region if requested by </a:t>
            </a:r>
            <a:r>
              <a:rPr lang="en-US" smtClean="0">
                <a:solidFill>
                  <a:srgbClr val="000000"/>
                </a:solidFill>
              </a:rPr>
              <a:t>COMBNAME</a:t>
            </a:r>
            <a:r>
              <a:rPr lang="en-US" smtClean="0"/>
              <a:t> in the </a:t>
            </a:r>
            <a:r>
              <a:rPr lang="en-US" smtClean="0">
                <a:solidFill>
                  <a:srgbClr val="CC0000"/>
                </a:solidFill>
              </a:rPr>
              <a:t>GEOBEGIN</a:t>
            </a:r>
            <a:r>
              <a:rPr lang="en-US" smtClean="0"/>
              <a:t> card, or by a </a:t>
            </a:r>
            <a:r>
              <a:rPr lang="en-US" smtClean="0">
                <a:solidFill>
                  <a:srgbClr val="CC0000"/>
                </a:solidFill>
              </a:rPr>
              <a:t>GLOBAL</a:t>
            </a:r>
            <a:r>
              <a:rPr lang="en-US" smtClean="0"/>
              <a:t> command at the beginning of the input 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Grp="1" noChangeArrowheads="1"/>
          </p:cNvSpPr>
          <p:nvPr>
            <p:ph type="sldNum" sz="quarter" idx="11"/>
          </p:nvPr>
        </p:nvSpPr>
        <p:spPr>
          <a:noFill/>
        </p:spPr>
        <p:txBody>
          <a:bodyPr/>
          <a:lstStyle/>
          <a:p>
            <a:fld id="{4357B132-7A76-415B-B8E3-DE2F733F3F35}" type="slidenum">
              <a:rPr lang="en-US"/>
              <a:pPr/>
              <a:t>9</a:t>
            </a:fld>
            <a:endParaRPr lang="en-US"/>
          </a:p>
        </p:txBody>
      </p:sp>
      <p:sp>
        <p:nvSpPr>
          <p:cNvPr id="11268" name="Slide Number Placeholder 4"/>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700D8364-5BC0-48FD-B939-FD875A412AFE}" type="slidenum">
              <a:rPr lang="en-US" sz="1200"/>
              <a:pPr algn="r"/>
              <a:t>9</a:t>
            </a:fld>
            <a:endParaRPr lang="en-US" sz="1200"/>
          </a:p>
        </p:txBody>
      </p:sp>
      <p:sp>
        <p:nvSpPr>
          <p:cNvPr id="11269" name="Rectangle 2"/>
          <p:cNvSpPr>
            <a:spLocks noGrp="1" noChangeArrowheads="1"/>
          </p:cNvSpPr>
          <p:nvPr>
            <p:ph type="title" idx="4294967295"/>
          </p:nvPr>
        </p:nvSpPr>
        <p:spPr>
          <a:xfrm>
            <a:off x="684213" y="333375"/>
            <a:ext cx="7772400" cy="609600"/>
          </a:xfrm>
        </p:spPr>
        <p:txBody>
          <a:bodyPr/>
          <a:lstStyle/>
          <a:p>
            <a:pPr eaLnBrk="1" hangingPunct="1"/>
            <a:r>
              <a:rPr lang="en-US" sz="3200" smtClean="0"/>
              <a:t>GEOBEGIN card</a:t>
            </a:r>
          </a:p>
        </p:txBody>
      </p:sp>
      <p:sp>
        <p:nvSpPr>
          <p:cNvPr id="11270" name="Rectangle 3"/>
          <p:cNvSpPr>
            <a:spLocks noGrp="1" noChangeArrowheads="1"/>
          </p:cNvSpPr>
          <p:nvPr>
            <p:ph type="body" idx="4294967295"/>
          </p:nvPr>
        </p:nvSpPr>
        <p:spPr/>
        <p:txBody>
          <a:bodyPr/>
          <a:lstStyle/>
          <a:p>
            <a:pPr marL="1165225" indent="-1081088" defTabSz="263525" eaLnBrk="1" hangingPunct="1">
              <a:lnSpc>
                <a:spcPct val="80000"/>
              </a:lnSpc>
              <a:buFont typeface="Wingdings" pitchFamily="2" charset="2"/>
              <a:buNone/>
            </a:pPr>
            <a:r>
              <a:rPr lang="en-US" sz="1800" smtClean="0"/>
              <a:t>The meanings of the </a:t>
            </a:r>
            <a:r>
              <a:rPr lang="en-US" sz="1800" smtClean="0">
                <a:solidFill>
                  <a:srgbClr val="008000"/>
                </a:solidFill>
              </a:rPr>
              <a:t>WHAT</a:t>
            </a:r>
            <a:r>
              <a:rPr lang="en-US" sz="1800" smtClean="0"/>
              <a:t> and </a:t>
            </a:r>
            <a:r>
              <a:rPr lang="en-US" sz="1800" smtClean="0">
                <a:solidFill>
                  <a:srgbClr val="008000"/>
                </a:solidFill>
              </a:rPr>
              <a:t>SDUM</a:t>
            </a:r>
            <a:r>
              <a:rPr lang="en-US" sz="1800" smtClean="0"/>
              <a:t> parameters are:</a:t>
            </a:r>
          </a:p>
          <a:p>
            <a:pPr marL="1165225" indent="-1081088" defTabSz="263525" eaLnBrk="1" hangingPunct="1">
              <a:lnSpc>
                <a:spcPct val="80000"/>
              </a:lnSpc>
              <a:spcBef>
                <a:spcPct val="30000"/>
              </a:spcBef>
              <a:buFont typeface="Wingdings" pitchFamily="2" charset="2"/>
              <a:buNone/>
            </a:pPr>
            <a:r>
              <a:rPr lang="en-US" sz="1800" smtClean="0">
                <a:solidFill>
                  <a:srgbClr val="008000"/>
                </a:solidFill>
              </a:rPr>
              <a:t>WHAT(1)</a:t>
            </a:r>
            <a:r>
              <a:rPr lang="en-US" sz="1800" smtClean="0"/>
              <a:t>	flag for switching off geometry error messages: </a:t>
            </a:r>
            <a:r>
              <a:rPr lang="en-US" sz="1800" b="1" smtClean="0">
                <a:solidFill>
                  <a:srgbClr val="FF0000"/>
                </a:solidFill>
              </a:rPr>
              <a:t>don't touch!! </a:t>
            </a:r>
          </a:p>
          <a:p>
            <a:pPr marL="1165225" indent="-1081088" defTabSz="263525" eaLnBrk="1" hangingPunct="1">
              <a:lnSpc>
                <a:spcPct val="80000"/>
              </a:lnSpc>
              <a:spcBef>
                <a:spcPct val="30000"/>
              </a:spcBef>
              <a:buFont typeface="Wingdings" pitchFamily="2" charset="2"/>
              <a:buNone/>
            </a:pPr>
            <a:r>
              <a:rPr lang="en-US" sz="1800" smtClean="0"/>
              <a:t>	Default </a:t>
            </a:r>
            <a:r>
              <a:rPr lang="en-US" sz="1800" smtClean="0">
                <a:solidFill>
                  <a:srgbClr val="000000"/>
                </a:solidFill>
              </a:rPr>
              <a:t>= 0.0</a:t>
            </a:r>
            <a:r>
              <a:rPr lang="en-US" sz="1800" smtClean="0"/>
              <a:t> (all geometry error messages are printed)</a:t>
            </a:r>
          </a:p>
          <a:p>
            <a:pPr marL="1165225" indent="-1081088" defTabSz="263525" eaLnBrk="1" hangingPunct="1">
              <a:lnSpc>
                <a:spcPct val="80000"/>
              </a:lnSpc>
              <a:spcBef>
                <a:spcPct val="30000"/>
              </a:spcBef>
              <a:buFont typeface="Wingdings" pitchFamily="2" charset="2"/>
              <a:buNone/>
            </a:pPr>
            <a:r>
              <a:rPr lang="en-US" sz="1800" smtClean="0">
                <a:solidFill>
                  <a:srgbClr val="008000"/>
                </a:solidFill>
              </a:rPr>
              <a:t>WHAT(2)</a:t>
            </a:r>
            <a:r>
              <a:rPr lang="en-US" sz="1800" smtClean="0"/>
              <a:t>	used to set the accuracy parameter – </a:t>
            </a:r>
            <a:r>
              <a:rPr lang="en-US" sz="1800" b="1" smtClean="0"/>
              <a:t>use with care !</a:t>
            </a:r>
          </a:p>
          <a:p>
            <a:pPr marL="1165225" indent="-1081088" defTabSz="263525" eaLnBrk="1" hangingPunct="1">
              <a:lnSpc>
                <a:spcPct val="80000"/>
              </a:lnSpc>
              <a:spcBef>
                <a:spcPct val="30000"/>
              </a:spcBef>
              <a:buFont typeface="Wingdings" pitchFamily="2" charset="2"/>
              <a:buNone/>
            </a:pPr>
            <a:r>
              <a:rPr lang="en-US" sz="1800" smtClean="0">
                <a:solidFill>
                  <a:srgbClr val="008000"/>
                </a:solidFill>
              </a:rPr>
              <a:t>WHAT(3)</a:t>
            </a:r>
            <a:r>
              <a:rPr lang="en-US" sz="1800" smtClean="0"/>
              <a:t>	= </a:t>
            </a:r>
            <a:r>
              <a:rPr lang="en-US" sz="1800" smtClean="0">
                <a:solidFill>
                  <a:srgbClr val="663300"/>
                </a:solidFill>
              </a:rPr>
              <a:t>logical unit for the geometry input</a:t>
            </a:r>
            <a:r>
              <a:rPr lang="en-US" sz="1800" smtClean="0"/>
              <a:t>. </a:t>
            </a:r>
            <a:br>
              <a:rPr lang="en-US" sz="1800" smtClean="0"/>
            </a:br>
            <a:r>
              <a:rPr lang="en-US" sz="1800" smtClean="0"/>
              <a:t>If &gt; 0.0 and different from 5, the name of the corresponding file must be input on the next card. Otherwise, the geometry input follows. </a:t>
            </a:r>
          </a:p>
          <a:p>
            <a:pPr marL="1165225" indent="-1081088" defTabSz="263525" eaLnBrk="1" hangingPunct="1">
              <a:lnSpc>
                <a:spcPct val="80000"/>
              </a:lnSpc>
              <a:spcBef>
                <a:spcPct val="30000"/>
              </a:spcBef>
              <a:buFont typeface="Wingdings" pitchFamily="2" charset="2"/>
              <a:buNone/>
            </a:pPr>
            <a:r>
              <a:rPr lang="en-US" sz="1800" smtClean="0">
                <a:solidFill>
                  <a:srgbClr val="008000"/>
                </a:solidFill>
              </a:rPr>
              <a:t>WHAT(4)</a:t>
            </a:r>
            <a:r>
              <a:rPr lang="en-US" sz="1800" smtClean="0"/>
              <a:t>	= </a:t>
            </a:r>
            <a:r>
              <a:rPr lang="en-US" sz="1800" smtClean="0">
                <a:solidFill>
                  <a:srgbClr val="663300"/>
                </a:solidFill>
              </a:rPr>
              <a:t>logical unit for the geometry output</a:t>
            </a:r>
            <a:r>
              <a:rPr lang="en-US" sz="1800" smtClean="0"/>
              <a:t>. If &gt; 0.0 and different from 11, the name of the corresponding file must be input on the next card. Otherwise, geometry output is printed on the standard output.</a:t>
            </a:r>
          </a:p>
          <a:p>
            <a:pPr marL="1165225" indent="-1081088" defTabSz="263525" eaLnBrk="1" hangingPunct="1">
              <a:lnSpc>
                <a:spcPct val="80000"/>
              </a:lnSpc>
              <a:spcBef>
                <a:spcPct val="30000"/>
              </a:spcBef>
              <a:buFont typeface="Wingdings" pitchFamily="2" charset="2"/>
              <a:buNone/>
            </a:pPr>
            <a:r>
              <a:rPr lang="en-US" sz="1800" smtClean="0">
                <a:solidFill>
                  <a:srgbClr val="008000"/>
                </a:solidFill>
              </a:rPr>
              <a:t>WHAT(5)</a:t>
            </a:r>
            <a:r>
              <a:rPr lang="en-US" sz="1800" smtClean="0"/>
              <a:t>	Parenthesis optimization level (see FLUKA manual)</a:t>
            </a:r>
          </a:p>
          <a:p>
            <a:pPr marL="1165225" indent="-1081088" defTabSz="263525" eaLnBrk="1" hangingPunct="1">
              <a:lnSpc>
                <a:spcPct val="80000"/>
              </a:lnSpc>
              <a:buFont typeface="Wingdings" pitchFamily="2" charset="2"/>
              <a:buNone/>
            </a:pPr>
            <a:r>
              <a:rPr lang="en-US" sz="1800" smtClean="0">
                <a:solidFill>
                  <a:srgbClr val="008000"/>
                </a:solidFill>
              </a:rPr>
              <a:t>WHAT(6)	</a:t>
            </a:r>
            <a:r>
              <a:rPr lang="en-US" sz="1800" smtClean="0"/>
              <a:t>not used </a:t>
            </a:r>
          </a:p>
          <a:p>
            <a:pPr marL="1165225" indent="-1081088" defTabSz="263525" eaLnBrk="1" hangingPunct="1">
              <a:lnSpc>
                <a:spcPct val="80000"/>
              </a:lnSpc>
              <a:buFont typeface="Wingdings" pitchFamily="2" charset="2"/>
              <a:buNone/>
            </a:pPr>
            <a:r>
              <a:rPr lang="en-US" sz="1800" smtClean="0">
                <a:solidFill>
                  <a:srgbClr val="008000"/>
                </a:solidFill>
              </a:rPr>
              <a:t>SDUM</a:t>
            </a:r>
            <a:r>
              <a:rPr lang="en-US" sz="1800" smtClean="0"/>
              <a:t>	= </a:t>
            </a:r>
            <a:r>
              <a:rPr lang="en-US" sz="1800" smtClean="0">
                <a:solidFill>
                  <a:srgbClr val="CC0000"/>
                </a:solidFill>
              </a:rPr>
              <a:t>COMBNAME</a:t>
            </a:r>
            <a:r>
              <a:rPr lang="en-US" sz="1800" smtClean="0"/>
              <a:t> or </a:t>
            </a:r>
            <a:r>
              <a:rPr lang="en-US" sz="1800" smtClean="0">
                <a:solidFill>
                  <a:srgbClr val="CC0000"/>
                </a:solidFill>
              </a:rPr>
              <a:t>COMBINAT</a:t>
            </a:r>
          </a:p>
          <a:p>
            <a:pPr marL="1165225" indent="-1081088" defTabSz="263525" eaLnBrk="1" hangingPunct="1">
              <a:lnSpc>
                <a:spcPct val="80000"/>
              </a:lnSpc>
              <a:buFont typeface="Wingdings" pitchFamily="2" charset="2"/>
              <a:buNone/>
            </a:pPr>
            <a:r>
              <a:rPr lang="en-US" sz="1800" smtClean="0"/>
              <a:t>	</a:t>
            </a:r>
            <a:r>
              <a:rPr lang="en-US" sz="1800" smtClean="0">
                <a:solidFill>
                  <a:srgbClr val="CC0000"/>
                </a:solidFill>
              </a:rPr>
              <a:t>COMBNAME selects free format, COMBINAT</a:t>
            </a:r>
            <a:r>
              <a:rPr lang="en-US" sz="1800" smtClean="0"/>
              <a:t> fixed format</a:t>
            </a:r>
          </a:p>
          <a:p>
            <a:pPr marL="1165225" indent="-1081088" defTabSz="263525" eaLnBrk="1" hangingPunct="1">
              <a:lnSpc>
                <a:spcPct val="80000"/>
              </a:lnSpc>
              <a:buFont typeface="Wingdings" pitchFamily="2" charset="2"/>
              <a:buNone/>
            </a:pPr>
            <a:r>
              <a:rPr lang="en-US" sz="1800" smtClean="0"/>
              <a:t>	Default: COMBINAT (!)</a:t>
            </a:r>
          </a:p>
          <a:p>
            <a:pPr marL="1165225" indent="-1081088" defTabSz="263525" eaLnBrk="1" hangingPunct="1">
              <a:lnSpc>
                <a:spcPct val="80000"/>
              </a:lnSpc>
              <a:buFont typeface="Wingdings" pitchFamily="2" charset="2"/>
              <a:buNone/>
            </a:pPr>
            <a:r>
              <a:rPr lang="en-US" sz="1800" smtClean="0"/>
              <a:t>	Can be overwritten by </a:t>
            </a:r>
            <a:r>
              <a:rPr lang="en-US" sz="1800" smtClean="0">
                <a:solidFill>
                  <a:srgbClr val="008000"/>
                </a:solidFill>
              </a:rPr>
              <a:t>WHAT(5)</a:t>
            </a:r>
            <a:r>
              <a:rPr lang="en-US" sz="1800" smtClean="0"/>
              <a:t> of a possible </a:t>
            </a:r>
            <a:r>
              <a:rPr lang="en-US" sz="1800" smtClean="0">
                <a:solidFill>
                  <a:srgbClr val="CC0000"/>
                </a:solidFill>
              </a:rPr>
              <a:t>GLOBAL</a:t>
            </a:r>
            <a:r>
              <a:rPr lang="en-US" sz="1800" smtClean="0"/>
              <a:t> card</a:t>
            </a:r>
          </a:p>
        </p:txBody>
      </p:sp>
    </p:spTree>
  </p:cSld>
  <p:clrMapOvr>
    <a:masterClrMapping/>
  </p:clrMapOvr>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9558</TotalTime>
  <Words>3420</Words>
  <Application>Microsoft PowerPoint</Application>
  <PresentationFormat>Overhead</PresentationFormat>
  <Paragraphs>535</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Blueprint</vt:lpstr>
      <vt:lpstr>FLUKA Combinatorial Geometry</vt:lpstr>
      <vt:lpstr>Introduction</vt:lpstr>
      <vt:lpstr>Input</vt:lpstr>
      <vt:lpstr>Basic Concepts</vt:lpstr>
      <vt:lpstr>Bodies</vt:lpstr>
      <vt:lpstr>The Black Hole</vt:lpstr>
      <vt:lpstr>Combinatorial Geometry Input</vt:lpstr>
      <vt:lpstr>Free format</vt:lpstr>
      <vt:lpstr>GEOBEGIN card</vt:lpstr>
      <vt:lpstr>The geometry title card</vt:lpstr>
      <vt:lpstr>Bodies</vt:lpstr>
      <vt:lpstr>Bodies</vt:lpstr>
      <vt:lpstr>Rectangular Parallelepiped: RPP</vt:lpstr>
      <vt:lpstr>Rectangular Parallelepiped: RPP</vt:lpstr>
      <vt:lpstr>Sphere and circular cylinder</vt:lpstr>
      <vt:lpstr>Infinite half-space parallel to coordinate axis</vt:lpstr>
      <vt:lpstr>Arbitrarly orientated infinite half-space: PLA</vt:lpstr>
      <vt:lpstr>Infinite cylinders</vt:lpstr>
      <vt:lpstr>Regions</vt:lpstr>
      <vt:lpstr>Concept</vt:lpstr>
      <vt:lpstr>Regions</vt:lpstr>
      <vt:lpstr>Regions</vt:lpstr>
      <vt:lpstr>Meaning of + and - operators</vt:lpstr>
      <vt:lpstr>Illustration of the + and – operators</vt:lpstr>
      <vt:lpstr>Meaning of the + - operators</vt:lpstr>
      <vt:lpstr>Meaning of the | (OR) operator</vt:lpstr>
      <vt:lpstr>Parenthesis</vt:lpstr>
      <vt:lpstr>Important Notes</vt:lpstr>
      <vt:lpstr>Precision Errors</vt:lpstr>
      <vt:lpstr>Precision Errors</vt:lpstr>
      <vt:lpstr>Geometry Errors and Debugging</vt:lpstr>
      <vt:lpstr>Geometry Errors</vt:lpstr>
      <vt:lpstr>Some hints</vt:lpstr>
      <vt:lpstr>Geometry Debugging</vt:lpstr>
      <vt:lpstr>Debugging</vt:lpstr>
      <vt:lpstr>Debugging</vt:lpstr>
      <vt:lpstr>Auxilliary program: Simple Geo</vt:lpstr>
      <vt:lpstr>Auxiliary program: SimpleGeo</vt:lpstr>
      <vt:lpstr>Slide 39</vt:lpstr>
      <vt:lpstr>The geometry title card: IDBG</vt:lpstr>
      <vt:lpstr>The fixed geometry input format: regions</vt:lpstr>
      <vt:lpstr>The fixed geometry input format: regions</vt:lpstr>
      <vt:lpstr>Parentheses Expansion</vt:lpstr>
      <vt:lpstr>Parentheses Expansion</vt:lpstr>
      <vt:lpstr>Parentheses Expansion</vt:lpstr>
      <vt:lpstr>Region Optimization</vt:lpstr>
      <vt:lpstr>Expansion Optimization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Vlachoudis</dc:creator>
  <cp:lastModifiedBy>Markus Brugger</cp:lastModifiedBy>
  <cp:revision>863</cp:revision>
  <cp:lastPrinted>2004-07-08T08:47:15Z</cp:lastPrinted>
  <dcterms:created xsi:type="dcterms:W3CDTF">2008-09-26T20:08:27Z</dcterms:created>
  <dcterms:modified xsi:type="dcterms:W3CDTF">2009-03-26T16:30:20Z</dcterms:modified>
</cp:coreProperties>
</file>