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74" r:id="rId2"/>
    <p:sldId id="297" r:id="rId3"/>
    <p:sldId id="298" r:id="rId4"/>
    <p:sldId id="299" r:id="rId5"/>
    <p:sldId id="277" r:id="rId6"/>
    <p:sldId id="279" r:id="rId7"/>
    <p:sldId id="278" r:id="rId8"/>
    <p:sldId id="276" r:id="rId9"/>
    <p:sldId id="295" r:id="rId10"/>
    <p:sldId id="296" r:id="rId11"/>
    <p:sldId id="285" r:id="rId12"/>
    <p:sldId id="286" r:id="rId13"/>
    <p:sldId id="288" r:id="rId14"/>
    <p:sldId id="287" r:id="rId15"/>
    <p:sldId id="289" r:id="rId16"/>
    <p:sldId id="290" r:id="rId17"/>
    <p:sldId id="291" r:id="rId18"/>
    <p:sldId id="292" r:id="rId19"/>
    <p:sldId id="300" r:id="rId20"/>
  </p:sldIdLst>
  <p:sldSz cx="9144000" cy="6858000" type="overhead"/>
  <p:notesSz cx="7315200" cy="9601200"/>
  <p:defaultTextStyle>
    <a:defPPr>
      <a:defRPr lang="en-US"/>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00"/>
    <a:srgbClr val="CC0066"/>
    <a:srgbClr val="00CC00"/>
    <a:srgbClr val="FF0000"/>
    <a:srgbClr val="008000"/>
    <a:srgbClr val="000000"/>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31" autoAdjust="0"/>
    <p:restoredTop sz="86583" autoAdjust="0"/>
  </p:normalViewPr>
  <p:slideViewPr>
    <p:cSldViewPr>
      <p:cViewPr varScale="1">
        <p:scale>
          <a:sx n="71" d="100"/>
          <a:sy n="71" d="100"/>
        </p:scale>
        <p:origin x="-115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7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1825" cy="4794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a:defRPr sz="1200">
                <a:latin typeface="Tahoma" charset="0"/>
              </a:defRPr>
            </a:lvl1pPr>
          </a:lstStyle>
          <a:p>
            <a:pPr>
              <a:defRPr/>
            </a:pPr>
            <a:endParaRPr lang="en-US"/>
          </a:p>
        </p:txBody>
      </p:sp>
      <p:sp>
        <p:nvSpPr>
          <p:cNvPr id="4099" name="Rectangle 3"/>
          <p:cNvSpPr>
            <a:spLocks noGrp="1" noChangeArrowheads="1"/>
          </p:cNvSpPr>
          <p:nvPr>
            <p:ph type="dt" sz="quarter" idx="1"/>
          </p:nvPr>
        </p:nvSpPr>
        <p:spPr bwMode="auto">
          <a:xfrm>
            <a:off x="4143375" y="0"/>
            <a:ext cx="3171825" cy="4794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a:latin typeface="Tahoma" charset="0"/>
              </a:defRPr>
            </a:lvl1pPr>
          </a:lstStyle>
          <a:p>
            <a:pPr>
              <a:defRPr/>
            </a:pPr>
            <a:endParaRPr lang="en-US"/>
          </a:p>
        </p:txBody>
      </p:sp>
      <p:sp>
        <p:nvSpPr>
          <p:cNvPr id="4100" name="Rectangle 4"/>
          <p:cNvSpPr>
            <a:spLocks noGrp="1" noChangeArrowheads="1"/>
          </p:cNvSpPr>
          <p:nvPr>
            <p:ph type="ftr" sz="quarter" idx="2"/>
          </p:nvPr>
        </p:nvSpPr>
        <p:spPr bwMode="auto">
          <a:xfrm>
            <a:off x="0" y="9121775"/>
            <a:ext cx="3171825" cy="47942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a:defRPr sz="1200">
                <a:latin typeface="Tahoma" charset="0"/>
              </a:defRPr>
            </a:lvl1pPr>
          </a:lstStyle>
          <a:p>
            <a:pPr>
              <a:defRPr/>
            </a:pPr>
            <a:endParaRPr lang="en-US"/>
          </a:p>
        </p:txBody>
      </p:sp>
      <p:sp>
        <p:nvSpPr>
          <p:cNvPr id="4101" name="Rectangle 5"/>
          <p:cNvSpPr>
            <a:spLocks noGrp="1" noChangeArrowheads="1"/>
          </p:cNvSpPr>
          <p:nvPr>
            <p:ph type="sldNum" sz="quarter" idx="3"/>
          </p:nvPr>
        </p:nvSpPr>
        <p:spPr bwMode="auto">
          <a:xfrm>
            <a:off x="4143375" y="9121775"/>
            <a:ext cx="3171825" cy="479425"/>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a:latin typeface="Tahoma" charset="0"/>
              </a:defRPr>
            </a:lvl1pPr>
          </a:lstStyle>
          <a:p>
            <a:pPr>
              <a:defRPr/>
            </a:pPr>
            <a:fld id="{5AC16C31-3D33-4CD6-8A8E-90DD3ACE7AF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40075" cy="515938"/>
          </a:xfrm>
          <a:prstGeom prst="rect">
            <a:avLst/>
          </a:prstGeom>
          <a:noFill/>
          <a:ln w="9525">
            <a:noFill/>
            <a:miter lim="800000"/>
            <a:headEnd/>
            <a:tailEnd/>
          </a:ln>
          <a:effectLst/>
        </p:spPr>
        <p:txBody>
          <a:bodyPr vert="horz" wrap="square" lIns="90488" tIns="46038" rIns="90488" bIns="46038" numCol="1" anchor="t" anchorCtr="0" compatLnSpc="1">
            <a:prstTxWarp prst="textNoShape">
              <a:avLst/>
            </a:prstTxWarp>
          </a:bodyPr>
          <a:lstStyle>
            <a:lvl1pPr algn="l" defTabSz="909638">
              <a:defRPr sz="1200">
                <a:latin typeface="Tahoma" charset="0"/>
              </a:defRPr>
            </a:lvl1pPr>
          </a:lstStyle>
          <a:p>
            <a:pPr>
              <a:defRPr/>
            </a:pPr>
            <a:endParaRPr lang="en-US"/>
          </a:p>
        </p:txBody>
      </p:sp>
      <p:sp>
        <p:nvSpPr>
          <p:cNvPr id="3075" name="Rectangle 3"/>
          <p:cNvSpPr>
            <a:spLocks noGrp="1" noChangeArrowheads="1"/>
          </p:cNvSpPr>
          <p:nvPr>
            <p:ph type="dt" idx="1"/>
          </p:nvPr>
        </p:nvSpPr>
        <p:spPr bwMode="auto">
          <a:xfrm>
            <a:off x="4130675" y="0"/>
            <a:ext cx="3222625" cy="515938"/>
          </a:xfrm>
          <a:prstGeom prst="rect">
            <a:avLst/>
          </a:prstGeom>
          <a:noFill/>
          <a:ln w="9525">
            <a:noFill/>
            <a:miter lim="800000"/>
            <a:headEnd/>
            <a:tailEnd/>
          </a:ln>
          <a:effectLst/>
        </p:spPr>
        <p:txBody>
          <a:bodyPr vert="horz" wrap="square" lIns="90488" tIns="46038" rIns="90488" bIns="46038" numCol="1" anchor="t" anchorCtr="0" compatLnSpc="1">
            <a:prstTxWarp prst="textNoShape">
              <a:avLst/>
            </a:prstTxWarp>
          </a:bodyPr>
          <a:lstStyle>
            <a:lvl1pPr algn="r" defTabSz="909638">
              <a:defRPr sz="1200">
                <a:latin typeface="Tahoma"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68413" y="738188"/>
            <a:ext cx="4819650" cy="3614737"/>
          </a:xfrm>
          <a:prstGeom prst="rect">
            <a:avLst/>
          </a:prstGeom>
          <a:noFill/>
          <a:ln w="12700">
            <a:solidFill>
              <a:srgbClr val="000000"/>
            </a:solidFill>
            <a:miter lim="800000"/>
            <a:headEnd/>
            <a:tailEnd/>
          </a:ln>
        </p:spPr>
      </p:sp>
      <p:sp>
        <p:nvSpPr>
          <p:cNvPr id="3077" name="Rectangle 5"/>
          <p:cNvSpPr>
            <a:spLocks noGrp="1" noChangeArrowheads="1"/>
          </p:cNvSpPr>
          <p:nvPr>
            <p:ph type="body" sz="quarter" idx="3"/>
          </p:nvPr>
        </p:nvSpPr>
        <p:spPr bwMode="auto">
          <a:xfrm>
            <a:off x="992188" y="4575175"/>
            <a:ext cx="5370512" cy="4281488"/>
          </a:xfrm>
          <a:prstGeom prst="rect">
            <a:avLst/>
          </a:prstGeom>
          <a:noFill/>
          <a:ln w="9525">
            <a:noFill/>
            <a:miter lim="800000"/>
            <a:headEnd/>
            <a:tailEnd/>
          </a:ln>
          <a:effectLst/>
        </p:spPr>
        <p:txBody>
          <a:bodyPr vert="horz" wrap="square" lIns="90488" tIns="46038" rIns="90488"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51938"/>
            <a:ext cx="3140075" cy="441325"/>
          </a:xfrm>
          <a:prstGeom prst="rect">
            <a:avLst/>
          </a:prstGeom>
          <a:noFill/>
          <a:ln w="9525">
            <a:noFill/>
            <a:miter lim="800000"/>
            <a:headEnd/>
            <a:tailEnd/>
          </a:ln>
          <a:effectLst/>
        </p:spPr>
        <p:txBody>
          <a:bodyPr vert="horz" wrap="square" lIns="90488" tIns="46038" rIns="90488" bIns="46038" numCol="1" anchor="b" anchorCtr="0" compatLnSpc="1">
            <a:prstTxWarp prst="textNoShape">
              <a:avLst/>
            </a:prstTxWarp>
          </a:bodyPr>
          <a:lstStyle>
            <a:lvl1pPr algn="l" defTabSz="909638">
              <a:defRPr sz="1200">
                <a:latin typeface="Tahoma" charset="0"/>
              </a:defRPr>
            </a:lvl1pPr>
          </a:lstStyle>
          <a:p>
            <a:pPr>
              <a:defRPr/>
            </a:pPr>
            <a:endParaRPr lang="en-US"/>
          </a:p>
        </p:txBody>
      </p:sp>
      <p:sp>
        <p:nvSpPr>
          <p:cNvPr id="3079" name="Rectangle 7"/>
          <p:cNvSpPr>
            <a:spLocks noGrp="1" noChangeArrowheads="1"/>
          </p:cNvSpPr>
          <p:nvPr>
            <p:ph type="sldNum" sz="quarter" idx="5"/>
          </p:nvPr>
        </p:nvSpPr>
        <p:spPr bwMode="auto">
          <a:xfrm>
            <a:off x="4130675" y="9151938"/>
            <a:ext cx="3222625" cy="441325"/>
          </a:xfrm>
          <a:prstGeom prst="rect">
            <a:avLst/>
          </a:prstGeom>
          <a:noFill/>
          <a:ln w="9525">
            <a:noFill/>
            <a:miter lim="800000"/>
            <a:headEnd/>
            <a:tailEnd/>
          </a:ln>
          <a:effectLst/>
        </p:spPr>
        <p:txBody>
          <a:bodyPr vert="horz" wrap="square" lIns="90488" tIns="46038" rIns="90488" bIns="46038" numCol="1" anchor="b" anchorCtr="0" compatLnSpc="1">
            <a:prstTxWarp prst="textNoShape">
              <a:avLst/>
            </a:prstTxWarp>
          </a:bodyPr>
          <a:lstStyle>
            <a:lvl1pPr algn="r" defTabSz="909638">
              <a:defRPr sz="1200">
                <a:latin typeface="Tahoma" charset="0"/>
              </a:defRPr>
            </a:lvl1pPr>
          </a:lstStyle>
          <a:p>
            <a:pPr>
              <a:defRPr/>
            </a:pPr>
            <a:fld id="{D423D156-2DD1-4A06-85BE-CD8E7825F23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44044D2-22B3-43CD-9383-4881280AEA92}" type="slidenum">
              <a:rPr lang="en-US" smtClean="0">
                <a:latin typeface="Tahoma" pitchFamily="34" charset="0"/>
              </a:rPr>
              <a:pPr/>
              <a:t>1</a:t>
            </a:fld>
            <a:endParaRPr lang="en-US" smtClean="0">
              <a:latin typeface="Tahoma" pitchFamily="34" charset="0"/>
            </a:endParaRPr>
          </a:p>
        </p:txBody>
      </p:sp>
      <p:sp>
        <p:nvSpPr>
          <p:cNvPr id="23555" name="Rectangle 2"/>
          <p:cNvSpPr>
            <a:spLocks noGrp="1" noRot="1" noChangeAspect="1" noChangeArrowheads="1" noTextEdit="1"/>
          </p:cNvSpPr>
          <p:nvPr>
            <p:ph type="sldImg"/>
          </p:nvPr>
        </p:nvSpPr>
        <p:spPr>
          <a:ln cap="flat"/>
        </p:spPr>
      </p:sp>
      <p:sp>
        <p:nvSpPr>
          <p:cNvPr id="2355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GB" smtClean="0"/>
          </a:p>
        </p:txBody>
      </p:sp>
      <p:sp>
        <p:nvSpPr>
          <p:cNvPr id="24580" name="Slide Number Placeholder 3"/>
          <p:cNvSpPr>
            <a:spLocks noGrp="1"/>
          </p:cNvSpPr>
          <p:nvPr>
            <p:ph type="sldNum" sz="quarter" idx="5"/>
          </p:nvPr>
        </p:nvSpPr>
        <p:spPr>
          <a:noFill/>
        </p:spPr>
        <p:txBody>
          <a:bodyPr/>
          <a:lstStyle/>
          <a:p>
            <a:fld id="{18114C4B-0300-4447-BB03-63CBCAB8F300}" type="slidenum">
              <a:rPr lang="en-US" smtClean="0">
                <a:latin typeface="Tahoma" pitchFamily="34" charset="0"/>
              </a:rPr>
              <a:pPr/>
              <a:t>3</a:t>
            </a:fld>
            <a:endParaRPr lang="en-US" smtClean="0">
              <a:latin typeface="Taho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GB" smtClean="0"/>
          </a:p>
        </p:txBody>
      </p:sp>
      <p:sp>
        <p:nvSpPr>
          <p:cNvPr id="25604" name="Slide Number Placeholder 3"/>
          <p:cNvSpPr txBox="1">
            <a:spLocks noGrp="1"/>
          </p:cNvSpPr>
          <p:nvPr/>
        </p:nvSpPr>
        <p:spPr bwMode="auto">
          <a:xfrm>
            <a:off x="4130675" y="9151938"/>
            <a:ext cx="3222625" cy="441325"/>
          </a:xfrm>
          <a:prstGeom prst="rect">
            <a:avLst/>
          </a:prstGeom>
          <a:noFill/>
          <a:ln w="9525">
            <a:noFill/>
            <a:miter lim="800000"/>
            <a:headEnd/>
            <a:tailEnd/>
          </a:ln>
        </p:spPr>
        <p:txBody>
          <a:bodyPr lIns="90488" tIns="46038" rIns="90488" bIns="46038" anchor="b"/>
          <a:lstStyle/>
          <a:p>
            <a:pPr algn="r" defTabSz="909638"/>
            <a:fld id="{8123D176-7CE3-4C36-BCD9-A4629799467C}" type="slidenum">
              <a:rPr lang="en-US" sz="1200"/>
              <a:pPr algn="r" defTabSz="909638"/>
              <a:t>4</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1588" y="887413"/>
            <a:ext cx="6654800" cy="2851150"/>
            <a:chOff x="1" y="559"/>
            <a:chExt cx="4192" cy="1796"/>
          </a:xfrm>
        </p:grpSpPr>
        <p:sp>
          <p:nvSpPr>
            <p:cNvPr id="5" name="Line 2"/>
            <p:cNvSpPr>
              <a:spLocks noChangeShapeType="1"/>
            </p:cNvSpPr>
            <p:nvPr/>
          </p:nvSpPr>
          <p:spPr bwMode="ltGray">
            <a:xfrm>
              <a:off x="506" y="559"/>
              <a:ext cx="0" cy="1796"/>
            </a:xfrm>
            <a:prstGeom prst="line">
              <a:avLst/>
            </a:prstGeom>
            <a:noFill/>
            <a:ln w="12700">
              <a:solidFill>
                <a:schemeClr val="hlink"/>
              </a:solidFill>
              <a:round/>
              <a:headEnd type="none" w="sm" len="sm"/>
              <a:tailEnd type="none" w="sm" len="sm"/>
            </a:ln>
            <a:effectLst/>
          </p:spPr>
          <p:txBody>
            <a:bodyPr/>
            <a:lstStyle/>
            <a:p>
              <a:pPr>
                <a:defRPr/>
              </a:pPr>
              <a:endParaRPr lang="en-GB">
                <a:latin typeface="Tahoma" charset="0"/>
              </a:endParaRPr>
            </a:p>
          </p:txBody>
        </p:sp>
        <p:sp>
          <p:nvSpPr>
            <p:cNvPr id="6" name="Line 3"/>
            <p:cNvSpPr>
              <a:spLocks noChangeShapeType="1"/>
            </p:cNvSpPr>
            <p:nvPr/>
          </p:nvSpPr>
          <p:spPr bwMode="ltGray">
            <a:xfrm flipH="1" flipV="1">
              <a:off x="1" y="1922"/>
              <a:ext cx="3211" cy="1"/>
            </a:xfrm>
            <a:prstGeom prst="line">
              <a:avLst/>
            </a:prstGeom>
            <a:noFill/>
            <a:ln w="12700">
              <a:solidFill>
                <a:schemeClr val="hlink"/>
              </a:solidFill>
              <a:round/>
              <a:headEnd type="none" w="sm" len="sm"/>
              <a:tailEnd type="none" w="sm" len="sm"/>
            </a:ln>
            <a:effectLst/>
          </p:spPr>
          <p:txBody>
            <a:bodyPr/>
            <a:lstStyle/>
            <a:p>
              <a:pPr>
                <a:defRPr/>
              </a:pPr>
              <a:endParaRPr lang="en-GB">
                <a:latin typeface="Tahoma" charset="0"/>
              </a:endParaRPr>
            </a:p>
          </p:txBody>
        </p:sp>
        <p:sp>
          <p:nvSpPr>
            <p:cNvPr id="7" name="Line 4"/>
            <p:cNvSpPr>
              <a:spLocks noChangeShapeType="1"/>
            </p:cNvSpPr>
            <p:nvPr/>
          </p:nvSpPr>
          <p:spPr bwMode="ltGray">
            <a:xfrm flipH="1" flipV="1">
              <a:off x="382" y="936"/>
              <a:ext cx="3811" cy="1"/>
            </a:xfrm>
            <a:prstGeom prst="line">
              <a:avLst/>
            </a:prstGeom>
            <a:noFill/>
            <a:ln w="12700">
              <a:solidFill>
                <a:schemeClr val="hlink"/>
              </a:solidFill>
              <a:round/>
              <a:headEnd type="none" w="sm" len="sm"/>
              <a:tailEnd type="none" w="sm" len="sm"/>
            </a:ln>
            <a:effectLst/>
          </p:spPr>
          <p:txBody>
            <a:bodyPr/>
            <a:lstStyle/>
            <a:p>
              <a:pPr>
                <a:defRPr/>
              </a:pPr>
              <a:endParaRPr lang="en-GB">
                <a:latin typeface="Tahoma" charset="0"/>
              </a:endParaRPr>
            </a:p>
          </p:txBody>
        </p:sp>
        <p:sp>
          <p:nvSpPr>
            <p:cNvPr id="8" name="Arc 5"/>
            <p:cNvSpPr>
              <a:spLocks/>
            </p:cNvSpPr>
            <p:nvPr/>
          </p:nvSpPr>
          <p:spPr bwMode="ltGray">
            <a:xfrm rot="16200000">
              <a:off x="426" y="864"/>
              <a:ext cx="156" cy="157"/>
            </a:xfrm>
            <a:custGeom>
              <a:avLst/>
              <a:gdLst>
                <a:gd name="G0" fmla="+- 21600 0 0"/>
                <a:gd name="G1" fmla="+- 21600 0 0"/>
                <a:gd name="G2" fmla="+- 21600 0 0"/>
                <a:gd name="T0" fmla="*/ 43198 w 43198"/>
                <a:gd name="T1" fmla="*/ 21879 h 43200"/>
                <a:gd name="T2" fmla="*/ 21875 w 43198"/>
                <a:gd name="T3" fmla="*/ 2 h 43200"/>
                <a:gd name="T4" fmla="*/ 21600 w 43198"/>
                <a:gd name="T5" fmla="*/ 21600 h 43200"/>
              </a:gdLst>
              <a:ahLst/>
              <a:cxnLst>
                <a:cxn ang="0">
                  <a:pos x="T0" y="T1"/>
                </a:cxn>
                <a:cxn ang="0">
                  <a:pos x="T2" y="T3"/>
                </a:cxn>
                <a:cxn ang="0">
                  <a:pos x="T4" y="T5"/>
                </a:cxn>
              </a:cxnLst>
              <a:rect l="0" t="0" r="r" b="b"/>
              <a:pathLst>
                <a:path w="43198" h="43200" fill="none"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path>
                <a:path w="43198" h="43200" stroke="0"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lnTo>
                    <a:pt x="21600" y="21600"/>
                  </a:lnTo>
                  <a:close/>
                </a:path>
              </a:pathLst>
            </a:custGeom>
            <a:noFill/>
            <a:ln w="12700" cap="rnd">
              <a:solidFill>
                <a:schemeClr val="hlink"/>
              </a:solidFill>
              <a:round/>
              <a:headEnd type="none" w="sm" len="sm"/>
              <a:tailEnd type="none" w="sm" len="sm"/>
            </a:ln>
            <a:effectLst/>
          </p:spPr>
          <p:txBody>
            <a:bodyPr/>
            <a:lstStyle/>
            <a:p>
              <a:pPr>
                <a:defRPr/>
              </a:pPr>
              <a:endParaRPr lang="en-GB">
                <a:latin typeface="Tahoma" charset="0"/>
              </a:endParaRPr>
            </a:p>
          </p:txBody>
        </p:sp>
      </p:grpSp>
      <p:grpSp>
        <p:nvGrpSpPr>
          <p:cNvPr id="9" name="Group 10"/>
          <p:cNvGrpSpPr>
            <a:grpSpLocks/>
          </p:cNvGrpSpPr>
          <p:nvPr/>
        </p:nvGrpSpPr>
        <p:grpSpPr bwMode="auto">
          <a:xfrm>
            <a:off x="2349500" y="3098800"/>
            <a:ext cx="6045200" cy="2876550"/>
            <a:chOff x="1480" y="1952"/>
            <a:chExt cx="3808" cy="1812"/>
          </a:xfrm>
        </p:grpSpPr>
        <p:sp>
          <p:nvSpPr>
            <p:cNvPr id="10" name="Line 7"/>
            <p:cNvSpPr>
              <a:spLocks noChangeShapeType="1"/>
            </p:cNvSpPr>
            <p:nvPr/>
          </p:nvSpPr>
          <p:spPr bwMode="ltGray">
            <a:xfrm>
              <a:off x="1480" y="3442"/>
              <a:ext cx="3808" cy="0"/>
            </a:xfrm>
            <a:prstGeom prst="line">
              <a:avLst/>
            </a:prstGeom>
            <a:noFill/>
            <a:ln w="12700">
              <a:solidFill>
                <a:schemeClr val="hlink"/>
              </a:solidFill>
              <a:round/>
              <a:headEnd type="none" w="sm" len="sm"/>
              <a:tailEnd type="none" w="sm" len="sm"/>
            </a:ln>
            <a:effectLst/>
          </p:spPr>
          <p:txBody>
            <a:bodyPr/>
            <a:lstStyle/>
            <a:p>
              <a:pPr>
                <a:defRPr/>
              </a:pPr>
              <a:endParaRPr lang="en-GB">
                <a:latin typeface="Tahoma" charset="0"/>
              </a:endParaRPr>
            </a:p>
          </p:txBody>
        </p:sp>
        <p:sp>
          <p:nvSpPr>
            <p:cNvPr id="11" name="Line 8"/>
            <p:cNvSpPr>
              <a:spLocks noChangeShapeType="1"/>
            </p:cNvSpPr>
            <p:nvPr/>
          </p:nvSpPr>
          <p:spPr bwMode="ltGray">
            <a:xfrm>
              <a:off x="5172" y="1952"/>
              <a:ext cx="0" cy="1812"/>
            </a:xfrm>
            <a:prstGeom prst="line">
              <a:avLst/>
            </a:prstGeom>
            <a:noFill/>
            <a:ln w="12700">
              <a:solidFill>
                <a:schemeClr val="hlink"/>
              </a:solidFill>
              <a:round/>
              <a:headEnd type="none" w="sm" len="sm"/>
              <a:tailEnd type="none" w="sm" len="sm"/>
            </a:ln>
            <a:effectLst/>
          </p:spPr>
          <p:txBody>
            <a:bodyPr/>
            <a:lstStyle/>
            <a:p>
              <a:pPr>
                <a:defRPr/>
              </a:pPr>
              <a:endParaRPr lang="en-GB">
                <a:latin typeface="Tahoma" charset="0"/>
              </a:endParaRPr>
            </a:p>
          </p:txBody>
        </p:sp>
        <p:sp>
          <p:nvSpPr>
            <p:cNvPr id="12" name="Arc 9"/>
            <p:cNvSpPr>
              <a:spLocks/>
            </p:cNvSpPr>
            <p:nvPr/>
          </p:nvSpPr>
          <p:spPr bwMode="ltGray">
            <a:xfrm rot="5400000">
              <a:off x="5098" y="3351"/>
              <a:ext cx="156" cy="157"/>
            </a:xfrm>
            <a:custGeom>
              <a:avLst/>
              <a:gdLst>
                <a:gd name="G0" fmla="+- 21600 0 0"/>
                <a:gd name="G1" fmla="+- 21600 0 0"/>
                <a:gd name="G2" fmla="+- 21600 0 0"/>
                <a:gd name="T0" fmla="*/ 21050 w 43200"/>
                <a:gd name="T1" fmla="*/ 7 h 43200"/>
                <a:gd name="T2" fmla="*/ 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21050" y="7"/>
                  </a:moveTo>
                  <a:cubicBezTo>
                    <a:pt x="21233" y="2"/>
                    <a:pt x="21416" y="-1"/>
                    <a:pt x="21600" y="0"/>
                  </a:cubicBezTo>
                  <a:cubicBezTo>
                    <a:pt x="33529" y="0"/>
                    <a:pt x="43200" y="9670"/>
                    <a:pt x="43200" y="21600"/>
                  </a:cubicBezTo>
                  <a:cubicBezTo>
                    <a:pt x="43200" y="33529"/>
                    <a:pt x="33529" y="43200"/>
                    <a:pt x="21600" y="43200"/>
                  </a:cubicBezTo>
                  <a:cubicBezTo>
                    <a:pt x="9670" y="43200"/>
                    <a:pt x="0" y="33529"/>
                    <a:pt x="0" y="21600"/>
                  </a:cubicBezTo>
                </a:path>
                <a:path w="43200" h="43200" stroke="0" extrusionOk="0">
                  <a:moveTo>
                    <a:pt x="21050" y="7"/>
                  </a:moveTo>
                  <a:cubicBezTo>
                    <a:pt x="21233" y="2"/>
                    <a:pt x="21416" y="-1"/>
                    <a:pt x="21600" y="0"/>
                  </a:cubicBezTo>
                  <a:cubicBezTo>
                    <a:pt x="33529" y="0"/>
                    <a:pt x="43200" y="9670"/>
                    <a:pt x="43200" y="21600"/>
                  </a:cubicBezTo>
                  <a:cubicBezTo>
                    <a:pt x="43200" y="33529"/>
                    <a:pt x="33529" y="43200"/>
                    <a:pt x="21600" y="43200"/>
                  </a:cubicBezTo>
                  <a:cubicBezTo>
                    <a:pt x="9670" y="43200"/>
                    <a:pt x="0" y="33529"/>
                    <a:pt x="0" y="21600"/>
                  </a:cubicBezTo>
                  <a:lnTo>
                    <a:pt x="21600" y="21600"/>
                  </a:lnTo>
                  <a:close/>
                </a:path>
              </a:pathLst>
            </a:custGeom>
            <a:noFill/>
            <a:ln w="12700" cap="rnd">
              <a:solidFill>
                <a:schemeClr val="hlink"/>
              </a:solidFill>
              <a:round/>
              <a:headEnd type="none" w="sm" len="sm"/>
              <a:tailEnd type="none" w="sm" len="sm"/>
            </a:ln>
            <a:effectLst/>
          </p:spPr>
          <p:txBody>
            <a:bodyPr/>
            <a:lstStyle/>
            <a:p>
              <a:pPr>
                <a:defRPr/>
              </a:pPr>
              <a:endParaRPr lang="en-GB">
                <a:latin typeface="Tahoma" charset="0"/>
              </a:endParaRPr>
            </a:p>
          </p:txBody>
        </p:sp>
      </p:grpSp>
      <p:sp>
        <p:nvSpPr>
          <p:cNvPr id="2059" name="Rectangle 11"/>
          <p:cNvSpPr>
            <a:spLocks noGrp="1" noChangeArrowheads="1"/>
          </p:cNvSpPr>
          <p:nvPr>
            <p:ph type="ctrTitle" sz="quarter"/>
          </p:nvPr>
        </p:nvSpPr>
        <p:spPr>
          <a:xfrm>
            <a:off x="990600" y="1752600"/>
            <a:ext cx="7772400" cy="1143000"/>
          </a:xfrm>
        </p:spPr>
        <p:txBody>
          <a:bodyPr/>
          <a:lstStyle>
            <a:lvl1pPr>
              <a:defRPr/>
            </a:lvl1pPr>
          </a:lstStyle>
          <a:p>
            <a:r>
              <a:rPr lang="en-US"/>
              <a:t>Click to edit Master title style</a:t>
            </a:r>
          </a:p>
        </p:txBody>
      </p:sp>
      <p:sp>
        <p:nvSpPr>
          <p:cNvPr id="2060" name="Rectangle 12"/>
          <p:cNvSpPr>
            <a:spLocks noGrp="1" noChangeArrowheads="1"/>
          </p:cNvSpPr>
          <p:nvPr>
            <p:ph type="subTitle" sz="quarter" idx="1"/>
          </p:nvPr>
        </p:nvSpPr>
        <p:spPr>
          <a:xfrm>
            <a:off x="990600" y="3309938"/>
            <a:ext cx="7162800" cy="2024062"/>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685800" y="6248400"/>
            <a:ext cx="1905000" cy="457200"/>
          </a:xfrm>
        </p:spPr>
        <p:txBody>
          <a:bodyPr/>
          <a:lstStyle>
            <a:lvl1pPr>
              <a:defRPr sz="1400" smtClean="0"/>
            </a:lvl1pPr>
          </a:lstStyle>
          <a:p>
            <a:pPr>
              <a:defRPr/>
            </a:pPr>
            <a:r>
              <a:rPr lang="en-US"/>
              <a:t>June 23rd - 27th 2008</a:t>
            </a:r>
          </a:p>
        </p:txBody>
      </p:sp>
      <p:sp>
        <p:nvSpPr>
          <p:cNvPr id="14" name="Rectangle 14"/>
          <p:cNvSpPr>
            <a:spLocks noGrp="1" noChangeArrowheads="1"/>
          </p:cNvSpPr>
          <p:nvPr>
            <p:ph type="ftr" sz="quarter" idx="11"/>
          </p:nvPr>
        </p:nvSpPr>
        <p:spPr>
          <a:xfrm>
            <a:off x="3124200" y="6248400"/>
            <a:ext cx="2895600" cy="457200"/>
          </a:xfrm>
        </p:spPr>
        <p:txBody>
          <a:bodyPr/>
          <a:lstStyle>
            <a:lvl1pPr>
              <a:defRPr sz="1400" smtClean="0"/>
            </a:lvl1pPr>
          </a:lstStyle>
          <a:p>
            <a:pPr>
              <a:defRPr/>
            </a:pPr>
            <a:r>
              <a:rPr lang="en-GB"/>
              <a:t>7th FLUKA Course – Paris Sept.29-Oct.3 2008</a:t>
            </a:r>
            <a:endParaRPr lang="en-US"/>
          </a:p>
        </p:txBody>
      </p:sp>
      <p:sp>
        <p:nvSpPr>
          <p:cNvPr id="15" name="Rectangle 15"/>
          <p:cNvSpPr>
            <a:spLocks noGrp="1" noChangeArrowheads="1"/>
          </p:cNvSpPr>
          <p:nvPr>
            <p:ph type="sldNum" sz="quarter" idx="12"/>
          </p:nvPr>
        </p:nvSpPr>
        <p:spPr>
          <a:xfrm>
            <a:off x="6553200" y="6248400"/>
            <a:ext cx="1905000" cy="457200"/>
          </a:xfrm>
        </p:spPr>
        <p:txBody>
          <a:bodyPr/>
          <a:lstStyle>
            <a:lvl1pPr>
              <a:defRPr sz="1400"/>
            </a:lvl1pPr>
          </a:lstStyle>
          <a:p>
            <a:pPr>
              <a:defRPr/>
            </a:pPr>
            <a:fld id="{7E204761-290E-4C60-9939-7D27168CFB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r>
              <a:rPr lang="en-US"/>
              <a:t>June 23rd - 27th 2008</a:t>
            </a:r>
          </a:p>
        </p:txBody>
      </p:sp>
      <p:sp>
        <p:nvSpPr>
          <p:cNvPr id="5" name="Rectangle 11"/>
          <p:cNvSpPr>
            <a:spLocks noGrp="1" noChangeArrowheads="1"/>
          </p:cNvSpPr>
          <p:nvPr>
            <p:ph type="ftr" sz="quarter" idx="11"/>
          </p:nvPr>
        </p:nvSpPr>
        <p:spPr>
          <a:ln/>
        </p:spPr>
        <p:txBody>
          <a:bodyPr/>
          <a:lstStyle>
            <a:lvl1pPr>
              <a:defRPr/>
            </a:lvl1pPr>
          </a:lstStyle>
          <a:p>
            <a:pPr>
              <a:defRPr/>
            </a:pPr>
            <a:r>
              <a:rPr lang="en-GB"/>
              <a:t>7th FLUKA Course – Paris Sept.29-Oct.3 2008</a:t>
            </a: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11E61780-5765-4C1A-A440-FFAB34B8F60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304800"/>
            <a:ext cx="1981200" cy="6019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304800"/>
            <a:ext cx="57912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r>
              <a:rPr lang="en-US"/>
              <a:t>June 23rd - 27th 2008</a:t>
            </a:r>
          </a:p>
        </p:txBody>
      </p:sp>
      <p:sp>
        <p:nvSpPr>
          <p:cNvPr id="5" name="Rectangle 11"/>
          <p:cNvSpPr>
            <a:spLocks noGrp="1" noChangeArrowheads="1"/>
          </p:cNvSpPr>
          <p:nvPr>
            <p:ph type="ftr" sz="quarter" idx="11"/>
          </p:nvPr>
        </p:nvSpPr>
        <p:spPr>
          <a:ln/>
        </p:spPr>
        <p:txBody>
          <a:bodyPr/>
          <a:lstStyle>
            <a:lvl1pPr>
              <a:defRPr/>
            </a:lvl1pPr>
          </a:lstStyle>
          <a:p>
            <a:pPr>
              <a:defRPr/>
            </a:pPr>
            <a:r>
              <a:rPr lang="en-GB"/>
              <a:t>7th FLUKA Course – Paris Sept.29-Oct.3 2008</a:t>
            </a: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033E416B-7DD0-4CE0-9E9F-49DBC8E0A1F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
          <p:cNvSpPr>
            <a:spLocks noGrp="1" noChangeArrowheads="1"/>
          </p:cNvSpPr>
          <p:nvPr>
            <p:ph type="dt" sz="half" idx="10"/>
          </p:nvPr>
        </p:nvSpPr>
        <p:spPr>
          <a:ln/>
        </p:spPr>
        <p:txBody>
          <a:bodyPr/>
          <a:lstStyle>
            <a:lvl1pPr>
              <a:defRPr/>
            </a:lvl1pPr>
          </a:lstStyle>
          <a:p>
            <a:pPr>
              <a:defRPr/>
            </a:pPr>
            <a:r>
              <a:rPr lang="en-US"/>
              <a:t>June 23rd - 27th 2008</a:t>
            </a:r>
          </a:p>
        </p:txBody>
      </p:sp>
      <p:sp>
        <p:nvSpPr>
          <p:cNvPr id="5" name="Rectangle 11"/>
          <p:cNvSpPr>
            <a:spLocks noGrp="1" noChangeArrowheads="1"/>
          </p:cNvSpPr>
          <p:nvPr>
            <p:ph type="ftr" sz="quarter" idx="11"/>
          </p:nvPr>
        </p:nvSpPr>
        <p:spPr>
          <a:ln/>
        </p:spPr>
        <p:txBody>
          <a:bodyPr/>
          <a:lstStyle>
            <a:lvl1pPr>
              <a:defRPr/>
            </a:lvl1pPr>
          </a:lstStyle>
          <a:p>
            <a:pPr>
              <a:defRPr/>
            </a:pPr>
            <a:r>
              <a:rPr lang="en-GB"/>
              <a:t>7th FLUKA Course – Paris Sept.29-Oct.3 2008</a:t>
            </a: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7FDA5CDC-55C7-478A-8118-765DFC3646B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r>
              <a:rPr lang="en-US"/>
              <a:t>June 23rd - 27th 2008</a:t>
            </a:r>
          </a:p>
        </p:txBody>
      </p:sp>
      <p:sp>
        <p:nvSpPr>
          <p:cNvPr id="5" name="Rectangle 11"/>
          <p:cNvSpPr>
            <a:spLocks noGrp="1" noChangeArrowheads="1"/>
          </p:cNvSpPr>
          <p:nvPr>
            <p:ph type="ftr" sz="quarter" idx="11"/>
          </p:nvPr>
        </p:nvSpPr>
        <p:spPr>
          <a:ln/>
        </p:spPr>
        <p:txBody>
          <a:bodyPr/>
          <a:lstStyle>
            <a:lvl1pPr>
              <a:defRPr/>
            </a:lvl1pPr>
          </a:lstStyle>
          <a:p>
            <a:pPr>
              <a:defRPr/>
            </a:pPr>
            <a:r>
              <a:rPr lang="en-GB"/>
              <a:t>7th FLUKA Course – Paris Sept.29-Oct.3 2008</a:t>
            </a:r>
            <a:endParaRPr lang="en-US"/>
          </a:p>
        </p:txBody>
      </p:sp>
      <p:sp>
        <p:nvSpPr>
          <p:cNvPr id="6" name="Rectangle 12"/>
          <p:cNvSpPr>
            <a:spLocks noGrp="1" noChangeArrowheads="1"/>
          </p:cNvSpPr>
          <p:nvPr>
            <p:ph type="sldNum" sz="quarter" idx="12"/>
          </p:nvPr>
        </p:nvSpPr>
        <p:spPr>
          <a:ln/>
        </p:spPr>
        <p:txBody>
          <a:bodyPr/>
          <a:lstStyle>
            <a:lvl1pPr>
              <a:defRPr/>
            </a:lvl1pPr>
          </a:lstStyle>
          <a:p>
            <a:pPr>
              <a:defRPr/>
            </a:pPr>
            <a:fld id="{19D28936-D0A7-49F4-A34A-F5E8ECB5C33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143000"/>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143000"/>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0"/>
          <p:cNvSpPr>
            <a:spLocks noGrp="1" noChangeArrowheads="1"/>
          </p:cNvSpPr>
          <p:nvPr>
            <p:ph type="dt" sz="half" idx="10"/>
          </p:nvPr>
        </p:nvSpPr>
        <p:spPr>
          <a:ln/>
        </p:spPr>
        <p:txBody>
          <a:bodyPr/>
          <a:lstStyle>
            <a:lvl1pPr>
              <a:defRPr/>
            </a:lvl1pPr>
          </a:lstStyle>
          <a:p>
            <a:pPr>
              <a:defRPr/>
            </a:pPr>
            <a:r>
              <a:rPr lang="en-US"/>
              <a:t>June 23rd - 27th 2008</a:t>
            </a:r>
          </a:p>
        </p:txBody>
      </p:sp>
      <p:sp>
        <p:nvSpPr>
          <p:cNvPr id="6" name="Rectangle 11"/>
          <p:cNvSpPr>
            <a:spLocks noGrp="1" noChangeArrowheads="1"/>
          </p:cNvSpPr>
          <p:nvPr>
            <p:ph type="ftr" sz="quarter" idx="11"/>
          </p:nvPr>
        </p:nvSpPr>
        <p:spPr>
          <a:ln/>
        </p:spPr>
        <p:txBody>
          <a:bodyPr/>
          <a:lstStyle>
            <a:lvl1pPr>
              <a:defRPr/>
            </a:lvl1pPr>
          </a:lstStyle>
          <a:p>
            <a:pPr>
              <a:defRPr/>
            </a:pPr>
            <a:r>
              <a:rPr lang="en-GB"/>
              <a:t>7th FLUKA Course – Paris Sept.29-Oct.3 2008</a:t>
            </a: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0E457BB1-1FEB-43AA-819B-F13216A739C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0"/>
          <p:cNvSpPr>
            <a:spLocks noGrp="1" noChangeArrowheads="1"/>
          </p:cNvSpPr>
          <p:nvPr>
            <p:ph type="dt" sz="half" idx="10"/>
          </p:nvPr>
        </p:nvSpPr>
        <p:spPr>
          <a:ln/>
        </p:spPr>
        <p:txBody>
          <a:bodyPr/>
          <a:lstStyle>
            <a:lvl1pPr>
              <a:defRPr/>
            </a:lvl1pPr>
          </a:lstStyle>
          <a:p>
            <a:pPr>
              <a:defRPr/>
            </a:pPr>
            <a:r>
              <a:rPr lang="en-US"/>
              <a:t>June 23rd - 27th 2008</a:t>
            </a:r>
          </a:p>
        </p:txBody>
      </p:sp>
      <p:sp>
        <p:nvSpPr>
          <p:cNvPr id="8" name="Rectangle 11"/>
          <p:cNvSpPr>
            <a:spLocks noGrp="1" noChangeArrowheads="1"/>
          </p:cNvSpPr>
          <p:nvPr>
            <p:ph type="ftr" sz="quarter" idx="11"/>
          </p:nvPr>
        </p:nvSpPr>
        <p:spPr>
          <a:ln/>
        </p:spPr>
        <p:txBody>
          <a:bodyPr/>
          <a:lstStyle>
            <a:lvl1pPr>
              <a:defRPr/>
            </a:lvl1pPr>
          </a:lstStyle>
          <a:p>
            <a:pPr>
              <a:defRPr/>
            </a:pPr>
            <a:r>
              <a:rPr lang="en-GB"/>
              <a:t>7th FLUKA Course – Paris Sept.29-Oct.3 2008</a:t>
            </a:r>
            <a:endParaRPr lang="en-US"/>
          </a:p>
        </p:txBody>
      </p:sp>
      <p:sp>
        <p:nvSpPr>
          <p:cNvPr id="9" name="Rectangle 12"/>
          <p:cNvSpPr>
            <a:spLocks noGrp="1" noChangeArrowheads="1"/>
          </p:cNvSpPr>
          <p:nvPr>
            <p:ph type="sldNum" sz="quarter" idx="12"/>
          </p:nvPr>
        </p:nvSpPr>
        <p:spPr>
          <a:ln/>
        </p:spPr>
        <p:txBody>
          <a:bodyPr/>
          <a:lstStyle>
            <a:lvl1pPr>
              <a:defRPr/>
            </a:lvl1pPr>
          </a:lstStyle>
          <a:p>
            <a:pPr>
              <a:defRPr/>
            </a:pPr>
            <a:fld id="{B475C70A-3AFA-4CAA-BA9F-12211558146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0"/>
          <p:cNvSpPr>
            <a:spLocks noGrp="1" noChangeArrowheads="1"/>
          </p:cNvSpPr>
          <p:nvPr>
            <p:ph type="dt" sz="half" idx="10"/>
          </p:nvPr>
        </p:nvSpPr>
        <p:spPr>
          <a:ln/>
        </p:spPr>
        <p:txBody>
          <a:bodyPr/>
          <a:lstStyle>
            <a:lvl1pPr>
              <a:defRPr/>
            </a:lvl1pPr>
          </a:lstStyle>
          <a:p>
            <a:pPr>
              <a:defRPr/>
            </a:pPr>
            <a:r>
              <a:rPr lang="en-US"/>
              <a:t>June 23rd - 27th 2008</a:t>
            </a:r>
          </a:p>
        </p:txBody>
      </p:sp>
      <p:sp>
        <p:nvSpPr>
          <p:cNvPr id="4" name="Rectangle 11"/>
          <p:cNvSpPr>
            <a:spLocks noGrp="1" noChangeArrowheads="1"/>
          </p:cNvSpPr>
          <p:nvPr>
            <p:ph type="ftr" sz="quarter" idx="11"/>
          </p:nvPr>
        </p:nvSpPr>
        <p:spPr>
          <a:ln/>
        </p:spPr>
        <p:txBody>
          <a:bodyPr/>
          <a:lstStyle>
            <a:lvl1pPr>
              <a:defRPr/>
            </a:lvl1pPr>
          </a:lstStyle>
          <a:p>
            <a:pPr>
              <a:defRPr/>
            </a:pPr>
            <a:r>
              <a:rPr lang="en-GB"/>
              <a:t>7th FLUKA Course – Paris Sept.29-Oct.3 2008</a:t>
            </a:r>
            <a:endParaRPr lang="en-US"/>
          </a:p>
        </p:txBody>
      </p:sp>
      <p:sp>
        <p:nvSpPr>
          <p:cNvPr id="5" name="Rectangle 12"/>
          <p:cNvSpPr>
            <a:spLocks noGrp="1" noChangeArrowheads="1"/>
          </p:cNvSpPr>
          <p:nvPr>
            <p:ph type="sldNum" sz="quarter" idx="12"/>
          </p:nvPr>
        </p:nvSpPr>
        <p:spPr>
          <a:ln/>
        </p:spPr>
        <p:txBody>
          <a:bodyPr/>
          <a:lstStyle>
            <a:lvl1pPr>
              <a:defRPr/>
            </a:lvl1pPr>
          </a:lstStyle>
          <a:p>
            <a:pPr>
              <a:defRPr/>
            </a:pPr>
            <a:fld id="{92ED7598-3E8F-4371-A3E9-7C6D2CF8E48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r>
              <a:rPr lang="en-US"/>
              <a:t>June 23rd - 27th 2008</a:t>
            </a:r>
          </a:p>
        </p:txBody>
      </p:sp>
      <p:sp>
        <p:nvSpPr>
          <p:cNvPr id="3" name="Rectangle 11"/>
          <p:cNvSpPr>
            <a:spLocks noGrp="1" noChangeArrowheads="1"/>
          </p:cNvSpPr>
          <p:nvPr>
            <p:ph type="ftr" sz="quarter" idx="11"/>
          </p:nvPr>
        </p:nvSpPr>
        <p:spPr>
          <a:ln/>
        </p:spPr>
        <p:txBody>
          <a:bodyPr/>
          <a:lstStyle>
            <a:lvl1pPr>
              <a:defRPr/>
            </a:lvl1pPr>
          </a:lstStyle>
          <a:p>
            <a:pPr>
              <a:defRPr/>
            </a:pPr>
            <a:r>
              <a:rPr lang="en-GB"/>
              <a:t>7th FLUKA Course – Paris Sept.29-Oct.3 2008</a:t>
            </a:r>
            <a:endParaRPr lang="en-US"/>
          </a:p>
        </p:txBody>
      </p:sp>
      <p:sp>
        <p:nvSpPr>
          <p:cNvPr id="4" name="Rectangle 12"/>
          <p:cNvSpPr>
            <a:spLocks noGrp="1" noChangeArrowheads="1"/>
          </p:cNvSpPr>
          <p:nvPr>
            <p:ph type="sldNum" sz="quarter" idx="12"/>
          </p:nvPr>
        </p:nvSpPr>
        <p:spPr>
          <a:ln/>
        </p:spPr>
        <p:txBody>
          <a:bodyPr/>
          <a:lstStyle>
            <a:lvl1pPr>
              <a:defRPr/>
            </a:lvl1pPr>
          </a:lstStyle>
          <a:p>
            <a:pPr>
              <a:defRPr/>
            </a:pPr>
            <a:fld id="{FD16F166-FD42-46A1-B1CC-00C67C9B58A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r>
              <a:rPr lang="en-US"/>
              <a:t>June 23rd - 27th 2008</a:t>
            </a:r>
          </a:p>
        </p:txBody>
      </p:sp>
      <p:sp>
        <p:nvSpPr>
          <p:cNvPr id="6" name="Rectangle 11"/>
          <p:cNvSpPr>
            <a:spLocks noGrp="1" noChangeArrowheads="1"/>
          </p:cNvSpPr>
          <p:nvPr>
            <p:ph type="ftr" sz="quarter" idx="11"/>
          </p:nvPr>
        </p:nvSpPr>
        <p:spPr>
          <a:ln/>
        </p:spPr>
        <p:txBody>
          <a:bodyPr/>
          <a:lstStyle>
            <a:lvl1pPr>
              <a:defRPr/>
            </a:lvl1pPr>
          </a:lstStyle>
          <a:p>
            <a:pPr>
              <a:defRPr/>
            </a:pPr>
            <a:r>
              <a:rPr lang="en-GB"/>
              <a:t>7th FLUKA Course – Paris Sept.29-Oct.3 2008</a:t>
            </a: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60E214B8-6714-4DD5-9B4A-305FE15E17E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r>
              <a:rPr lang="en-US"/>
              <a:t>June 23rd - 27th 2008</a:t>
            </a:r>
          </a:p>
        </p:txBody>
      </p:sp>
      <p:sp>
        <p:nvSpPr>
          <p:cNvPr id="6" name="Rectangle 11"/>
          <p:cNvSpPr>
            <a:spLocks noGrp="1" noChangeArrowheads="1"/>
          </p:cNvSpPr>
          <p:nvPr>
            <p:ph type="ftr" sz="quarter" idx="11"/>
          </p:nvPr>
        </p:nvSpPr>
        <p:spPr>
          <a:ln/>
        </p:spPr>
        <p:txBody>
          <a:bodyPr/>
          <a:lstStyle>
            <a:lvl1pPr>
              <a:defRPr/>
            </a:lvl1pPr>
          </a:lstStyle>
          <a:p>
            <a:pPr>
              <a:defRPr/>
            </a:pPr>
            <a:r>
              <a:rPr lang="en-GB"/>
              <a:t>7th FLUKA Course – Paris Sept.29-Oct.3 2008</a:t>
            </a:r>
            <a:endParaRPr lang="en-US"/>
          </a:p>
        </p:txBody>
      </p:sp>
      <p:sp>
        <p:nvSpPr>
          <p:cNvPr id="7" name="Rectangle 12"/>
          <p:cNvSpPr>
            <a:spLocks noGrp="1" noChangeArrowheads="1"/>
          </p:cNvSpPr>
          <p:nvPr>
            <p:ph type="sldNum" sz="quarter" idx="12"/>
          </p:nvPr>
        </p:nvSpPr>
        <p:spPr>
          <a:ln/>
        </p:spPr>
        <p:txBody>
          <a:bodyPr/>
          <a:lstStyle>
            <a:lvl1pPr>
              <a:defRPr/>
            </a:lvl1pPr>
          </a:lstStyle>
          <a:p>
            <a:pPr>
              <a:defRPr/>
            </a:pPr>
            <a:fld id="{8C77C746-4E8D-4238-819D-3C9A978F2C2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3352800" y="0"/>
            <a:ext cx="5791200" cy="152400"/>
          </a:xfrm>
          <a:prstGeom prst="rect">
            <a:avLst/>
          </a:prstGeom>
          <a:pattFill prst="pct70">
            <a:fgClr>
              <a:schemeClr val="folHlink"/>
            </a:fgClr>
            <a:bgClr>
              <a:schemeClr val="bg1"/>
            </a:bgClr>
          </a:pattFill>
          <a:ln w="9525">
            <a:noFill/>
            <a:miter lim="800000"/>
            <a:headEnd/>
            <a:tailEnd/>
          </a:ln>
          <a:effectLst/>
        </p:spPr>
        <p:txBody>
          <a:bodyPr wrap="none" anchor="ctr"/>
          <a:lstStyle/>
          <a:p>
            <a:pPr>
              <a:defRPr/>
            </a:pPr>
            <a:endParaRPr lang="en-GB">
              <a:latin typeface="Tahoma" charset="0"/>
            </a:endParaRPr>
          </a:p>
        </p:txBody>
      </p:sp>
      <p:sp>
        <p:nvSpPr>
          <p:cNvPr id="1027" name="Line 3"/>
          <p:cNvSpPr>
            <a:spLocks noChangeShapeType="1"/>
          </p:cNvSpPr>
          <p:nvPr/>
        </p:nvSpPr>
        <p:spPr bwMode="ltGray">
          <a:xfrm>
            <a:off x="8839200" y="0"/>
            <a:ext cx="0" cy="2362200"/>
          </a:xfrm>
          <a:prstGeom prst="line">
            <a:avLst/>
          </a:prstGeom>
          <a:noFill/>
          <a:ln w="12700">
            <a:solidFill>
              <a:schemeClr val="hlink"/>
            </a:solidFill>
            <a:round/>
            <a:headEnd type="none" w="sm" len="sm"/>
            <a:tailEnd type="none" w="sm" len="sm"/>
          </a:ln>
          <a:effectLst/>
        </p:spPr>
        <p:txBody>
          <a:bodyPr/>
          <a:lstStyle/>
          <a:p>
            <a:pPr>
              <a:defRPr/>
            </a:pPr>
            <a:endParaRPr lang="en-GB">
              <a:latin typeface="Tahoma" charset="0"/>
            </a:endParaRPr>
          </a:p>
        </p:txBody>
      </p:sp>
      <p:grpSp>
        <p:nvGrpSpPr>
          <p:cNvPr id="1028" name="Group 7"/>
          <p:cNvGrpSpPr>
            <a:grpSpLocks/>
          </p:cNvGrpSpPr>
          <p:nvPr/>
        </p:nvGrpSpPr>
        <p:grpSpPr bwMode="auto">
          <a:xfrm>
            <a:off x="304800" y="533400"/>
            <a:ext cx="1893888" cy="2590800"/>
            <a:chOff x="192" y="336"/>
            <a:chExt cx="1193" cy="1632"/>
          </a:xfrm>
        </p:grpSpPr>
        <p:sp>
          <p:nvSpPr>
            <p:cNvPr id="2" name="Line 4"/>
            <p:cNvSpPr>
              <a:spLocks noChangeShapeType="1"/>
            </p:cNvSpPr>
            <p:nvPr/>
          </p:nvSpPr>
          <p:spPr bwMode="ltGray">
            <a:xfrm flipH="1">
              <a:off x="192" y="566"/>
              <a:ext cx="1193" cy="0"/>
            </a:xfrm>
            <a:prstGeom prst="line">
              <a:avLst/>
            </a:prstGeom>
            <a:noFill/>
            <a:ln w="12700">
              <a:solidFill>
                <a:schemeClr val="hlink"/>
              </a:solidFill>
              <a:round/>
              <a:headEnd type="none" w="sm" len="sm"/>
              <a:tailEnd type="none" w="sm" len="sm"/>
            </a:ln>
            <a:effectLst/>
          </p:spPr>
          <p:txBody>
            <a:bodyPr/>
            <a:lstStyle/>
            <a:p>
              <a:pPr>
                <a:defRPr/>
              </a:pPr>
              <a:endParaRPr lang="en-GB">
                <a:latin typeface="Tahoma" charset="0"/>
              </a:endParaRPr>
            </a:p>
          </p:txBody>
        </p:sp>
        <p:sp>
          <p:nvSpPr>
            <p:cNvPr id="3" name="Line 5"/>
            <p:cNvSpPr>
              <a:spLocks noChangeShapeType="1"/>
            </p:cNvSpPr>
            <p:nvPr/>
          </p:nvSpPr>
          <p:spPr bwMode="ltGray">
            <a:xfrm>
              <a:off x="383" y="336"/>
              <a:ext cx="0" cy="1632"/>
            </a:xfrm>
            <a:prstGeom prst="line">
              <a:avLst/>
            </a:prstGeom>
            <a:noFill/>
            <a:ln w="12700">
              <a:solidFill>
                <a:schemeClr val="hlink"/>
              </a:solidFill>
              <a:round/>
              <a:headEnd type="none" w="sm" len="sm"/>
              <a:tailEnd type="none" w="sm" len="sm"/>
            </a:ln>
            <a:effectLst/>
          </p:spPr>
          <p:txBody>
            <a:bodyPr/>
            <a:lstStyle/>
            <a:p>
              <a:pPr>
                <a:defRPr/>
              </a:pPr>
              <a:endParaRPr lang="en-GB">
                <a:latin typeface="Tahoma" charset="0"/>
              </a:endParaRPr>
            </a:p>
          </p:txBody>
        </p:sp>
        <p:sp>
          <p:nvSpPr>
            <p:cNvPr id="4" name="Arc 6"/>
            <p:cNvSpPr>
              <a:spLocks/>
            </p:cNvSpPr>
            <p:nvPr/>
          </p:nvSpPr>
          <p:spPr bwMode="ltGray">
            <a:xfrm>
              <a:off x="325" y="506"/>
              <a:ext cx="121" cy="122"/>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rnd">
              <a:solidFill>
                <a:schemeClr val="hlink"/>
              </a:solidFill>
              <a:round/>
              <a:headEnd type="none" w="sm" len="sm"/>
              <a:tailEnd type="none" w="sm" len="sm"/>
            </a:ln>
            <a:effectLst/>
          </p:spPr>
          <p:txBody>
            <a:bodyPr/>
            <a:lstStyle/>
            <a:p>
              <a:pPr>
                <a:defRPr/>
              </a:pPr>
              <a:endParaRPr lang="en-GB">
                <a:latin typeface="Tahoma" charset="0"/>
              </a:endParaRPr>
            </a:p>
          </p:txBody>
        </p:sp>
      </p:grpSp>
      <p:sp>
        <p:nvSpPr>
          <p:cNvPr id="1029" name="Rectangle 8"/>
          <p:cNvSpPr>
            <a:spLocks noGrp="1" noChangeArrowheads="1"/>
          </p:cNvSpPr>
          <p:nvPr>
            <p:ph type="title"/>
          </p:nvPr>
        </p:nvSpPr>
        <p:spPr bwMode="auto">
          <a:xfrm>
            <a:off x="685800" y="304800"/>
            <a:ext cx="7772400" cy="6096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0" name="Rectangle 9"/>
          <p:cNvSpPr>
            <a:spLocks noGrp="1" noChangeArrowheads="1"/>
          </p:cNvSpPr>
          <p:nvPr>
            <p:ph type="body" idx="1"/>
          </p:nvPr>
        </p:nvSpPr>
        <p:spPr bwMode="auto">
          <a:xfrm>
            <a:off x="609600" y="1143000"/>
            <a:ext cx="7924800" cy="5181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4" name="Rectangle 10"/>
          <p:cNvSpPr>
            <a:spLocks noGrp="1" noChangeArrowheads="1"/>
          </p:cNvSpPr>
          <p:nvPr>
            <p:ph type="dt" sz="half" idx="2"/>
          </p:nvPr>
        </p:nvSpPr>
        <p:spPr bwMode="auto">
          <a:xfrm>
            <a:off x="685800" y="6400800"/>
            <a:ext cx="19050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a:defRPr sz="1200" smtClean="0">
                <a:latin typeface="Tahoma" charset="0"/>
              </a:defRPr>
            </a:lvl1pPr>
          </a:lstStyle>
          <a:p>
            <a:pPr>
              <a:defRPr/>
            </a:pPr>
            <a:r>
              <a:rPr lang="en-US"/>
              <a:t>June 23rd - 27th 2008</a:t>
            </a:r>
          </a:p>
        </p:txBody>
      </p:sp>
      <p:sp>
        <p:nvSpPr>
          <p:cNvPr id="1035" name="Rectangle 11"/>
          <p:cNvSpPr>
            <a:spLocks noGrp="1" noChangeArrowheads="1"/>
          </p:cNvSpPr>
          <p:nvPr>
            <p:ph type="ftr" sz="quarter" idx="3"/>
          </p:nvPr>
        </p:nvSpPr>
        <p:spPr bwMode="auto">
          <a:xfrm>
            <a:off x="2627313" y="6400800"/>
            <a:ext cx="4465637"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atin typeface="Tahoma" charset="0"/>
              </a:defRPr>
            </a:lvl1pPr>
          </a:lstStyle>
          <a:p>
            <a:pPr>
              <a:defRPr/>
            </a:pPr>
            <a:r>
              <a:rPr lang="en-GB"/>
              <a:t>7th FLUKA Course – Paris Sept.29-Oct.3 2008</a:t>
            </a:r>
            <a:endParaRPr lang="en-US"/>
          </a:p>
        </p:txBody>
      </p:sp>
      <p:sp>
        <p:nvSpPr>
          <p:cNvPr id="1036" name="Rectangle 12"/>
          <p:cNvSpPr>
            <a:spLocks noGrp="1" noChangeArrowheads="1"/>
          </p:cNvSpPr>
          <p:nvPr>
            <p:ph type="sldNum" sz="quarter" idx="4"/>
          </p:nvPr>
        </p:nvSpPr>
        <p:spPr bwMode="auto">
          <a:xfrm>
            <a:off x="6934200" y="6400800"/>
            <a:ext cx="16002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a:latin typeface="Tahoma" charset="0"/>
              </a:defRPr>
            </a:lvl1pPr>
          </a:lstStyle>
          <a:p>
            <a:pPr>
              <a:defRPr/>
            </a:pPr>
            <a:fld id="{76930214-A21B-4716-9849-FB3C582E5FA9}" type="slidenum">
              <a:rPr lang="en-US"/>
              <a:pPr>
                <a:defRPr/>
              </a:pPr>
              <a:t>‹#›</a:t>
            </a:fld>
            <a:endParaRPr lang="en-US"/>
          </a:p>
        </p:txBody>
      </p:sp>
      <p:pic>
        <p:nvPicPr>
          <p:cNvPr id="5" name="Picture 13" descr="FLUKA_Dim"/>
          <p:cNvPicPr>
            <a:picLocks noChangeAspect="1" noChangeArrowheads="1"/>
          </p:cNvPicPr>
          <p:nvPr userDrawn="1"/>
        </p:nvPicPr>
        <p:blipFill>
          <a:blip r:embed="rId13"/>
          <a:srcRect/>
          <a:stretch>
            <a:fillRect/>
          </a:stretch>
        </p:blipFill>
        <p:spPr bwMode="auto">
          <a:xfrm>
            <a:off x="0" y="2133600"/>
            <a:ext cx="9144000" cy="2609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ahoma" charset="0"/>
        </a:defRPr>
      </a:lvl2pPr>
      <a:lvl3pPr algn="l" rtl="0" eaLnBrk="0" fontAlgn="base" hangingPunct="0">
        <a:spcBef>
          <a:spcPct val="0"/>
        </a:spcBef>
        <a:spcAft>
          <a:spcPct val="0"/>
        </a:spcAft>
        <a:defRPr sz="3600">
          <a:solidFill>
            <a:schemeClr val="tx2"/>
          </a:solidFill>
          <a:latin typeface="Tahoma" charset="0"/>
        </a:defRPr>
      </a:lvl3pPr>
      <a:lvl4pPr algn="l" rtl="0" eaLnBrk="0" fontAlgn="base" hangingPunct="0">
        <a:spcBef>
          <a:spcPct val="0"/>
        </a:spcBef>
        <a:spcAft>
          <a:spcPct val="0"/>
        </a:spcAft>
        <a:defRPr sz="3600">
          <a:solidFill>
            <a:schemeClr val="tx2"/>
          </a:solidFill>
          <a:latin typeface="Tahoma" charset="0"/>
        </a:defRPr>
      </a:lvl4pPr>
      <a:lvl5pPr algn="l" rtl="0" eaLnBrk="0" fontAlgn="base" hangingPunct="0">
        <a:spcBef>
          <a:spcPct val="0"/>
        </a:spcBef>
        <a:spcAft>
          <a:spcPct val="0"/>
        </a:spcAft>
        <a:defRPr sz="3600">
          <a:solidFill>
            <a:schemeClr val="tx2"/>
          </a:solidFill>
          <a:latin typeface="Tahoma" charset="0"/>
        </a:defRPr>
      </a:lvl5pPr>
      <a:lvl6pPr marL="457200" algn="l" rtl="0" fontAlgn="base">
        <a:spcBef>
          <a:spcPct val="0"/>
        </a:spcBef>
        <a:spcAft>
          <a:spcPct val="0"/>
        </a:spcAft>
        <a:defRPr sz="3600">
          <a:solidFill>
            <a:schemeClr val="tx2"/>
          </a:solidFill>
          <a:latin typeface="Tahoma" charset="0"/>
        </a:defRPr>
      </a:lvl6pPr>
      <a:lvl7pPr marL="914400" algn="l" rtl="0" fontAlgn="base">
        <a:spcBef>
          <a:spcPct val="0"/>
        </a:spcBef>
        <a:spcAft>
          <a:spcPct val="0"/>
        </a:spcAft>
        <a:defRPr sz="3600">
          <a:solidFill>
            <a:schemeClr val="tx2"/>
          </a:solidFill>
          <a:latin typeface="Tahoma" charset="0"/>
        </a:defRPr>
      </a:lvl7pPr>
      <a:lvl8pPr marL="1371600" algn="l" rtl="0" fontAlgn="base">
        <a:spcBef>
          <a:spcPct val="0"/>
        </a:spcBef>
        <a:spcAft>
          <a:spcPct val="0"/>
        </a:spcAft>
        <a:defRPr sz="3600">
          <a:solidFill>
            <a:schemeClr val="tx2"/>
          </a:solidFill>
          <a:latin typeface="Tahoma" charset="0"/>
        </a:defRPr>
      </a:lvl8pPr>
      <a:lvl9pPr marL="1828800" algn="l" rtl="0" fontAlgn="base">
        <a:spcBef>
          <a:spcPct val="0"/>
        </a:spcBef>
        <a:spcAft>
          <a:spcPct val="0"/>
        </a:spcAft>
        <a:defRPr sz="3600">
          <a:solidFill>
            <a:schemeClr val="tx2"/>
          </a:solidFill>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16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14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fluka.org/fluka.php?id=course&amp;sub=intro&amp;which=demokritos200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www.fluka.org/fluka.php?id=course&amp;sub=intro&amp;which=demokritos200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nea.fr/" TargetMode="External"/><Relationship Id="rId2" Type="http://schemas.openxmlformats.org/officeDocument/2006/relationships/hyperlink" Target="http://www.fluka.org/" TargetMode="External"/><Relationship Id="rId1" Type="http://schemas.openxmlformats.org/officeDocument/2006/relationships/slideLayout" Target="../slideLayouts/slideLayout2.xml"/><Relationship Id="rId4" Type="http://schemas.openxmlformats.org/officeDocument/2006/relationships/hyperlink" Target="http://www.fluka.org/download.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71550" y="1905000"/>
            <a:ext cx="7772400" cy="1095375"/>
          </a:xfrm>
        </p:spPr>
        <p:txBody>
          <a:bodyPr/>
          <a:lstStyle/>
          <a:p>
            <a:pPr eaLnBrk="1" hangingPunct="1">
              <a:defRPr/>
            </a:pPr>
            <a:r>
              <a:rPr lang="en-US" sz="6600" dirty="0" smtClean="0">
                <a:effectLst>
                  <a:outerShdw blurRad="38100" dist="38100" dir="2700000" algn="tl">
                    <a:srgbClr val="C0C0C0"/>
                  </a:outerShdw>
                </a:effectLst>
              </a:rPr>
              <a:t>FLUKA</a:t>
            </a:r>
            <a:r>
              <a:rPr lang="en-US" sz="6600" dirty="0" smtClean="0"/>
              <a:t> - Basics</a:t>
            </a:r>
          </a:p>
        </p:txBody>
      </p:sp>
      <p:sp>
        <p:nvSpPr>
          <p:cNvPr id="3075" name="Rectangle 12"/>
          <p:cNvSpPr>
            <a:spLocks noGrp="1" noChangeArrowheads="1"/>
          </p:cNvSpPr>
          <p:nvPr>
            <p:ph type="subTitle" idx="1"/>
          </p:nvPr>
        </p:nvSpPr>
        <p:spPr>
          <a:xfrm>
            <a:off x="3132138" y="4857750"/>
            <a:ext cx="5111750" cy="863600"/>
          </a:xfrm>
          <a:noFill/>
        </p:spPr>
        <p:txBody>
          <a:bodyPr/>
          <a:lstStyle/>
          <a:p>
            <a:pPr eaLnBrk="1" hangingPunct="1"/>
            <a:r>
              <a:rPr lang="en-US" sz="2800" smtClean="0"/>
              <a:t>Beginners FLUKA Course</a:t>
            </a:r>
          </a:p>
        </p:txBody>
      </p:sp>
      <p:pic>
        <p:nvPicPr>
          <p:cNvPr id="3076" name="Picture 8" descr="logo3000x2000"/>
          <p:cNvPicPr>
            <a:picLocks noChangeAspect="1" noChangeArrowheads="1"/>
          </p:cNvPicPr>
          <p:nvPr/>
        </p:nvPicPr>
        <p:blipFill>
          <a:blip r:embed="rId4"/>
          <a:srcRect/>
          <a:stretch>
            <a:fillRect/>
          </a:stretch>
        </p:blipFill>
        <p:spPr bwMode="auto">
          <a:xfrm>
            <a:off x="6242050" y="0"/>
            <a:ext cx="2901950" cy="105410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AAD24937-4D1C-425F-8A4D-13CFEE863166}" type="slidenum">
              <a:rPr lang="en-US" smtClean="0">
                <a:latin typeface="Tahoma" pitchFamily="34" charset="0"/>
              </a:rPr>
              <a:pPr/>
              <a:t>10</a:t>
            </a:fld>
            <a:endParaRPr lang="en-US" smtClean="0">
              <a:latin typeface="Tahoma" pitchFamily="34" charset="0"/>
            </a:endParaRPr>
          </a:p>
        </p:txBody>
      </p:sp>
      <p:sp>
        <p:nvSpPr>
          <p:cNvPr id="13315" name="Rectangle 2"/>
          <p:cNvSpPr>
            <a:spLocks noGrp="1" noChangeArrowheads="1"/>
          </p:cNvSpPr>
          <p:nvPr>
            <p:ph type="title"/>
          </p:nvPr>
        </p:nvSpPr>
        <p:spPr/>
        <p:txBody>
          <a:bodyPr/>
          <a:lstStyle/>
          <a:p>
            <a:pPr eaLnBrk="1" hangingPunct="1"/>
            <a:r>
              <a:rPr lang="en-US" sz="3200" smtClean="0"/>
              <a:t>FLUKA Release 2008 New Features</a:t>
            </a:r>
          </a:p>
        </p:txBody>
      </p:sp>
      <p:sp>
        <p:nvSpPr>
          <p:cNvPr id="13316" name="Rectangle 3"/>
          <p:cNvSpPr>
            <a:spLocks noGrp="1" noChangeArrowheads="1"/>
          </p:cNvSpPr>
          <p:nvPr>
            <p:ph type="body" idx="1"/>
          </p:nvPr>
        </p:nvSpPr>
        <p:spPr>
          <a:xfrm>
            <a:off x="571500" y="1214422"/>
            <a:ext cx="8321675" cy="5143536"/>
          </a:xfrm>
        </p:spPr>
        <p:txBody>
          <a:bodyPr/>
          <a:lstStyle/>
          <a:p>
            <a:pPr marL="0" indent="0" algn="just" eaLnBrk="1" hangingPunct="1">
              <a:spcBef>
                <a:spcPts val="600"/>
              </a:spcBef>
              <a:spcAft>
                <a:spcPts val="600"/>
              </a:spcAft>
            </a:pPr>
            <a:r>
              <a:rPr lang="en-GB" sz="1800" dirty="0" smtClean="0"/>
              <a:t>  New </a:t>
            </a:r>
            <a:r>
              <a:rPr lang="en-GB" sz="1800" b="1" dirty="0" smtClean="0"/>
              <a:t>neutron cross section library </a:t>
            </a:r>
            <a:r>
              <a:rPr lang="en-GB" sz="1800" dirty="0" smtClean="0"/>
              <a:t>below 20 </a:t>
            </a:r>
            <a:r>
              <a:rPr lang="en-GB" sz="1800" dirty="0" err="1" smtClean="0"/>
              <a:t>MeV</a:t>
            </a:r>
            <a:r>
              <a:rPr lang="en-GB" sz="1800" dirty="0" smtClean="0"/>
              <a:t>, including </a:t>
            </a:r>
            <a:r>
              <a:rPr lang="en-GB" sz="1800" b="1" dirty="0" smtClean="0"/>
              <a:t>260 neutron  and 42 gamma groups</a:t>
            </a:r>
            <a:r>
              <a:rPr lang="en-GB" sz="1800" dirty="0" smtClean="0"/>
              <a:t>: 31 neutron groups are thermal (1 in the previous  library). </a:t>
            </a:r>
          </a:p>
          <a:p>
            <a:pPr marL="0" indent="0" algn="just" eaLnBrk="1" hangingPunct="1">
              <a:spcBef>
                <a:spcPts val="600"/>
              </a:spcBef>
              <a:spcAft>
                <a:spcPts val="600"/>
              </a:spcAft>
            </a:pPr>
            <a:r>
              <a:rPr lang="en-GB" sz="1800" dirty="0" smtClean="0"/>
              <a:t>  All neutron cross section data are freshly computed from the  most recent evaluated nuclear data files. </a:t>
            </a:r>
          </a:p>
          <a:p>
            <a:pPr marL="0" indent="0" algn="just" eaLnBrk="1" hangingPunct="1">
              <a:spcBef>
                <a:spcPts val="600"/>
              </a:spcBef>
              <a:spcAft>
                <a:spcPts val="600"/>
              </a:spcAft>
            </a:pPr>
            <a:r>
              <a:rPr lang="en-GB" sz="1800" dirty="0" smtClean="0"/>
              <a:t>  Please note that the new 260  group library is now the default one (even though the "old" 72 group  one is still distributed). </a:t>
            </a:r>
          </a:p>
          <a:p>
            <a:pPr marL="0" indent="0" algn="just" eaLnBrk="1" hangingPunct="1">
              <a:spcBef>
                <a:spcPts val="600"/>
              </a:spcBef>
              <a:spcAft>
                <a:spcPts val="600"/>
              </a:spcAft>
            </a:pPr>
            <a:r>
              <a:rPr lang="en-GB" sz="1800" dirty="0" smtClean="0"/>
              <a:t>  </a:t>
            </a:r>
            <a:r>
              <a:rPr lang="en-GB" sz="1800" b="1" dirty="0" smtClean="0"/>
              <a:t>New radioactive decay database</a:t>
            </a:r>
            <a:r>
              <a:rPr lang="en-GB" sz="1800" dirty="0" smtClean="0"/>
              <a:t>, now including also conversion electron and Auger lines- Heavy ion pair production</a:t>
            </a:r>
          </a:p>
          <a:p>
            <a:pPr marL="0" indent="0" algn="just" eaLnBrk="1" hangingPunct="1">
              <a:spcBef>
                <a:spcPts val="600"/>
              </a:spcBef>
              <a:spcAft>
                <a:spcPts val="600"/>
              </a:spcAft>
            </a:pPr>
            <a:r>
              <a:rPr lang="en-GB" sz="1800" dirty="0" smtClean="0"/>
              <a:t>  New </a:t>
            </a:r>
            <a:r>
              <a:rPr lang="en-GB" sz="1800" b="1" dirty="0" smtClean="0"/>
              <a:t>implementation of the BME model </a:t>
            </a:r>
            <a:r>
              <a:rPr lang="en-GB" sz="1800" dirty="0" smtClean="0"/>
              <a:t>with vastly improved performances  for peripheral collisions</a:t>
            </a:r>
          </a:p>
          <a:p>
            <a:pPr marL="0" indent="0" algn="just" eaLnBrk="1" hangingPunct="1">
              <a:spcBef>
                <a:spcPts val="600"/>
              </a:spcBef>
              <a:spcAft>
                <a:spcPts val="600"/>
              </a:spcAft>
            </a:pPr>
            <a:r>
              <a:rPr lang="en-GB" sz="1800" dirty="0" smtClean="0"/>
              <a:t>  A new </a:t>
            </a:r>
            <a:r>
              <a:rPr lang="en-GB" sz="1800" b="1" dirty="0" smtClean="0"/>
              <a:t>neutrino-nucleus event generator</a:t>
            </a:r>
            <a:r>
              <a:rPr lang="en-GB" sz="1800" dirty="0" smtClean="0"/>
              <a:t>, built from scratch for FLUKA,  including quasi-elastic, resonance, and deep-inelastic event generation  (thanks to M. Lantz, P.R. Sala, G. Smirnov, G. Battistoni, and A. Ferrari)</a:t>
            </a:r>
            <a:endParaRPr lang="en-US" sz="18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13B7495F-E63E-496D-A35C-80AA1308D150}" type="slidenum">
              <a:rPr lang="en-US" smtClean="0">
                <a:latin typeface="Tahoma" pitchFamily="34" charset="0"/>
              </a:rPr>
              <a:pPr/>
              <a:t>11</a:t>
            </a:fld>
            <a:endParaRPr lang="en-US" smtClean="0">
              <a:latin typeface="Tahoma" pitchFamily="34" charset="0"/>
            </a:endParaRPr>
          </a:p>
        </p:txBody>
      </p:sp>
      <p:sp>
        <p:nvSpPr>
          <p:cNvPr id="14339" name="Rectangle 2"/>
          <p:cNvSpPr>
            <a:spLocks noGrp="1" noChangeArrowheads="1"/>
          </p:cNvSpPr>
          <p:nvPr>
            <p:ph type="title"/>
          </p:nvPr>
        </p:nvSpPr>
        <p:spPr/>
        <p:txBody>
          <a:bodyPr/>
          <a:lstStyle/>
          <a:p>
            <a:pPr eaLnBrk="1" hangingPunct="1"/>
            <a:r>
              <a:rPr lang="en-US" sz="3200" smtClean="0"/>
              <a:t>Input example</a:t>
            </a:r>
          </a:p>
        </p:txBody>
      </p:sp>
      <p:sp>
        <p:nvSpPr>
          <p:cNvPr id="14340" name="Rectangle 3"/>
          <p:cNvSpPr>
            <a:spLocks noGrp="1" noChangeArrowheads="1"/>
          </p:cNvSpPr>
          <p:nvPr>
            <p:ph type="body" idx="1"/>
          </p:nvPr>
        </p:nvSpPr>
        <p:spPr>
          <a:xfrm>
            <a:off x="609600" y="908050"/>
            <a:ext cx="8283575" cy="5599113"/>
          </a:xfrm>
        </p:spPr>
        <p:txBody>
          <a:bodyPr/>
          <a:lstStyle/>
          <a:p>
            <a:pPr eaLnBrk="1" hangingPunct="1"/>
            <a:r>
              <a:rPr lang="en-US" smtClean="0"/>
              <a:t>FLUKA is driven by the user almost completely by means of an input file </a:t>
            </a:r>
            <a:r>
              <a:rPr lang="en-US" smtClean="0">
                <a:solidFill>
                  <a:srgbClr val="800000"/>
                </a:solidFill>
              </a:rPr>
              <a:t>(.inp)</a:t>
            </a:r>
            <a:r>
              <a:rPr lang="en-US" smtClean="0"/>
              <a:t> which contains directives issued in the form of </a:t>
            </a:r>
            <a:r>
              <a:rPr lang="en-US" smtClean="0">
                <a:solidFill>
                  <a:srgbClr val="800000"/>
                </a:solidFill>
              </a:rPr>
              <a:t>DATA CARDS</a:t>
            </a:r>
            <a:endParaRPr lang="en-US" smtClean="0"/>
          </a:p>
          <a:p>
            <a:pPr eaLnBrk="1" hangingPunct="1"/>
            <a:r>
              <a:rPr lang="en-US" smtClean="0"/>
              <a:t>The standard release provides a simple case to test the installation: </a:t>
            </a:r>
            <a:r>
              <a:rPr lang="en-US" smtClean="0">
                <a:solidFill>
                  <a:srgbClr val="800000"/>
                </a:solidFill>
              </a:rPr>
              <a:t>example.inp</a:t>
            </a:r>
            <a:r>
              <a:rPr lang="en-US" smtClean="0"/>
              <a:t> </a:t>
            </a:r>
            <a:r>
              <a:rPr lang="en-US" i="1" smtClean="0"/>
              <a:t>(Production of particles in p-Be collisions with a 50 GeV/c  proton beam.)</a:t>
            </a:r>
            <a:endParaRPr lang="en-US" smtClean="0"/>
          </a:p>
          <a:p>
            <a:pPr eaLnBrk="1" hangingPunct="1"/>
            <a:r>
              <a:rPr lang="en-US" smtClean="0">
                <a:solidFill>
                  <a:srgbClr val="800000"/>
                </a:solidFill>
              </a:rPr>
              <a:t>Different examples</a:t>
            </a:r>
            <a:r>
              <a:rPr lang="en-US" smtClean="0"/>
              <a:t> are used along this course, which will be varied in different ways for didactic reasons</a:t>
            </a:r>
          </a:p>
          <a:p>
            <a:pPr eaLnBrk="1" hangingPunct="1"/>
            <a:r>
              <a:rPr lang="en-US" smtClean="0"/>
              <a:t>We will start with a minimum input file and after each lecture we will enhance our example with more and more functionality</a:t>
            </a:r>
          </a:p>
          <a:p>
            <a:pPr eaLnBrk="1" hangingPunct="1"/>
            <a:r>
              <a:rPr lang="en-US" smtClean="0"/>
              <a:t>It is strongly recommended that for every exercise you create a </a:t>
            </a:r>
            <a:r>
              <a:rPr lang="en-US" smtClean="0">
                <a:solidFill>
                  <a:srgbClr val="800000"/>
                </a:solidFill>
              </a:rPr>
              <a:t>subdirectory</a:t>
            </a:r>
            <a:r>
              <a:rPr lang="en-US" smtClean="0"/>
              <a:t> </a:t>
            </a:r>
            <a:r>
              <a:rPr lang="en-US" i="1" smtClean="0"/>
              <a:t>i.e.,</a:t>
            </a:r>
            <a:r>
              <a:rPr lang="en-US" smtClean="0"/>
              <a:t> </a:t>
            </a:r>
            <a:r>
              <a:rPr lang="en-US" smtClean="0">
                <a:solidFill>
                  <a:srgbClr val="800000"/>
                </a:solidFill>
              </a:rPr>
              <a:t>ex1, ex2, ex3</a:t>
            </a:r>
            <a:r>
              <a:rPr lang="en-US" smtClean="0"/>
              <a:t>  where all the necessary input and output file will be stored</a:t>
            </a:r>
          </a:p>
          <a:p>
            <a:pPr eaLnBrk="1" hangingPunct="1"/>
            <a:r>
              <a:rPr lang="en-US" smtClean="0"/>
              <a:t>For better clarity before starting a new exercise you will get the solution of the previous one, to be picked up at the course website:</a:t>
            </a:r>
            <a:br>
              <a:rPr lang="en-US" smtClean="0"/>
            </a:br>
            <a:r>
              <a:rPr lang="en-US" smtClean="0">
                <a:solidFill>
                  <a:srgbClr val="800000"/>
                </a:solidFill>
                <a:hlinkClick r:id="rId2"/>
              </a:rPr>
              <a:t>http://www.fluka.org/fluka.php?id=course&amp;sub=intro&amp;which=demokritos2009</a:t>
            </a:r>
            <a:r>
              <a:rPr lang="en-US" smtClean="0">
                <a:solidFill>
                  <a:srgbClr val="800000"/>
                </a:solidFill>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p:spPr>
        <p:txBody>
          <a:bodyPr/>
          <a:lstStyle/>
          <a:p>
            <a:fld id="{76D17BAF-0197-4C9D-BEE6-5B5560680163}" type="slidenum">
              <a:rPr lang="en-US" smtClean="0">
                <a:latin typeface="Tahoma" pitchFamily="34" charset="0"/>
              </a:rPr>
              <a:pPr/>
              <a:t>12</a:t>
            </a:fld>
            <a:endParaRPr lang="en-US" smtClean="0">
              <a:latin typeface="Tahoma" pitchFamily="34" charset="0"/>
            </a:endParaRPr>
          </a:p>
        </p:txBody>
      </p:sp>
      <p:sp>
        <p:nvSpPr>
          <p:cNvPr id="15363" name="Rectangle 14"/>
          <p:cNvSpPr>
            <a:spLocks noChangeArrowheads="1"/>
          </p:cNvSpPr>
          <p:nvPr/>
        </p:nvSpPr>
        <p:spPr bwMode="auto">
          <a:xfrm>
            <a:off x="250825" y="1052513"/>
            <a:ext cx="5616575" cy="5327650"/>
          </a:xfrm>
          <a:prstGeom prst="rect">
            <a:avLst/>
          </a:prstGeom>
          <a:solidFill>
            <a:schemeClr val="bg1"/>
          </a:solidFill>
          <a:ln w="6350">
            <a:solidFill>
              <a:schemeClr val="accent2"/>
            </a:solidFill>
            <a:miter lim="800000"/>
            <a:headEnd type="none" w="sm" len="sm"/>
            <a:tailEnd type="none" w="sm" len="sm"/>
          </a:ln>
        </p:spPr>
        <p:txBody>
          <a:bodyPr wrap="none" anchor="ctr"/>
          <a:lstStyle/>
          <a:p>
            <a:endParaRPr lang="en-GB"/>
          </a:p>
        </p:txBody>
      </p:sp>
      <p:sp>
        <p:nvSpPr>
          <p:cNvPr id="15364" name="Rectangle 4"/>
          <p:cNvSpPr>
            <a:spLocks noGrp="1" noChangeArrowheads="1"/>
          </p:cNvSpPr>
          <p:nvPr>
            <p:ph type="title"/>
          </p:nvPr>
        </p:nvSpPr>
        <p:spPr/>
        <p:txBody>
          <a:bodyPr/>
          <a:lstStyle/>
          <a:p>
            <a:pPr eaLnBrk="1" hangingPunct="1"/>
            <a:r>
              <a:rPr lang="en-US" sz="3200" smtClean="0"/>
              <a:t>A Simple Example</a:t>
            </a:r>
          </a:p>
        </p:txBody>
      </p:sp>
      <p:sp>
        <p:nvSpPr>
          <p:cNvPr id="15365" name="Rectangle 5"/>
          <p:cNvSpPr>
            <a:spLocks noChangeArrowheads="1"/>
          </p:cNvSpPr>
          <p:nvPr/>
        </p:nvSpPr>
        <p:spPr bwMode="auto">
          <a:xfrm>
            <a:off x="304800" y="2435225"/>
            <a:ext cx="5486400" cy="2590800"/>
          </a:xfrm>
          <a:prstGeom prst="rect">
            <a:avLst/>
          </a:prstGeom>
          <a:noFill/>
          <a:ln w="9525">
            <a:solidFill>
              <a:schemeClr val="tx1"/>
            </a:solidFill>
            <a:miter lim="800000"/>
            <a:headEnd/>
            <a:tailEnd/>
          </a:ln>
        </p:spPr>
        <p:txBody>
          <a:bodyPr wrap="none" anchor="ctr"/>
          <a:lstStyle/>
          <a:p>
            <a:endParaRPr lang="en-GB"/>
          </a:p>
        </p:txBody>
      </p:sp>
      <p:sp>
        <p:nvSpPr>
          <p:cNvPr id="15366" name="Text Box 6"/>
          <p:cNvSpPr txBox="1">
            <a:spLocks noChangeArrowheads="1"/>
          </p:cNvSpPr>
          <p:nvPr/>
        </p:nvSpPr>
        <p:spPr bwMode="auto">
          <a:xfrm>
            <a:off x="255588" y="1063625"/>
            <a:ext cx="5681662" cy="5248275"/>
          </a:xfrm>
          <a:prstGeom prst="rect">
            <a:avLst/>
          </a:prstGeom>
          <a:noFill/>
          <a:ln w="9525">
            <a:noFill/>
            <a:miter lim="800000"/>
            <a:headEnd/>
            <a:tailEnd/>
          </a:ln>
        </p:spPr>
        <p:txBody>
          <a:bodyPr wrap="none">
            <a:spAutoFit/>
          </a:bodyPr>
          <a:lstStyle/>
          <a:p>
            <a:pPr algn="l">
              <a:tabLst>
                <a:tab pos="714375" algn="l"/>
              </a:tabLst>
            </a:pPr>
            <a:r>
              <a:rPr lang="en-US" sz="1000" b="1">
                <a:solidFill>
                  <a:srgbClr val="CC0000"/>
                </a:solidFill>
                <a:latin typeface="Helvetica" pitchFamily="2" charset="0"/>
              </a:rPr>
              <a:t>TITLE</a:t>
            </a:r>
          </a:p>
          <a:p>
            <a:pPr algn="l">
              <a:tabLst>
                <a:tab pos="714375" algn="l"/>
              </a:tabLst>
            </a:pPr>
            <a:r>
              <a:rPr lang="en-US" sz="1000" b="1">
                <a:latin typeface="Helvetica" pitchFamily="2" charset="0"/>
              </a:rPr>
              <a:t>FLUKA Course Exercise</a:t>
            </a:r>
          </a:p>
          <a:p>
            <a:pPr algn="l">
              <a:lnSpc>
                <a:spcPct val="60000"/>
              </a:lnSpc>
              <a:tabLst>
                <a:tab pos="714375" algn="l"/>
              </a:tabLst>
            </a:pPr>
            <a:r>
              <a:rPr lang="en-US" sz="1000" b="1">
                <a:solidFill>
                  <a:srgbClr val="00CC00"/>
                </a:solidFill>
                <a:latin typeface="Helvetica" pitchFamily="2" charset="0"/>
              </a:rPr>
              <a:t>*23456789 123456789</a:t>
            </a:r>
            <a:r>
              <a:rPr lang="en-US" b="1">
                <a:solidFill>
                  <a:srgbClr val="00CC00"/>
                </a:solidFill>
                <a:latin typeface="Helvetica" pitchFamily="2" charset="0"/>
              </a:rPr>
              <a:t> </a:t>
            </a:r>
            <a:r>
              <a:rPr lang="en-US" sz="1000" b="1">
                <a:solidFill>
                  <a:srgbClr val="00CC00"/>
                </a:solidFill>
                <a:latin typeface="Helvetica" pitchFamily="2" charset="0"/>
              </a:rPr>
              <a:t>123456789 123456789 123456789 123456789 123456789 123456789</a:t>
            </a:r>
            <a:r>
              <a:rPr lang="en-US" b="1">
                <a:latin typeface="Helvetica" pitchFamily="2" charset="0"/>
              </a:rPr>
              <a:t> </a:t>
            </a:r>
          </a:p>
          <a:p>
            <a:pPr algn="l">
              <a:tabLst>
                <a:tab pos="714375" algn="l"/>
              </a:tabLst>
            </a:pPr>
            <a:r>
              <a:rPr lang="en-US" sz="1000" b="1">
                <a:latin typeface="Helvetica" pitchFamily="2" charset="0"/>
              </a:rPr>
              <a:t>DEFAULTS                                                                                                                   NEW-DEFA</a:t>
            </a:r>
          </a:p>
          <a:p>
            <a:pPr algn="l">
              <a:tabLst>
                <a:tab pos="714375" algn="l"/>
              </a:tabLst>
            </a:pPr>
            <a:r>
              <a:rPr lang="en-US" sz="1000" b="1">
                <a:latin typeface="Helvetica" pitchFamily="2" charset="0"/>
              </a:rPr>
              <a:t>BEAM                     -3.5     -0.082425            -1.7              0.0              0.0              1.0PROTON</a:t>
            </a:r>
          </a:p>
          <a:p>
            <a:pPr algn="l">
              <a:tabLst>
                <a:tab pos="714375" algn="l"/>
              </a:tabLst>
            </a:pPr>
            <a:r>
              <a:rPr lang="en-US" sz="1000" b="1">
                <a:latin typeface="Helvetica" pitchFamily="2" charset="0"/>
              </a:rPr>
              <a:t>BEAMPOS              0.0                0.0              0.1              0.0              0.0              0.0</a:t>
            </a:r>
            <a:endParaRPr lang="en-US" b="1">
              <a:latin typeface="Helvetica" pitchFamily="2" charset="0"/>
            </a:endParaRPr>
          </a:p>
          <a:p>
            <a:pPr algn="l">
              <a:tabLst>
                <a:tab pos="714375" algn="l"/>
              </a:tabLst>
            </a:pPr>
            <a:r>
              <a:rPr lang="en-US" sz="1000" b="1">
                <a:solidFill>
                  <a:srgbClr val="00CC00"/>
                </a:solidFill>
                <a:latin typeface="Helvetica" pitchFamily="2" charset="0"/>
              </a:rPr>
              <a:t>*23456789 123456789</a:t>
            </a:r>
            <a:r>
              <a:rPr lang="en-US" b="1">
                <a:solidFill>
                  <a:srgbClr val="00CC00"/>
                </a:solidFill>
                <a:latin typeface="Helvetica" pitchFamily="2" charset="0"/>
              </a:rPr>
              <a:t> </a:t>
            </a:r>
            <a:r>
              <a:rPr lang="en-US" sz="1000" b="1">
                <a:solidFill>
                  <a:srgbClr val="00CC00"/>
                </a:solidFill>
                <a:latin typeface="Helvetica" pitchFamily="2" charset="0"/>
              </a:rPr>
              <a:t>123456789 123456789 123456789 123456789 123456789 123456789</a:t>
            </a:r>
            <a:r>
              <a:rPr lang="en-US" b="1">
                <a:latin typeface="Helvetica" pitchFamily="2" charset="0"/>
              </a:rPr>
              <a:t> </a:t>
            </a:r>
          </a:p>
          <a:p>
            <a:pPr algn="l">
              <a:tabLst>
                <a:tab pos="714375" algn="l"/>
              </a:tabLst>
            </a:pPr>
            <a:r>
              <a:rPr lang="en-US" sz="1000" b="1">
                <a:solidFill>
                  <a:srgbClr val="000000"/>
                </a:solidFill>
                <a:latin typeface="Helvetica" pitchFamily="2" charset="0"/>
              </a:rPr>
              <a:t>GEOBEGIN                                                                                                                  COMBNAME</a:t>
            </a:r>
          </a:p>
          <a:p>
            <a:pPr algn="l">
              <a:tabLst>
                <a:tab pos="714375" algn="l"/>
              </a:tabLst>
            </a:pPr>
            <a:r>
              <a:rPr lang="en-US" sz="1000" b="1">
                <a:solidFill>
                  <a:srgbClr val="000000"/>
                </a:solidFill>
                <a:latin typeface="Helvetica" pitchFamily="2" charset="0"/>
              </a:rPr>
              <a:t>          0    0             Cylindrical Target</a:t>
            </a:r>
          </a:p>
          <a:p>
            <a:pPr algn="l">
              <a:tabLst>
                <a:tab pos="714375" algn="l"/>
              </a:tabLst>
            </a:pPr>
            <a:r>
              <a:rPr lang="en-US" sz="1000" b="1">
                <a:solidFill>
                  <a:srgbClr val="800080"/>
                </a:solidFill>
                <a:latin typeface="Helvetica" pitchFamily="2" charset="0"/>
              </a:rPr>
              <a:t>SPH BLK	0.0  0.0  0.0  10000.</a:t>
            </a:r>
          </a:p>
          <a:p>
            <a:pPr algn="l">
              <a:tabLst>
                <a:tab pos="714375" algn="l"/>
              </a:tabLst>
            </a:pPr>
            <a:r>
              <a:rPr lang="en-US" sz="1000" b="1">
                <a:solidFill>
                  <a:srgbClr val="00CC00"/>
                </a:solidFill>
                <a:latin typeface="Helvetica" pitchFamily="2" charset="0"/>
              </a:rPr>
              <a:t>* vacuum box</a:t>
            </a:r>
          </a:p>
          <a:p>
            <a:pPr algn="l">
              <a:tabLst>
                <a:tab pos="714375" algn="l"/>
              </a:tabLst>
            </a:pPr>
            <a:r>
              <a:rPr lang="en-US" sz="1000" b="1">
                <a:solidFill>
                  <a:srgbClr val="800080"/>
                </a:solidFill>
                <a:latin typeface="Helvetica" pitchFamily="2" charset="0"/>
              </a:rPr>
              <a:t>RPP VOI	-1000. 1000. -1000. 1000. -1000. 1000.</a:t>
            </a:r>
            <a:r>
              <a:rPr lang="en-US" sz="1000" b="1">
                <a:solidFill>
                  <a:srgbClr val="008000"/>
                </a:solidFill>
                <a:latin typeface="Helvetica" pitchFamily="2" charset="0"/>
              </a:rPr>
              <a:t> </a:t>
            </a:r>
          </a:p>
          <a:p>
            <a:pPr algn="l">
              <a:tabLst>
                <a:tab pos="714375" algn="l"/>
              </a:tabLst>
            </a:pPr>
            <a:r>
              <a:rPr lang="en-US" sz="1000" b="1">
                <a:solidFill>
                  <a:srgbClr val="00CC00"/>
                </a:solidFill>
                <a:latin typeface="Helvetica" pitchFamily="2" charset="0"/>
              </a:rPr>
              <a:t>* Lead target</a:t>
            </a:r>
          </a:p>
          <a:p>
            <a:pPr algn="l">
              <a:tabLst>
                <a:tab pos="714375" algn="l"/>
              </a:tabLst>
            </a:pPr>
            <a:r>
              <a:rPr lang="en-US" sz="1000" b="1">
                <a:solidFill>
                  <a:srgbClr val="800080"/>
                </a:solidFill>
                <a:latin typeface="Helvetica" pitchFamily="2" charset="0"/>
              </a:rPr>
              <a:t>RCC TARG	0.0 0.0 0.0 0.0 0.0 10. 5.</a:t>
            </a:r>
          </a:p>
          <a:p>
            <a:pPr algn="l">
              <a:tabLst>
                <a:tab pos="714375" algn="l"/>
              </a:tabLst>
            </a:pPr>
            <a:r>
              <a:rPr lang="en-US" sz="1000" b="1">
                <a:solidFill>
                  <a:srgbClr val="800080"/>
                </a:solidFill>
                <a:latin typeface="Helvetica" pitchFamily="2" charset="0"/>
              </a:rPr>
              <a:t>  END</a:t>
            </a:r>
          </a:p>
          <a:p>
            <a:pPr algn="l">
              <a:tabLst>
                <a:tab pos="714375" algn="l"/>
              </a:tabLst>
            </a:pPr>
            <a:r>
              <a:rPr lang="en-US" sz="1000" b="1">
                <a:solidFill>
                  <a:srgbClr val="00CC00"/>
                </a:solidFill>
                <a:latin typeface="Helvetica" pitchFamily="2" charset="0"/>
              </a:rPr>
              <a:t>* Regions</a:t>
            </a:r>
          </a:p>
          <a:p>
            <a:pPr algn="l">
              <a:tabLst>
                <a:tab pos="714375" algn="l"/>
              </a:tabLst>
            </a:pPr>
            <a:r>
              <a:rPr lang="en-US" sz="1000" b="1">
                <a:solidFill>
                  <a:srgbClr val="00CC00"/>
                </a:solidFill>
                <a:latin typeface="Helvetica" pitchFamily="2" charset="0"/>
              </a:rPr>
              <a:t>* Black Hole</a:t>
            </a:r>
          </a:p>
          <a:p>
            <a:pPr algn="l">
              <a:tabLst>
                <a:tab pos="714375" algn="l"/>
              </a:tabLst>
            </a:pPr>
            <a:r>
              <a:rPr lang="en-US" sz="1000" b="1">
                <a:solidFill>
                  <a:srgbClr val="CC0000"/>
                </a:solidFill>
                <a:latin typeface="Helvetica" pitchFamily="2" charset="0"/>
              </a:rPr>
              <a:t>BLKHOLE	5   +BLK -VOI</a:t>
            </a:r>
          </a:p>
          <a:p>
            <a:pPr algn="l">
              <a:tabLst>
                <a:tab pos="714375" algn="l"/>
              </a:tabLst>
            </a:pPr>
            <a:r>
              <a:rPr lang="en-US" sz="1000" b="1">
                <a:solidFill>
                  <a:srgbClr val="00CC00"/>
                </a:solidFill>
                <a:latin typeface="Helvetica" pitchFamily="2" charset="0"/>
              </a:rPr>
              <a:t>* Void around</a:t>
            </a:r>
          </a:p>
          <a:p>
            <a:pPr algn="l">
              <a:tabLst>
                <a:tab pos="714375" algn="l"/>
              </a:tabLst>
            </a:pPr>
            <a:r>
              <a:rPr lang="en-US" sz="1000" b="1">
                <a:solidFill>
                  <a:srgbClr val="CC0000"/>
                </a:solidFill>
                <a:latin typeface="Helvetica" pitchFamily="2" charset="0"/>
              </a:rPr>
              <a:t>VAC	5   +VOI -TARG</a:t>
            </a:r>
          </a:p>
          <a:p>
            <a:pPr algn="l">
              <a:tabLst>
                <a:tab pos="714375" algn="l"/>
              </a:tabLst>
            </a:pPr>
            <a:r>
              <a:rPr lang="en-US" sz="1000" b="1">
                <a:solidFill>
                  <a:srgbClr val="00CC00"/>
                </a:solidFill>
                <a:latin typeface="Helvetica" pitchFamily="2" charset="0"/>
              </a:rPr>
              <a:t>* Target</a:t>
            </a:r>
          </a:p>
          <a:p>
            <a:pPr algn="l">
              <a:tabLst>
                <a:tab pos="714375" algn="l"/>
              </a:tabLst>
            </a:pPr>
            <a:r>
              <a:rPr lang="en-US" sz="1000" b="1">
                <a:solidFill>
                  <a:srgbClr val="CC0000"/>
                </a:solidFill>
                <a:latin typeface="Helvetica" pitchFamily="2" charset="0"/>
              </a:rPr>
              <a:t>TARGET	5   +TARG</a:t>
            </a:r>
          </a:p>
          <a:p>
            <a:pPr algn="l">
              <a:tabLst>
                <a:tab pos="714375" algn="l"/>
              </a:tabLst>
            </a:pPr>
            <a:r>
              <a:rPr lang="en-US" sz="1000" b="1">
                <a:solidFill>
                  <a:srgbClr val="CC0000"/>
                </a:solidFill>
                <a:latin typeface="Helvetica" pitchFamily="2" charset="0"/>
              </a:rPr>
              <a:t>  END</a:t>
            </a:r>
          </a:p>
          <a:p>
            <a:pPr algn="l">
              <a:tabLst>
                <a:tab pos="714375" algn="l"/>
              </a:tabLst>
            </a:pPr>
            <a:r>
              <a:rPr lang="en-US" sz="1000" b="1">
                <a:solidFill>
                  <a:srgbClr val="000000"/>
                </a:solidFill>
                <a:latin typeface="Helvetica" pitchFamily="2" charset="0"/>
              </a:rPr>
              <a:t>GEOEND   </a:t>
            </a:r>
            <a:r>
              <a:rPr lang="en-US" sz="1000" b="1">
                <a:solidFill>
                  <a:schemeClr val="accent2"/>
                </a:solidFill>
                <a:latin typeface="Helvetica" pitchFamily="2" charset="0"/>
              </a:rPr>
              <a:t>                                                                                                              </a:t>
            </a:r>
          </a:p>
          <a:p>
            <a:pPr algn="l">
              <a:tabLst>
                <a:tab pos="714375" algn="l"/>
              </a:tabLst>
            </a:pPr>
            <a:r>
              <a:rPr lang="en-US" sz="1000" b="1">
                <a:solidFill>
                  <a:srgbClr val="00CC00"/>
                </a:solidFill>
                <a:latin typeface="Helvetica" pitchFamily="2" charset="0"/>
              </a:rPr>
              <a:t>*23456789      123456789  123456789 123456789 123456789 123456789 123456789 123456789 </a:t>
            </a:r>
          </a:p>
          <a:p>
            <a:pPr algn="l">
              <a:tabLst>
                <a:tab pos="714375" algn="l"/>
              </a:tabLst>
            </a:pPr>
            <a:r>
              <a:rPr lang="en-US" sz="1000" b="1">
                <a:latin typeface="Helvetica" pitchFamily="2" charset="0"/>
              </a:rPr>
              <a:t>ASSIGNMA BLCKHOLE   BLKHOLE</a:t>
            </a:r>
          </a:p>
          <a:p>
            <a:pPr algn="l">
              <a:tabLst>
                <a:tab pos="714375" algn="l"/>
              </a:tabLst>
            </a:pPr>
            <a:r>
              <a:rPr lang="en-US" sz="1000" b="1">
                <a:latin typeface="Helvetica" pitchFamily="2" charset="0"/>
              </a:rPr>
              <a:t>ASSIGNMA      VACUUM            VAC</a:t>
            </a:r>
          </a:p>
          <a:p>
            <a:pPr algn="l">
              <a:tabLst>
                <a:tab pos="714375" algn="l"/>
              </a:tabLst>
            </a:pPr>
            <a:r>
              <a:rPr lang="en-US" sz="1000" b="1">
                <a:latin typeface="Helvetica" pitchFamily="2" charset="0"/>
              </a:rPr>
              <a:t>ASSIGNMA            LEAD     TARGET</a:t>
            </a:r>
          </a:p>
          <a:p>
            <a:pPr algn="l">
              <a:tabLst>
                <a:tab pos="714375" algn="l"/>
              </a:tabLst>
            </a:pPr>
            <a:r>
              <a:rPr lang="en-US" sz="1000" b="1">
                <a:solidFill>
                  <a:srgbClr val="00CC00"/>
                </a:solidFill>
                <a:latin typeface="Helvetica" pitchFamily="2" charset="0"/>
              </a:rPr>
              <a:t>*</a:t>
            </a:r>
          </a:p>
          <a:p>
            <a:pPr algn="l">
              <a:tabLst>
                <a:tab pos="714375" algn="l"/>
              </a:tabLst>
            </a:pPr>
            <a:r>
              <a:rPr lang="en-US" sz="1000" b="1">
                <a:latin typeface="Helvetica" pitchFamily="2" charset="0"/>
              </a:rPr>
              <a:t>RANDOMIZ                1.0</a:t>
            </a:r>
          </a:p>
          <a:p>
            <a:pPr algn="l">
              <a:tabLst>
                <a:tab pos="714375" algn="l"/>
              </a:tabLst>
            </a:pPr>
            <a:r>
              <a:rPr lang="en-US" sz="1000" b="1">
                <a:latin typeface="Helvetica" pitchFamily="2" charset="0"/>
              </a:rPr>
              <a:t>START                     10.0               0.0</a:t>
            </a:r>
          </a:p>
          <a:p>
            <a:pPr algn="l">
              <a:tabLst>
                <a:tab pos="714375" algn="l"/>
              </a:tabLst>
            </a:pPr>
            <a:r>
              <a:rPr lang="en-US" sz="1000" b="1">
                <a:latin typeface="Helvetica" pitchFamily="2" charset="0"/>
              </a:rPr>
              <a:t>STOP</a:t>
            </a:r>
          </a:p>
        </p:txBody>
      </p:sp>
      <p:pic>
        <p:nvPicPr>
          <p:cNvPr id="15367" name="Picture 7" descr="ex_1"/>
          <p:cNvPicPr>
            <a:picLocks noChangeAspect="1" noChangeArrowheads="1"/>
          </p:cNvPicPr>
          <p:nvPr/>
        </p:nvPicPr>
        <p:blipFill>
          <a:blip r:embed="rId2"/>
          <a:srcRect/>
          <a:stretch>
            <a:fillRect/>
          </a:stretch>
        </p:blipFill>
        <p:spPr bwMode="auto">
          <a:xfrm>
            <a:off x="4953000" y="2663825"/>
            <a:ext cx="4041775" cy="3032125"/>
          </a:xfrm>
          <a:prstGeom prst="rect">
            <a:avLst/>
          </a:prstGeom>
          <a:noFill/>
          <a:ln w="9525">
            <a:noFill/>
            <a:miter lim="800000"/>
            <a:headEnd/>
            <a:tailEnd/>
          </a:ln>
        </p:spPr>
      </p:pic>
      <p:sp>
        <p:nvSpPr>
          <p:cNvPr id="280586" name="Text Box 10"/>
          <p:cNvSpPr txBox="1">
            <a:spLocks noChangeArrowheads="1"/>
          </p:cNvSpPr>
          <p:nvPr/>
        </p:nvSpPr>
        <p:spPr bwMode="auto">
          <a:xfrm>
            <a:off x="8440738" y="2663825"/>
            <a:ext cx="550862" cy="304800"/>
          </a:xfrm>
          <a:prstGeom prst="rect">
            <a:avLst/>
          </a:prstGeom>
          <a:noFill/>
          <a:ln w="9525">
            <a:noFill/>
            <a:miter lim="800000"/>
            <a:headEnd/>
            <a:tailEnd/>
          </a:ln>
          <a:effectLst/>
        </p:spPr>
        <p:txBody>
          <a:bodyPr wrap="none">
            <a:spAutoFit/>
          </a:bodyPr>
          <a:lstStyle/>
          <a:p>
            <a:pPr algn="l">
              <a:defRPr/>
            </a:pPr>
            <a:r>
              <a:rPr lang="en-US" sz="1400">
                <a:solidFill>
                  <a:srgbClr val="FF0066"/>
                </a:solidFill>
                <a:effectLst>
                  <a:outerShdw blurRad="38100" dist="38100" dir="2700000" algn="tl">
                    <a:srgbClr val="C0C0C0"/>
                  </a:outerShdw>
                </a:effectLst>
                <a:latin typeface="Helvetica" pitchFamily="2" charset="0"/>
              </a:rPr>
              <a:t>VAC</a:t>
            </a:r>
          </a:p>
        </p:txBody>
      </p:sp>
      <p:sp>
        <p:nvSpPr>
          <p:cNvPr id="280587" name="Text Box 11"/>
          <p:cNvSpPr txBox="1">
            <a:spLocks noChangeArrowheads="1"/>
          </p:cNvSpPr>
          <p:nvPr/>
        </p:nvSpPr>
        <p:spPr bwMode="auto">
          <a:xfrm>
            <a:off x="8062913" y="5407025"/>
            <a:ext cx="1004887" cy="304800"/>
          </a:xfrm>
          <a:prstGeom prst="rect">
            <a:avLst/>
          </a:prstGeom>
          <a:noFill/>
          <a:ln w="9525">
            <a:noFill/>
            <a:miter lim="800000"/>
            <a:headEnd/>
            <a:tailEnd/>
          </a:ln>
          <a:effectLst/>
        </p:spPr>
        <p:txBody>
          <a:bodyPr wrap="none">
            <a:spAutoFit/>
          </a:bodyPr>
          <a:lstStyle/>
          <a:p>
            <a:pPr algn="l">
              <a:defRPr/>
            </a:pPr>
            <a:r>
              <a:rPr lang="en-US" sz="1400">
                <a:solidFill>
                  <a:srgbClr val="FF0000"/>
                </a:solidFill>
                <a:effectLst>
                  <a:outerShdw blurRad="38100" dist="38100" dir="2700000" algn="tl">
                    <a:srgbClr val="C0C0C0"/>
                  </a:outerShdw>
                </a:effectLst>
                <a:latin typeface="Helvetica" pitchFamily="2" charset="0"/>
              </a:rPr>
              <a:t>BLKHOLE</a:t>
            </a:r>
          </a:p>
        </p:txBody>
      </p:sp>
      <p:sp>
        <p:nvSpPr>
          <p:cNvPr id="280588" name="Text Box 12"/>
          <p:cNvSpPr txBox="1">
            <a:spLocks noChangeArrowheads="1"/>
          </p:cNvSpPr>
          <p:nvPr/>
        </p:nvSpPr>
        <p:spPr bwMode="auto">
          <a:xfrm rot="972640">
            <a:off x="6629400" y="3730625"/>
            <a:ext cx="908050" cy="304800"/>
          </a:xfrm>
          <a:prstGeom prst="rect">
            <a:avLst/>
          </a:prstGeom>
          <a:noFill/>
          <a:ln w="9525">
            <a:noFill/>
            <a:miter lim="800000"/>
            <a:headEnd/>
            <a:tailEnd/>
          </a:ln>
          <a:effectLst/>
        </p:spPr>
        <p:txBody>
          <a:bodyPr wrap="none">
            <a:spAutoFit/>
          </a:bodyPr>
          <a:lstStyle/>
          <a:p>
            <a:pPr algn="l">
              <a:defRPr/>
            </a:pPr>
            <a:r>
              <a:rPr lang="en-US" sz="1400">
                <a:solidFill>
                  <a:srgbClr val="FF0000"/>
                </a:solidFill>
                <a:effectLst>
                  <a:outerShdw blurRad="38100" dist="38100" dir="2700000" algn="tl">
                    <a:srgbClr val="C0C0C0"/>
                  </a:outerShdw>
                </a:effectLst>
                <a:latin typeface="Helvetica" pitchFamily="2" charset="0"/>
              </a:rPr>
              <a:t>TARGET</a:t>
            </a:r>
          </a:p>
        </p:txBody>
      </p:sp>
      <p:sp>
        <p:nvSpPr>
          <p:cNvPr id="280589" name="Text Box 13"/>
          <p:cNvSpPr txBox="1">
            <a:spLocks noChangeArrowheads="1"/>
          </p:cNvSpPr>
          <p:nvPr/>
        </p:nvSpPr>
        <p:spPr bwMode="auto">
          <a:xfrm rot="972640">
            <a:off x="5635625" y="3502025"/>
            <a:ext cx="844550" cy="304800"/>
          </a:xfrm>
          <a:prstGeom prst="rect">
            <a:avLst/>
          </a:prstGeom>
          <a:noFill/>
          <a:ln w="9525">
            <a:noFill/>
            <a:miter lim="800000"/>
            <a:headEnd/>
            <a:tailEnd/>
          </a:ln>
          <a:effectLst/>
        </p:spPr>
        <p:txBody>
          <a:bodyPr wrap="none">
            <a:spAutoFit/>
          </a:bodyPr>
          <a:lstStyle/>
          <a:p>
            <a:pPr algn="l">
              <a:defRPr/>
            </a:pPr>
            <a:r>
              <a:rPr lang="en-US" sz="1400">
                <a:solidFill>
                  <a:srgbClr val="008000"/>
                </a:solidFill>
                <a:effectLst>
                  <a:outerShdw blurRad="38100" dist="38100" dir="2700000" algn="tl">
                    <a:srgbClr val="C0C0C0"/>
                  </a:outerShdw>
                </a:effectLst>
                <a:latin typeface="Helvetica" pitchFamily="2" charset="0"/>
              </a:rPr>
              <a:t>p</a:t>
            </a:r>
            <a:r>
              <a:rPr lang="en-US" sz="1400" baseline="30000">
                <a:solidFill>
                  <a:srgbClr val="008000"/>
                </a:solidFill>
                <a:effectLst>
                  <a:outerShdw blurRad="38100" dist="38100" dir="2700000" algn="tl">
                    <a:srgbClr val="C0C0C0"/>
                  </a:outerShdw>
                </a:effectLst>
                <a:latin typeface="Helvetica" pitchFamily="2" charset="0"/>
              </a:rPr>
              <a:t>+</a:t>
            </a:r>
            <a:r>
              <a:rPr lang="en-US" sz="1400">
                <a:solidFill>
                  <a:srgbClr val="008000"/>
                </a:solidFill>
                <a:effectLst>
                  <a:outerShdw blurRad="38100" dist="38100" dir="2700000" algn="tl">
                    <a:srgbClr val="C0C0C0"/>
                  </a:outerShdw>
                </a:effectLst>
                <a:latin typeface="Helvetica" pitchFamily="2" charset="0"/>
              </a:rPr>
              <a:t> beam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AD3FAB4D-26BD-4721-A7F5-EEDD60E43255}" type="slidenum">
              <a:rPr lang="en-US" smtClean="0">
                <a:latin typeface="Tahoma" pitchFamily="34" charset="0"/>
              </a:rPr>
              <a:pPr/>
              <a:t>13</a:t>
            </a:fld>
            <a:endParaRPr lang="en-US" smtClean="0">
              <a:latin typeface="Tahoma" pitchFamily="34" charset="0"/>
            </a:endParaRPr>
          </a:p>
        </p:txBody>
      </p:sp>
      <p:sp>
        <p:nvSpPr>
          <p:cNvPr id="16387" name="Rectangle 2"/>
          <p:cNvSpPr>
            <a:spLocks noGrp="1" noChangeArrowheads="1"/>
          </p:cNvSpPr>
          <p:nvPr>
            <p:ph type="title"/>
          </p:nvPr>
        </p:nvSpPr>
        <p:spPr/>
        <p:txBody>
          <a:bodyPr/>
          <a:lstStyle/>
          <a:p>
            <a:pPr eaLnBrk="1" hangingPunct="1"/>
            <a:r>
              <a:rPr lang="en-US" sz="3200" smtClean="0"/>
              <a:t>Prepare the working space</a:t>
            </a:r>
          </a:p>
        </p:txBody>
      </p:sp>
      <p:sp>
        <p:nvSpPr>
          <p:cNvPr id="16388" name="Rectangle 3"/>
          <p:cNvSpPr>
            <a:spLocks noGrp="1" noChangeArrowheads="1"/>
          </p:cNvSpPr>
          <p:nvPr>
            <p:ph type="body" idx="1"/>
          </p:nvPr>
        </p:nvSpPr>
        <p:spPr/>
        <p:txBody>
          <a:bodyPr/>
          <a:lstStyle/>
          <a:p>
            <a:pPr eaLnBrk="1" hangingPunct="1">
              <a:lnSpc>
                <a:spcPct val="90000"/>
              </a:lnSpc>
            </a:pPr>
            <a:r>
              <a:rPr lang="en-US" smtClean="0"/>
              <a:t>We don’t want to run inside the $FLUPRO directories therefore:</a:t>
            </a:r>
          </a:p>
          <a:p>
            <a:pPr eaLnBrk="1" hangingPunct="1">
              <a:lnSpc>
                <a:spcPct val="90000"/>
              </a:lnSpc>
            </a:pPr>
            <a:r>
              <a:rPr lang="en-US" smtClean="0"/>
              <a:t>Go to your </a:t>
            </a:r>
            <a:r>
              <a:rPr lang="en-US" smtClean="0">
                <a:solidFill>
                  <a:srgbClr val="800000"/>
                </a:solidFill>
              </a:rPr>
              <a:t>home</a:t>
            </a:r>
            <a:r>
              <a:rPr lang="en-US" smtClean="0"/>
              <a:t> directory and create a subdirectory named </a:t>
            </a:r>
            <a:r>
              <a:rPr lang="en-US" smtClean="0">
                <a:solidFill>
                  <a:srgbClr val="C00000"/>
                </a:solidFill>
              </a:rPr>
              <a:t>Work</a:t>
            </a:r>
            <a:r>
              <a:rPr lang="en-US" smtClean="0"/>
              <a:t>:</a:t>
            </a:r>
          </a:p>
          <a:p>
            <a:pPr eaLnBrk="1" hangingPunct="1">
              <a:lnSpc>
                <a:spcPct val="90000"/>
              </a:lnSpc>
              <a:buFont typeface="Wingdings" pitchFamily="2" charset="2"/>
              <a:buNone/>
            </a:pPr>
            <a:r>
              <a:rPr lang="en-US" smtClean="0">
                <a:solidFill>
                  <a:srgbClr val="000000"/>
                </a:solidFill>
              </a:rPr>
              <a:t>		</a:t>
            </a:r>
            <a:r>
              <a:rPr lang="en-US" smtClean="0">
                <a:solidFill>
                  <a:srgbClr val="CC0000"/>
                </a:solidFill>
              </a:rPr>
              <a:t>cd</a:t>
            </a:r>
          </a:p>
          <a:p>
            <a:pPr eaLnBrk="1" hangingPunct="1">
              <a:lnSpc>
                <a:spcPct val="90000"/>
              </a:lnSpc>
              <a:buFont typeface="Wingdings" pitchFamily="2" charset="2"/>
              <a:buNone/>
            </a:pPr>
            <a:r>
              <a:rPr lang="en-US" smtClean="0">
                <a:solidFill>
                  <a:srgbClr val="CC0000"/>
                </a:solidFill>
              </a:rPr>
              <a:t>		mkdir work</a:t>
            </a:r>
          </a:p>
          <a:p>
            <a:pPr eaLnBrk="1" hangingPunct="1">
              <a:lnSpc>
                <a:spcPct val="90000"/>
              </a:lnSpc>
              <a:buFont typeface="Wingdings" pitchFamily="2" charset="2"/>
              <a:buNone/>
            </a:pPr>
            <a:r>
              <a:rPr lang="en-US" smtClean="0">
                <a:solidFill>
                  <a:srgbClr val="CC0000"/>
                </a:solidFill>
              </a:rPr>
              <a:t>		cd work</a:t>
            </a:r>
          </a:p>
          <a:p>
            <a:pPr eaLnBrk="1" hangingPunct="1">
              <a:lnSpc>
                <a:spcPct val="90000"/>
              </a:lnSpc>
              <a:buFont typeface="Wingdings" pitchFamily="2" charset="2"/>
              <a:buNone/>
            </a:pPr>
            <a:r>
              <a:rPr lang="en-US" smtClean="0">
                <a:solidFill>
                  <a:srgbClr val="CC0000"/>
                </a:solidFill>
              </a:rPr>
              <a:t>		mkdir exercises</a:t>
            </a:r>
          </a:p>
          <a:p>
            <a:pPr eaLnBrk="1" hangingPunct="1">
              <a:lnSpc>
                <a:spcPct val="90000"/>
              </a:lnSpc>
            </a:pPr>
            <a:r>
              <a:rPr lang="en-US" smtClean="0"/>
              <a:t>Change to the examples subdirectory and create a new one named: </a:t>
            </a:r>
            <a:r>
              <a:rPr lang="en-US" smtClean="0">
                <a:solidFill>
                  <a:srgbClr val="000000"/>
                </a:solidFill>
              </a:rPr>
              <a:t>ex1</a:t>
            </a:r>
          </a:p>
          <a:p>
            <a:pPr eaLnBrk="1" hangingPunct="1">
              <a:lnSpc>
                <a:spcPct val="90000"/>
              </a:lnSpc>
              <a:buFont typeface="Wingdings" pitchFamily="2" charset="2"/>
              <a:buNone/>
            </a:pPr>
            <a:r>
              <a:rPr lang="en-US" smtClean="0">
                <a:solidFill>
                  <a:srgbClr val="CC0000"/>
                </a:solidFill>
              </a:rPr>
              <a:t>		cd exercises</a:t>
            </a:r>
          </a:p>
          <a:p>
            <a:pPr eaLnBrk="1" hangingPunct="1">
              <a:lnSpc>
                <a:spcPct val="90000"/>
              </a:lnSpc>
              <a:buFont typeface="Wingdings" pitchFamily="2" charset="2"/>
              <a:buNone/>
            </a:pPr>
            <a:r>
              <a:rPr lang="en-US" smtClean="0">
                <a:solidFill>
                  <a:srgbClr val="000000"/>
                </a:solidFill>
              </a:rPr>
              <a:t>		</a:t>
            </a:r>
            <a:r>
              <a:rPr lang="en-US" smtClean="0">
                <a:solidFill>
                  <a:srgbClr val="CC0000"/>
                </a:solidFill>
              </a:rPr>
              <a:t>mkdir ex1</a:t>
            </a:r>
          </a:p>
          <a:p>
            <a:pPr eaLnBrk="1" hangingPunct="1">
              <a:lnSpc>
                <a:spcPct val="90000"/>
              </a:lnSpc>
              <a:buFont typeface="Wingdings" pitchFamily="2" charset="2"/>
              <a:buNone/>
            </a:pPr>
            <a:r>
              <a:rPr lang="en-US" smtClean="0">
                <a:solidFill>
                  <a:srgbClr val="CC0000"/>
                </a:solidFill>
              </a:rPr>
              <a:t>		cd ex1</a:t>
            </a:r>
          </a:p>
          <a:p>
            <a:pPr eaLnBrk="1" hangingPunct="1">
              <a:lnSpc>
                <a:spcPct val="90000"/>
              </a:lnSpc>
            </a:pPr>
            <a:r>
              <a:rPr lang="en-US" smtClean="0"/>
              <a:t>Get the source example file from the course website (copy all the </a:t>
            </a:r>
            <a:r>
              <a:rPr lang="en-US" smtClean="0">
                <a:solidFill>
                  <a:srgbClr val="800000"/>
                </a:solidFill>
              </a:rPr>
              <a:t>ex_1*???</a:t>
            </a:r>
            <a:r>
              <a:rPr lang="en-US" smtClean="0"/>
              <a:t> files to your subdirectory: ~/work/exercises/ex1)</a:t>
            </a:r>
            <a:br>
              <a:rPr lang="en-US" smtClean="0"/>
            </a:br>
            <a:r>
              <a:rPr lang="en-US" sz="1100" smtClean="0"/>
              <a:t/>
            </a:r>
            <a:br>
              <a:rPr lang="en-US" sz="1100" smtClean="0"/>
            </a:br>
            <a:r>
              <a:rPr lang="en-US" smtClean="0">
                <a:solidFill>
                  <a:srgbClr val="800000"/>
                </a:solidFill>
                <a:hlinkClick r:id="rId2"/>
              </a:rPr>
              <a:t>http://www.fluka.org/fluka.php?id=course&amp;sub=intro&amp;which=demokritos2009</a:t>
            </a:r>
            <a:r>
              <a:rPr lang="en-US" smtClean="0">
                <a:solidFill>
                  <a:srgbClr val="800000"/>
                </a:solidFill>
              </a:rPr>
              <a:t> </a:t>
            </a:r>
            <a:endParaRPr lang="en-US" smtClean="0"/>
          </a:p>
          <a:p>
            <a:pPr eaLnBrk="1" hangingPunct="1">
              <a:lnSpc>
                <a:spcPct val="90000"/>
              </a:lnSpc>
              <a:buFont typeface="Wingdings" pitchFamily="2" charset="2"/>
              <a:buNone/>
            </a:pPr>
            <a:r>
              <a:rPr lang="en-US" smtClean="0">
                <a:solidFill>
                  <a:srgbClr val="000000"/>
                </a:solidFill>
              </a:rPr>
              <a:t>		</a:t>
            </a:r>
            <a:r>
              <a:rPr lang="en-US" smtClean="0">
                <a:solidFill>
                  <a:srgbClr val="CC0000"/>
                </a:solidFill>
              </a:rPr>
              <a:t>download ex_1*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p:spPr>
        <p:txBody>
          <a:bodyPr/>
          <a:lstStyle/>
          <a:p>
            <a:fld id="{5A71168E-2D82-4507-A182-49A2F840512B}" type="slidenum">
              <a:rPr lang="en-US" smtClean="0">
                <a:latin typeface="Tahoma" pitchFamily="34" charset="0"/>
              </a:rPr>
              <a:pPr/>
              <a:t>14</a:t>
            </a:fld>
            <a:endParaRPr lang="en-US" smtClean="0">
              <a:latin typeface="Tahoma" pitchFamily="34" charset="0"/>
            </a:endParaRPr>
          </a:p>
        </p:txBody>
      </p:sp>
      <p:sp>
        <p:nvSpPr>
          <p:cNvPr id="17411" name="Rectangle 2"/>
          <p:cNvSpPr>
            <a:spLocks noGrp="1" noChangeArrowheads="1"/>
          </p:cNvSpPr>
          <p:nvPr>
            <p:ph type="title"/>
          </p:nvPr>
        </p:nvSpPr>
        <p:spPr/>
        <p:txBody>
          <a:bodyPr/>
          <a:lstStyle/>
          <a:p>
            <a:pPr eaLnBrk="1" hangingPunct="1"/>
            <a:r>
              <a:rPr lang="en-US" sz="3200" smtClean="0"/>
              <a:t>Now let’s test the installation</a:t>
            </a:r>
          </a:p>
        </p:txBody>
      </p:sp>
      <p:sp>
        <p:nvSpPr>
          <p:cNvPr id="17412" name="Text Box 4"/>
          <p:cNvSpPr txBox="1">
            <a:spLocks noChangeArrowheads="1"/>
          </p:cNvSpPr>
          <p:nvPr/>
        </p:nvSpPr>
        <p:spPr bwMode="auto">
          <a:xfrm>
            <a:off x="839788" y="981075"/>
            <a:ext cx="7391400" cy="461963"/>
          </a:xfrm>
          <a:prstGeom prst="rect">
            <a:avLst/>
          </a:prstGeom>
          <a:noFill/>
          <a:ln w="9525">
            <a:noFill/>
            <a:miter lim="800000"/>
            <a:headEnd/>
            <a:tailEnd/>
          </a:ln>
        </p:spPr>
        <p:txBody>
          <a:bodyPr>
            <a:spAutoFit/>
          </a:bodyPr>
          <a:lstStyle/>
          <a:p>
            <a:pPr algn="l"/>
            <a:r>
              <a:rPr lang="en-US" b="1">
                <a:latin typeface="Helvetica" pitchFamily="2" charset="0"/>
              </a:rPr>
              <a:t>Soon after you have created your standard FLUKA we can run the first example:</a:t>
            </a:r>
          </a:p>
        </p:txBody>
      </p:sp>
      <p:sp>
        <p:nvSpPr>
          <p:cNvPr id="17413" name="Text Box 5"/>
          <p:cNvSpPr txBox="1">
            <a:spLocks noChangeArrowheads="1"/>
          </p:cNvSpPr>
          <p:nvPr/>
        </p:nvSpPr>
        <p:spPr bwMode="auto">
          <a:xfrm>
            <a:off x="860425" y="2997200"/>
            <a:ext cx="8178800" cy="646113"/>
          </a:xfrm>
          <a:prstGeom prst="rect">
            <a:avLst/>
          </a:prstGeom>
          <a:noFill/>
          <a:ln w="9525">
            <a:noFill/>
            <a:miter lim="800000"/>
            <a:headEnd/>
            <a:tailEnd/>
          </a:ln>
        </p:spPr>
        <p:txBody>
          <a:bodyPr wrap="none">
            <a:spAutoFit/>
          </a:bodyPr>
          <a:lstStyle/>
          <a:p>
            <a:r>
              <a:rPr lang="en-US" sz="3600" b="1" dirty="0">
                <a:solidFill>
                  <a:srgbClr val="000000"/>
                </a:solidFill>
                <a:latin typeface="Helvetica" pitchFamily="2" charset="0"/>
              </a:rPr>
              <a:t>$FLUPRO/</a:t>
            </a:r>
            <a:r>
              <a:rPr lang="en-US" sz="3600" b="1" dirty="0" err="1">
                <a:solidFill>
                  <a:srgbClr val="000000"/>
                </a:solidFill>
                <a:latin typeface="Helvetica" pitchFamily="2" charset="0"/>
              </a:rPr>
              <a:t>flutil</a:t>
            </a:r>
            <a:r>
              <a:rPr lang="en-US" sz="3600" b="1" dirty="0">
                <a:solidFill>
                  <a:srgbClr val="000000"/>
                </a:solidFill>
                <a:latin typeface="Helvetica" pitchFamily="2" charset="0"/>
              </a:rPr>
              <a:t>/</a:t>
            </a:r>
            <a:r>
              <a:rPr lang="en-US" sz="3600" b="1" dirty="0" err="1">
                <a:solidFill>
                  <a:srgbClr val="000000"/>
                </a:solidFill>
                <a:latin typeface="Helvetica" pitchFamily="2" charset="0"/>
              </a:rPr>
              <a:t>rfluka</a:t>
            </a:r>
            <a:r>
              <a:rPr lang="en-US" sz="3600" b="1" dirty="0">
                <a:solidFill>
                  <a:srgbClr val="000000"/>
                </a:solidFill>
                <a:latin typeface="Helvetica" pitchFamily="2" charset="0"/>
              </a:rPr>
              <a:t> -e $FLUPRO/</a:t>
            </a:r>
            <a:r>
              <a:rPr lang="en-US" sz="3600" b="1" dirty="0" err="1">
                <a:solidFill>
                  <a:srgbClr val="000000"/>
                </a:solidFill>
                <a:latin typeface="Helvetica" pitchFamily="2" charset="0"/>
              </a:rPr>
              <a:t>flukahp</a:t>
            </a:r>
            <a:r>
              <a:rPr lang="en-US" sz="3600" b="1" dirty="0">
                <a:solidFill>
                  <a:srgbClr val="000000"/>
                </a:solidFill>
                <a:latin typeface="Helvetica" pitchFamily="2" charset="0"/>
              </a:rPr>
              <a:t> -N0 -M1 </a:t>
            </a:r>
            <a:r>
              <a:rPr lang="en-US" sz="3600" b="1" dirty="0" smtClean="0">
                <a:solidFill>
                  <a:srgbClr val="000000"/>
                </a:solidFill>
                <a:latin typeface="Helvetica" pitchFamily="2" charset="0"/>
              </a:rPr>
              <a:t>ex1</a:t>
            </a:r>
            <a:endParaRPr lang="en-US" sz="3600" b="1" dirty="0">
              <a:solidFill>
                <a:srgbClr val="000000"/>
              </a:solidFill>
              <a:latin typeface="Helvetica" pitchFamily="2" charset="0"/>
            </a:endParaRPr>
          </a:p>
        </p:txBody>
      </p:sp>
      <p:sp>
        <p:nvSpPr>
          <p:cNvPr id="17414" name="Line 6"/>
          <p:cNvSpPr>
            <a:spLocks noChangeShapeType="1"/>
          </p:cNvSpPr>
          <p:nvPr/>
        </p:nvSpPr>
        <p:spPr bwMode="auto">
          <a:xfrm>
            <a:off x="5557838" y="3429000"/>
            <a:ext cx="1371600" cy="0"/>
          </a:xfrm>
          <a:prstGeom prst="line">
            <a:avLst/>
          </a:prstGeom>
          <a:noFill/>
          <a:ln w="38100">
            <a:solidFill>
              <a:srgbClr val="FF0000"/>
            </a:solidFill>
            <a:round/>
            <a:headEnd/>
            <a:tailEnd/>
          </a:ln>
        </p:spPr>
        <p:txBody>
          <a:bodyPr/>
          <a:lstStyle/>
          <a:p>
            <a:endParaRPr lang="en-GB"/>
          </a:p>
        </p:txBody>
      </p:sp>
      <p:sp>
        <p:nvSpPr>
          <p:cNvPr id="17415" name="Line 7"/>
          <p:cNvSpPr>
            <a:spLocks noChangeShapeType="1"/>
          </p:cNvSpPr>
          <p:nvPr/>
        </p:nvSpPr>
        <p:spPr bwMode="auto">
          <a:xfrm flipV="1">
            <a:off x="3429000" y="3500438"/>
            <a:ext cx="2071688" cy="785812"/>
          </a:xfrm>
          <a:prstGeom prst="line">
            <a:avLst/>
          </a:prstGeom>
          <a:noFill/>
          <a:ln w="31750">
            <a:solidFill>
              <a:srgbClr val="FF0000"/>
            </a:solidFill>
            <a:round/>
            <a:headEnd/>
            <a:tailEnd type="triangle" w="med" len="med"/>
          </a:ln>
        </p:spPr>
        <p:txBody>
          <a:bodyPr/>
          <a:lstStyle/>
          <a:p>
            <a:endParaRPr lang="en-GB"/>
          </a:p>
        </p:txBody>
      </p:sp>
      <p:sp>
        <p:nvSpPr>
          <p:cNvPr id="17416" name="Text Box 8"/>
          <p:cNvSpPr txBox="1">
            <a:spLocks noChangeArrowheads="1"/>
          </p:cNvSpPr>
          <p:nvPr/>
        </p:nvSpPr>
        <p:spPr bwMode="auto">
          <a:xfrm>
            <a:off x="642938" y="3886200"/>
            <a:ext cx="4216400" cy="1384300"/>
          </a:xfrm>
          <a:prstGeom prst="rect">
            <a:avLst/>
          </a:prstGeom>
          <a:noFill/>
          <a:ln w="9525">
            <a:noFill/>
            <a:miter lim="800000"/>
            <a:headEnd/>
            <a:tailEnd/>
          </a:ln>
        </p:spPr>
        <p:txBody>
          <a:bodyPr>
            <a:spAutoFit/>
          </a:bodyPr>
          <a:lstStyle/>
          <a:p>
            <a:pPr algn="just"/>
            <a:r>
              <a:rPr lang="en-US" sz="2800">
                <a:latin typeface="Helvetica" pitchFamily="2" charset="0"/>
              </a:rPr>
              <a:t>Specifies the executable </a:t>
            </a:r>
          </a:p>
          <a:p>
            <a:pPr algn="just"/>
            <a:r>
              <a:rPr lang="en-US" sz="2800">
                <a:latin typeface="Helvetica" pitchFamily="2" charset="0"/>
              </a:rPr>
              <a:t>name: if it is </a:t>
            </a:r>
            <a:r>
              <a:rPr lang="en-US" sz="2800">
                <a:solidFill>
                  <a:srgbClr val="800000"/>
                </a:solidFill>
                <a:latin typeface="Helvetica" pitchFamily="2" charset="0"/>
              </a:rPr>
              <a:t>flukahp in $FLUPRO</a:t>
            </a:r>
            <a:r>
              <a:rPr lang="en-US" sz="2800">
                <a:solidFill>
                  <a:schemeClr val="accent2"/>
                </a:solidFill>
                <a:latin typeface="Helvetica" pitchFamily="2" charset="0"/>
              </a:rPr>
              <a:t> </a:t>
            </a:r>
            <a:r>
              <a:rPr lang="en-US" sz="2800">
                <a:latin typeface="Helvetica" pitchFamily="2" charset="0"/>
              </a:rPr>
              <a:t>(default) </a:t>
            </a:r>
            <a:r>
              <a:rPr lang="en-US" sz="2800">
                <a:solidFill>
                  <a:srgbClr val="FF0000"/>
                </a:solidFill>
                <a:latin typeface="Helvetica" pitchFamily="2" charset="0"/>
              </a:rPr>
              <a:t>then it can be omitted</a:t>
            </a:r>
          </a:p>
        </p:txBody>
      </p:sp>
      <p:sp>
        <p:nvSpPr>
          <p:cNvPr id="17417" name="Line 9"/>
          <p:cNvSpPr>
            <a:spLocks noChangeShapeType="1"/>
          </p:cNvSpPr>
          <p:nvPr/>
        </p:nvSpPr>
        <p:spPr bwMode="auto">
          <a:xfrm>
            <a:off x="8167688" y="3429000"/>
            <a:ext cx="762000" cy="0"/>
          </a:xfrm>
          <a:prstGeom prst="line">
            <a:avLst/>
          </a:prstGeom>
          <a:noFill/>
          <a:ln w="38100">
            <a:solidFill>
              <a:srgbClr val="FF0000"/>
            </a:solidFill>
            <a:round/>
            <a:headEnd/>
            <a:tailEnd/>
          </a:ln>
        </p:spPr>
        <p:txBody>
          <a:bodyPr/>
          <a:lstStyle/>
          <a:p>
            <a:endParaRPr lang="en-GB"/>
          </a:p>
        </p:txBody>
      </p:sp>
      <p:sp>
        <p:nvSpPr>
          <p:cNvPr id="17418" name="Line 10"/>
          <p:cNvSpPr>
            <a:spLocks noChangeShapeType="1"/>
          </p:cNvSpPr>
          <p:nvPr/>
        </p:nvSpPr>
        <p:spPr bwMode="auto">
          <a:xfrm flipV="1">
            <a:off x="7643812" y="3500438"/>
            <a:ext cx="857277" cy="571500"/>
          </a:xfrm>
          <a:prstGeom prst="line">
            <a:avLst/>
          </a:prstGeom>
          <a:noFill/>
          <a:ln w="31750">
            <a:solidFill>
              <a:srgbClr val="FF0000"/>
            </a:solidFill>
            <a:round/>
            <a:headEnd/>
            <a:tailEnd type="triangle" w="med" len="med"/>
          </a:ln>
        </p:spPr>
        <p:txBody>
          <a:bodyPr/>
          <a:lstStyle/>
          <a:p>
            <a:endParaRPr lang="en-GB"/>
          </a:p>
        </p:txBody>
      </p:sp>
      <p:sp>
        <p:nvSpPr>
          <p:cNvPr id="17419" name="Rectangle 11"/>
          <p:cNvSpPr>
            <a:spLocks noChangeArrowheads="1"/>
          </p:cNvSpPr>
          <p:nvPr/>
        </p:nvSpPr>
        <p:spPr bwMode="auto">
          <a:xfrm>
            <a:off x="5487988" y="4071938"/>
            <a:ext cx="3352800" cy="1816100"/>
          </a:xfrm>
          <a:prstGeom prst="rect">
            <a:avLst/>
          </a:prstGeom>
          <a:noFill/>
          <a:ln w="9525">
            <a:noFill/>
            <a:miter lim="800000"/>
            <a:headEnd/>
            <a:tailEnd/>
          </a:ln>
        </p:spPr>
        <p:txBody>
          <a:bodyPr>
            <a:spAutoFit/>
          </a:bodyPr>
          <a:lstStyle/>
          <a:p>
            <a:pPr algn="just">
              <a:spcBef>
                <a:spcPct val="50000"/>
              </a:spcBef>
            </a:pPr>
            <a:r>
              <a:rPr lang="en-US" sz="2800" dirty="0">
                <a:latin typeface="Helvetica" pitchFamily="2" charset="0"/>
              </a:rPr>
              <a:t>Name of the </a:t>
            </a:r>
            <a:r>
              <a:rPr lang="en-US" sz="2800" dirty="0" err="1">
                <a:solidFill>
                  <a:srgbClr val="FF0000"/>
                </a:solidFill>
                <a:latin typeface="Helvetica" pitchFamily="2" charset="0"/>
              </a:rPr>
              <a:t>datacard</a:t>
            </a:r>
            <a:r>
              <a:rPr lang="en-US" sz="2800" dirty="0">
                <a:solidFill>
                  <a:srgbClr val="FF0000"/>
                </a:solidFill>
                <a:latin typeface="Helvetica" pitchFamily="2" charset="0"/>
              </a:rPr>
              <a:t> input file. </a:t>
            </a:r>
            <a:r>
              <a:rPr lang="en-US" sz="2800" dirty="0">
                <a:solidFill>
                  <a:schemeClr val="tx2"/>
                </a:solidFill>
                <a:latin typeface="Helvetica" pitchFamily="2" charset="0"/>
              </a:rPr>
              <a:t>It must be a file named</a:t>
            </a:r>
            <a:r>
              <a:rPr lang="en-US" sz="2800" dirty="0">
                <a:solidFill>
                  <a:srgbClr val="FF0000"/>
                </a:solidFill>
                <a:latin typeface="Helvetica" pitchFamily="2" charset="0"/>
              </a:rPr>
              <a:t> ****.</a:t>
            </a:r>
            <a:r>
              <a:rPr lang="en-US" sz="2800" dirty="0" err="1">
                <a:solidFill>
                  <a:srgbClr val="FF0000"/>
                </a:solidFill>
                <a:latin typeface="Helvetica" pitchFamily="2" charset="0"/>
              </a:rPr>
              <a:t>inp</a:t>
            </a:r>
            <a:r>
              <a:rPr lang="en-US" sz="2800" dirty="0">
                <a:solidFill>
                  <a:srgbClr val="FF0000"/>
                </a:solidFill>
                <a:latin typeface="Helvetica" pitchFamily="2" charset="0"/>
              </a:rPr>
              <a:t> </a:t>
            </a:r>
            <a:r>
              <a:rPr lang="en-US" sz="2800" dirty="0">
                <a:solidFill>
                  <a:schemeClr val="tx2"/>
                </a:solidFill>
                <a:latin typeface="Helvetica" pitchFamily="2" charset="0"/>
              </a:rPr>
              <a:t>and</a:t>
            </a:r>
            <a:r>
              <a:rPr lang="en-US" sz="2800" dirty="0">
                <a:solidFill>
                  <a:srgbClr val="FF0000"/>
                </a:solidFill>
                <a:latin typeface="Helvetica" pitchFamily="2" charset="0"/>
              </a:rPr>
              <a:t> .</a:t>
            </a:r>
            <a:r>
              <a:rPr lang="en-US" sz="2800" dirty="0" err="1">
                <a:solidFill>
                  <a:srgbClr val="FF0000"/>
                </a:solidFill>
                <a:latin typeface="Helvetica" pitchFamily="2" charset="0"/>
              </a:rPr>
              <a:t>inp</a:t>
            </a:r>
            <a:r>
              <a:rPr lang="en-US" sz="2800" dirty="0">
                <a:solidFill>
                  <a:srgbClr val="FF0000"/>
                </a:solidFill>
                <a:latin typeface="Helvetica" pitchFamily="2" charset="0"/>
              </a:rPr>
              <a:t> </a:t>
            </a:r>
            <a:r>
              <a:rPr lang="en-US" sz="2800" dirty="0">
                <a:solidFill>
                  <a:schemeClr val="tx2"/>
                </a:solidFill>
                <a:latin typeface="Helvetica" pitchFamily="2" charset="0"/>
              </a:rPr>
              <a:t>has to</a:t>
            </a:r>
            <a:r>
              <a:rPr lang="en-US" sz="2800" dirty="0">
                <a:solidFill>
                  <a:srgbClr val="FF0000"/>
                </a:solidFill>
                <a:latin typeface="Helvetica" pitchFamily="2" charset="0"/>
              </a:rPr>
              <a:t> </a:t>
            </a:r>
            <a:r>
              <a:rPr lang="en-US" sz="2800" dirty="0">
                <a:solidFill>
                  <a:schemeClr val="tx2"/>
                </a:solidFill>
                <a:latin typeface="Helvetica" pitchFamily="2" charset="0"/>
              </a:rPr>
              <a:t>be</a:t>
            </a:r>
            <a:r>
              <a:rPr lang="en-US" sz="2800" dirty="0">
                <a:solidFill>
                  <a:srgbClr val="FF0000"/>
                </a:solidFill>
                <a:latin typeface="Helvetica" pitchFamily="2" charset="0"/>
              </a:rPr>
              <a:t> omitted.</a:t>
            </a:r>
            <a:r>
              <a:rPr lang="en-US" sz="2800" dirty="0">
                <a:latin typeface="Helvetica" pitchFamily="2" charset="0"/>
              </a:rPr>
              <a:t> </a:t>
            </a:r>
            <a:endParaRPr lang="en-US" sz="2800" dirty="0">
              <a:solidFill>
                <a:srgbClr val="FF0000"/>
              </a:solidFill>
              <a:latin typeface="Helvetica" pitchFamily="2" charset="0"/>
            </a:endParaRPr>
          </a:p>
        </p:txBody>
      </p:sp>
      <p:sp>
        <p:nvSpPr>
          <p:cNvPr id="17420" name="Line 12"/>
          <p:cNvSpPr>
            <a:spLocks noChangeShapeType="1"/>
          </p:cNvSpPr>
          <p:nvPr/>
        </p:nvSpPr>
        <p:spPr bwMode="auto">
          <a:xfrm>
            <a:off x="7956550" y="2349500"/>
            <a:ext cx="187350" cy="793748"/>
          </a:xfrm>
          <a:prstGeom prst="line">
            <a:avLst/>
          </a:prstGeom>
          <a:noFill/>
          <a:ln w="31750">
            <a:solidFill>
              <a:srgbClr val="FF0000"/>
            </a:solidFill>
            <a:round/>
            <a:headEnd/>
            <a:tailEnd type="triangle" w="med" len="med"/>
          </a:ln>
        </p:spPr>
        <p:txBody>
          <a:bodyPr/>
          <a:lstStyle/>
          <a:p>
            <a:endParaRPr lang="en-GB"/>
          </a:p>
        </p:txBody>
      </p:sp>
      <p:sp>
        <p:nvSpPr>
          <p:cNvPr id="17421" name="Text Box 13"/>
          <p:cNvSpPr txBox="1">
            <a:spLocks noChangeArrowheads="1"/>
          </p:cNvSpPr>
          <p:nvPr/>
        </p:nvSpPr>
        <p:spPr bwMode="auto">
          <a:xfrm>
            <a:off x="7197725" y="1700213"/>
            <a:ext cx="1497526" cy="707886"/>
          </a:xfrm>
          <a:prstGeom prst="rect">
            <a:avLst/>
          </a:prstGeom>
          <a:noFill/>
          <a:ln w="9525">
            <a:noFill/>
            <a:miter lim="800000"/>
            <a:headEnd/>
            <a:tailEnd/>
          </a:ln>
        </p:spPr>
        <p:txBody>
          <a:bodyPr wrap="none">
            <a:spAutoFit/>
          </a:bodyPr>
          <a:lstStyle/>
          <a:p>
            <a:pPr algn="l"/>
            <a:r>
              <a:rPr lang="en-US" sz="2000" b="1" dirty="0">
                <a:latin typeface="Helvetica" pitchFamily="2" charset="0"/>
              </a:rPr>
              <a:t>No. of </a:t>
            </a:r>
            <a:r>
              <a:rPr lang="en-US" sz="2000" b="1" dirty="0" smtClean="0">
                <a:latin typeface="Helvetica" pitchFamily="2" charset="0"/>
              </a:rPr>
              <a:t>Last cycle </a:t>
            </a:r>
            <a:endParaRPr lang="en-US" sz="2000" b="1" dirty="0">
              <a:latin typeface="Helvetica" pitchFamily="2" charset="0"/>
            </a:endParaRPr>
          </a:p>
          <a:p>
            <a:pPr algn="l"/>
            <a:r>
              <a:rPr lang="en-US" sz="2000" b="1" dirty="0">
                <a:latin typeface="Helvetica" pitchFamily="2" charset="0"/>
              </a:rPr>
              <a:t>(default is 5)</a:t>
            </a:r>
          </a:p>
        </p:txBody>
      </p:sp>
      <p:sp>
        <p:nvSpPr>
          <p:cNvPr id="17422" name="Line 14"/>
          <p:cNvSpPr>
            <a:spLocks noChangeShapeType="1"/>
          </p:cNvSpPr>
          <p:nvPr/>
        </p:nvSpPr>
        <p:spPr bwMode="auto">
          <a:xfrm>
            <a:off x="6227763" y="2349500"/>
            <a:ext cx="936625" cy="719138"/>
          </a:xfrm>
          <a:prstGeom prst="line">
            <a:avLst/>
          </a:prstGeom>
          <a:noFill/>
          <a:ln w="31750">
            <a:solidFill>
              <a:srgbClr val="FF0000"/>
            </a:solidFill>
            <a:round/>
            <a:headEnd/>
            <a:tailEnd type="triangle" w="med" len="med"/>
          </a:ln>
        </p:spPr>
        <p:txBody>
          <a:bodyPr/>
          <a:lstStyle/>
          <a:p>
            <a:endParaRPr lang="en-GB"/>
          </a:p>
        </p:txBody>
      </p:sp>
      <p:sp>
        <p:nvSpPr>
          <p:cNvPr id="17423" name="Text Box 15"/>
          <p:cNvSpPr txBox="1">
            <a:spLocks noChangeArrowheads="1"/>
          </p:cNvSpPr>
          <p:nvPr/>
        </p:nvSpPr>
        <p:spPr bwMode="auto">
          <a:xfrm>
            <a:off x="5003800" y="1700213"/>
            <a:ext cx="1539875" cy="708025"/>
          </a:xfrm>
          <a:prstGeom prst="rect">
            <a:avLst/>
          </a:prstGeom>
          <a:noFill/>
          <a:ln w="9525">
            <a:noFill/>
            <a:miter lim="800000"/>
            <a:headEnd/>
            <a:tailEnd/>
          </a:ln>
        </p:spPr>
        <p:txBody>
          <a:bodyPr wrap="none">
            <a:spAutoFit/>
          </a:bodyPr>
          <a:lstStyle/>
          <a:p>
            <a:r>
              <a:rPr lang="en-US" sz="2000" b="1">
                <a:latin typeface="Helvetica" pitchFamily="2" charset="0"/>
              </a:rPr>
              <a:t>No. of previous</a:t>
            </a:r>
            <a:br>
              <a:rPr lang="en-US" sz="2000" b="1">
                <a:latin typeface="Helvetica" pitchFamily="2" charset="0"/>
              </a:rPr>
            </a:br>
            <a:r>
              <a:rPr lang="en-US" sz="2000" b="1">
                <a:latin typeface="Helvetica" pitchFamily="2" charset="0"/>
              </a:rPr>
              <a:t>cycle (default is 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p:spPr>
        <p:txBody>
          <a:bodyPr/>
          <a:lstStyle/>
          <a:p>
            <a:fld id="{47CE203D-520A-4C76-A468-797DA2959C5F}" type="slidenum">
              <a:rPr lang="en-US" smtClean="0">
                <a:latin typeface="Tahoma" pitchFamily="34" charset="0"/>
              </a:rPr>
              <a:pPr/>
              <a:t>15</a:t>
            </a:fld>
            <a:endParaRPr lang="en-US" smtClean="0">
              <a:latin typeface="Tahoma" pitchFamily="34" charset="0"/>
            </a:endParaRPr>
          </a:p>
        </p:txBody>
      </p:sp>
      <p:sp>
        <p:nvSpPr>
          <p:cNvPr id="18435" name="Rectangle 2"/>
          <p:cNvSpPr>
            <a:spLocks noGrp="1" noChangeArrowheads="1"/>
          </p:cNvSpPr>
          <p:nvPr>
            <p:ph type="title"/>
          </p:nvPr>
        </p:nvSpPr>
        <p:spPr/>
        <p:txBody>
          <a:bodyPr/>
          <a:lstStyle/>
          <a:p>
            <a:pPr eaLnBrk="1" hangingPunct="1"/>
            <a:r>
              <a:rPr lang="en-US" sz="3200" smtClean="0"/>
              <a:t>What rfluka does:</a:t>
            </a:r>
          </a:p>
        </p:txBody>
      </p:sp>
      <p:sp>
        <p:nvSpPr>
          <p:cNvPr id="18436" name="Text Box 4"/>
          <p:cNvSpPr txBox="1">
            <a:spLocks noChangeArrowheads="1"/>
          </p:cNvSpPr>
          <p:nvPr/>
        </p:nvSpPr>
        <p:spPr bwMode="auto">
          <a:xfrm>
            <a:off x="838200" y="966788"/>
            <a:ext cx="7254875" cy="1257300"/>
          </a:xfrm>
          <a:prstGeom prst="rect">
            <a:avLst/>
          </a:prstGeom>
          <a:noFill/>
          <a:ln w="9525">
            <a:noFill/>
            <a:miter lim="800000"/>
            <a:headEnd/>
            <a:tailEnd/>
          </a:ln>
        </p:spPr>
        <p:txBody>
          <a:bodyPr>
            <a:spAutoFit/>
          </a:bodyPr>
          <a:lstStyle/>
          <a:p>
            <a:pPr algn="l">
              <a:lnSpc>
                <a:spcPts val="2200"/>
              </a:lnSpc>
            </a:pPr>
            <a:r>
              <a:rPr lang="en-US" sz="2800" b="1">
                <a:latin typeface="Helvetica" pitchFamily="2" charset="0"/>
              </a:rPr>
              <a:t>It creates a temporary subdirectory: </a:t>
            </a:r>
            <a:r>
              <a:rPr lang="en-US" sz="2800" b="1">
                <a:solidFill>
                  <a:srgbClr val="FF0000"/>
                </a:solidFill>
                <a:latin typeface="Helvetica" pitchFamily="2" charset="0"/>
              </a:rPr>
              <a:t>$PWD/fluka_nnnn</a:t>
            </a:r>
          </a:p>
          <a:p>
            <a:pPr algn="l">
              <a:lnSpc>
                <a:spcPts val="2200"/>
              </a:lnSpc>
            </a:pPr>
            <a:r>
              <a:rPr lang="en-US" sz="2000" b="1">
                <a:latin typeface="Helvetica" pitchFamily="2" charset="0"/>
              </a:rPr>
              <a:t>($PWD means the current directory)</a:t>
            </a:r>
          </a:p>
          <a:p>
            <a:pPr algn="l">
              <a:lnSpc>
                <a:spcPts val="2200"/>
              </a:lnSpc>
            </a:pPr>
            <a:r>
              <a:rPr lang="en-US" sz="2800" b="1">
                <a:latin typeface="Helvetica" pitchFamily="2" charset="0"/>
              </a:rPr>
              <a:t>where </a:t>
            </a:r>
            <a:r>
              <a:rPr lang="en-US" sz="2800" b="1">
                <a:solidFill>
                  <a:srgbClr val="FF0000"/>
                </a:solidFill>
                <a:latin typeface="Helvetica" pitchFamily="2" charset="0"/>
              </a:rPr>
              <a:t>nnnn</a:t>
            </a:r>
            <a:r>
              <a:rPr lang="en-US" sz="2800" b="1">
                <a:latin typeface="Helvetica" pitchFamily="2" charset="0"/>
              </a:rPr>
              <a:t> is the system process-id assigned to FLUKA. There all necessary assignments are defined  and output files are written.</a:t>
            </a:r>
          </a:p>
        </p:txBody>
      </p:sp>
      <p:sp>
        <p:nvSpPr>
          <p:cNvPr id="18437" name="Text Box 5"/>
          <p:cNvSpPr txBox="1">
            <a:spLocks noChangeArrowheads="1"/>
          </p:cNvSpPr>
          <p:nvPr/>
        </p:nvSpPr>
        <p:spPr bwMode="auto">
          <a:xfrm>
            <a:off x="2790825" y="2071688"/>
            <a:ext cx="6781800" cy="4894262"/>
          </a:xfrm>
          <a:prstGeom prst="rect">
            <a:avLst/>
          </a:prstGeom>
          <a:noFill/>
          <a:ln w="9525">
            <a:noFill/>
            <a:miter lim="800000"/>
            <a:headEnd/>
            <a:tailEnd/>
          </a:ln>
        </p:spPr>
        <p:txBody>
          <a:bodyPr>
            <a:spAutoFit/>
          </a:bodyPr>
          <a:lstStyle/>
          <a:p>
            <a:pPr algn="l"/>
            <a:r>
              <a:rPr lang="en-US" b="1">
                <a:latin typeface="Helvetica" pitchFamily="2" charset="0"/>
              </a:rPr>
              <a:t>elasct.bin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$FLUPRO/ elasct.bin</a:t>
            </a:r>
          </a:p>
          <a:p>
            <a:pPr algn="l"/>
            <a:r>
              <a:rPr lang="en-US" b="1">
                <a:latin typeface="Helvetica" pitchFamily="2" charset="0"/>
              </a:rPr>
              <a:t>fluodt.dat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$FLUPRO/ fluodt.dat</a:t>
            </a:r>
          </a:p>
          <a:p>
            <a:pPr algn="l"/>
            <a:r>
              <a:rPr lang="en-US" b="1">
                <a:latin typeface="Helvetica" pitchFamily="2" charset="0"/>
              </a:rPr>
              <a:t>fort.1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../ranex_1001</a:t>
            </a:r>
          </a:p>
          <a:p>
            <a:pPr algn="l"/>
            <a:r>
              <a:rPr lang="en-US" b="1">
                <a:latin typeface="Helvetica" pitchFamily="2" charset="0"/>
              </a:rPr>
              <a:t>fort.11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ex_1001.out</a:t>
            </a:r>
          </a:p>
          <a:p>
            <a:pPr algn="l"/>
            <a:r>
              <a:rPr lang="en-US" b="1">
                <a:latin typeface="Helvetica" pitchFamily="2" charset="0"/>
              </a:rPr>
              <a:t>fort.12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libec_thihecufealw_10t.pemf</a:t>
            </a:r>
          </a:p>
          <a:p>
            <a:pPr algn="l"/>
            <a:r>
              <a:rPr lang="en-US" b="1">
                <a:latin typeface="Helvetica" pitchFamily="2" charset="0"/>
              </a:rPr>
              <a:t>fort.15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ex_1001.err</a:t>
            </a:r>
          </a:p>
          <a:p>
            <a:pPr algn="l"/>
            <a:r>
              <a:rPr lang="en-US" b="1">
                <a:latin typeface="Helvetica" pitchFamily="2" charset="0"/>
              </a:rPr>
              <a:t>fort.16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“geometry scratch”</a:t>
            </a:r>
          </a:p>
          <a:p>
            <a:pPr algn="l"/>
            <a:r>
              <a:rPr lang="en-US" b="1">
                <a:latin typeface="Helvetica" pitchFamily="2" charset="0"/>
              </a:rPr>
              <a:t>fort.2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ranex_1002</a:t>
            </a:r>
          </a:p>
          <a:p>
            <a:pPr algn="l"/>
            <a:r>
              <a:rPr lang="en-US" b="1">
                <a:latin typeface="Helvetica" pitchFamily="2" charset="0"/>
              </a:rPr>
              <a:t>neuxsc.bin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$FLUPRO/ neuxsc-ind_260.bin</a:t>
            </a:r>
          </a:p>
          <a:p>
            <a:pPr algn="l"/>
            <a:r>
              <a:rPr lang="en-US" b="1">
                <a:latin typeface="Helvetica" pitchFamily="2" charset="0"/>
              </a:rPr>
              <a:t>nuclear.bin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$FLUPRO/ nuclear.bin</a:t>
            </a:r>
          </a:p>
          <a:p>
            <a:pPr algn="l"/>
            <a:r>
              <a:rPr lang="en-US" b="1">
                <a:latin typeface="Helvetica" pitchFamily="2" charset="0"/>
              </a:rPr>
              <a:t>sigmapi.bin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$FLUPRO/ sigmapi.bin</a:t>
            </a:r>
          </a:p>
          <a:p>
            <a:pPr algn="l"/>
            <a:r>
              <a:rPr lang="en-US" b="1">
                <a:latin typeface="Helvetica" pitchFamily="2" charset="0"/>
              </a:rPr>
              <a:t>xnloan.dat </a:t>
            </a:r>
            <a:r>
              <a:rPr lang="en-US" b="1">
                <a:latin typeface="Helvetica" pitchFamily="2" charset="0"/>
                <a:sym typeface="Symbol" pitchFamily="18" charset="2"/>
              </a:rPr>
              <a:t></a:t>
            </a:r>
            <a:r>
              <a:rPr lang="en-US" b="1">
                <a:latin typeface="Helvetica" pitchFamily="2" charset="0"/>
              </a:rPr>
              <a:t> </a:t>
            </a:r>
            <a:r>
              <a:rPr lang="en-US" b="1">
                <a:solidFill>
                  <a:srgbClr val="CC0000"/>
                </a:solidFill>
                <a:latin typeface="Helvetica" pitchFamily="2" charset="0"/>
              </a:rPr>
              <a:t>$FLUPRO/ xnloan.dat</a:t>
            </a:r>
          </a:p>
          <a:p>
            <a:pPr algn="l"/>
            <a:endParaRPr lang="en-US" b="1">
              <a:solidFill>
                <a:srgbClr val="CC0000"/>
              </a:solidFill>
              <a:latin typeface="Helvetica" pitchFamily="2"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a:noFill/>
        </p:spPr>
        <p:txBody>
          <a:bodyPr/>
          <a:lstStyle/>
          <a:p>
            <a:fld id="{28833F92-B168-47D0-A3F8-683E5170BE3D}" type="slidenum">
              <a:rPr lang="en-US" smtClean="0">
                <a:latin typeface="Tahoma" pitchFamily="34" charset="0"/>
              </a:rPr>
              <a:pPr/>
              <a:t>16</a:t>
            </a:fld>
            <a:endParaRPr lang="en-US" smtClean="0">
              <a:latin typeface="Tahoma" pitchFamily="34" charset="0"/>
            </a:endParaRPr>
          </a:p>
        </p:txBody>
      </p:sp>
      <p:sp>
        <p:nvSpPr>
          <p:cNvPr id="19459" name="Rectangle 2"/>
          <p:cNvSpPr>
            <a:spLocks noGrp="1" noChangeArrowheads="1"/>
          </p:cNvSpPr>
          <p:nvPr>
            <p:ph type="title"/>
          </p:nvPr>
        </p:nvSpPr>
        <p:spPr/>
        <p:txBody>
          <a:bodyPr/>
          <a:lstStyle/>
          <a:p>
            <a:pPr eaLnBrk="1" hangingPunct="1"/>
            <a:r>
              <a:rPr lang="en-US" sz="3200" smtClean="0"/>
              <a:t>At the end of the FLUKA run:</a:t>
            </a:r>
          </a:p>
        </p:txBody>
      </p:sp>
      <p:sp>
        <p:nvSpPr>
          <p:cNvPr id="19460" name="Text Box 4"/>
          <p:cNvSpPr txBox="1">
            <a:spLocks noChangeArrowheads="1"/>
          </p:cNvSpPr>
          <p:nvPr/>
        </p:nvSpPr>
        <p:spPr bwMode="auto">
          <a:xfrm>
            <a:off x="773113" y="857250"/>
            <a:ext cx="6910387" cy="6032500"/>
          </a:xfrm>
          <a:prstGeom prst="rect">
            <a:avLst/>
          </a:prstGeom>
          <a:noFill/>
          <a:ln w="9525">
            <a:noFill/>
            <a:miter lim="800000"/>
            <a:headEnd/>
            <a:tailEnd/>
          </a:ln>
        </p:spPr>
        <p:txBody>
          <a:bodyPr wrap="none">
            <a:spAutoFit/>
          </a:bodyPr>
          <a:lstStyle/>
          <a:p>
            <a:pPr algn="l"/>
            <a:r>
              <a:rPr lang="en-US" sz="3200">
                <a:latin typeface="Helvetica" pitchFamily="2" charset="0"/>
              </a:rPr>
              <a:t>If everything is OK the temporary directory disappears</a:t>
            </a:r>
          </a:p>
          <a:p>
            <a:pPr algn="l"/>
            <a:r>
              <a:rPr lang="en-US" sz="3200">
                <a:latin typeface="Helvetica" pitchFamily="2" charset="0"/>
              </a:rPr>
              <a:t>And the relevant results are copied in the start directory:</a:t>
            </a:r>
          </a:p>
          <a:p>
            <a:pPr algn="l"/>
            <a:endParaRPr lang="en-US" sz="1800">
              <a:latin typeface="Helvetica" pitchFamily="2" charset="0"/>
            </a:endParaRPr>
          </a:p>
          <a:p>
            <a:pPr algn="l"/>
            <a:endParaRPr lang="en-US" sz="1800">
              <a:latin typeface="Helvetica" pitchFamily="2" charset="0"/>
            </a:endParaRPr>
          </a:p>
          <a:p>
            <a:pPr algn="l"/>
            <a:r>
              <a:rPr lang="en-US" sz="1800">
                <a:latin typeface="Helvetica" pitchFamily="2" charset="0"/>
              </a:rPr>
              <a:t>Removing links</a:t>
            </a:r>
          </a:p>
          <a:p>
            <a:pPr algn="l"/>
            <a:endParaRPr lang="en-US" sz="1800">
              <a:latin typeface="Helvetica" pitchFamily="2" charset="0"/>
            </a:endParaRPr>
          </a:p>
          <a:p>
            <a:pPr algn="l"/>
            <a:r>
              <a:rPr lang="en-US" sz="1800">
                <a:latin typeface="Helvetica" pitchFamily="2" charset="0"/>
              </a:rPr>
              <a:t>Removing temporary files</a:t>
            </a:r>
          </a:p>
          <a:p>
            <a:pPr algn="l"/>
            <a:endParaRPr lang="en-US" sz="1800">
              <a:latin typeface="Helvetica" pitchFamily="2" charset="0"/>
            </a:endParaRPr>
          </a:p>
          <a:p>
            <a:pPr algn="l"/>
            <a:r>
              <a:rPr lang="en-US" sz="1800">
                <a:latin typeface="Helvetica" pitchFamily="2" charset="0"/>
              </a:rPr>
              <a:t>Saving output and random number seed</a:t>
            </a:r>
          </a:p>
          <a:p>
            <a:pPr algn="l"/>
            <a:endParaRPr lang="en-US" sz="1800">
              <a:latin typeface="Helvetica" pitchFamily="2" charset="0"/>
            </a:endParaRPr>
          </a:p>
          <a:p>
            <a:pPr algn="l"/>
            <a:r>
              <a:rPr lang="en-US" sz="1800">
                <a:latin typeface="Helvetica" pitchFamily="2" charset="0"/>
              </a:rPr>
              <a:t>Saving additional files generated</a:t>
            </a:r>
          </a:p>
          <a:p>
            <a:pPr algn="l"/>
            <a:r>
              <a:rPr lang="en-US" sz="1800">
                <a:latin typeface="Helvetica" pitchFamily="2" charset="0"/>
              </a:rPr>
              <a:t>     Moving fort.33 to /home/battist/FlukaCourse/ex_1001_fort.33</a:t>
            </a:r>
          </a:p>
          <a:p>
            <a:pPr algn="l"/>
            <a:r>
              <a:rPr lang="en-US" sz="1800">
                <a:latin typeface="Helvetica" pitchFamily="2" charset="0"/>
              </a:rPr>
              <a:t>     Moving fort.47 to /home/battist/FlukaCourse/ex_1001_fort.47</a:t>
            </a:r>
          </a:p>
          <a:p>
            <a:pPr algn="l"/>
            <a:r>
              <a:rPr lang="en-US" sz="1800">
                <a:latin typeface="Helvetica" pitchFamily="2" charset="0"/>
              </a:rPr>
              <a:t>     Moving fort.48 to /home/battist/FlukaCourse/ex_1001_fort.48</a:t>
            </a:r>
          </a:p>
          <a:p>
            <a:pPr algn="l"/>
            <a:r>
              <a:rPr lang="en-US" sz="1800">
                <a:latin typeface="Helvetica" pitchFamily="2" charset="0"/>
              </a:rPr>
              <a:t>     Moving fort.49 to /home/battist/FlukaCourse/ex_1001_fort.49</a:t>
            </a:r>
          </a:p>
          <a:p>
            <a:pPr algn="l"/>
            <a:r>
              <a:rPr lang="en-US" sz="1800">
                <a:latin typeface="Helvetica" pitchFamily="2" charset="0"/>
              </a:rPr>
              <a:t>     Moving fort.50 to /home/battist/FlukaCourse/ex_1001_fort.50</a:t>
            </a:r>
          </a:p>
          <a:p>
            <a:pPr algn="l"/>
            <a:r>
              <a:rPr lang="en-US" sz="1800">
                <a:latin typeface="Helvetica" pitchFamily="2" charset="0"/>
              </a:rPr>
              <a:t>     </a:t>
            </a:r>
          </a:p>
          <a:p>
            <a:pPr algn="l"/>
            <a:r>
              <a:rPr lang="en-US" sz="1800">
                <a:latin typeface="Helvetica" pitchFamily="2" charset="0"/>
              </a:rPr>
              <a:t>End of FLUKA run</a:t>
            </a:r>
          </a:p>
          <a:p>
            <a:pPr algn="l"/>
            <a:endParaRPr lang="en-US" sz="1800">
              <a:latin typeface="Helvetica" pitchFamily="2" charset="0"/>
            </a:endParaRPr>
          </a:p>
          <a:p>
            <a:pPr algn="l"/>
            <a:endParaRPr lang="en-US" sz="1600">
              <a:latin typeface="Helvetica" pitchFamily="2" charset="0"/>
            </a:endParaRPr>
          </a:p>
        </p:txBody>
      </p:sp>
      <p:sp>
        <p:nvSpPr>
          <p:cNvPr id="19461" name="Line 5"/>
          <p:cNvSpPr>
            <a:spLocks noChangeShapeType="1"/>
          </p:cNvSpPr>
          <p:nvPr/>
        </p:nvSpPr>
        <p:spPr bwMode="auto">
          <a:xfrm>
            <a:off x="857250" y="3714750"/>
            <a:ext cx="3581400" cy="0"/>
          </a:xfrm>
          <a:prstGeom prst="line">
            <a:avLst/>
          </a:prstGeom>
          <a:noFill/>
          <a:ln w="28575">
            <a:solidFill>
              <a:srgbClr val="FF0000"/>
            </a:solidFill>
            <a:round/>
            <a:headEnd/>
            <a:tailEnd/>
          </a:ln>
        </p:spPr>
        <p:txBody>
          <a:bodyPr/>
          <a:lstStyle/>
          <a:p>
            <a:endParaRPr lang="en-GB"/>
          </a:p>
        </p:txBody>
      </p:sp>
      <p:sp>
        <p:nvSpPr>
          <p:cNvPr id="19462" name="Line 6"/>
          <p:cNvSpPr>
            <a:spLocks noChangeShapeType="1"/>
          </p:cNvSpPr>
          <p:nvPr/>
        </p:nvSpPr>
        <p:spPr bwMode="auto">
          <a:xfrm flipH="1">
            <a:off x="3857625" y="2928938"/>
            <a:ext cx="2000250" cy="714375"/>
          </a:xfrm>
          <a:prstGeom prst="line">
            <a:avLst/>
          </a:prstGeom>
          <a:noFill/>
          <a:ln w="28575">
            <a:solidFill>
              <a:srgbClr val="FF0000"/>
            </a:solidFill>
            <a:round/>
            <a:headEnd/>
            <a:tailEnd type="triangle" w="med" len="med"/>
          </a:ln>
        </p:spPr>
        <p:txBody>
          <a:bodyPr/>
          <a:lstStyle/>
          <a:p>
            <a:endParaRPr lang="en-GB"/>
          </a:p>
        </p:txBody>
      </p:sp>
      <p:sp>
        <p:nvSpPr>
          <p:cNvPr id="19463" name="Text Box 7"/>
          <p:cNvSpPr txBox="1">
            <a:spLocks noChangeArrowheads="1"/>
          </p:cNvSpPr>
          <p:nvPr/>
        </p:nvSpPr>
        <p:spPr bwMode="auto">
          <a:xfrm>
            <a:off x="3262313" y="2117725"/>
            <a:ext cx="5881687" cy="954088"/>
          </a:xfrm>
          <a:prstGeom prst="rect">
            <a:avLst/>
          </a:prstGeom>
          <a:noFill/>
          <a:ln w="9525">
            <a:noFill/>
            <a:miter lim="800000"/>
            <a:headEnd/>
            <a:tailEnd/>
          </a:ln>
        </p:spPr>
        <p:txBody>
          <a:bodyPr>
            <a:spAutoFit/>
          </a:bodyPr>
          <a:lstStyle/>
          <a:p>
            <a:pPr algn="l"/>
            <a:r>
              <a:rPr lang="en-US" sz="2800">
                <a:latin typeface="Helvetica" pitchFamily="2" charset="0"/>
              </a:rPr>
              <a:t>by default you have </a:t>
            </a:r>
            <a:r>
              <a:rPr lang="en-US" sz="2800">
                <a:solidFill>
                  <a:srgbClr val="FF0000"/>
                </a:solidFill>
                <a:latin typeface="Helvetica" pitchFamily="2" charset="0"/>
              </a:rPr>
              <a:t>ex_1</a:t>
            </a:r>
            <a:r>
              <a:rPr lang="en-US" sz="2800">
                <a:solidFill>
                  <a:srgbClr val="000000"/>
                </a:solidFill>
                <a:latin typeface="Helvetica" pitchFamily="2" charset="0"/>
              </a:rPr>
              <a:t>00n</a:t>
            </a:r>
            <a:r>
              <a:rPr lang="en-US" sz="2800">
                <a:solidFill>
                  <a:srgbClr val="FF0000"/>
                </a:solidFill>
                <a:latin typeface="Helvetica" pitchFamily="2" charset="0"/>
              </a:rPr>
              <a:t>.log</a:t>
            </a:r>
            <a:r>
              <a:rPr lang="en-US" sz="2800">
                <a:latin typeface="Helvetica" pitchFamily="2" charset="0"/>
              </a:rPr>
              <a:t>, </a:t>
            </a:r>
            <a:r>
              <a:rPr lang="en-US" sz="2800">
                <a:solidFill>
                  <a:srgbClr val="FF0000"/>
                </a:solidFill>
                <a:latin typeface="Helvetica" pitchFamily="2" charset="0"/>
              </a:rPr>
              <a:t>ex_1</a:t>
            </a:r>
            <a:r>
              <a:rPr lang="en-US" sz="2800">
                <a:solidFill>
                  <a:srgbClr val="000000"/>
                </a:solidFill>
                <a:latin typeface="Helvetica" pitchFamily="2" charset="0"/>
              </a:rPr>
              <a:t>00n</a:t>
            </a:r>
            <a:r>
              <a:rPr lang="en-US" sz="2800">
                <a:solidFill>
                  <a:srgbClr val="FF0000"/>
                </a:solidFill>
                <a:latin typeface="Helvetica" pitchFamily="2" charset="0"/>
              </a:rPr>
              <a:t>.out</a:t>
            </a:r>
            <a:r>
              <a:rPr lang="en-US" sz="2800">
                <a:latin typeface="Helvetica" pitchFamily="2" charset="0"/>
              </a:rPr>
              <a:t>, </a:t>
            </a:r>
          </a:p>
          <a:p>
            <a:pPr algn="l"/>
            <a:r>
              <a:rPr lang="en-US" sz="2800">
                <a:solidFill>
                  <a:srgbClr val="FF0000"/>
                </a:solidFill>
                <a:latin typeface="Helvetica" pitchFamily="2" charset="0"/>
              </a:rPr>
              <a:t>ex_1</a:t>
            </a:r>
            <a:r>
              <a:rPr lang="en-US" sz="2800">
                <a:solidFill>
                  <a:srgbClr val="000000"/>
                </a:solidFill>
                <a:latin typeface="Helvetica" pitchFamily="2" charset="0"/>
              </a:rPr>
              <a:t>00n</a:t>
            </a:r>
            <a:r>
              <a:rPr lang="en-US" sz="2800">
                <a:solidFill>
                  <a:srgbClr val="FF0000"/>
                </a:solidFill>
                <a:latin typeface="Helvetica" pitchFamily="2" charset="0"/>
              </a:rPr>
              <a:t>.err</a:t>
            </a:r>
            <a:r>
              <a:rPr lang="en-US" sz="2800">
                <a:latin typeface="Helvetica" pitchFamily="2" charset="0"/>
              </a:rPr>
              <a:t> and </a:t>
            </a:r>
            <a:r>
              <a:rPr lang="en-US" sz="2800">
                <a:solidFill>
                  <a:srgbClr val="FF0000"/>
                </a:solidFill>
                <a:latin typeface="Helvetica" pitchFamily="2" charset="0"/>
              </a:rPr>
              <a:t>ranex_1</a:t>
            </a:r>
            <a:r>
              <a:rPr lang="en-US" sz="2800">
                <a:solidFill>
                  <a:srgbClr val="000000"/>
                </a:solidFill>
                <a:latin typeface="Helvetica" pitchFamily="2" charset="0"/>
              </a:rPr>
              <a:t>00m</a:t>
            </a:r>
            <a:r>
              <a:rPr lang="en-US" sz="2800">
                <a:solidFill>
                  <a:schemeClr val="accent2"/>
                </a:solidFill>
                <a:latin typeface="Helvetica" pitchFamily="2" charset="0"/>
              </a:rPr>
              <a:t> </a:t>
            </a:r>
            <a:r>
              <a:rPr lang="en-US" sz="2800">
                <a:latin typeface="Helvetica" pitchFamily="2" charset="0"/>
              </a:rPr>
              <a:t>(seed for cycle</a:t>
            </a:r>
            <a:r>
              <a:rPr lang="en-US" sz="2800">
                <a:solidFill>
                  <a:schemeClr val="accent2"/>
                </a:solidFill>
                <a:latin typeface="Helvetica" pitchFamily="2" charset="0"/>
              </a:rPr>
              <a:t> </a:t>
            </a:r>
            <a:r>
              <a:rPr lang="en-US" sz="2800">
                <a:solidFill>
                  <a:srgbClr val="000000"/>
                </a:solidFill>
                <a:latin typeface="Helvetica" pitchFamily="2" charset="0"/>
              </a:rPr>
              <a:t>m = n+1</a:t>
            </a:r>
            <a:r>
              <a:rPr lang="en-US" sz="2800">
                <a:latin typeface="Helvetica" pitchFamily="2" charset="0"/>
              </a:rPr>
              <a:t>)</a:t>
            </a:r>
          </a:p>
        </p:txBody>
      </p:sp>
      <p:sp>
        <p:nvSpPr>
          <p:cNvPr id="19464" name="Text Box 8"/>
          <p:cNvSpPr txBox="1">
            <a:spLocks noChangeArrowheads="1"/>
          </p:cNvSpPr>
          <p:nvPr/>
        </p:nvSpPr>
        <p:spPr bwMode="auto">
          <a:xfrm>
            <a:off x="6072188" y="4214813"/>
            <a:ext cx="2225675" cy="1570037"/>
          </a:xfrm>
          <a:prstGeom prst="rect">
            <a:avLst/>
          </a:prstGeom>
          <a:noFill/>
          <a:ln w="9525">
            <a:noFill/>
            <a:miter lim="800000"/>
            <a:headEnd/>
            <a:tailEnd/>
          </a:ln>
        </p:spPr>
        <p:txBody>
          <a:bodyPr>
            <a:spAutoFit/>
          </a:bodyPr>
          <a:lstStyle/>
          <a:p>
            <a:pPr algn="l"/>
            <a:r>
              <a:rPr lang="en-US" b="1">
                <a:latin typeface="Helvetica" pitchFamily="2" charset="0"/>
              </a:rPr>
              <a:t>Additional files resulting from the scoring required by the user</a:t>
            </a:r>
          </a:p>
        </p:txBody>
      </p:sp>
      <p:sp>
        <p:nvSpPr>
          <p:cNvPr id="19465" name="Line 9"/>
          <p:cNvSpPr>
            <a:spLocks noChangeShapeType="1"/>
          </p:cNvSpPr>
          <p:nvPr/>
        </p:nvSpPr>
        <p:spPr bwMode="auto">
          <a:xfrm>
            <a:off x="5857875" y="4429125"/>
            <a:ext cx="0" cy="1143000"/>
          </a:xfrm>
          <a:prstGeom prst="line">
            <a:avLst/>
          </a:prstGeom>
          <a:noFill/>
          <a:ln w="28575">
            <a:solidFill>
              <a:schemeClr val="tx1"/>
            </a:solidFill>
            <a:round/>
            <a:headEnd/>
            <a:tailEnd/>
          </a:ln>
        </p:spPr>
        <p:txBody>
          <a:bodyPr/>
          <a:lstStyle/>
          <a:p>
            <a:endParaRPr lang="en-GB"/>
          </a:p>
        </p:txBody>
      </p:sp>
      <p:sp>
        <p:nvSpPr>
          <p:cNvPr id="19466" name="Line 10"/>
          <p:cNvSpPr>
            <a:spLocks noChangeShapeType="1"/>
          </p:cNvSpPr>
          <p:nvPr/>
        </p:nvSpPr>
        <p:spPr bwMode="auto">
          <a:xfrm flipH="1">
            <a:off x="5641975" y="5581650"/>
            <a:ext cx="228600" cy="0"/>
          </a:xfrm>
          <a:prstGeom prst="line">
            <a:avLst/>
          </a:prstGeom>
          <a:noFill/>
          <a:ln w="28575">
            <a:solidFill>
              <a:schemeClr val="tx1"/>
            </a:solidFill>
            <a:round/>
            <a:headEnd/>
            <a:tailEnd/>
          </a:ln>
        </p:spPr>
        <p:txBody>
          <a:bodyPr/>
          <a:lstStyle/>
          <a:p>
            <a:endParaRPr lang="en-GB"/>
          </a:p>
        </p:txBody>
      </p:sp>
      <p:sp>
        <p:nvSpPr>
          <p:cNvPr id="19467" name="Line 11"/>
          <p:cNvSpPr>
            <a:spLocks noChangeShapeType="1"/>
          </p:cNvSpPr>
          <p:nvPr/>
        </p:nvSpPr>
        <p:spPr bwMode="auto">
          <a:xfrm flipH="1">
            <a:off x="5607050" y="4429125"/>
            <a:ext cx="228600" cy="0"/>
          </a:xfrm>
          <a:prstGeom prst="line">
            <a:avLst/>
          </a:prstGeom>
          <a:noFill/>
          <a:ln w="28575">
            <a:solidFill>
              <a:schemeClr val="tx1"/>
            </a:solidFill>
            <a:round/>
            <a:headEnd/>
            <a:tailEnd/>
          </a:ln>
        </p:spPr>
        <p:txBody>
          <a:bodyPr/>
          <a:lstStyle/>
          <a:p>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a:noFill/>
        </p:spPr>
        <p:txBody>
          <a:bodyPr/>
          <a:lstStyle/>
          <a:p>
            <a:fld id="{BBA1677B-DC84-4093-B4D2-4BB498DF7A0E}" type="slidenum">
              <a:rPr lang="en-US" smtClean="0">
                <a:latin typeface="Tahoma" pitchFamily="34" charset="0"/>
              </a:rPr>
              <a:pPr/>
              <a:t>17</a:t>
            </a:fld>
            <a:endParaRPr lang="en-US" smtClean="0">
              <a:latin typeface="Tahoma" pitchFamily="34" charset="0"/>
            </a:endParaRPr>
          </a:p>
        </p:txBody>
      </p:sp>
      <p:sp>
        <p:nvSpPr>
          <p:cNvPr id="20483" name="Rectangle 4"/>
          <p:cNvSpPr>
            <a:spLocks noGrp="1" noChangeArrowheads="1"/>
          </p:cNvSpPr>
          <p:nvPr>
            <p:ph type="title"/>
          </p:nvPr>
        </p:nvSpPr>
        <p:spPr/>
        <p:txBody>
          <a:bodyPr/>
          <a:lstStyle/>
          <a:p>
            <a:pPr eaLnBrk="1" hangingPunct="1"/>
            <a:r>
              <a:rPr lang="en-US" sz="3200" smtClean="0"/>
              <a:t>Checking FLUKA during the run</a:t>
            </a:r>
          </a:p>
        </p:txBody>
      </p:sp>
      <p:sp>
        <p:nvSpPr>
          <p:cNvPr id="20484" name="Text Box 5"/>
          <p:cNvSpPr txBox="1">
            <a:spLocks noChangeArrowheads="1"/>
          </p:cNvSpPr>
          <p:nvPr/>
        </p:nvSpPr>
        <p:spPr bwMode="auto">
          <a:xfrm>
            <a:off x="642938" y="981075"/>
            <a:ext cx="8032750" cy="4362450"/>
          </a:xfrm>
          <a:prstGeom prst="rect">
            <a:avLst/>
          </a:prstGeom>
          <a:noFill/>
          <a:ln w="9525">
            <a:noFill/>
            <a:miter lim="800000"/>
            <a:headEnd/>
            <a:tailEnd/>
          </a:ln>
        </p:spPr>
        <p:txBody>
          <a:bodyPr>
            <a:spAutoFit/>
          </a:bodyPr>
          <a:lstStyle/>
          <a:p>
            <a:pPr algn="just"/>
            <a:r>
              <a:rPr lang="en-US" sz="3200">
                <a:latin typeface="Helvetica" pitchFamily="2" charset="0"/>
              </a:rPr>
              <a:t>Look in the temporary directory:</a:t>
            </a:r>
          </a:p>
          <a:p>
            <a:pPr algn="just"/>
            <a:r>
              <a:rPr lang="en-US" sz="3200">
                <a:latin typeface="Helvetica" pitchFamily="2" charset="0"/>
              </a:rPr>
              <a:t>a) Initialization phase ends when the </a:t>
            </a:r>
            <a:r>
              <a:rPr lang="en-US" sz="3200">
                <a:solidFill>
                  <a:srgbClr val="800000"/>
                </a:solidFill>
                <a:latin typeface="Helvetica" pitchFamily="2" charset="0"/>
              </a:rPr>
              <a:t>*.err</a:t>
            </a:r>
            <a:r>
              <a:rPr lang="en-US" sz="3200">
                <a:latin typeface="Helvetica" pitchFamily="2" charset="0"/>
              </a:rPr>
              <a:t> file is opened.</a:t>
            </a:r>
          </a:p>
          <a:p>
            <a:pPr algn="just"/>
            <a:r>
              <a:rPr lang="en-US" sz="3200">
                <a:latin typeface="Helvetica" pitchFamily="2" charset="0"/>
              </a:rPr>
              <a:t>b) Inside </a:t>
            </a:r>
            <a:r>
              <a:rPr lang="en-US" sz="3200">
                <a:solidFill>
                  <a:srgbClr val="800000"/>
                </a:solidFill>
                <a:latin typeface="Helvetica" pitchFamily="2" charset="0"/>
              </a:rPr>
              <a:t>*.err</a:t>
            </a:r>
            <a:r>
              <a:rPr lang="en-US" sz="3200">
                <a:latin typeface="Helvetica" pitchFamily="2" charset="0"/>
              </a:rPr>
              <a:t> file and (at the end of </a:t>
            </a:r>
            <a:r>
              <a:rPr lang="en-US" sz="3200">
                <a:solidFill>
                  <a:srgbClr val="800000"/>
                </a:solidFill>
                <a:latin typeface="Helvetica" pitchFamily="2" charset="0"/>
              </a:rPr>
              <a:t>*.out</a:t>
            </a:r>
            <a:r>
              <a:rPr lang="en-US" sz="3200">
                <a:latin typeface="Helvetica" pitchFamily="2" charset="0"/>
              </a:rPr>
              <a:t> file) the progress in the number of events is given in the line immediately following the one which starts by “</a:t>
            </a:r>
            <a:r>
              <a:rPr lang="en-US" sz="3200">
                <a:solidFill>
                  <a:srgbClr val="800000"/>
                </a:solidFill>
                <a:latin typeface="Helvetica" pitchFamily="2" charset="0"/>
              </a:rPr>
              <a:t>NEXT SEEDS</a:t>
            </a:r>
            <a:r>
              <a:rPr lang="en-US" sz="3200">
                <a:latin typeface="Helvetica" pitchFamily="2" charset="0"/>
              </a:rPr>
              <a:t>”:</a:t>
            </a:r>
          </a:p>
          <a:p>
            <a:pPr algn="l"/>
            <a:r>
              <a:rPr lang="en-US" sz="1100">
                <a:latin typeface="Helvetica" pitchFamily="2" charset="0"/>
              </a:rPr>
              <a:t> </a:t>
            </a:r>
          </a:p>
          <a:p>
            <a:pPr algn="l"/>
            <a:r>
              <a:rPr lang="en-US" sz="1600">
                <a:latin typeface="Helvetica" pitchFamily="2" charset="0"/>
              </a:rPr>
              <a:t>NEXT SEEDS:  C8888D       0       0       0       0       0 33B49B1       0       0       0</a:t>
            </a:r>
          </a:p>
          <a:p>
            <a:pPr algn="l"/>
            <a:r>
              <a:rPr lang="en-US" sz="1600">
                <a:latin typeface="Helvetica" pitchFamily="2" charset="0"/>
              </a:rPr>
              <a:t>          1                     9                     9             0.0000000E+00         1.0000000E+30                 0</a:t>
            </a:r>
          </a:p>
          <a:p>
            <a:pPr algn="l"/>
            <a:r>
              <a:rPr lang="en-US" sz="1600">
                <a:latin typeface="Helvetica" pitchFamily="2" charset="0"/>
              </a:rPr>
              <a:t> NEXT SEEDS:  C88894       0       0       0       0       0 33B49B1       0       0       0</a:t>
            </a:r>
          </a:p>
          <a:p>
            <a:pPr algn="l"/>
            <a:r>
              <a:rPr lang="en-US" sz="1600">
                <a:latin typeface="Helvetica" pitchFamily="2" charset="0"/>
              </a:rPr>
              <a:t>          2                     8                     8             5.0010681E-03         1.0000000E+30                 0</a:t>
            </a:r>
          </a:p>
          <a:p>
            <a:pPr algn="l"/>
            <a:r>
              <a:rPr lang="en-US" sz="1600">
                <a:latin typeface="Helvetica" pitchFamily="2" charset="0"/>
              </a:rPr>
              <a:t> NEXT SEEDS:  C8889A       0       0       0       0       0 33B49B1       0       0       0</a:t>
            </a:r>
          </a:p>
          <a:p>
            <a:pPr algn="l"/>
            <a:r>
              <a:rPr lang="en-US" sz="1600">
                <a:latin typeface="Helvetica" pitchFamily="2" charset="0"/>
              </a:rPr>
              <a:t>          3                     7                     7             3.3340454E-03         1.0000000E+30                 0</a:t>
            </a:r>
          </a:p>
          <a:p>
            <a:pPr algn="l"/>
            <a:r>
              <a:rPr lang="en-US" sz="1100">
                <a:latin typeface="Helvetica" pitchFamily="2" charset="0"/>
              </a:rPr>
              <a:t> …..</a:t>
            </a:r>
          </a:p>
        </p:txBody>
      </p:sp>
      <p:grpSp>
        <p:nvGrpSpPr>
          <p:cNvPr id="20485" name="Group 6"/>
          <p:cNvGrpSpPr>
            <a:grpSpLocks/>
          </p:cNvGrpSpPr>
          <p:nvPr/>
        </p:nvGrpSpPr>
        <p:grpSpPr bwMode="auto">
          <a:xfrm>
            <a:off x="773113" y="4286250"/>
            <a:ext cx="641350" cy="1219200"/>
            <a:chOff x="288" y="1920"/>
            <a:chExt cx="432" cy="768"/>
          </a:xfrm>
        </p:grpSpPr>
        <p:sp>
          <p:nvSpPr>
            <p:cNvPr id="20493" name="Oval 7"/>
            <p:cNvSpPr>
              <a:spLocks noChangeArrowheads="1"/>
            </p:cNvSpPr>
            <p:nvPr/>
          </p:nvSpPr>
          <p:spPr bwMode="auto">
            <a:xfrm>
              <a:off x="528" y="1920"/>
              <a:ext cx="192" cy="192"/>
            </a:xfrm>
            <a:prstGeom prst="ellipse">
              <a:avLst/>
            </a:prstGeom>
            <a:noFill/>
            <a:ln w="38100">
              <a:solidFill>
                <a:srgbClr val="FF0000"/>
              </a:solidFill>
              <a:round/>
              <a:headEnd/>
              <a:tailEnd/>
            </a:ln>
          </p:spPr>
          <p:txBody>
            <a:bodyPr wrap="none" anchor="ctr"/>
            <a:lstStyle/>
            <a:p>
              <a:endParaRPr lang="en-GB"/>
            </a:p>
          </p:txBody>
        </p:sp>
        <p:sp>
          <p:nvSpPr>
            <p:cNvPr id="20494" name="Line 8"/>
            <p:cNvSpPr>
              <a:spLocks noChangeShapeType="1"/>
            </p:cNvSpPr>
            <p:nvPr/>
          </p:nvSpPr>
          <p:spPr bwMode="auto">
            <a:xfrm flipV="1">
              <a:off x="288" y="2112"/>
              <a:ext cx="288" cy="576"/>
            </a:xfrm>
            <a:prstGeom prst="line">
              <a:avLst/>
            </a:prstGeom>
            <a:noFill/>
            <a:ln w="28575">
              <a:solidFill>
                <a:srgbClr val="FF0000"/>
              </a:solidFill>
              <a:round/>
              <a:headEnd/>
              <a:tailEnd type="triangle" w="med" len="med"/>
            </a:ln>
          </p:spPr>
          <p:txBody>
            <a:bodyPr/>
            <a:lstStyle/>
            <a:p>
              <a:endParaRPr lang="en-GB"/>
            </a:p>
          </p:txBody>
        </p:sp>
      </p:grpSp>
      <p:sp>
        <p:nvSpPr>
          <p:cNvPr id="20486" name="Oval 9"/>
          <p:cNvSpPr>
            <a:spLocks noChangeArrowheads="1"/>
          </p:cNvSpPr>
          <p:nvPr/>
        </p:nvSpPr>
        <p:spPr bwMode="auto">
          <a:xfrm>
            <a:off x="2214563" y="4297363"/>
            <a:ext cx="285750" cy="304800"/>
          </a:xfrm>
          <a:prstGeom prst="ellipse">
            <a:avLst/>
          </a:prstGeom>
          <a:noFill/>
          <a:ln w="38100">
            <a:solidFill>
              <a:schemeClr val="tx1"/>
            </a:solidFill>
            <a:round/>
            <a:headEnd/>
            <a:tailEnd/>
          </a:ln>
        </p:spPr>
        <p:txBody>
          <a:bodyPr wrap="none" anchor="ctr"/>
          <a:lstStyle/>
          <a:p>
            <a:endParaRPr lang="en-GB"/>
          </a:p>
        </p:txBody>
      </p:sp>
      <p:sp>
        <p:nvSpPr>
          <p:cNvPr id="20487" name="Line 10"/>
          <p:cNvSpPr>
            <a:spLocks noChangeShapeType="1"/>
          </p:cNvSpPr>
          <p:nvPr/>
        </p:nvSpPr>
        <p:spPr bwMode="auto">
          <a:xfrm flipH="1" flipV="1">
            <a:off x="2419350" y="4586288"/>
            <a:ext cx="428625" cy="914400"/>
          </a:xfrm>
          <a:prstGeom prst="line">
            <a:avLst/>
          </a:prstGeom>
          <a:noFill/>
          <a:ln w="28575">
            <a:solidFill>
              <a:schemeClr val="tx1"/>
            </a:solidFill>
            <a:round/>
            <a:headEnd/>
            <a:tailEnd type="triangle" w="med" len="med"/>
          </a:ln>
        </p:spPr>
        <p:txBody>
          <a:bodyPr/>
          <a:lstStyle/>
          <a:p>
            <a:endParaRPr lang="en-GB"/>
          </a:p>
        </p:txBody>
      </p:sp>
      <p:sp>
        <p:nvSpPr>
          <p:cNvPr id="20488" name="Text Box 11"/>
          <p:cNvSpPr txBox="1">
            <a:spLocks noChangeArrowheads="1"/>
          </p:cNvSpPr>
          <p:nvPr/>
        </p:nvSpPr>
        <p:spPr bwMode="auto">
          <a:xfrm>
            <a:off x="620713" y="5503863"/>
            <a:ext cx="2022475" cy="581025"/>
          </a:xfrm>
          <a:prstGeom prst="rect">
            <a:avLst/>
          </a:prstGeom>
          <a:noFill/>
          <a:ln w="9525">
            <a:noFill/>
            <a:miter lim="800000"/>
            <a:headEnd/>
            <a:tailEnd/>
          </a:ln>
        </p:spPr>
        <p:txBody>
          <a:bodyPr wrap="none">
            <a:spAutoFit/>
          </a:bodyPr>
          <a:lstStyle/>
          <a:p>
            <a:pPr algn="l"/>
            <a:r>
              <a:rPr lang="en-US" sz="1600" b="1">
                <a:solidFill>
                  <a:srgbClr val="FF0000"/>
                </a:solidFill>
                <a:latin typeface="Helvetica" pitchFamily="2" charset="0"/>
              </a:rPr>
              <a:t>EVENTS ALREADY</a:t>
            </a:r>
          </a:p>
          <a:p>
            <a:pPr algn="l"/>
            <a:r>
              <a:rPr lang="en-US" sz="1600" b="1">
                <a:solidFill>
                  <a:srgbClr val="FF0000"/>
                </a:solidFill>
                <a:latin typeface="Helvetica" pitchFamily="2" charset="0"/>
              </a:rPr>
              <a:t>COMPLETED</a:t>
            </a:r>
          </a:p>
        </p:txBody>
      </p:sp>
      <p:sp>
        <p:nvSpPr>
          <p:cNvPr id="20489" name="Text Box 12"/>
          <p:cNvSpPr txBox="1">
            <a:spLocks noChangeArrowheads="1"/>
          </p:cNvSpPr>
          <p:nvPr/>
        </p:nvSpPr>
        <p:spPr bwMode="auto">
          <a:xfrm>
            <a:off x="2701925" y="5481638"/>
            <a:ext cx="1738313" cy="590550"/>
          </a:xfrm>
          <a:prstGeom prst="rect">
            <a:avLst/>
          </a:prstGeom>
          <a:noFill/>
          <a:ln w="9525">
            <a:solidFill>
              <a:schemeClr val="tx1"/>
            </a:solidFill>
            <a:miter lim="800000"/>
            <a:headEnd/>
            <a:tailEnd/>
          </a:ln>
        </p:spPr>
        <p:txBody>
          <a:bodyPr wrap="none">
            <a:spAutoFit/>
          </a:bodyPr>
          <a:lstStyle/>
          <a:p>
            <a:pPr algn="l"/>
            <a:r>
              <a:rPr lang="en-US" sz="1600" b="1">
                <a:solidFill>
                  <a:srgbClr val="000000"/>
                </a:solidFill>
                <a:latin typeface="Helvetica" pitchFamily="2" charset="0"/>
              </a:rPr>
              <a:t>EVENTS TO BE </a:t>
            </a:r>
          </a:p>
          <a:p>
            <a:pPr algn="l"/>
            <a:r>
              <a:rPr lang="en-US" sz="1600" b="1">
                <a:solidFill>
                  <a:srgbClr val="000000"/>
                </a:solidFill>
                <a:latin typeface="Helvetica" pitchFamily="2" charset="0"/>
              </a:rPr>
              <a:t>COMPLETED</a:t>
            </a:r>
          </a:p>
        </p:txBody>
      </p:sp>
      <p:sp>
        <p:nvSpPr>
          <p:cNvPr id="20490" name="Line 13"/>
          <p:cNvSpPr>
            <a:spLocks noChangeShapeType="1"/>
          </p:cNvSpPr>
          <p:nvPr/>
        </p:nvSpPr>
        <p:spPr bwMode="auto">
          <a:xfrm>
            <a:off x="4119563" y="4575175"/>
            <a:ext cx="927100" cy="1588"/>
          </a:xfrm>
          <a:prstGeom prst="line">
            <a:avLst/>
          </a:prstGeom>
          <a:noFill/>
          <a:ln w="38100">
            <a:solidFill>
              <a:schemeClr val="tx1"/>
            </a:solidFill>
            <a:round/>
            <a:headEnd/>
            <a:tailEnd/>
          </a:ln>
        </p:spPr>
        <p:txBody>
          <a:bodyPr/>
          <a:lstStyle/>
          <a:p>
            <a:endParaRPr lang="en-GB"/>
          </a:p>
        </p:txBody>
      </p:sp>
      <p:sp>
        <p:nvSpPr>
          <p:cNvPr id="20491" name="Line 14"/>
          <p:cNvSpPr>
            <a:spLocks noChangeShapeType="1"/>
          </p:cNvSpPr>
          <p:nvPr/>
        </p:nvSpPr>
        <p:spPr bwMode="auto">
          <a:xfrm flipH="1" flipV="1">
            <a:off x="5054600" y="4575175"/>
            <a:ext cx="927100" cy="838200"/>
          </a:xfrm>
          <a:prstGeom prst="line">
            <a:avLst/>
          </a:prstGeom>
          <a:noFill/>
          <a:ln w="38100">
            <a:solidFill>
              <a:schemeClr val="tx1"/>
            </a:solidFill>
            <a:round/>
            <a:headEnd/>
            <a:tailEnd type="triangle" w="med" len="med"/>
          </a:ln>
        </p:spPr>
        <p:txBody>
          <a:bodyPr/>
          <a:lstStyle/>
          <a:p>
            <a:endParaRPr lang="en-GB"/>
          </a:p>
        </p:txBody>
      </p:sp>
      <p:sp>
        <p:nvSpPr>
          <p:cNvPr id="20492" name="Text Box 15"/>
          <p:cNvSpPr txBox="1">
            <a:spLocks noChangeArrowheads="1"/>
          </p:cNvSpPr>
          <p:nvPr/>
        </p:nvSpPr>
        <p:spPr bwMode="auto">
          <a:xfrm>
            <a:off x="5991225" y="5338763"/>
            <a:ext cx="2581275" cy="590550"/>
          </a:xfrm>
          <a:prstGeom prst="rect">
            <a:avLst/>
          </a:prstGeom>
          <a:noFill/>
          <a:ln w="9525">
            <a:solidFill>
              <a:schemeClr val="tx1"/>
            </a:solidFill>
            <a:miter lim="800000"/>
            <a:headEnd/>
            <a:tailEnd/>
          </a:ln>
        </p:spPr>
        <p:txBody>
          <a:bodyPr wrap="none">
            <a:spAutoFit/>
          </a:bodyPr>
          <a:lstStyle/>
          <a:p>
            <a:pPr algn="l"/>
            <a:r>
              <a:rPr lang="en-US" sz="1600" b="1">
                <a:solidFill>
                  <a:srgbClr val="000000"/>
                </a:solidFill>
                <a:latin typeface="Helvetica" pitchFamily="2" charset="0"/>
              </a:rPr>
              <a:t>AVERAGE CPU TIME </a:t>
            </a:r>
            <a:br>
              <a:rPr lang="en-US" sz="1600" b="1">
                <a:solidFill>
                  <a:srgbClr val="000000"/>
                </a:solidFill>
                <a:latin typeface="Helvetica" pitchFamily="2" charset="0"/>
              </a:rPr>
            </a:br>
            <a:r>
              <a:rPr lang="en-US" sz="1600" b="1">
                <a:solidFill>
                  <a:srgbClr val="000000"/>
                </a:solidFill>
                <a:latin typeface="Helvetica" pitchFamily="2" charset="0"/>
              </a:rPr>
              <a:t>CONSUMED PER EVENT</a:t>
            </a:r>
            <a:endParaRPr lang="en-US">
              <a:solidFill>
                <a:srgbClr val="000000"/>
              </a:solidFill>
              <a:latin typeface="Helvetica" pitchFamily="2"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867CAC08-8285-4E93-B5EB-9C926D03F454}" type="slidenum">
              <a:rPr lang="en-US" smtClean="0">
                <a:latin typeface="Tahoma" pitchFamily="34" charset="0"/>
              </a:rPr>
              <a:pPr/>
              <a:t>18</a:t>
            </a:fld>
            <a:endParaRPr lang="en-US" smtClean="0">
              <a:latin typeface="Tahoma" pitchFamily="34" charset="0"/>
            </a:endParaRPr>
          </a:p>
        </p:txBody>
      </p:sp>
      <p:sp>
        <p:nvSpPr>
          <p:cNvPr id="21507" name="Rectangle 2"/>
          <p:cNvSpPr>
            <a:spLocks noGrp="1" noChangeArrowheads="1"/>
          </p:cNvSpPr>
          <p:nvPr>
            <p:ph type="title"/>
          </p:nvPr>
        </p:nvSpPr>
        <p:spPr/>
        <p:txBody>
          <a:bodyPr/>
          <a:lstStyle/>
          <a:p>
            <a:pPr eaLnBrk="1" hangingPunct="1"/>
            <a:r>
              <a:rPr lang="en-US" sz="3200" smtClean="0"/>
              <a:t>Tips &amp; Tricks</a:t>
            </a:r>
          </a:p>
        </p:txBody>
      </p:sp>
      <p:sp>
        <p:nvSpPr>
          <p:cNvPr id="291843" name="Rectangle 3"/>
          <p:cNvSpPr>
            <a:spLocks noGrp="1" noChangeArrowheads="1"/>
          </p:cNvSpPr>
          <p:nvPr>
            <p:ph type="body" idx="1"/>
          </p:nvPr>
        </p:nvSpPr>
        <p:spPr/>
        <p:txBody>
          <a:bodyPr/>
          <a:lstStyle/>
          <a:p>
            <a:pPr eaLnBrk="1" hangingPunct="1">
              <a:buFont typeface="Wingdings" pitchFamily="2" charset="2"/>
              <a:buNone/>
              <a:defRPr/>
            </a:pPr>
            <a:r>
              <a:rPr lang="en-US" b="1" u="sng" dirty="0" smtClean="0">
                <a:solidFill>
                  <a:srgbClr val="800000"/>
                </a:solidFill>
                <a:effectLst>
                  <a:outerShdw blurRad="38100" dist="38100" dir="2700000" algn="tl">
                    <a:srgbClr val="C0C0C0"/>
                  </a:outerShdw>
                </a:effectLst>
              </a:rPr>
              <a:t>How to make a “clean” stop of FLUKA run</a:t>
            </a:r>
            <a:endParaRPr lang="en-US" dirty="0" smtClean="0">
              <a:solidFill>
                <a:srgbClr val="800000"/>
              </a:solidFill>
            </a:endParaRPr>
          </a:p>
          <a:p>
            <a:pPr eaLnBrk="1" hangingPunct="1">
              <a:defRPr/>
            </a:pPr>
            <a:r>
              <a:rPr lang="en-US" dirty="0" smtClean="0"/>
              <a:t>Here “</a:t>
            </a:r>
            <a:r>
              <a:rPr lang="en-US" dirty="0" smtClean="0">
                <a:solidFill>
                  <a:srgbClr val="800000"/>
                </a:solidFill>
              </a:rPr>
              <a:t>clean</a:t>
            </a:r>
            <a:r>
              <a:rPr lang="en-US" dirty="0" smtClean="0"/>
              <a:t>” means performing CLOSE of all files and removing the temporary directory and files.</a:t>
            </a:r>
          </a:p>
          <a:p>
            <a:pPr eaLnBrk="1" hangingPunct="1">
              <a:defRPr/>
            </a:pPr>
            <a:r>
              <a:rPr lang="en-US" dirty="0" smtClean="0"/>
              <a:t>In the temporary run directory:</a:t>
            </a:r>
            <a:br>
              <a:rPr lang="en-US" dirty="0" smtClean="0"/>
            </a:br>
            <a:r>
              <a:rPr lang="en-US" dirty="0" smtClean="0"/>
              <a:t/>
            </a:r>
            <a:br>
              <a:rPr lang="en-US" dirty="0" smtClean="0"/>
            </a:br>
            <a:r>
              <a:rPr lang="en-US" dirty="0" smtClean="0"/>
              <a:t>	</a:t>
            </a:r>
            <a:r>
              <a:rPr lang="en-US" dirty="0" smtClean="0">
                <a:solidFill>
                  <a:srgbClr val="000000"/>
                </a:solidFill>
              </a:rPr>
              <a:t>touch </a:t>
            </a:r>
            <a:r>
              <a:rPr lang="en-US" dirty="0" err="1" smtClean="0">
                <a:solidFill>
                  <a:srgbClr val="000000"/>
                </a:solidFill>
              </a:rPr>
              <a:t>fluka.stop</a:t>
            </a:r>
            <a:r>
              <a:rPr lang="en-US" dirty="0" smtClean="0"/>
              <a:t>		To stop the present cycle</a:t>
            </a:r>
          </a:p>
          <a:p>
            <a:pPr eaLnBrk="1" hangingPunct="1">
              <a:buFont typeface="Wingdings" pitchFamily="2" charset="2"/>
              <a:buNone/>
              <a:defRPr/>
            </a:pPr>
            <a:r>
              <a:rPr lang="en-US" dirty="0" smtClean="0"/>
              <a:t>	or	</a:t>
            </a:r>
            <a:r>
              <a:rPr lang="en-US" dirty="0" smtClean="0">
                <a:solidFill>
                  <a:srgbClr val="000000"/>
                </a:solidFill>
              </a:rPr>
              <a:t>touch </a:t>
            </a:r>
            <a:r>
              <a:rPr lang="en-US" b="1" u="sng" dirty="0" err="1" smtClean="0">
                <a:solidFill>
                  <a:srgbClr val="000000"/>
                </a:solidFill>
              </a:rPr>
              <a:t>r</a:t>
            </a:r>
            <a:r>
              <a:rPr lang="en-US" dirty="0" err="1" smtClean="0">
                <a:solidFill>
                  <a:srgbClr val="000000"/>
                </a:solidFill>
              </a:rPr>
              <a:t>fluka.stop</a:t>
            </a:r>
            <a:r>
              <a:rPr lang="en-US" dirty="0" smtClean="0"/>
              <a:t>	To stop all remaining cycles</a:t>
            </a:r>
          </a:p>
          <a:p>
            <a:pPr eaLnBrk="1" hangingPunct="1">
              <a:defRPr/>
            </a:pPr>
            <a:endParaRPr lang="en-US" dirty="0" smtClean="0"/>
          </a:p>
          <a:p>
            <a:pPr eaLnBrk="1" hangingPunct="1">
              <a:defRPr/>
            </a:pPr>
            <a:r>
              <a:rPr lang="en-US" dirty="0" smtClean="0"/>
              <a:t>The clean stop will occur at the next CPU-time check, </a:t>
            </a:r>
            <a:r>
              <a:rPr lang="en-US" i="1" dirty="0" smtClean="0"/>
              <a:t>i.e.</a:t>
            </a:r>
            <a:r>
              <a:rPr lang="en-US" dirty="0" smtClean="0"/>
              <a:t>, at the same time when printing the random number calls : see </a:t>
            </a:r>
            <a:r>
              <a:rPr lang="en-US" dirty="0" smtClean="0">
                <a:solidFill>
                  <a:srgbClr val="800000"/>
                </a:solidFill>
              </a:rPr>
              <a:t>START</a:t>
            </a:r>
            <a:r>
              <a:rPr lang="en-US" dirty="0" smtClean="0"/>
              <a:t> card instructions (5th parameter) for the frequency of these checks!!</a:t>
            </a:r>
          </a:p>
          <a:p>
            <a:pPr eaLnBrk="1" hangingPunct="1">
              <a:defRPr/>
            </a:pPr>
            <a:endParaRPr lang="en-US" dirty="0" smtClean="0"/>
          </a:p>
          <a:p>
            <a:pPr eaLnBrk="1" hangingPunct="1">
              <a:defRPr/>
            </a:pPr>
            <a:r>
              <a:rPr lang="en-US" dirty="0" smtClean="0"/>
              <a:t>If the check is never performed it means that the program has entered an infinite loop (probably a fault in user code)</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36F4187C-519D-40FB-953D-4B0B280E3307}" type="slidenum">
              <a:rPr lang="en-US" smtClean="0">
                <a:latin typeface="Tahoma" pitchFamily="34" charset="0"/>
              </a:rPr>
              <a:pPr/>
              <a:t>19</a:t>
            </a:fld>
            <a:endParaRPr lang="en-US" smtClean="0">
              <a:latin typeface="Tahoma" pitchFamily="34" charset="0"/>
            </a:endParaRPr>
          </a:p>
        </p:txBody>
      </p:sp>
      <p:sp>
        <p:nvSpPr>
          <p:cNvPr id="4099" name="Rectangle 2"/>
          <p:cNvSpPr>
            <a:spLocks noGrp="1" noChangeArrowheads="1"/>
          </p:cNvSpPr>
          <p:nvPr>
            <p:ph type="title"/>
          </p:nvPr>
        </p:nvSpPr>
        <p:spPr/>
        <p:txBody>
          <a:bodyPr/>
          <a:lstStyle/>
          <a:p>
            <a:pPr eaLnBrk="1" hangingPunct="1"/>
            <a:r>
              <a:rPr lang="en-US" sz="3200" smtClean="0"/>
              <a:t>A New Way to “Go FLUKA” - </a:t>
            </a:r>
            <a:r>
              <a:rPr lang="en-US" sz="3200" b="1" smtClean="0"/>
              <a:t>FLUPIX</a:t>
            </a:r>
          </a:p>
        </p:txBody>
      </p:sp>
      <p:sp>
        <p:nvSpPr>
          <p:cNvPr id="4100" name="Rectangle 3"/>
          <p:cNvSpPr>
            <a:spLocks noGrp="1" noChangeArrowheads="1"/>
          </p:cNvSpPr>
          <p:nvPr>
            <p:ph type="body" idx="1"/>
          </p:nvPr>
        </p:nvSpPr>
        <p:spPr>
          <a:xfrm>
            <a:off x="571500" y="893763"/>
            <a:ext cx="8321675" cy="5688012"/>
          </a:xfrm>
        </p:spPr>
        <p:txBody>
          <a:bodyPr/>
          <a:lstStyle/>
          <a:p>
            <a:pPr marL="0" indent="0" eaLnBrk="1" hangingPunct="1">
              <a:buFont typeface="Wingdings" pitchFamily="2" charset="2"/>
              <a:buNone/>
            </a:pPr>
            <a:r>
              <a:rPr lang="en-US" sz="1800" dirty="0" smtClean="0"/>
              <a:t>Besides the current FLUKA distribution you also got the current version of FLUPIX distributed on your USB stick. Some of your computers were already installed using this very flexible way to perform FLUKA calculations in a platform independent way:</a:t>
            </a:r>
          </a:p>
          <a:p>
            <a:pPr marL="0" indent="0" algn="ctr" eaLnBrk="1" hangingPunct="1">
              <a:buFont typeface="Wingdings" pitchFamily="2" charset="2"/>
              <a:buNone/>
            </a:pPr>
            <a:r>
              <a:rPr lang="en-GB" sz="2400" b="1" dirty="0" smtClean="0"/>
              <a:t>FLUPIX</a:t>
            </a:r>
            <a:endParaRPr lang="en-GB" sz="1800" b="1" dirty="0" smtClean="0"/>
          </a:p>
          <a:p>
            <a:pPr marL="0" indent="0" algn="ctr" eaLnBrk="1" hangingPunct="1">
              <a:buFont typeface="Wingdings" pitchFamily="2" charset="2"/>
              <a:buNone/>
            </a:pPr>
            <a:r>
              <a:rPr lang="en-GB" sz="1800" b="1" dirty="0" smtClean="0"/>
              <a:t>(</a:t>
            </a:r>
            <a:r>
              <a:rPr lang="en-GB" sz="1800" b="1" dirty="0" err="1" smtClean="0"/>
              <a:t>FLUka</a:t>
            </a:r>
            <a:r>
              <a:rPr lang="en-GB" sz="1800" b="1" dirty="0" smtClean="0"/>
              <a:t> in </a:t>
            </a:r>
            <a:r>
              <a:rPr lang="en-GB" sz="1800" b="1" dirty="0" err="1" smtClean="0"/>
              <a:t>knopPIX</a:t>
            </a:r>
            <a:r>
              <a:rPr lang="en-GB" sz="1800" b="1" dirty="0" smtClean="0"/>
              <a:t>)</a:t>
            </a:r>
          </a:p>
          <a:p>
            <a:pPr marL="0" indent="0" algn="ctr" eaLnBrk="1" hangingPunct="1">
              <a:buFont typeface="Wingdings" pitchFamily="2" charset="2"/>
              <a:buNone/>
            </a:pPr>
            <a:r>
              <a:rPr lang="en-GB" sz="1800" i="1" dirty="0" smtClean="0"/>
              <a:t>© </a:t>
            </a:r>
            <a:r>
              <a:rPr lang="en-GB" sz="1800" i="1" dirty="0" err="1" smtClean="0"/>
              <a:t>Vasilis.Vlachoudis@cern.ch</a:t>
            </a:r>
            <a:r>
              <a:rPr lang="en-GB" sz="1800" i="1" dirty="0" smtClean="0"/>
              <a:t> 2008</a:t>
            </a:r>
          </a:p>
          <a:p>
            <a:pPr marL="0" indent="0" eaLnBrk="1" hangingPunct="1">
              <a:buFont typeface="Wingdings" pitchFamily="2" charset="2"/>
              <a:buNone/>
            </a:pPr>
            <a:endParaRPr lang="en-GB" sz="400" dirty="0" smtClean="0"/>
          </a:p>
          <a:p>
            <a:pPr marL="0" indent="0" eaLnBrk="1" hangingPunct="1">
              <a:buFont typeface="Wingdings" pitchFamily="2" charset="2"/>
              <a:buNone/>
            </a:pPr>
            <a:r>
              <a:rPr lang="en-GB" sz="1800" b="1" dirty="0" smtClean="0">
                <a:solidFill>
                  <a:srgbClr val="C00000"/>
                </a:solidFill>
              </a:rPr>
              <a:t>FLUPIX</a:t>
            </a:r>
            <a:r>
              <a:rPr lang="en-GB" sz="1800" dirty="0" smtClean="0"/>
              <a:t> is a </a:t>
            </a:r>
            <a:r>
              <a:rPr lang="en-GB" sz="1800" b="1" dirty="0" smtClean="0">
                <a:solidFill>
                  <a:srgbClr val="C00000"/>
                </a:solidFill>
              </a:rPr>
              <a:t>KNOPPIX</a:t>
            </a:r>
            <a:r>
              <a:rPr lang="en-GB" sz="1800" dirty="0" smtClean="0"/>
              <a:t> (</a:t>
            </a:r>
            <a:r>
              <a:rPr lang="en-GB" sz="1800" dirty="0" err="1" smtClean="0"/>
              <a:t>www.knoppix.org</a:t>
            </a:r>
            <a:r>
              <a:rPr lang="en-GB" sz="1800" dirty="0" smtClean="0"/>
              <a:t>) version of the Live CD, with pre-installed FLUKA and flair and all the necessary tools in for performing FLUKA runs. </a:t>
            </a:r>
          </a:p>
          <a:p>
            <a:pPr marL="0" indent="0" eaLnBrk="1" hangingPunct="1">
              <a:buFont typeface="Wingdings" pitchFamily="2" charset="2"/>
              <a:buNone/>
            </a:pPr>
            <a:endParaRPr lang="en-GB" sz="700" dirty="0" smtClean="0"/>
          </a:p>
          <a:p>
            <a:pPr marL="0" indent="0" eaLnBrk="1" hangingPunct="1">
              <a:buFont typeface="Wingdings" pitchFamily="2" charset="2"/>
              <a:buNone/>
            </a:pPr>
            <a:r>
              <a:rPr lang="en-GB" sz="1800" dirty="0" smtClean="0"/>
              <a:t>FLUPIX can run from a CD/DVD, bootable USB or through any virtual machine from any host operating system (Ms Windows, Mac OS, Linux,  Solaris etc.). FLUPIX includes all the additions of </a:t>
            </a:r>
            <a:r>
              <a:rPr lang="en-GB" sz="1800" dirty="0" err="1" smtClean="0"/>
              <a:t>VirtualBox</a:t>
            </a:r>
            <a:r>
              <a:rPr lang="en-GB" sz="1800" dirty="0" smtClean="0"/>
              <a:t> (</a:t>
            </a:r>
            <a:r>
              <a:rPr lang="en-GB" sz="1800" dirty="0" err="1" smtClean="0"/>
              <a:t>www.virtualbox.org</a:t>
            </a:r>
            <a:r>
              <a:rPr lang="en-GB" sz="1800" dirty="0" smtClean="0"/>
              <a:t>) a free and open source Virtual machine supported by Sun, that provides easy installation and high performance w</a:t>
            </a:r>
            <a:r>
              <a:rPr lang="en-US" sz="1800" dirty="0" smtClean="0"/>
              <a:t>ay.</a:t>
            </a:r>
          </a:p>
          <a:p>
            <a:pPr marL="0" indent="0" eaLnBrk="1" hangingPunct="1">
              <a:buFont typeface="Wingdings" pitchFamily="2" charset="2"/>
              <a:buNone/>
            </a:pPr>
            <a:endParaRPr lang="en-US" sz="1800" b="1" dirty="0" smtClean="0"/>
          </a:p>
          <a:p>
            <a:pPr marL="0" indent="0" eaLnBrk="1" hangingPunct="1">
              <a:buFont typeface="Wingdings" pitchFamily="2" charset="2"/>
              <a:buNone/>
            </a:pPr>
            <a:r>
              <a:rPr lang="en-US" sz="1800" dirty="0" smtClean="0"/>
              <a:t>More details will be given in a moment </a:t>
            </a:r>
            <a:r>
              <a:rPr lang="en-US" sz="1800" smtClean="0"/>
              <a:t>by Vasilis</a:t>
            </a:r>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2"/>
          <p:cNvSpPr>
            <a:spLocks noGrp="1" noChangeArrowheads="1"/>
          </p:cNvSpPr>
          <p:nvPr>
            <p:ph type="sldNum" sz="quarter" idx="12"/>
          </p:nvPr>
        </p:nvSpPr>
        <p:spPr>
          <a:noFill/>
        </p:spPr>
        <p:txBody>
          <a:bodyPr/>
          <a:lstStyle/>
          <a:p>
            <a:fld id="{9D44E6B3-2CC3-4D02-98D8-B27980D927A1}" type="slidenum">
              <a:rPr lang="en-US" smtClean="0">
                <a:latin typeface="Tahoma" pitchFamily="34" charset="0"/>
              </a:rPr>
              <a:pPr/>
              <a:t>2</a:t>
            </a:fld>
            <a:endParaRPr lang="en-US" smtClean="0">
              <a:latin typeface="Tahoma" pitchFamily="34" charset="0"/>
            </a:endParaRPr>
          </a:p>
        </p:txBody>
      </p:sp>
      <p:sp>
        <p:nvSpPr>
          <p:cNvPr id="5123" name="Rectangle 2"/>
          <p:cNvSpPr>
            <a:spLocks noGrp="1" noChangeArrowheads="1"/>
          </p:cNvSpPr>
          <p:nvPr>
            <p:ph type="title"/>
          </p:nvPr>
        </p:nvSpPr>
        <p:spPr/>
        <p:txBody>
          <a:bodyPr/>
          <a:lstStyle/>
          <a:p>
            <a:pPr eaLnBrk="1" hangingPunct="1"/>
            <a:r>
              <a:rPr lang="en-US" sz="3200" smtClean="0"/>
              <a:t>How to download and install Fluka</a:t>
            </a:r>
          </a:p>
        </p:txBody>
      </p:sp>
      <p:sp>
        <p:nvSpPr>
          <p:cNvPr id="5124" name="Rectangle 3"/>
          <p:cNvSpPr>
            <a:spLocks noGrp="1" noChangeArrowheads="1"/>
          </p:cNvSpPr>
          <p:nvPr>
            <p:ph type="body" idx="1"/>
          </p:nvPr>
        </p:nvSpPr>
        <p:spPr>
          <a:xfrm>
            <a:off x="571500" y="893763"/>
            <a:ext cx="8321675" cy="5688012"/>
          </a:xfrm>
        </p:spPr>
        <p:txBody>
          <a:bodyPr/>
          <a:lstStyle/>
          <a:p>
            <a:pPr marL="0" indent="0" eaLnBrk="1" hangingPunct="1">
              <a:buFont typeface="Wingdings" pitchFamily="2" charset="2"/>
              <a:buNone/>
            </a:pPr>
            <a:r>
              <a:rPr lang="en-US" sz="1800" smtClean="0"/>
              <a:t>Two ways of downloading the FLUKA software:</a:t>
            </a:r>
          </a:p>
          <a:p>
            <a:pPr marL="0" indent="0" eaLnBrk="1" hangingPunct="1"/>
            <a:r>
              <a:rPr lang="en-US" sz="1800" smtClean="0"/>
              <a:t>  From the FLUKA website </a:t>
            </a:r>
            <a:r>
              <a:rPr lang="en-US" sz="1800" smtClean="0">
                <a:hlinkClick r:id="rId2"/>
              </a:rPr>
              <a:t>http://www.fluka.org</a:t>
            </a:r>
            <a:r>
              <a:rPr lang="en-US" sz="1800" smtClean="0"/>
              <a:t> </a:t>
            </a:r>
          </a:p>
          <a:p>
            <a:pPr marL="0" indent="0" eaLnBrk="1" hangingPunct="1"/>
            <a:r>
              <a:rPr lang="en-US" sz="1800" smtClean="0"/>
              <a:t>  From NEA databank </a:t>
            </a:r>
            <a:r>
              <a:rPr lang="en-US" sz="1800" smtClean="0">
                <a:hlinkClick r:id="rId3"/>
              </a:rPr>
              <a:t>http://www.nea.fr</a:t>
            </a:r>
            <a:r>
              <a:rPr lang="en-US" sz="1800" smtClean="0"/>
              <a:t> through the liaison officer from your</a:t>
            </a:r>
            <a:br>
              <a:rPr lang="en-US" sz="1800" smtClean="0"/>
            </a:br>
            <a:r>
              <a:rPr lang="en-US" sz="1800" smtClean="0"/>
              <a:t>    institute</a:t>
            </a:r>
          </a:p>
          <a:p>
            <a:pPr marL="0" indent="0" eaLnBrk="1" hangingPunct="1">
              <a:buFont typeface="Wingdings" pitchFamily="2" charset="2"/>
              <a:buNone/>
            </a:pPr>
            <a:r>
              <a:rPr lang="en-US" sz="1800" smtClean="0"/>
              <a:t>It is </a:t>
            </a:r>
            <a:r>
              <a:rPr lang="en-US" sz="1800" smtClean="0">
                <a:solidFill>
                  <a:srgbClr val="800000"/>
                </a:solidFill>
              </a:rPr>
              <a:t>mandatory</a:t>
            </a:r>
            <a:r>
              <a:rPr lang="en-US" sz="1800" smtClean="0"/>
              <a:t> to be registered as FLUKA user. Follow the following link:</a:t>
            </a:r>
          </a:p>
          <a:p>
            <a:pPr marL="0" indent="0" algn="ctr" eaLnBrk="1" hangingPunct="1">
              <a:buFont typeface="Wingdings" pitchFamily="2" charset="2"/>
              <a:buNone/>
            </a:pPr>
            <a:r>
              <a:rPr lang="en-US" sz="1800" smtClean="0">
                <a:solidFill>
                  <a:srgbClr val="CC0000"/>
                </a:solidFill>
                <a:hlinkClick r:id="rId4"/>
              </a:rPr>
              <a:t>http://www.fluka.org/download.html</a:t>
            </a:r>
            <a:endParaRPr lang="en-US" sz="1800" smtClean="0">
              <a:solidFill>
                <a:srgbClr val="CC0000"/>
              </a:solidFill>
            </a:endParaRPr>
          </a:p>
          <a:p>
            <a:pPr marL="0" indent="0" eaLnBrk="1" hangingPunct="1">
              <a:buFont typeface="Wingdings" pitchFamily="2" charset="2"/>
              <a:buNone/>
            </a:pPr>
            <a:r>
              <a:rPr lang="en-US" sz="1800" smtClean="0"/>
              <a:t>After registration (or using your user-id and password) normally you can then proceed in downloading the latest official release version.</a:t>
            </a:r>
          </a:p>
          <a:p>
            <a:pPr marL="0" indent="0" eaLnBrk="1" hangingPunct="1">
              <a:buFont typeface="Wingdings" pitchFamily="2" charset="2"/>
              <a:buNone/>
            </a:pPr>
            <a:endParaRPr lang="en-US" sz="1800" smtClean="0"/>
          </a:p>
          <a:p>
            <a:pPr marL="0" indent="0" eaLnBrk="1" hangingPunct="1">
              <a:buFont typeface="Wingdings" pitchFamily="2" charset="2"/>
              <a:buNone/>
            </a:pPr>
            <a:r>
              <a:rPr lang="en-US" sz="1800" smtClean="0"/>
              <a:t>Before continuing we just need to find out one more thing, the ‘</a:t>
            </a:r>
            <a:r>
              <a:rPr lang="en-US" sz="1800" b="1" smtClean="0"/>
              <a:t>shell</a:t>
            </a:r>
            <a:r>
              <a:rPr lang="en-US" sz="1800" smtClean="0"/>
              <a:t>’ you’re using on your computer (mostly </a:t>
            </a:r>
            <a:r>
              <a:rPr lang="en-US" sz="1800" b="1" smtClean="0"/>
              <a:t>bash</a:t>
            </a:r>
            <a:r>
              <a:rPr lang="en-US" sz="1800" smtClean="0"/>
              <a:t> or </a:t>
            </a:r>
            <a:r>
              <a:rPr lang="en-US" sz="1800" b="1" smtClean="0"/>
              <a:t>tcsh</a:t>
            </a:r>
            <a:r>
              <a:rPr lang="en-US" sz="1800" smtClean="0"/>
              <a:t>). For this purpose please issue the following command in a terminal window:</a:t>
            </a:r>
          </a:p>
          <a:p>
            <a:pPr marL="0" indent="0" eaLnBrk="1" hangingPunct="1">
              <a:buFont typeface="Wingdings" pitchFamily="2" charset="2"/>
              <a:buNone/>
            </a:pPr>
            <a:r>
              <a:rPr lang="en-US" sz="1800" smtClean="0">
                <a:solidFill>
                  <a:srgbClr val="000000"/>
                </a:solidFill>
              </a:rPr>
              <a:t>	echo $SHELL</a:t>
            </a:r>
            <a:endParaRPr lang="en-US" sz="1800" smtClean="0"/>
          </a:p>
          <a:p>
            <a:pPr marL="0" indent="0" eaLnBrk="1" hangingPunct="1">
              <a:buFont typeface="Wingdings" pitchFamily="2" charset="2"/>
              <a:buNone/>
            </a:pPr>
            <a:r>
              <a:rPr lang="en-US" sz="1800" smtClean="0"/>
              <a:t>You will then get as a results the current shell which is used on your computer, </a:t>
            </a:r>
            <a:r>
              <a:rPr lang="en-US" sz="1800" i="1" smtClean="0"/>
              <a:t>i.e., </a:t>
            </a:r>
            <a:r>
              <a:rPr lang="en-US" sz="1800" smtClean="0"/>
              <a:t>one of the following:</a:t>
            </a:r>
          </a:p>
          <a:p>
            <a:pPr marL="0" indent="0" eaLnBrk="1" hangingPunct="1">
              <a:buFont typeface="Wingdings" pitchFamily="2" charset="2"/>
              <a:buNone/>
            </a:pPr>
            <a:r>
              <a:rPr lang="en-US" sz="1800" smtClean="0"/>
              <a:t>	/bin/</a:t>
            </a:r>
            <a:r>
              <a:rPr lang="en-US" sz="1800" b="1" smtClean="0"/>
              <a:t>bash</a:t>
            </a:r>
          </a:p>
          <a:p>
            <a:pPr marL="0" indent="0" eaLnBrk="1" hangingPunct="1">
              <a:buFont typeface="Wingdings" pitchFamily="2" charset="2"/>
              <a:buNone/>
            </a:pPr>
            <a:r>
              <a:rPr lang="en-US" sz="1800" smtClean="0"/>
              <a:t>	/bin/</a:t>
            </a:r>
            <a:r>
              <a:rPr lang="en-US" sz="1800" b="1" smtClean="0"/>
              <a:t>tcsh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2"/>
          <p:cNvSpPr>
            <a:spLocks noGrp="1" noChangeArrowheads="1"/>
          </p:cNvSpPr>
          <p:nvPr>
            <p:ph type="sldNum" sz="quarter" idx="12"/>
          </p:nvPr>
        </p:nvSpPr>
        <p:spPr>
          <a:noFill/>
        </p:spPr>
        <p:txBody>
          <a:bodyPr/>
          <a:lstStyle/>
          <a:p>
            <a:fld id="{A35DED7F-BA87-4572-83D5-26D206D2103F}" type="slidenum">
              <a:rPr lang="en-US" smtClean="0">
                <a:latin typeface="Tahoma" pitchFamily="34" charset="0"/>
              </a:rPr>
              <a:pPr/>
              <a:t>3</a:t>
            </a:fld>
            <a:endParaRPr lang="en-US" smtClean="0">
              <a:latin typeface="Tahoma" pitchFamily="34" charset="0"/>
            </a:endParaRPr>
          </a:p>
        </p:txBody>
      </p:sp>
      <p:sp>
        <p:nvSpPr>
          <p:cNvPr id="6147" name="Rectangle 3"/>
          <p:cNvSpPr>
            <a:spLocks noGrp="1" noChangeArrowheads="1"/>
          </p:cNvSpPr>
          <p:nvPr>
            <p:ph type="body" idx="1"/>
          </p:nvPr>
        </p:nvSpPr>
        <p:spPr>
          <a:xfrm>
            <a:off x="642938" y="981075"/>
            <a:ext cx="8321675" cy="5688013"/>
          </a:xfrm>
        </p:spPr>
        <p:txBody>
          <a:bodyPr/>
          <a:lstStyle/>
          <a:p>
            <a:pPr marL="0" indent="0" algn="just" eaLnBrk="1" hangingPunct="1">
              <a:spcBef>
                <a:spcPts val="200"/>
              </a:spcBef>
              <a:buFont typeface="Wingdings" pitchFamily="2" charset="2"/>
              <a:buNone/>
              <a:tabLst>
                <a:tab pos="541338" algn="l"/>
                <a:tab pos="4306888" algn="l"/>
              </a:tabLst>
            </a:pPr>
            <a:r>
              <a:rPr lang="en-US" sz="1600" smtClean="0"/>
              <a:t>First identify the location of the FLUKA distribution file: </a:t>
            </a:r>
            <a:r>
              <a:rPr lang="en-US" sz="1600" smtClean="0">
                <a:solidFill>
                  <a:srgbClr val="CC0000"/>
                </a:solidFill>
              </a:rPr>
              <a:t>fluka2008.3b-linuxAA.tar.gz</a:t>
            </a:r>
            <a:r>
              <a:rPr lang="en-US" sz="1600" smtClean="0"/>
              <a:t>.</a:t>
            </a:r>
          </a:p>
          <a:p>
            <a:pPr marL="0" indent="0" algn="just" eaLnBrk="1" hangingPunct="1">
              <a:spcBef>
                <a:spcPts val="200"/>
              </a:spcBef>
              <a:buFont typeface="Wingdings" pitchFamily="2" charset="2"/>
              <a:buNone/>
              <a:tabLst>
                <a:tab pos="541338" algn="l"/>
                <a:tab pos="4306888" algn="l"/>
              </a:tabLst>
            </a:pPr>
            <a:r>
              <a:rPr lang="en-US" sz="1600" smtClean="0"/>
              <a:t>Depending on the OS and the method you used most probably will be located in one of the following directories:</a:t>
            </a:r>
          </a:p>
          <a:p>
            <a:pPr marL="0" indent="0" algn="just" eaLnBrk="1" hangingPunct="1">
              <a:spcBef>
                <a:spcPts val="200"/>
              </a:spcBef>
              <a:buFont typeface="Wingdings" pitchFamily="2" charset="2"/>
              <a:buNone/>
              <a:tabLst>
                <a:tab pos="541338" algn="l"/>
                <a:tab pos="4306888" algn="l"/>
              </a:tabLst>
            </a:pPr>
            <a:endParaRPr lang="en-US" sz="1600" smtClean="0"/>
          </a:p>
          <a:p>
            <a:pPr marL="0" indent="0" algn="just" eaLnBrk="1" hangingPunct="1">
              <a:spcBef>
                <a:spcPts val="200"/>
              </a:spcBef>
              <a:buFont typeface="Wingdings" pitchFamily="2" charset="2"/>
              <a:buNone/>
              <a:tabLst>
                <a:tab pos="541338" algn="l"/>
                <a:tab pos="4306888" algn="l"/>
              </a:tabLst>
            </a:pPr>
            <a:r>
              <a:rPr lang="en-US" sz="1600" smtClean="0"/>
              <a:t>	</a:t>
            </a:r>
            <a:r>
              <a:rPr lang="en-US" sz="1600" smtClean="0">
                <a:solidFill>
                  <a:srgbClr val="000000"/>
                </a:solidFill>
              </a:rPr>
              <a:t>/media/FLUKA/Software</a:t>
            </a:r>
            <a:r>
              <a:rPr lang="en-US" sz="1600" smtClean="0"/>
              <a:t>	</a:t>
            </a:r>
            <a:r>
              <a:rPr lang="en-US" sz="1400" i="1" smtClean="0">
                <a:solidFill>
                  <a:srgbClr val="008000"/>
                </a:solidFill>
              </a:rPr>
              <a:t># in case you are using the USB stick</a:t>
            </a:r>
            <a:endParaRPr lang="en-US" sz="1400" smtClean="0"/>
          </a:p>
          <a:p>
            <a:pPr marL="0" indent="0" algn="just" eaLnBrk="1" hangingPunct="1">
              <a:spcBef>
                <a:spcPts val="200"/>
              </a:spcBef>
              <a:buFont typeface="Wingdings" pitchFamily="2" charset="2"/>
              <a:buNone/>
              <a:tabLst>
                <a:tab pos="541338" algn="l"/>
                <a:tab pos="4306888" algn="l"/>
              </a:tabLst>
            </a:pPr>
            <a:r>
              <a:rPr lang="en-US" sz="1600" smtClean="0"/>
              <a:t>or	</a:t>
            </a:r>
            <a:r>
              <a:rPr lang="en-US" sz="1600" smtClean="0">
                <a:solidFill>
                  <a:srgbClr val="800000"/>
                </a:solidFill>
              </a:rPr>
              <a:t>$HOME	</a:t>
            </a:r>
            <a:r>
              <a:rPr lang="en-US" sz="1400" i="1" smtClean="0">
                <a:solidFill>
                  <a:srgbClr val="008000"/>
                </a:solidFill>
              </a:rPr>
              <a:t># if you downloaded from the web</a:t>
            </a:r>
            <a:endParaRPr lang="en-US" sz="1400" smtClean="0">
              <a:solidFill>
                <a:srgbClr val="800000"/>
              </a:solidFill>
            </a:endParaRPr>
          </a:p>
          <a:p>
            <a:pPr marL="0" indent="0" algn="just" eaLnBrk="1" hangingPunct="1">
              <a:spcBef>
                <a:spcPts val="200"/>
              </a:spcBef>
              <a:buFont typeface="Wingdings" pitchFamily="2" charset="2"/>
              <a:buNone/>
              <a:tabLst>
                <a:tab pos="541338" algn="l"/>
                <a:tab pos="4306888" algn="l"/>
              </a:tabLst>
            </a:pPr>
            <a:r>
              <a:rPr lang="en-US" sz="1600" smtClean="0"/>
              <a:t>	</a:t>
            </a:r>
            <a:r>
              <a:rPr lang="en-US" sz="1600" smtClean="0">
                <a:solidFill>
                  <a:srgbClr val="800000"/>
                </a:solidFill>
              </a:rPr>
              <a:t>$HOME</a:t>
            </a:r>
            <a:r>
              <a:rPr lang="en-US" sz="1600" smtClean="0">
                <a:solidFill>
                  <a:srgbClr val="000000"/>
                </a:solidFill>
              </a:rPr>
              <a:t>/Desktop	</a:t>
            </a:r>
            <a:r>
              <a:rPr lang="en-US" sz="1400" i="1" smtClean="0">
                <a:solidFill>
                  <a:srgbClr val="008000"/>
                </a:solidFill>
              </a:rPr>
              <a:t># -//- depending on your browser</a:t>
            </a:r>
            <a:endParaRPr lang="en-US" sz="1400" i="1" smtClean="0"/>
          </a:p>
          <a:p>
            <a:pPr marL="0" indent="0" algn="just" eaLnBrk="1" hangingPunct="1">
              <a:spcBef>
                <a:spcPts val="200"/>
              </a:spcBef>
              <a:buFont typeface="Wingdings" pitchFamily="2" charset="2"/>
              <a:buNone/>
              <a:tabLst>
                <a:tab pos="541338" algn="l"/>
                <a:tab pos="4306888" algn="l"/>
              </a:tabLst>
            </a:pPr>
            <a:endParaRPr lang="en-US" sz="1600" smtClean="0"/>
          </a:p>
          <a:p>
            <a:pPr marL="0" indent="0" algn="just" eaLnBrk="1" hangingPunct="1">
              <a:spcBef>
                <a:spcPts val="200"/>
              </a:spcBef>
              <a:buFont typeface="Wingdings" pitchFamily="2" charset="2"/>
              <a:buNone/>
              <a:tabLst>
                <a:tab pos="541338" algn="l"/>
                <a:tab pos="4306888" algn="l"/>
              </a:tabLst>
            </a:pPr>
            <a:r>
              <a:rPr lang="en-US" sz="1600" smtClean="0"/>
              <a:t>We will create a directory </a:t>
            </a:r>
            <a:r>
              <a:rPr lang="en-US" sz="1600" smtClean="0">
                <a:solidFill>
                  <a:srgbClr val="000000"/>
                </a:solidFill>
              </a:rPr>
              <a:t>FLUKA</a:t>
            </a:r>
            <a:r>
              <a:rPr lang="en-US" sz="1600" smtClean="0"/>
              <a:t> under your home directory to install FLUKA.</a:t>
            </a:r>
          </a:p>
          <a:p>
            <a:pPr marL="0" indent="0" algn="just" eaLnBrk="1" hangingPunct="1">
              <a:spcBef>
                <a:spcPts val="200"/>
              </a:spcBef>
              <a:buFont typeface="Wingdings" pitchFamily="2" charset="2"/>
              <a:buNone/>
              <a:tabLst>
                <a:tab pos="541338" algn="l"/>
                <a:tab pos="4306888" algn="l"/>
              </a:tabLst>
            </a:pPr>
            <a:r>
              <a:rPr lang="en-US" sz="1600" smtClean="0"/>
              <a:t>The following commands issued from a </a:t>
            </a:r>
            <a:r>
              <a:rPr lang="en-US" sz="1600" smtClean="0">
                <a:solidFill>
                  <a:srgbClr val="800000"/>
                </a:solidFill>
              </a:rPr>
              <a:t>terminal/console window</a:t>
            </a:r>
            <a:r>
              <a:rPr lang="en-US" sz="1600" smtClean="0"/>
              <a:t> will perform the entire installation.</a:t>
            </a:r>
          </a:p>
          <a:p>
            <a:pPr marL="0" indent="0" eaLnBrk="1" hangingPunct="1">
              <a:spcBef>
                <a:spcPts val="200"/>
              </a:spcBef>
              <a:buFont typeface="Wingdings" pitchFamily="2" charset="2"/>
              <a:buNone/>
              <a:tabLst>
                <a:tab pos="541338" algn="l"/>
                <a:tab pos="4306888" algn="l"/>
              </a:tabLst>
            </a:pPr>
            <a:r>
              <a:rPr lang="en-US" sz="1600" smtClean="0">
                <a:solidFill>
                  <a:srgbClr val="000000"/>
                </a:solidFill>
              </a:rPr>
              <a:t>	cd	</a:t>
            </a:r>
            <a:r>
              <a:rPr lang="en-US" sz="1400" i="1" smtClean="0">
                <a:solidFill>
                  <a:srgbClr val="008000"/>
                </a:solidFill>
              </a:rPr>
              <a:t># change directory to your home</a:t>
            </a:r>
          </a:p>
          <a:p>
            <a:pPr marL="0" indent="0" eaLnBrk="1" hangingPunct="1">
              <a:spcBef>
                <a:spcPts val="200"/>
              </a:spcBef>
              <a:buFont typeface="Wingdings" pitchFamily="2" charset="2"/>
              <a:buNone/>
              <a:tabLst>
                <a:tab pos="541338" algn="l"/>
                <a:tab pos="4306888" algn="l"/>
              </a:tabLst>
            </a:pPr>
            <a:r>
              <a:rPr lang="en-US" sz="1600" smtClean="0">
                <a:solidFill>
                  <a:srgbClr val="000000"/>
                </a:solidFill>
              </a:rPr>
              <a:t>	mkdir FLUKA	</a:t>
            </a:r>
            <a:r>
              <a:rPr lang="en-US" sz="1400" i="1" smtClean="0">
                <a:solidFill>
                  <a:srgbClr val="008000"/>
                </a:solidFill>
              </a:rPr>
              <a:t># create a directory called FLUKA</a:t>
            </a:r>
            <a:endParaRPr lang="en-US" sz="1400" smtClean="0">
              <a:solidFill>
                <a:srgbClr val="000000"/>
              </a:solidFill>
            </a:endParaRPr>
          </a:p>
          <a:p>
            <a:pPr marL="0" indent="0" eaLnBrk="1" hangingPunct="1">
              <a:spcBef>
                <a:spcPts val="200"/>
              </a:spcBef>
              <a:buFont typeface="Wingdings" pitchFamily="2" charset="2"/>
              <a:buNone/>
              <a:tabLst>
                <a:tab pos="541338" algn="l"/>
                <a:tab pos="4306888" algn="l"/>
              </a:tabLst>
            </a:pPr>
            <a:r>
              <a:rPr lang="en-US" sz="1600" smtClean="0">
                <a:solidFill>
                  <a:srgbClr val="000000"/>
                </a:solidFill>
              </a:rPr>
              <a:t>	cd FLUKA 	</a:t>
            </a:r>
            <a:r>
              <a:rPr lang="en-US" sz="1400" i="1" smtClean="0">
                <a:solidFill>
                  <a:srgbClr val="008000"/>
                </a:solidFill>
              </a:rPr>
              <a:t># change to the FLUKA directory</a:t>
            </a:r>
            <a:endParaRPr lang="en-US" sz="1400" smtClean="0">
              <a:solidFill>
                <a:srgbClr val="000000"/>
              </a:solidFill>
            </a:endParaRPr>
          </a:p>
          <a:p>
            <a:pPr marL="0" indent="0" eaLnBrk="1" hangingPunct="1">
              <a:spcBef>
                <a:spcPts val="200"/>
              </a:spcBef>
              <a:buFont typeface="Wingdings" pitchFamily="2" charset="2"/>
              <a:buNone/>
              <a:tabLst>
                <a:tab pos="541338" algn="l"/>
                <a:tab pos="4306888" algn="l"/>
              </a:tabLst>
            </a:pPr>
            <a:r>
              <a:rPr lang="en-US" sz="1600" smtClean="0">
                <a:solidFill>
                  <a:srgbClr val="000000"/>
                </a:solidFill>
              </a:rPr>
              <a:t>	tar xzf </a:t>
            </a:r>
            <a:r>
              <a:rPr lang="en-US" sz="1600" smtClean="0">
                <a:solidFill>
                  <a:srgbClr val="0000FF"/>
                </a:solidFill>
              </a:rPr>
              <a:t>/media/disk/Software/</a:t>
            </a:r>
            <a:r>
              <a:rPr lang="en-US" sz="1600" smtClean="0">
                <a:solidFill>
                  <a:srgbClr val="CC0000"/>
                </a:solidFill>
              </a:rPr>
              <a:t> fluka2008.3b-linuxAA.tar.gz</a:t>
            </a:r>
          </a:p>
          <a:p>
            <a:pPr marL="0" indent="0" eaLnBrk="1" hangingPunct="1">
              <a:spcBef>
                <a:spcPts val="200"/>
              </a:spcBef>
              <a:buFont typeface="Wingdings" pitchFamily="2" charset="2"/>
              <a:buNone/>
              <a:tabLst>
                <a:tab pos="541338" algn="l"/>
                <a:tab pos="4306888" algn="l"/>
              </a:tabLst>
            </a:pPr>
            <a:r>
              <a:rPr lang="en-US" sz="1600" i="1" smtClean="0">
                <a:solidFill>
                  <a:srgbClr val="008000"/>
                </a:solidFill>
              </a:rPr>
              <a:t>		</a:t>
            </a:r>
            <a:r>
              <a:rPr lang="en-US" sz="1400" i="1" smtClean="0">
                <a:solidFill>
                  <a:srgbClr val="008000"/>
                </a:solidFill>
              </a:rPr>
              <a:t># expand the FLUKA package</a:t>
            </a:r>
            <a:endParaRPr lang="en-US" sz="1400" smtClean="0">
              <a:solidFill>
                <a:srgbClr val="000000"/>
              </a:solidFill>
            </a:endParaRPr>
          </a:p>
          <a:p>
            <a:pPr marL="0" indent="0" eaLnBrk="1" hangingPunct="1">
              <a:spcBef>
                <a:spcPts val="200"/>
              </a:spcBef>
              <a:buFont typeface="Wingdings" pitchFamily="2" charset="2"/>
              <a:buNone/>
              <a:tabLst>
                <a:tab pos="541338" algn="l"/>
                <a:tab pos="4306888" algn="l"/>
              </a:tabLst>
            </a:pPr>
            <a:r>
              <a:rPr lang="en-US" sz="1600" smtClean="0">
                <a:solidFill>
                  <a:srgbClr val="000000"/>
                </a:solidFill>
              </a:rPr>
              <a:t>	export FLUPRO=$HOME/FLUKA	</a:t>
            </a:r>
            <a:r>
              <a:rPr lang="en-US" sz="1400" i="1" smtClean="0">
                <a:solidFill>
                  <a:srgbClr val="008000"/>
                </a:solidFill>
              </a:rPr>
              <a:t># set FLUPRO in </a:t>
            </a:r>
            <a:r>
              <a:rPr lang="en-US" sz="1400" b="1" i="1" smtClean="0">
                <a:solidFill>
                  <a:srgbClr val="008000"/>
                </a:solidFill>
              </a:rPr>
              <a:t>bash</a:t>
            </a:r>
            <a:r>
              <a:rPr lang="en-US" sz="1400" i="1" smtClean="0">
                <a:solidFill>
                  <a:srgbClr val="008000"/>
                </a:solidFill>
              </a:rPr>
              <a:t> shell or similar</a:t>
            </a:r>
            <a:r>
              <a:rPr lang="en-US" sz="1400" smtClean="0"/>
              <a:t/>
            </a:r>
            <a:br>
              <a:rPr lang="en-US" sz="1400" smtClean="0"/>
            </a:br>
            <a:r>
              <a:rPr lang="en-US" sz="1600" smtClean="0"/>
              <a:t>or</a:t>
            </a:r>
            <a:r>
              <a:rPr lang="en-US" sz="1600" smtClean="0">
                <a:solidFill>
                  <a:srgbClr val="000000"/>
                </a:solidFill>
              </a:rPr>
              <a:t>	</a:t>
            </a:r>
            <a:r>
              <a:rPr lang="en-US" sz="1600" i="1" smtClean="0">
                <a:solidFill>
                  <a:srgbClr val="000000"/>
                </a:solidFill>
              </a:rPr>
              <a:t>setenv FLUPRO $HOME/FLUKA</a:t>
            </a:r>
            <a:r>
              <a:rPr lang="en-US" sz="1600" smtClean="0">
                <a:solidFill>
                  <a:srgbClr val="000000"/>
                </a:solidFill>
              </a:rPr>
              <a:t>	</a:t>
            </a:r>
            <a:r>
              <a:rPr lang="en-US" sz="1400" i="1" smtClean="0">
                <a:solidFill>
                  <a:srgbClr val="008000"/>
                </a:solidFill>
              </a:rPr>
              <a:t># set FLUPRO  in </a:t>
            </a:r>
            <a:r>
              <a:rPr lang="en-US" sz="1400" b="1" i="1" smtClean="0">
                <a:solidFill>
                  <a:srgbClr val="008000"/>
                </a:solidFill>
              </a:rPr>
              <a:t>tcsh</a:t>
            </a:r>
            <a:r>
              <a:rPr lang="en-US" sz="1400" i="1" smtClean="0">
                <a:solidFill>
                  <a:srgbClr val="008000"/>
                </a:solidFill>
              </a:rPr>
              <a:t> shell or similar</a:t>
            </a:r>
            <a:endParaRPr lang="en-US" sz="1400" smtClean="0">
              <a:solidFill>
                <a:srgbClr val="008000"/>
              </a:solidFill>
            </a:endParaRPr>
          </a:p>
          <a:p>
            <a:pPr marL="0" indent="0" eaLnBrk="1" hangingPunct="1">
              <a:spcBef>
                <a:spcPts val="200"/>
              </a:spcBef>
              <a:buFont typeface="Wingdings" pitchFamily="2" charset="2"/>
              <a:buNone/>
              <a:tabLst>
                <a:tab pos="541338" algn="l"/>
                <a:tab pos="4306888" algn="l"/>
              </a:tabLst>
            </a:pPr>
            <a:r>
              <a:rPr lang="en-US" sz="1600" smtClean="0"/>
              <a:t>	</a:t>
            </a:r>
            <a:r>
              <a:rPr lang="en-US" sz="1600" smtClean="0">
                <a:solidFill>
                  <a:srgbClr val="C00000"/>
                </a:solidFill>
              </a:rPr>
              <a:t>make	 </a:t>
            </a:r>
            <a:r>
              <a:rPr lang="en-US" sz="1400" i="1" smtClean="0">
                <a:solidFill>
                  <a:srgbClr val="008000"/>
                </a:solidFill>
              </a:rPr>
              <a:t># compile FLUKA</a:t>
            </a:r>
            <a:endParaRPr lang="en-US" sz="1600" smtClean="0">
              <a:solidFill>
                <a:srgbClr val="C00000"/>
              </a:solidFill>
            </a:endParaRPr>
          </a:p>
          <a:p>
            <a:pPr marL="0" indent="0" algn="just" eaLnBrk="1" hangingPunct="1">
              <a:spcBef>
                <a:spcPts val="200"/>
              </a:spcBef>
              <a:buFont typeface="Wingdings" pitchFamily="2" charset="2"/>
              <a:buNone/>
              <a:tabLst>
                <a:tab pos="541338" algn="l"/>
                <a:tab pos="4306888" algn="l"/>
              </a:tabLst>
            </a:pPr>
            <a:endParaRPr lang="en-US" sz="1600" smtClean="0"/>
          </a:p>
        </p:txBody>
      </p:sp>
      <p:sp>
        <p:nvSpPr>
          <p:cNvPr id="6148" name="Rectangle 2"/>
          <p:cNvSpPr>
            <a:spLocks noGrp="1" noChangeArrowheads="1"/>
          </p:cNvSpPr>
          <p:nvPr>
            <p:ph type="title"/>
          </p:nvPr>
        </p:nvSpPr>
        <p:spPr>
          <a:xfrm>
            <a:off x="685800" y="333375"/>
            <a:ext cx="7772400" cy="609600"/>
          </a:xfrm>
        </p:spPr>
        <p:txBody>
          <a:bodyPr/>
          <a:lstStyle/>
          <a:p>
            <a:pPr eaLnBrk="1" hangingPunct="1"/>
            <a:r>
              <a:rPr lang="en-US" sz="3200" smtClean="0"/>
              <a:t>How to download and install Fluka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2"/>
          <p:cNvSpPr>
            <a:spLocks noGrp="1" noChangeArrowheads="1"/>
          </p:cNvSpPr>
          <p:nvPr>
            <p:ph type="sldNum" sz="quarter" idx="12"/>
          </p:nvPr>
        </p:nvSpPr>
        <p:spPr>
          <a:noFill/>
        </p:spPr>
        <p:txBody>
          <a:bodyPr/>
          <a:lstStyle/>
          <a:p>
            <a:fld id="{E7253B21-6B44-4DAE-97C4-3F618527DD45}" type="slidenum">
              <a:rPr lang="en-US" smtClean="0">
                <a:latin typeface="Tahoma" pitchFamily="34" charset="0"/>
              </a:rPr>
              <a:pPr/>
              <a:t>4</a:t>
            </a:fld>
            <a:endParaRPr lang="en-US" smtClean="0">
              <a:latin typeface="Tahoma" pitchFamily="34" charset="0"/>
            </a:endParaRPr>
          </a:p>
        </p:txBody>
      </p:sp>
      <p:sp>
        <p:nvSpPr>
          <p:cNvPr id="7171" name="Rectangle 3"/>
          <p:cNvSpPr>
            <a:spLocks noGrp="1" noChangeArrowheads="1"/>
          </p:cNvSpPr>
          <p:nvPr>
            <p:ph type="body" idx="4294967295"/>
          </p:nvPr>
        </p:nvSpPr>
        <p:spPr>
          <a:xfrm>
            <a:off x="684213" y="981075"/>
            <a:ext cx="8208962" cy="5399088"/>
          </a:xfrm>
        </p:spPr>
        <p:txBody>
          <a:bodyPr/>
          <a:lstStyle/>
          <a:p>
            <a:pPr marL="0" indent="0" algn="just" eaLnBrk="1" hangingPunct="1">
              <a:spcBef>
                <a:spcPts val="200"/>
              </a:spcBef>
              <a:buFont typeface="Wingdings" pitchFamily="2" charset="2"/>
              <a:buNone/>
            </a:pPr>
            <a:r>
              <a:rPr lang="en-US" sz="1600" dirty="0" smtClean="0"/>
              <a:t>The only thing left to do is to make these settings persistent on your computer, </a:t>
            </a:r>
            <a:r>
              <a:rPr lang="en-US" sz="1600" i="1" dirty="0" smtClean="0"/>
              <a:t>i.e.</a:t>
            </a:r>
            <a:r>
              <a:rPr lang="en-US" sz="1600" dirty="0" smtClean="0"/>
              <a:t>, you don’t have to set the environment variable again when you open a new terminal or log into your computer. We will thus add the following lines into your shell configuration file in your main directory.</a:t>
            </a:r>
          </a:p>
          <a:p>
            <a:pPr marL="0" indent="0" algn="just" eaLnBrk="1" hangingPunct="1">
              <a:spcBef>
                <a:spcPts val="200"/>
              </a:spcBef>
              <a:buFont typeface="Wingdings" pitchFamily="2" charset="2"/>
              <a:buNone/>
            </a:pPr>
            <a:endParaRPr lang="en-US" sz="1600" dirty="0" smtClean="0"/>
          </a:p>
          <a:p>
            <a:pPr marL="0" indent="0" eaLnBrk="1" hangingPunct="1">
              <a:spcBef>
                <a:spcPts val="200"/>
              </a:spcBef>
              <a:buFont typeface="Wingdings" pitchFamily="2" charset="2"/>
              <a:buNone/>
            </a:pPr>
            <a:r>
              <a:rPr lang="en-US" sz="1600" b="1" dirty="0" smtClean="0"/>
              <a:t>bash users:</a:t>
            </a:r>
          </a:p>
          <a:p>
            <a:pPr marL="0" indent="0" eaLnBrk="1" hangingPunct="1">
              <a:spcBef>
                <a:spcPts val="200"/>
              </a:spcBef>
              <a:buFont typeface="Wingdings" pitchFamily="2" charset="2"/>
              <a:buNone/>
            </a:pPr>
            <a:r>
              <a:rPr lang="en-US" sz="1600" dirty="0" smtClean="0">
                <a:solidFill>
                  <a:srgbClr val="000000"/>
                </a:solidFill>
              </a:rPr>
              <a:t>	</a:t>
            </a:r>
            <a:r>
              <a:rPr lang="en-US" sz="1600" dirty="0" err="1" smtClean="0">
                <a:solidFill>
                  <a:srgbClr val="000000"/>
                </a:solidFill>
              </a:rPr>
              <a:t>cd</a:t>
            </a:r>
            <a:endParaRPr lang="en-US" sz="1600" dirty="0" smtClean="0">
              <a:solidFill>
                <a:srgbClr val="000000"/>
              </a:solidFill>
            </a:endParaRPr>
          </a:p>
          <a:p>
            <a:pPr marL="0" indent="0" eaLnBrk="1" hangingPunct="1">
              <a:spcBef>
                <a:spcPts val="200"/>
              </a:spcBef>
              <a:buFont typeface="Wingdings" pitchFamily="2" charset="2"/>
              <a:buNone/>
            </a:pPr>
            <a:r>
              <a:rPr lang="en-US" sz="1600" dirty="0" smtClean="0">
                <a:solidFill>
                  <a:srgbClr val="000000"/>
                </a:solidFill>
              </a:rPr>
              <a:t>	</a:t>
            </a:r>
            <a:r>
              <a:rPr lang="en-US" sz="1600" dirty="0" err="1" smtClean="0">
                <a:solidFill>
                  <a:srgbClr val="FF0000"/>
                </a:solidFill>
              </a:rPr>
              <a:t>emacs</a:t>
            </a:r>
            <a:r>
              <a:rPr lang="en-US" sz="1600" dirty="0" smtClean="0">
                <a:solidFill>
                  <a:srgbClr val="FF0000"/>
                </a:solidFill>
              </a:rPr>
              <a:t> </a:t>
            </a:r>
            <a:r>
              <a:rPr lang="en-US" sz="1600" i="1" dirty="0" smtClean="0">
                <a:solidFill>
                  <a:srgbClr val="000000"/>
                </a:solidFill>
              </a:rPr>
              <a:t>[or any editor]</a:t>
            </a:r>
            <a:r>
              <a:rPr lang="en-US" sz="1600" dirty="0" smtClean="0">
                <a:solidFill>
                  <a:srgbClr val="FF0000"/>
                </a:solidFill>
              </a:rPr>
              <a:t> .</a:t>
            </a:r>
            <a:r>
              <a:rPr lang="en-US" sz="1600" dirty="0" err="1" smtClean="0">
                <a:solidFill>
                  <a:srgbClr val="FF0000"/>
                </a:solidFill>
              </a:rPr>
              <a:t>bashrc</a:t>
            </a:r>
            <a:endParaRPr lang="en-US" sz="1600" dirty="0" smtClean="0">
              <a:solidFill>
                <a:srgbClr val="FF0000"/>
              </a:solidFill>
            </a:endParaRPr>
          </a:p>
          <a:p>
            <a:pPr marL="0" indent="0" eaLnBrk="1" hangingPunct="1">
              <a:spcBef>
                <a:spcPts val="200"/>
              </a:spcBef>
              <a:buFont typeface="Wingdings" pitchFamily="2" charset="2"/>
              <a:buNone/>
            </a:pPr>
            <a:r>
              <a:rPr lang="en-US" sz="1600" dirty="0" smtClean="0"/>
              <a:t>“go to the end of the document and add the following”</a:t>
            </a:r>
          </a:p>
          <a:p>
            <a:pPr marL="0" indent="0" eaLnBrk="1" hangingPunct="1">
              <a:spcBef>
                <a:spcPts val="200"/>
              </a:spcBef>
              <a:buFont typeface="Wingdings" pitchFamily="2" charset="2"/>
              <a:buNone/>
            </a:pPr>
            <a:r>
              <a:rPr lang="en-US" sz="1600" b="1" dirty="0" smtClean="0"/>
              <a:t>	</a:t>
            </a:r>
            <a:r>
              <a:rPr lang="en-US" sz="1600" dirty="0" smtClean="0">
                <a:solidFill>
                  <a:srgbClr val="000000"/>
                </a:solidFill>
              </a:rPr>
              <a:t>export FLUPRO=${HOME}/FLUKA</a:t>
            </a:r>
            <a:r>
              <a:rPr lang="en-US" sz="1600" dirty="0" smtClean="0">
                <a:solidFill>
                  <a:schemeClr val="accent2"/>
                </a:solidFill>
              </a:rPr>
              <a:t> </a:t>
            </a:r>
          </a:p>
          <a:p>
            <a:pPr marL="0" indent="0" eaLnBrk="1" hangingPunct="1">
              <a:spcBef>
                <a:spcPts val="200"/>
              </a:spcBef>
              <a:buFont typeface="Wingdings" pitchFamily="2" charset="2"/>
              <a:buNone/>
            </a:pPr>
            <a:r>
              <a:rPr lang="en-US" sz="1600" b="1" dirty="0" smtClean="0"/>
              <a:t>	</a:t>
            </a:r>
            <a:r>
              <a:rPr lang="en-US" sz="1600" dirty="0" smtClean="0">
                <a:solidFill>
                  <a:srgbClr val="000000"/>
                </a:solidFill>
              </a:rPr>
              <a:t>export PATH=${PATH}:$FLUPRO:$FLUPRO/</a:t>
            </a:r>
            <a:r>
              <a:rPr lang="en-US" sz="1600" dirty="0" err="1" smtClean="0">
                <a:solidFill>
                  <a:srgbClr val="000000"/>
                </a:solidFill>
              </a:rPr>
              <a:t>flutil</a:t>
            </a:r>
            <a:endParaRPr lang="en-US" sz="1600" b="1" dirty="0" smtClean="0"/>
          </a:p>
          <a:p>
            <a:pPr marL="0" indent="0" eaLnBrk="1" hangingPunct="1">
              <a:spcBef>
                <a:spcPts val="200"/>
              </a:spcBef>
              <a:buFont typeface="Wingdings" pitchFamily="2" charset="2"/>
              <a:buNone/>
            </a:pPr>
            <a:r>
              <a:rPr lang="en-US" sz="1600" b="1" dirty="0" err="1" smtClean="0"/>
              <a:t>tcsh</a:t>
            </a:r>
            <a:r>
              <a:rPr lang="en-US" sz="1600" b="1" dirty="0" smtClean="0"/>
              <a:t> users:</a:t>
            </a:r>
          </a:p>
          <a:p>
            <a:pPr marL="0" indent="0" eaLnBrk="1" hangingPunct="1">
              <a:spcBef>
                <a:spcPts val="200"/>
              </a:spcBef>
              <a:buFont typeface="Wingdings" pitchFamily="2" charset="2"/>
              <a:buNone/>
            </a:pPr>
            <a:r>
              <a:rPr lang="en-US" sz="1600" dirty="0" smtClean="0">
                <a:solidFill>
                  <a:srgbClr val="000000"/>
                </a:solidFill>
              </a:rPr>
              <a:t>	</a:t>
            </a:r>
            <a:r>
              <a:rPr lang="en-US" sz="1600" dirty="0" err="1" smtClean="0">
                <a:solidFill>
                  <a:srgbClr val="000000"/>
                </a:solidFill>
              </a:rPr>
              <a:t>cd</a:t>
            </a:r>
            <a:endParaRPr lang="en-US" sz="1600" dirty="0" smtClean="0">
              <a:solidFill>
                <a:srgbClr val="000000"/>
              </a:solidFill>
            </a:endParaRPr>
          </a:p>
          <a:p>
            <a:pPr marL="0" indent="0" eaLnBrk="1" hangingPunct="1">
              <a:spcBef>
                <a:spcPts val="200"/>
              </a:spcBef>
              <a:buFont typeface="Wingdings" pitchFamily="2" charset="2"/>
              <a:buNone/>
            </a:pPr>
            <a:r>
              <a:rPr lang="en-US" sz="1600" dirty="0" smtClean="0">
                <a:solidFill>
                  <a:srgbClr val="000000"/>
                </a:solidFill>
              </a:rPr>
              <a:t>	</a:t>
            </a:r>
            <a:r>
              <a:rPr lang="en-US" sz="1600" dirty="0" err="1" smtClean="0">
                <a:solidFill>
                  <a:srgbClr val="FF0000"/>
                </a:solidFill>
              </a:rPr>
              <a:t>emacs</a:t>
            </a:r>
            <a:r>
              <a:rPr lang="en-US" sz="1600" dirty="0" smtClean="0">
                <a:solidFill>
                  <a:srgbClr val="FF0000"/>
                </a:solidFill>
              </a:rPr>
              <a:t> </a:t>
            </a:r>
            <a:r>
              <a:rPr lang="en-US" sz="1600" i="1" dirty="0" smtClean="0">
                <a:solidFill>
                  <a:srgbClr val="000000"/>
                </a:solidFill>
              </a:rPr>
              <a:t>[or any editor]</a:t>
            </a:r>
            <a:r>
              <a:rPr lang="en-US" sz="1600" dirty="0" smtClean="0">
                <a:solidFill>
                  <a:srgbClr val="FF0000"/>
                </a:solidFill>
              </a:rPr>
              <a:t> .</a:t>
            </a:r>
            <a:r>
              <a:rPr lang="en-US" sz="1600" dirty="0" err="1" smtClean="0">
                <a:solidFill>
                  <a:srgbClr val="FF0000"/>
                </a:solidFill>
              </a:rPr>
              <a:t>tcshrc</a:t>
            </a:r>
            <a:endParaRPr lang="en-US" sz="1600" dirty="0" smtClean="0">
              <a:solidFill>
                <a:srgbClr val="FF0000"/>
              </a:solidFill>
            </a:endParaRPr>
          </a:p>
          <a:p>
            <a:pPr marL="0" indent="0" eaLnBrk="1" hangingPunct="1">
              <a:spcBef>
                <a:spcPts val="200"/>
              </a:spcBef>
              <a:buFont typeface="Wingdings" pitchFamily="2" charset="2"/>
              <a:buNone/>
            </a:pPr>
            <a:r>
              <a:rPr lang="en-US" sz="1600" dirty="0" smtClean="0"/>
              <a:t>“go to the end of the document and add the following”</a:t>
            </a:r>
          </a:p>
          <a:p>
            <a:pPr marL="0" indent="0" eaLnBrk="1" hangingPunct="1">
              <a:spcBef>
                <a:spcPts val="200"/>
              </a:spcBef>
              <a:buFont typeface="Wingdings" pitchFamily="2" charset="2"/>
              <a:buNone/>
            </a:pPr>
            <a:r>
              <a:rPr lang="en-US" sz="1600" b="1" dirty="0" smtClean="0"/>
              <a:t>	</a:t>
            </a:r>
            <a:r>
              <a:rPr lang="en-US" sz="1600" dirty="0" err="1" smtClean="0">
                <a:solidFill>
                  <a:srgbClr val="000000"/>
                </a:solidFill>
              </a:rPr>
              <a:t>setenv</a:t>
            </a:r>
            <a:r>
              <a:rPr lang="en-US" sz="1600" dirty="0" smtClean="0">
                <a:solidFill>
                  <a:srgbClr val="000000"/>
                </a:solidFill>
              </a:rPr>
              <a:t> FLUPRO ${HOME}/FLUKA</a:t>
            </a:r>
            <a:r>
              <a:rPr lang="en-US" sz="1600" dirty="0" smtClean="0">
                <a:solidFill>
                  <a:schemeClr val="accent2"/>
                </a:solidFill>
              </a:rPr>
              <a:t> </a:t>
            </a:r>
          </a:p>
          <a:p>
            <a:pPr marL="0" indent="0" eaLnBrk="1" hangingPunct="1">
              <a:spcBef>
                <a:spcPts val="200"/>
              </a:spcBef>
              <a:buFont typeface="Wingdings" pitchFamily="2" charset="2"/>
              <a:buNone/>
            </a:pPr>
            <a:r>
              <a:rPr lang="en-US" sz="1600" b="1" dirty="0" smtClean="0"/>
              <a:t>	</a:t>
            </a:r>
            <a:r>
              <a:rPr lang="en-US" sz="1600" dirty="0" err="1" smtClean="0">
                <a:solidFill>
                  <a:srgbClr val="000000"/>
                </a:solidFill>
              </a:rPr>
              <a:t>setenv</a:t>
            </a:r>
            <a:r>
              <a:rPr lang="en-US" sz="1600" dirty="0" smtClean="0">
                <a:solidFill>
                  <a:srgbClr val="000000"/>
                </a:solidFill>
              </a:rPr>
              <a:t> PATH ${PATH}:$FLUPRO:$FLUPRO/</a:t>
            </a:r>
            <a:r>
              <a:rPr lang="en-US" sz="1600" dirty="0" err="1" smtClean="0">
                <a:solidFill>
                  <a:srgbClr val="000000"/>
                </a:solidFill>
              </a:rPr>
              <a:t>flutil</a:t>
            </a:r>
            <a:endParaRPr lang="en-US" sz="1600" dirty="0" smtClean="0">
              <a:solidFill>
                <a:schemeClr val="accent2"/>
              </a:solidFill>
            </a:endParaRPr>
          </a:p>
          <a:p>
            <a:pPr marL="0" indent="0" eaLnBrk="1" hangingPunct="1">
              <a:spcBef>
                <a:spcPts val="200"/>
              </a:spcBef>
              <a:buFont typeface="Wingdings" pitchFamily="2" charset="2"/>
              <a:buNone/>
            </a:pPr>
            <a:r>
              <a:rPr lang="en-US" sz="1000" b="1" dirty="0" smtClean="0">
                <a:solidFill>
                  <a:schemeClr val="accent2"/>
                </a:solidFill>
              </a:rPr>
              <a:t>	</a:t>
            </a:r>
          </a:p>
          <a:p>
            <a:pPr marL="0" indent="0" eaLnBrk="1" hangingPunct="1">
              <a:spcBef>
                <a:spcPts val="200"/>
              </a:spcBef>
              <a:buFont typeface="Wingdings" pitchFamily="2" charset="2"/>
              <a:buNone/>
            </a:pPr>
            <a:r>
              <a:rPr lang="en-US" sz="1600" dirty="0" smtClean="0"/>
              <a:t>The changes will be activated on the next login or if you type the command</a:t>
            </a:r>
          </a:p>
          <a:p>
            <a:pPr marL="0" indent="0" eaLnBrk="1" hangingPunct="1">
              <a:spcBef>
                <a:spcPts val="200"/>
              </a:spcBef>
              <a:buFont typeface="Wingdings" pitchFamily="2" charset="2"/>
              <a:buNone/>
            </a:pPr>
            <a:r>
              <a:rPr lang="en-US" sz="1600" dirty="0" smtClean="0"/>
              <a:t>	</a:t>
            </a:r>
            <a:r>
              <a:rPr lang="en-US" sz="1600" dirty="0" smtClean="0">
                <a:solidFill>
                  <a:srgbClr val="000000"/>
                </a:solidFill>
              </a:rPr>
              <a:t>source .</a:t>
            </a:r>
            <a:r>
              <a:rPr lang="en-US" sz="1600" dirty="0" err="1" smtClean="0">
                <a:solidFill>
                  <a:srgbClr val="000000"/>
                </a:solidFill>
              </a:rPr>
              <a:t>bashrc</a:t>
            </a:r>
            <a:r>
              <a:rPr lang="en-US" sz="1600" dirty="0" smtClean="0"/>
              <a:t>  </a:t>
            </a:r>
          </a:p>
          <a:p>
            <a:pPr marL="0" indent="0" eaLnBrk="1" hangingPunct="1">
              <a:spcBef>
                <a:spcPts val="200"/>
              </a:spcBef>
              <a:buFont typeface="Wingdings" pitchFamily="2" charset="2"/>
              <a:buNone/>
            </a:pPr>
            <a:r>
              <a:rPr lang="en-US" sz="1600" dirty="0" smtClean="0"/>
              <a:t>	</a:t>
            </a:r>
            <a:r>
              <a:rPr lang="en-US" sz="1600" dirty="0" smtClean="0">
                <a:solidFill>
                  <a:srgbClr val="000000"/>
                </a:solidFill>
              </a:rPr>
              <a:t>source .</a:t>
            </a:r>
            <a:r>
              <a:rPr lang="en-US" sz="1600" dirty="0" err="1" smtClean="0">
                <a:solidFill>
                  <a:srgbClr val="000000"/>
                </a:solidFill>
              </a:rPr>
              <a:t>tcshrc</a:t>
            </a:r>
            <a:endParaRPr lang="en-US" sz="1600" dirty="0" smtClean="0">
              <a:solidFill>
                <a:srgbClr val="000000"/>
              </a:solidFill>
            </a:endParaRPr>
          </a:p>
        </p:txBody>
      </p:sp>
      <p:sp>
        <p:nvSpPr>
          <p:cNvPr id="7172" name="Rectangle 2"/>
          <p:cNvSpPr>
            <a:spLocks noGrp="1" noChangeArrowheads="1"/>
          </p:cNvSpPr>
          <p:nvPr>
            <p:ph type="title" idx="4294967295"/>
          </p:nvPr>
        </p:nvSpPr>
        <p:spPr>
          <a:xfrm>
            <a:off x="685800" y="227013"/>
            <a:ext cx="7772400" cy="609600"/>
          </a:xfrm>
        </p:spPr>
        <p:txBody>
          <a:bodyPr/>
          <a:lstStyle/>
          <a:p>
            <a:pPr eaLnBrk="1" hangingPunct="1"/>
            <a:r>
              <a:rPr lang="en-US" sz="3200" smtClean="0"/>
              <a:t>Persistent settings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A194E12C-A895-474B-B173-D2D3B24E62A8}" type="slidenum">
              <a:rPr lang="en-US" smtClean="0">
                <a:latin typeface="Tahoma" pitchFamily="34" charset="0"/>
              </a:rPr>
              <a:pPr/>
              <a:t>5</a:t>
            </a:fld>
            <a:endParaRPr lang="en-US" smtClean="0">
              <a:latin typeface="Tahoma" pitchFamily="34" charset="0"/>
            </a:endParaRPr>
          </a:p>
        </p:txBody>
      </p:sp>
      <p:sp>
        <p:nvSpPr>
          <p:cNvPr id="8195" name="Rectangle 2"/>
          <p:cNvSpPr>
            <a:spLocks noGrp="1" noChangeArrowheads="1"/>
          </p:cNvSpPr>
          <p:nvPr>
            <p:ph type="title"/>
          </p:nvPr>
        </p:nvSpPr>
        <p:spPr/>
        <p:txBody>
          <a:bodyPr/>
          <a:lstStyle/>
          <a:p>
            <a:pPr eaLnBrk="1" hangingPunct="1"/>
            <a:r>
              <a:rPr lang="en-US" sz="3200" smtClean="0"/>
              <a:t>FLUKA directory structure</a:t>
            </a:r>
          </a:p>
        </p:txBody>
      </p:sp>
      <p:sp>
        <p:nvSpPr>
          <p:cNvPr id="8196" name="Rectangle 3"/>
          <p:cNvSpPr>
            <a:spLocks noGrp="1" noChangeArrowheads="1"/>
          </p:cNvSpPr>
          <p:nvPr>
            <p:ph type="body" idx="1"/>
          </p:nvPr>
        </p:nvSpPr>
        <p:spPr/>
        <p:txBody>
          <a:bodyPr/>
          <a:lstStyle/>
          <a:p>
            <a:pPr eaLnBrk="1" hangingPunct="1">
              <a:buFont typeface="Wingdings" pitchFamily="2" charset="2"/>
              <a:buNone/>
            </a:pPr>
            <a:r>
              <a:rPr lang="en-US" smtClean="0"/>
              <a:t>The </a:t>
            </a:r>
            <a:r>
              <a:rPr lang="en-US" smtClean="0">
                <a:solidFill>
                  <a:srgbClr val="800000"/>
                </a:solidFill>
              </a:rPr>
              <a:t>tar</a:t>
            </a:r>
            <a:r>
              <a:rPr lang="en-US" smtClean="0"/>
              <a:t> command will create the following directory structure in your fluka installation directory: ~/work/FLUKA</a:t>
            </a:r>
          </a:p>
          <a:p>
            <a:pPr eaLnBrk="1" hangingPunct="1">
              <a:buFont typeface="Wingdings" pitchFamily="2" charset="2"/>
              <a:buNone/>
            </a:pPr>
            <a:endParaRPr lang="en-US" smtClean="0"/>
          </a:p>
        </p:txBody>
      </p:sp>
      <p:pic>
        <p:nvPicPr>
          <p:cNvPr id="8197" name="Picture 4"/>
          <p:cNvPicPr>
            <a:picLocks noChangeAspect="1" noChangeArrowheads="1"/>
          </p:cNvPicPr>
          <p:nvPr/>
        </p:nvPicPr>
        <p:blipFill>
          <a:blip r:embed="rId2"/>
          <a:srcRect/>
          <a:stretch>
            <a:fillRect/>
          </a:stretch>
        </p:blipFill>
        <p:spPr bwMode="auto">
          <a:xfrm>
            <a:off x="1173163" y="2401888"/>
            <a:ext cx="2879725" cy="3384550"/>
          </a:xfrm>
          <a:prstGeom prst="rect">
            <a:avLst/>
          </a:prstGeom>
          <a:noFill/>
          <a:ln w="6350">
            <a:noFill/>
            <a:miter lim="800000"/>
            <a:headEnd type="none" w="sm" len="sm"/>
            <a:tailEnd type="none" w="sm" len="sm"/>
          </a:ln>
        </p:spPr>
      </p:pic>
      <p:sp>
        <p:nvSpPr>
          <p:cNvPr id="8198" name="Text Box 5"/>
          <p:cNvSpPr txBox="1">
            <a:spLocks noChangeArrowheads="1"/>
          </p:cNvSpPr>
          <p:nvPr/>
        </p:nvSpPr>
        <p:spPr bwMode="auto">
          <a:xfrm>
            <a:off x="4129088" y="2401888"/>
            <a:ext cx="3403600" cy="457200"/>
          </a:xfrm>
          <a:prstGeom prst="rect">
            <a:avLst/>
          </a:prstGeom>
          <a:noFill/>
          <a:ln w="6350">
            <a:noFill/>
            <a:miter lim="800000"/>
            <a:headEnd type="none" w="sm" len="sm"/>
            <a:tailEnd type="none" w="sm" len="sm"/>
          </a:ln>
        </p:spPr>
        <p:txBody>
          <a:bodyPr wrap="none">
            <a:spAutoFit/>
          </a:bodyPr>
          <a:lstStyle/>
          <a:p>
            <a:pPr algn="l"/>
            <a:r>
              <a:rPr lang="en-US">
                <a:solidFill>
                  <a:srgbClr val="800000"/>
                </a:solidFill>
              </a:rPr>
              <a:t>Root directory of FLUKA</a:t>
            </a:r>
          </a:p>
        </p:txBody>
      </p:sp>
      <p:sp>
        <p:nvSpPr>
          <p:cNvPr id="8199" name="Text Box 6"/>
          <p:cNvSpPr txBox="1">
            <a:spLocks noChangeArrowheads="1"/>
          </p:cNvSpPr>
          <p:nvPr/>
        </p:nvSpPr>
        <p:spPr bwMode="auto">
          <a:xfrm>
            <a:off x="4129088" y="3841750"/>
            <a:ext cx="3870325" cy="457200"/>
          </a:xfrm>
          <a:prstGeom prst="rect">
            <a:avLst/>
          </a:prstGeom>
          <a:noFill/>
          <a:ln w="6350">
            <a:noFill/>
            <a:miter lim="800000"/>
            <a:headEnd type="none" w="sm" len="sm"/>
            <a:tailEnd type="none" w="sm" len="sm"/>
          </a:ln>
        </p:spPr>
        <p:txBody>
          <a:bodyPr wrap="none">
            <a:spAutoFit/>
          </a:bodyPr>
          <a:lstStyle/>
          <a:p>
            <a:pPr algn="l"/>
            <a:r>
              <a:rPr lang="en-US">
                <a:solidFill>
                  <a:srgbClr val="800000"/>
                </a:solidFill>
              </a:rPr>
              <a:t>Utility programs and scripts</a:t>
            </a:r>
          </a:p>
        </p:txBody>
      </p:sp>
      <p:sp>
        <p:nvSpPr>
          <p:cNvPr id="8200" name="Text Box 7"/>
          <p:cNvSpPr txBox="1">
            <a:spLocks noChangeArrowheads="1"/>
          </p:cNvSpPr>
          <p:nvPr/>
        </p:nvSpPr>
        <p:spPr bwMode="auto">
          <a:xfrm>
            <a:off x="4129088" y="3338513"/>
            <a:ext cx="2859087" cy="457200"/>
          </a:xfrm>
          <a:prstGeom prst="rect">
            <a:avLst/>
          </a:prstGeom>
          <a:noFill/>
          <a:ln w="6350">
            <a:noFill/>
            <a:miter lim="800000"/>
            <a:headEnd type="none" w="sm" len="sm"/>
            <a:tailEnd type="none" w="sm" len="sm"/>
          </a:ln>
        </p:spPr>
        <p:txBody>
          <a:bodyPr wrap="none">
            <a:spAutoFit/>
          </a:bodyPr>
          <a:lstStyle/>
          <a:p>
            <a:pPr algn="l"/>
            <a:r>
              <a:rPr lang="en-US">
                <a:solidFill>
                  <a:srgbClr val="800000"/>
                </a:solidFill>
              </a:rPr>
              <a:t>All FLUKA commons</a:t>
            </a:r>
          </a:p>
        </p:txBody>
      </p:sp>
      <p:sp>
        <p:nvSpPr>
          <p:cNvPr id="8201" name="Text Box 8"/>
          <p:cNvSpPr txBox="1">
            <a:spLocks noChangeArrowheads="1"/>
          </p:cNvSpPr>
          <p:nvPr/>
        </p:nvSpPr>
        <p:spPr bwMode="auto">
          <a:xfrm>
            <a:off x="4129088" y="5281613"/>
            <a:ext cx="3008312" cy="457200"/>
          </a:xfrm>
          <a:prstGeom prst="rect">
            <a:avLst/>
          </a:prstGeom>
          <a:noFill/>
          <a:ln w="6350">
            <a:noFill/>
            <a:miter lim="800000"/>
            <a:headEnd type="none" w="sm" len="sm"/>
            <a:tailEnd type="none" w="sm" len="sm"/>
          </a:ln>
        </p:spPr>
        <p:txBody>
          <a:bodyPr wrap="none">
            <a:spAutoFit/>
          </a:bodyPr>
          <a:lstStyle/>
          <a:p>
            <a:pPr algn="l"/>
            <a:r>
              <a:rPr lang="en-US">
                <a:solidFill>
                  <a:srgbClr val="800000"/>
                </a:solidFill>
              </a:rPr>
              <a:t>Fortran user routines</a:t>
            </a:r>
          </a:p>
        </p:txBody>
      </p:sp>
      <p:sp>
        <p:nvSpPr>
          <p:cNvPr id="8202" name="Text Box 9"/>
          <p:cNvSpPr txBox="1">
            <a:spLocks noChangeArrowheads="1"/>
          </p:cNvSpPr>
          <p:nvPr/>
        </p:nvSpPr>
        <p:spPr bwMode="auto">
          <a:xfrm>
            <a:off x="4129088" y="2906713"/>
            <a:ext cx="2584450" cy="457200"/>
          </a:xfrm>
          <a:prstGeom prst="rect">
            <a:avLst/>
          </a:prstGeom>
          <a:noFill/>
          <a:ln w="6350">
            <a:noFill/>
            <a:miter lim="800000"/>
            <a:headEnd type="none" w="sm" len="sm"/>
            <a:tailEnd type="none" w="sm" len="sm"/>
          </a:ln>
        </p:spPr>
        <p:txBody>
          <a:bodyPr wrap="none">
            <a:spAutoFit/>
          </a:bodyPr>
          <a:lstStyle/>
          <a:p>
            <a:pPr algn="l"/>
            <a:r>
              <a:rPr lang="en-US"/>
              <a:t>DPMJET data files</a:t>
            </a:r>
          </a:p>
        </p:txBody>
      </p:sp>
      <p:sp>
        <p:nvSpPr>
          <p:cNvPr id="8203" name="Text Box 10"/>
          <p:cNvSpPr txBox="1">
            <a:spLocks noChangeArrowheads="1"/>
          </p:cNvSpPr>
          <p:nvPr/>
        </p:nvSpPr>
        <p:spPr bwMode="auto">
          <a:xfrm>
            <a:off x="4129088" y="4346575"/>
            <a:ext cx="4090987" cy="457200"/>
          </a:xfrm>
          <a:prstGeom prst="rect">
            <a:avLst/>
          </a:prstGeom>
          <a:noFill/>
          <a:ln w="6350">
            <a:noFill/>
            <a:miter lim="800000"/>
            <a:headEnd type="none" w="sm" len="sm"/>
            <a:tailEnd type="none" w="sm" len="sm"/>
          </a:ln>
        </p:spPr>
        <p:txBody>
          <a:bodyPr wrap="none">
            <a:spAutoFit/>
          </a:bodyPr>
          <a:lstStyle/>
          <a:p>
            <a:pPr algn="l"/>
            <a:r>
              <a:rPr lang="en-US"/>
              <a:t>Interface libraries to DPMJET</a:t>
            </a:r>
          </a:p>
        </p:txBody>
      </p:sp>
      <p:sp>
        <p:nvSpPr>
          <p:cNvPr id="8204" name="Text Box 11"/>
          <p:cNvSpPr txBox="1">
            <a:spLocks noChangeArrowheads="1"/>
          </p:cNvSpPr>
          <p:nvPr/>
        </p:nvSpPr>
        <p:spPr bwMode="auto">
          <a:xfrm>
            <a:off x="4129088" y="4778375"/>
            <a:ext cx="3771900" cy="457200"/>
          </a:xfrm>
          <a:prstGeom prst="rect">
            <a:avLst/>
          </a:prstGeom>
          <a:noFill/>
          <a:ln w="6350">
            <a:noFill/>
            <a:miter lim="800000"/>
            <a:headEnd type="none" w="sm" len="sm"/>
            <a:tailEnd type="none" w="sm" len="sm"/>
          </a:ln>
        </p:spPr>
        <p:txBody>
          <a:bodyPr wrap="none">
            <a:spAutoFit/>
          </a:bodyPr>
          <a:lstStyle/>
          <a:p>
            <a:pPr algn="l"/>
            <a:r>
              <a:rPr lang="en-US"/>
              <a:t>Interface libraries to rQMD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5"/>
          <p:cNvSpPr txBox="1">
            <a:spLocks noChangeArrowheads="1"/>
          </p:cNvSpPr>
          <p:nvPr/>
        </p:nvSpPr>
        <p:spPr bwMode="auto">
          <a:xfrm>
            <a:off x="801688" y="1928813"/>
            <a:ext cx="1919287" cy="4894262"/>
          </a:xfrm>
          <a:prstGeom prst="rect">
            <a:avLst/>
          </a:prstGeom>
          <a:noFill/>
          <a:ln w="9525">
            <a:noFill/>
            <a:miter lim="800000"/>
            <a:headEnd/>
            <a:tailEnd/>
          </a:ln>
        </p:spPr>
        <p:txBody>
          <a:bodyPr wrap="none">
            <a:spAutoFit/>
          </a:bodyPr>
          <a:lstStyle/>
          <a:p>
            <a:pPr algn="l"/>
            <a:r>
              <a:rPr lang="en-US">
                <a:latin typeface="Helvetica" pitchFamily="2" charset="0"/>
              </a:rPr>
              <a:t>sigmapi.bin</a:t>
            </a:r>
          </a:p>
          <a:p>
            <a:pPr algn="l"/>
            <a:r>
              <a:rPr lang="en-US">
                <a:latin typeface="Helvetica" pitchFamily="2" charset="0"/>
              </a:rPr>
              <a:t>elasct.bin</a:t>
            </a:r>
          </a:p>
          <a:p>
            <a:pPr algn="l"/>
            <a:r>
              <a:rPr lang="en-US">
                <a:latin typeface="Helvetica" pitchFamily="2" charset="0"/>
              </a:rPr>
              <a:t>brems_fin.bin</a:t>
            </a:r>
          </a:p>
          <a:p>
            <a:pPr algn="l"/>
            <a:r>
              <a:rPr lang="en-US">
                <a:latin typeface="Helvetica" pitchFamily="2" charset="0"/>
              </a:rPr>
              <a:t>cohff.bin</a:t>
            </a:r>
          </a:p>
          <a:p>
            <a:pPr algn="l"/>
            <a:r>
              <a:rPr lang="en-US">
                <a:latin typeface="Helvetica" pitchFamily="2" charset="0"/>
              </a:rPr>
              <a:t>gxsect.bin</a:t>
            </a:r>
          </a:p>
          <a:p>
            <a:pPr algn="l"/>
            <a:r>
              <a:rPr lang="en-US">
                <a:latin typeface="Helvetica" pitchFamily="2" charset="0"/>
              </a:rPr>
              <a:t>neuxsc-ind_260.bin</a:t>
            </a:r>
          </a:p>
          <a:p>
            <a:pPr algn="l"/>
            <a:r>
              <a:rPr lang="en-US">
                <a:latin typeface="Helvetica" pitchFamily="2" charset="0"/>
              </a:rPr>
              <a:t>neuxsc-ind_72.bin</a:t>
            </a:r>
          </a:p>
          <a:p>
            <a:pPr algn="l"/>
            <a:r>
              <a:rPr lang="en-US">
                <a:latin typeface="Helvetica" pitchFamily="2" charset="0"/>
              </a:rPr>
              <a:t>nuclear.bin</a:t>
            </a:r>
          </a:p>
          <a:p>
            <a:pPr algn="l"/>
            <a:r>
              <a:rPr lang="en-US">
                <a:latin typeface="Helvetica" pitchFamily="2" charset="0"/>
              </a:rPr>
              <a:t>fluodt.dat</a:t>
            </a:r>
          </a:p>
          <a:p>
            <a:pPr algn="l"/>
            <a:r>
              <a:rPr lang="en-US">
                <a:latin typeface="Helvetica" pitchFamily="2" charset="0"/>
              </a:rPr>
              <a:t>e6r1nds3.fyi</a:t>
            </a:r>
          </a:p>
          <a:p>
            <a:pPr algn="l"/>
            <a:r>
              <a:rPr lang="en-US">
                <a:latin typeface="Helvetica" pitchFamily="2" charset="0"/>
              </a:rPr>
              <a:t>jef2.fyi</a:t>
            </a:r>
          </a:p>
          <a:p>
            <a:pPr algn="l"/>
            <a:r>
              <a:rPr lang="en-US">
                <a:latin typeface="Helvetica" pitchFamily="2" charset="0"/>
              </a:rPr>
              <a:t>jendl3.fyi</a:t>
            </a:r>
          </a:p>
          <a:p>
            <a:pPr algn="l"/>
            <a:r>
              <a:rPr lang="en-US">
                <a:latin typeface="Helvetica" pitchFamily="2" charset="0"/>
              </a:rPr>
              <a:t>xnloan.dat</a:t>
            </a:r>
          </a:p>
        </p:txBody>
      </p:sp>
      <p:sp>
        <p:nvSpPr>
          <p:cNvPr id="9219" name="Slide Number Placeholder 4"/>
          <p:cNvSpPr>
            <a:spLocks noGrp="1"/>
          </p:cNvSpPr>
          <p:nvPr>
            <p:ph type="sldNum" sz="quarter" idx="12"/>
          </p:nvPr>
        </p:nvSpPr>
        <p:spPr>
          <a:xfrm>
            <a:off x="6934200" y="6553200"/>
            <a:ext cx="1600200" cy="304800"/>
          </a:xfrm>
          <a:noFill/>
        </p:spPr>
        <p:txBody>
          <a:bodyPr/>
          <a:lstStyle/>
          <a:p>
            <a:fld id="{9BF9B08B-174E-46DC-85D6-94787FB27EAD}" type="slidenum">
              <a:rPr lang="en-US" smtClean="0">
                <a:latin typeface="Tahoma" pitchFamily="34" charset="0"/>
              </a:rPr>
              <a:pPr/>
              <a:t>6</a:t>
            </a:fld>
            <a:endParaRPr lang="en-US" smtClean="0">
              <a:latin typeface="Tahoma" pitchFamily="34" charset="0"/>
            </a:endParaRPr>
          </a:p>
        </p:txBody>
      </p:sp>
      <p:sp>
        <p:nvSpPr>
          <p:cNvPr id="9220" name="Rectangle 2"/>
          <p:cNvSpPr>
            <a:spLocks noGrp="1" noChangeArrowheads="1"/>
          </p:cNvSpPr>
          <p:nvPr>
            <p:ph type="title"/>
          </p:nvPr>
        </p:nvSpPr>
        <p:spPr/>
        <p:txBody>
          <a:bodyPr/>
          <a:lstStyle/>
          <a:p>
            <a:pPr eaLnBrk="1" hangingPunct="1"/>
            <a:r>
              <a:rPr lang="en-US" sz="3200" smtClean="0"/>
              <a:t>FLUKA release: </a:t>
            </a:r>
            <a:r>
              <a:rPr lang="en-US" sz="3200" smtClean="0">
                <a:solidFill>
                  <a:srgbClr val="800000"/>
                </a:solidFill>
              </a:rPr>
              <a:t>main directory $FLUPRO</a:t>
            </a:r>
          </a:p>
        </p:txBody>
      </p:sp>
      <p:sp>
        <p:nvSpPr>
          <p:cNvPr id="9221" name="Text Box 4"/>
          <p:cNvSpPr txBox="1">
            <a:spLocks noChangeArrowheads="1"/>
          </p:cNvSpPr>
          <p:nvPr/>
        </p:nvSpPr>
        <p:spPr bwMode="auto">
          <a:xfrm>
            <a:off x="2171700" y="1290638"/>
            <a:ext cx="4187825" cy="457200"/>
          </a:xfrm>
          <a:prstGeom prst="rect">
            <a:avLst/>
          </a:prstGeom>
          <a:noFill/>
          <a:ln w="9525">
            <a:noFill/>
            <a:miter lim="800000"/>
            <a:headEnd/>
            <a:tailEnd/>
          </a:ln>
        </p:spPr>
        <p:txBody>
          <a:bodyPr wrap="none">
            <a:spAutoFit/>
          </a:bodyPr>
          <a:lstStyle/>
          <a:p>
            <a:pPr algn="l"/>
            <a:r>
              <a:rPr lang="en-US">
                <a:latin typeface="Helvetica" pitchFamily="2" charset="0"/>
              </a:rPr>
              <a:t>libflukahp.a </a:t>
            </a:r>
            <a:r>
              <a:rPr lang="en-US">
                <a:solidFill>
                  <a:srgbClr val="000000"/>
                </a:solidFill>
                <a:latin typeface="Helvetica" pitchFamily="2" charset="0"/>
              </a:rPr>
              <a:t>(object collection)</a:t>
            </a:r>
          </a:p>
        </p:txBody>
      </p:sp>
      <p:sp>
        <p:nvSpPr>
          <p:cNvPr id="9222" name="Text Box 6"/>
          <p:cNvSpPr txBox="1">
            <a:spLocks noChangeArrowheads="1"/>
          </p:cNvSpPr>
          <p:nvPr/>
        </p:nvSpPr>
        <p:spPr bwMode="auto">
          <a:xfrm>
            <a:off x="4937125" y="2163763"/>
            <a:ext cx="930275" cy="1187450"/>
          </a:xfrm>
          <a:prstGeom prst="rect">
            <a:avLst/>
          </a:prstGeom>
          <a:noFill/>
          <a:ln w="9525">
            <a:noFill/>
            <a:miter lim="800000"/>
            <a:headEnd/>
            <a:tailEnd/>
          </a:ln>
        </p:spPr>
        <p:txBody>
          <a:bodyPr wrap="none">
            <a:spAutoFit/>
          </a:bodyPr>
          <a:lstStyle/>
          <a:p>
            <a:pPr algn="l"/>
            <a:r>
              <a:rPr lang="en-US">
                <a:latin typeface="Helvetica" pitchFamily="2" charset="0"/>
              </a:rPr>
              <a:t>rfluka</a:t>
            </a:r>
          </a:p>
          <a:p>
            <a:pPr algn="l"/>
            <a:r>
              <a:rPr lang="en-US">
                <a:latin typeface="Helvetica" pitchFamily="2" charset="0"/>
              </a:rPr>
              <a:t>lfluka</a:t>
            </a:r>
          </a:p>
          <a:p>
            <a:pPr algn="l"/>
            <a:r>
              <a:rPr lang="en-US">
                <a:latin typeface="Helvetica" pitchFamily="2" charset="0"/>
              </a:rPr>
              <a:t>fff</a:t>
            </a:r>
          </a:p>
        </p:txBody>
      </p:sp>
      <p:sp>
        <p:nvSpPr>
          <p:cNvPr id="9223" name="Text Box 7"/>
          <p:cNvSpPr txBox="1">
            <a:spLocks noChangeArrowheads="1"/>
          </p:cNvSpPr>
          <p:nvPr/>
        </p:nvSpPr>
        <p:spPr bwMode="auto">
          <a:xfrm>
            <a:off x="4784725" y="3660775"/>
            <a:ext cx="1728788" cy="457200"/>
          </a:xfrm>
          <a:prstGeom prst="rect">
            <a:avLst/>
          </a:prstGeom>
          <a:noFill/>
          <a:ln w="9525">
            <a:noFill/>
            <a:miter lim="800000"/>
            <a:headEnd/>
            <a:tailEnd/>
          </a:ln>
        </p:spPr>
        <p:txBody>
          <a:bodyPr wrap="none">
            <a:spAutoFit/>
          </a:bodyPr>
          <a:lstStyle/>
          <a:p>
            <a:pPr algn="l"/>
            <a:r>
              <a:rPr lang="en-US">
                <a:latin typeface="Helvetica" pitchFamily="2" charset="0"/>
              </a:rPr>
              <a:t>random.dat</a:t>
            </a:r>
          </a:p>
        </p:txBody>
      </p:sp>
      <p:sp>
        <p:nvSpPr>
          <p:cNvPr id="9224" name="Text Box 8"/>
          <p:cNvSpPr txBox="1">
            <a:spLocks noChangeArrowheads="1"/>
          </p:cNvSpPr>
          <p:nvPr/>
        </p:nvSpPr>
        <p:spPr bwMode="auto">
          <a:xfrm>
            <a:off x="4616450" y="4603750"/>
            <a:ext cx="3662363" cy="461963"/>
          </a:xfrm>
          <a:prstGeom prst="rect">
            <a:avLst/>
          </a:prstGeom>
          <a:noFill/>
          <a:ln w="9525">
            <a:noFill/>
            <a:miter lim="800000"/>
            <a:headEnd/>
            <a:tailEnd/>
          </a:ln>
        </p:spPr>
        <p:txBody>
          <a:bodyPr wrap="none">
            <a:spAutoFit/>
          </a:bodyPr>
          <a:lstStyle/>
          <a:p>
            <a:pPr algn="l"/>
            <a:r>
              <a:rPr lang="en-US">
                <a:latin typeface="Helvetica" pitchFamily="2" charset="0"/>
              </a:rPr>
              <a:t>flukapro/    	</a:t>
            </a:r>
            <a:r>
              <a:rPr lang="en-US">
                <a:solidFill>
                  <a:srgbClr val="000000"/>
                </a:solidFill>
                <a:latin typeface="Helvetica" pitchFamily="2" charset="0"/>
              </a:rPr>
              <a:t>all fluka commons</a:t>
            </a:r>
          </a:p>
        </p:txBody>
      </p:sp>
      <p:sp>
        <p:nvSpPr>
          <p:cNvPr id="9225" name="Text Box 9"/>
          <p:cNvSpPr txBox="1">
            <a:spLocks noChangeArrowheads="1"/>
          </p:cNvSpPr>
          <p:nvPr/>
        </p:nvSpPr>
        <p:spPr bwMode="auto">
          <a:xfrm>
            <a:off x="4616450" y="5060950"/>
            <a:ext cx="3175000" cy="461963"/>
          </a:xfrm>
          <a:prstGeom prst="rect">
            <a:avLst/>
          </a:prstGeom>
          <a:noFill/>
          <a:ln w="9525">
            <a:noFill/>
            <a:miter lim="800000"/>
            <a:headEnd/>
            <a:tailEnd/>
          </a:ln>
        </p:spPr>
        <p:txBody>
          <a:bodyPr wrap="none">
            <a:spAutoFit/>
          </a:bodyPr>
          <a:lstStyle/>
          <a:p>
            <a:pPr algn="l"/>
            <a:r>
              <a:rPr lang="en-US">
                <a:latin typeface="Helvetica" pitchFamily="2" charset="0"/>
              </a:rPr>
              <a:t>usermvax/ 	</a:t>
            </a:r>
            <a:r>
              <a:rPr lang="en-US">
                <a:solidFill>
                  <a:srgbClr val="000000"/>
                </a:solidFill>
                <a:latin typeface="Helvetica" pitchFamily="2" charset="0"/>
              </a:rPr>
              <a:t>user routines</a:t>
            </a:r>
          </a:p>
        </p:txBody>
      </p:sp>
      <p:sp>
        <p:nvSpPr>
          <p:cNvPr id="9226" name="Text Box 10"/>
          <p:cNvSpPr txBox="1">
            <a:spLocks noChangeArrowheads="1"/>
          </p:cNvSpPr>
          <p:nvPr/>
        </p:nvSpPr>
        <p:spPr bwMode="auto">
          <a:xfrm>
            <a:off x="725488" y="1643063"/>
            <a:ext cx="2838450" cy="457200"/>
          </a:xfrm>
          <a:prstGeom prst="rect">
            <a:avLst/>
          </a:prstGeom>
          <a:noFill/>
          <a:ln w="9525">
            <a:noFill/>
            <a:miter lim="800000"/>
            <a:headEnd/>
            <a:tailEnd/>
          </a:ln>
        </p:spPr>
        <p:txBody>
          <a:bodyPr wrap="none">
            <a:spAutoFit/>
          </a:bodyPr>
          <a:lstStyle/>
          <a:p>
            <a:pPr algn="l"/>
            <a:r>
              <a:rPr lang="en-US" b="1" u="sng">
                <a:solidFill>
                  <a:srgbClr val="FF0000"/>
                </a:solidFill>
                <a:latin typeface="Helvetica" pitchFamily="2" charset="0"/>
              </a:rPr>
              <a:t>Physics data files:</a:t>
            </a:r>
          </a:p>
        </p:txBody>
      </p:sp>
      <p:sp>
        <p:nvSpPr>
          <p:cNvPr id="9227" name="Text Box 11"/>
          <p:cNvSpPr txBox="1">
            <a:spLocks noChangeArrowheads="1"/>
          </p:cNvSpPr>
          <p:nvPr/>
        </p:nvSpPr>
        <p:spPr bwMode="auto">
          <a:xfrm>
            <a:off x="4137025" y="1643063"/>
            <a:ext cx="5006975" cy="457200"/>
          </a:xfrm>
          <a:prstGeom prst="rect">
            <a:avLst/>
          </a:prstGeom>
          <a:noFill/>
          <a:ln w="9525">
            <a:noFill/>
            <a:miter lim="800000"/>
            <a:headEnd/>
            <a:tailEnd/>
          </a:ln>
        </p:spPr>
        <p:txBody>
          <a:bodyPr wrap="none">
            <a:spAutoFit/>
          </a:bodyPr>
          <a:lstStyle/>
          <a:p>
            <a:pPr algn="l"/>
            <a:r>
              <a:rPr lang="en-US" b="1" u="sng">
                <a:solidFill>
                  <a:srgbClr val="FF0000"/>
                </a:solidFill>
                <a:latin typeface="Helvetica" pitchFamily="2" charset="0"/>
              </a:rPr>
              <a:t>Basic Scripts: (in $FLUPRO/flutil)</a:t>
            </a:r>
          </a:p>
        </p:txBody>
      </p:sp>
      <p:sp>
        <p:nvSpPr>
          <p:cNvPr id="9228" name="Text Box 12"/>
          <p:cNvSpPr txBox="1">
            <a:spLocks noChangeArrowheads="1"/>
          </p:cNvSpPr>
          <p:nvPr/>
        </p:nvSpPr>
        <p:spPr bwMode="auto">
          <a:xfrm>
            <a:off x="3048000" y="914400"/>
            <a:ext cx="2093913" cy="457200"/>
          </a:xfrm>
          <a:prstGeom prst="rect">
            <a:avLst/>
          </a:prstGeom>
          <a:noFill/>
          <a:ln w="9525">
            <a:noFill/>
            <a:miter lim="800000"/>
            <a:headEnd/>
            <a:tailEnd/>
          </a:ln>
        </p:spPr>
        <p:txBody>
          <a:bodyPr wrap="none">
            <a:spAutoFit/>
          </a:bodyPr>
          <a:lstStyle/>
          <a:p>
            <a:pPr algn="l"/>
            <a:r>
              <a:rPr lang="en-US" b="1" u="sng">
                <a:solidFill>
                  <a:srgbClr val="FF0000"/>
                </a:solidFill>
                <a:latin typeface="Helvetica" pitchFamily="2" charset="0"/>
              </a:rPr>
              <a:t>Main Library:</a:t>
            </a:r>
          </a:p>
        </p:txBody>
      </p:sp>
      <p:sp>
        <p:nvSpPr>
          <p:cNvPr id="9229" name="Text Box 13"/>
          <p:cNvSpPr txBox="1">
            <a:spLocks noChangeArrowheads="1"/>
          </p:cNvSpPr>
          <p:nvPr/>
        </p:nvSpPr>
        <p:spPr bwMode="auto">
          <a:xfrm>
            <a:off x="4140200" y="3302000"/>
            <a:ext cx="3419475" cy="457200"/>
          </a:xfrm>
          <a:prstGeom prst="rect">
            <a:avLst/>
          </a:prstGeom>
          <a:noFill/>
          <a:ln w="9525">
            <a:noFill/>
            <a:miter lim="800000"/>
            <a:headEnd/>
            <a:tailEnd/>
          </a:ln>
        </p:spPr>
        <p:txBody>
          <a:bodyPr wrap="none">
            <a:spAutoFit/>
          </a:bodyPr>
          <a:lstStyle/>
          <a:p>
            <a:pPr algn="l"/>
            <a:r>
              <a:rPr lang="en-US" b="1" u="sng">
                <a:solidFill>
                  <a:srgbClr val="FF0000"/>
                </a:solidFill>
                <a:latin typeface="Helvetica" pitchFamily="2" charset="0"/>
              </a:rPr>
              <a:t>Random Number seed</a:t>
            </a:r>
          </a:p>
        </p:txBody>
      </p:sp>
      <p:sp>
        <p:nvSpPr>
          <p:cNvPr id="9230" name="Text Box 14"/>
          <p:cNvSpPr txBox="1">
            <a:spLocks noChangeArrowheads="1"/>
          </p:cNvSpPr>
          <p:nvPr/>
        </p:nvSpPr>
        <p:spPr bwMode="auto">
          <a:xfrm>
            <a:off x="4184650" y="4092575"/>
            <a:ext cx="3267075" cy="457200"/>
          </a:xfrm>
          <a:prstGeom prst="rect">
            <a:avLst/>
          </a:prstGeom>
          <a:noFill/>
          <a:ln w="9525">
            <a:noFill/>
            <a:miter lim="800000"/>
            <a:headEnd/>
            <a:tailEnd/>
          </a:ln>
        </p:spPr>
        <p:txBody>
          <a:bodyPr wrap="none">
            <a:spAutoFit/>
          </a:bodyPr>
          <a:lstStyle/>
          <a:p>
            <a:pPr algn="l"/>
            <a:r>
              <a:rPr lang="en-US" b="1" u="sng">
                <a:solidFill>
                  <a:srgbClr val="FF0000"/>
                </a:solidFill>
                <a:latin typeface="Helvetica" pitchFamily="2" charset="0"/>
              </a:rPr>
              <a:t>Important Directories</a:t>
            </a:r>
          </a:p>
        </p:txBody>
      </p:sp>
      <p:sp>
        <p:nvSpPr>
          <p:cNvPr id="9231" name="Rectangle 15"/>
          <p:cNvSpPr>
            <a:spLocks noChangeArrowheads="1"/>
          </p:cNvSpPr>
          <p:nvPr/>
        </p:nvSpPr>
        <p:spPr bwMode="auto">
          <a:xfrm>
            <a:off x="4616450" y="5518150"/>
            <a:ext cx="3371850" cy="461963"/>
          </a:xfrm>
          <a:prstGeom prst="rect">
            <a:avLst/>
          </a:prstGeom>
          <a:noFill/>
          <a:ln w="9525">
            <a:noFill/>
            <a:miter lim="800000"/>
            <a:headEnd/>
            <a:tailEnd/>
          </a:ln>
        </p:spPr>
        <p:txBody>
          <a:bodyPr wrap="none">
            <a:spAutoFit/>
          </a:bodyPr>
          <a:lstStyle/>
          <a:p>
            <a:pPr algn="l"/>
            <a:r>
              <a:rPr lang="en-US">
                <a:latin typeface="Helvetica" pitchFamily="2" charset="0"/>
              </a:rPr>
              <a:t>flutil/          	</a:t>
            </a:r>
            <a:r>
              <a:rPr lang="en-US">
                <a:solidFill>
                  <a:srgbClr val="000000"/>
                </a:solidFill>
                <a:latin typeface="Helvetica" pitchFamily="2" charset="0"/>
              </a:rPr>
              <a:t>general utilities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8DE7C0E7-C0ED-4647-8AB2-9ECA98B0F6C7}" type="slidenum">
              <a:rPr lang="en-US" smtClean="0">
                <a:latin typeface="Tahoma" pitchFamily="34" charset="0"/>
              </a:rPr>
              <a:pPr/>
              <a:t>7</a:t>
            </a:fld>
            <a:endParaRPr lang="en-US" smtClean="0">
              <a:latin typeface="Tahoma" pitchFamily="34" charset="0"/>
            </a:endParaRPr>
          </a:p>
        </p:txBody>
      </p:sp>
      <p:sp>
        <p:nvSpPr>
          <p:cNvPr id="10243" name="Rectangle 2"/>
          <p:cNvSpPr>
            <a:spLocks noGrp="1" noChangeArrowheads="1"/>
          </p:cNvSpPr>
          <p:nvPr>
            <p:ph type="title"/>
          </p:nvPr>
        </p:nvSpPr>
        <p:spPr/>
        <p:txBody>
          <a:bodyPr/>
          <a:lstStyle/>
          <a:p>
            <a:pPr eaLnBrk="1" hangingPunct="1"/>
            <a:r>
              <a:rPr lang="en-US" sz="3200" smtClean="0"/>
              <a:t>What’s inside the physics data files:</a:t>
            </a:r>
          </a:p>
        </p:txBody>
      </p:sp>
      <p:sp>
        <p:nvSpPr>
          <p:cNvPr id="10244" name="Rectangle 3"/>
          <p:cNvSpPr>
            <a:spLocks noGrp="1" noChangeArrowheads="1"/>
          </p:cNvSpPr>
          <p:nvPr>
            <p:ph type="body" idx="1"/>
          </p:nvPr>
        </p:nvSpPr>
        <p:spPr>
          <a:xfrm>
            <a:off x="679450" y="1055688"/>
            <a:ext cx="7924800" cy="5181600"/>
          </a:xfrm>
        </p:spPr>
        <p:txBody>
          <a:bodyPr/>
          <a:lstStyle/>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sigmapi.bin:</a:t>
            </a:r>
            <a:r>
              <a:rPr lang="en-US" sz="2400" dirty="0" smtClean="0">
                <a:solidFill>
                  <a:schemeClr val="accent2"/>
                </a:solidFill>
                <a:latin typeface="Helvetica" pitchFamily="2" charset="0"/>
              </a:rPr>
              <a:t> 	</a:t>
            </a:r>
            <a:r>
              <a:rPr lang="en-US" sz="2400" b="1" dirty="0" err="1" smtClean="0">
                <a:latin typeface="Helvetica" pitchFamily="2" charset="0"/>
              </a:rPr>
              <a:t>pion</a:t>
            </a:r>
            <a:r>
              <a:rPr lang="en-US" sz="2400" b="1" dirty="0" smtClean="0">
                <a:latin typeface="Helvetica" pitchFamily="2" charset="0"/>
              </a:rPr>
              <a:t>-N double-diff. cross sections</a:t>
            </a: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elasct.bin:</a:t>
            </a:r>
            <a:r>
              <a:rPr lang="en-US" sz="2400" dirty="0" smtClean="0">
                <a:latin typeface="Helvetica" pitchFamily="2" charset="0"/>
              </a:rPr>
              <a:t>    	</a:t>
            </a:r>
            <a:r>
              <a:rPr lang="en-US" sz="2400" b="1" dirty="0" smtClean="0">
                <a:latin typeface="Helvetica" pitchFamily="2" charset="0"/>
              </a:rPr>
              <a:t>elastic scattering cross sections</a:t>
            </a: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brems_fin.bin:	</a:t>
            </a:r>
            <a:r>
              <a:rPr lang="en-US" sz="2400" b="1" dirty="0" err="1" smtClean="0">
                <a:latin typeface="Helvetica" pitchFamily="2" charset="0"/>
              </a:rPr>
              <a:t>bremsstrahlung</a:t>
            </a:r>
            <a:r>
              <a:rPr lang="en-US" sz="2400" b="1" dirty="0" smtClean="0">
                <a:latin typeface="Helvetica" pitchFamily="2" charset="0"/>
              </a:rPr>
              <a:t> cross sections</a:t>
            </a: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cohff.bin:               </a:t>
            </a:r>
            <a:r>
              <a:rPr lang="en-US" sz="2400" b="1" dirty="0" smtClean="0">
                <a:latin typeface="Helvetica" pitchFamily="2" charset="0"/>
              </a:rPr>
              <a:t>atomic form factor tabulations</a:t>
            </a: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gxsect.bin	</a:t>
            </a:r>
            <a:r>
              <a:rPr lang="en-US" sz="2400" b="1" dirty="0" smtClean="0">
                <a:latin typeface="Helvetica" pitchFamily="2" charset="0"/>
              </a:rPr>
              <a:t>photon cross sections</a:t>
            </a: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neuxsc-ind_72.bin:</a:t>
            </a:r>
            <a:r>
              <a:rPr lang="en-US" sz="2400" dirty="0" smtClean="0">
                <a:latin typeface="Helvetica" pitchFamily="2" charset="0"/>
              </a:rPr>
              <a:t>	</a:t>
            </a:r>
            <a:r>
              <a:rPr lang="en-US" sz="2400" b="1" dirty="0" smtClean="0">
                <a:latin typeface="Helvetica" pitchFamily="2" charset="0"/>
              </a:rPr>
              <a:t>low energy neutron multi-group cross sections (72 groups)</a:t>
            </a:r>
          </a:p>
          <a:p>
            <a:pPr defTabSz="1879600" eaLnBrk="1" hangingPunct="1">
              <a:lnSpc>
                <a:spcPct val="80000"/>
              </a:lnSpc>
              <a:spcBef>
                <a:spcPct val="0"/>
              </a:spcBef>
              <a:buClrTx/>
              <a:buSzTx/>
              <a:buNone/>
            </a:pPr>
            <a:r>
              <a:rPr lang="en-US" sz="2400" dirty="0" smtClean="0">
                <a:solidFill>
                  <a:srgbClr val="000000"/>
                </a:solidFill>
                <a:latin typeface="Helvetica" pitchFamily="2" charset="0"/>
              </a:rPr>
              <a:t>neuxsc-ind_260.bin:</a:t>
            </a:r>
            <a:r>
              <a:rPr lang="en-US" sz="2400" dirty="0" smtClean="0">
                <a:latin typeface="Helvetica" pitchFamily="2" charset="0"/>
              </a:rPr>
              <a:t>	</a:t>
            </a:r>
            <a:r>
              <a:rPr lang="en-US" sz="2400" b="1" dirty="0" smtClean="0">
                <a:latin typeface="Helvetica" pitchFamily="2" charset="0"/>
              </a:rPr>
              <a:t>low energy neutron multi-group cross sections (260 groups)</a:t>
            </a: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nuclear.bin:</a:t>
            </a:r>
            <a:r>
              <a:rPr lang="en-US" sz="2400" dirty="0" smtClean="0">
                <a:solidFill>
                  <a:schemeClr val="accent2"/>
                </a:solidFill>
                <a:latin typeface="Helvetica" pitchFamily="2" charset="0"/>
              </a:rPr>
              <a:t>	</a:t>
            </a:r>
            <a:r>
              <a:rPr lang="en-US" sz="2400" b="1" dirty="0" smtClean="0">
                <a:latin typeface="Helvetica" pitchFamily="2" charset="0"/>
              </a:rPr>
              <a:t>nuclear masses, mass excesses, levels,</a:t>
            </a:r>
          </a:p>
          <a:p>
            <a:pPr defTabSz="1879600" eaLnBrk="1" hangingPunct="1">
              <a:lnSpc>
                <a:spcPct val="80000"/>
              </a:lnSpc>
              <a:spcBef>
                <a:spcPct val="0"/>
              </a:spcBef>
              <a:buClrTx/>
              <a:buSzTx/>
              <a:buFontTx/>
              <a:buNone/>
            </a:pPr>
            <a:r>
              <a:rPr lang="en-US" sz="2400" b="1" dirty="0" smtClean="0">
                <a:latin typeface="Helvetica" pitchFamily="2" charset="0"/>
              </a:rPr>
              <a:t>		and many other nuclear data for </a:t>
            </a:r>
          </a:p>
          <a:p>
            <a:pPr defTabSz="1879600" eaLnBrk="1" hangingPunct="1">
              <a:lnSpc>
                <a:spcPct val="80000"/>
              </a:lnSpc>
              <a:spcBef>
                <a:spcPct val="0"/>
              </a:spcBef>
              <a:buClrTx/>
              <a:buSzTx/>
              <a:buFontTx/>
              <a:buNone/>
            </a:pPr>
            <a:r>
              <a:rPr lang="en-US" sz="2400" b="1" dirty="0" smtClean="0">
                <a:latin typeface="Helvetica" pitchFamily="2" charset="0"/>
              </a:rPr>
              <a:t>		evaporation, pre-equilibrium,</a:t>
            </a:r>
          </a:p>
          <a:p>
            <a:pPr defTabSz="1879600" eaLnBrk="1" hangingPunct="1">
              <a:lnSpc>
                <a:spcPct val="80000"/>
              </a:lnSpc>
              <a:spcBef>
                <a:spcPct val="0"/>
              </a:spcBef>
              <a:buClrTx/>
              <a:buSzTx/>
              <a:buFontTx/>
              <a:buNone/>
            </a:pPr>
            <a:r>
              <a:rPr lang="en-US" sz="2400" b="1" dirty="0" smtClean="0">
                <a:latin typeface="Helvetica" pitchFamily="2" charset="0"/>
              </a:rPr>
              <a:t>		Fermi break up and photonuclear </a:t>
            </a:r>
            <a:r>
              <a:rPr lang="en-US" sz="2400" b="1" dirty="0" err="1" smtClean="0">
                <a:latin typeface="Helvetica" pitchFamily="2" charset="0"/>
              </a:rPr>
              <a:t>xs</a:t>
            </a:r>
            <a:endParaRPr lang="en-US" sz="2400" b="1" dirty="0" smtClean="0">
              <a:latin typeface="Helvetica" pitchFamily="2" charset="0"/>
            </a:endParaRPr>
          </a:p>
          <a:p>
            <a:pPr defTabSz="1879600" eaLnBrk="1" hangingPunct="1">
              <a:lnSpc>
                <a:spcPct val="80000"/>
              </a:lnSpc>
              <a:spcBef>
                <a:spcPct val="0"/>
              </a:spcBef>
              <a:buClrTx/>
              <a:buSzTx/>
              <a:buFontTx/>
              <a:buNone/>
            </a:pPr>
            <a:r>
              <a:rPr lang="en-US" sz="2400" b="1" dirty="0" smtClean="0">
                <a:latin typeface="Helvetica" pitchFamily="2" charset="0"/>
              </a:rPr>
              <a:t>		gamma and beta databases</a:t>
            </a: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fluodt.dat:</a:t>
            </a:r>
            <a:r>
              <a:rPr lang="en-US" sz="2400" dirty="0" smtClean="0">
                <a:latin typeface="Helvetica" pitchFamily="2" charset="0"/>
              </a:rPr>
              <a:t>	</a:t>
            </a:r>
            <a:r>
              <a:rPr lang="en-US" sz="2400" b="1" dirty="0" smtClean="0">
                <a:latin typeface="Helvetica" pitchFamily="2" charset="0"/>
              </a:rPr>
              <a:t>Fluorescence data (photoelectric effect)</a:t>
            </a: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e6r1nds3.fyi:</a:t>
            </a: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jef2.fyi:</a:t>
            </a:r>
            <a:r>
              <a:rPr lang="en-US" sz="2400" dirty="0" smtClean="0">
                <a:solidFill>
                  <a:schemeClr val="accent2"/>
                </a:solidFill>
                <a:latin typeface="Helvetica" pitchFamily="2" charset="0"/>
              </a:rPr>
              <a:t>	</a:t>
            </a:r>
            <a:r>
              <a:rPr lang="en-US" sz="2400" b="1" dirty="0" smtClean="0">
                <a:latin typeface="Helvetica" pitchFamily="2" charset="0"/>
              </a:rPr>
              <a:t>Fission products (for neutrons with</a:t>
            </a:r>
            <a:endParaRPr lang="en-US" sz="2400" b="1" dirty="0" smtClean="0">
              <a:solidFill>
                <a:schemeClr val="accent2"/>
              </a:solidFill>
              <a:latin typeface="Helvetica" pitchFamily="2" charset="0"/>
            </a:endParaRP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jendl3.fyi:</a:t>
            </a:r>
            <a:r>
              <a:rPr lang="en-US" sz="2400" dirty="0" smtClean="0">
                <a:solidFill>
                  <a:schemeClr val="accent2"/>
                </a:solidFill>
                <a:latin typeface="Helvetica" pitchFamily="2" charset="0"/>
              </a:rPr>
              <a:t>	</a:t>
            </a:r>
            <a:r>
              <a:rPr lang="en-US" sz="2400" b="1" dirty="0" smtClean="0">
                <a:latin typeface="Helvetica" pitchFamily="2" charset="0"/>
              </a:rPr>
              <a:t>E&lt;20 </a:t>
            </a:r>
            <a:r>
              <a:rPr lang="en-US" sz="2400" b="1" dirty="0" err="1" smtClean="0">
                <a:latin typeface="Helvetica" pitchFamily="2" charset="0"/>
              </a:rPr>
              <a:t>MeV</a:t>
            </a:r>
            <a:r>
              <a:rPr lang="en-US" sz="2400" b="1" dirty="0" smtClean="0">
                <a:latin typeface="Helvetica" pitchFamily="2" charset="0"/>
              </a:rPr>
              <a:t>)</a:t>
            </a:r>
          </a:p>
          <a:p>
            <a:pPr defTabSz="1879600" eaLnBrk="1" hangingPunct="1">
              <a:lnSpc>
                <a:spcPct val="80000"/>
              </a:lnSpc>
              <a:spcBef>
                <a:spcPct val="0"/>
              </a:spcBef>
              <a:buClrTx/>
              <a:buSzTx/>
              <a:buFontTx/>
              <a:buNone/>
            </a:pPr>
            <a:r>
              <a:rPr lang="en-US" sz="2400" dirty="0" smtClean="0">
                <a:solidFill>
                  <a:srgbClr val="000000"/>
                </a:solidFill>
                <a:latin typeface="Helvetica" pitchFamily="2" charset="0"/>
              </a:rPr>
              <a:t>xnloan.dat:</a:t>
            </a:r>
            <a:endParaRPr lang="en-US" sz="1800" dirty="0" smtClean="0">
              <a:solidFill>
                <a:srgbClr val="000000"/>
              </a:solidFill>
              <a:latin typeface="Helvetica" pitchFamily="2" charset="0"/>
            </a:endParaRPr>
          </a:p>
          <a:p>
            <a:pPr defTabSz="1879600" eaLnBrk="1" hangingPunct="1">
              <a:lnSpc>
                <a:spcPct val="90000"/>
              </a:lnSpc>
            </a:pPr>
            <a:endParaRPr lang="en-US" sz="1800" dirty="0" smtClean="0">
              <a:solidFill>
                <a:srgbClr val="000000"/>
              </a:solidFill>
            </a:endParaRPr>
          </a:p>
        </p:txBody>
      </p:sp>
      <p:sp>
        <p:nvSpPr>
          <p:cNvPr id="10245" name="AutoShape 5"/>
          <p:cNvSpPr>
            <a:spLocks/>
          </p:cNvSpPr>
          <p:nvPr/>
        </p:nvSpPr>
        <p:spPr bwMode="auto">
          <a:xfrm>
            <a:off x="2268538" y="4562475"/>
            <a:ext cx="215900" cy="1152525"/>
          </a:xfrm>
          <a:prstGeom prst="rightBrace">
            <a:avLst>
              <a:gd name="adj1" fmla="val 44485"/>
              <a:gd name="adj2" fmla="val 50000"/>
            </a:avLst>
          </a:prstGeom>
          <a:noFill/>
          <a:ln w="12700">
            <a:solidFill>
              <a:srgbClr val="000000"/>
            </a:solidFill>
            <a:round/>
            <a:headEnd type="none" w="sm" len="sm"/>
            <a:tailEnd type="none" w="sm" len="sm"/>
          </a:ln>
        </p:spPr>
        <p:txBody>
          <a:bodyPr wrap="none" anchor="ctr"/>
          <a:lstStyle/>
          <a:p>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E252B161-C317-477B-9C2D-D0BCF91A1417}" type="slidenum">
              <a:rPr lang="en-US" smtClean="0">
                <a:latin typeface="Tahoma" pitchFamily="34" charset="0"/>
              </a:rPr>
              <a:pPr/>
              <a:t>8</a:t>
            </a:fld>
            <a:endParaRPr lang="en-US" smtClean="0">
              <a:latin typeface="Tahoma" pitchFamily="34" charset="0"/>
            </a:endParaRPr>
          </a:p>
        </p:txBody>
      </p:sp>
      <p:sp>
        <p:nvSpPr>
          <p:cNvPr id="11267" name="Rectangle 2"/>
          <p:cNvSpPr>
            <a:spLocks noGrp="1" noChangeArrowheads="1"/>
          </p:cNvSpPr>
          <p:nvPr>
            <p:ph type="title"/>
          </p:nvPr>
        </p:nvSpPr>
        <p:spPr/>
        <p:txBody>
          <a:bodyPr/>
          <a:lstStyle/>
          <a:p>
            <a:pPr eaLnBrk="1" hangingPunct="1"/>
            <a:r>
              <a:rPr lang="en-US" sz="3200" smtClean="0"/>
              <a:t>Available Documentation</a:t>
            </a:r>
          </a:p>
        </p:txBody>
      </p:sp>
      <p:sp>
        <p:nvSpPr>
          <p:cNvPr id="11268" name="Rectangle 3"/>
          <p:cNvSpPr>
            <a:spLocks noGrp="1" noChangeArrowheads="1"/>
          </p:cNvSpPr>
          <p:nvPr>
            <p:ph type="body" idx="1"/>
          </p:nvPr>
        </p:nvSpPr>
        <p:spPr/>
        <p:txBody>
          <a:bodyPr/>
          <a:lstStyle/>
          <a:p>
            <a:pPr eaLnBrk="1" hangingPunct="1"/>
            <a:r>
              <a:rPr lang="en-US" smtClean="0">
                <a:solidFill>
                  <a:srgbClr val="800000"/>
                </a:solidFill>
              </a:rPr>
              <a:t>fluka2008.manual</a:t>
            </a:r>
            <a:r>
              <a:rPr lang="en-US" smtClean="0"/>
              <a:t>  ASCII version of the manual (easy to edit)</a:t>
            </a:r>
          </a:p>
          <a:p>
            <a:pPr eaLnBrk="1" hangingPunct="1"/>
            <a:r>
              <a:rPr lang="en-US" smtClean="0">
                <a:solidFill>
                  <a:srgbClr val="800000"/>
                </a:solidFill>
              </a:rPr>
              <a:t>FM.pdf</a:t>
            </a:r>
            <a:r>
              <a:rPr lang="en-US" smtClean="0"/>
              <a:t> current version of the FLUKA manual</a:t>
            </a:r>
          </a:p>
          <a:p>
            <a:pPr eaLnBrk="1" hangingPunct="1"/>
            <a:r>
              <a:rPr lang="en-US" smtClean="0">
                <a:solidFill>
                  <a:srgbClr val="800000"/>
                </a:solidFill>
              </a:rPr>
              <a:t>CERN-2005-10.pdf</a:t>
            </a:r>
            <a:r>
              <a:rPr lang="en-US" smtClean="0"/>
              <a:t> official reference for FLUKA</a:t>
            </a:r>
          </a:p>
          <a:p>
            <a:pPr eaLnBrk="1" hangingPunct="1"/>
            <a:endParaRPr lang="en-US" smtClean="0"/>
          </a:p>
          <a:p>
            <a:pPr eaLnBrk="1" hangingPunct="1"/>
            <a:r>
              <a:rPr lang="en-US" smtClean="0"/>
              <a:t>or navigate the manual, online version (www.fluka.org)</a:t>
            </a:r>
          </a:p>
          <a:p>
            <a:pPr eaLnBrk="1" hangingPunct="1"/>
            <a:endParaRPr lang="en-US" smtClean="0"/>
          </a:p>
          <a:p>
            <a:pPr eaLnBrk="1" hangingPunct="1"/>
            <a:r>
              <a:rPr lang="en-US" smtClean="0"/>
              <a:t>or (when using FLAIR) press </a:t>
            </a:r>
            <a:r>
              <a:rPr lang="en-US" smtClean="0">
                <a:solidFill>
                  <a:srgbClr val="800000"/>
                </a:solidFill>
              </a:rPr>
              <a:t>F1</a:t>
            </a:r>
            <a:r>
              <a:rPr lang="en-US" smtClean="0"/>
              <a:t> to get an interactive manual (which can be also called on prompt level by calling ‘</a:t>
            </a:r>
            <a:r>
              <a:rPr lang="en-US" i="1" smtClean="0">
                <a:solidFill>
                  <a:srgbClr val="800000"/>
                </a:solidFill>
              </a:rPr>
              <a:t>fm.py’</a:t>
            </a:r>
            <a:r>
              <a:rPr lang="en-US" smtClean="0"/>
              <a:t>’)</a:t>
            </a:r>
          </a:p>
          <a:p>
            <a:pPr eaLnBrk="1" hangingPunct="1"/>
            <a:endParaRPr lang="en-US" smtClean="0"/>
          </a:p>
          <a:p>
            <a:pPr eaLnBrk="1" hangingPunct="1"/>
            <a:r>
              <a:rPr lang="en-US" smtClean="0"/>
              <a:t>or (at a further stage) the </a:t>
            </a:r>
            <a:r>
              <a:rPr lang="en-US" smtClean="0">
                <a:solidFill>
                  <a:srgbClr val="800000"/>
                </a:solidFill>
              </a:rPr>
              <a:t>FAQ</a:t>
            </a:r>
            <a:r>
              <a:rPr lang="en-US" smtClean="0"/>
              <a:t> available at:</a:t>
            </a:r>
            <a:br>
              <a:rPr lang="en-US" smtClean="0"/>
            </a:br>
            <a:r>
              <a:rPr lang="en-US" smtClean="0">
                <a:solidFill>
                  <a:srgbClr val="800000"/>
                </a:solidFill>
              </a:rPr>
              <a:t>http://www.fluka.org/Faq.html</a:t>
            </a:r>
            <a:endParaRPr lang="en-US" smtClean="0"/>
          </a:p>
          <a:p>
            <a:pPr eaLnBrk="1" hangingPunct="1"/>
            <a:endParaRPr lang="en-US" smtClean="0"/>
          </a:p>
          <a:p>
            <a:pPr eaLnBrk="1" hangingPunct="1"/>
            <a:r>
              <a:rPr lang="en-US" smtClean="0"/>
              <a:t>or (at a further stage) the archive of </a:t>
            </a:r>
            <a:r>
              <a:rPr lang="en-US" smtClean="0">
                <a:solidFill>
                  <a:srgbClr val="800000"/>
                </a:solidFill>
              </a:rPr>
              <a:t>fluka-discuss</a:t>
            </a:r>
            <a:r>
              <a:rPr lang="en-US" smtClean="0"/>
              <a:t>:</a:t>
            </a:r>
            <a:br>
              <a:rPr lang="en-US" smtClean="0"/>
            </a:br>
            <a:r>
              <a:rPr lang="en-US" smtClean="0">
                <a:solidFill>
                  <a:srgbClr val="800000"/>
                </a:solidFill>
              </a:rPr>
              <a:t>http://www.fluka.org/MailingList.html</a:t>
            </a:r>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E29B509D-BFFF-4B9E-90EC-12FC09CECD1D}" type="slidenum">
              <a:rPr lang="en-US" smtClean="0">
                <a:latin typeface="Tahoma" pitchFamily="34" charset="0"/>
              </a:rPr>
              <a:pPr/>
              <a:t>9</a:t>
            </a:fld>
            <a:endParaRPr lang="en-US" smtClean="0">
              <a:latin typeface="Tahoma" pitchFamily="34" charset="0"/>
            </a:endParaRPr>
          </a:p>
        </p:txBody>
      </p:sp>
      <p:sp>
        <p:nvSpPr>
          <p:cNvPr id="12291" name="Rectangle 2"/>
          <p:cNvSpPr>
            <a:spLocks noGrp="1" noChangeArrowheads="1"/>
          </p:cNvSpPr>
          <p:nvPr>
            <p:ph type="title"/>
          </p:nvPr>
        </p:nvSpPr>
        <p:spPr/>
        <p:txBody>
          <a:bodyPr/>
          <a:lstStyle/>
          <a:p>
            <a:pPr eaLnBrk="1" hangingPunct="1"/>
            <a:r>
              <a:rPr lang="en-US" sz="3200" smtClean="0"/>
              <a:t>FLUKA Release Notes Fluka2008.3b</a:t>
            </a:r>
          </a:p>
        </p:txBody>
      </p:sp>
      <p:sp>
        <p:nvSpPr>
          <p:cNvPr id="11270" name="Rectangle 3"/>
          <p:cNvSpPr>
            <a:spLocks noGrp="1" noChangeArrowheads="1"/>
          </p:cNvSpPr>
          <p:nvPr>
            <p:ph type="body" idx="1"/>
          </p:nvPr>
        </p:nvSpPr>
        <p:spPr>
          <a:xfrm>
            <a:off x="571500" y="1000125"/>
            <a:ext cx="8321675" cy="5581650"/>
          </a:xfrm>
        </p:spPr>
        <p:txBody>
          <a:bodyPr/>
          <a:lstStyle/>
          <a:p>
            <a:pPr marL="0" indent="0" algn="just" eaLnBrk="1" hangingPunct="1">
              <a:buFont typeface="Wingdings" pitchFamily="2" charset="2"/>
              <a:buNone/>
              <a:defRPr/>
            </a:pPr>
            <a:r>
              <a:rPr lang="en-GB" sz="1800" dirty="0" smtClean="0"/>
              <a:t>The latest major release was a major step in the FLUKA development cycle with respect to the last official release version Fluka2006.3b. It added a few new features and there are a few major physics improvements. </a:t>
            </a:r>
          </a:p>
          <a:p>
            <a:pPr marL="0" indent="0" algn="just" eaLnBrk="1" hangingPunct="1">
              <a:buFont typeface="Wingdings" pitchFamily="2" charset="2"/>
              <a:buNone/>
              <a:defRPr/>
            </a:pPr>
            <a:endParaRPr lang="en-GB" sz="1100" dirty="0" smtClean="0"/>
          </a:p>
          <a:p>
            <a:pPr marL="0" indent="0" algn="just" eaLnBrk="1" hangingPunct="1">
              <a:buFont typeface="Wingdings" pitchFamily="2" charset="2"/>
              <a:buNone/>
              <a:defRPr/>
            </a:pPr>
            <a:r>
              <a:rPr lang="en-GB" sz="1800" dirty="0" smtClean="0"/>
              <a:t>This recent intermediate update (3b) contains a few small fixes and a significant functionality improvement with respect to Fluka2008.3.7 (the latest </a:t>
            </a:r>
            <a:r>
              <a:rPr lang="en-GB" sz="1800" dirty="0" err="1" smtClean="0"/>
              <a:t>respin</a:t>
            </a:r>
            <a:r>
              <a:rPr lang="en-GB" sz="1800" dirty="0" smtClean="0"/>
              <a:t> of Fluka2008.3). Most of them are likely to be irrelevant for the majority of the users, however it is safer and recommended to immediately move to Fluka2008.3b. The move should be painless since there is no change in the physics, apart the new functionality which is described below (and which is not activated by default).</a:t>
            </a:r>
          </a:p>
          <a:p>
            <a:pPr marL="0" indent="0" algn="just" eaLnBrk="1" hangingPunct="1">
              <a:buFont typeface="Wingdings" pitchFamily="2" charset="2"/>
              <a:buNone/>
              <a:defRPr/>
            </a:pPr>
            <a:r>
              <a:rPr lang="en-GB" sz="1800" dirty="0" smtClean="0"/>
              <a:t>Compton scattering with taking fully into account the binding and orbital electron motion: up to now FLUKA included two possibilities for the treatment of Compton scattering:</a:t>
            </a:r>
          </a:p>
          <a:p>
            <a:pPr marL="719138" indent="-363538" algn="just" eaLnBrk="1" hangingPunct="1">
              <a:buFont typeface="+mj-lt"/>
              <a:buAutoNum type="arabicPeriod"/>
              <a:defRPr/>
            </a:pPr>
            <a:r>
              <a:rPr lang="en-GB" sz="1800" dirty="0" smtClean="0"/>
              <a:t>"naive" scattering on free electrons</a:t>
            </a:r>
          </a:p>
          <a:p>
            <a:pPr marL="719138" indent="-363538" algn="just" eaLnBrk="1" hangingPunct="1">
              <a:buFont typeface="+mj-lt"/>
              <a:buAutoNum type="arabicPeriod"/>
              <a:defRPr/>
            </a:pPr>
            <a:r>
              <a:rPr lang="en-GB" sz="1800" dirty="0" smtClean="0"/>
              <a:t>Compton scattering corrected by an inelastic form factor, S(</a:t>
            </a:r>
            <a:r>
              <a:rPr lang="en-GB" sz="1800" dirty="0" err="1" smtClean="0"/>
              <a:t>q,Z</a:t>
            </a:r>
            <a:r>
              <a:rPr lang="en-GB" sz="1800" dirty="0" smtClean="0"/>
              <a:t>)</a:t>
            </a:r>
          </a:p>
          <a:p>
            <a:pPr marL="719138" indent="-363538" algn="just" eaLnBrk="1" hangingPunct="1">
              <a:buNone/>
              <a:defRPr/>
            </a:pPr>
            <a:endParaRPr lang="en-GB" sz="800" dirty="0" smtClean="0"/>
          </a:p>
          <a:p>
            <a:pPr marL="0" indent="0" algn="just" eaLnBrk="1" hangingPunct="1">
              <a:buNone/>
              <a:defRPr/>
            </a:pPr>
            <a:r>
              <a:rPr lang="en-GB" sz="1800" dirty="0" smtClean="0"/>
              <a:t>Now a third possibility has been added, where both binding effects and orbital motion of all electronic shells of all elements are accounted for. This is particularly relevant for low energy photons and/or heavy elements</a:t>
            </a:r>
          </a:p>
          <a:p>
            <a:pPr marL="0" indent="0" algn="just" eaLnBrk="1" hangingPunct="1">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rgbClr val="FF0000"/>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6350" cap="flat" cmpd="sng" algn="ctr">
          <a:solidFill>
            <a:srgbClr val="FF0000"/>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themeOverride>
</file>

<file path=docProps/app.xml><?xml version="1.0" encoding="utf-8"?>
<Properties xmlns="http://schemas.openxmlformats.org/officeDocument/2006/extended-properties" xmlns:vt="http://schemas.openxmlformats.org/officeDocument/2006/docPropsVTypes">
  <Template>C:\Program Files\Microsoft Office\Templates\Presentation Designs\Blueprint.pot</Template>
  <TotalTime>8039</TotalTime>
  <Words>1585</Words>
  <Application>Microsoft PowerPoint</Application>
  <PresentationFormat>Overhead</PresentationFormat>
  <Paragraphs>295</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Blueprint</vt:lpstr>
      <vt:lpstr>FLUKA - Basics</vt:lpstr>
      <vt:lpstr>How to download and install Fluka</vt:lpstr>
      <vt:lpstr>How to download and install Fluka</vt:lpstr>
      <vt:lpstr>Persistent settings</vt:lpstr>
      <vt:lpstr>FLUKA directory structure</vt:lpstr>
      <vt:lpstr>FLUKA release: main directory $FLUPRO</vt:lpstr>
      <vt:lpstr>What’s inside the physics data files:</vt:lpstr>
      <vt:lpstr>Available Documentation</vt:lpstr>
      <vt:lpstr>FLUKA Release Notes Fluka2008.3b</vt:lpstr>
      <vt:lpstr>FLUKA Release 2008 New Features</vt:lpstr>
      <vt:lpstr>Input example</vt:lpstr>
      <vt:lpstr>A Simple Example</vt:lpstr>
      <vt:lpstr>Prepare the working space</vt:lpstr>
      <vt:lpstr>Now let’s test the installation</vt:lpstr>
      <vt:lpstr>What rfluka does:</vt:lpstr>
      <vt:lpstr>At the end of the FLUKA run:</vt:lpstr>
      <vt:lpstr>Checking FLUKA during the run</vt:lpstr>
      <vt:lpstr>Tips &amp; Tricks</vt:lpstr>
      <vt:lpstr>A New Way to “Go FLUKA” - FLUPIX</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Vasilis Vlachoudis</dc:creator>
  <cp:lastModifiedBy>Markus Brugger</cp:lastModifiedBy>
  <cp:revision>896</cp:revision>
  <cp:lastPrinted>2004-07-08T08:47:15Z</cp:lastPrinted>
  <dcterms:created xsi:type="dcterms:W3CDTF">2003-02-06T18:33:45Z</dcterms:created>
  <dcterms:modified xsi:type="dcterms:W3CDTF">2009-03-30T13:01:09Z</dcterms:modified>
</cp:coreProperties>
</file>