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</p:sldMasterIdLst>
  <p:notesMasterIdLst>
    <p:notesMasterId r:id="rId41"/>
  </p:notesMasterIdLst>
  <p:handoutMasterIdLst>
    <p:handoutMasterId r:id="rId42"/>
  </p:handoutMasterIdLst>
  <p:sldIdLst>
    <p:sldId id="895" r:id="rId3"/>
    <p:sldId id="924" r:id="rId4"/>
    <p:sldId id="932" r:id="rId5"/>
    <p:sldId id="933" r:id="rId6"/>
    <p:sldId id="934" r:id="rId7"/>
    <p:sldId id="935" r:id="rId8"/>
    <p:sldId id="936" r:id="rId9"/>
    <p:sldId id="937" r:id="rId10"/>
    <p:sldId id="948" r:id="rId11"/>
    <p:sldId id="949" r:id="rId12"/>
    <p:sldId id="940" r:id="rId13"/>
    <p:sldId id="950" r:id="rId14"/>
    <p:sldId id="945" r:id="rId15"/>
    <p:sldId id="941" r:id="rId16"/>
    <p:sldId id="944" r:id="rId17"/>
    <p:sldId id="943" r:id="rId18"/>
    <p:sldId id="946" r:id="rId19"/>
    <p:sldId id="947" r:id="rId20"/>
    <p:sldId id="951" r:id="rId21"/>
    <p:sldId id="952" r:id="rId22"/>
    <p:sldId id="953" r:id="rId23"/>
    <p:sldId id="954" r:id="rId24"/>
    <p:sldId id="955" r:id="rId25"/>
    <p:sldId id="956" r:id="rId26"/>
    <p:sldId id="957" r:id="rId27"/>
    <p:sldId id="958" r:id="rId28"/>
    <p:sldId id="959" r:id="rId29"/>
    <p:sldId id="960" r:id="rId30"/>
    <p:sldId id="961" r:id="rId31"/>
    <p:sldId id="962" r:id="rId32"/>
    <p:sldId id="963" r:id="rId33"/>
    <p:sldId id="964" r:id="rId34"/>
    <p:sldId id="965" r:id="rId35"/>
    <p:sldId id="966" r:id="rId36"/>
    <p:sldId id="967" r:id="rId37"/>
    <p:sldId id="968" r:id="rId38"/>
    <p:sldId id="969" r:id="rId39"/>
    <p:sldId id="970" r:id="rId40"/>
  </p:sldIdLst>
  <p:sldSz cx="9144000" cy="6858000" type="overhead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3ED05"/>
    <a:srgbClr val="009900"/>
    <a:srgbClr val="CC0000"/>
    <a:srgbClr val="0066FF"/>
    <a:srgbClr val="FFFFCC"/>
    <a:srgbClr val="3333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89" autoAdjust="0"/>
    <p:restoredTop sz="92435" autoAdjust="0"/>
  </p:normalViewPr>
  <p:slideViewPr>
    <p:cSldViewPr>
      <p:cViewPr varScale="1">
        <p:scale>
          <a:sx n="120" d="100"/>
          <a:sy n="120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fld id="{0D64D048-ADE3-43A9-BCB7-EBD601CDC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1273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algn="r"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0125" y="785813"/>
            <a:ext cx="5138738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4876800"/>
            <a:ext cx="521335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775"/>
            <a:ext cx="3048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algn="r"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fld id="{0BEA3871-E435-4721-82F3-57E4621D0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D5A48B2-AB56-4A46-9277-D71C6CE103EB}" type="slidenum">
              <a:rPr lang="en-US" smtClean="0"/>
              <a:pPr defTabSz="949325"/>
              <a:t>1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48F075E9-DB83-4558-AF8B-93565D1C506B}" type="slidenum">
              <a:rPr lang="en-US" smtClean="0"/>
              <a:pPr defTabSz="949325"/>
              <a:t>10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0FA43AEB-6641-4F6E-A5C4-D8FA89717948}" type="slidenum">
              <a:rPr lang="en-US" smtClean="0"/>
              <a:pPr defTabSz="949325"/>
              <a:t>11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E7EA3216-4782-4E64-8387-1F8551DB68AA}" type="slidenum">
              <a:rPr lang="en-US" smtClean="0"/>
              <a:pPr defTabSz="949325"/>
              <a:t>12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CB3F95D4-36ED-4704-9D51-2ACE48B85745}" type="slidenum">
              <a:rPr lang="en-US" smtClean="0"/>
              <a:pPr defTabSz="949325"/>
              <a:t>13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CBB5476-ECD5-47C7-AB65-C6C7B28622FE}" type="slidenum">
              <a:rPr lang="en-US" smtClean="0"/>
              <a:pPr defTabSz="949325"/>
              <a:t>14</a:t>
            </a:fld>
            <a:endParaRPr 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647D6CFF-5717-4950-B26A-DE52CCCEC479}" type="slidenum">
              <a:rPr lang="en-US" smtClean="0"/>
              <a:pPr defTabSz="949325"/>
              <a:t>15</a:t>
            </a:fld>
            <a:endParaRPr lang="en-US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26164994-3404-43C6-BACF-A9983F22559F}" type="slidenum">
              <a:rPr lang="en-US" smtClean="0"/>
              <a:pPr defTabSz="949325"/>
              <a:t>16</a:t>
            </a:fld>
            <a:endParaRPr 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E840B0F-083C-4852-B3EF-7DBCF8D0E832}" type="slidenum">
              <a:rPr lang="en-US" smtClean="0"/>
              <a:pPr defTabSz="949325"/>
              <a:t>17</a:t>
            </a:fld>
            <a:endParaRPr lang="en-US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701E982-BB4A-4D45-BD68-0A8380422173}" type="slidenum">
              <a:rPr lang="en-US" smtClean="0"/>
              <a:pPr defTabSz="949325"/>
              <a:t>18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30DB0E6C-574C-4199-850C-D16D33D8FD82}" type="slidenum">
              <a:rPr lang="en-US" sz="1300">
                <a:latin typeface="Tahoma" pitchFamily="34" charset="0"/>
              </a:rPr>
              <a:pPr algn="r" defTabSz="949325"/>
              <a:t>19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43941C3A-0B4D-4675-B076-2A7DF362407D}" type="slidenum">
              <a:rPr lang="en-US" smtClean="0"/>
              <a:pPr defTabSz="949325"/>
              <a:t>2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31F3DB47-F0C8-4BA4-8FEA-E123A4C363C2}" type="slidenum">
              <a:rPr lang="en-US" sz="1300">
                <a:latin typeface="Tahoma" pitchFamily="34" charset="0"/>
              </a:rPr>
              <a:pPr algn="r" defTabSz="949325"/>
              <a:t>20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DE1CD093-6E43-431E-B569-A3AD9EE4FB66}" type="slidenum">
              <a:rPr lang="en-US" sz="1300">
                <a:latin typeface="Tahoma" pitchFamily="34" charset="0"/>
              </a:rPr>
              <a:pPr algn="r" defTabSz="949325"/>
              <a:t>21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E1C5B55A-C671-44AF-AD70-44BA42B4E9AA}" type="slidenum">
              <a:rPr lang="en-US" sz="1300">
                <a:latin typeface="Tahoma" pitchFamily="34" charset="0"/>
              </a:rPr>
              <a:pPr algn="r" defTabSz="949325"/>
              <a:t>22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91BC177D-3968-4383-B34E-EB887C633F6E}" type="slidenum">
              <a:rPr lang="en-US" sz="1300">
                <a:latin typeface="Tahoma" pitchFamily="34" charset="0"/>
              </a:rPr>
              <a:pPr algn="r" defTabSz="949325"/>
              <a:t>23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B0AC03F6-5254-4137-91B1-DEC061C38015}" type="slidenum">
              <a:rPr lang="en-US" sz="1300">
                <a:latin typeface="Tahoma" pitchFamily="34" charset="0"/>
              </a:rPr>
              <a:pPr algn="r" defTabSz="949325"/>
              <a:t>24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28C84297-AD32-4F81-9850-E83C50E77370}" type="slidenum">
              <a:rPr lang="en-US" sz="1300">
                <a:latin typeface="Tahoma" pitchFamily="34" charset="0"/>
              </a:rPr>
              <a:pPr algn="r" defTabSz="949325"/>
              <a:t>25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EA59F5A4-73F6-45C5-89FC-AFB69B35CAC7}" type="slidenum">
              <a:rPr lang="en-US" sz="1300">
                <a:latin typeface="Tahoma" pitchFamily="34" charset="0"/>
              </a:rPr>
              <a:pPr algn="r" defTabSz="949325"/>
              <a:t>26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8CB246A7-B1DA-4503-BDF0-F8C5669E2D87}" type="slidenum">
              <a:rPr lang="en-US" sz="1300">
                <a:latin typeface="Tahoma" pitchFamily="34" charset="0"/>
              </a:rPr>
              <a:pPr algn="r" defTabSz="949325"/>
              <a:t>27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137D8864-FF2B-43F6-AAF8-AC4784C9E384}" type="slidenum">
              <a:rPr lang="en-US" sz="1300">
                <a:latin typeface="Tahoma" pitchFamily="34" charset="0"/>
              </a:rPr>
              <a:pPr algn="r" defTabSz="949325"/>
              <a:t>28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74098DDF-7A28-460B-A4BA-044C137C12CB}" type="slidenum">
              <a:rPr lang="en-US" sz="1300">
                <a:latin typeface="Tahoma" pitchFamily="34" charset="0"/>
              </a:rPr>
              <a:pPr algn="r" defTabSz="949325"/>
              <a:t>29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EEF152C-16B4-4024-9BF9-473BC0789E13}" type="slidenum">
              <a:rPr lang="en-US" smtClean="0"/>
              <a:pPr defTabSz="949325"/>
              <a:t>3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0EACB535-EC1A-4B8F-B7CA-6070ECA8EEF6}" type="slidenum">
              <a:rPr lang="en-US" sz="1300">
                <a:latin typeface="Tahoma" pitchFamily="34" charset="0"/>
              </a:rPr>
              <a:pPr algn="r" defTabSz="949325"/>
              <a:t>30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6E79B65F-B50F-4545-9C31-B3739D08E0F0}" type="slidenum">
              <a:rPr lang="en-US" sz="1300">
                <a:latin typeface="Tahoma" pitchFamily="34" charset="0"/>
              </a:rPr>
              <a:pPr algn="r" defTabSz="949325"/>
              <a:t>31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930C2D63-2414-4282-8FBD-C7E64AD599AB}" type="slidenum">
              <a:rPr lang="en-US" sz="1300">
                <a:latin typeface="Tahoma" pitchFamily="34" charset="0"/>
              </a:rPr>
              <a:pPr algn="r" defTabSz="949325"/>
              <a:t>32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FCCF6A29-EDE3-4CB1-ADA3-B4B5F5C059F4}" type="slidenum">
              <a:rPr lang="en-US" sz="1300">
                <a:latin typeface="Tahoma" pitchFamily="34" charset="0"/>
              </a:rPr>
              <a:pPr algn="r" defTabSz="949325"/>
              <a:t>33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3A3C2E8E-46C6-4BD2-81D5-9CD0E4BDC4C3}" type="slidenum">
              <a:rPr lang="en-US" sz="1300">
                <a:latin typeface="Tahoma" pitchFamily="34" charset="0"/>
              </a:rPr>
              <a:pPr algn="r" defTabSz="949325"/>
              <a:t>34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7226CFB6-DB68-49AD-8BC9-4B80D0F9A68C}" type="slidenum">
              <a:rPr lang="en-US" smtClean="0"/>
              <a:pPr defTabSz="949325"/>
              <a:t>4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1CC0133B-433F-4296-9227-1C074F7F829E}" type="slidenum">
              <a:rPr lang="en-US" smtClean="0"/>
              <a:pPr defTabSz="949325"/>
              <a:t>5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A63991FC-042C-469A-914F-27CFFE12523C}" type="slidenum">
              <a:rPr lang="en-US" smtClean="0"/>
              <a:pPr defTabSz="949325"/>
              <a:t>6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CFFA2AC4-3E69-4679-9BB4-2749B51B0525}" type="slidenum">
              <a:rPr lang="en-US" smtClean="0"/>
              <a:pPr defTabSz="949325"/>
              <a:t>7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DFAEA0B6-FCBC-4AA4-B07C-2AB0642E774E}" type="slidenum">
              <a:rPr lang="en-US" smtClean="0"/>
              <a:pPr defTabSz="949325"/>
              <a:t>8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68A4CEC9-6250-4590-8A6B-1CC4F8CCA5A3}" type="slidenum">
              <a:rPr lang="en-US" smtClean="0"/>
              <a:pPr defTabSz="949325"/>
              <a:t>9</a:t>
            </a:fld>
            <a:endParaRPr lang="en-U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42C589A-2E31-4598-83FC-C8289F979A75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700338" y="6248400"/>
            <a:ext cx="3743325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1B0E284-1833-4921-B36C-9EC7668D5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855DA-B523-436C-83EF-87B528652385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EFFE1-8916-4AD3-85BF-0812A9859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467C1-8458-4676-A72D-3E31EC37305B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C369-6EDB-4E65-9867-E3B25F5A8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937C-9A12-4E37-BA35-EC0500B1756B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E80E4-4955-419A-947E-10C128FDB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21DA3-2BDB-48A7-BE27-1F84E1AA0341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D4EE0-4A4F-470E-A61A-1FD653E02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25235-37F3-4B6B-AF8E-6BA0CA47539E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C7043-1D14-41A9-AF08-C6F081AAF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E67A9-C2C1-45BC-9354-ECBFD29543DE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BFE4A-F2B0-4E6C-817A-BBB69BF9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8EBD5-4E3C-4713-9EBC-66E49A2515D0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ED0FB-905B-422E-BA86-5D7C86A65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8759B-FAE2-4CC3-AA46-8E5D4D3BB9FB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9877-1897-4C79-8B96-75EABDCCF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E7EB6-397B-4D38-BA0C-4F2DB557AC46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A3CCA-8E3C-48D8-8145-6A63D530A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B4D2A-934C-4DE0-A024-F0A97AD153E1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BDD94-EB32-4E4D-8302-71283E7E0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E91FB-247E-4899-9090-41E9A177ADD9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0B307-BD65-4C3F-B261-5A7EF6F3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10ED7-7271-4A38-A8A9-A93657B32366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729CF-49DC-40B0-AC9B-26C38179D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B0A39-490D-46A9-B6A5-36B51A02A26C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F97F5-F555-42B7-8508-CCC3FB5DB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8D53-E5C2-4A30-BA7E-9723C7FB14D1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0B619-C130-45AA-B245-77F349067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3BA5E-5F06-46BB-A86E-901DF5EF51B5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ABA69-A2B1-46D4-9119-2A3CF3CC6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41E04-7171-48FA-9D55-9ADD9B6EC56C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78919-0651-4019-999C-19C66FF9D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E4E60-E835-4456-97CC-4130C52F8558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6F69E-4099-4DFC-A7CD-7359850A2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9CBB7-9465-4C18-8485-3B8B5FEFD912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82B88-BEFD-4BFC-9077-EA08D50CC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BF7BE-E603-424C-BA54-CC82489B8303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CACB1-FBA5-4F11-A6DA-359334B73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A71FD-D891-4BD4-9969-CFC2364EBE44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68280-241F-4F4F-9F94-6219549F1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53434-6D9E-4FEC-B13A-FDDDD8FE0653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1C041-8407-42CC-96ED-C75E36743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62ECA82-78B5-41BB-ADFF-F57A2EEA468B}" type="datetime1">
              <a:rPr lang="en-US"/>
              <a:pPr>
                <a:defRPr/>
              </a:pPr>
              <a:t>3/27/2009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74938" y="6437313"/>
            <a:ext cx="4154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F43557F2-C5D9-43F0-ACF1-FDF74D18B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13" descr="FLUKA_Dim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2124075"/>
            <a:ext cx="9144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86400" y="5334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9B47AF8-D707-480B-8BAD-C5F3A1C571B3}" type="datetime1">
              <a:rPr lang="en-US"/>
              <a:pPr>
                <a:defRPr/>
              </a:pPr>
              <a:t>3/27/2009</a:t>
            </a:fld>
            <a:r>
              <a:rPr lang="en-US"/>
              <a:t> 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AA9A46F-7784-4210-A006-26507B701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 descr="fluka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304800"/>
            <a:ext cx="2751138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4843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Ionization and Transport</a:t>
            </a:r>
          </a:p>
        </p:txBody>
      </p:sp>
      <p:pic>
        <p:nvPicPr>
          <p:cNvPr id="4099" name="Picture 17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3419475" y="4303713"/>
            <a:ext cx="4465638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FLUKA Beginners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40DFD1-64D0-414A-9314-5D43F6B0071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Energy dependent quantities II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1700213"/>
            <a:ext cx="8459787" cy="34258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F0872-6351-4882-8BFA-14B40414D17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 options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11188" y="19161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IONFLUCT FlagH	FlagEM	Accuracy Mat1	Mat2	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STEP</a:t>
            </a:r>
            <a:r>
              <a:rPr lang="en-US" sz="1600" baseline="-2500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35013" y="1054100"/>
            <a:ext cx="8013700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Ionization fluctuations are simulated or not depending on the  DEFAULTS used. Can be controlled by </a:t>
            </a:r>
          </a:p>
        </p:txBody>
      </p:sp>
      <p:sp>
        <p:nvSpPr>
          <p:cNvPr id="1270790" name="Text Box 6"/>
          <p:cNvSpPr txBox="1">
            <a:spLocks noChangeArrowheads="1"/>
          </p:cNvSpPr>
          <p:nvPr/>
        </p:nvSpPr>
        <p:spPr bwMode="auto">
          <a:xfrm>
            <a:off x="684213" y="3284538"/>
            <a:ext cx="8064500" cy="11874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Remember always that </a:t>
            </a:r>
            <a:r>
              <a:rPr lang="el-GR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</a:t>
            </a: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-ray production is controlled independently and cannot be switched off for e</a:t>
            </a:r>
            <a:r>
              <a:rPr lang="en-US" sz="2400" b="1" i="1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  <a:r>
              <a:rPr lang="en-US" sz="2400" b="1" i="1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(it would be physically meaningless)</a:t>
            </a:r>
            <a:endParaRPr lang="el-GR" sz="24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DE56D-83E8-47CF-AA08-40BDBECC41F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Playing with a proton beam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2667000" cy="52387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1800" smtClean="0"/>
              <a:t>Dose vs depth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800" smtClean="0"/>
              <a:t>energy deposition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800" smtClean="0"/>
              <a:t>in water for a 200 MeV p beam with various approximations for the physical processes taken into account</a:t>
            </a:r>
          </a:p>
        </p:txBody>
      </p:sp>
      <p:pic>
        <p:nvPicPr>
          <p:cNvPr id="15365" name="Picture 4" descr="wa200multinw"/>
          <p:cNvPicPr>
            <a:picLocks noChangeAspect="1" noChangeArrowheads="1"/>
          </p:cNvPicPr>
          <p:nvPr/>
        </p:nvPicPr>
        <p:blipFill>
          <a:blip r:embed="rId3"/>
          <a:srcRect l="4733" t="30090" r="13884" b="5194"/>
          <a:stretch>
            <a:fillRect/>
          </a:stretch>
        </p:blipFill>
        <p:spPr bwMode="auto">
          <a:xfrm>
            <a:off x="3276600" y="836613"/>
            <a:ext cx="5456238" cy="5616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4C7BD-9DD4-4A57-A566-BBCD0E6119B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Playing with a proton beam II part</a:t>
            </a:r>
          </a:p>
        </p:txBody>
      </p:sp>
      <p:pic>
        <p:nvPicPr>
          <p:cNvPr id="16388" name="Picture 3" descr="wa214absmultinw"/>
          <p:cNvPicPr>
            <a:picLocks noChangeAspect="1" noChangeArrowheads="1"/>
          </p:cNvPicPr>
          <p:nvPr/>
        </p:nvPicPr>
        <p:blipFill>
          <a:blip r:embed="rId3"/>
          <a:srcRect l="7561" t="36000" r="13080" b="3981"/>
          <a:stretch>
            <a:fillRect/>
          </a:stretch>
        </p:blipFill>
        <p:spPr bwMode="auto">
          <a:xfrm>
            <a:off x="2987675" y="836613"/>
            <a:ext cx="5241925" cy="5616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808038" y="1136650"/>
            <a:ext cx="2684462" cy="4572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endParaRPr lang="en-US" sz="2400">
              <a:latin typeface="Tahoma" pitchFamily="34" charset="0"/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84213" y="981075"/>
            <a:ext cx="23034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Dose vs depth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energy deposition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in water for a 214 MeV real p beam under various conditions.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Exp. Data from PSI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A2AA94-26F9-47B7-ABEC-792799B91B2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Heavy 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800000"/>
                </a:solidFill>
              </a:rPr>
              <a:t>Ionization energy losses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Up-to-date effective charge parameterizations</a:t>
            </a:r>
          </a:p>
          <a:p>
            <a:pPr eaLnBrk="1" hangingPunct="1"/>
            <a:r>
              <a:rPr lang="en-US" smtClean="0"/>
              <a:t>Energy loss straggling according to:</a:t>
            </a:r>
          </a:p>
          <a:p>
            <a:pPr lvl="1" eaLnBrk="1" hangingPunct="1"/>
            <a:r>
              <a:rPr lang="en-US" smtClean="0"/>
              <a:t>“normal” first Born approximation</a:t>
            </a:r>
          </a:p>
          <a:p>
            <a:pPr lvl="1" eaLnBrk="1" hangingPunct="1"/>
            <a:r>
              <a:rPr lang="en-US" smtClean="0"/>
              <a:t>Charge exchange effects (dominant at low energies, ad-hoc model developed for  FLUKA)</a:t>
            </a:r>
          </a:p>
          <a:p>
            <a:pPr lvl="1" eaLnBrk="1" hangingPunct="1"/>
            <a:r>
              <a:rPr lang="en-US" smtClean="0"/>
              <a:t>Mott cross section (high energies, not yet fully implemented)</a:t>
            </a:r>
          </a:p>
          <a:p>
            <a:pPr lvl="1" eaLnBrk="1" hangingPunct="1"/>
            <a:r>
              <a:rPr lang="en-US" smtClean="0"/>
              <a:t>Nuclear form factors (high energies)</a:t>
            </a:r>
          </a:p>
          <a:p>
            <a:pPr lvl="1" eaLnBrk="1" hangingPunct="1"/>
            <a:r>
              <a:rPr lang="en-US" smtClean="0"/>
              <a:t>Direct e+/e-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E49B2-3862-4622-8F61-08A9F201CE6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Heavy ions dE/dx</a:t>
            </a:r>
          </a:p>
        </p:txBody>
      </p:sp>
      <p:pic>
        <p:nvPicPr>
          <p:cNvPr id="18436" name="Picture 5" descr="dedxu"/>
          <p:cNvPicPr>
            <a:picLocks noChangeAspect="1" noChangeArrowheads="1"/>
          </p:cNvPicPr>
          <p:nvPr/>
        </p:nvPicPr>
        <p:blipFill>
          <a:blip r:embed="rId3"/>
          <a:srcRect l="4388" t="24568" r="16222" b="18843"/>
          <a:stretch>
            <a:fillRect/>
          </a:stretch>
        </p:blipFill>
        <p:spPr bwMode="auto">
          <a:xfrm>
            <a:off x="0" y="935038"/>
            <a:ext cx="45370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6" descr="dedxar"/>
          <p:cNvPicPr>
            <a:picLocks noChangeAspect="1" noChangeArrowheads="1"/>
          </p:cNvPicPr>
          <p:nvPr/>
        </p:nvPicPr>
        <p:blipFill>
          <a:blip r:embed="rId4"/>
          <a:srcRect l="5055" t="25452" r="14305" b="21176"/>
          <a:stretch>
            <a:fillRect/>
          </a:stretch>
        </p:blipFill>
        <p:spPr bwMode="auto">
          <a:xfrm>
            <a:off x="4535488" y="1052513"/>
            <a:ext cx="46085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158750" y="5373688"/>
            <a:ext cx="8985250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Comparison of experimental (R.Bimbot, NIMB69 (1992) 1) (red) and FLUKA (blue) stopping powers of Argon and Uranium ions in different materials and at different energies.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FE127-8437-4115-B6F7-BC675DCA341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350250" cy="603250"/>
          </a:xfrm>
        </p:spPr>
        <p:txBody>
          <a:bodyPr/>
          <a:lstStyle/>
          <a:p>
            <a:pPr eaLnBrk="1" hangingPunct="1"/>
            <a:r>
              <a:rPr lang="en-US" sz="2800" b="1" smtClean="0"/>
              <a:t>Bragg peaks vs exp. data: </a:t>
            </a:r>
            <a:r>
              <a:rPr lang="en-US" sz="2800" b="1" baseline="30000" smtClean="0"/>
              <a:t>20</a:t>
            </a:r>
            <a:r>
              <a:rPr lang="en-US" sz="2800" b="1" smtClean="0"/>
              <a:t>Ne @ 670 MeV/n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684213" y="1196975"/>
            <a:ext cx="2447925" cy="28384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Dose vs depth distribution for 670 MeV/n </a:t>
            </a:r>
            <a:r>
              <a:rPr lang="en-US" sz="1800" baseline="30000"/>
              <a:t>20</a:t>
            </a:r>
            <a:r>
              <a:rPr lang="en-US" sz="1800"/>
              <a:t>Ne ions on a water phantom.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rgbClr val="008000"/>
                </a:solidFill>
              </a:rPr>
              <a:t>green</a:t>
            </a:r>
            <a:r>
              <a:rPr lang="en-US" sz="1800"/>
              <a:t> line is the FLUKA prediction</a:t>
            </a:r>
          </a:p>
          <a:p>
            <a:pPr algn="ctr"/>
            <a:r>
              <a:rPr lang="en-US" sz="1800"/>
              <a:t>The symbols are exp data from </a:t>
            </a:r>
            <a:r>
              <a:rPr lang="en-US" sz="1800">
                <a:solidFill>
                  <a:srgbClr val="CC0000"/>
                </a:solidFill>
              </a:rPr>
              <a:t>LBL</a:t>
            </a:r>
            <a:r>
              <a:rPr lang="en-US" sz="1800"/>
              <a:t> and </a:t>
            </a:r>
            <a:r>
              <a:rPr lang="en-US" sz="1800">
                <a:solidFill>
                  <a:schemeClr val="hlink"/>
                </a:solidFill>
              </a:rPr>
              <a:t>GSI</a:t>
            </a:r>
          </a:p>
          <a:p>
            <a:pPr algn="ctr"/>
            <a:endParaRPr lang="en-US" sz="1800">
              <a:solidFill>
                <a:srgbClr val="33CCCC"/>
              </a:solidFill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39750" y="4221163"/>
            <a:ext cx="2519363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Exp. Data Jpn.J.Med.Phys. </a:t>
            </a:r>
            <a:r>
              <a:rPr lang="en-US" sz="1600" u="sng"/>
              <a:t>18</a:t>
            </a:r>
            <a:r>
              <a:rPr lang="en-US" sz="1600"/>
              <a:t>, 1,1998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19462" name="Picture 5" descr="ne20670"/>
          <p:cNvPicPr>
            <a:picLocks noChangeAspect="1" noChangeArrowheads="1"/>
          </p:cNvPicPr>
          <p:nvPr/>
        </p:nvPicPr>
        <p:blipFill>
          <a:blip r:embed="rId3"/>
          <a:srcRect l="6541" t="36647" r="12209" b="7294"/>
          <a:stretch>
            <a:fillRect/>
          </a:stretch>
        </p:blipFill>
        <p:spPr bwMode="auto">
          <a:xfrm>
            <a:off x="3203575" y="908050"/>
            <a:ext cx="5543550" cy="541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Oval 6"/>
          <p:cNvSpPr>
            <a:spLocks noChangeArrowheads="1"/>
          </p:cNvSpPr>
          <p:nvPr/>
        </p:nvSpPr>
        <p:spPr bwMode="auto">
          <a:xfrm rot="2257492">
            <a:off x="7164388" y="4581525"/>
            <a:ext cx="1152525" cy="3603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 flipV="1">
            <a:off x="7019925" y="4868863"/>
            <a:ext cx="431800" cy="1444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4519613" y="4868863"/>
            <a:ext cx="2455862" cy="3365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A50021"/>
                </a:solidFill>
              </a:rPr>
              <a:t>Fragmentation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6BE786-12F8-4760-9AE6-B2580934FCB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08962" cy="609600"/>
          </a:xfrm>
        </p:spPr>
        <p:txBody>
          <a:bodyPr/>
          <a:lstStyle/>
          <a:p>
            <a:pPr eaLnBrk="1" hangingPunct="1"/>
            <a:r>
              <a:rPr lang="en-US" sz="2400" b="1" smtClean="0"/>
              <a:t>Bragg peaks vs exp. data: </a:t>
            </a:r>
            <a:r>
              <a:rPr lang="en-US" sz="2400" b="1" baseline="30000" smtClean="0"/>
              <a:t>12</a:t>
            </a:r>
            <a:r>
              <a:rPr lang="en-US" sz="2400" b="1" smtClean="0"/>
              <a:t>C @ 270 &amp; 330 MeV/n</a:t>
            </a:r>
          </a:p>
        </p:txBody>
      </p:sp>
      <p:pic>
        <p:nvPicPr>
          <p:cNvPr id="20484" name="Picture 3" descr="c12270330"/>
          <p:cNvPicPr>
            <a:picLocks noChangeAspect="1" noChangeArrowheads="1"/>
          </p:cNvPicPr>
          <p:nvPr/>
        </p:nvPicPr>
        <p:blipFill>
          <a:blip r:embed="rId3"/>
          <a:srcRect l="6541" t="36647" r="10292" b="7294"/>
          <a:stretch>
            <a:fillRect/>
          </a:stretch>
        </p:blipFill>
        <p:spPr bwMode="auto">
          <a:xfrm>
            <a:off x="2987675" y="1052513"/>
            <a:ext cx="554355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468313" y="4868863"/>
            <a:ext cx="2519362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Exp. Data Jpn.J.Med.Phys. </a:t>
            </a:r>
            <a:r>
              <a:rPr lang="en-US" sz="1600" u="sng"/>
              <a:t>18</a:t>
            </a:r>
            <a:r>
              <a:rPr lang="en-US" sz="1600"/>
              <a:t>, 1,1998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684213" y="1196975"/>
            <a:ext cx="2447925" cy="34782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Dose vs depth distribution for 270  and 330 MeV/n </a:t>
            </a:r>
            <a:r>
              <a:rPr lang="en-US" sz="1800" baseline="30000"/>
              <a:t>12</a:t>
            </a:r>
            <a:r>
              <a:rPr lang="en-US" sz="1800"/>
              <a:t>C ions on a water phantom.</a:t>
            </a:r>
          </a:p>
          <a:p>
            <a:pPr algn="ctr"/>
            <a:r>
              <a:rPr lang="en-US" sz="1800"/>
              <a:t>The full </a:t>
            </a:r>
            <a:r>
              <a:rPr lang="en-US" sz="1800">
                <a:solidFill>
                  <a:srgbClr val="008000"/>
                </a:solidFill>
              </a:rPr>
              <a:t>green</a:t>
            </a:r>
            <a:r>
              <a:rPr lang="en-US" sz="1800"/>
              <a:t> and dashed </a:t>
            </a:r>
            <a:r>
              <a:rPr lang="en-US" sz="1800">
                <a:solidFill>
                  <a:schemeClr val="accent2"/>
                </a:solidFill>
              </a:rPr>
              <a:t>blue </a:t>
            </a:r>
            <a:r>
              <a:rPr lang="en-US" sz="1800"/>
              <a:t>lines are the FLUKA predictions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rgbClr val="CC0000"/>
                </a:solidFill>
              </a:rPr>
              <a:t>symbols </a:t>
            </a:r>
            <a:r>
              <a:rPr lang="en-US" sz="1800"/>
              <a:t>are exp data from </a:t>
            </a:r>
            <a:r>
              <a:rPr lang="en-US" sz="1800">
                <a:solidFill>
                  <a:schemeClr val="hlink"/>
                </a:solidFill>
              </a:rPr>
              <a:t>GSI</a:t>
            </a:r>
          </a:p>
          <a:p>
            <a:pPr algn="ctr"/>
            <a:endParaRPr lang="en-US" sz="2400">
              <a:latin typeface="Tahoma" pitchFamily="34" charset="0"/>
            </a:endParaRPr>
          </a:p>
        </p:txBody>
      </p:sp>
      <p:sp>
        <p:nvSpPr>
          <p:cNvPr id="20487" name="Oval 6"/>
          <p:cNvSpPr>
            <a:spLocks noChangeArrowheads="1"/>
          </p:cNvSpPr>
          <p:nvPr/>
        </p:nvSpPr>
        <p:spPr bwMode="auto">
          <a:xfrm>
            <a:off x="6659563" y="5157788"/>
            <a:ext cx="792162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0488" name="Oval 7"/>
          <p:cNvSpPr>
            <a:spLocks noChangeArrowheads="1"/>
          </p:cNvSpPr>
          <p:nvPr/>
        </p:nvSpPr>
        <p:spPr bwMode="auto">
          <a:xfrm>
            <a:off x="5724525" y="5157788"/>
            <a:ext cx="792163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0FCDB3-2AF7-4841-9CF7-A47DC39C50B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08962" cy="609600"/>
          </a:xfrm>
        </p:spPr>
        <p:txBody>
          <a:bodyPr/>
          <a:lstStyle/>
          <a:p>
            <a:pPr eaLnBrk="1" hangingPunct="1"/>
            <a:r>
              <a:rPr lang="en-US" sz="2400" b="1" smtClean="0"/>
              <a:t>Bragg peaks vs exp. data: </a:t>
            </a:r>
            <a:r>
              <a:rPr lang="en-US" sz="2400" b="1" baseline="30000" smtClean="0"/>
              <a:t>12</a:t>
            </a:r>
            <a:r>
              <a:rPr lang="en-US" sz="2400" b="1" smtClean="0"/>
              <a:t>C @ 270 MeV/n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468313" y="5734050"/>
            <a:ext cx="2519362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Exp. Data Jpn.J.Med.Phys. </a:t>
            </a:r>
            <a:r>
              <a:rPr lang="en-US" sz="1600" u="sng"/>
              <a:t>18</a:t>
            </a:r>
            <a:r>
              <a:rPr lang="en-US" sz="1600"/>
              <a:t>, 1,1998</a:t>
            </a:r>
          </a:p>
        </p:txBody>
      </p:sp>
      <p:pic>
        <p:nvPicPr>
          <p:cNvPr id="21509" name="Picture 4" descr="c12270nr"/>
          <p:cNvPicPr>
            <a:picLocks noChangeAspect="1" noChangeArrowheads="1"/>
          </p:cNvPicPr>
          <p:nvPr/>
        </p:nvPicPr>
        <p:blipFill>
          <a:blip r:embed="rId3"/>
          <a:srcRect l="6541" t="36647" r="6541" b="7294"/>
          <a:stretch>
            <a:fillRect/>
          </a:stretch>
        </p:blipFill>
        <p:spPr bwMode="auto">
          <a:xfrm>
            <a:off x="2771775" y="996950"/>
            <a:ext cx="6048375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468313" y="981075"/>
            <a:ext cx="2447925" cy="48514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Close-up of the dose vs depth distribution for 270 MeV/n </a:t>
            </a:r>
            <a:r>
              <a:rPr lang="en-US" sz="1800" baseline="30000"/>
              <a:t>12</a:t>
            </a:r>
            <a:r>
              <a:rPr lang="en-US" sz="1800"/>
              <a:t>C ions on a water phantom.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rgbClr val="008000"/>
                </a:solidFill>
              </a:rPr>
              <a:t>green</a:t>
            </a:r>
            <a:r>
              <a:rPr lang="en-US" sz="1800"/>
              <a:t> line is the FLUKA prediction with the nominal 0.15% energy spread 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chemeClr val="hlink"/>
                </a:solidFill>
              </a:rPr>
              <a:t>dotted light blue</a:t>
            </a:r>
            <a:r>
              <a:rPr lang="en-US" sz="1800"/>
              <a:t> line is the prediction for no spread, and the </a:t>
            </a:r>
            <a:r>
              <a:rPr lang="en-US" sz="1800">
                <a:solidFill>
                  <a:schemeClr val="accent2"/>
                </a:solidFill>
              </a:rPr>
              <a:t>dashed blue</a:t>
            </a:r>
            <a:r>
              <a:rPr lang="en-US" sz="1800"/>
              <a:t> one the prediction for </a:t>
            </a:r>
            <a:r>
              <a:rPr lang="en-US" sz="1800" i="1"/>
              <a:t>I </a:t>
            </a:r>
            <a:r>
              <a:rPr lang="en-US" sz="1800"/>
              <a:t>increased by 1 eV</a:t>
            </a:r>
            <a:endParaRPr lang="en-US" sz="1800">
              <a:solidFill>
                <a:schemeClr val="hlink"/>
              </a:solidFill>
            </a:endParaRPr>
          </a:p>
          <a:p>
            <a:pPr algn="ctr"/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4843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Charged particle transport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692275" y="4365625"/>
            <a:ext cx="7162800" cy="2024063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22532" name="Picture 8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096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Topics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3960813" cy="6021388"/>
          </a:xfrm>
          <a:noFill/>
          <a:ln w="31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General settings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Interactions of leptons/photons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Photon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Photoelectric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Compton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Rayleigh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Pair production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Photonuclear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Photomuon production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Electron/positron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Bremsstrahlung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Scattering on electrons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Bremsstrahlung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Pair production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Nuclear interactions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1225733" name="Rectangle 5"/>
          <p:cNvSpPr>
            <a:spLocks noChangeArrowheads="1"/>
          </p:cNvSpPr>
          <p:nvPr/>
        </p:nvSpPr>
        <p:spPr bwMode="auto">
          <a:xfrm>
            <a:off x="4787900" y="981075"/>
            <a:ext cx="3889375" cy="5545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2400"/>
              <a:t>Ionization energy losses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Continuous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Delta-ray production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2400"/>
              <a:t>Transport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Multiple scattering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Single scattering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are common to all charged particles,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although traditionally associated with EM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Transport in Magnetic field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/>
            </a:pPr>
            <a:endParaRPr lang="en-US" sz="1800"/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6659563" y="188913"/>
            <a:ext cx="485775" cy="649287"/>
          </a:xfrm>
          <a:prstGeom prst="downArrow">
            <a:avLst>
              <a:gd name="adj1" fmla="val 50000"/>
              <a:gd name="adj2" fmla="val 33415"/>
            </a:avLst>
          </a:prstGeom>
          <a:solidFill>
            <a:srgbClr val="FFCC00">
              <a:alpha val="65097"/>
            </a:srgbClr>
          </a:solidFill>
          <a:ln w="3175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E18175-F427-43D0-92B7-1B5B9E99881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Setting particle transport threshold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773238"/>
            <a:ext cx="7993062" cy="4392612"/>
          </a:xfrm>
        </p:spPr>
        <p:txBody>
          <a:bodyPr/>
          <a:lstStyle/>
          <a:p>
            <a:pPr eaLnBrk="1" hangingPunct="1"/>
            <a:r>
              <a:rPr lang="en-US" smtClean="0"/>
              <a:t>Hadron and muon transport thresholds are set with this card (see the manual for details)</a:t>
            </a:r>
          </a:p>
          <a:p>
            <a:pPr eaLnBrk="1" hangingPunct="1"/>
            <a:r>
              <a:rPr lang="en-US" smtClean="0"/>
              <a:t>The neutron threshold has a special meaning (as shown in the low energy neutron lecture), leave at the default value (1 x 10</a:t>
            </a:r>
            <a:r>
              <a:rPr lang="en-US" baseline="30000" smtClean="0"/>
              <a:t>-5</a:t>
            </a:r>
            <a:r>
              <a:rPr lang="en-US" smtClean="0"/>
              <a:t> eV)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i="1" smtClean="0">
                <a:solidFill>
                  <a:srgbClr val="CC0000"/>
                </a:solidFill>
              </a:rPr>
              <a:t>Warning: the behaviour of PART-THR for neutrons has changed with the 2008 release!!</a:t>
            </a:r>
          </a:p>
          <a:p>
            <a:pPr eaLnBrk="1" hangingPunct="1"/>
            <a:r>
              <a:rPr lang="en-US" smtClean="0"/>
              <a:t>The threshold for nbar’s and neutral kaons should always be zero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611188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PART-THR Thresh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 Part1	Part2	Step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</a:t>
            </a:r>
            <a:endParaRPr lang="fr-FR" sz="160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750AD7-F5A9-46F8-85A8-7D8959ED438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Charged particle transport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Besides energy losses, charged particles undergo scattering by atomic nuclei.  The </a:t>
            </a:r>
            <a:r>
              <a:rPr lang="en-US" smtClean="0">
                <a:solidFill>
                  <a:srgbClr val="CC0000"/>
                </a:solidFill>
              </a:rPr>
              <a:t>Molière</a:t>
            </a:r>
            <a:r>
              <a:rPr lang="en-US" smtClean="0"/>
              <a:t> multiple scattering </a:t>
            </a:r>
            <a:r>
              <a:rPr lang="en-US" smtClean="0">
                <a:solidFill>
                  <a:srgbClr val="CC0000"/>
                </a:solidFill>
              </a:rPr>
              <a:t>(MCS)</a:t>
            </a:r>
            <a:r>
              <a:rPr lang="en-US" smtClean="0"/>
              <a:t> theory is commonly used to describe the cumulative effect of all scatterings along a charged  particle step.  However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Final </a:t>
            </a:r>
            <a:r>
              <a:rPr lang="en-US" smtClean="0"/>
              <a:t>deflection wrt initial direction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Lateral</a:t>
            </a:r>
            <a:r>
              <a:rPr lang="en-US" smtClean="0"/>
              <a:t> displacement during the step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Shortening </a:t>
            </a:r>
            <a:r>
              <a:rPr lang="en-US" smtClean="0"/>
              <a:t>of the straight step with respect to the total trajectory due to “wiggliness” of the path  (often referred to as </a:t>
            </a:r>
            <a:r>
              <a:rPr lang="en-US" smtClean="0">
                <a:solidFill>
                  <a:srgbClr val="009900"/>
                </a:solidFill>
              </a:rPr>
              <a:t>PLC,</a:t>
            </a:r>
            <a:r>
              <a:rPr lang="en-US" smtClean="0"/>
              <a:t> path length correction)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Truncation</a:t>
            </a:r>
            <a:r>
              <a:rPr lang="en-US" smtClean="0"/>
              <a:t> of the step on boundaries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Interplay with </a:t>
            </a:r>
            <a:r>
              <a:rPr lang="en-US" smtClean="0">
                <a:solidFill>
                  <a:srgbClr val="009900"/>
                </a:solidFill>
              </a:rPr>
              <a:t>magnetic field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MUST </a:t>
            </a:r>
            <a:r>
              <a:rPr lang="en-US" smtClean="0"/>
              <a:t>all be accounted for accurately, to avoid </a:t>
            </a:r>
            <a:r>
              <a:rPr lang="en-US" smtClean="0">
                <a:solidFill>
                  <a:srgbClr val="CC0000"/>
                </a:solidFill>
              </a:rPr>
              <a:t>artifacts</a:t>
            </a:r>
            <a:r>
              <a:rPr lang="en-US" smtClean="0"/>
              <a:t> like unphysical distributions on boundary and </a:t>
            </a:r>
            <a:r>
              <a:rPr lang="en-US" smtClean="0">
                <a:solidFill>
                  <a:srgbClr val="CC0000"/>
                </a:solidFill>
              </a:rPr>
              <a:t>step length dependence of the results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C5CB01-F7E1-414E-8943-588967F51D7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The FLUKA  MCS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981075"/>
            <a:ext cx="8355013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Accurate </a:t>
            </a:r>
            <a:r>
              <a:rPr lang="en-US" sz="2000" smtClean="0">
                <a:solidFill>
                  <a:srgbClr val="CC0000"/>
                </a:solidFill>
              </a:rPr>
              <a:t>PLC</a:t>
            </a:r>
            <a:r>
              <a:rPr lang="en-US" sz="2000" smtClean="0"/>
              <a:t> (not the average value but sampled from a distribution), giving a </a:t>
            </a:r>
            <a:r>
              <a:rPr lang="en-US" sz="2000" smtClean="0">
                <a:solidFill>
                  <a:srgbClr val="009900"/>
                </a:solidFill>
              </a:rPr>
              <a:t>complete independence from step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Correct </a:t>
            </a:r>
            <a:r>
              <a:rPr lang="en-US" sz="2000" smtClean="0">
                <a:solidFill>
                  <a:srgbClr val="CC0000"/>
                </a:solidFill>
              </a:rPr>
              <a:t>lateral displacement</a:t>
            </a:r>
            <a:r>
              <a:rPr lang="en-US" sz="2000" smtClean="0"/>
              <a:t> even near a boundary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CC0000"/>
                </a:solidFill>
              </a:rPr>
              <a:t>Correlations</a:t>
            </a:r>
            <a:r>
              <a:rPr lang="en-US" sz="200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           PLC             </a:t>
            </a:r>
            <a:r>
              <a:rPr lang="en-US" sz="2000" smtClean="0">
                <a:sym typeface="Symbol" pitchFamily="18" charset="2"/>
              </a:rPr>
              <a:t></a:t>
            </a:r>
            <a:r>
              <a:rPr lang="en-US" sz="2000" smtClean="0"/>
              <a:t> lateral deflection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lateral displacement </a:t>
            </a:r>
            <a:r>
              <a:rPr lang="en-US" sz="2000" smtClean="0">
                <a:sym typeface="Symbol" pitchFamily="18" charset="2"/>
              </a:rPr>
              <a:t></a:t>
            </a:r>
            <a:r>
              <a:rPr lang="en-US" sz="2000" smtClean="0"/>
              <a:t> longitudinal displacement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scattering angle     </a:t>
            </a:r>
            <a:r>
              <a:rPr lang="en-US" sz="2000" smtClean="0">
                <a:sym typeface="Symbol" pitchFamily="18" charset="2"/>
              </a:rPr>
              <a:t></a:t>
            </a:r>
            <a:r>
              <a:rPr lang="en-US" sz="2000" smtClean="0"/>
              <a:t> longitudinal displacement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Variation with energy of the Moliere </a:t>
            </a:r>
            <a:r>
              <a:rPr lang="en-US" sz="2000" smtClean="0">
                <a:solidFill>
                  <a:srgbClr val="CC0000"/>
                </a:solidFill>
              </a:rPr>
              <a:t>screening correction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Optionally</a:t>
            </a:r>
            <a:r>
              <a:rPr lang="en-US" sz="2000" smtClean="0">
                <a:solidFill>
                  <a:srgbClr val="CC0000"/>
                </a:solidFill>
              </a:rPr>
              <a:t>, spin-relativistic corrections</a:t>
            </a:r>
            <a:r>
              <a:rPr lang="en-US" sz="2000" smtClean="0"/>
              <a:t> (1st or 2nd Born approximation) and effect of nucleus finite size (</a:t>
            </a:r>
            <a:r>
              <a:rPr lang="en-US" sz="2000" smtClean="0">
                <a:solidFill>
                  <a:srgbClr val="CC0000"/>
                </a:solidFill>
              </a:rPr>
              <a:t>form factors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CC0000"/>
                </a:solidFill>
              </a:rPr>
              <a:t>Special</a:t>
            </a:r>
            <a:r>
              <a:rPr lang="en-US" sz="2000" smtClean="0"/>
              <a:t> geometry tracking </a:t>
            </a:r>
            <a:r>
              <a:rPr lang="en-US" sz="2000" smtClean="0">
                <a:solidFill>
                  <a:srgbClr val="CC0000"/>
                </a:solidFill>
              </a:rPr>
              <a:t>near boundaries</a:t>
            </a:r>
            <a:r>
              <a:rPr lang="en-US" sz="2000" smtClean="0"/>
              <a:t>, with automatic control of the step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On user request, </a:t>
            </a:r>
            <a:r>
              <a:rPr lang="en-US" sz="2000" smtClean="0">
                <a:solidFill>
                  <a:srgbClr val="CC0000"/>
                </a:solidFill>
              </a:rPr>
              <a:t>single scattering</a:t>
            </a:r>
            <a:r>
              <a:rPr lang="en-US" sz="2000" smtClean="0"/>
              <a:t> automatically replaces multiple scattering for steps close to a boundary or too short to satisfy Moliere theory. A full Single Scattering option is also available.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Moliere theory used strictly within its  </a:t>
            </a:r>
            <a:r>
              <a:rPr lang="en-US" sz="2000" smtClean="0">
                <a:solidFill>
                  <a:srgbClr val="CC0000"/>
                </a:solidFill>
              </a:rPr>
              <a:t>limits of validity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combined effect of MCS and </a:t>
            </a:r>
            <a:r>
              <a:rPr lang="en-US" sz="2000" smtClean="0">
                <a:solidFill>
                  <a:srgbClr val="CC0000"/>
                </a:solidFill>
              </a:rPr>
              <a:t>magnetic fields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7A952F-2388-46A6-8188-D25C856A71C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The FLUKA MCS - II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 a result, FLUKA can correctly simulate </a:t>
            </a:r>
            <a:r>
              <a:rPr lang="en-US" smtClean="0">
                <a:solidFill>
                  <a:srgbClr val="CC0000"/>
                </a:solidFill>
              </a:rPr>
              <a:t>electron backscattering </a:t>
            </a:r>
            <a:r>
              <a:rPr lang="en-US" smtClean="0"/>
              <a:t>even at very low energies and in most cases without switching off the condensed history transport (a real challenge for an algorithm based on Moliere theory!)</a:t>
            </a:r>
          </a:p>
          <a:p>
            <a:pPr eaLnBrk="1" hangingPunct="1"/>
            <a:r>
              <a:rPr lang="en-US" smtClean="0"/>
              <a:t>The sophisticated treatment of boundaries allows also to deal successfully with gases, very thin regions and interfaces</a:t>
            </a:r>
          </a:p>
          <a:p>
            <a:pPr eaLnBrk="1" hangingPunct="1"/>
            <a:r>
              <a:rPr lang="en-US" smtClean="0"/>
              <a:t>The same algorithm is used for charged hadrons and muons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9D94B0-9D87-4D8C-8409-06E4A342843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Single Scattering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very thin layers, wires, or gases, Molière theory does not apply.</a:t>
            </a:r>
          </a:p>
          <a:p>
            <a:pPr eaLnBrk="1" hangingPunct="1"/>
            <a:r>
              <a:rPr lang="en-US" smtClean="0"/>
              <a:t>In FLUKA, it is possible to replace the standard multiple scattering algorithm by </a:t>
            </a:r>
            <a:r>
              <a:rPr lang="en-US" smtClean="0">
                <a:solidFill>
                  <a:srgbClr val="CC0000"/>
                </a:solidFill>
              </a:rPr>
              <a:t>single scattering</a:t>
            </a:r>
            <a:r>
              <a:rPr lang="en-US" smtClean="0"/>
              <a:t> in defined materials (option MULSOPT).</a:t>
            </a:r>
          </a:p>
          <a:p>
            <a:pPr eaLnBrk="1" hangingPunct="1"/>
            <a:r>
              <a:rPr lang="en-US" smtClean="0"/>
              <a:t>Cross section as given by Molière (for consistency)</a:t>
            </a:r>
          </a:p>
          <a:p>
            <a:pPr eaLnBrk="1" hangingPunct="1"/>
            <a:r>
              <a:rPr lang="en-US" smtClean="0"/>
              <a:t>Integrated analytically without approximations</a:t>
            </a:r>
          </a:p>
          <a:p>
            <a:pPr eaLnBrk="1" hangingPunct="1"/>
            <a:r>
              <a:rPr lang="en-US" smtClean="0"/>
              <a:t>Nuclear and spin-relativistic corrections are applied in a straightforward way by a rejection technique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17129F-9D0F-4100-AA83-477360EC27D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8675" name="Rectangle 5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Electron Backscattering</a:t>
            </a:r>
          </a:p>
        </p:txBody>
      </p:sp>
      <p:graphicFrame>
        <p:nvGraphicFramePr>
          <p:cNvPr id="1291368" name="Group 104"/>
          <p:cNvGraphicFramePr>
            <a:graphicFrameLocks noGrp="1"/>
          </p:cNvGraphicFramePr>
          <p:nvPr>
            <p:ph idx="4294967295"/>
          </p:nvPr>
        </p:nvGraphicFramePr>
        <p:xfrm>
          <a:off x="609600" y="1143000"/>
          <a:ext cx="8355013" cy="3203575"/>
        </p:xfrm>
        <a:graphic>
          <a:graphicData uri="http://schemas.openxmlformats.org/drawingml/2006/table">
            <a:tbl>
              <a:tblPr/>
              <a:tblGrid>
                <a:gridCol w="1393825"/>
                <a:gridCol w="1390650"/>
                <a:gridCol w="1393825"/>
                <a:gridCol w="1392238"/>
                <a:gridCol w="1390650"/>
                <a:gridCol w="1393825"/>
              </a:tblGrid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Energy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(keV)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Material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Experim.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(Drescher et al 1970)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FLUKA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Single scattering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FLUKA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Multiple scattering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CPU time single/mult ratio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2.73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0.313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0.328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0.478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102.2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0.291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0.513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0.502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0.469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1.59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24" name="Text Box 105"/>
          <p:cNvSpPr txBox="1">
            <a:spLocks noChangeArrowheads="1"/>
          </p:cNvSpPr>
          <p:nvPr/>
        </p:nvSpPr>
        <p:spPr bwMode="auto">
          <a:xfrm>
            <a:off x="504825" y="4652963"/>
            <a:ext cx="863917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Fraction of normally incident electrons backscattered out of a surface.</a:t>
            </a:r>
          </a:p>
          <a:p>
            <a:r>
              <a:rPr lang="en-US"/>
              <a:t>All statistical errors are less than 1%.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06A9-F717-4221-B516-E931479DAF1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User control of MCS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7924800" cy="474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Allows to optimize the treatment of multiple Coulomb scattering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Not needed in shielding problems, but important for backscattering and precision dosimetry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 be tuned by material.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Special feature: possibility to </a:t>
            </a:r>
            <a:r>
              <a:rPr lang="en-US" smtClean="0">
                <a:solidFill>
                  <a:srgbClr val="CC0000"/>
                </a:solidFill>
              </a:rPr>
              <a:t>suppress</a:t>
            </a:r>
            <a:r>
              <a:rPr lang="en-US" smtClean="0"/>
              <a:t> multiple scattering (applications: </a:t>
            </a:r>
            <a:r>
              <a:rPr lang="en-US" smtClean="0">
                <a:solidFill>
                  <a:srgbClr val="FF3300"/>
                </a:solidFill>
              </a:rPr>
              <a:t>gas bremsstrahlung</a:t>
            </a:r>
            <a:r>
              <a:rPr lang="en-US" smtClean="0"/>
              <a:t>, </a:t>
            </a:r>
            <a:r>
              <a:rPr lang="en-US" smtClean="0">
                <a:solidFill>
                  <a:srgbClr val="009900"/>
                </a:solidFill>
              </a:rPr>
              <a:t>proton beam interactions with residual gas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Also very important: used to request transport with </a:t>
            </a:r>
            <a:r>
              <a:rPr lang="en-US" smtClean="0">
                <a:solidFill>
                  <a:srgbClr val="CC0000"/>
                </a:solidFill>
              </a:rPr>
              <a:t>single scattering </a:t>
            </a:r>
            <a:r>
              <a:rPr lang="en-US" smtClean="0"/>
              <a:t>(CPU demanding, but affordable and very accurate at low electron energies, </a:t>
            </a:r>
            <a:r>
              <a:rPr lang="en-US" b="1" i="1" smtClean="0"/>
              <a:t>can be tuned x material!)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684213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MULSOPT	Flag1	Flag2	Flag3	Mat1	Mat2	Step	SDUM</a:t>
            </a:r>
            <a:endParaRPr lang="en-US" sz="16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A10727-C2A9-44B1-B746-DBAA03B6ABE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Control of step size</a:t>
            </a:r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836613"/>
            <a:ext cx="4694238" cy="4343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4932363" y="2205038"/>
            <a:ext cx="4140200" cy="2254250"/>
          </a:xfrm>
          <a:prstGeom prst="rect">
            <a:avLst/>
          </a:prstGeom>
          <a:noFill/>
          <a:ln w="28575" algn="ctr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Comparison of calculated and experimental depth-dose profiles, for 0.5 MeV e</a:t>
            </a:r>
            <a:r>
              <a:rPr lang="en-US" baseline="30000"/>
              <a:t>-</a:t>
            </a:r>
            <a:r>
              <a:rPr lang="en-US"/>
              <a:t>  on Al,</a:t>
            </a:r>
          </a:p>
          <a:p>
            <a:r>
              <a:rPr lang="en-US"/>
              <a:t>with three different step sizes . (2%, 8%, 20%)</a:t>
            </a:r>
          </a:p>
          <a:p>
            <a:r>
              <a:rPr lang="en-US"/>
              <a:t>Symbols: experimental data . </a:t>
            </a:r>
          </a:p>
          <a:p>
            <a:r>
              <a:rPr lang="en-US"/>
              <a:t>r</a:t>
            </a:r>
            <a:r>
              <a:rPr lang="en-US" baseline="-25000"/>
              <a:t>0</a:t>
            </a:r>
            <a:r>
              <a:rPr lang="en-US"/>
              <a:t> is the csda range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4911725" y="117475"/>
            <a:ext cx="390842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Step size is fixed by the corresponding </a:t>
            </a:r>
            <a:r>
              <a:rPr lang="en-US">
                <a:solidFill>
                  <a:srgbClr val="CC0000"/>
                </a:solidFill>
              </a:rPr>
              <a:t>percentage energy loss</a:t>
            </a:r>
            <a:r>
              <a:rPr lang="en-US">
                <a:solidFill>
                  <a:srgbClr val="000000"/>
                </a:solidFill>
              </a:rPr>
              <a:t> of the particle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4984750" y="1125538"/>
            <a:ext cx="4159250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Thanks to FLUKA mcs and boundary treatment, results are stable vs. (reasonable) step size</a:t>
            </a:r>
          </a:p>
        </p:txBody>
      </p:sp>
      <p:sp>
        <p:nvSpPr>
          <p:cNvPr id="30728" name="Line 9"/>
          <p:cNvSpPr>
            <a:spLocks noChangeShapeType="1"/>
          </p:cNvSpPr>
          <p:nvPr/>
        </p:nvSpPr>
        <p:spPr bwMode="auto">
          <a:xfrm flipH="1">
            <a:off x="4500563" y="3500438"/>
            <a:ext cx="431800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C57C0E-3DD6-4E17-B9EC-5349342CCAF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Control of step size II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684213" y="1196975"/>
            <a:ext cx="7993062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Step sizes are optimized by the DEFAULT settings. If the user REALLY needs to change them</a:t>
            </a:r>
          </a:p>
        </p:txBody>
      </p:sp>
      <p:grpSp>
        <p:nvGrpSpPr>
          <p:cNvPr id="31749" name="Group 11"/>
          <p:cNvGrpSpPr>
            <a:grpSpLocks/>
          </p:cNvGrpSpPr>
          <p:nvPr/>
        </p:nvGrpSpPr>
        <p:grpSpPr bwMode="auto">
          <a:xfrm>
            <a:off x="563563" y="2347913"/>
            <a:ext cx="8580437" cy="1206500"/>
            <a:chOff x="355" y="1479"/>
            <a:chExt cx="5405" cy="760"/>
          </a:xfrm>
        </p:grpSpPr>
        <p:sp>
          <p:nvSpPr>
            <p:cNvPr id="31751" name="Rectangle 5"/>
            <p:cNvSpPr>
              <a:spLocks noChangeArrowheads="1"/>
            </p:cNvSpPr>
            <p:nvPr/>
          </p:nvSpPr>
          <p:spPr bwMode="auto">
            <a:xfrm>
              <a:off x="355" y="1479"/>
              <a:ext cx="5034" cy="2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465138" algn="l"/>
                  <a:tab pos="1379538" algn="l"/>
                  <a:tab pos="2293938" algn="l"/>
                  <a:tab pos="3208338" algn="l"/>
                  <a:tab pos="4122738" algn="l"/>
                  <a:tab pos="5037138" algn="l"/>
                  <a:tab pos="5951538" algn="l"/>
                  <a:tab pos="6865938" algn="l"/>
                  <a:tab pos="7780338" algn="r"/>
                </a:tabLst>
              </a:pPr>
              <a:r>
                <a:rPr lang="fr-FR" sz="1600">
                  <a:solidFill>
                    <a:srgbClr val="0000FF"/>
                  </a:solidFill>
                  <a:latin typeface="Courier New" pitchFamily="49" charset="0"/>
                </a:rPr>
                <a:t>	</a:t>
              </a:r>
              <a:r>
                <a:rPr lang="fr-FR" sz="1600" b="1">
                  <a:solidFill>
                    <a:srgbClr val="0000FF"/>
                  </a:solidFill>
                  <a:latin typeface="Courier New" pitchFamily="49" charset="0"/>
                </a:rPr>
                <a:t>EMFFIX 	Mat1	DEstep1	Mat2	DEstep2 Mat3	DEstep3</a:t>
              </a:r>
              <a:endParaRPr lang="en-US" sz="1600" b="1">
                <a:latin typeface="Courier New" pitchFamily="49" charset="0"/>
              </a:endParaRPr>
            </a:p>
          </p:txBody>
        </p:sp>
        <p:sp>
          <p:nvSpPr>
            <p:cNvPr id="31752" name="Rectangle 6"/>
            <p:cNvSpPr>
              <a:spLocks noChangeArrowheads="1"/>
            </p:cNvSpPr>
            <p:nvPr/>
          </p:nvSpPr>
          <p:spPr bwMode="auto">
            <a:xfrm>
              <a:off x="355" y="1888"/>
              <a:ext cx="5034" cy="2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465138" algn="l"/>
                  <a:tab pos="1379538" algn="l"/>
                  <a:tab pos="2293938" algn="l"/>
                  <a:tab pos="3208338" algn="l"/>
                  <a:tab pos="4122738" algn="l"/>
                  <a:tab pos="5037138" algn="l"/>
                  <a:tab pos="5951538" algn="l"/>
                  <a:tab pos="6865938" algn="l"/>
                  <a:tab pos="7780338" algn="r"/>
                </a:tabLst>
              </a:pPr>
              <a:r>
                <a:rPr lang="fr-FR" sz="1600">
                  <a:solidFill>
                    <a:srgbClr val="0000FF"/>
                  </a:solidFill>
                  <a:latin typeface="Courier New" pitchFamily="49" charset="0"/>
                </a:rPr>
                <a:t>	</a:t>
              </a:r>
              <a:r>
                <a:rPr lang="fr-FR" sz="1600" b="1">
                  <a:solidFill>
                    <a:srgbClr val="0000FF"/>
                  </a:solidFill>
                  <a:latin typeface="Courier New" pitchFamily="49" charset="0"/>
                </a:rPr>
                <a:t>FLUKAFIX DEstep	 	Mat1	Mat2	Step</a:t>
              </a:r>
              <a:r>
                <a:rPr lang="fr-FR" sz="1600">
                  <a:solidFill>
                    <a:srgbClr val="0000FF"/>
                  </a:solidFill>
                  <a:latin typeface="Courier New" pitchFamily="49" charset="0"/>
                </a:rPr>
                <a:t>	</a:t>
              </a:r>
              <a:endParaRPr lang="en-US" sz="1600">
                <a:latin typeface="Courier New" pitchFamily="49" charset="0"/>
              </a:endParaRPr>
            </a:p>
          </p:txBody>
        </p:sp>
        <p:sp>
          <p:nvSpPr>
            <p:cNvPr id="31753" name="Text Box 7"/>
            <p:cNvSpPr txBox="1">
              <a:spLocks noChangeArrowheads="1"/>
            </p:cNvSpPr>
            <p:nvPr/>
          </p:nvSpPr>
          <p:spPr bwMode="auto">
            <a:xfrm>
              <a:off x="5373" y="1479"/>
              <a:ext cx="357" cy="2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EM</a:t>
              </a: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5345" y="1797"/>
              <a:ext cx="415" cy="44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Had</a:t>
              </a:r>
            </a:p>
            <a:p>
              <a:r>
                <a:rPr lang="el-GR"/>
                <a:t>μ</a:t>
              </a:r>
            </a:p>
          </p:txBody>
        </p:sp>
      </p:grpSp>
      <p:sp>
        <p:nvSpPr>
          <p:cNvPr id="31750" name="Text Box 12"/>
          <p:cNvSpPr txBox="1">
            <a:spLocks noChangeArrowheads="1"/>
          </p:cNvSpPr>
          <p:nvPr/>
        </p:nvSpPr>
        <p:spPr bwMode="auto">
          <a:xfrm>
            <a:off x="611188" y="3789363"/>
            <a:ext cx="8351837" cy="1920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DEstep should always be below 30% </a:t>
            </a:r>
          </a:p>
          <a:p>
            <a:pPr marL="344488" lvl="1" indent="-179388">
              <a:buFontTx/>
              <a:buChar char="•"/>
            </a:pPr>
            <a:r>
              <a:rPr lang="en-US"/>
              <a:t>In most routine problems, a 20% fraction energy loss gives satisfactory results. For dosimetry, 5-10% should be preferred.</a:t>
            </a:r>
          </a:p>
          <a:p>
            <a:r>
              <a:rPr lang="en-US"/>
              <a:t> </a:t>
            </a:r>
            <a:r>
              <a:rPr lang="en-US">
                <a:solidFill>
                  <a:srgbClr val="CC0000"/>
                </a:solidFill>
              </a:rPr>
              <a:t>WARNING</a:t>
            </a:r>
            <a:r>
              <a:rPr lang="en-US"/>
              <a:t> : if a magnetic field is present, it is important to set also a maximum absolute step length and possibly a precision goal for boundary crossing by means of command STEPSIZE (see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758E91-F3A3-40DE-B0C1-43DD7688DB1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Magnetic field tracking in FLUKA</a:t>
            </a:r>
          </a:p>
        </p:txBody>
      </p:sp>
      <p:sp>
        <p:nvSpPr>
          <p:cNvPr id="130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25538"/>
            <a:ext cx="8355013" cy="5165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/>
              <a:t>FLUKA allows for tracking in </a:t>
            </a:r>
            <a:r>
              <a:rPr lang="en-US" sz="2000" smtClean="0">
                <a:solidFill>
                  <a:srgbClr val="CC0000"/>
                </a:solidFill>
              </a:rPr>
              <a:t>arbitrarily complex magnetic fields</a:t>
            </a:r>
            <a:r>
              <a:rPr lang="en-US" sz="2000" smtClean="0"/>
              <a:t>. Magnetic field tracking is performed by</a:t>
            </a:r>
            <a:r>
              <a:rPr lang="en-US" sz="2000" smtClean="0">
                <a:solidFill>
                  <a:srgbClr val="CC0000"/>
                </a:solidFill>
              </a:rPr>
              <a:t> iterations </a:t>
            </a:r>
            <a:r>
              <a:rPr lang="en-US" sz="2000" smtClean="0"/>
              <a:t>until a given accuracy when crossing a boundary is achieved.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Meaningful user input is required when setting up the parameters defining the tracking accuracy</a:t>
            </a:r>
            <a:r>
              <a:rPr lang="en-US" sz="2000" smtClean="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/>
              <a:t>Furthermore, when tracking in magnetic fields FLUKA accounts for: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smtClean="0"/>
              <a:t>The </a:t>
            </a:r>
            <a:r>
              <a:rPr lang="en-US" sz="1800" smtClean="0">
                <a:solidFill>
                  <a:srgbClr val="009900"/>
                </a:solidFill>
              </a:rPr>
              <a:t>precession of the mcs</a:t>
            </a:r>
            <a:r>
              <a:rPr lang="en-US" sz="1800" smtClean="0"/>
              <a:t> final direction around the particle direction: this is critical in order to preserve the various correlations embedded in the FLUKA advanced MCS algorithm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smtClean="0"/>
              <a:t>The </a:t>
            </a:r>
            <a:r>
              <a:rPr lang="en-US" sz="1800" smtClean="0">
                <a:solidFill>
                  <a:srgbClr val="009900"/>
                </a:solidFill>
              </a:rPr>
              <a:t>precession of</a:t>
            </a:r>
            <a:r>
              <a:rPr lang="en-US" sz="1800" smtClean="0"/>
              <a:t> a (possible) particle </a:t>
            </a:r>
            <a:r>
              <a:rPr lang="en-US" sz="1800" smtClean="0">
                <a:solidFill>
                  <a:srgbClr val="009900"/>
                </a:solidFill>
              </a:rPr>
              <a:t>polarization </a:t>
            </a:r>
            <a:r>
              <a:rPr lang="en-US" sz="1800" smtClean="0"/>
              <a:t>around its direction of motion: this matters only when polarization of charged particles is a issue (mostly for muons in Fluka)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smtClean="0"/>
              <a:t>The </a:t>
            </a:r>
            <a:r>
              <a:rPr lang="en-US" sz="1800" smtClean="0">
                <a:solidFill>
                  <a:srgbClr val="009900"/>
                </a:solidFill>
              </a:rPr>
              <a:t>decrease of the particle momentum</a:t>
            </a:r>
            <a:r>
              <a:rPr lang="en-US" sz="1800" smtClean="0"/>
              <a:t> due to energy losses along a given step and hence the corresponding decrease of its curvature radius. Since FLUKA allows for fairly large (up to 20%) fractional energy losses per step, this correction is important in order to prevent excessive tracking inaccuracies to build up, or force to use very small steps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D5C664-62FB-4154-BF6D-997331C802D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energy losses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Charged hadrons</a:t>
            </a:r>
          </a:p>
          <a:p>
            <a:pPr eaLnBrk="1" hangingPunct="1">
              <a:defRPr/>
            </a:pPr>
            <a:r>
              <a:rPr lang="en-US" smtClean="0"/>
              <a:t>Muons</a:t>
            </a:r>
          </a:p>
          <a:p>
            <a:pPr eaLnBrk="1" hangingPunct="1">
              <a:defRPr/>
            </a:pPr>
            <a:r>
              <a:rPr lang="en-US" smtClean="0"/>
              <a:t>Electrons/positrons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i="1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 share the same approach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>
                <a:solidFill>
                  <a:srgbClr val="CC0000"/>
                </a:solidFill>
              </a:rPr>
              <a:t>Heavy Ions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They need some extra features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14AC0A-BC32-4082-A3CF-C0D0DE8B8B13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How to define a magnetic field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Declare the regions with field in the </a:t>
            </a:r>
            <a:r>
              <a:rPr lang="en-US" smtClean="0">
                <a:solidFill>
                  <a:srgbClr val="CC0000"/>
                </a:solidFill>
              </a:rPr>
              <a:t>ASSIGNMAT</a:t>
            </a:r>
            <a:r>
              <a:rPr lang="en-US" smtClean="0"/>
              <a:t> card (what(5))</a:t>
            </a:r>
          </a:p>
          <a:p>
            <a:pPr eaLnBrk="1" hangingPunct="1"/>
            <a:r>
              <a:rPr lang="en-US" smtClean="0"/>
              <a:t>Set field/precision 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IF the field is UNIFORM set its components (tesla) in B</a:t>
            </a:r>
            <a:r>
              <a:rPr lang="en-US" baseline="-25000" smtClean="0"/>
              <a:t>x</a:t>
            </a:r>
            <a:r>
              <a:rPr lang="en-US" smtClean="0"/>
              <a:t>, B</a:t>
            </a:r>
            <a:r>
              <a:rPr lang="en-US" baseline="-25000" smtClean="0"/>
              <a:t>y,</a:t>
            </a:r>
            <a:r>
              <a:rPr lang="en-US" smtClean="0"/>
              <a:t> B</a:t>
            </a:r>
            <a:r>
              <a:rPr lang="en-US" baseline="-25000" smtClean="0"/>
              <a:t>z</a:t>
            </a:r>
          </a:p>
          <a:p>
            <a:pPr eaLnBrk="1" hangingPunct="1"/>
            <a:r>
              <a:rPr lang="en-US" smtClean="0"/>
              <a:t>If not, leave B</a:t>
            </a:r>
            <a:r>
              <a:rPr lang="en-US" baseline="-25000" smtClean="0"/>
              <a:t>x</a:t>
            </a:r>
            <a:r>
              <a:rPr lang="en-US" smtClean="0"/>
              <a:t>=B</a:t>
            </a:r>
            <a:r>
              <a:rPr lang="en-US" baseline="-25000" smtClean="0"/>
              <a:t>y</a:t>
            </a:r>
            <a:r>
              <a:rPr lang="en-US" smtClean="0"/>
              <a:t>= B</a:t>
            </a:r>
            <a:r>
              <a:rPr lang="en-US" baseline="-25000" smtClean="0"/>
              <a:t>z</a:t>
            </a:r>
            <a:r>
              <a:rPr lang="en-US" smtClean="0"/>
              <a:t>=0 and provide a magnetic field pointwise through the user routine </a:t>
            </a:r>
            <a:r>
              <a:rPr lang="en-US" smtClean="0">
                <a:solidFill>
                  <a:srgbClr val="CC0000"/>
                </a:solidFill>
              </a:rPr>
              <a:t>MGNFLD </a:t>
            </a:r>
            <a:r>
              <a:rPr lang="en-US" smtClean="0">
                <a:solidFill>
                  <a:srgbClr val="000000"/>
                </a:solidFill>
              </a:rPr>
              <a:t>(see later)</a:t>
            </a:r>
          </a:p>
          <a:p>
            <a:pPr eaLnBrk="1" hangingPunct="1"/>
            <a:r>
              <a:rPr lang="en-US" smtClean="0">
                <a:solidFill>
                  <a:srgbClr val="CC0000"/>
                </a:solidFill>
                <a:sym typeface="Symbol" pitchFamily="18" charset="2"/>
              </a:rPr>
              <a:t>, , Smin</a:t>
            </a:r>
            <a:r>
              <a:rPr lang="en-US" baseline="-25000" smtClean="0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control the precision of the tracking, (see next slides) . They can be overridden/complemented by the STEPSIZE card</a:t>
            </a:r>
            <a:endParaRPr lang="en-US" baseline="-25000" smtClean="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611188" y="2492375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MGNFIELD 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 		Smin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y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z</a:t>
            </a:r>
            <a:endParaRPr lang="fr-FR" sz="1600" b="1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3D3578-56BB-47B9-9E80-A24898679597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Magnetic field tracking in FLUKA</a:t>
            </a:r>
          </a:p>
        </p:txBody>
      </p:sp>
      <p:pic>
        <p:nvPicPr>
          <p:cNvPr id="34820" name="Picture 6" descr="mgfldtrk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022" t="26471" r="25024" b="9119"/>
          <a:stretch>
            <a:fillRect/>
          </a:stretch>
        </p:blipFill>
        <p:spPr bwMode="auto">
          <a:xfrm>
            <a:off x="0" y="936625"/>
            <a:ext cx="443865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4643438" y="2276475"/>
            <a:ext cx="4125912" cy="405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</a:t>
            </a:r>
            <a:r>
              <a:rPr lang="en-US">
                <a:solidFill>
                  <a:srgbClr val="CC0000"/>
                </a:solidFill>
              </a:rPr>
              <a:t>red line</a:t>
            </a:r>
            <a:r>
              <a:rPr lang="en-US"/>
              <a:t> is the path actually followed, </a:t>
            </a:r>
          </a:p>
          <a:p>
            <a:r>
              <a:rPr lang="en-US"/>
              <a:t>the </a:t>
            </a:r>
            <a:r>
              <a:rPr lang="en-US">
                <a:solidFill>
                  <a:srgbClr val="FF3399"/>
                </a:solidFill>
              </a:rPr>
              <a:t>magenta segment</a:t>
            </a:r>
            <a:r>
              <a:rPr lang="en-US"/>
              <a:t> is</a:t>
            </a:r>
          </a:p>
          <a:p>
            <a:r>
              <a:rPr lang="en-US"/>
              <a:t>the last substep, shortened because of a boundary crossing</a:t>
            </a:r>
          </a:p>
          <a:p>
            <a:pPr marL="571500" lvl="1" indent="-400050">
              <a:buFontTx/>
              <a:buBlip>
                <a:blip r:embed="rId4"/>
              </a:buBlip>
            </a:pPr>
            <a:r>
              <a:rPr lang="en-US">
                <a:solidFill>
                  <a:srgbClr val="CC0000"/>
                </a:solidFill>
              </a:rPr>
              <a:t> </a:t>
            </a:r>
            <a:r>
              <a:rPr lang="el-GR" b="1">
                <a:solidFill>
                  <a:srgbClr val="CC0000"/>
                </a:solidFill>
                <a:sym typeface="Symbol" pitchFamily="18" charset="2"/>
              </a:rPr>
              <a:t></a:t>
            </a:r>
            <a:r>
              <a:rPr lang="en-US"/>
              <a:t>= max. tracking angle (MGNFIELD)</a:t>
            </a:r>
          </a:p>
          <a:p>
            <a:pPr marL="571500" lvl="1" indent="-400050">
              <a:buFontTx/>
              <a:buBlip>
                <a:blip r:embed="rId4"/>
              </a:buBlip>
            </a:pPr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l-GR" b="1">
                <a:solidFill>
                  <a:schemeClr val="accent2"/>
                </a:solidFill>
                <a:sym typeface="Symbol" pitchFamily="18" charset="2"/>
              </a:rPr>
              <a:t></a:t>
            </a:r>
            <a:r>
              <a:rPr lang="en-US" b="1">
                <a:sym typeface="Symbol" pitchFamily="18" charset="2"/>
              </a:rPr>
              <a:t> </a:t>
            </a:r>
            <a:r>
              <a:rPr lang="en-US"/>
              <a:t>= max. tracking/missing error (MGNFIELD or STEPSIZE)</a:t>
            </a:r>
          </a:p>
          <a:p>
            <a:pPr marL="571500" lvl="1" indent="-400050">
              <a:buFontTx/>
              <a:buBlip>
                <a:blip r:embed="rId4"/>
              </a:buBlip>
            </a:pPr>
            <a:r>
              <a:rPr lang="en-US"/>
              <a:t> </a:t>
            </a:r>
            <a:r>
              <a:rPr lang="el-GR" b="1">
                <a:solidFill>
                  <a:srgbClr val="0066FF"/>
                </a:solidFill>
                <a:sym typeface="Symbol" pitchFamily="18" charset="2"/>
              </a:rPr>
              <a:t></a:t>
            </a:r>
            <a:r>
              <a:rPr lang="en-US">
                <a:solidFill>
                  <a:srgbClr val="0066FF"/>
                </a:solidFill>
              </a:rPr>
              <a:t> ‘</a:t>
            </a:r>
            <a:r>
              <a:rPr lang="en-US"/>
              <a:t> = max. bdrx error (MGNFIELD or STEPSIZE)</a:t>
            </a:r>
          </a:p>
          <a:p>
            <a:pPr marL="571500" lvl="1" indent="-400050"/>
            <a:endParaRPr lang="en-US"/>
          </a:p>
        </p:txBody>
      </p:sp>
      <p:sp>
        <p:nvSpPr>
          <p:cNvPr id="34822" name="Text Box 8"/>
          <p:cNvSpPr txBox="1">
            <a:spLocks noChangeArrowheads="1"/>
          </p:cNvSpPr>
          <p:nvPr/>
        </p:nvSpPr>
        <p:spPr bwMode="auto">
          <a:xfrm>
            <a:off x="3598863" y="908050"/>
            <a:ext cx="5545137" cy="13112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The true step (black) is approximated by linear sub-steps. Sub-step length and boundary crossing iteration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are governed by the required tracking precision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8E40B0-ECA0-407A-B439-6536B458C7B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Setting the tracking precision</a:t>
            </a:r>
            <a:r>
              <a:rPr lang="en-US" sz="3200" smtClean="0"/>
              <a:t> 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064500" cy="4679950"/>
          </a:xfrm>
        </p:spPr>
        <p:txBody>
          <a:bodyPr/>
          <a:lstStyle/>
          <a:p>
            <a:pPr eaLnBrk="1" hangingPunct="1"/>
            <a:r>
              <a:rPr lang="en-US" sz="2000" smtClean="0">
                <a:solidFill>
                  <a:srgbClr val="CC0000"/>
                </a:solidFill>
                <a:sym typeface="Symbol" pitchFamily="18" charset="2"/>
              </a:rPr>
              <a:t> </a:t>
            </a: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smtClean="0"/>
              <a:t>largest angle in degrees that a charged particle is allowed to travel in a single sub-step. Default = 57.0 (but a maximum of 30.0 is recommended!)</a:t>
            </a:r>
          </a:p>
          <a:p>
            <a:pPr eaLnBrk="1" hangingPunct="1"/>
            <a:r>
              <a:rPr lang="en-US" sz="2000" smtClean="0">
                <a:solidFill>
                  <a:srgbClr val="CC0000"/>
                </a:solidFill>
                <a:sym typeface="Symbol" pitchFamily="18" charset="2"/>
              </a:rPr>
              <a:t> </a:t>
            </a: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smtClean="0"/>
              <a:t>upper limit to error of the boundary iteration in cm (</a:t>
            </a:r>
            <a:r>
              <a:rPr lang="en-US" sz="2000" smtClean="0">
                <a:sym typeface="Symbol" pitchFamily="18" charset="2"/>
              </a:rPr>
              <a:t>’ in fig.)</a:t>
            </a:r>
            <a:r>
              <a:rPr lang="en-US" sz="2000" smtClean="0"/>
              <a:t>. It also sets the tracking error </a:t>
            </a:r>
            <a:r>
              <a:rPr lang="en-US" sz="2000" smtClean="0">
                <a:sym typeface="Symbol" pitchFamily="18" charset="2"/>
              </a:rPr>
              <a:t>. </a:t>
            </a:r>
            <a:r>
              <a:rPr lang="en-US" sz="2000" smtClean="0"/>
              <a:t>Default = 0.05 cm</a:t>
            </a:r>
          </a:p>
          <a:p>
            <a:pPr eaLnBrk="1" hangingPunct="1"/>
            <a:r>
              <a:rPr lang="en-US" sz="2000" smtClean="0">
                <a:solidFill>
                  <a:srgbClr val="CC0000"/>
                </a:solidFill>
              </a:rPr>
              <a:t>Smin </a:t>
            </a:r>
            <a:r>
              <a:rPr lang="en-US" sz="2000" smtClean="0"/>
              <a:t>minimum sub-step length. If the radius of curvature is so small that the maximum sub-step compatible with </a:t>
            </a:r>
            <a:r>
              <a:rPr lang="en-US" sz="2000" smtClean="0">
                <a:sym typeface="Symbol" pitchFamily="18" charset="2"/>
              </a:rPr>
              <a:t> is smaller than Smin, then the condition on </a:t>
            </a:r>
            <a:r>
              <a:rPr lang="en-US" sz="2000" smtClean="0">
                <a:solidFill>
                  <a:srgbClr val="CC0000"/>
                </a:solidFill>
                <a:sym typeface="Symbol" pitchFamily="18" charset="2"/>
              </a:rPr>
              <a:t> is </a:t>
            </a:r>
            <a:r>
              <a:rPr lang="en-US" sz="2000" smtClean="0"/>
              <a:t> overridden. It avoids endless tracking of spiraling low energy particles. Default = 0.1 cm</a:t>
            </a:r>
          </a:p>
          <a:p>
            <a:pPr eaLnBrk="1" hangingPunct="1"/>
            <a:r>
              <a:rPr lang="en-US" sz="2000" smtClean="0"/>
              <a:t>MGNFIELD sets the same parameter for all regions with magnetic field</a:t>
            </a:r>
          </a:p>
          <a:p>
            <a:pPr eaLnBrk="1" hangingPunct="1"/>
            <a:r>
              <a:rPr lang="en-US" sz="2000" smtClean="0"/>
              <a:t>For region-by-region tuning, use STEPSIZE</a:t>
            </a:r>
          </a:p>
          <a:p>
            <a:pPr eaLnBrk="1" hangingPunct="1"/>
            <a:endParaRPr lang="en-US" sz="2000" smtClean="0"/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611188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MGNFIELD 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 		Smin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y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z</a:t>
            </a:r>
            <a:endParaRPr lang="fr-FR" sz="1600" b="1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F97E9-B96C-41F1-B3E2-5A6193B576ED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Setting precision by region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7993062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Smin: </a:t>
            </a:r>
            <a:r>
              <a:rPr lang="en-US" smtClean="0">
                <a:sym typeface="Symbol" pitchFamily="18" charset="2"/>
              </a:rPr>
              <a:t>(if what(1)&gt;0)</a:t>
            </a:r>
            <a:r>
              <a:rPr lang="en-US" smtClean="0"/>
              <a:t> minimum step size in cm Overrides MGNFIELD if larger than its setting.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 (if what(1)&lt;0) : max error on the location of intersection with boundary.</a:t>
            </a:r>
            <a:r>
              <a:rPr 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possibility to have different “precision” in different regions allows to save cpu time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Smax  : max step size in cm.  Default:100000. cm for a region without mag field, 10 cm with mag field.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Smax can be useful for instance for large vacuum regions with relatively low magnetic field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 should not be used for general step control, use EMFFIX, FLUKAFIX if needed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611188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STEPSIZE Smin/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 Smax	Reg1	Reg2	Step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</a:t>
            </a:r>
            <a:endParaRPr lang="fr-FR" sz="160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B3671A-CDE4-4C74-B990-09E62DE3DC5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The magfld.f user routine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125538"/>
            <a:ext cx="8281987" cy="5111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This routine allows to define arbitrarily complex magnetic fields: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>
                <a:solidFill>
                  <a:srgbClr val="CC0000"/>
                </a:solidFill>
              </a:rPr>
              <a:t>SUBROUTINE MAGFLD ( X, Y, Z, BTX, BTY, BTZ, B, NREG, IDISC)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.                              		   </a:t>
            </a:r>
            <a:r>
              <a:rPr lang="en-US" sz="2000" smtClean="0">
                <a:solidFill>
                  <a:srgbClr val="009900"/>
                </a:solidFill>
              </a:rPr>
              <a:t>Input variables</a:t>
            </a:r>
            <a:r>
              <a:rPr lang="en-US" sz="2000" smtClean="0"/>
              <a:t>: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		   x,y,z 	= 	current </a:t>
            </a:r>
            <a:r>
              <a:rPr lang="en-US" sz="2000" smtClean="0">
                <a:solidFill>
                  <a:srgbClr val="CC0000"/>
                </a:solidFill>
              </a:rPr>
              <a:t>position</a:t>
            </a:r>
            <a:r>
              <a:rPr lang="en-US" sz="2000" smtClean="0"/>
              <a:t>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		nreg   	= 	current </a:t>
            </a:r>
            <a:r>
              <a:rPr lang="en-US" sz="2000" smtClean="0">
                <a:solidFill>
                  <a:srgbClr val="CC0000"/>
                </a:solidFill>
              </a:rPr>
              <a:t>region</a:t>
            </a:r>
            <a:r>
              <a:rPr lang="en-US" sz="2000" smtClean="0"/>
              <a:t>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			</a:t>
            </a:r>
            <a:r>
              <a:rPr lang="en-US" sz="2000" smtClean="0">
                <a:solidFill>
                  <a:srgbClr val="009900"/>
                </a:solidFill>
              </a:rPr>
              <a:t>Output variables</a:t>
            </a:r>
            <a:r>
              <a:rPr lang="en-US" sz="2000" smtClean="0"/>
              <a:t>: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		 btx,bty,btz    	=   	</a:t>
            </a:r>
            <a:r>
              <a:rPr lang="en-US" sz="2000" smtClean="0">
                <a:solidFill>
                  <a:srgbClr val="CC0000"/>
                </a:solidFill>
              </a:rPr>
              <a:t>cosines</a:t>
            </a:r>
            <a:r>
              <a:rPr lang="en-US" sz="2000" smtClean="0"/>
              <a:t> of the magn. field vector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		B 	= 	magnetic field </a:t>
            </a:r>
            <a:r>
              <a:rPr lang="en-US" sz="2000" smtClean="0">
                <a:solidFill>
                  <a:srgbClr val="CC0000"/>
                </a:solidFill>
              </a:rPr>
              <a:t>intensity </a:t>
            </a:r>
            <a:r>
              <a:rPr lang="en-US" sz="2000" smtClean="0"/>
              <a:t>(Tesla)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	 	idisc 	=	set to 1 if the particle has to be 			discarded 	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endParaRPr lang="en-US" sz="2000" smtClean="0"/>
          </a:p>
          <a:p>
            <a:pPr eaLnBrk="1" hangingPunct="1"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All floating point variables are </a:t>
            </a:r>
            <a:r>
              <a:rPr lang="en-US" sz="2000" smtClean="0">
                <a:solidFill>
                  <a:srgbClr val="CC0000"/>
                </a:solidFill>
              </a:rPr>
              <a:t>double precision</a:t>
            </a:r>
            <a:r>
              <a:rPr lang="en-US" sz="2000" smtClean="0"/>
              <a:t> ones!</a:t>
            </a:r>
          </a:p>
          <a:p>
            <a:pPr eaLnBrk="1" hangingPunct="1"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BTX, BTY, BTZ  must be </a:t>
            </a:r>
            <a:r>
              <a:rPr lang="en-US" sz="2000" smtClean="0">
                <a:solidFill>
                  <a:srgbClr val="CC0000"/>
                </a:solidFill>
              </a:rPr>
              <a:t>normalized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CC0000"/>
                </a:solidFill>
              </a:rPr>
              <a:t>to 1</a:t>
            </a:r>
            <a:r>
              <a:rPr lang="en-US" sz="2000" smtClean="0"/>
              <a:t> in double precision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endParaRPr lang="en-US" sz="20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40A925-5F22-432C-883E-38A10F2FCD4F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Some warnings about scoring: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08050"/>
            <a:ext cx="8210550" cy="5184775"/>
          </a:xfrm>
        </p:spPr>
        <p:txBody>
          <a:bodyPr/>
          <a:lstStyle/>
          <a:p>
            <a:pPr>
              <a:defRPr/>
            </a:pPr>
            <a:r>
              <a:rPr lang="en-US" smtClean="0"/>
              <a:t>Every charged particle step 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mtClean="0">
                <a:solidFill>
                  <a:srgbClr val="CC0000"/>
                </a:solidFill>
              </a:rPr>
              <a:t> </a:t>
            </a:r>
            <a:r>
              <a:rPr lang="en-US" smtClean="0"/>
              <a:t>has its length constrained by: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Maximum fractional energy loss (see </a:t>
            </a:r>
            <a:r>
              <a:rPr lang="en-US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FLUKAFIX</a:t>
            </a:r>
            <a:r>
              <a:rPr lang="en-US" smtClean="0">
                <a:solidFill>
                  <a:srgbClr val="006666"/>
                </a:solidFill>
              </a:rPr>
              <a:t>)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Maximum step size for that region (see </a:t>
            </a:r>
            <a:r>
              <a:rPr lang="en-US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STEPSIZE</a:t>
            </a:r>
            <a:r>
              <a:rPr lang="en-US" smtClean="0">
                <a:solidFill>
                  <a:srgbClr val="006666"/>
                </a:solidFill>
              </a:rPr>
              <a:t>)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MCS (or other) physical constraints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Distance to next interaction (nuclear, </a:t>
            </a:r>
            <a:r>
              <a:rPr lang="el-GR" smtClean="0">
                <a:solidFill>
                  <a:srgbClr val="006666"/>
                </a:solidFill>
              </a:rPr>
              <a:t>δ</a:t>
            </a:r>
            <a:r>
              <a:rPr lang="en-US" smtClean="0">
                <a:solidFill>
                  <a:srgbClr val="006666"/>
                </a:solidFill>
              </a:rPr>
              <a:t> ray etc)</a:t>
            </a:r>
          </a:p>
          <a:p>
            <a:pPr>
              <a:defRPr/>
            </a:pPr>
            <a:r>
              <a:rPr lang="en-US" smtClean="0"/>
              <a:t>The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average</a:t>
            </a:r>
            <a:r>
              <a:rPr lang="en-US" smtClean="0"/>
              <a:t> energy loss is computed as a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careful integration</a:t>
            </a:r>
            <a:r>
              <a:rPr lang="en-US" smtClean="0"/>
              <a:t> over the dE/dx vs energy curve and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then</a:t>
            </a:r>
            <a:r>
              <a:rPr lang="en-US" smtClean="0"/>
              <a:t> it is fluctuated </a:t>
            </a:r>
            <a:r>
              <a:rPr lang="en-US" smtClean="0">
                <a:sym typeface="Symbol" pitchFamily="18" charset="2"/>
              </a:rPr>
              <a:t> a final </a:t>
            </a:r>
            <a:r>
              <a:rPr lang="el-GR" b="1" i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</a:t>
            </a:r>
            <a:r>
              <a:rPr lang="en-US" smtClean="0">
                <a:sym typeface="Symbol" pitchFamily="18" charset="2"/>
              </a:rPr>
              <a:t> is computed and used for scoring  resulting in a scored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average effective 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E/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x </a:t>
            </a:r>
            <a:r>
              <a:rPr lang="en-US" smtClean="0">
                <a:sym typeface="Symbol" pitchFamily="18" charset="2"/>
              </a:rPr>
              <a:t>uniform along that step</a:t>
            </a:r>
          </a:p>
          <a:p>
            <a:pPr>
              <a:defRPr/>
            </a:pPr>
            <a:r>
              <a:rPr lang="en-US" smtClean="0">
                <a:sym typeface="Symbol" pitchFamily="18" charset="2"/>
              </a:rPr>
              <a:t>The particle energy used for track-length estimators is the average one along the step (E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-</a:t>
            </a:r>
            <a:r>
              <a:rPr lang="el-GR" smtClean="0">
                <a:sym typeface="Symbol" pitchFamily="18" charset="2"/>
              </a:rPr>
              <a:t>Δ</a:t>
            </a:r>
            <a:r>
              <a:rPr lang="en-US" smtClean="0">
                <a:sym typeface="Symbol" pitchFamily="18" charset="2"/>
              </a:rPr>
              <a:t>E/2)</a:t>
            </a:r>
            <a:endParaRPr lang="el-GR" baseline="-250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241D-25B9-4DA7-B8C9-C8878E72767B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USRBIN track apportioning scoring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895350" y="1050925"/>
            <a:ext cx="6983413" cy="4897438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147637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2" name="Line 5"/>
          <p:cNvSpPr>
            <a:spLocks noChangeShapeType="1"/>
          </p:cNvSpPr>
          <p:nvPr/>
        </p:nvSpPr>
        <p:spPr bwMode="auto">
          <a:xfrm>
            <a:off x="205105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3" name="Line 6"/>
          <p:cNvSpPr>
            <a:spLocks noChangeShapeType="1"/>
          </p:cNvSpPr>
          <p:nvPr/>
        </p:nvSpPr>
        <p:spPr bwMode="auto">
          <a:xfrm>
            <a:off x="2627313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4" name="Line 7"/>
          <p:cNvSpPr>
            <a:spLocks noChangeShapeType="1"/>
          </p:cNvSpPr>
          <p:nvPr/>
        </p:nvSpPr>
        <p:spPr bwMode="auto">
          <a:xfrm>
            <a:off x="320357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5" name="Line 8"/>
          <p:cNvSpPr>
            <a:spLocks noChangeShapeType="1"/>
          </p:cNvSpPr>
          <p:nvPr/>
        </p:nvSpPr>
        <p:spPr bwMode="auto">
          <a:xfrm>
            <a:off x="3779838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6" name="Line 9"/>
          <p:cNvSpPr>
            <a:spLocks noChangeShapeType="1"/>
          </p:cNvSpPr>
          <p:nvPr/>
        </p:nvSpPr>
        <p:spPr bwMode="auto">
          <a:xfrm>
            <a:off x="435610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>
            <a:off x="4932363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>
            <a:off x="550862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>
            <a:off x="615632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>
            <a:off x="6732588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1" name="Line 14"/>
          <p:cNvSpPr>
            <a:spLocks noChangeShapeType="1"/>
          </p:cNvSpPr>
          <p:nvPr/>
        </p:nvSpPr>
        <p:spPr bwMode="auto">
          <a:xfrm>
            <a:off x="730885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2" name="Line 15"/>
          <p:cNvSpPr>
            <a:spLocks noChangeShapeType="1"/>
          </p:cNvSpPr>
          <p:nvPr/>
        </p:nvSpPr>
        <p:spPr bwMode="auto">
          <a:xfrm>
            <a:off x="900113" y="16287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3" name="Line 16"/>
          <p:cNvSpPr>
            <a:spLocks noChangeShapeType="1"/>
          </p:cNvSpPr>
          <p:nvPr/>
        </p:nvSpPr>
        <p:spPr bwMode="auto">
          <a:xfrm>
            <a:off x="900113" y="22764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4" name="Line 17"/>
          <p:cNvSpPr>
            <a:spLocks noChangeShapeType="1"/>
          </p:cNvSpPr>
          <p:nvPr/>
        </p:nvSpPr>
        <p:spPr bwMode="auto">
          <a:xfrm>
            <a:off x="900113" y="29241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5" name="Line 18"/>
          <p:cNvSpPr>
            <a:spLocks noChangeShapeType="1"/>
          </p:cNvSpPr>
          <p:nvPr/>
        </p:nvSpPr>
        <p:spPr bwMode="auto">
          <a:xfrm>
            <a:off x="900113" y="3573463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6" name="Line 19"/>
          <p:cNvSpPr>
            <a:spLocks noChangeShapeType="1"/>
          </p:cNvSpPr>
          <p:nvPr/>
        </p:nvSpPr>
        <p:spPr bwMode="auto">
          <a:xfrm>
            <a:off x="900113" y="414972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7" name="Line 20"/>
          <p:cNvSpPr>
            <a:spLocks noChangeShapeType="1"/>
          </p:cNvSpPr>
          <p:nvPr/>
        </p:nvSpPr>
        <p:spPr bwMode="auto">
          <a:xfrm>
            <a:off x="900113" y="479742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8" name="Line 21"/>
          <p:cNvSpPr>
            <a:spLocks noChangeShapeType="1"/>
          </p:cNvSpPr>
          <p:nvPr/>
        </p:nvSpPr>
        <p:spPr bwMode="auto">
          <a:xfrm>
            <a:off x="900113" y="5373688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59" name="Line 22"/>
          <p:cNvSpPr>
            <a:spLocks noChangeShapeType="1"/>
          </p:cNvSpPr>
          <p:nvPr/>
        </p:nvSpPr>
        <p:spPr bwMode="auto">
          <a:xfrm flipV="1">
            <a:off x="1187450" y="3429000"/>
            <a:ext cx="2952750" cy="1079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9960" name="Line 23"/>
          <p:cNvSpPr>
            <a:spLocks noChangeShapeType="1"/>
          </p:cNvSpPr>
          <p:nvPr/>
        </p:nvSpPr>
        <p:spPr bwMode="auto">
          <a:xfrm flipV="1">
            <a:off x="4140200" y="2997200"/>
            <a:ext cx="2303463" cy="43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9961" name="Line 24"/>
          <p:cNvSpPr>
            <a:spLocks noChangeShapeType="1"/>
          </p:cNvSpPr>
          <p:nvPr/>
        </p:nvSpPr>
        <p:spPr bwMode="auto">
          <a:xfrm flipV="1">
            <a:off x="6443663" y="2133600"/>
            <a:ext cx="1223962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2" name="Line 25"/>
          <p:cNvSpPr>
            <a:spLocks noChangeShapeType="1"/>
          </p:cNvSpPr>
          <p:nvPr/>
        </p:nvSpPr>
        <p:spPr bwMode="auto">
          <a:xfrm>
            <a:off x="1187450" y="4437063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3" name="Line 26"/>
          <p:cNvSpPr>
            <a:spLocks noChangeShapeType="1"/>
          </p:cNvSpPr>
          <p:nvPr/>
        </p:nvSpPr>
        <p:spPr bwMode="auto">
          <a:xfrm>
            <a:off x="1476375" y="43656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4" name="Line 27"/>
          <p:cNvSpPr>
            <a:spLocks noChangeShapeType="1"/>
          </p:cNvSpPr>
          <p:nvPr/>
        </p:nvSpPr>
        <p:spPr bwMode="auto">
          <a:xfrm>
            <a:off x="2051050" y="41497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5" name="Line 28"/>
          <p:cNvSpPr>
            <a:spLocks noChangeShapeType="1"/>
          </p:cNvSpPr>
          <p:nvPr/>
        </p:nvSpPr>
        <p:spPr bwMode="auto">
          <a:xfrm>
            <a:off x="2627313" y="39338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6" name="Line 29"/>
          <p:cNvSpPr>
            <a:spLocks noChangeShapeType="1"/>
          </p:cNvSpPr>
          <p:nvPr/>
        </p:nvSpPr>
        <p:spPr bwMode="auto">
          <a:xfrm>
            <a:off x="2195513" y="40767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7" name="Line 30"/>
          <p:cNvSpPr>
            <a:spLocks noChangeShapeType="1"/>
          </p:cNvSpPr>
          <p:nvPr/>
        </p:nvSpPr>
        <p:spPr bwMode="auto">
          <a:xfrm>
            <a:off x="3203575" y="37163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8" name="Line 31"/>
          <p:cNvSpPr>
            <a:spLocks noChangeShapeType="1"/>
          </p:cNvSpPr>
          <p:nvPr/>
        </p:nvSpPr>
        <p:spPr bwMode="auto">
          <a:xfrm>
            <a:off x="3779838" y="35004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69" name="Line 32"/>
          <p:cNvSpPr>
            <a:spLocks noChangeShapeType="1"/>
          </p:cNvSpPr>
          <p:nvPr/>
        </p:nvSpPr>
        <p:spPr bwMode="auto">
          <a:xfrm>
            <a:off x="4356100" y="32845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70" name="Line 33"/>
          <p:cNvSpPr>
            <a:spLocks noChangeShapeType="1"/>
          </p:cNvSpPr>
          <p:nvPr/>
        </p:nvSpPr>
        <p:spPr bwMode="auto">
          <a:xfrm>
            <a:off x="4932363" y="32131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71" name="Line 34"/>
          <p:cNvSpPr>
            <a:spLocks noChangeShapeType="1"/>
          </p:cNvSpPr>
          <p:nvPr/>
        </p:nvSpPr>
        <p:spPr bwMode="auto">
          <a:xfrm>
            <a:off x="5508625" y="3141663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72" name="Line 35"/>
          <p:cNvSpPr>
            <a:spLocks noChangeShapeType="1"/>
          </p:cNvSpPr>
          <p:nvPr/>
        </p:nvSpPr>
        <p:spPr bwMode="auto">
          <a:xfrm>
            <a:off x="6156325" y="29972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73" name="Line 36"/>
          <p:cNvSpPr>
            <a:spLocks noChangeShapeType="1"/>
          </p:cNvSpPr>
          <p:nvPr/>
        </p:nvSpPr>
        <p:spPr bwMode="auto">
          <a:xfrm>
            <a:off x="6588125" y="28527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74" name="Line 37"/>
          <p:cNvSpPr>
            <a:spLocks noChangeShapeType="1"/>
          </p:cNvSpPr>
          <p:nvPr/>
        </p:nvSpPr>
        <p:spPr bwMode="auto">
          <a:xfrm>
            <a:off x="6732588" y="270827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75" name="Line 38"/>
          <p:cNvSpPr>
            <a:spLocks noChangeShapeType="1"/>
          </p:cNvSpPr>
          <p:nvPr/>
        </p:nvSpPr>
        <p:spPr bwMode="auto">
          <a:xfrm>
            <a:off x="7308850" y="23495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76" name="Line 39"/>
          <p:cNvSpPr>
            <a:spLocks noChangeShapeType="1"/>
          </p:cNvSpPr>
          <p:nvPr/>
        </p:nvSpPr>
        <p:spPr bwMode="auto">
          <a:xfrm>
            <a:off x="7451725" y="22050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00392" name="AutoShape 40"/>
          <p:cNvSpPr>
            <a:spLocks noChangeAspect="1" noChangeArrowheads="1"/>
          </p:cNvSpPr>
          <p:nvPr/>
        </p:nvSpPr>
        <p:spPr bwMode="auto">
          <a:xfrm>
            <a:off x="3995738" y="3357563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3" name="AutoShape 41"/>
          <p:cNvSpPr>
            <a:spLocks noChangeAspect="1" noChangeArrowheads="1"/>
          </p:cNvSpPr>
          <p:nvPr/>
        </p:nvSpPr>
        <p:spPr bwMode="auto">
          <a:xfrm>
            <a:off x="6372225" y="2924175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4" name="AutoShape 42"/>
          <p:cNvSpPr>
            <a:spLocks noChangeAspect="1" noChangeArrowheads="1"/>
          </p:cNvSpPr>
          <p:nvPr/>
        </p:nvSpPr>
        <p:spPr bwMode="auto">
          <a:xfrm>
            <a:off x="1116013" y="4437063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5" name="AutoShape 43"/>
          <p:cNvSpPr>
            <a:spLocks noChangeAspect="1" noChangeArrowheads="1"/>
          </p:cNvSpPr>
          <p:nvPr/>
        </p:nvSpPr>
        <p:spPr bwMode="auto">
          <a:xfrm>
            <a:off x="7596188" y="2060575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9981" name="Line 44"/>
          <p:cNvSpPr>
            <a:spLocks noChangeShapeType="1"/>
          </p:cNvSpPr>
          <p:nvPr/>
        </p:nvSpPr>
        <p:spPr bwMode="auto">
          <a:xfrm>
            <a:off x="2843213" y="2636838"/>
            <a:ext cx="576262" cy="8636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9982" name="Text Box 45"/>
          <p:cNvSpPr txBox="1">
            <a:spLocks noChangeArrowheads="1"/>
          </p:cNvSpPr>
          <p:nvPr/>
        </p:nvSpPr>
        <p:spPr bwMode="auto">
          <a:xfrm>
            <a:off x="2392363" y="2205038"/>
            <a:ext cx="490061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energy deposition will be </a:t>
            </a:r>
            <a:r>
              <a:rPr lang="el-GR"/>
              <a:t>Δ</a:t>
            </a:r>
            <a:r>
              <a:rPr lang="en-US"/>
              <a:t>l/</a:t>
            </a:r>
            <a:r>
              <a:rPr lang="el-GR"/>
              <a:t>Δ</a:t>
            </a:r>
            <a:r>
              <a:rPr lang="en-US"/>
              <a:t>x </a:t>
            </a:r>
            <a:r>
              <a:rPr lang="el-GR"/>
              <a:t>Δ</a:t>
            </a:r>
            <a:r>
              <a:rPr lang="en-US"/>
              <a:t>E</a:t>
            </a:r>
            <a:endParaRPr lang="el-GR"/>
          </a:p>
        </p:txBody>
      </p:sp>
      <p:sp>
        <p:nvSpPr>
          <p:cNvPr id="39983" name="Line 46"/>
          <p:cNvSpPr>
            <a:spLocks noChangeShapeType="1"/>
          </p:cNvSpPr>
          <p:nvPr/>
        </p:nvSpPr>
        <p:spPr bwMode="auto">
          <a:xfrm>
            <a:off x="3276600" y="3860800"/>
            <a:ext cx="358775" cy="2159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9984" name="Line 47"/>
          <p:cNvSpPr>
            <a:spLocks noChangeShapeType="1"/>
          </p:cNvSpPr>
          <p:nvPr/>
        </p:nvSpPr>
        <p:spPr bwMode="auto">
          <a:xfrm>
            <a:off x="3779838" y="3644900"/>
            <a:ext cx="71437" cy="360363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9985" name="Text Box 48"/>
          <p:cNvSpPr txBox="1">
            <a:spLocks noChangeArrowheads="1"/>
          </p:cNvSpPr>
          <p:nvPr/>
        </p:nvSpPr>
        <p:spPr bwMode="auto">
          <a:xfrm>
            <a:off x="3616325" y="4005263"/>
            <a:ext cx="4556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</a:t>
            </a:r>
            <a:r>
              <a:rPr lang="en-US"/>
              <a:t>l</a:t>
            </a:r>
            <a:endParaRPr lang="el-GR"/>
          </a:p>
        </p:txBody>
      </p:sp>
      <p:sp>
        <p:nvSpPr>
          <p:cNvPr id="39986" name="Line 49"/>
          <p:cNvSpPr>
            <a:spLocks noChangeShapeType="1"/>
          </p:cNvSpPr>
          <p:nvPr/>
        </p:nvSpPr>
        <p:spPr bwMode="auto">
          <a:xfrm>
            <a:off x="1258888" y="4652963"/>
            <a:ext cx="2160587" cy="576262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87" name="Line 50"/>
          <p:cNvSpPr>
            <a:spLocks noChangeShapeType="1"/>
          </p:cNvSpPr>
          <p:nvPr/>
        </p:nvSpPr>
        <p:spPr bwMode="auto">
          <a:xfrm flipH="1">
            <a:off x="3851275" y="3644900"/>
            <a:ext cx="288925" cy="151288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39988" name="Text Box 51"/>
          <p:cNvSpPr txBox="1">
            <a:spLocks noChangeArrowheads="1"/>
          </p:cNvSpPr>
          <p:nvPr/>
        </p:nvSpPr>
        <p:spPr bwMode="auto">
          <a:xfrm>
            <a:off x="3543300" y="5157788"/>
            <a:ext cx="1041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</a:t>
            </a:r>
            <a:r>
              <a:rPr lang="en-US"/>
              <a:t>x, </a:t>
            </a:r>
            <a:r>
              <a:rPr lang="el-GR"/>
              <a:t>Δ</a:t>
            </a:r>
            <a:r>
              <a:rPr lang="en-US"/>
              <a:t>E</a:t>
            </a:r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7AC5F1-8231-47BD-94CB-B765D64A2DD8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USRBIN track apportioning scoring</a:t>
            </a:r>
          </a:p>
        </p:txBody>
      </p:sp>
      <p:pic>
        <p:nvPicPr>
          <p:cNvPr id="40964" name="Picture 3" descr="ForAlfred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908050"/>
            <a:ext cx="7021512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35427F-B7B9-4FE2-83C3-B1252E6F83FC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USRTRACK scoring: 200 MeV p on C</a:t>
            </a:r>
          </a:p>
        </p:txBody>
      </p:sp>
      <p:pic>
        <p:nvPicPr>
          <p:cNvPr id="41988" name="Picture 3" descr="niel_usrtrack_40_plot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9175" y="981075"/>
            <a:ext cx="643255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35013" y="6021388"/>
            <a:ext cx="548322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Default settings, </a:t>
            </a:r>
            <a:r>
              <a:rPr lang="en-US">
                <a:sym typeface="Symbol" pitchFamily="18" charset="2"/>
              </a:rPr>
              <a:t> 20% energy loss per step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6BD2BD-791A-4106-A0A1-6EA5768901F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Discrete ionization events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908050"/>
            <a:ext cx="8085137" cy="3444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Above a pre-set threshold, ionization is modeled as  </a:t>
            </a:r>
            <a:r>
              <a:rPr lang="el-GR">
                <a:solidFill>
                  <a:srgbClr val="CC0000"/>
                </a:solidFill>
              </a:rPr>
              <a:t>δ</a:t>
            </a:r>
            <a:r>
              <a:rPr lang="en-US">
                <a:solidFill>
                  <a:srgbClr val="CC0000"/>
                </a:solidFill>
              </a:rPr>
              <a:t> ray</a:t>
            </a:r>
            <a:r>
              <a:rPr lang="en-US"/>
              <a:t> production (free electrons)</a:t>
            </a:r>
          </a:p>
          <a:p>
            <a:pPr lvl="1" indent="342900">
              <a:buFontTx/>
              <a:buChar char="•"/>
            </a:pPr>
            <a:r>
              <a:rPr lang="el-GR"/>
              <a:t>Spin 0 or 1/2 δ-ray production (charged hadrons, muons)</a:t>
            </a:r>
            <a:endParaRPr lang="en-US"/>
          </a:p>
          <a:p>
            <a:pPr lvl="1" indent="342900">
              <a:buFontTx/>
              <a:buChar char="•"/>
            </a:pPr>
            <a:r>
              <a:rPr lang="en-US"/>
              <a:t>Bhabha scattering (e</a:t>
            </a:r>
            <a:r>
              <a:rPr lang="en-US" baseline="30000"/>
              <a:t>+</a:t>
            </a:r>
            <a:r>
              <a:rPr lang="en-US"/>
              <a:t>)</a:t>
            </a:r>
          </a:p>
          <a:p>
            <a:pPr lvl="1" indent="342900">
              <a:buFontTx/>
              <a:buChar char="•"/>
            </a:pPr>
            <a:r>
              <a:rPr lang="en-US"/>
              <a:t>Møller scattering  (e</a:t>
            </a:r>
            <a:r>
              <a:rPr lang="en-US" baseline="30000"/>
              <a:t>-</a:t>
            </a:r>
            <a:r>
              <a:rPr lang="en-US"/>
              <a:t>)</a:t>
            </a:r>
          </a:p>
          <a:p>
            <a:pPr lvl="1" indent="342900"/>
            <a:endParaRPr lang="en-US"/>
          </a:p>
          <a:p>
            <a:r>
              <a:rPr lang="en-US"/>
              <a:t>The threshold refers to the kinetic energy of the emitted </a:t>
            </a:r>
            <a:r>
              <a:rPr lang="el-GR">
                <a:solidFill>
                  <a:srgbClr val="CC0000"/>
                </a:solidFill>
              </a:rPr>
              <a:t>δ</a:t>
            </a:r>
            <a:r>
              <a:rPr lang="en-US">
                <a:solidFill>
                  <a:srgbClr val="CC0000"/>
                </a:solidFill>
              </a:rPr>
              <a:t> ray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For Electrons : set by </a:t>
            </a:r>
            <a:r>
              <a:rPr lang="en-US">
                <a:solidFill>
                  <a:srgbClr val="CC0000"/>
                </a:solidFill>
              </a:rPr>
              <a:t>EMFCUT</a:t>
            </a:r>
            <a:r>
              <a:rPr lang="en-US"/>
              <a:t> with the </a:t>
            </a:r>
            <a:r>
              <a:rPr lang="en-US">
                <a:solidFill>
                  <a:srgbClr val="CC0000"/>
                </a:solidFill>
              </a:rPr>
              <a:t>PROD-CUT</a:t>
            </a:r>
            <a:r>
              <a:rPr lang="en-US"/>
              <a:t> sdum </a:t>
            </a:r>
          </a:p>
          <a:p>
            <a:endParaRPr lang="en-US"/>
          </a:p>
          <a:p>
            <a:r>
              <a:rPr lang="en-US"/>
              <a:t>For charged hadrons/muons: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9750" y="4365625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DELTARAY </a:t>
            </a:r>
            <a:r>
              <a:rPr lang="el-GR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δ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Thresh Ntab	Wtab	Mat1	Mat2	Step	PRINT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 b="1">
              <a:latin typeface="Courier New" pitchFamily="49" charset="0"/>
            </a:endParaRP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395288" y="4941888"/>
            <a:ext cx="856932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rgbClr val="0000FF"/>
                </a:solidFill>
              </a:rPr>
              <a:t>δ</a:t>
            </a:r>
            <a:r>
              <a:rPr lang="en-US">
                <a:solidFill>
                  <a:srgbClr val="0000FF"/>
                </a:solidFill>
              </a:rPr>
              <a:t>Thresh = production threshold, in materials Mat1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Mat2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Ntab, Wtab control the accuracy of dp/dx tabulations (advanced user)</a:t>
            </a:r>
          </a:p>
          <a:p>
            <a:r>
              <a:rPr lang="en-US">
                <a:solidFill>
                  <a:srgbClr val="0000FF"/>
                </a:solidFill>
              </a:rPr>
              <a:t>If PRINT is set (not def.) dp/dx</a:t>
            </a:r>
            <a:r>
              <a:rPr lang="en-US"/>
              <a:t>  </a:t>
            </a:r>
            <a:r>
              <a:rPr lang="en-US">
                <a:solidFill>
                  <a:srgbClr val="0000FF"/>
                </a:solidFill>
              </a:rPr>
              <a:t>tabulations are printed on stdout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F827CB-ED00-40D5-8D9C-6525EC33E22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Continuous energy losses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684213" y="1081088"/>
            <a:ext cx="8085137" cy="3444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Below the </a:t>
            </a:r>
            <a:r>
              <a:rPr lang="el-GR"/>
              <a:t>δ</a:t>
            </a:r>
            <a:r>
              <a:rPr lang="en-US"/>
              <a:t>-ray threshold, energy losses are treated as “continuous”, with some special features:</a:t>
            </a:r>
          </a:p>
          <a:p>
            <a:pPr marL="574675" lvl="1" indent="-117475">
              <a:buFontTx/>
              <a:buChar char="•"/>
            </a:pPr>
            <a:r>
              <a:rPr lang="en-US"/>
              <a:t>Fluctuations of energy loss are simulated with a FLUKA- specific algorithm</a:t>
            </a:r>
          </a:p>
          <a:p>
            <a:pPr marL="574675" lvl="1" indent="-117475">
              <a:buFontTx/>
              <a:buChar char="•"/>
            </a:pPr>
            <a:r>
              <a:rPr lang="en-US"/>
              <a:t>The energy dependence of cross sections and dE/dx is taken into account exactly (see later) </a:t>
            </a:r>
          </a:p>
          <a:p>
            <a:pPr marL="574675" lvl="1" indent="-117475">
              <a:buFontTx/>
              <a:buChar char="•"/>
            </a:pPr>
            <a:r>
              <a:rPr lang="en-US"/>
              <a:t>Latest recommended values of ionization potential and density effect parameters implemented for elements (Sternheimer, Berger &amp; Seltzer), but can be overridden by the user with (set yourself for compounds!)</a:t>
            </a:r>
          </a:p>
          <a:p>
            <a:pPr marL="574675" lvl="1" indent="-117475"/>
            <a:endParaRPr lang="el-GR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2775" y="4503738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STERNHEI C	X0	X1	a	m	</a:t>
            </a:r>
            <a:r>
              <a:rPr lang="el-GR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δ</a:t>
            </a:r>
            <a:r>
              <a:rPr lang="en-US" sz="1600" b="1" baseline="-2500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	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11188" y="5373688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MAT-PROP Gasp	Rhosc	Iion</a:t>
            </a:r>
            <a:r>
              <a:rPr lang="en-US" sz="1600" b="1" baseline="-2500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Mat1	Mat2	Step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3708400" y="5229225"/>
            <a:ext cx="863600" cy="64770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04E5BF-5675-4232-9C5C-BA53F634D33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fluctuations -I</a:t>
            </a:r>
          </a:p>
        </p:txBody>
      </p:sp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1052513"/>
            <a:ext cx="8167688" cy="42545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9935E0-B553-4385-8E93-D81FC668DEA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fluctuations -II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1125538"/>
            <a:ext cx="8820150" cy="4959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3FB93F-048C-42C8-BE57-A8EEC31625C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fluctuations -III</a:t>
            </a: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963" y="1295400"/>
            <a:ext cx="9063037" cy="420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457200" y="5486400"/>
            <a:ext cx="82296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Experimental</a:t>
            </a:r>
            <a:r>
              <a:rPr lang="en-US" baseline="30000">
                <a:solidFill>
                  <a:schemeClr val="accent2"/>
                </a:solidFill>
              </a:rPr>
              <a:t> 1</a:t>
            </a:r>
            <a:r>
              <a:rPr lang="en-US">
                <a:solidFill>
                  <a:schemeClr val="accent2"/>
                </a:solidFill>
              </a:rPr>
              <a:t> and calculated energy loss distributions for 2 GeV/c positrons (left) and protons (right) traversing 100</a:t>
            </a:r>
            <a:r>
              <a:rPr lang="el-GR">
                <a:solidFill>
                  <a:schemeClr val="accent2"/>
                </a:solidFill>
              </a:rPr>
              <a:t>μ</a:t>
            </a:r>
            <a:r>
              <a:rPr lang="en-US">
                <a:solidFill>
                  <a:schemeClr val="accent2"/>
                </a:solidFill>
              </a:rPr>
              <a:t>m of Si        </a:t>
            </a:r>
            <a:r>
              <a:rPr lang="en-US" sz="1600"/>
              <a:t>J.Bak et al. NPB288, 681 (1987)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177540-BA24-42DB-A1DC-E8D29DF6CE2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Energy dependent quantities I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40" r="2292" b="1584"/>
          <a:stretch>
            <a:fillRect/>
          </a:stretch>
        </p:blipFill>
        <p:spPr bwMode="auto">
          <a:xfrm>
            <a:off x="395288" y="1268413"/>
            <a:ext cx="8748712" cy="45370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14611</TotalTime>
  <Words>2366</Words>
  <Application>Microsoft PowerPoint</Application>
  <PresentationFormat>Overhead</PresentationFormat>
  <Paragraphs>345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Comic Sans MS</vt:lpstr>
      <vt:lpstr>Arial</vt:lpstr>
      <vt:lpstr>Wingdings</vt:lpstr>
      <vt:lpstr>Times New Roman</vt:lpstr>
      <vt:lpstr>Tahoma</vt:lpstr>
      <vt:lpstr>Courier New</vt:lpstr>
      <vt:lpstr>Symbol</vt:lpstr>
      <vt:lpstr>Blueprint</vt:lpstr>
      <vt:lpstr>Custom Design</vt:lpstr>
      <vt:lpstr>Ionization and Transport</vt:lpstr>
      <vt:lpstr>Topics</vt:lpstr>
      <vt:lpstr>Ionization energy losses</vt:lpstr>
      <vt:lpstr>Discrete ionization events</vt:lpstr>
      <vt:lpstr>Continuous energy losses</vt:lpstr>
      <vt:lpstr>Ionization fluctuations -I</vt:lpstr>
      <vt:lpstr>Ionization fluctuations -II</vt:lpstr>
      <vt:lpstr>Ionization fluctuations -III</vt:lpstr>
      <vt:lpstr>Energy dependent quantities I</vt:lpstr>
      <vt:lpstr>Energy dependent quantities II</vt:lpstr>
      <vt:lpstr>Ionization fluctuation options</vt:lpstr>
      <vt:lpstr>Playing with a proton beam</vt:lpstr>
      <vt:lpstr>Playing with a proton beam II part</vt:lpstr>
      <vt:lpstr>Heavy ions</vt:lpstr>
      <vt:lpstr>Heavy ions dE/dx</vt:lpstr>
      <vt:lpstr>Bragg peaks vs exp. data: 20Ne @ 670 MeV/n</vt:lpstr>
      <vt:lpstr>Bragg peaks vs exp. data: 12C @ 270 &amp; 330 MeV/n</vt:lpstr>
      <vt:lpstr>Bragg peaks vs exp. data: 12C @ 270 MeV/n</vt:lpstr>
      <vt:lpstr>Charged particle transport</vt:lpstr>
      <vt:lpstr>Setting particle transport threshold</vt:lpstr>
      <vt:lpstr>Charged particle transport</vt:lpstr>
      <vt:lpstr>The FLUKA  MCS</vt:lpstr>
      <vt:lpstr>The FLUKA MCS - II</vt:lpstr>
      <vt:lpstr>Single Scattering</vt:lpstr>
      <vt:lpstr>Electron Backscattering</vt:lpstr>
      <vt:lpstr>User control of MCS</vt:lpstr>
      <vt:lpstr>Control of step size</vt:lpstr>
      <vt:lpstr>Control of step size II</vt:lpstr>
      <vt:lpstr>Magnetic field tracking in FLUKA</vt:lpstr>
      <vt:lpstr>How to define a magnetic field</vt:lpstr>
      <vt:lpstr>Magnetic field tracking in FLUKA</vt:lpstr>
      <vt:lpstr>Setting the tracking precision </vt:lpstr>
      <vt:lpstr>Setting precision by region</vt:lpstr>
      <vt:lpstr>The magfld.f user routine</vt:lpstr>
      <vt:lpstr>Some warnings about scoring:</vt:lpstr>
      <vt:lpstr>USRBIN track apportioning scoring</vt:lpstr>
      <vt:lpstr>USRBIN track apportioning scoring</vt:lpstr>
      <vt:lpstr>USRTRACK scoring: 200 MeV p on C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Ferrari</dc:creator>
  <cp:lastModifiedBy>Markus Brugger</cp:lastModifiedBy>
  <cp:revision>916</cp:revision>
  <cp:lastPrinted>2004-07-08T08:47:15Z</cp:lastPrinted>
  <dcterms:created xsi:type="dcterms:W3CDTF">2003-02-06T18:33:45Z</dcterms:created>
  <dcterms:modified xsi:type="dcterms:W3CDTF">2009-03-27T08:10:41Z</dcterms:modified>
</cp:coreProperties>
</file>