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Lst>
  <p:notesMasterIdLst>
    <p:notesMasterId r:id="rId38"/>
  </p:notesMasterIdLst>
  <p:sldIdLst>
    <p:sldId id="265" r:id="rId2"/>
    <p:sldId id="449" r:id="rId3"/>
    <p:sldId id="413" r:id="rId4"/>
    <p:sldId id="416" r:id="rId5"/>
    <p:sldId id="437" r:id="rId6"/>
    <p:sldId id="422" r:id="rId7"/>
    <p:sldId id="438" r:id="rId8"/>
    <p:sldId id="417" r:id="rId9"/>
    <p:sldId id="418" r:id="rId10"/>
    <p:sldId id="421" r:id="rId11"/>
    <p:sldId id="450" r:id="rId12"/>
    <p:sldId id="432" r:id="rId13"/>
    <p:sldId id="415" r:id="rId14"/>
    <p:sldId id="423" r:id="rId15"/>
    <p:sldId id="433" r:id="rId16"/>
    <p:sldId id="435" r:id="rId17"/>
    <p:sldId id="434" r:id="rId18"/>
    <p:sldId id="440" r:id="rId19"/>
    <p:sldId id="426" r:id="rId20"/>
    <p:sldId id="456" r:id="rId21"/>
    <p:sldId id="443" r:id="rId22"/>
    <p:sldId id="442" r:id="rId23"/>
    <p:sldId id="425" r:id="rId24"/>
    <p:sldId id="445" r:id="rId25"/>
    <p:sldId id="427" r:id="rId26"/>
    <p:sldId id="431" r:id="rId27"/>
    <p:sldId id="448" r:id="rId28"/>
    <p:sldId id="455" r:id="rId29"/>
    <p:sldId id="453" r:id="rId30"/>
    <p:sldId id="454" r:id="rId31"/>
    <p:sldId id="430" r:id="rId32"/>
    <p:sldId id="444" r:id="rId33"/>
    <p:sldId id="424" r:id="rId34"/>
    <p:sldId id="451" r:id="rId35"/>
    <p:sldId id="457" r:id="rId36"/>
    <p:sldId id="458" r:id="rId37"/>
  </p:sldIdLst>
  <p:sldSz cx="9144000" cy="6858000" type="screen4x3"/>
  <p:notesSz cx="7102475" cy="10234613"/>
  <p:defaultTextStyle>
    <a:defPPr>
      <a:defRPr lang="en-US"/>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0000"/>
    <a:srgbClr val="27B206"/>
    <a:srgbClr val="0000FF"/>
    <a:srgbClr val="FF0000"/>
    <a:srgbClr val="FF3300"/>
    <a:srgbClr val="3DF71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165" autoAdjust="0"/>
    <p:restoredTop sz="90634" autoAdjust="0"/>
  </p:normalViewPr>
  <p:slideViewPr>
    <p:cSldViewPr>
      <p:cViewPr varScale="1">
        <p:scale>
          <a:sx n="71" d="100"/>
          <a:sy n="71" d="100"/>
        </p:scale>
        <p:origin x="-95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96"/>
    </p:cViewPr>
  </p:sorterViewPr>
  <p:notesViewPr>
    <p:cSldViewPr>
      <p:cViewPr varScale="1">
        <p:scale>
          <a:sx n="77" d="100"/>
          <a:sy n="77" d="100"/>
        </p:scale>
        <p:origin x="-2064" y="-102"/>
      </p:cViewPr>
      <p:guideLst>
        <p:guide orient="horz" pos="3224"/>
        <p:guide pos="2238"/>
      </p:guideLst>
    </p:cSldViewPr>
  </p:notesViewPr>
  <p:gridSpacing cx="77716063" cy="777160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3078856" cy="511071"/>
          </a:xfrm>
          <a:prstGeom prst="rect">
            <a:avLst/>
          </a:prstGeom>
          <a:noFill/>
          <a:ln w="9525">
            <a:noFill/>
            <a:miter lim="800000"/>
            <a:headEnd/>
            <a:tailEnd/>
          </a:ln>
          <a:effectLst/>
        </p:spPr>
        <p:txBody>
          <a:bodyPr vert="horz" wrap="square" lIns="101030" tIns="50516" rIns="101030" bIns="50516" numCol="1" anchor="t" anchorCtr="0" compatLnSpc="1">
            <a:prstTxWarp prst="textNoShape">
              <a:avLst/>
            </a:prstTxWarp>
          </a:bodyPr>
          <a:lstStyle>
            <a:lvl1pPr algn="l" defTabSz="1010487">
              <a:defRPr sz="1400">
                <a:latin typeface="Arial" pitchFamily="34" charset="0"/>
              </a:defRPr>
            </a:lvl1pPr>
          </a:lstStyle>
          <a:p>
            <a:endParaRPr lang="en-US"/>
          </a:p>
        </p:txBody>
      </p:sp>
      <p:sp>
        <p:nvSpPr>
          <p:cNvPr id="28675" name="Rectangle 3"/>
          <p:cNvSpPr>
            <a:spLocks noGrp="1" noChangeArrowheads="1"/>
          </p:cNvSpPr>
          <p:nvPr>
            <p:ph type="dt" idx="1"/>
          </p:nvPr>
        </p:nvSpPr>
        <p:spPr bwMode="auto">
          <a:xfrm>
            <a:off x="4021945" y="1"/>
            <a:ext cx="3078856" cy="511071"/>
          </a:xfrm>
          <a:prstGeom prst="rect">
            <a:avLst/>
          </a:prstGeom>
          <a:noFill/>
          <a:ln w="9525">
            <a:noFill/>
            <a:miter lim="800000"/>
            <a:headEnd/>
            <a:tailEnd/>
          </a:ln>
          <a:effectLst/>
        </p:spPr>
        <p:txBody>
          <a:bodyPr vert="horz" wrap="square" lIns="101030" tIns="50516" rIns="101030" bIns="50516" numCol="1" anchor="t" anchorCtr="0" compatLnSpc="1">
            <a:prstTxWarp prst="textNoShape">
              <a:avLst/>
            </a:prstTxWarp>
          </a:bodyPr>
          <a:lstStyle>
            <a:lvl1pPr algn="r" defTabSz="1010487">
              <a:defRPr sz="1400">
                <a:latin typeface="Arial" pitchFamily="34" charset="0"/>
              </a:defRPr>
            </a:lvl1pPr>
          </a:lstStyle>
          <a:p>
            <a:endParaRPr lang="en-US"/>
          </a:p>
        </p:txBody>
      </p:sp>
      <p:sp>
        <p:nvSpPr>
          <p:cNvPr id="28676" name="Rectangle 4"/>
          <p:cNvSpPr>
            <a:spLocks noGrp="1" noRot="1" noChangeAspect="1" noChangeArrowheads="1" noTextEdit="1"/>
          </p:cNvSpPr>
          <p:nvPr>
            <p:ph type="sldImg" idx="2"/>
          </p:nvPr>
        </p:nvSpPr>
        <p:spPr bwMode="auto">
          <a:xfrm>
            <a:off x="992188" y="768350"/>
            <a:ext cx="5118100" cy="3838575"/>
          </a:xfrm>
          <a:prstGeom prst="rect">
            <a:avLst/>
          </a:prstGeom>
          <a:noFill/>
          <a:ln w="9525">
            <a:solidFill>
              <a:srgbClr val="000000"/>
            </a:solidFill>
            <a:miter lim="800000"/>
            <a:headEnd/>
            <a:tailEnd/>
          </a:ln>
          <a:effectLst/>
        </p:spPr>
      </p:sp>
      <p:sp>
        <p:nvSpPr>
          <p:cNvPr id="28677" name="Rectangle 5"/>
          <p:cNvSpPr>
            <a:spLocks noGrp="1" noChangeArrowheads="1"/>
          </p:cNvSpPr>
          <p:nvPr>
            <p:ph type="body" sz="quarter" idx="3"/>
          </p:nvPr>
        </p:nvSpPr>
        <p:spPr bwMode="auto">
          <a:xfrm>
            <a:off x="710248" y="4861772"/>
            <a:ext cx="5681980" cy="4604586"/>
          </a:xfrm>
          <a:prstGeom prst="rect">
            <a:avLst/>
          </a:prstGeom>
          <a:noFill/>
          <a:ln w="9525">
            <a:noFill/>
            <a:miter lim="800000"/>
            <a:headEnd/>
            <a:tailEnd/>
          </a:ln>
          <a:effectLst/>
        </p:spPr>
        <p:txBody>
          <a:bodyPr vert="horz" wrap="square" lIns="101030" tIns="50516" rIns="101030" bIns="505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8" name="Rectangle 6"/>
          <p:cNvSpPr>
            <a:spLocks noGrp="1" noChangeArrowheads="1"/>
          </p:cNvSpPr>
          <p:nvPr>
            <p:ph type="ftr" sz="quarter" idx="4"/>
          </p:nvPr>
        </p:nvSpPr>
        <p:spPr bwMode="auto">
          <a:xfrm>
            <a:off x="0" y="9721894"/>
            <a:ext cx="3078856" cy="511071"/>
          </a:xfrm>
          <a:prstGeom prst="rect">
            <a:avLst/>
          </a:prstGeom>
          <a:noFill/>
          <a:ln w="9525">
            <a:noFill/>
            <a:miter lim="800000"/>
            <a:headEnd/>
            <a:tailEnd/>
          </a:ln>
          <a:effectLst/>
        </p:spPr>
        <p:txBody>
          <a:bodyPr vert="horz" wrap="square" lIns="101030" tIns="50516" rIns="101030" bIns="50516" numCol="1" anchor="b" anchorCtr="0" compatLnSpc="1">
            <a:prstTxWarp prst="textNoShape">
              <a:avLst/>
            </a:prstTxWarp>
          </a:bodyPr>
          <a:lstStyle>
            <a:lvl1pPr algn="l" defTabSz="1010487">
              <a:defRPr sz="1400">
                <a:latin typeface="Arial" pitchFamily="34" charset="0"/>
              </a:defRPr>
            </a:lvl1pPr>
          </a:lstStyle>
          <a:p>
            <a:endParaRPr lang="en-US"/>
          </a:p>
        </p:txBody>
      </p:sp>
      <p:sp>
        <p:nvSpPr>
          <p:cNvPr id="28679" name="Rectangle 7"/>
          <p:cNvSpPr>
            <a:spLocks noGrp="1" noChangeArrowheads="1"/>
          </p:cNvSpPr>
          <p:nvPr>
            <p:ph type="sldNum" sz="quarter" idx="5"/>
          </p:nvPr>
        </p:nvSpPr>
        <p:spPr bwMode="auto">
          <a:xfrm>
            <a:off x="4021945" y="9721894"/>
            <a:ext cx="3078856" cy="511071"/>
          </a:xfrm>
          <a:prstGeom prst="rect">
            <a:avLst/>
          </a:prstGeom>
          <a:noFill/>
          <a:ln w="9525">
            <a:noFill/>
            <a:miter lim="800000"/>
            <a:headEnd/>
            <a:tailEnd/>
          </a:ln>
          <a:effectLst/>
        </p:spPr>
        <p:txBody>
          <a:bodyPr vert="horz" wrap="square" lIns="101030" tIns="50516" rIns="101030" bIns="50516" numCol="1" anchor="b" anchorCtr="0" compatLnSpc="1">
            <a:prstTxWarp prst="textNoShape">
              <a:avLst/>
            </a:prstTxWarp>
          </a:bodyPr>
          <a:lstStyle>
            <a:lvl1pPr algn="r" defTabSz="1010487">
              <a:defRPr sz="1400">
                <a:latin typeface="Arial" pitchFamily="34" charset="0"/>
              </a:defRPr>
            </a:lvl1pPr>
          </a:lstStyle>
          <a:p>
            <a:fld id="{86DE809B-790E-466D-A318-0A7C768803F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9AF714-A8A9-40A9-8CF9-D66135409652}" type="slidenum">
              <a:rPr lang="en-US"/>
              <a:pPr/>
              <a:t>1</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7F9AF0-9367-4902-BB75-43FEB93E553A}" type="slidenum">
              <a:rPr lang="en-US"/>
              <a:pPr/>
              <a:t>26</a:t>
            </a:fld>
            <a:endParaRPr lang="en-US"/>
          </a:p>
        </p:txBody>
      </p:sp>
      <p:sp>
        <p:nvSpPr>
          <p:cNvPr id="547842" name="Rectangle 2"/>
          <p:cNvSpPr>
            <a:spLocks noGrp="1" noRot="1" noChangeAspect="1" noChangeArrowheads="1" noTextEdit="1"/>
          </p:cNvSpPr>
          <p:nvPr>
            <p:ph type="sldImg"/>
          </p:nvPr>
        </p:nvSpPr>
        <p:spPr>
          <a:ln/>
        </p:spPr>
      </p:sp>
      <p:sp>
        <p:nvSpPr>
          <p:cNvPr id="5478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F811AA-905F-4900-8449-055612AC74F5}" type="slidenum">
              <a:rPr lang="en-US"/>
              <a:pPr/>
              <a:t>30</a:t>
            </a:fld>
            <a:endParaRPr lang="en-US"/>
          </a:p>
        </p:txBody>
      </p:sp>
      <p:sp>
        <p:nvSpPr>
          <p:cNvPr id="563202" name="Rectangle 2"/>
          <p:cNvSpPr>
            <a:spLocks noGrp="1" noRot="1" noChangeAspect="1" noChangeArrowheads="1" noTextEdit="1"/>
          </p:cNvSpPr>
          <p:nvPr>
            <p:ph type="sldImg"/>
          </p:nvPr>
        </p:nvSpPr>
        <p:spPr>
          <a:ln/>
        </p:spPr>
      </p:sp>
      <p:sp>
        <p:nvSpPr>
          <p:cNvPr id="56320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DF5BB9-18D6-4F37-B1BC-36FC75CFF829}" type="slidenum">
              <a:rPr lang="en-US"/>
              <a:pPr/>
              <a:t>31</a:t>
            </a:fld>
            <a:endParaRPr lang="en-US"/>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08B47-0F55-4316-84D5-4392F79B5B4B}" type="slidenum">
              <a:rPr lang="en-US"/>
              <a:pPr/>
              <a:t>32</a:t>
            </a:fld>
            <a:endParaRPr lang="en-US"/>
          </a:p>
        </p:txBody>
      </p:sp>
      <p:sp>
        <p:nvSpPr>
          <p:cNvPr id="543746" name="Rectangle 2"/>
          <p:cNvSpPr>
            <a:spLocks noGrp="1" noRot="1" noChangeAspect="1" noChangeArrowheads="1" noTextEdit="1"/>
          </p:cNvSpPr>
          <p:nvPr>
            <p:ph type="sldImg"/>
          </p:nvPr>
        </p:nvSpPr>
        <p:spPr>
          <a:ln/>
        </p:spPr>
      </p:sp>
      <p:sp>
        <p:nvSpPr>
          <p:cNvPr id="543747" name="Rectangle 3"/>
          <p:cNvSpPr>
            <a:spLocks noGrp="1" noChangeArrowheads="1"/>
          </p:cNvSpPr>
          <p:nvPr>
            <p:ph type="body" idx="1"/>
          </p:nvPr>
        </p:nvSpPr>
        <p:spPr/>
        <p:txBody>
          <a:bodyPr/>
          <a:lstStyle/>
          <a:p>
            <a:r>
              <a:rPr lang="en-US" dirty="0"/>
              <a:t>MAT-PROP can be important in new library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EC2646-7DED-42CD-BC45-59AC500F8903}" type="slidenum">
              <a:rPr lang="en-US"/>
              <a:pPr/>
              <a:t>4</a:t>
            </a:fld>
            <a:endParaRPr lang="en-US"/>
          </a:p>
        </p:txBody>
      </p:sp>
      <p:sp>
        <p:nvSpPr>
          <p:cNvPr id="524290" name="Rectangle 2"/>
          <p:cNvSpPr>
            <a:spLocks noGrp="1" noRot="1" noChangeAspect="1" noChangeArrowheads="1" noTextEdit="1"/>
          </p:cNvSpPr>
          <p:nvPr>
            <p:ph type="sldImg"/>
          </p:nvPr>
        </p:nvSpPr>
        <p:spPr>
          <a:ln/>
        </p:spPr>
      </p:sp>
      <p:sp>
        <p:nvSpPr>
          <p:cNvPr id="524291" name="Rectangle 3"/>
          <p:cNvSpPr>
            <a:spLocks noGrp="1" noChangeArrowheads="1"/>
          </p:cNvSpPr>
          <p:nvPr>
            <p:ph type="body" idx="1"/>
          </p:nvPr>
        </p:nvSpPr>
        <p:spPr/>
        <p:txBody>
          <a:bodyPr/>
          <a:lstStyle/>
          <a:p>
            <a:r>
              <a:rPr lang="en-US"/>
              <a:t>Add maybe a picture of group cross sections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9240D6-5AE8-4571-95BD-53E7A7AEA7D8}" type="slidenum">
              <a:rPr lang="en-US"/>
              <a:pPr/>
              <a:t>7</a:t>
            </a:fld>
            <a:endParaRPr lang="en-US"/>
          </a:p>
        </p:txBody>
      </p:sp>
      <p:sp>
        <p:nvSpPr>
          <p:cNvPr id="551938" name="Rectangle 2"/>
          <p:cNvSpPr>
            <a:spLocks noGrp="1" noRot="1" noChangeAspect="1" noChangeArrowheads="1" noTextEdit="1"/>
          </p:cNvSpPr>
          <p:nvPr>
            <p:ph type="sldImg"/>
          </p:nvPr>
        </p:nvSpPr>
        <p:spPr>
          <a:ln/>
        </p:spPr>
      </p:sp>
      <p:sp>
        <p:nvSpPr>
          <p:cNvPr id="5519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 it true for 10B?</a:t>
            </a:r>
            <a:endParaRPr lang="en-US" dirty="0"/>
          </a:p>
        </p:txBody>
      </p:sp>
      <p:sp>
        <p:nvSpPr>
          <p:cNvPr id="4" name="Slide Number Placeholder 3"/>
          <p:cNvSpPr>
            <a:spLocks noGrp="1"/>
          </p:cNvSpPr>
          <p:nvPr>
            <p:ph type="sldNum" sz="quarter" idx="10"/>
          </p:nvPr>
        </p:nvSpPr>
        <p:spPr/>
        <p:txBody>
          <a:bodyPr/>
          <a:lstStyle/>
          <a:p>
            <a:fld id="{86DE809B-790E-466D-A318-0A7C768803F7}"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249E1B-04A2-448D-A487-739ED4B5EDCD}" type="slidenum">
              <a:rPr lang="en-US"/>
              <a:pPr/>
              <a:t>12</a:t>
            </a:fld>
            <a:endParaRPr lang="en-US"/>
          </a:p>
        </p:txBody>
      </p:sp>
      <p:sp>
        <p:nvSpPr>
          <p:cNvPr id="529410" name="Rectangle 2"/>
          <p:cNvSpPr>
            <a:spLocks noGrp="1" noRot="1" noChangeAspect="1" noChangeArrowheads="1" noTextEdit="1"/>
          </p:cNvSpPr>
          <p:nvPr>
            <p:ph type="sldImg"/>
          </p:nvPr>
        </p:nvSpPr>
        <p:spPr>
          <a:ln/>
        </p:spPr>
      </p:sp>
      <p:sp>
        <p:nvSpPr>
          <p:cNvPr id="529411" name="Rectangle 3"/>
          <p:cNvSpPr>
            <a:spLocks noGrp="1" noChangeArrowheads="1"/>
          </p:cNvSpPr>
          <p:nvPr>
            <p:ph type="body" idx="1"/>
          </p:nvPr>
        </p:nvSpPr>
        <p:spPr/>
        <p:txBody>
          <a:bodyPr/>
          <a:lstStyle/>
          <a:p>
            <a:r>
              <a:rPr lang="en-US"/>
              <a:t>Put the complete list at the end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7A1045-299E-4480-A1FE-5ADDA285B105}" type="slidenum">
              <a:rPr lang="en-US"/>
              <a:pPr/>
              <a:t>16</a:t>
            </a:fld>
            <a:endParaRPr lang="en-US"/>
          </a:p>
        </p:txBody>
      </p:sp>
      <p:sp>
        <p:nvSpPr>
          <p:cNvPr id="537602" name="Rectangle 2"/>
          <p:cNvSpPr>
            <a:spLocks noGrp="1" noRot="1" noChangeAspect="1" noChangeArrowheads="1" noTextEdit="1"/>
          </p:cNvSpPr>
          <p:nvPr>
            <p:ph type="sldImg"/>
          </p:nvPr>
        </p:nvSpPr>
        <p:spPr>
          <a:ln/>
        </p:spPr>
      </p:sp>
      <p:sp>
        <p:nvSpPr>
          <p:cNvPr id="537603" name="Rectangle 3"/>
          <p:cNvSpPr>
            <a:spLocks noGrp="1" noChangeArrowheads="1"/>
          </p:cNvSpPr>
          <p:nvPr>
            <p:ph type="body" idx="1"/>
          </p:nvPr>
        </p:nvSpPr>
        <p:spPr/>
        <p:txBody>
          <a:bodyPr/>
          <a:lstStyle/>
          <a:p>
            <a:r>
              <a:rPr lang="en-US"/>
              <a:t>Skip LOW-NEUT:WHAT(4) =2 and WHAT(4)=3, but maybe angles are important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64AA5E-D1AE-4ADC-9F5E-1F104F83A688}" type="slidenum">
              <a:rPr lang="en-US"/>
              <a:pPr/>
              <a:t>18</a:t>
            </a:fld>
            <a:endParaRPr lang="en-US"/>
          </a:p>
        </p:txBody>
      </p:sp>
      <p:sp>
        <p:nvSpPr>
          <p:cNvPr id="532482" name="Rectangle 2"/>
          <p:cNvSpPr>
            <a:spLocks noGrp="1" noRot="1" noChangeAspect="1" noChangeArrowheads="1" noTextEdit="1"/>
          </p:cNvSpPr>
          <p:nvPr>
            <p:ph type="sldImg"/>
          </p:nvPr>
        </p:nvSpPr>
        <p:spPr>
          <a:ln/>
        </p:spPr>
      </p:sp>
      <p:sp>
        <p:nvSpPr>
          <p:cNvPr id="5324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A0506E-705F-4EC3-BADA-85417E43165C}" type="slidenum">
              <a:rPr lang="en-US"/>
              <a:pPr/>
              <a:t>19</a:t>
            </a:fld>
            <a:endParaRPr lang="en-US"/>
          </a:p>
        </p:txBody>
      </p:sp>
      <p:sp>
        <p:nvSpPr>
          <p:cNvPr id="536578" name="Rectangle 2"/>
          <p:cNvSpPr>
            <a:spLocks noGrp="1" noRot="1" noChangeAspect="1" noChangeArrowheads="1" noTextEdit="1"/>
          </p:cNvSpPr>
          <p:nvPr>
            <p:ph type="sldImg"/>
          </p:nvPr>
        </p:nvSpPr>
        <p:spPr>
          <a:ln/>
        </p:spPr>
      </p:sp>
      <p:sp>
        <p:nvSpPr>
          <p:cNvPr id="536579" name="Rectangle 3"/>
          <p:cNvSpPr>
            <a:spLocks noGrp="1" noChangeArrowheads="1"/>
          </p:cNvSpPr>
          <p:nvPr>
            <p:ph type="body" idx="1"/>
          </p:nvPr>
        </p:nvSpPr>
        <p:spPr/>
        <p:txBody>
          <a:bodyPr/>
          <a:lstStyle/>
          <a:p>
            <a:r>
              <a:rPr lang="en-US"/>
              <a:t>Picture LOW-MAT card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273BAA-4191-4BD2-B17C-B7AAB188D787}" type="slidenum">
              <a:rPr lang="en-US"/>
              <a:pPr/>
              <a:t>24</a:t>
            </a:fld>
            <a:endParaRPr lang="en-US"/>
          </a:p>
        </p:txBody>
      </p:sp>
      <p:sp>
        <p:nvSpPr>
          <p:cNvPr id="540674" name="Rectangle 2"/>
          <p:cNvSpPr>
            <a:spLocks noGrp="1" noRot="1" noChangeAspect="1" noChangeArrowheads="1" noTextEdit="1"/>
          </p:cNvSpPr>
          <p:nvPr>
            <p:ph type="sldImg"/>
          </p:nvPr>
        </p:nvSpPr>
        <p:spPr>
          <a:ln/>
        </p:spPr>
      </p:sp>
      <p:sp>
        <p:nvSpPr>
          <p:cNvPr id="54067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16066" name="Group 2"/>
          <p:cNvGrpSpPr>
            <a:grpSpLocks/>
          </p:cNvGrpSpPr>
          <p:nvPr/>
        </p:nvGrpSpPr>
        <p:grpSpPr bwMode="auto">
          <a:xfrm>
            <a:off x="1588" y="887413"/>
            <a:ext cx="6654800" cy="2851150"/>
            <a:chOff x="1" y="559"/>
            <a:chExt cx="4192" cy="1796"/>
          </a:xfrm>
        </p:grpSpPr>
        <p:sp>
          <p:nvSpPr>
            <p:cNvPr id="216067" name="Line 3"/>
            <p:cNvSpPr>
              <a:spLocks noChangeShapeType="1"/>
            </p:cNvSpPr>
            <p:nvPr/>
          </p:nvSpPr>
          <p:spPr bwMode="ltGray">
            <a:xfrm>
              <a:off x="506" y="559"/>
              <a:ext cx="0" cy="1796"/>
            </a:xfrm>
            <a:prstGeom prst="line">
              <a:avLst/>
            </a:prstGeom>
            <a:noFill/>
            <a:ln w="12700">
              <a:solidFill>
                <a:schemeClr val="hlink"/>
              </a:solidFill>
              <a:round/>
              <a:headEnd type="none" w="sm" len="sm"/>
              <a:tailEnd type="none" w="sm" len="sm"/>
            </a:ln>
            <a:effectLst/>
          </p:spPr>
          <p:txBody>
            <a:bodyPr/>
            <a:lstStyle/>
            <a:p>
              <a:endParaRPr lang="en-US"/>
            </a:p>
          </p:txBody>
        </p:sp>
        <p:sp>
          <p:nvSpPr>
            <p:cNvPr id="216068" name="Line 4"/>
            <p:cNvSpPr>
              <a:spLocks noChangeShapeType="1"/>
            </p:cNvSpPr>
            <p:nvPr/>
          </p:nvSpPr>
          <p:spPr bwMode="ltGray">
            <a:xfrm flipH="1" flipV="1">
              <a:off x="1" y="1922"/>
              <a:ext cx="3211" cy="1"/>
            </a:xfrm>
            <a:prstGeom prst="line">
              <a:avLst/>
            </a:prstGeom>
            <a:noFill/>
            <a:ln w="12700">
              <a:solidFill>
                <a:schemeClr val="hlink"/>
              </a:solidFill>
              <a:round/>
              <a:headEnd type="none" w="sm" len="sm"/>
              <a:tailEnd type="none" w="sm" len="sm"/>
            </a:ln>
            <a:effectLst/>
          </p:spPr>
          <p:txBody>
            <a:bodyPr/>
            <a:lstStyle/>
            <a:p>
              <a:endParaRPr lang="en-US"/>
            </a:p>
          </p:txBody>
        </p:sp>
        <p:sp>
          <p:nvSpPr>
            <p:cNvPr id="216069" name="Line 5"/>
            <p:cNvSpPr>
              <a:spLocks noChangeShapeType="1"/>
            </p:cNvSpPr>
            <p:nvPr/>
          </p:nvSpPr>
          <p:spPr bwMode="ltGray">
            <a:xfrm flipH="1" flipV="1">
              <a:off x="382" y="936"/>
              <a:ext cx="3811" cy="1"/>
            </a:xfrm>
            <a:prstGeom prst="line">
              <a:avLst/>
            </a:prstGeom>
            <a:noFill/>
            <a:ln w="12700">
              <a:solidFill>
                <a:schemeClr val="hlink"/>
              </a:solidFill>
              <a:round/>
              <a:headEnd type="none" w="sm" len="sm"/>
              <a:tailEnd type="none" w="sm" len="sm"/>
            </a:ln>
            <a:effectLst/>
          </p:spPr>
          <p:txBody>
            <a:bodyPr/>
            <a:lstStyle/>
            <a:p>
              <a:endParaRPr lang="en-US"/>
            </a:p>
          </p:txBody>
        </p:sp>
        <p:sp>
          <p:nvSpPr>
            <p:cNvPr id="216070" name="Arc 6"/>
            <p:cNvSpPr>
              <a:spLocks/>
            </p:cNvSpPr>
            <p:nvPr/>
          </p:nvSpPr>
          <p:spPr bwMode="ltGray">
            <a:xfrm rot="16200000">
              <a:off x="426" y="864"/>
              <a:ext cx="156" cy="157"/>
            </a:xfrm>
            <a:custGeom>
              <a:avLst/>
              <a:gdLst>
                <a:gd name="G0" fmla="+- 21600 0 0"/>
                <a:gd name="G1" fmla="+- 21600 0 0"/>
                <a:gd name="G2" fmla="+- 21600 0 0"/>
                <a:gd name="T0" fmla="*/ 43198 w 43198"/>
                <a:gd name="T1" fmla="*/ 21879 h 43200"/>
                <a:gd name="T2" fmla="*/ 21875 w 43198"/>
                <a:gd name="T3" fmla="*/ 2 h 43200"/>
                <a:gd name="T4" fmla="*/ 21600 w 43198"/>
                <a:gd name="T5" fmla="*/ 21600 h 43200"/>
              </a:gdLst>
              <a:ahLst/>
              <a:cxnLst>
                <a:cxn ang="0">
                  <a:pos x="T0" y="T1"/>
                </a:cxn>
                <a:cxn ang="0">
                  <a:pos x="T2" y="T3"/>
                </a:cxn>
                <a:cxn ang="0">
                  <a:pos x="T4" y="T5"/>
                </a:cxn>
              </a:cxnLst>
              <a:rect l="0" t="0" r="r" b="b"/>
              <a:pathLst>
                <a:path w="43198" h="43200" fill="none"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path>
                <a:path w="43198" h="43200" stroke="0"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lnTo>
                    <a:pt x="21600" y="21600"/>
                  </a:lnTo>
                  <a:close/>
                </a:path>
              </a:pathLst>
            </a:custGeom>
            <a:noFill/>
            <a:ln w="12700" cap="rnd">
              <a:solidFill>
                <a:schemeClr val="hlink"/>
              </a:solidFill>
              <a:round/>
              <a:headEnd type="none" w="sm" len="sm"/>
              <a:tailEnd type="none" w="sm" len="sm"/>
            </a:ln>
            <a:effectLst/>
          </p:spPr>
          <p:txBody>
            <a:bodyPr/>
            <a:lstStyle/>
            <a:p>
              <a:endParaRPr lang="en-US"/>
            </a:p>
          </p:txBody>
        </p:sp>
      </p:grpSp>
      <p:grpSp>
        <p:nvGrpSpPr>
          <p:cNvPr id="216071" name="Group 7"/>
          <p:cNvGrpSpPr>
            <a:grpSpLocks/>
          </p:cNvGrpSpPr>
          <p:nvPr/>
        </p:nvGrpSpPr>
        <p:grpSpPr bwMode="auto">
          <a:xfrm>
            <a:off x="2349500" y="3098800"/>
            <a:ext cx="6045200" cy="2876550"/>
            <a:chOff x="1480" y="1952"/>
            <a:chExt cx="3808" cy="1812"/>
          </a:xfrm>
        </p:grpSpPr>
        <p:sp>
          <p:nvSpPr>
            <p:cNvPr id="216072" name="Line 8"/>
            <p:cNvSpPr>
              <a:spLocks noChangeShapeType="1"/>
            </p:cNvSpPr>
            <p:nvPr/>
          </p:nvSpPr>
          <p:spPr bwMode="ltGray">
            <a:xfrm>
              <a:off x="1480" y="3442"/>
              <a:ext cx="3808" cy="0"/>
            </a:xfrm>
            <a:prstGeom prst="line">
              <a:avLst/>
            </a:prstGeom>
            <a:noFill/>
            <a:ln w="12700">
              <a:solidFill>
                <a:schemeClr val="hlink"/>
              </a:solidFill>
              <a:round/>
              <a:headEnd type="none" w="sm" len="sm"/>
              <a:tailEnd type="none" w="sm" len="sm"/>
            </a:ln>
            <a:effectLst/>
          </p:spPr>
          <p:txBody>
            <a:bodyPr/>
            <a:lstStyle/>
            <a:p>
              <a:endParaRPr lang="en-US"/>
            </a:p>
          </p:txBody>
        </p:sp>
        <p:sp>
          <p:nvSpPr>
            <p:cNvPr id="216073" name="Line 9"/>
            <p:cNvSpPr>
              <a:spLocks noChangeShapeType="1"/>
            </p:cNvSpPr>
            <p:nvPr/>
          </p:nvSpPr>
          <p:spPr bwMode="ltGray">
            <a:xfrm>
              <a:off x="5172" y="1952"/>
              <a:ext cx="0" cy="1812"/>
            </a:xfrm>
            <a:prstGeom prst="line">
              <a:avLst/>
            </a:prstGeom>
            <a:noFill/>
            <a:ln w="12700">
              <a:solidFill>
                <a:schemeClr val="hlink"/>
              </a:solidFill>
              <a:round/>
              <a:headEnd type="none" w="sm" len="sm"/>
              <a:tailEnd type="none" w="sm" len="sm"/>
            </a:ln>
            <a:effectLst/>
          </p:spPr>
          <p:txBody>
            <a:bodyPr/>
            <a:lstStyle/>
            <a:p>
              <a:endParaRPr lang="en-US"/>
            </a:p>
          </p:txBody>
        </p:sp>
        <p:sp>
          <p:nvSpPr>
            <p:cNvPr id="216074" name="Arc 10"/>
            <p:cNvSpPr>
              <a:spLocks/>
            </p:cNvSpPr>
            <p:nvPr/>
          </p:nvSpPr>
          <p:spPr bwMode="ltGray">
            <a:xfrm rot="5400000">
              <a:off x="5098" y="3350"/>
              <a:ext cx="156" cy="157"/>
            </a:xfrm>
            <a:custGeom>
              <a:avLst/>
              <a:gdLst>
                <a:gd name="G0" fmla="+- 21600 0 0"/>
                <a:gd name="G1" fmla="+- 21600 0 0"/>
                <a:gd name="G2" fmla="+- 21600 0 0"/>
                <a:gd name="T0" fmla="*/ 21050 w 43200"/>
                <a:gd name="T1" fmla="*/ 7 h 43200"/>
                <a:gd name="T2" fmla="*/ 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21050" y="7"/>
                  </a:moveTo>
                  <a:cubicBezTo>
                    <a:pt x="21233" y="2"/>
                    <a:pt x="21416" y="-1"/>
                    <a:pt x="21600" y="0"/>
                  </a:cubicBezTo>
                  <a:cubicBezTo>
                    <a:pt x="33529" y="0"/>
                    <a:pt x="43200" y="9670"/>
                    <a:pt x="43200" y="21600"/>
                  </a:cubicBezTo>
                  <a:cubicBezTo>
                    <a:pt x="43200" y="33529"/>
                    <a:pt x="33529" y="43200"/>
                    <a:pt x="21600" y="43200"/>
                  </a:cubicBezTo>
                  <a:cubicBezTo>
                    <a:pt x="9670" y="43200"/>
                    <a:pt x="0" y="33529"/>
                    <a:pt x="0" y="21600"/>
                  </a:cubicBezTo>
                </a:path>
                <a:path w="43200" h="43200" stroke="0" extrusionOk="0">
                  <a:moveTo>
                    <a:pt x="21050" y="7"/>
                  </a:moveTo>
                  <a:cubicBezTo>
                    <a:pt x="21233" y="2"/>
                    <a:pt x="21416" y="-1"/>
                    <a:pt x="21600" y="0"/>
                  </a:cubicBezTo>
                  <a:cubicBezTo>
                    <a:pt x="33529" y="0"/>
                    <a:pt x="43200" y="9670"/>
                    <a:pt x="43200" y="21600"/>
                  </a:cubicBezTo>
                  <a:cubicBezTo>
                    <a:pt x="43200" y="33529"/>
                    <a:pt x="33529" y="43200"/>
                    <a:pt x="21600" y="43200"/>
                  </a:cubicBezTo>
                  <a:cubicBezTo>
                    <a:pt x="9670" y="43200"/>
                    <a:pt x="0" y="33529"/>
                    <a:pt x="0" y="21600"/>
                  </a:cubicBezTo>
                  <a:lnTo>
                    <a:pt x="21600" y="21600"/>
                  </a:lnTo>
                  <a:close/>
                </a:path>
              </a:pathLst>
            </a:custGeom>
            <a:noFill/>
            <a:ln w="12700" cap="rnd">
              <a:solidFill>
                <a:schemeClr val="hlink"/>
              </a:solidFill>
              <a:round/>
              <a:headEnd type="none" w="sm" len="sm"/>
              <a:tailEnd type="none" w="sm" len="sm"/>
            </a:ln>
            <a:effectLst/>
          </p:spPr>
          <p:txBody>
            <a:bodyPr/>
            <a:lstStyle/>
            <a:p>
              <a:endParaRPr lang="en-US"/>
            </a:p>
          </p:txBody>
        </p:sp>
      </p:grpSp>
      <p:sp>
        <p:nvSpPr>
          <p:cNvPr id="216075" name="Rectangle 11"/>
          <p:cNvSpPr>
            <a:spLocks noGrp="1" noChangeArrowheads="1"/>
          </p:cNvSpPr>
          <p:nvPr>
            <p:ph type="ctrTitle" sz="quarter"/>
          </p:nvPr>
        </p:nvSpPr>
        <p:spPr>
          <a:xfrm>
            <a:off x="990600" y="1752600"/>
            <a:ext cx="7772400" cy="1143000"/>
          </a:xfrm>
        </p:spPr>
        <p:txBody>
          <a:bodyPr/>
          <a:lstStyle>
            <a:lvl1pPr>
              <a:defRPr/>
            </a:lvl1pPr>
          </a:lstStyle>
          <a:p>
            <a:r>
              <a:rPr lang="en-US"/>
              <a:t>Click to edit Master title style</a:t>
            </a:r>
          </a:p>
        </p:txBody>
      </p:sp>
      <p:sp>
        <p:nvSpPr>
          <p:cNvPr id="216076" name="Rectangle 12"/>
          <p:cNvSpPr>
            <a:spLocks noGrp="1" noChangeArrowheads="1"/>
          </p:cNvSpPr>
          <p:nvPr>
            <p:ph type="subTitle" sz="quarter" idx="1"/>
          </p:nvPr>
        </p:nvSpPr>
        <p:spPr>
          <a:xfrm>
            <a:off x="990600" y="3309938"/>
            <a:ext cx="7162800" cy="2024062"/>
          </a:xfrm>
        </p:spPr>
        <p:txBody>
          <a:bodyPr/>
          <a:lstStyle>
            <a:lvl1pPr marL="0" indent="0" algn="ctr">
              <a:buFont typeface="Wingdings" pitchFamily="2" charset="2"/>
              <a:buNone/>
              <a:defRPr/>
            </a:lvl1pPr>
          </a:lstStyle>
          <a:p>
            <a:r>
              <a:rPr lang="en-US"/>
              <a:t>Click to edit Master subtitle style</a:t>
            </a:r>
          </a:p>
        </p:txBody>
      </p:sp>
      <p:sp>
        <p:nvSpPr>
          <p:cNvPr id="216077" name="Rectangle 13"/>
          <p:cNvSpPr>
            <a:spLocks noGrp="1" noChangeArrowheads="1"/>
          </p:cNvSpPr>
          <p:nvPr>
            <p:ph type="dt" sz="quarter" idx="2"/>
          </p:nvPr>
        </p:nvSpPr>
        <p:spPr>
          <a:xfrm>
            <a:off x="685800" y="6248400"/>
            <a:ext cx="1905000" cy="457200"/>
          </a:xfrm>
        </p:spPr>
        <p:txBody>
          <a:bodyPr/>
          <a:lstStyle>
            <a:lvl1pPr>
              <a:defRPr sz="1400"/>
            </a:lvl1pPr>
          </a:lstStyle>
          <a:p>
            <a:endParaRPr lang="en-US" dirty="0"/>
          </a:p>
        </p:txBody>
      </p:sp>
      <p:sp>
        <p:nvSpPr>
          <p:cNvPr id="216078" name="Rectangle 14"/>
          <p:cNvSpPr>
            <a:spLocks noGrp="1" noChangeArrowheads="1"/>
          </p:cNvSpPr>
          <p:nvPr>
            <p:ph type="ftr" sz="quarter" idx="3"/>
          </p:nvPr>
        </p:nvSpPr>
        <p:spPr>
          <a:xfrm>
            <a:off x="3124200" y="6248400"/>
            <a:ext cx="2895600" cy="457200"/>
          </a:xfrm>
        </p:spPr>
        <p:txBody>
          <a:bodyPr/>
          <a:lstStyle>
            <a:lvl1pPr>
              <a:defRPr sz="1400"/>
            </a:lvl1pPr>
          </a:lstStyle>
          <a:p>
            <a:endParaRPr lang="en-US" dirty="0"/>
          </a:p>
        </p:txBody>
      </p:sp>
      <p:sp>
        <p:nvSpPr>
          <p:cNvPr id="216079" name="Rectangle 15"/>
          <p:cNvSpPr>
            <a:spLocks noGrp="1" noChangeArrowheads="1"/>
          </p:cNvSpPr>
          <p:nvPr>
            <p:ph type="sldNum" sz="quarter" idx="4"/>
          </p:nvPr>
        </p:nvSpPr>
        <p:spPr>
          <a:xfrm>
            <a:off x="6553200" y="6248400"/>
            <a:ext cx="1905000" cy="457200"/>
          </a:xfrm>
        </p:spPr>
        <p:txBody>
          <a:bodyPr/>
          <a:lstStyle>
            <a:lvl1pPr>
              <a:defRPr sz="1400"/>
            </a:lvl1pPr>
          </a:lstStyle>
          <a:p>
            <a:fld id="{7D3B6B53-B1B8-442E-B0DB-AE149E56298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34E834C-4C37-4005-A637-9D770969874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304800"/>
            <a:ext cx="19812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7912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FB89287-8C21-4948-AFC7-3CFDE071F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143000"/>
            <a:ext cx="38862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143000"/>
            <a:ext cx="3886200" cy="251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810000"/>
            <a:ext cx="3886200" cy="251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400800"/>
            <a:ext cx="1447800" cy="304800"/>
          </a:xfrm>
        </p:spPr>
        <p:txBody>
          <a:bodyPr/>
          <a:lstStyle>
            <a:lvl1pPr>
              <a:defRPr/>
            </a:lvl1pPr>
          </a:lstStyle>
          <a:p>
            <a:endParaRPr lang="en-US" dirty="0"/>
          </a:p>
        </p:txBody>
      </p:sp>
      <p:sp>
        <p:nvSpPr>
          <p:cNvPr id="7" name="Footer Placeholder 6"/>
          <p:cNvSpPr>
            <a:spLocks noGrp="1"/>
          </p:cNvSpPr>
          <p:nvPr>
            <p:ph type="ftr" sz="quarter" idx="11"/>
          </p:nvPr>
        </p:nvSpPr>
        <p:spPr>
          <a:xfrm>
            <a:off x="2209800" y="6400800"/>
            <a:ext cx="5410200" cy="304800"/>
          </a:xfrm>
        </p:spPr>
        <p:txBody>
          <a:bodyPr/>
          <a:lstStyle>
            <a:lvl1pPr>
              <a:defRPr/>
            </a:lvl1pPr>
          </a:lstStyle>
          <a:p>
            <a:endParaRPr lang="en-US" dirty="0"/>
          </a:p>
        </p:txBody>
      </p:sp>
      <p:sp>
        <p:nvSpPr>
          <p:cNvPr id="8" name="Slide Number Placeholder 7"/>
          <p:cNvSpPr>
            <a:spLocks noGrp="1"/>
          </p:cNvSpPr>
          <p:nvPr>
            <p:ph type="sldNum" sz="quarter" idx="12"/>
          </p:nvPr>
        </p:nvSpPr>
        <p:spPr>
          <a:xfrm>
            <a:off x="7696200" y="6400800"/>
            <a:ext cx="838200" cy="304800"/>
          </a:xfrm>
        </p:spPr>
        <p:txBody>
          <a:bodyPr/>
          <a:lstStyle>
            <a:lvl1pPr>
              <a:defRPr/>
            </a:lvl1pPr>
          </a:lstStyle>
          <a:p>
            <a:fld id="{5B422046-9340-43C6-8F4C-4F604C7B666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EB1CCFA8-F80E-43D1-B5CE-1089CABF6C4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46DA3F5-7B40-4E5C-BFB3-8AA04E8B8F5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43000"/>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A111701-9514-4BE6-BBF9-F07CAAED814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46FEBA74-4E9E-4F86-B098-31C201F61DF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AB76005B-D900-48C7-887F-399CD76E3C2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B66720F1-F42E-4F84-98EE-9983AE8D20D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5EC81B3E-6C11-4CB4-A39E-B6B412E7F57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5D4A225-386F-4BDB-8688-E1992949FE7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3" name="Picture 15" descr="logo3000x2000light"/>
          <p:cNvPicPr>
            <a:picLocks noChangeAspect="1" noChangeArrowheads="1"/>
          </p:cNvPicPr>
          <p:nvPr userDrawn="1"/>
        </p:nvPicPr>
        <p:blipFill>
          <a:blip r:embed="rId14"/>
          <a:srcRect/>
          <a:stretch>
            <a:fillRect/>
          </a:stretch>
        </p:blipFill>
        <p:spPr bwMode="auto">
          <a:xfrm>
            <a:off x="611188" y="2060575"/>
            <a:ext cx="8208962" cy="2981325"/>
          </a:xfrm>
          <a:prstGeom prst="rect">
            <a:avLst/>
          </a:prstGeom>
          <a:noFill/>
          <a:ln w="9525">
            <a:noFill/>
            <a:miter lim="800000"/>
            <a:headEnd/>
            <a:tailEnd/>
          </a:ln>
        </p:spPr>
      </p:pic>
      <p:sp>
        <p:nvSpPr>
          <p:cNvPr id="215042" name="Rectangle 2"/>
          <p:cNvSpPr>
            <a:spLocks noChangeArrowheads="1"/>
          </p:cNvSpPr>
          <p:nvPr/>
        </p:nvSpPr>
        <p:spPr bwMode="ltGray">
          <a:xfrm>
            <a:off x="3352800" y="0"/>
            <a:ext cx="5791200" cy="152400"/>
          </a:xfrm>
          <a:prstGeom prst="rect">
            <a:avLst/>
          </a:prstGeom>
          <a:pattFill prst="pct70">
            <a:fgClr>
              <a:schemeClr val="folHlink"/>
            </a:fgClr>
            <a:bgClr>
              <a:schemeClr val="bg1"/>
            </a:bgClr>
          </a:pattFill>
          <a:ln w="9525">
            <a:noFill/>
            <a:miter lim="800000"/>
            <a:headEnd/>
            <a:tailEnd/>
          </a:ln>
          <a:effectLst/>
        </p:spPr>
        <p:txBody>
          <a:bodyPr wrap="none" anchor="ctr"/>
          <a:lstStyle/>
          <a:p>
            <a:endParaRPr lang="en-US"/>
          </a:p>
        </p:txBody>
      </p:sp>
      <p:sp>
        <p:nvSpPr>
          <p:cNvPr id="215043" name="Line 3"/>
          <p:cNvSpPr>
            <a:spLocks noChangeShapeType="1"/>
          </p:cNvSpPr>
          <p:nvPr/>
        </p:nvSpPr>
        <p:spPr bwMode="ltGray">
          <a:xfrm>
            <a:off x="8839200" y="0"/>
            <a:ext cx="0" cy="2362200"/>
          </a:xfrm>
          <a:prstGeom prst="line">
            <a:avLst/>
          </a:prstGeom>
          <a:noFill/>
          <a:ln w="12700">
            <a:solidFill>
              <a:schemeClr val="hlink"/>
            </a:solidFill>
            <a:round/>
            <a:headEnd type="none" w="sm" len="sm"/>
            <a:tailEnd type="none" w="sm" len="sm"/>
          </a:ln>
          <a:effectLst/>
        </p:spPr>
        <p:txBody>
          <a:bodyPr/>
          <a:lstStyle/>
          <a:p>
            <a:endParaRPr lang="en-US"/>
          </a:p>
        </p:txBody>
      </p:sp>
      <p:grpSp>
        <p:nvGrpSpPr>
          <p:cNvPr id="215044" name="Group 4"/>
          <p:cNvGrpSpPr>
            <a:grpSpLocks/>
          </p:cNvGrpSpPr>
          <p:nvPr/>
        </p:nvGrpSpPr>
        <p:grpSpPr bwMode="auto">
          <a:xfrm>
            <a:off x="304800" y="533400"/>
            <a:ext cx="1893888" cy="2590800"/>
            <a:chOff x="192" y="336"/>
            <a:chExt cx="1193" cy="1632"/>
          </a:xfrm>
        </p:grpSpPr>
        <p:sp>
          <p:nvSpPr>
            <p:cNvPr id="215045" name="Line 5"/>
            <p:cNvSpPr>
              <a:spLocks noChangeShapeType="1"/>
            </p:cNvSpPr>
            <p:nvPr/>
          </p:nvSpPr>
          <p:spPr bwMode="ltGray">
            <a:xfrm flipH="1">
              <a:off x="192" y="566"/>
              <a:ext cx="1193" cy="0"/>
            </a:xfrm>
            <a:prstGeom prst="line">
              <a:avLst/>
            </a:prstGeom>
            <a:noFill/>
            <a:ln w="12700">
              <a:solidFill>
                <a:schemeClr val="hlink"/>
              </a:solidFill>
              <a:round/>
              <a:headEnd type="none" w="sm" len="sm"/>
              <a:tailEnd type="none" w="sm" len="sm"/>
            </a:ln>
            <a:effectLst/>
          </p:spPr>
          <p:txBody>
            <a:bodyPr/>
            <a:lstStyle/>
            <a:p>
              <a:endParaRPr lang="en-US"/>
            </a:p>
          </p:txBody>
        </p:sp>
        <p:sp>
          <p:nvSpPr>
            <p:cNvPr id="215046" name="Line 6"/>
            <p:cNvSpPr>
              <a:spLocks noChangeShapeType="1"/>
            </p:cNvSpPr>
            <p:nvPr/>
          </p:nvSpPr>
          <p:spPr bwMode="ltGray">
            <a:xfrm>
              <a:off x="383" y="336"/>
              <a:ext cx="0" cy="1632"/>
            </a:xfrm>
            <a:prstGeom prst="line">
              <a:avLst/>
            </a:prstGeom>
            <a:noFill/>
            <a:ln w="12700">
              <a:solidFill>
                <a:schemeClr val="hlink"/>
              </a:solidFill>
              <a:round/>
              <a:headEnd type="none" w="sm" len="sm"/>
              <a:tailEnd type="none" w="sm" len="sm"/>
            </a:ln>
            <a:effectLst/>
          </p:spPr>
          <p:txBody>
            <a:bodyPr/>
            <a:lstStyle/>
            <a:p>
              <a:endParaRPr lang="en-US"/>
            </a:p>
          </p:txBody>
        </p:sp>
        <p:sp>
          <p:nvSpPr>
            <p:cNvPr id="215047" name="Arc 7"/>
            <p:cNvSpPr>
              <a:spLocks/>
            </p:cNvSpPr>
            <p:nvPr/>
          </p:nvSpPr>
          <p:spPr bwMode="ltGray">
            <a:xfrm>
              <a:off x="325" y="506"/>
              <a:ext cx="121" cy="122"/>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rnd">
              <a:solidFill>
                <a:schemeClr val="hlink"/>
              </a:solidFill>
              <a:round/>
              <a:headEnd type="none" w="sm" len="sm"/>
              <a:tailEnd type="none" w="sm" len="sm"/>
            </a:ln>
            <a:effectLst/>
          </p:spPr>
          <p:txBody>
            <a:bodyPr/>
            <a:lstStyle/>
            <a:p>
              <a:endParaRPr lang="en-US"/>
            </a:p>
          </p:txBody>
        </p:sp>
      </p:grpSp>
      <p:sp>
        <p:nvSpPr>
          <p:cNvPr id="215048" name="Rectangle 8"/>
          <p:cNvSpPr>
            <a:spLocks noGrp="1" noChangeArrowheads="1"/>
          </p:cNvSpPr>
          <p:nvPr>
            <p:ph type="title"/>
          </p:nvPr>
        </p:nvSpPr>
        <p:spPr bwMode="auto">
          <a:xfrm>
            <a:off x="685800" y="304800"/>
            <a:ext cx="7772400" cy="6096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215049" name="Rectangle 9"/>
          <p:cNvSpPr>
            <a:spLocks noGrp="1" noChangeArrowheads="1"/>
          </p:cNvSpPr>
          <p:nvPr>
            <p:ph type="body" idx="1"/>
          </p:nvPr>
        </p:nvSpPr>
        <p:spPr bwMode="auto">
          <a:xfrm>
            <a:off x="609600" y="1143000"/>
            <a:ext cx="7924800" cy="5181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050" name="Rectangle 10"/>
          <p:cNvSpPr>
            <a:spLocks noGrp="1" noChangeArrowheads="1"/>
          </p:cNvSpPr>
          <p:nvPr>
            <p:ph type="dt" sz="half" idx="2"/>
          </p:nvPr>
        </p:nvSpPr>
        <p:spPr bwMode="auto">
          <a:xfrm>
            <a:off x="685800" y="6400800"/>
            <a:ext cx="14478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a:defRPr sz="1200"/>
            </a:lvl1pPr>
          </a:lstStyle>
          <a:p>
            <a:endParaRPr lang="en-US" dirty="0"/>
          </a:p>
        </p:txBody>
      </p:sp>
      <p:sp>
        <p:nvSpPr>
          <p:cNvPr id="215051" name="Rectangle 11"/>
          <p:cNvSpPr>
            <a:spLocks noGrp="1" noChangeArrowheads="1"/>
          </p:cNvSpPr>
          <p:nvPr>
            <p:ph type="ftr" sz="quarter" idx="3"/>
          </p:nvPr>
        </p:nvSpPr>
        <p:spPr bwMode="auto">
          <a:xfrm>
            <a:off x="2209800" y="6400800"/>
            <a:ext cx="54102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a:lvl1pPr>
          </a:lstStyle>
          <a:p>
            <a:endParaRPr lang="en-US" dirty="0"/>
          </a:p>
        </p:txBody>
      </p:sp>
      <p:sp>
        <p:nvSpPr>
          <p:cNvPr id="215052" name="Rectangle 12"/>
          <p:cNvSpPr>
            <a:spLocks noGrp="1" noChangeArrowheads="1"/>
          </p:cNvSpPr>
          <p:nvPr>
            <p:ph type="sldNum" sz="quarter" idx="4"/>
          </p:nvPr>
        </p:nvSpPr>
        <p:spPr bwMode="auto">
          <a:xfrm>
            <a:off x="7696200" y="6400800"/>
            <a:ext cx="8382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a:lvl1pPr>
          </a:lstStyle>
          <a:p>
            <a:fld id="{6601FE99-99CE-49C7-A80C-F8F692A2192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hf hdr="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itchFamily="34" charset="0"/>
        </a:defRPr>
      </a:lvl2pPr>
      <a:lvl3pPr algn="l" rtl="0" fontAlgn="base">
        <a:spcBef>
          <a:spcPct val="0"/>
        </a:spcBef>
        <a:spcAft>
          <a:spcPct val="0"/>
        </a:spcAft>
        <a:defRPr sz="3600">
          <a:solidFill>
            <a:schemeClr val="tx2"/>
          </a:solidFill>
          <a:latin typeface="Tahoma" pitchFamily="34" charset="0"/>
        </a:defRPr>
      </a:lvl3pPr>
      <a:lvl4pPr algn="l" rtl="0" fontAlgn="base">
        <a:spcBef>
          <a:spcPct val="0"/>
        </a:spcBef>
        <a:spcAft>
          <a:spcPct val="0"/>
        </a:spcAft>
        <a:defRPr sz="3600">
          <a:solidFill>
            <a:schemeClr val="tx2"/>
          </a:solidFill>
          <a:latin typeface="Tahoma" pitchFamily="34" charset="0"/>
        </a:defRPr>
      </a:lvl4pPr>
      <a:lvl5pPr algn="l" rtl="0" fontAlgn="base">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2000">
          <a:solidFill>
            <a:schemeClr val="tx1"/>
          </a:solidFill>
          <a:latin typeface="+mn-lt"/>
          <a:ea typeface="+mn-ea"/>
          <a:cs typeface="+mn-cs"/>
        </a:defRPr>
      </a:lvl1pPr>
      <a:lvl2pPr marL="742950" indent="-285750" algn="l" rtl="0" fontAlgn="base">
        <a:spcBef>
          <a:spcPct val="20000"/>
        </a:spcBef>
        <a:spcAft>
          <a:spcPct val="0"/>
        </a:spcAft>
        <a:buClr>
          <a:schemeClr val="tx1"/>
        </a:buClr>
        <a:buSzPct val="60000"/>
        <a:buFont typeface="Wingdings" pitchFamily="2" charset="2"/>
        <a:buChar char="n"/>
        <a:defRPr>
          <a:solidFill>
            <a:schemeClr val="tx1"/>
          </a:solidFill>
          <a:latin typeface="+mn-lt"/>
        </a:defRPr>
      </a:lvl2pPr>
      <a:lvl3pPr marL="1143000" indent="-228600" algn="l" rtl="0" fontAlgn="base">
        <a:spcBef>
          <a:spcPct val="20000"/>
        </a:spcBef>
        <a:spcAft>
          <a:spcPct val="0"/>
        </a:spcAft>
        <a:buClr>
          <a:schemeClr val="hlink"/>
        </a:buClr>
        <a:buSzPct val="95000"/>
        <a:buFont typeface="Wingdings" pitchFamily="2" charset="2"/>
        <a:buChar char="w"/>
        <a:defRPr sz="1600">
          <a:solidFill>
            <a:schemeClr val="tx1"/>
          </a:solidFill>
          <a:latin typeface="+mn-lt"/>
        </a:defRPr>
      </a:lvl3pPr>
      <a:lvl4pPr marL="1600200" indent="-228600" algn="l" rtl="0" fontAlgn="base">
        <a:spcBef>
          <a:spcPct val="20000"/>
        </a:spcBef>
        <a:spcAft>
          <a:spcPct val="0"/>
        </a:spcAft>
        <a:buClr>
          <a:schemeClr val="tx1"/>
        </a:buClr>
        <a:buSzPct val="65000"/>
        <a:buFont typeface="Wingdings" pitchFamily="2" charset="2"/>
        <a:buChar char="n"/>
        <a:defRPr sz="1400">
          <a:solidFill>
            <a:schemeClr val="tx1"/>
          </a:solidFill>
          <a:latin typeface="+mn-lt"/>
        </a:defRPr>
      </a:lvl4pPr>
      <a:lvl5pPr marL="20574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7" name="Rectangle 7"/>
          <p:cNvSpPr>
            <a:spLocks noGrp="1" noChangeArrowheads="1"/>
          </p:cNvSpPr>
          <p:nvPr>
            <p:ph type="ctrTitle"/>
          </p:nvPr>
        </p:nvSpPr>
        <p:spPr>
          <a:xfrm>
            <a:off x="723900" y="1685925"/>
            <a:ext cx="5029200" cy="1095375"/>
          </a:xfrm>
          <a:noFill/>
          <a:ln/>
        </p:spPr>
        <p:txBody>
          <a:bodyPr/>
          <a:lstStyle/>
          <a:p>
            <a:pPr algn="ctr"/>
            <a:r>
              <a:rPr lang="en-US"/>
              <a:t>Low-Energy Neutron Treatment in FLUKA</a:t>
            </a:r>
          </a:p>
        </p:txBody>
      </p:sp>
      <p:sp>
        <p:nvSpPr>
          <p:cNvPr id="46091" name="Rectangle 11"/>
          <p:cNvSpPr>
            <a:spLocks noGrp="1" noChangeArrowheads="1"/>
          </p:cNvSpPr>
          <p:nvPr>
            <p:ph type="subTitle" idx="1"/>
          </p:nvPr>
        </p:nvSpPr>
        <p:spPr>
          <a:xfrm>
            <a:off x="3132138" y="4437063"/>
            <a:ext cx="5111750" cy="863600"/>
          </a:xfrm>
          <a:noFill/>
          <a:ln/>
        </p:spPr>
        <p:txBody>
          <a:bodyPr/>
          <a:lstStyle/>
          <a:p>
            <a:pPr algn="r"/>
            <a:endParaRPr lang="en-US" dirty="0" smtClean="0"/>
          </a:p>
          <a:p>
            <a:pPr algn="r"/>
            <a:r>
              <a:rPr lang="en-US" dirty="0" smtClean="0"/>
              <a:t>Beginners’ </a:t>
            </a:r>
            <a:r>
              <a:rPr lang="en-US" dirty="0" smtClean="0"/>
              <a:t>FLUKA Course</a:t>
            </a:r>
            <a:endParaRPr lang="en-US" dirty="0"/>
          </a:p>
        </p:txBody>
      </p:sp>
      <p:pic>
        <p:nvPicPr>
          <p:cNvPr id="4" name="Picture 16" descr="logo3000x2000"/>
          <p:cNvPicPr>
            <a:picLocks noChangeAspect="1" noChangeArrowheads="1"/>
          </p:cNvPicPr>
          <p:nvPr/>
        </p:nvPicPr>
        <p:blipFill>
          <a:blip r:embed="rId3"/>
          <a:srcRect/>
          <a:stretch>
            <a:fillRect/>
          </a:stretch>
        </p:blipFill>
        <p:spPr bwMode="auto">
          <a:xfrm>
            <a:off x="6011863" y="188913"/>
            <a:ext cx="2901950" cy="1054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5E372A4-1100-44D7-8AB8-50BC2B65AD60}" type="slidenum">
              <a:rPr lang="en-US"/>
              <a:pPr/>
              <a:t>10</a:t>
            </a:fld>
            <a:endParaRPr lang="en-US"/>
          </a:p>
        </p:txBody>
      </p:sp>
      <p:sp>
        <p:nvSpPr>
          <p:cNvPr id="505858" name="Rectangle 2"/>
          <p:cNvSpPr>
            <a:spLocks noGrp="1" noChangeArrowheads="1"/>
          </p:cNvSpPr>
          <p:nvPr>
            <p:ph type="title"/>
          </p:nvPr>
        </p:nvSpPr>
        <p:spPr/>
        <p:txBody>
          <a:bodyPr/>
          <a:lstStyle/>
          <a:p>
            <a:r>
              <a:rPr lang="en-US" sz="3200"/>
              <a:t>Residual nuclei production</a:t>
            </a:r>
          </a:p>
        </p:txBody>
      </p:sp>
      <p:sp>
        <p:nvSpPr>
          <p:cNvPr id="505859" name="Rectangle 3"/>
          <p:cNvSpPr>
            <a:spLocks noGrp="1" noChangeArrowheads="1"/>
          </p:cNvSpPr>
          <p:nvPr>
            <p:ph type="body" idx="1"/>
          </p:nvPr>
        </p:nvSpPr>
        <p:spPr/>
        <p:txBody>
          <a:bodyPr/>
          <a:lstStyle/>
          <a:p>
            <a:pPr eaLnBrk="1" hangingPunct="1"/>
            <a:r>
              <a:rPr lang="en-US" dirty="0" smtClean="0">
                <a:latin typeface="Tahoma" pitchFamily="34" charset="0"/>
              </a:rPr>
              <a:t>Definition residual nuclei: nuclei that are the result of a reaction and are at rest, e.g. </a:t>
            </a:r>
            <a:r>
              <a:rPr lang="en-US" baseline="30000" dirty="0" smtClean="0">
                <a:latin typeface="Tahoma" pitchFamily="34" charset="0"/>
              </a:rPr>
              <a:t>28</a:t>
            </a:r>
            <a:r>
              <a:rPr lang="en-US" dirty="0" smtClean="0">
                <a:latin typeface="Tahoma" pitchFamily="34" charset="0"/>
              </a:rPr>
              <a:t>Al after a neutron capture reaction of </a:t>
            </a:r>
            <a:r>
              <a:rPr lang="en-US" baseline="30000" dirty="0" smtClean="0">
                <a:latin typeface="Tahoma" pitchFamily="34" charset="0"/>
              </a:rPr>
              <a:t>27</a:t>
            </a:r>
            <a:r>
              <a:rPr lang="en-US" dirty="0" smtClean="0">
                <a:latin typeface="Tahoma" pitchFamily="34" charset="0"/>
              </a:rPr>
              <a:t>Al</a:t>
            </a:r>
          </a:p>
          <a:p>
            <a:pPr eaLnBrk="1" hangingPunct="1"/>
            <a:r>
              <a:rPr lang="en-US" dirty="0" smtClean="0">
                <a:latin typeface="Tahoma" pitchFamily="34" charset="0"/>
              </a:rPr>
              <a:t>For all materials except Zinc (Zn) </a:t>
            </a:r>
            <a:r>
              <a:rPr lang="en-US" dirty="0" smtClean="0">
                <a:latin typeface="Tahoma" pitchFamily="34" charset="0"/>
              </a:rPr>
              <a:t>data </a:t>
            </a:r>
            <a:r>
              <a:rPr lang="en-US" dirty="0" smtClean="0">
                <a:latin typeface="Tahoma" pitchFamily="34" charset="0"/>
              </a:rPr>
              <a:t>are available for estimating residual nuclei production by low energy neutrons</a:t>
            </a:r>
          </a:p>
          <a:p>
            <a:pPr eaLnBrk="1" hangingPunct="1"/>
            <a:r>
              <a:rPr lang="en-US" dirty="0" smtClean="0">
                <a:latin typeface="Tahoma" pitchFamily="34" charset="0"/>
              </a:rPr>
              <a:t>For Ti, </a:t>
            </a:r>
            <a:r>
              <a:rPr lang="en-US" dirty="0" err="1" smtClean="0">
                <a:latin typeface="Tahoma" pitchFamily="34" charset="0"/>
              </a:rPr>
              <a:t>Ga</a:t>
            </a:r>
            <a:r>
              <a:rPr lang="en-US" dirty="0" smtClean="0">
                <a:latin typeface="Tahoma" pitchFamily="34" charset="0"/>
              </a:rPr>
              <a:t> the residual nuclei information is based on different evaluations than the transport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ctrTitle"/>
          </p:nvPr>
        </p:nvSpPr>
        <p:spPr>
          <a:xfrm>
            <a:off x="928688" y="1608138"/>
            <a:ext cx="7772400" cy="1143000"/>
          </a:xfrm>
        </p:spPr>
        <p:txBody>
          <a:bodyPr/>
          <a:lstStyle/>
          <a:p>
            <a:r>
              <a:rPr lang="en-US" sz="6000"/>
              <a:t>Part 2</a:t>
            </a:r>
          </a:p>
        </p:txBody>
      </p:sp>
      <p:sp>
        <p:nvSpPr>
          <p:cNvPr id="556035" name="Rectangle 3"/>
          <p:cNvSpPr>
            <a:spLocks noGrp="1" noChangeArrowheads="1"/>
          </p:cNvSpPr>
          <p:nvPr>
            <p:ph type="subTitle" idx="1"/>
          </p:nvPr>
        </p:nvSpPr>
        <p:spPr>
          <a:xfrm>
            <a:off x="928688" y="4224338"/>
            <a:ext cx="7162800" cy="2024062"/>
          </a:xfrm>
        </p:spPr>
        <p:txBody>
          <a:bodyPr/>
          <a:lstStyle/>
          <a:p>
            <a:pPr algn="r"/>
            <a:r>
              <a:rPr lang="en-US" sz="3200" dirty="0"/>
              <a:t>Using the </a:t>
            </a:r>
          </a:p>
          <a:p>
            <a:pPr algn="r"/>
            <a:r>
              <a:rPr lang="en-US" sz="3200" dirty="0"/>
              <a:t>Low Energy Neutron Library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7"/>
          <p:cNvSpPr>
            <a:spLocks noGrp="1"/>
          </p:cNvSpPr>
          <p:nvPr>
            <p:ph type="sldNum" sz="quarter" idx="12"/>
          </p:nvPr>
        </p:nvSpPr>
        <p:spPr/>
        <p:txBody>
          <a:bodyPr/>
          <a:lstStyle/>
          <a:p>
            <a:fld id="{B0ED54FE-2FC2-48A3-ACC7-FC7A0E09544F}" type="slidenum">
              <a:rPr lang="en-US"/>
              <a:pPr/>
              <a:t>12</a:t>
            </a:fld>
            <a:endParaRPr lang="en-US"/>
          </a:p>
        </p:txBody>
      </p:sp>
      <p:sp>
        <p:nvSpPr>
          <p:cNvPr id="517122" name="Rectangle 2"/>
          <p:cNvSpPr>
            <a:spLocks noGrp="1" noChangeArrowheads="1"/>
          </p:cNvSpPr>
          <p:nvPr>
            <p:ph type="title"/>
          </p:nvPr>
        </p:nvSpPr>
        <p:spPr/>
        <p:txBody>
          <a:bodyPr/>
          <a:lstStyle/>
          <a:p>
            <a:r>
              <a:rPr lang="en-US" sz="3200"/>
              <a:t>Available Materials</a:t>
            </a:r>
          </a:p>
        </p:txBody>
      </p:sp>
      <p:sp>
        <p:nvSpPr>
          <p:cNvPr id="517123" name="Rectangle 3"/>
          <p:cNvSpPr>
            <a:spLocks noGrp="1" noChangeArrowheads="1"/>
          </p:cNvSpPr>
          <p:nvPr>
            <p:ph type="body" sz="half" idx="1"/>
          </p:nvPr>
        </p:nvSpPr>
        <p:spPr>
          <a:xfrm>
            <a:off x="609600" y="1143000"/>
            <a:ext cx="8001000" cy="5181600"/>
          </a:xfrm>
        </p:spPr>
        <p:txBody>
          <a:bodyPr/>
          <a:lstStyle/>
          <a:p>
            <a:r>
              <a:rPr lang="en-US" sz="1800"/>
              <a:t>Section 10.4.1.2 of manual gives a list of available materials</a:t>
            </a:r>
          </a:p>
          <a:p>
            <a:r>
              <a:rPr lang="en-US" sz="1800"/>
              <a:t>Example:</a:t>
            </a:r>
          </a:p>
        </p:txBody>
      </p:sp>
      <p:graphicFrame>
        <p:nvGraphicFramePr>
          <p:cNvPr id="517137" name="Object 17"/>
          <p:cNvGraphicFramePr>
            <a:graphicFrameLocks noChangeAspect="1"/>
          </p:cNvGraphicFramePr>
          <p:nvPr>
            <p:ph sz="quarter" idx="3"/>
          </p:nvPr>
        </p:nvGraphicFramePr>
        <p:xfrm>
          <a:off x="612775" y="1905000"/>
          <a:ext cx="5759450" cy="4232275"/>
        </p:xfrm>
        <a:graphic>
          <a:graphicData uri="http://schemas.openxmlformats.org/presentationml/2006/ole">
            <p:oleObj spid="_x0000_s517137" name="Worksheet" r:id="rId4" imgW="5819775" imgH="4276547" progId="Excel.Sheet.8">
              <p:embed/>
            </p:oleObj>
          </a:graphicData>
        </a:graphic>
      </p:graphicFrame>
      <p:sp>
        <p:nvSpPr>
          <p:cNvPr id="517139" name="Text Box 19"/>
          <p:cNvSpPr txBox="1">
            <a:spLocks noChangeArrowheads="1"/>
          </p:cNvSpPr>
          <p:nvPr/>
        </p:nvSpPr>
        <p:spPr bwMode="auto">
          <a:xfrm>
            <a:off x="4953000" y="2743200"/>
            <a:ext cx="4953000" cy="457200"/>
          </a:xfrm>
          <a:prstGeom prst="rect">
            <a:avLst/>
          </a:prstGeom>
          <a:noFill/>
          <a:ln w="6350">
            <a:noFill/>
            <a:miter lim="800000"/>
            <a:headEnd type="none" w="sm" len="sm"/>
            <a:tailEnd type="none" w="sm" len="sm"/>
          </a:ln>
          <a:effectLst/>
        </p:spPr>
        <p:txBody>
          <a:bodyPr>
            <a:spAutoFit/>
          </a:bodyPr>
          <a:lstStyle/>
          <a:p>
            <a:pPr>
              <a:spcBef>
                <a:spcPct val="50000"/>
              </a:spcBef>
            </a:pPr>
            <a:endParaRPr lang="en-US"/>
          </a:p>
        </p:txBody>
      </p:sp>
      <p:sp>
        <p:nvSpPr>
          <p:cNvPr id="517141" name="Text Box 21"/>
          <p:cNvSpPr txBox="1">
            <a:spLocks noChangeArrowheads="1"/>
          </p:cNvSpPr>
          <p:nvPr/>
        </p:nvSpPr>
        <p:spPr bwMode="auto">
          <a:xfrm>
            <a:off x="6553200" y="1981200"/>
            <a:ext cx="2286000" cy="1708160"/>
          </a:xfrm>
          <a:prstGeom prst="rect">
            <a:avLst/>
          </a:prstGeom>
          <a:noFill/>
          <a:ln w="6350">
            <a:noFill/>
            <a:miter lim="800000"/>
            <a:headEnd type="none" w="sm" len="sm"/>
            <a:tailEnd type="none" w="sm" len="sm"/>
          </a:ln>
          <a:effectLst/>
        </p:spPr>
        <p:txBody>
          <a:bodyPr>
            <a:spAutoFit/>
          </a:bodyPr>
          <a:lstStyle/>
          <a:p>
            <a:pPr algn="l">
              <a:spcBef>
                <a:spcPct val="50000"/>
              </a:spcBef>
            </a:pPr>
            <a:r>
              <a:rPr lang="en-US" sz="1400" dirty="0"/>
              <a:t>RN: residual nuclei</a:t>
            </a:r>
          </a:p>
          <a:p>
            <a:pPr algn="l">
              <a:spcBef>
                <a:spcPct val="50000"/>
              </a:spcBef>
            </a:pPr>
            <a:r>
              <a:rPr lang="en-US" sz="1400" dirty="0" err="1"/>
              <a:t>Gam</a:t>
            </a:r>
            <a:r>
              <a:rPr lang="en-US" sz="1400" dirty="0"/>
              <a:t>: Gamma production</a:t>
            </a:r>
          </a:p>
          <a:p>
            <a:pPr algn="l">
              <a:spcBef>
                <a:spcPct val="50000"/>
              </a:spcBef>
            </a:pPr>
            <a:r>
              <a:rPr lang="en-US" sz="1400" dirty="0"/>
              <a:t>Name: name used in  LOW-MAT card</a:t>
            </a:r>
          </a:p>
          <a:p>
            <a:pPr algn="l">
              <a:spcBef>
                <a:spcPct val="50000"/>
              </a:spcBef>
            </a:pPr>
            <a:r>
              <a:rPr lang="en-US" sz="1400" dirty="0"/>
              <a:t>Identifiers: used </a:t>
            </a:r>
            <a:r>
              <a:rPr lang="en-US" sz="1400" dirty="0" smtClean="0"/>
              <a:t>in</a:t>
            </a:r>
            <a:br>
              <a:rPr lang="en-US" sz="1400" dirty="0" smtClean="0"/>
            </a:br>
            <a:r>
              <a:rPr lang="en-US" sz="1400" dirty="0" smtClean="0"/>
              <a:t>LOW-MAT </a:t>
            </a:r>
            <a:r>
              <a:rPr lang="en-US" sz="1400" dirty="0"/>
              <a:t>card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EC39FBE-88B7-4E22-ABEA-26072CACE499}" type="slidenum">
              <a:rPr lang="en-US"/>
              <a:pPr/>
              <a:t>13</a:t>
            </a:fld>
            <a:endParaRPr lang="en-US"/>
          </a:p>
        </p:txBody>
      </p:sp>
      <p:sp>
        <p:nvSpPr>
          <p:cNvPr id="499714" name="Rectangle 2"/>
          <p:cNvSpPr>
            <a:spLocks noGrp="1" noChangeArrowheads="1"/>
          </p:cNvSpPr>
          <p:nvPr>
            <p:ph type="title"/>
          </p:nvPr>
        </p:nvSpPr>
        <p:spPr/>
        <p:txBody>
          <a:bodyPr/>
          <a:lstStyle/>
          <a:p>
            <a:r>
              <a:rPr lang="en-US" sz="3200"/>
              <a:t>Using the Low Energy Neutron Library</a:t>
            </a:r>
          </a:p>
        </p:txBody>
      </p:sp>
      <p:sp>
        <p:nvSpPr>
          <p:cNvPr id="499715" name="Rectangle 3"/>
          <p:cNvSpPr>
            <a:spLocks noGrp="1" noChangeArrowheads="1"/>
          </p:cNvSpPr>
          <p:nvPr>
            <p:ph type="body" idx="1"/>
          </p:nvPr>
        </p:nvSpPr>
        <p:spPr/>
        <p:txBody>
          <a:bodyPr/>
          <a:lstStyle/>
          <a:p>
            <a:pPr eaLnBrk="1" hangingPunct="1"/>
            <a:r>
              <a:rPr lang="en-US" dirty="0" smtClean="0">
                <a:latin typeface="Tahoma" pitchFamily="34" charset="0"/>
              </a:rPr>
              <a:t>How to activate low energy neutron transport?</a:t>
            </a:r>
          </a:p>
          <a:p>
            <a:pPr lvl="1" eaLnBrk="1" hangingPunct="1"/>
            <a:r>
              <a:rPr lang="en-US" dirty="0" smtClean="0">
                <a:latin typeface="Tahoma" pitchFamily="34" charset="0"/>
              </a:rPr>
              <a:t>Explicit: giving </a:t>
            </a:r>
            <a:r>
              <a:rPr lang="en-US" b="1" dirty="0" smtClean="0">
                <a:latin typeface="Tahoma" pitchFamily="34" charset="0"/>
              </a:rPr>
              <a:t>LOW-NEUT</a:t>
            </a:r>
            <a:r>
              <a:rPr lang="en-US" dirty="0" smtClean="0">
                <a:latin typeface="Tahoma" pitchFamily="34" charset="0"/>
              </a:rPr>
              <a:t> card </a:t>
            </a:r>
          </a:p>
          <a:p>
            <a:pPr lvl="1" eaLnBrk="1" hangingPunct="1"/>
            <a:r>
              <a:rPr lang="en-US" dirty="0" smtClean="0">
                <a:latin typeface="Tahoma" pitchFamily="34" charset="0"/>
              </a:rPr>
              <a:t>Implicit: most </a:t>
            </a:r>
            <a:r>
              <a:rPr lang="en-US" b="1" dirty="0" smtClean="0">
                <a:latin typeface="Tahoma" pitchFamily="34" charset="0"/>
              </a:rPr>
              <a:t>DEFAULT</a:t>
            </a:r>
            <a:r>
              <a:rPr lang="en-US" dirty="0" smtClean="0">
                <a:latin typeface="Tahoma" pitchFamily="34" charset="0"/>
              </a:rPr>
              <a:t> cards (except EM-CASCA), or by not giving a </a:t>
            </a:r>
            <a:r>
              <a:rPr lang="en-US" b="1" dirty="0" smtClean="0">
                <a:latin typeface="Tahoma" pitchFamily="34" charset="0"/>
              </a:rPr>
              <a:t>DEFAULT</a:t>
            </a:r>
            <a:r>
              <a:rPr lang="en-US" dirty="0" smtClean="0">
                <a:latin typeface="Tahoma" pitchFamily="34" charset="0"/>
              </a:rPr>
              <a:t> card</a:t>
            </a:r>
          </a:p>
          <a:p>
            <a:pPr lvl="1" eaLnBrk="1" hangingPunct="1"/>
            <a:r>
              <a:rPr lang="en-US" dirty="0" smtClean="0">
                <a:latin typeface="Tahoma" pitchFamily="34" charset="0"/>
              </a:rPr>
              <a:t>That means: </a:t>
            </a:r>
            <a:r>
              <a:rPr lang="en-US" b="1" dirty="0" smtClean="0">
                <a:latin typeface="Tahoma" pitchFamily="34" charset="0"/>
              </a:rPr>
              <a:t>you are using the library in almost any simulation</a:t>
            </a:r>
            <a:r>
              <a:rPr lang="en-US" dirty="0" smtClean="0">
                <a:latin typeface="Tahoma" pitchFamily="34" charset="0"/>
              </a:rPr>
              <a:t> (unless you are using the default EM-CASCA or you have switched it off explicitly with a LOW-BIAS card)</a:t>
            </a:r>
          </a:p>
          <a:p>
            <a:pPr eaLnBrk="1" hangingPunct="1"/>
            <a:r>
              <a:rPr lang="en-US" dirty="0" smtClean="0">
                <a:latin typeface="Tahoma" pitchFamily="34" charset="0"/>
              </a:rPr>
              <a:t>What does the user have to do?</a:t>
            </a:r>
          </a:p>
          <a:p>
            <a:pPr lvl="1" eaLnBrk="1" hangingPunct="1"/>
            <a:r>
              <a:rPr lang="en-US" dirty="0" smtClean="0">
                <a:latin typeface="Tahoma" pitchFamily="34" charset="0"/>
              </a:rPr>
              <a:t>Setting correspondence between the actual material and the material in the low neutron library (LOW-MAT card), if not done by default</a:t>
            </a:r>
          </a:p>
          <a:p>
            <a:pPr lvl="1" eaLnBrk="1" hangingPunct="1"/>
            <a:r>
              <a:rPr lang="en-US" dirty="0" smtClean="0">
                <a:latin typeface="Tahoma" pitchFamily="34" charset="0"/>
              </a:rPr>
              <a:t>Setting transport thresholds with PART-THR, if defaults are not ideal for the actual problem</a:t>
            </a:r>
          </a:p>
          <a:p>
            <a:pPr lvl="1" eaLnBrk="1" hangingPunct="1"/>
            <a:r>
              <a:rPr lang="en-US" dirty="0" smtClean="0">
                <a:latin typeface="Tahoma" pitchFamily="34" charset="0"/>
              </a:rPr>
              <a:t>Requesting special features like point wise cross </a:t>
            </a:r>
            <a:r>
              <a:rPr lang="en-US" dirty="0" smtClean="0">
                <a:latin typeface="Tahoma" pitchFamily="34" charset="0"/>
              </a:rPr>
              <a:t>sections</a:t>
            </a:r>
            <a:br>
              <a:rPr lang="en-US" dirty="0" smtClean="0">
                <a:latin typeface="Tahoma" pitchFamily="34" charset="0"/>
              </a:rPr>
            </a:br>
            <a:r>
              <a:rPr lang="en-US" dirty="0" smtClean="0">
                <a:latin typeface="Tahoma" pitchFamily="34" charset="0"/>
              </a:rPr>
              <a:t>(LOW-NEUT</a:t>
            </a:r>
            <a:r>
              <a:rPr lang="en-US" dirty="0" smtClean="0">
                <a:latin typeface="Tahoma" pitchFamily="34" charset="0"/>
              </a:rPr>
              <a:t>), biasing </a:t>
            </a:r>
            <a:r>
              <a:rPr lang="en-US" dirty="0" err="1" smtClean="0">
                <a:latin typeface="Tahoma" pitchFamily="34" charset="0"/>
              </a:rPr>
              <a:t>downscattering</a:t>
            </a:r>
            <a:r>
              <a:rPr lang="en-US" dirty="0" smtClean="0">
                <a:latin typeface="Tahoma" pitchFamily="34" charset="0"/>
              </a:rPr>
              <a:t> matrix (LOW-DOWN)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8A2067B2-16C7-4614-A5D6-2A70AF435192}" type="slidenum">
              <a:rPr lang="en-US"/>
              <a:pPr/>
              <a:t>14</a:t>
            </a:fld>
            <a:endParaRPr lang="en-US"/>
          </a:p>
        </p:txBody>
      </p:sp>
      <p:sp>
        <p:nvSpPr>
          <p:cNvPr id="507906" name="Rectangle 2"/>
          <p:cNvSpPr>
            <a:spLocks noGrp="1" noChangeArrowheads="1"/>
          </p:cNvSpPr>
          <p:nvPr>
            <p:ph type="title"/>
          </p:nvPr>
        </p:nvSpPr>
        <p:spPr/>
        <p:txBody>
          <a:bodyPr/>
          <a:lstStyle/>
          <a:p>
            <a:r>
              <a:rPr lang="en-US" sz="3200" dirty="0"/>
              <a:t>Input Cards: </a:t>
            </a:r>
            <a:r>
              <a:rPr lang="en-US" sz="3200" dirty="0" smtClean="0"/>
              <a:t>LOW-NEUT </a:t>
            </a:r>
            <a:r>
              <a:rPr lang="en-US" sz="3200" baseline="30000" dirty="0" smtClean="0"/>
              <a:t>[1/4]</a:t>
            </a:r>
            <a:endParaRPr lang="en-US" sz="3200" baseline="30000" dirty="0"/>
          </a:p>
        </p:txBody>
      </p:sp>
      <p:sp>
        <p:nvSpPr>
          <p:cNvPr id="507907" name="Rectangle 3"/>
          <p:cNvSpPr>
            <a:spLocks noGrp="1" noChangeArrowheads="1"/>
          </p:cNvSpPr>
          <p:nvPr>
            <p:ph type="body" idx="1"/>
          </p:nvPr>
        </p:nvSpPr>
        <p:spPr/>
        <p:txBody>
          <a:bodyPr/>
          <a:lstStyle/>
          <a:p>
            <a:pPr>
              <a:lnSpc>
                <a:spcPct val="90000"/>
              </a:lnSpc>
              <a:buNone/>
            </a:pPr>
            <a:r>
              <a:rPr lang="en-US" sz="2400" dirty="0" smtClean="0">
                <a:latin typeface="Tahoma" pitchFamily="34" charset="0"/>
              </a:rPr>
              <a:t>This card activates low-energy neutron transport.</a:t>
            </a:r>
          </a:p>
          <a:p>
            <a:pPr eaLnBrk="1" hangingPunct="1">
              <a:lnSpc>
                <a:spcPct val="90000"/>
              </a:lnSpc>
            </a:pPr>
            <a:endParaRPr lang="en-US" sz="1800" dirty="0" smtClean="0">
              <a:latin typeface="Tahoma" pitchFamily="34" charset="0"/>
            </a:endParaRPr>
          </a:p>
          <a:p>
            <a:pPr eaLnBrk="1" hangingPunct="1">
              <a:lnSpc>
                <a:spcPct val="90000"/>
              </a:lnSpc>
            </a:pPr>
            <a:r>
              <a:rPr lang="en-US" sz="1800" dirty="0" smtClean="0">
                <a:latin typeface="Tahoma" pitchFamily="34" charset="0"/>
              </a:rPr>
              <a:t>WHAT(1): number of neutron groups of the library</a:t>
            </a:r>
          </a:p>
          <a:p>
            <a:pPr lvl="1" eaLnBrk="1" hangingPunct="1">
              <a:lnSpc>
                <a:spcPct val="90000"/>
              </a:lnSpc>
            </a:pPr>
            <a:r>
              <a:rPr lang="en-US" dirty="0" smtClean="0">
                <a:latin typeface="Tahoma" pitchFamily="34" charset="0"/>
              </a:rPr>
              <a:t>Default: 260, the FLUKA2006 library had 72 groups</a:t>
            </a:r>
          </a:p>
          <a:p>
            <a:pPr eaLnBrk="1" hangingPunct="1">
              <a:lnSpc>
                <a:spcPct val="90000"/>
              </a:lnSpc>
            </a:pPr>
            <a:r>
              <a:rPr lang="en-US" sz="1800" dirty="0" smtClean="0">
                <a:latin typeface="Tahoma" pitchFamily="34" charset="0"/>
              </a:rPr>
              <a:t>WHAT(2): number of gamma groups of the library</a:t>
            </a:r>
          </a:p>
          <a:p>
            <a:pPr lvl="1" eaLnBrk="1" hangingPunct="1">
              <a:lnSpc>
                <a:spcPct val="90000"/>
              </a:lnSpc>
            </a:pPr>
            <a:r>
              <a:rPr lang="en-US" dirty="0" smtClean="0">
                <a:latin typeface="Tahoma" pitchFamily="34" charset="0"/>
              </a:rPr>
              <a:t>Default: 42, the FLUKA2006 library had 22 groups</a:t>
            </a:r>
          </a:p>
          <a:p>
            <a:pPr eaLnBrk="1" hangingPunct="1">
              <a:lnSpc>
                <a:spcPct val="90000"/>
              </a:lnSpc>
            </a:pPr>
            <a:r>
              <a:rPr lang="en-US" sz="1800" dirty="0" smtClean="0">
                <a:latin typeface="Tahoma" pitchFamily="34" charset="0"/>
              </a:rPr>
              <a:t>WHAT(3): maximum energy (in GeV) of the library</a:t>
            </a:r>
          </a:p>
          <a:p>
            <a:pPr lvl="1" eaLnBrk="1" hangingPunct="1">
              <a:lnSpc>
                <a:spcPct val="90000"/>
              </a:lnSpc>
            </a:pPr>
            <a:r>
              <a:rPr lang="en-US" dirty="0" smtClean="0">
                <a:latin typeface="Tahoma" pitchFamily="34" charset="0"/>
              </a:rPr>
              <a:t>Default: 0.02, this value was 0.0196 in the FLUKA2006 library</a:t>
            </a:r>
          </a:p>
          <a:p>
            <a:pPr eaLnBrk="1" hangingPunct="1">
              <a:lnSpc>
                <a:spcPct val="90000"/>
              </a:lnSpc>
            </a:pPr>
            <a:r>
              <a:rPr lang="en-US" sz="1800" dirty="0" smtClean="0">
                <a:latin typeface="Tahoma" pitchFamily="34" charset="0"/>
              </a:rPr>
              <a:t>WHAT(5): number of thermal groups</a:t>
            </a:r>
          </a:p>
          <a:p>
            <a:pPr lvl="1" eaLnBrk="1" hangingPunct="1">
              <a:lnSpc>
                <a:spcPct val="90000"/>
              </a:lnSpc>
            </a:pPr>
            <a:r>
              <a:rPr lang="en-US" dirty="0" smtClean="0">
                <a:latin typeface="Tahoma" pitchFamily="34" charset="0"/>
              </a:rPr>
              <a:t>Default: 31</a:t>
            </a:r>
          </a:p>
          <a:p>
            <a:pPr eaLnBrk="1" hangingPunct="1">
              <a:lnSpc>
                <a:spcPct val="90000"/>
              </a:lnSpc>
            </a:pPr>
            <a:endParaRPr lang="en-US" sz="1800" dirty="0" smtClean="0">
              <a:latin typeface="Tahoma" pitchFamily="34" charset="0"/>
            </a:endParaRPr>
          </a:p>
          <a:p>
            <a:pPr eaLnBrk="1" hangingPunct="1">
              <a:lnSpc>
                <a:spcPct val="90000"/>
              </a:lnSpc>
            </a:pPr>
            <a:endParaRPr lang="en-US" sz="1800" dirty="0" smtClean="0">
              <a:latin typeface="Tahoma" pitchFamily="34" charset="0"/>
            </a:endParaRPr>
          </a:p>
          <a:p>
            <a:pPr eaLnBrk="1" hangingPunct="1">
              <a:lnSpc>
                <a:spcPct val="90000"/>
              </a:lnSpc>
            </a:pPr>
            <a:endParaRPr lang="en-US" sz="1800" dirty="0" smtClean="0">
              <a:latin typeface="Tahoma" pitchFamily="34" charset="0"/>
            </a:endParaRPr>
          </a:p>
          <a:p>
            <a:pPr eaLnBrk="1" hangingPunct="1">
              <a:lnSpc>
                <a:spcPct val="90000"/>
              </a:lnSpc>
            </a:pPr>
            <a:r>
              <a:rPr lang="en-US" sz="1800" dirty="0" smtClean="0">
                <a:latin typeface="Tahoma" pitchFamily="34" charset="0"/>
              </a:rPr>
              <a:t>The defaults for WHAT(1) – WHAT(3) and WHAT(5) are fine. The only reason for changing them is when you use the FLUKA2006 library. N.B. WHAT(5) has no corresponding input in </a:t>
            </a:r>
            <a:r>
              <a:rPr lang="en-US" sz="1800" i="1" dirty="0" smtClean="0">
                <a:latin typeface="Tahoma" pitchFamily="34" charset="0"/>
              </a:rPr>
              <a:t>flair</a:t>
            </a:r>
            <a:r>
              <a:rPr lang="en-US" sz="1800" dirty="0" smtClean="0">
                <a:latin typeface="Tahoma" pitchFamily="34" charset="0"/>
              </a:rPr>
              <a:t>.</a:t>
            </a:r>
          </a:p>
        </p:txBody>
      </p:sp>
      <p:pic>
        <p:nvPicPr>
          <p:cNvPr id="507908" name="Picture 4" descr="low_neut1-3"/>
          <p:cNvPicPr>
            <a:picLocks noChangeAspect="1" noChangeArrowheads="1"/>
          </p:cNvPicPr>
          <p:nvPr/>
        </p:nvPicPr>
        <p:blipFill>
          <a:blip r:embed="rId2"/>
          <a:srcRect/>
          <a:stretch>
            <a:fillRect/>
          </a:stretch>
        </p:blipFill>
        <p:spPr bwMode="auto">
          <a:xfrm>
            <a:off x="228600" y="4495800"/>
            <a:ext cx="8763000" cy="51593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A2694C0-5CB0-4FDA-A600-F1EF9005037F}" type="slidenum">
              <a:rPr lang="en-US"/>
              <a:pPr/>
              <a:t>15</a:t>
            </a:fld>
            <a:endParaRPr lang="en-US"/>
          </a:p>
        </p:txBody>
      </p:sp>
      <p:sp>
        <p:nvSpPr>
          <p:cNvPr id="519170" name="Rectangle 2"/>
          <p:cNvSpPr>
            <a:spLocks noGrp="1" noChangeArrowheads="1"/>
          </p:cNvSpPr>
          <p:nvPr>
            <p:ph type="title"/>
          </p:nvPr>
        </p:nvSpPr>
        <p:spPr/>
        <p:txBody>
          <a:bodyPr/>
          <a:lstStyle/>
          <a:p>
            <a:r>
              <a:rPr lang="en-US" sz="3200" dirty="0"/>
              <a:t>Input Cards: </a:t>
            </a:r>
            <a:r>
              <a:rPr lang="en-US" sz="3200" dirty="0" smtClean="0"/>
              <a:t>LOW-NEUT</a:t>
            </a:r>
            <a:r>
              <a:rPr lang="en-US" sz="3200" baseline="30000" dirty="0" smtClean="0"/>
              <a:t> [2/4]</a:t>
            </a:r>
            <a:endParaRPr lang="en-US" sz="3200" dirty="0"/>
          </a:p>
        </p:txBody>
      </p:sp>
      <p:sp>
        <p:nvSpPr>
          <p:cNvPr id="519171" name="Rectangle 3"/>
          <p:cNvSpPr>
            <a:spLocks noGrp="1" noChangeArrowheads="1"/>
          </p:cNvSpPr>
          <p:nvPr>
            <p:ph type="body" idx="1"/>
          </p:nvPr>
        </p:nvSpPr>
        <p:spPr/>
        <p:txBody>
          <a:bodyPr/>
          <a:lstStyle/>
          <a:p>
            <a:pPr eaLnBrk="1" hangingPunct="1"/>
            <a:r>
              <a:rPr lang="en-US" dirty="0" smtClean="0">
                <a:latin typeface="Tahoma" pitchFamily="34" charset="0"/>
              </a:rPr>
              <a:t>WHAT(4): printing flag, neutron cross section information is written to *.out file</a:t>
            </a:r>
          </a:p>
          <a:p>
            <a:pPr lvl="2" eaLnBrk="1" hangingPunct="1"/>
            <a:r>
              <a:rPr lang="en-US" dirty="0" smtClean="0">
                <a:latin typeface="Tahoma" pitchFamily="34" charset="0"/>
              </a:rPr>
              <a:t>0.0 Minimum</a:t>
            </a:r>
          </a:p>
          <a:p>
            <a:pPr lvl="2" eaLnBrk="1" hangingPunct="1"/>
            <a:r>
              <a:rPr lang="en-US" dirty="0" smtClean="0">
                <a:latin typeface="Tahoma" pitchFamily="34" charset="0"/>
              </a:rPr>
              <a:t>1.0 integral cross sections, </a:t>
            </a:r>
            <a:r>
              <a:rPr lang="en-US" dirty="0" err="1" smtClean="0">
                <a:latin typeface="Tahoma" pitchFamily="34" charset="0"/>
              </a:rPr>
              <a:t>kerma</a:t>
            </a:r>
            <a:r>
              <a:rPr lang="en-US" dirty="0" smtClean="0">
                <a:latin typeface="Tahoma" pitchFamily="34" charset="0"/>
              </a:rPr>
              <a:t> factors and probabilities</a:t>
            </a:r>
          </a:p>
          <a:p>
            <a:pPr lvl="2" eaLnBrk="1" hangingPunct="1"/>
            <a:r>
              <a:rPr lang="en-US" dirty="0" smtClean="0">
                <a:latin typeface="Tahoma" pitchFamily="34" charset="0"/>
              </a:rPr>
              <a:t>2.0 additionally </a:t>
            </a:r>
            <a:r>
              <a:rPr lang="en-US" dirty="0" err="1" smtClean="0">
                <a:latin typeface="Tahoma" pitchFamily="34" charset="0"/>
              </a:rPr>
              <a:t>downscattering</a:t>
            </a:r>
            <a:r>
              <a:rPr lang="en-US" dirty="0" smtClean="0">
                <a:latin typeface="Tahoma" pitchFamily="34" charset="0"/>
              </a:rPr>
              <a:t> matrices and gamma matrices</a:t>
            </a:r>
          </a:p>
          <a:p>
            <a:pPr lvl="2" eaLnBrk="1" hangingPunct="1"/>
            <a:r>
              <a:rPr lang="en-US" dirty="0" smtClean="0">
                <a:latin typeface="Tahoma" pitchFamily="34" charset="0"/>
              </a:rPr>
              <a:t>3.0 additionally scattering probabilities and angles</a:t>
            </a:r>
          </a:p>
          <a:p>
            <a:pPr lvl="2" eaLnBrk="1" hangingPunct="1"/>
            <a:r>
              <a:rPr lang="en-US" dirty="0" smtClean="0">
                <a:latin typeface="Tahoma" pitchFamily="34" charset="0"/>
              </a:rPr>
              <a:t>4.0 residual nuclei information</a:t>
            </a:r>
          </a:p>
          <a:p>
            <a:pPr lvl="1" eaLnBrk="1" hangingPunct="1"/>
            <a:r>
              <a:rPr lang="en-US" dirty="0" smtClean="0">
                <a:latin typeface="Tahoma" pitchFamily="34" charset="0"/>
              </a:rPr>
              <a:t>Default: 0.0 (minimum)</a:t>
            </a:r>
          </a:p>
        </p:txBody>
      </p:sp>
      <p:pic>
        <p:nvPicPr>
          <p:cNvPr id="519172" name="Picture 4" descr="low_neut4_small"/>
          <p:cNvPicPr>
            <a:picLocks noChangeAspect="1" noChangeArrowheads="1"/>
          </p:cNvPicPr>
          <p:nvPr/>
        </p:nvPicPr>
        <p:blipFill>
          <a:blip r:embed="rId2"/>
          <a:srcRect/>
          <a:stretch>
            <a:fillRect/>
          </a:stretch>
        </p:blipFill>
        <p:spPr bwMode="auto">
          <a:xfrm>
            <a:off x="473075" y="3884613"/>
            <a:ext cx="8331200" cy="16637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702D15A-FD3A-466B-9067-B9713659DC67}" type="slidenum">
              <a:rPr lang="en-US"/>
              <a:pPr/>
              <a:t>16</a:t>
            </a:fld>
            <a:endParaRPr lang="en-US"/>
          </a:p>
        </p:txBody>
      </p:sp>
      <p:sp>
        <p:nvSpPr>
          <p:cNvPr id="522242" name="Rectangle 2"/>
          <p:cNvSpPr>
            <a:spLocks noGrp="1" noChangeArrowheads="1"/>
          </p:cNvSpPr>
          <p:nvPr>
            <p:ph type="title"/>
          </p:nvPr>
        </p:nvSpPr>
        <p:spPr/>
        <p:txBody>
          <a:bodyPr/>
          <a:lstStyle/>
          <a:p>
            <a:r>
              <a:rPr lang="en-US" sz="3200" dirty="0"/>
              <a:t>Input Cards: </a:t>
            </a:r>
            <a:r>
              <a:rPr lang="en-US" sz="3200" dirty="0" smtClean="0"/>
              <a:t>LOW-NEUT</a:t>
            </a:r>
            <a:r>
              <a:rPr lang="en-US" sz="3200" baseline="30000" dirty="0" smtClean="0"/>
              <a:t> [3/4]</a:t>
            </a:r>
            <a:endParaRPr lang="en-US" sz="3200" dirty="0"/>
          </a:p>
        </p:txBody>
      </p:sp>
      <p:sp>
        <p:nvSpPr>
          <p:cNvPr id="522243" name="Rectangle 3"/>
          <p:cNvSpPr>
            <a:spLocks noGrp="1" noChangeArrowheads="1"/>
          </p:cNvSpPr>
          <p:nvPr>
            <p:ph type="body" idx="1"/>
          </p:nvPr>
        </p:nvSpPr>
        <p:spPr/>
        <p:txBody>
          <a:bodyPr/>
          <a:lstStyle/>
          <a:p>
            <a:pPr eaLnBrk="1" hangingPunct="1"/>
            <a:r>
              <a:rPr lang="en-US" sz="1800" dirty="0" smtClean="0">
                <a:latin typeface="Tahoma" pitchFamily="34" charset="0"/>
              </a:rPr>
              <a:t>The output for WHAT(4) = 1</a:t>
            </a:r>
          </a:p>
          <a:p>
            <a:pPr lvl="1" eaLnBrk="1" hangingPunct="1"/>
            <a:r>
              <a:rPr lang="en-US" sz="1600" dirty="0" smtClean="0">
                <a:latin typeface="Tahoma" pitchFamily="34" charset="0"/>
              </a:rPr>
              <a:t>Group energy limits, average energies, velocities and </a:t>
            </a:r>
            <a:r>
              <a:rPr lang="en-US" sz="1600" dirty="0" err="1" smtClean="0">
                <a:latin typeface="Tahoma" pitchFamily="34" charset="0"/>
              </a:rPr>
              <a:t>momenta</a:t>
            </a:r>
            <a:r>
              <a:rPr lang="en-US" sz="1600" dirty="0" smtClean="0">
                <a:latin typeface="Tahoma" pitchFamily="34" charset="0"/>
              </a:rPr>
              <a:t>, thermal velocities, gamma group limits</a:t>
            </a:r>
          </a:p>
          <a:p>
            <a:pPr lvl="1" eaLnBrk="1" hangingPunct="1"/>
            <a:r>
              <a:rPr lang="en-US" sz="1600" dirty="0" smtClean="0">
                <a:latin typeface="Tahoma" pitchFamily="34" charset="0"/>
              </a:rPr>
              <a:t>For each material: </a:t>
            </a:r>
            <a:r>
              <a:rPr lang="en-GB" sz="1600" dirty="0" smtClean="0">
                <a:latin typeface="Tahoma" pitchFamily="34" charset="0"/>
              </a:rPr>
              <a:t>availability of residual nuclei information ( the line: “RESIDUAL NUCLEI INFORMATIONS AVAILABLE” indicates the possibility to use option </a:t>
            </a:r>
            <a:r>
              <a:rPr lang="en-GB" sz="1600" dirty="0" err="1" smtClean="0">
                <a:latin typeface="Tahoma" pitchFamily="34" charset="0"/>
              </a:rPr>
              <a:t>RESNUCLEi</a:t>
            </a:r>
            <a:r>
              <a:rPr lang="en-GB" sz="1600" dirty="0" smtClean="0">
                <a:latin typeface="Tahoma" pitchFamily="34" charset="0"/>
              </a:rPr>
              <a:t> with WHAT(1)= 2.0</a:t>
            </a:r>
          </a:p>
          <a:p>
            <a:pPr lvl="1" eaLnBrk="1" hangingPunct="1"/>
            <a:r>
              <a:rPr lang="en-GB" sz="1600" dirty="0" smtClean="0">
                <a:latin typeface="Tahoma" pitchFamily="34" charset="0"/>
              </a:rPr>
              <a:t> for each neutron energy group in each material:</a:t>
            </a:r>
            <a:endParaRPr lang="en-US" sz="1600" dirty="0" smtClean="0">
              <a:latin typeface="Tahoma" pitchFamily="34" charset="0"/>
            </a:endParaRPr>
          </a:p>
          <a:p>
            <a:pPr lvl="2" eaLnBrk="1" hangingPunct="1"/>
            <a:r>
              <a:rPr lang="en-US" sz="1400" dirty="0" smtClean="0">
                <a:latin typeface="Tahoma" pitchFamily="34" charset="0"/>
              </a:rPr>
              <a:t>SIGT = total cross section</a:t>
            </a:r>
            <a:endParaRPr lang="en-GB" sz="1400" dirty="0" smtClean="0">
              <a:latin typeface="Tahoma" pitchFamily="34" charset="0"/>
            </a:endParaRPr>
          </a:p>
          <a:p>
            <a:pPr lvl="2" eaLnBrk="1" hangingPunct="1"/>
            <a:r>
              <a:rPr lang="en-GB" sz="1400" dirty="0" smtClean="0">
                <a:latin typeface="Tahoma" pitchFamily="34" charset="0"/>
              </a:rPr>
              <a:t>SIGST = “scattering” cross section: </a:t>
            </a:r>
            <a:r>
              <a:rPr lang="en-GB" sz="1400" dirty="0" smtClean="0">
                <a:latin typeface="Symbol" pitchFamily="18" charset="2"/>
              </a:rPr>
              <a:t>s</a:t>
            </a:r>
            <a:r>
              <a:rPr lang="en-GB" sz="1400" dirty="0" smtClean="0">
                <a:latin typeface="Tahoma" pitchFamily="34" charset="0"/>
              </a:rPr>
              <a:t>(</a:t>
            </a:r>
            <a:r>
              <a:rPr lang="en-GB" sz="1400" dirty="0" err="1" smtClean="0">
                <a:latin typeface="Tahoma" pitchFamily="34" charset="0"/>
              </a:rPr>
              <a:t>n,n</a:t>
            </a:r>
            <a:r>
              <a:rPr lang="en-GB" sz="1400" dirty="0" smtClean="0">
                <a:latin typeface="Tahoma" pitchFamily="34" charset="0"/>
              </a:rPr>
              <a:t>) + 2</a:t>
            </a:r>
            <a:r>
              <a:rPr lang="en-GB" sz="1400" dirty="0" smtClean="0">
                <a:latin typeface="Symbol" pitchFamily="18" charset="2"/>
              </a:rPr>
              <a:t>s</a:t>
            </a:r>
            <a:r>
              <a:rPr lang="en-GB" sz="1400" dirty="0" smtClean="0">
                <a:latin typeface="Tahoma" pitchFamily="34" charset="0"/>
              </a:rPr>
              <a:t> (n,2n) + 3</a:t>
            </a:r>
            <a:r>
              <a:rPr lang="en-GB" sz="1400" dirty="0" smtClean="0">
                <a:latin typeface="Symbol" pitchFamily="18" charset="2"/>
              </a:rPr>
              <a:t>s</a:t>
            </a:r>
            <a:r>
              <a:rPr lang="en-GB" sz="1400" dirty="0" smtClean="0">
                <a:latin typeface="Tahoma" pitchFamily="34" charset="0"/>
              </a:rPr>
              <a:t> (n,3n)</a:t>
            </a:r>
          </a:p>
          <a:p>
            <a:pPr lvl="2" eaLnBrk="1" hangingPunct="1"/>
            <a:r>
              <a:rPr lang="en-GB" sz="1400" dirty="0" smtClean="0">
                <a:latin typeface="Tahoma" pitchFamily="34" charset="0"/>
              </a:rPr>
              <a:t>PNUP = </a:t>
            </a:r>
            <a:r>
              <a:rPr lang="en-GB" sz="1400" dirty="0" err="1" smtClean="0">
                <a:latin typeface="Tahoma" pitchFamily="34" charset="0"/>
              </a:rPr>
              <a:t>upscatter</a:t>
            </a:r>
            <a:r>
              <a:rPr lang="en-GB" sz="1400" dirty="0" smtClean="0">
                <a:latin typeface="Tahoma" pitchFamily="34" charset="0"/>
              </a:rPr>
              <a:t> probability, is 0.0 in non thermal groups</a:t>
            </a:r>
          </a:p>
          <a:p>
            <a:pPr lvl="2" eaLnBrk="1" hangingPunct="1"/>
            <a:r>
              <a:rPr lang="en-GB" sz="1400" dirty="0" smtClean="0">
                <a:latin typeface="Tahoma" pitchFamily="34" charset="0"/>
              </a:rPr>
              <a:t>PNABS = Probability of Non-</a:t>
            </a:r>
            <a:r>
              <a:rPr lang="en-GB" sz="1400" dirty="0" err="1" smtClean="0">
                <a:latin typeface="Tahoma" pitchFamily="34" charset="0"/>
              </a:rPr>
              <a:t>ABSorption</a:t>
            </a:r>
            <a:r>
              <a:rPr lang="en-GB" sz="1400" dirty="0" smtClean="0">
                <a:latin typeface="Tahoma" pitchFamily="34" charset="0"/>
              </a:rPr>
              <a:t> (= scattering)</a:t>
            </a:r>
            <a:br>
              <a:rPr lang="en-GB" sz="1400" dirty="0" smtClean="0">
                <a:latin typeface="Tahoma" pitchFamily="34" charset="0"/>
              </a:rPr>
            </a:br>
            <a:r>
              <a:rPr lang="en-GB" sz="1400" dirty="0" smtClean="0">
                <a:latin typeface="Tahoma" pitchFamily="34" charset="0"/>
              </a:rPr>
              <a:t>PNABS = SIGST/SIGT, and can sometimes be&gt; 1 because of (</a:t>
            </a:r>
            <a:r>
              <a:rPr lang="en-GB" sz="1400" dirty="0" err="1" smtClean="0">
                <a:latin typeface="Tahoma" pitchFamily="34" charset="0"/>
              </a:rPr>
              <a:t>n,xn</a:t>
            </a:r>
            <a:r>
              <a:rPr lang="en-GB" sz="1400" dirty="0" smtClean="0">
                <a:latin typeface="Tahoma" pitchFamily="34" charset="0"/>
              </a:rPr>
              <a:t>) reactions</a:t>
            </a:r>
          </a:p>
          <a:p>
            <a:pPr lvl="2" eaLnBrk="1" hangingPunct="1"/>
            <a:r>
              <a:rPr lang="en-GB" sz="1400" dirty="0" smtClean="0">
                <a:latin typeface="Tahoma" pitchFamily="34" charset="0"/>
              </a:rPr>
              <a:t>GAMGEN = </a:t>
            </a:r>
            <a:r>
              <a:rPr lang="en-GB" sz="1400" dirty="0" err="1" smtClean="0">
                <a:latin typeface="Tahoma" pitchFamily="34" charset="0"/>
              </a:rPr>
              <a:t>GAMma</a:t>
            </a:r>
            <a:r>
              <a:rPr lang="en-GB" sz="1400" dirty="0" smtClean="0">
                <a:latin typeface="Tahoma" pitchFamily="34" charset="0"/>
              </a:rPr>
              <a:t> </a:t>
            </a:r>
            <a:r>
              <a:rPr lang="en-GB" sz="1400" dirty="0" err="1" smtClean="0">
                <a:latin typeface="Tahoma" pitchFamily="34" charset="0"/>
              </a:rPr>
              <a:t>GENeration</a:t>
            </a:r>
            <a:r>
              <a:rPr lang="en-GB" sz="1400" dirty="0" smtClean="0">
                <a:latin typeface="Tahoma" pitchFamily="34" charset="0"/>
              </a:rPr>
              <a:t> probability = gamma production cross section</a:t>
            </a:r>
            <a:br>
              <a:rPr lang="en-GB" sz="1400" dirty="0" smtClean="0">
                <a:latin typeface="Tahoma" pitchFamily="34" charset="0"/>
              </a:rPr>
            </a:br>
            <a:r>
              <a:rPr lang="en-GB" sz="1400" dirty="0" smtClean="0">
                <a:latin typeface="Tahoma" pitchFamily="34" charset="0"/>
              </a:rPr>
              <a:t>divided by SIGT and multiplied by the average number of </a:t>
            </a:r>
            <a:r>
              <a:rPr lang="en-GB" sz="1400" dirty="0" smtClean="0">
                <a:latin typeface="Symbol" pitchFamily="18" charset="2"/>
              </a:rPr>
              <a:t>g</a:t>
            </a:r>
            <a:r>
              <a:rPr lang="en-GB" sz="1400" dirty="0" smtClean="0">
                <a:latin typeface="Tahoma" pitchFamily="34" charset="0"/>
              </a:rPr>
              <a:t> per (n, </a:t>
            </a:r>
            <a:r>
              <a:rPr lang="en-GB" sz="1400" dirty="0" smtClean="0">
                <a:latin typeface="Symbol" pitchFamily="18" charset="2"/>
              </a:rPr>
              <a:t>g</a:t>
            </a:r>
            <a:r>
              <a:rPr lang="en-GB" sz="1400" dirty="0" smtClean="0">
                <a:latin typeface="Tahoma" pitchFamily="34" charset="0"/>
              </a:rPr>
              <a:t>) reaction</a:t>
            </a:r>
          </a:p>
          <a:p>
            <a:pPr lvl="2" eaLnBrk="1" hangingPunct="1"/>
            <a:r>
              <a:rPr lang="en-GB" sz="1400" dirty="0" smtClean="0">
                <a:latin typeface="Tahoma" pitchFamily="34" charset="0"/>
              </a:rPr>
              <a:t>NU*FIS = fission neutron production = fission cross section divided by SIGT and multiplied by </a:t>
            </a:r>
            <a:r>
              <a:rPr lang="en-GB" sz="1400" dirty="0" smtClean="0">
                <a:latin typeface="Tahoma" pitchFamily="34" charset="0"/>
                <a:sym typeface="Symbol" pitchFamily="18" charset="2"/>
              </a:rPr>
              <a:t></a:t>
            </a:r>
            <a:r>
              <a:rPr lang="en-GB" sz="1400" dirty="0" smtClean="0">
                <a:latin typeface="Tahoma" pitchFamily="34" charset="0"/>
              </a:rPr>
              <a:t>, the average number of neutrons per fission</a:t>
            </a:r>
          </a:p>
          <a:p>
            <a:pPr lvl="2" eaLnBrk="1" hangingPunct="1"/>
            <a:r>
              <a:rPr lang="en-GB" sz="1400" dirty="0" smtClean="0">
                <a:latin typeface="Tahoma" pitchFamily="34" charset="0"/>
              </a:rPr>
              <a:t>EDEP = </a:t>
            </a:r>
            <a:r>
              <a:rPr lang="en-GB" sz="1400" dirty="0" err="1" smtClean="0">
                <a:latin typeface="Tahoma" pitchFamily="34" charset="0"/>
              </a:rPr>
              <a:t>Kerma</a:t>
            </a:r>
            <a:r>
              <a:rPr lang="en-GB" sz="1400" dirty="0" smtClean="0">
                <a:latin typeface="Tahoma" pitchFamily="34" charset="0"/>
              </a:rPr>
              <a:t> contribution in GeV per collision</a:t>
            </a:r>
          </a:p>
          <a:p>
            <a:pPr lvl="2" eaLnBrk="1" hangingPunct="1"/>
            <a:r>
              <a:rPr lang="en-GB" sz="1400" dirty="0" smtClean="0">
                <a:latin typeface="Tahoma" pitchFamily="34" charset="0"/>
              </a:rPr>
              <a:t>PNEL, PXN, PFISS, PNGAM = partial cross sections, expressed as probabilities (</a:t>
            </a:r>
            <a:r>
              <a:rPr lang="en-GB" sz="1400" i="1" dirty="0" smtClean="0">
                <a:latin typeface="Tahoma" pitchFamily="34" charset="0"/>
              </a:rPr>
              <a:t>i.e.</a:t>
            </a:r>
            <a:r>
              <a:rPr lang="en-GB" sz="1400" dirty="0" smtClean="0">
                <a:latin typeface="Tahoma" pitchFamily="34" charset="0"/>
              </a:rPr>
              <a:t>, ratios to SIGT). In the order: non-elastic, (</a:t>
            </a:r>
            <a:r>
              <a:rPr lang="en-GB" sz="1400" dirty="0" err="1" smtClean="0">
                <a:latin typeface="Tahoma" pitchFamily="34" charset="0"/>
              </a:rPr>
              <a:t>n,xn</a:t>
            </a:r>
            <a:r>
              <a:rPr lang="en-GB" sz="1400" dirty="0" smtClean="0">
                <a:latin typeface="Tahoma" pitchFamily="34" charset="0"/>
              </a:rPr>
              <a:t>), fission, (</a:t>
            </a:r>
            <a:r>
              <a:rPr lang="en-GB" sz="1400" dirty="0" err="1" smtClean="0">
                <a:latin typeface="Tahoma" pitchFamily="34" charset="0"/>
              </a:rPr>
              <a:t>n,gamma</a:t>
            </a:r>
            <a:r>
              <a:rPr lang="en-GB" sz="1400" dirty="0" smtClean="0">
                <a:latin typeface="Tahoma" pitchFamily="34" charset="0"/>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9724A85F-0E32-4D76-8C8D-C88DDD3A3526}" type="slidenum">
              <a:rPr lang="en-US"/>
              <a:pPr/>
              <a:t>17</a:t>
            </a:fld>
            <a:endParaRPr lang="en-US"/>
          </a:p>
        </p:txBody>
      </p:sp>
      <p:sp>
        <p:nvSpPr>
          <p:cNvPr id="520194" name="Rectangle 2"/>
          <p:cNvSpPr>
            <a:spLocks noGrp="1" noChangeArrowheads="1"/>
          </p:cNvSpPr>
          <p:nvPr>
            <p:ph type="title"/>
          </p:nvPr>
        </p:nvSpPr>
        <p:spPr/>
        <p:txBody>
          <a:bodyPr/>
          <a:lstStyle/>
          <a:p>
            <a:r>
              <a:rPr lang="en-US" sz="3200" dirty="0"/>
              <a:t>Input Cards: </a:t>
            </a:r>
            <a:r>
              <a:rPr lang="en-US" sz="3200" dirty="0" smtClean="0"/>
              <a:t>LOW-NEUT</a:t>
            </a:r>
            <a:r>
              <a:rPr lang="en-US" sz="3200" baseline="30000" dirty="0" smtClean="0"/>
              <a:t> [4/4]</a:t>
            </a:r>
            <a:endParaRPr lang="en-US" sz="3200" dirty="0"/>
          </a:p>
        </p:txBody>
      </p:sp>
      <p:sp>
        <p:nvSpPr>
          <p:cNvPr id="520195" name="Rectangle 3"/>
          <p:cNvSpPr>
            <a:spLocks noGrp="1" noChangeArrowheads="1"/>
          </p:cNvSpPr>
          <p:nvPr>
            <p:ph type="body" idx="1"/>
          </p:nvPr>
        </p:nvSpPr>
        <p:spPr/>
        <p:txBody>
          <a:bodyPr/>
          <a:lstStyle/>
          <a:p>
            <a:pPr eaLnBrk="1" hangingPunct="1"/>
            <a:r>
              <a:rPr lang="en-US" dirty="0" smtClean="0">
                <a:latin typeface="Tahoma" pitchFamily="34" charset="0"/>
              </a:rPr>
              <a:t>WHAT(6): i</a:t>
            </a:r>
            <a:r>
              <a:rPr lang="en-US" baseline="-25000" dirty="0" smtClean="0">
                <a:latin typeface="Tahoma" pitchFamily="34" charset="0"/>
              </a:rPr>
              <a:t>0</a:t>
            </a:r>
            <a:r>
              <a:rPr lang="en-US" dirty="0" smtClean="0">
                <a:latin typeface="Tahoma" pitchFamily="34" charset="0"/>
              </a:rPr>
              <a:t> + 10 * i</a:t>
            </a:r>
            <a:r>
              <a:rPr lang="en-US" baseline="-25000" dirty="0" smtClean="0">
                <a:latin typeface="Tahoma" pitchFamily="34" charset="0"/>
              </a:rPr>
              <a:t>1</a:t>
            </a:r>
            <a:r>
              <a:rPr lang="en-US" dirty="0" smtClean="0">
                <a:latin typeface="Tahoma" pitchFamily="34" charset="0"/>
              </a:rPr>
              <a:t>:</a:t>
            </a:r>
          </a:p>
          <a:p>
            <a:pPr lvl="1" eaLnBrk="1" hangingPunct="1"/>
            <a:r>
              <a:rPr lang="en-US" sz="1400" dirty="0" smtClean="0">
                <a:latin typeface="Tahoma" pitchFamily="34" charset="0"/>
              </a:rPr>
              <a:t>i</a:t>
            </a:r>
            <a:r>
              <a:rPr lang="en-US" sz="1400" baseline="-25000" dirty="0" smtClean="0">
                <a:latin typeface="Tahoma" pitchFamily="34" charset="0"/>
              </a:rPr>
              <a:t>0</a:t>
            </a:r>
            <a:r>
              <a:rPr lang="en-US" sz="1400" dirty="0" smtClean="0">
                <a:latin typeface="Tahoma" pitchFamily="34" charset="0"/>
              </a:rPr>
              <a:t> = 1: available point wise cross sections used and explicit and correlated </a:t>
            </a:r>
            <a:r>
              <a:rPr lang="en-US" sz="1400" baseline="30000" dirty="0" smtClean="0">
                <a:latin typeface="Tahoma" pitchFamily="34" charset="0"/>
              </a:rPr>
              <a:t>6</a:t>
            </a:r>
            <a:r>
              <a:rPr lang="en-US" sz="1400" dirty="0" smtClean="0">
                <a:latin typeface="Tahoma" pitchFamily="34" charset="0"/>
              </a:rPr>
              <a:t>Li(n,</a:t>
            </a:r>
            <a:r>
              <a:rPr lang="en-US" sz="1400" dirty="0" smtClean="0">
                <a:latin typeface="Tahoma" pitchFamily="34" charset="0"/>
                <a:sym typeface="Symbol" pitchFamily="18" charset="2"/>
              </a:rPr>
              <a:t></a:t>
            </a:r>
            <a:r>
              <a:rPr lang="en-US" sz="1400" dirty="0" smtClean="0">
                <a:latin typeface="Tahoma" pitchFamily="34" charset="0"/>
              </a:rPr>
              <a:t>)</a:t>
            </a:r>
            <a:r>
              <a:rPr lang="en-US" sz="1400" baseline="30000" dirty="0" smtClean="0">
                <a:latin typeface="Tahoma" pitchFamily="34" charset="0"/>
              </a:rPr>
              <a:t>7</a:t>
            </a:r>
            <a:r>
              <a:rPr lang="en-US" sz="1400" dirty="0" smtClean="0">
                <a:latin typeface="Tahoma" pitchFamily="34" charset="0"/>
              </a:rPr>
              <a:t>Li, </a:t>
            </a:r>
            <a:r>
              <a:rPr lang="en-US" sz="1400" baseline="30000" dirty="0" smtClean="0">
                <a:latin typeface="Tahoma" pitchFamily="34" charset="0"/>
              </a:rPr>
              <a:t>6</a:t>
            </a:r>
            <a:r>
              <a:rPr lang="en-US" sz="1400" dirty="0" smtClean="0">
                <a:latin typeface="Tahoma" pitchFamily="34" charset="0"/>
              </a:rPr>
              <a:t>Li(</a:t>
            </a:r>
            <a:r>
              <a:rPr lang="en-US" sz="1400" dirty="0" err="1" smtClean="0">
                <a:latin typeface="Tahoma" pitchFamily="34" charset="0"/>
              </a:rPr>
              <a:t>n,t</a:t>
            </a:r>
            <a:r>
              <a:rPr lang="en-US" sz="1400" dirty="0" smtClean="0">
                <a:latin typeface="Tahoma" pitchFamily="34" charset="0"/>
              </a:rPr>
              <a:t>)</a:t>
            </a:r>
            <a:r>
              <a:rPr lang="en-US" sz="1400" baseline="30000" dirty="0" smtClean="0">
                <a:latin typeface="Tahoma" pitchFamily="34" charset="0"/>
              </a:rPr>
              <a:t>4</a:t>
            </a:r>
            <a:r>
              <a:rPr lang="en-US" sz="1400" dirty="0" smtClean="0">
                <a:latin typeface="Tahoma" pitchFamily="34" charset="0"/>
              </a:rPr>
              <a:t>He, </a:t>
            </a:r>
            <a:r>
              <a:rPr lang="en-US" sz="1400" baseline="30000" dirty="0" smtClean="0">
                <a:latin typeface="Tahoma" pitchFamily="34" charset="0"/>
              </a:rPr>
              <a:t>40</a:t>
            </a:r>
            <a:r>
              <a:rPr lang="en-US" sz="1400" dirty="0" smtClean="0">
                <a:latin typeface="Tahoma" pitchFamily="34" charset="0"/>
              </a:rPr>
              <a:t>Ar(n, </a:t>
            </a:r>
            <a:r>
              <a:rPr lang="en-US" sz="1400" dirty="0" smtClean="0">
                <a:latin typeface="Tahoma" pitchFamily="34" charset="0"/>
                <a:sym typeface="Symbol" pitchFamily="18" charset="2"/>
              </a:rPr>
              <a:t></a:t>
            </a:r>
            <a:r>
              <a:rPr lang="en-US" sz="1400" dirty="0" smtClean="0">
                <a:latin typeface="Tahoma" pitchFamily="34" charset="0"/>
              </a:rPr>
              <a:t>) </a:t>
            </a:r>
            <a:r>
              <a:rPr lang="en-US" sz="1400" baseline="30000" dirty="0" smtClean="0">
                <a:latin typeface="Tahoma" pitchFamily="34" charset="0"/>
              </a:rPr>
              <a:t>41</a:t>
            </a:r>
            <a:r>
              <a:rPr lang="en-US" sz="1400" dirty="0" smtClean="0">
                <a:latin typeface="Tahoma" pitchFamily="34" charset="0"/>
              </a:rPr>
              <a:t>Ar, </a:t>
            </a:r>
            <a:r>
              <a:rPr lang="en-US" sz="1400" baseline="30000" dirty="0" err="1" smtClean="0">
                <a:latin typeface="Tahoma" pitchFamily="34" charset="0"/>
              </a:rPr>
              <a:t>x</a:t>
            </a:r>
            <a:r>
              <a:rPr lang="en-US" sz="1400" dirty="0" err="1" smtClean="0">
                <a:latin typeface="Tahoma" pitchFamily="34" charset="0"/>
              </a:rPr>
              <a:t>Xe</a:t>
            </a:r>
            <a:r>
              <a:rPr lang="en-US" sz="1400" dirty="0" smtClean="0">
                <a:latin typeface="Tahoma" pitchFamily="34" charset="0"/>
              </a:rPr>
              <a:t>(n, </a:t>
            </a:r>
            <a:r>
              <a:rPr lang="en-US" sz="1400" dirty="0" smtClean="0">
                <a:latin typeface="Tahoma" pitchFamily="34" charset="0"/>
                <a:sym typeface="Symbol" pitchFamily="18" charset="2"/>
              </a:rPr>
              <a:t></a:t>
            </a:r>
            <a:r>
              <a:rPr lang="en-US" sz="1400" dirty="0" smtClean="0">
                <a:latin typeface="Tahoma" pitchFamily="34" charset="0"/>
              </a:rPr>
              <a:t>) </a:t>
            </a:r>
            <a:r>
              <a:rPr lang="en-US" sz="1400" baseline="30000" dirty="0" smtClean="0">
                <a:latin typeface="Tahoma" pitchFamily="34" charset="0"/>
              </a:rPr>
              <a:t>x+1</a:t>
            </a:r>
            <a:r>
              <a:rPr lang="en-US" sz="1400" dirty="0" smtClean="0">
                <a:latin typeface="Tahoma" pitchFamily="34" charset="0"/>
              </a:rPr>
              <a:t>Xe and </a:t>
            </a:r>
            <a:r>
              <a:rPr lang="en-US" sz="1400" baseline="30000" dirty="0" smtClean="0">
                <a:latin typeface="Tahoma" pitchFamily="34" charset="0"/>
              </a:rPr>
              <a:t>113</a:t>
            </a:r>
            <a:r>
              <a:rPr lang="en-US" sz="1400" dirty="0" smtClean="0">
                <a:latin typeface="Tahoma" pitchFamily="34" charset="0"/>
              </a:rPr>
              <a:t>Cd(n, </a:t>
            </a:r>
            <a:r>
              <a:rPr lang="en-US" sz="1400" dirty="0" smtClean="0">
                <a:latin typeface="Tahoma" pitchFamily="34" charset="0"/>
                <a:sym typeface="Symbol" pitchFamily="18" charset="2"/>
              </a:rPr>
              <a:t></a:t>
            </a:r>
            <a:r>
              <a:rPr lang="en-US" sz="1400" dirty="0" smtClean="0">
                <a:latin typeface="Tahoma" pitchFamily="34" charset="0"/>
              </a:rPr>
              <a:t>)</a:t>
            </a:r>
            <a:r>
              <a:rPr lang="en-US" sz="1400" baseline="30000" dirty="0" smtClean="0">
                <a:latin typeface="Tahoma" pitchFamily="34" charset="0"/>
              </a:rPr>
              <a:t>114</a:t>
            </a:r>
            <a:r>
              <a:rPr lang="en-US" sz="1400" dirty="0" smtClean="0">
                <a:latin typeface="Tahoma" pitchFamily="34" charset="0"/>
              </a:rPr>
              <a:t>Cd photon cascade requested</a:t>
            </a:r>
          </a:p>
          <a:p>
            <a:pPr lvl="2" eaLnBrk="1" hangingPunct="1"/>
            <a:r>
              <a:rPr lang="en-US" sz="1200" dirty="0" smtClean="0">
                <a:latin typeface="Tahoma" pitchFamily="34" charset="0"/>
              </a:rPr>
              <a:t>= 0: ignored</a:t>
            </a:r>
          </a:p>
          <a:p>
            <a:pPr lvl="2" eaLnBrk="1" hangingPunct="1"/>
            <a:r>
              <a:rPr lang="en-US" sz="1200" dirty="0" smtClean="0">
                <a:latin typeface="Tahoma" pitchFamily="34" charset="0"/>
              </a:rPr>
              <a:t>=&lt;-1: resets to the default (point wise cross sections are not used)</a:t>
            </a:r>
          </a:p>
          <a:p>
            <a:pPr lvl="1" eaLnBrk="1" hangingPunct="1"/>
            <a:r>
              <a:rPr lang="en-US" sz="1400" dirty="0" smtClean="0">
                <a:latin typeface="Tahoma" pitchFamily="34" charset="0"/>
              </a:rPr>
              <a:t>i</a:t>
            </a:r>
            <a:r>
              <a:rPr lang="en-US" sz="1400" baseline="-25000" dirty="0" smtClean="0">
                <a:latin typeface="Tahoma" pitchFamily="34" charset="0"/>
              </a:rPr>
              <a:t>1</a:t>
            </a:r>
            <a:r>
              <a:rPr lang="en-US" sz="1400" dirty="0" smtClean="0">
                <a:latin typeface="Tahoma" pitchFamily="34" charset="0"/>
              </a:rPr>
              <a:t> = 1, fission neutron multiplicity forced to 1, with proper weight to compensate for the “wrong” multiplicity</a:t>
            </a:r>
          </a:p>
          <a:p>
            <a:pPr lvl="2" eaLnBrk="1" hangingPunct="1"/>
            <a:r>
              <a:rPr lang="en-US" sz="1200" dirty="0" smtClean="0">
                <a:latin typeface="Tahoma" pitchFamily="34" charset="0"/>
              </a:rPr>
              <a:t>= 0, ignored</a:t>
            </a:r>
          </a:p>
          <a:p>
            <a:pPr lvl="2" eaLnBrk="1" hangingPunct="1"/>
            <a:r>
              <a:rPr lang="en-US" sz="1200" dirty="0" smtClean="0">
                <a:latin typeface="Tahoma" pitchFamily="34" charset="0"/>
              </a:rPr>
              <a:t>=&lt;-1: resets to the default (normal fission multiplicity)</a:t>
            </a:r>
          </a:p>
          <a:p>
            <a:pPr lvl="1" eaLnBrk="1" hangingPunct="1"/>
            <a:r>
              <a:rPr lang="en-US" sz="1400" dirty="0" smtClean="0">
                <a:latin typeface="Tahoma" pitchFamily="34" charset="0"/>
              </a:rPr>
              <a:t>Default = -11., unless option DEFAULTS is present with </a:t>
            </a:r>
            <a:r>
              <a:rPr lang="en-US" sz="1400" b="1" dirty="0" smtClean="0">
                <a:latin typeface="Tahoma" pitchFamily="34" charset="0"/>
              </a:rPr>
              <a:t>SDUM</a:t>
            </a:r>
            <a:r>
              <a:rPr lang="en-US" sz="1400" dirty="0" smtClean="0">
                <a:latin typeface="Tahoma" pitchFamily="34" charset="0"/>
              </a:rPr>
              <a:t> = CALORIME, ICARUS, NEUTRONS or PRECISIO, in which case the default is 1.0 (point wise cross sections are used when available and fission multiplicity is not forced) </a:t>
            </a:r>
          </a:p>
        </p:txBody>
      </p:sp>
      <p:pic>
        <p:nvPicPr>
          <p:cNvPr id="520196" name="Picture 4" descr="low_neut5_small"/>
          <p:cNvPicPr>
            <a:picLocks noChangeAspect="1" noChangeArrowheads="1"/>
          </p:cNvPicPr>
          <p:nvPr/>
        </p:nvPicPr>
        <p:blipFill>
          <a:blip r:embed="rId2"/>
          <a:srcRect/>
          <a:stretch>
            <a:fillRect/>
          </a:stretch>
        </p:blipFill>
        <p:spPr bwMode="auto">
          <a:xfrm>
            <a:off x="381000" y="4114800"/>
            <a:ext cx="8432800" cy="1905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45D6FE3-BB78-4D35-8E81-146490BAEFD0}" type="slidenum">
              <a:rPr lang="en-US"/>
              <a:pPr/>
              <a:t>18</a:t>
            </a:fld>
            <a:endParaRPr lang="en-US"/>
          </a:p>
        </p:txBody>
      </p:sp>
      <p:sp>
        <p:nvSpPr>
          <p:cNvPr id="531458" name="Rectangle 2"/>
          <p:cNvSpPr>
            <a:spLocks noGrp="1" noChangeArrowheads="1"/>
          </p:cNvSpPr>
          <p:nvPr>
            <p:ph type="title"/>
          </p:nvPr>
        </p:nvSpPr>
        <p:spPr/>
        <p:txBody>
          <a:bodyPr/>
          <a:lstStyle/>
          <a:p>
            <a:r>
              <a:rPr lang="en-US" sz="3200" dirty="0" smtClean="0"/>
              <a:t>Input Cards: LOW-MAT</a:t>
            </a:r>
            <a:r>
              <a:rPr lang="en-US" sz="3200" baseline="30000" dirty="0" smtClean="0"/>
              <a:t> [1/3]</a:t>
            </a:r>
            <a:endParaRPr lang="en-US" sz="3200" dirty="0"/>
          </a:p>
        </p:txBody>
      </p:sp>
      <p:sp>
        <p:nvSpPr>
          <p:cNvPr id="531459" name="Rectangle 3"/>
          <p:cNvSpPr>
            <a:spLocks noGrp="1" noChangeArrowheads="1"/>
          </p:cNvSpPr>
          <p:nvPr>
            <p:ph type="body" idx="1"/>
          </p:nvPr>
        </p:nvSpPr>
        <p:spPr/>
        <p:txBody>
          <a:bodyPr/>
          <a:lstStyle/>
          <a:p>
            <a:pPr eaLnBrk="1" hangingPunct="1"/>
            <a:r>
              <a:rPr lang="en-US" b="1" dirty="0" smtClean="0">
                <a:latin typeface="Tahoma" pitchFamily="34" charset="0"/>
              </a:rPr>
              <a:t>The LOW-MAT card sets the correspondence between FLUKA materials and the low energy neutron transport</a:t>
            </a:r>
          </a:p>
          <a:p>
            <a:pPr eaLnBrk="1" hangingPunct="1"/>
            <a:r>
              <a:rPr lang="en-US" dirty="0" smtClean="0">
                <a:latin typeface="Tahoma" pitchFamily="34" charset="0"/>
              </a:rPr>
              <a:t>If a material has the same name as the name given in the list of low neutron material, the correspondence between material and low energy neutron transport is set automatically, a LOW-MAT card is not necessary. The </a:t>
            </a:r>
            <a:r>
              <a:rPr lang="en-US" b="1" dirty="0" smtClean="0">
                <a:latin typeface="Tahoma" pitchFamily="34" charset="0"/>
              </a:rPr>
              <a:t>first material</a:t>
            </a:r>
            <a:r>
              <a:rPr lang="en-US" dirty="0" smtClean="0">
                <a:latin typeface="Tahoma" pitchFamily="34" charset="0"/>
              </a:rPr>
              <a:t> with the right name is taken. This is always a material at room temperature.</a:t>
            </a:r>
          </a:p>
          <a:p>
            <a:pPr eaLnBrk="1" hangingPunct="1"/>
            <a:r>
              <a:rPr lang="en-US" dirty="0" smtClean="0">
                <a:latin typeface="Tahoma" pitchFamily="34" charset="0"/>
              </a:rPr>
              <a:t>That means </a:t>
            </a:r>
            <a:r>
              <a:rPr lang="en-US" b="1" dirty="0" smtClean="0">
                <a:latin typeface="Tahoma" pitchFamily="34" charset="0"/>
              </a:rPr>
              <a:t>for the predefined material HYDROGEN </a:t>
            </a:r>
            <a:r>
              <a:rPr lang="en-US" b="1" dirty="0" err="1" smtClean="0">
                <a:latin typeface="Tahoma" pitchFamily="34" charset="0"/>
              </a:rPr>
              <a:t>hydrogen</a:t>
            </a:r>
            <a:r>
              <a:rPr lang="en-US" b="1" dirty="0" smtClean="0">
                <a:latin typeface="Tahoma" pitchFamily="34" charset="0"/>
              </a:rPr>
              <a:t> bound in water is used</a:t>
            </a:r>
            <a:r>
              <a:rPr lang="en-US" dirty="0" smtClean="0">
                <a:latin typeface="Tahoma" pitchFamily="34" charset="0"/>
              </a:rPr>
              <a:t>, not the free gas one</a:t>
            </a:r>
          </a:p>
          <a:p>
            <a:pPr eaLnBrk="1" hangingPunct="1"/>
            <a:r>
              <a:rPr lang="en-US" dirty="0" smtClean="0">
                <a:latin typeface="Tahoma" pitchFamily="34" charset="0"/>
              </a:rPr>
              <a:t>If you want to use low energy neutron transport in H</a:t>
            </a:r>
            <a:r>
              <a:rPr lang="en-US" baseline="-25000" dirty="0" smtClean="0">
                <a:latin typeface="Tahoma" pitchFamily="34" charset="0"/>
              </a:rPr>
              <a:t>2</a:t>
            </a:r>
            <a:r>
              <a:rPr lang="en-US" dirty="0" smtClean="0">
                <a:latin typeface="Tahoma" pitchFamily="34" charset="0"/>
              </a:rPr>
              <a:t> you have to do this explicitly by a LOW-MAT card</a:t>
            </a:r>
          </a:p>
          <a:p>
            <a:pPr eaLnBrk="1" hangingPunct="1">
              <a:buNone/>
            </a:pPr>
            <a:endParaRPr lang="en-US" dirty="0" smtClean="0">
              <a:latin typeface="Tahom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2ED7AD-D8C8-4952-BE8E-F8B2AD92EF3E}" type="slidenum">
              <a:rPr lang="en-US"/>
              <a:pPr/>
              <a:t>19</a:t>
            </a:fld>
            <a:endParaRPr lang="en-US"/>
          </a:p>
        </p:txBody>
      </p:sp>
      <p:sp>
        <p:nvSpPr>
          <p:cNvPr id="510978" name="Rectangle 2"/>
          <p:cNvSpPr>
            <a:spLocks noGrp="1" noChangeArrowheads="1"/>
          </p:cNvSpPr>
          <p:nvPr>
            <p:ph type="title"/>
          </p:nvPr>
        </p:nvSpPr>
        <p:spPr/>
        <p:txBody>
          <a:bodyPr/>
          <a:lstStyle/>
          <a:p>
            <a:r>
              <a:rPr lang="en-US" sz="3200" dirty="0"/>
              <a:t>Input Cards: </a:t>
            </a:r>
            <a:r>
              <a:rPr lang="en-US" sz="3200" dirty="0" smtClean="0"/>
              <a:t>LOW-MAT</a:t>
            </a:r>
            <a:r>
              <a:rPr lang="en-US" sz="3200" baseline="30000" dirty="0" smtClean="0"/>
              <a:t> [2/3]</a:t>
            </a:r>
            <a:endParaRPr lang="en-US" sz="3200" dirty="0"/>
          </a:p>
        </p:txBody>
      </p:sp>
      <p:sp>
        <p:nvSpPr>
          <p:cNvPr id="510979" name="Rectangle 3"/>
          <p:cNvSpPr>
            <a:spLocks noGrp="1" noChangeArrowheads="1"/>
          </p:cNvSpPr>
          <p:nvPr>
            <p:ph type="body" idx="1"/>
          </p:nvPr>
        </p:nvSpPr>
        <p:spPr/>
        <p:txBody>
          <a:bodyPr/>
          <a:lstStyle/>
          <a:p>
            <a:pPr eaLnBrk="1" hangingPunct="1"/>
            <a:r>
              <a:rPr lang="en-US" dirty="0" smtClean="0">
                <a:latin typeface="Tahoma" pitchFamily="34" charset="0"/>
              </a:rPr>
              <a:t>WHAT(1): Name of the material</a:t>
            </a:r>
          </a:p>
          <a:p>
            <a:pPr lvl="2" eaLnBrk="1" hangingPunct="1"/>
            <a:r>
              <a:rPr lang="en-US" dirty="0" smtClean="0">
                <a:latin typeface="Tahoma" pitchFamily="34" charset="0"/>
              </a:rPr>
              <a:t>In flair this can be chosen from a pull down menu </a:t>
            </a:r>
          </a:p>
          <a:p>
            <a:pPr eaLnBrk="1" hangingPunct="1"/>
            <a:r>
              <a:rPr lang="en-US" dirty="0" smtClean="0">
                <a:latin typeface="Tahoma" pitchFamily="34" charset="0"/>
              </a:rPr>
              <a:t>WHAT(2), WHAT(3) and WHAT(4): the 3 identifiers from table 10.4.1.2 of the manual</a:t>
            </a:r>
          </a:p>
          <a:p>
            <a:pPr eaLnBrk="1" hangingPunct="1"/>
            <a:r>
              <a:rPr lang="en-US" dirty="0" smtClean="0">
                <a:latin typeface="Tahoma" pitchFamily="34" charset="0"/>
              </a:rPr>
              <a:t>SDUM: name of the material from table 10.4.1.2 of the manual</a:t>
            </a:r>
          </a:p>
          <a:p>
            <a:pPr eaLnBrk="1" hangingPunct="1"/>
            <a:r>
              <a:rPr lang="en-US" dirty="0" smtClean="0">
                <a:latin typeface="Tahoma" pitchFamily="34" charset="0"/>
              </a:rPr>
              <a:t>In flair there is only one pull down menu for all identifiers and the name </a:t>
            </a:r>
          </a:p>
          <a:p>
            <a:pPr eaLnBrk="1" hangingPunct="1"/>
            <a:r>
              <a:rPr lang="en-US" dirty="0" smtClean="0">
                <a:latin typeface="Tahoma" pitchFamily="34" charset="0"/>
              </a:rPr>
              <a:t>If you want to use the predefined materials at 87K it is mandatory to give a LOW-MAT card with the proper identifiers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8" name="Rectangle 4"/>
          <p:cNvSpPr>
            <a:spLocks noGrp="1" noChangeArrowheads="1"/>
          </p:cNvSpPr>
          <p:nvPr>
            <p:ph type="ctrTitle"/>
          </p:nvPr>
        </p:nvSpPr>
        <p:spPr>
          <a:xfrm>
            <a:off x="928688" y="1608138"/>
            <a:ext cx="7772400" cy="1143000"/>
          </a:xfrm>
        </p:spPr>
        <p:txBody>
          <a:bodyPr/>
          <a:lstStyle/>
          <a:p>
            <a:r>
              <a:rPr lang="en-US" sz="6000"/>
              <a:t>Part 1</a:t>
            </a:r>
          </a:p>
        </p:txBody>
      </p:sp>
      <p:sp>
        <p:nvSpPr>
          <p:cNvPr id="553989" name="Rectangle 5"/>
          <p:cNvSpPr>
            <a:spLocks noGrp="1" noChangeArrowheads="1"/>
          </p:cNvSpPr>
          <p:nvPr>
            <p:ph type="subTitle" idx="1"/>
          </p:nvPr>
        </p:nvSpPr>
        <p:spPr>
          <a:xfrm>
            <a:off x="928688" y="4267200"/>
            <a:ext cx="7162800" cy="2024062"/>
          </a:xfrm>
        </p:spPr>
        <p:txBody>
          <a:bodyPr/>
          <a:lstStyle/>
          <a:p>
            <a:pPr algn="r"/>
            <a:r>
              <a:rPr lang="en-US" sz="3200" dirty="0"/>
              <a:t>Description of the </a:t>
            </a:r>
          </a:p>
          <a:p>
            <a:pPr algn="r"/>
            <a:r>
              <a:rPr lang="en-US" sz="3200" dirty="0"/>
              <a:t>Low Energy Neutron Library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30FC53-5DAB-4219-9AA5-DB4F48274C43}" type="slidenum">
              <a:rPr lang="en-US"/>
              <a:pPr/>
              <a:t>20</a:t>
            </a:fld>
            <a:endParaRPr lang="en-US"/>
          </a:p>
        </p:txBody>
      </p:sp>
      <p:sp>
        <p:nvSpPr>
          <p:cNvPr id="567298" name="Rectangle 2"/>
          <p:cNvSpPr>
            <a:spLocks noGrp="1" noChangeArrowheads="1"/>
          </p:cNvSpPr>
          <p:nvPr>
            <p:ph type="title"/>
          </p:nvPr>
        </p:nvSpPr>
        <p:spPr/>
        <p:txBody>
          <a:bodyPr/>
          <a:lstStyle/>
          <a:p>
            <a:r>
              <a:rPr lang="en-US" sz="3200" dirty="0" smtClean="0"/>
              <a:t>Input Cards: LOW-MAT</a:t>
            </a:r>
            <a:r>
              <a:rPr lang="en-US" sz="3200" baseline="30000" dirty="0" smtClean="0"/>
              <a:t> [3/3]</a:t>
            </a:r>
            <a:endParaRPr lang="en-US" sz="3200" dirty="0"/>
          </a:p>
        </p:txBody>
      </p:sp>
      <p:sp>
        <p:nvSpPr>
          <p:cNvPr id="567301" name="Rectangle 5"/>
          <p:cNvSpPr>
            <a:spLocks noGrp="1" noChangeArrowheads="1"/>
          </p:cNvSpPr>
          <p:nvPr>
            <p:ph type="body" idx="1"/>
          </p:nvPr>
        </p:nvSpPr>
        <p:spPr>
          <a:noFill/>
          <a:ln/>
        </p:spPr>
        <p:txBody>
          <a:bodyPr/>
          <a:lstStyle/>
          <a:p>
            <a:pPr eaLnBrk="1" hangingPunct="1"/>
            <a:r>
              <a:rPr lang="en-US" dirty="0" smtClean="0">
                <a:latin typeface="Tahoma" pitchFamily="34" charset="0"/>
              </a:rPr>
              <a:t>Setting the correspondence between a material and low energy neutron transport cross sections:</a:t>
            </a:r>
          </a:p>
          <a:p>
            <a:pPr lvl="1" eaLnBrk="1" hangingPunct="1"/>
            <a:r>
              <a:rPr lang="en-US" dirty="0" smtClean="0">
                <a:latin typeface="Tahoma" pitchFamily="34" charset="0"/>
              </a:rPr>
              <a:t>First create the material with a MATERIAL card and give it a name in SDUM </a:t>
            </a:r>
          </a:p>
          <a:p>
            <a:pPr lvl="1" eaLnBrk="1" hangingPunct="1"/>
            <a:r>
              <a:rPr lang="en-US" dirty="0" smtClean="0">
                <a:latin typeface="Tahoma" pitchFamily="34" charset="0"/>
              </a:rPr>
              <a:t>Give a LOW-MAT card with WHAT(1) is the name you gave in the SDUM of the MATERIAL</a:t>
            </a:r>
          </a:p>
          <a:p>
            <a:pPr lvl="1" eaLnBrk="1" hangingPunct="1"/>
            <a:r>
              <a:rPr lang="en-US" dirty="0" smtClean="0">
                <a:latin typeface="Tahoma" pitchFamily="34" charset="0"/>
              </a:rPr>
              <a:t>Give in WHAT(2), WHAT(3) and WHAT(4) of the LOW-MAT card the (numerical) identifiers (table 10.4.1.2 in manual) of the material you want to use, be careful to </a:t>
            </a:r>
            <a:r>
              <a:rPr lang="en-US" b="1" dirty="0" smtClean="0">
                <a:latin typeface="Tahoma" pitchFamily="34" charset="0"/>
              </a:rPr>
              <a:t>use</a:t>
            </a:r>
            <a:r>
              <a:rPr lang="en-US" dirty="0" smtClean="0">
                <a:latin typeface="Tahoma" pitchFamily="34" charset="0"/>
              </a:rPr>
              <a:t> the one with the</a:t>
            </a:r>
            <a:r>
              <a:rPr lang="en-US" b="1" dirty="0" smtClean="0">
                <a:latin typeface="Tahoma" pitchFamily="34" charset="0"/>
              </a:rPr>
              <a:t> right temperature</a:t>
            </a:r>
          </a:p>
          <a:p>
            <a:pPr lvl="1" eaLnBrk="1" hangingPunct="1"/>
            <a:r>
              <a:rPr lang="en-US" dirty="0" smtClean="0">
                <a:latin typeface="Tahoma" pitchFamily="34" charset="0"/>
              </a:rPr>
              <a:t>Give in SDUM of the LOW-MAT card the name provided in the same table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4A64281-6E49-4E42-BE55-2750FE40730E}" type="slidenum">
              <a:rPr lang="en-US"/>
              <a:pPr/>
              <a:t>21</a:t>
            </a:fld>
            <a:endParaRPr lang="en-US"/>
          </a:p>
        </p:txBody>
      </p:sp>
      <p:sp>
        <p:nvSpPr>
          <p:cNvPr id="535554" name="Rectangle 2"/>
          <p:cNvSpPr>
            <a:spLocks noGrp="1" noChangeArrowheads="1"/>
          </p:cNvSpPr>
          <p:nvPr>
            <p:ph type="title"/>
          </p:nvPr>
        </p:nvSpPr>
        <p:spPr/>
        <p:txBody>
          <a:bodyPr/>
          <a:lstStyle/>
          <a:p>
            <a:r>
              <a:rPr lang="en-US" sz="3200"/>
              <a:t>Creating a material at 87K</a:t>
            </a:r>
          </a:p>
        </p:txBody>
      </p:sp>
      <p:sp>
        <p:nvSpPr>
          <p:cNvPr id="535555" name="Rectangle 3"/>
          <p:cNvSpPr>
            <a:spLocks noGrp="1" noChangeArrowheads="1"/>
          </p:cNvSpPr>
          <p:nvPr>
            <p:ph type="body" idx="1"/>
          </p:nvPr>
        </p:nvSpPr>
        <p:spPr/>
        <p:txBody>
          <a:bodyPr/>
          <a:lstStyle/>
          <a:p>
            <a:pPr eaLnBrk="1" hangingPunct="1"/>
            <a:r>
              <a:rPr lang="en-US" dirty="0" smtClean="0">
                <a:latin typeface="Tahoma" pitchFamily="34" charset="0"/>
              </a:rPr>
              <a:t>Creating a material at 87K works the same way as for 296K. If a material is used at </a:t>
            </a:r>
            <a:r>
              <a:rPr lang="en-US" b="1" dirty="0" smtClean="0">
                <a:latin typeface="Tahoma" pitchFamily="34" charset="0"/>
              </a:rPr>
              <a:t>several temperatures in one simulation</a:t>
            </a:r>
            <a:r>
              <a:rPr lang="en-US" dirty="0" smtClean="0">
                <a:latin typeface="Tahoma" pitchFamily="34" charset="0"/>
              </a:rPr>
              <a:t> the user has to </a:t>
            </a:r>
            <a:r>
              <a:rPr lang="en-US" b="1" dirty="0" smtClean="0">
                <a:latin typeface="Tahoma" pitchFamily="34" charset="0"/>
              </a:rPr>
              <a:t>define 2 different materials</a:t>
            </a:r>
            <a:r>
              <a:rPr lang="en-US" dirty="0" smtClean="0">
                <a:latin typeface="Tahoma" pitchFamily="34" charset="0"/>
              </a:rPr>
              <a:t>. These materials have to have different names.</a:t>
            </a:r>
          </a:p>
          <a:p>
            <a:pPr lvl="1" eaLnBrk="1" hangingPunct="1"/>
            <a:r>
              <a:rPr lang="en-US" dirty="0" smtClean="0">
                <a:latin typeface="Tahoma" pitchFamily="34" charset="0"/>
              </a:rPr>
              <a:t>Create the material with a MATERIAL card and give it a name in SDUM. You don’t have to do this if the material is already predefined and you don’t want to use it also at an other temperature. </a:t>
            </a:r>
          </a:p>
          <a:p>
            <a:pPr lvl="1" eaLnBrk="1" hangingPunct="1"/>
            <a:r>
              <a:rPr lang="en-US" dirty="0" smtClean="0">
                <a:latin typeface="Tahoma" pitchFamily="34" charset="0"/>
              </a:rPr>
              <a:t>Give a LOW-MAT card with WHAT(1) is the name you gave in the SDUM of the MATERIAL</a:t>
            </a:r>
          </a:p>
          <a:p>
            <a:pPr lvl="1" eaLnBrk="1" hangingPunct="1"/>
            <a:r>
              <a:rPr lang="en-US" dirty="0" smtClean="0">
                <a:latin typeface="Tahoma" pitchFamily="34" charset="0"/>
              </a:rPr>
              <a:t>Give in WHAT(2), WHAT(3) and WHAT(4) of the LOW-MAT card the (numerical) identifiers (table 10.4.1.2 in manual) of the 87K material you want to use</a:t>
            </a:r>
          </a:p>
          <a:p>
            <a:pPr lvl="1" eaLnBrk="1" hangingPunct="1"/>
            <a:r>
              <a:rPr lang="en-US" dirty="0" smtClean="0">
                <a:latin typeface="Tahoma" pitchFamily="34" charset="0"/>
              </a:rPr>
              <a:t>Give in SDUM of the LOW-MAT card the name provided in the same table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CD4E318C-B649-4BF2-91D0-7BFB954B9715}" type="slidenum">
              <a:rPr lang="en-US"/>
              <a:pPr/>
              <a:t>22</a:t>
            </a:fld>
            <a:endParaRPr lang="en-US"/>
          </a:p>
        </p:txBody>
      </p:sp>
      <p:sp>
        <p:nvSpPr>
          <p:cNvPr id="534530" name="Rectangle 2"/>
          <p:cNvSpPr>
            <a:spLocks noGrp="1" noChangeArrowheads="1"/>
          </p:cNvSpPr>
          <p:nvPr>
            <p:ph type="title"/>
          </p:nvPr>
        </p:nvSpPr>
        <p:spPr/>
        <p:txBody>
          <a:bodyPr/>
          <a:lstStyle/>
          <a:p>
            <a:r>
              <a:rPr lang="en-US" sz="3200"/>
              <a:t>Example compound at 87K</a:t>
            </a:r>
            <a:endParaRPr lang="en-US" sz="3200" i="1"/>
          </a:p>
        </p:txBody>
      </p:sp>
      <p:sp>
        <p:nvSpPr>
          <p:cNvPr id="534531" name="Rectangle 3"/>
          <p:cNvSpPr>
            <a:spLocks noGrp="1" noChangeArrowheads="1"/>
          </p:cNvSpPr>
          <p:nvPr>
            <p:ph type="body" idx="1"/>
          </p:nvPr>
        </p:nvSpPr>
        <p:spPr/>
        <p:txBody>
          <a:bodyPr/>
          <a:lstStyle/>
          <a:p>
            <a:pPr eaLnBrk="1" hangingPunct="1"/>
            <a:r>
              <a:rPr lang="en-US" dirty="0" smtClean="0">
                <a:latin typeface="Tahoma" pitchFamily="34" charset="0"/>
              </a:rPr>
              <a:t>Example: water at 87K</a:t>
            </a:r>
          </a:p>
          <a:p>
            <a:pPr lvl="1" eaLnBrk="1" hangingPunct="1"/>
            <a:r>
              <a:rPr lang="en-US" dirty="0" smtClean="0">
                <a:latin typeface="Tahoma" pitchFamily="34" charset="0"/>
              </a:rPr>
              <a:t>Create a material hydrogen and give it some name (HYDR_87), do the same with oxygen (OXYG_87)</a:t>
            </a:r>
          </a:p>
          <a:p>
            <a:pPr lvl="1" eaLnBrk="1" hangingPunct="1"/>
            <a:r>
              <a:rPr lang="en-US" dirty="0" smtClean="0">
                <a:latin typeface="Tahoma" pitchFamily="34" charset="0"/>
              </a:rPr>
              <a:t>Give a LOW-MAT card for HYDR_87 chose the right cross sections (those for 87K) identifiers and name (cf. list in manual), do the same for oxygen</a:t>
            </a:r>
          </a:p>
          <a:p>
            <a:pPr lvl="1" eaLnBrk="1" hangingPunct="1"/>
            <a:r>
              <a:rPr lang="en-US" dirty="0" smtClean="0">
                <a:latin typeface="Tahoma" pitchFamily="34" charset="0"/>
              </a:rPr>
              <a:t>Create a material WATER_87 by giving first a MATERIAL card and then a corresponding COMPOUND card with the right composition</a:t>
            </a:r>
          </a:p>
        </p:txBody>
      </p:sp>
      <p:pic>
        <p:nvPicPr>
          <p:cNvPr id="534532" name="Picture 4" descr="compound_87K_small"/>
          <p:cNvPicPr>
            <a:picLocks noChangeAspect="1" noChangeArrowheads="1"/>
          </p:cNvPicPr>
          <p:nvPr/>
        </p:nvPicPr>
        <p:blipFill>
          <a:blip r:embed="rId2"/>
          <a:srcRect l="902"/>
          <a:stretch>
            <a:fillRect/>
          </a:stretch>
        </p:blipFill>
        <p:spPr bwMode="auto">
          <a:xfrm>
            <a:off x="777875" y="3808413"/>
            <a:ext cx="7532688" cy="2266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59B9708-E11F-4FCF-831B-74F2C998296D}" type="slidenum">
              <a:rPr lang="en-US"/>
              <a:pPr/>
              <a:t>23</a:t>
            </a:fld>
            <a:endParaRPr lang="en-US"/>
          </a:p>
        </p:txBody>
      </p:sp>
      <p:sp>
        <p:nvSpPr>
          <p:cNvPr id="509954" name="Rectangle 2"/>
          <p:cNvSpPr>
            <a:spLocks noGrp="1" noChangeArrowheads="1"/>
          </p:cNvSpPr>
          <p:nvPr>
            <p:ph type="title"/>
          </p:nvPr>
        </p:nvSpPr>
        <p:spPr/>
        <p:txBody>
          <a:bodyPr/>
          <a:lstStyle/>
          <a:p>
            <a:r>
              <a:rPr lang="en-US" sz="3200" dirty="0"/>
              <a:t>Input Cards: </a:t>
            </a:r>
            <a:r>
              <a:rPr lang="en-US" sz="3200" dirty="0" smtClean="0"/>
              <a:t>LOW-BIAS</a:t>
            </a:r>
            <a:r>
              <a:rPr lang="en-US" sz="3200" baseline="30000" dirty="0" smtClean="0"/>
              <a:t> [1/2]</a:t>
            </a:r>
            <a:endParaRPr lang="en-US" sz="3200" dirty="0"/>
          </a:p>
        </p:txBody>
      </p:sp>
      <p:sp>
        <p:nvSpPr>
          <p:cNvPr id="509955" name="Rectangle 3"/>
          <p:cNvSpPr>
            <a:spLocks noGrp="1" noChangeArrowheads="1"/>
          </p:cNvSpPr>
          <p:nvPr>
            <p:ph type="body" idx="1"/>
          </p:nvPr>
        </p:nvSpPr>
        <p:spPr>
          <a:xfrm>
            <a:off x="609600" y="990600"/>
            <a:ext cx="7924800" cy="5181600"/>
          </a:xfrm>
          <a:noFill/>
          <a:ln/>
        </p:spPr>
        <p:txBody>
          <a:bodyPr/>
          <a:lstStyle/>
          <a:p>
            <a:pPr marL="0" indent="0">
              <a:buNone/>
            </a:pPr>
            <a:r>
              <a:rPr lang="en-US" dirty="0" smtClean="0">
                <a:latin typeface="Tahoma" pitchFamily="34" charset="0"/>
              </a:rPr>
              <a:t>This card sets an energy cut-off during low-energy neutron transport on a region by region basis and/or non-analogue absorption</a:t>
            </a:r>
            <a:r>
              <a:rPr lang="en-US" dirty="0" smtClean="0">
                <a:latin typeface="Tahoma" pitchFamily="34" charset="0"/>
              </a:rPr>
              <a:t>.</a:t>
            </a:r>
          </a:p>
          <a:p>
            <a:pPr marL="0" indent="0" algn="ctr">
              <a:buNone/>
            </a:pPr>
            <a:r>
              <a:rPr lang="en-US" b="1" dirty="0" smtClean="0">
                <a:latin typeface="Tahoma" pitchFamily="34" charset="0"/>
              </a:rPr>
              <a:t>However it is preferable to use the PART-THR</a:t>
            </a:r>
            <a:endParaRPr lang="en-US" b="1" dirty="0" smtClean="0">
              <a:latin typeface="Tahoma" pitchFamily="34" charset="0"/>
            </a:endParaRPr>
          </a:p>
          <a:p>
            <a:pPr eaLnBrk="1" hangingPunct="1"/>
            <a:r>
              <a:rPr lang="en-US" dirty="0" smtClean="0">
                <a:latin typeface="Tahoma" pitchFamily="34" charset="0"/>
              </a:rPr>
              <a:t>WHAT(1): number of the group to apply a transport cut-off, i.e. neutrons in groups with numbers &gt;= WHAT(1) are not transported. N.B. that the groups with the highest energy has the number 1.</a:t>
            </a:r>
          </a:p>
          <a:p>
            <a:pPr lvl="1" eaLnBrk="1" hangingPunct="1"/>
            <a:r>
              <a:rPr lang="en-US" dirty="0" smtClean="0">
                <a:latin typeface="Tahoma" pitchFamily="34" charset="0"/>
              </a:rPr>
              <a:t>Default: 0.0 (no cut-off)</a:t>
            </a:r>
          </a:p>
          <a:p>
            <a:pPr lvl="1" eaLnBrk="1" hangingPunct="1"/>
            <a:r>
              <a:rPr lang="en-US" i="1" dirty="0" smtClean="0">
                <a:latin typeface="Tahoma" pitchFamily="34" charset="0"/>
              </a:rPr>
              <a:t>flair </a:t>
            </a:r>
            <a:r>
              <a:rPr lang="en-US" dirty="0" smtClean="0">
                <a:latin typeface="Tahoma" pitchFamily="34" charset="0"/>
              </a:rPr>
              <a:t>automatically matches the group number to the upper energy boundary of each group</a:t>
            </a:r>
          </a:p>
        </p:txBody>
      </p:sp>
      <p:pic>
        <p:nvPicPr>
          <p:cNvPr id="509956" name="Picture 4" descr="low_bias1_small"/>
          <p:cNvPicPr>
            <a:picLocks noChangeAspect="1" noChangeArrowheads="1"/>
          </p:cNvPicPr>
          <p:nvPr/>
        </p:nvPicPr>
        <p:blipFill>
          <a:blip r:embed="rId2"/>
          <a:srcRect t="3145" b="6288"/>
          <a:stretch>
            <a:fillRect/>
          </a:stretch>
        </p:blipFill>
        <p:spPr bwMode="auto">
          <a:xfrm>
            <a:off x="1066800" y="4303712"/>
            <a:ext cx="6934200" cy="2020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5283337-EA1C-4727-B7D0-B13F0A0D7C9D}" type="slidenum">
              <a:rPr lang="en-US"/>
              <a:pPr/>
              <a:t>24</a:t>
            </a:fld>
            <a:endParaRPr lang="en-US"/>
          </a:p>
        </p:txBody>
      </p:sp>
      <p:sp>
        <p:nvSpPr>
          <p:cNvPr id="539650" name="Rectangle 2"/>
          <p:cNvSpPr>
            <a:spLocks noGrp="1" noChangeArrowheads="1"/>
          </p:cNvSpPr>
          <p:nvPr>
            <p:ph type="title"/>
          </p:nvPr>
        </p:nvSpPr>
        <p:spPr/>
        <p:txBody>
          <a:bodyPr/>
          <a:lstStyle/>
          <a:p>
            <a:r>
              <a:rPr lang="en-US" sz="3200" dirty="0" smtClean="0"/>
              <a:t>Input Cards: LOW-BIAS</a:t>
            </a:r>
            <a:r>
              <a:rPr lang="en-US" sz="3200" baseline="30000" dirty="0" smtClean="0"/>
              <a:t> [2/2]</a:t>
            </a:r>
            <a:endParaRPr lang="en-US" sz="3200" dirty="0"/>
          </a:p>
        </p:txBody>
      </p:sp>
      <p:sp>
        <p:nvSpPr>
          <p:cNvPr id="539651" name="Rectangle 3"/>
          <p:cNvSpPr>
            <a:spLocks noGrp="1" noChangeArrowheads="1"/>
          </p:cNvSpPr>
          <p:nvPr>
            <p:ph type="body" idx="1"/>
          </p:nvPr>
        </p:nvSpPr>
        <p:spPr/>
        <p:txBody>
          <a:bodyPr/>
          <a:lstStyle/>
          <a:p>
            <a:pPr eaLnBrk="1" hangingPunct="1">
              <a:lnSpc>
                <a:spcPct val="90000"/>
              </a:lnSpc>
            </a:pPr>
            <a:r>
              <a:rPr lang="en-US" dirty="0" smtClean="0">
                <a:latin typeface="Tahoma" pitchFamily="34" charset="0"/>
              </a:rPr>
              <a:t>Definition analogue absorption: a neutron does not exist any more after an absorption process</a:t>
            </a:r>
          </a:p>
          <a:p>
            <a:pPr eaLnBrk="1" hangingPunct="1">
              <a:lnSpc>
                <a:spcPct val="90000"/>
              </a:lnSpc>
            </a:pPr>
            <a:r>
              <a:rPr lang="en-US" dirty="0" smtClean="0">
                <a:latin typeface="Tahoma" pitchFamily="34" charset="0"/>
              </a:rPr>
              <a:t>Definition non-analogue absorption: the neutron is not killed after an absorption process but it lives on with a lower weight, capture gammas are created with a weight corresponding to the surviving neutron</a:t>
            </a:r>
          </a:p>
          <a:p>
            <a:pPr eaLnBrk="1" hangingPunct="1">
              <a:lnSpc>
                <a:spcPct val="90000"/>
              </a:lnSpc>
            </a:pPr>
            <a:r>
              <a:rPr lang="en-US" dirty="0" smtClean="0">
                <a:latin typeface="Tahoma" pitchFamily="34" charset="0"/>
              </a:rPr>
              <a:t>WHAT(2): Group limit for non-analogue absorption (neutrons in groups &gt;= WHAT(2) undergo non-analog absorption)</a:t>
            </a:r>
          </a:p>
          <a:p>
            <a:pPr lvl="1" eaLnBrk="1" hangingPunct="1">
              <a:lnSpc>
                <a:spcPct val="90000"/>
              </a:lnSpc>
            </a:pPr>
            <a:r>
              <a:rPr lang="en-US" dirty="0" smtClean="0">
                <a:latin typeface="Tahoma" pitchFamily="34" charset="0"/>
              </a:rPr>
              <a:t>Default: 230</a:t>
            </a:r>
          </a:p>
          <a:p>
            <a:pPr eaLnBrk="1" hangingPunct="1">
              <a:lnSpc>
                <a:spcPct val="90000"/>
              </a:lnSpc>
            </a:pPr>
            <a:r>
              <a:rPr lang="en-US" dirty="0" smtClean="0">
                <a:latin typeface="Tahoma" pitchFamily="34" charset="0"/>
              </a:rPr>
              <a:t>WHAT(3): non-analogue survival probability</a:t>
            </a:r>
          </a:p>
          <a:p>
            <a:pPr eaLnBrk="1" hangingPunct="1">
              <a:lnSpc>
                <a:spcPct val="90000"/>
              </a:lnSpc>
            </a:pPr>
            <a:r>
              <a:rPr lang="en-US" b="1" dirty="0" smtClean="0">
                <a:latin typeface="Tahoma" pitchFamily="34" charset="0"/>
              </a:rPr>
              <a:t>WARNING: Only experts should </a:t>
            </a:r>
            <a:r>
              <a:rPr lang="en-US" b="1" dirty="0" smtClean="0">
                <a:latin typeface="Tahoma" pitchFamily="34" charset="0"/>
              </a:rPr>
              <a:t>modify the </a:t>
            </a:r>
            <a:r>
              <a:rPr lang="en-US" b="1" dirty="0" smtClean="0">
                <a:latin typeface="Tahoma" pitchFamily="34" charset="0"/>
              </a:rPr>
              <a:t>non-analogue </a:t>
            </a:r>
            <a:r>
              <a:rPr lang="en-US" b="1" dirty="0" smtClean="0">
                <a:latin typeface="Tahoma" pitchFamily="34" charset="0"/>
              </a:rPr>
              <a:t>absorption survival probability!</a:t>
            </a:r>
            <a:endParaRPr lang="en-US" b="1" dirty="0" smtClean="0">
              <a:latin typeface="Tahoma" pitchFamily="34" charset="0"/>
            </a:endParaRPr>
          </a:p>
          <a:p>
            <a:pPr eaLnBrk="1" hangingPunct="1">
              <a:lnSpc>
                <a:spcPct val="90000"/>
              </a:lnSpc>
            </a:pPr>
            <a:r>
              <a:rPr lang="en-US" dirty="0" smtClean="0">
                <a:latin typeface="Tahoma" pitchFamily="34" charset="0"/>
              </a:rPr>
              <a:t>If no LOW-BIAS card is given non-analogue absorption depends on the DEFAULT card cf. manual</a:t>
            </a:r>
          </a:p>
          <a:p>
            <a:pPr eaLnBrk="1" hangingPunct="1">
              <a:lnSpc>
                <a:spcPct val="90000"/>
              </a:lnSpc>
            </a:pPr>
            <a:r>
              <a:rPr lang="en-US" dirty="0" smtClean="0">
                <a:latin typeface="Tahoma" pitchFamily="34" charset="0"/>
              </a:rPr>
              <a:t>The change of weight of the particle is taken into </a:t>
            </a:r>
            <a:r>
              <a:rPr lang="en-US" dirty="0" smtClean="0">
                <a:latin typeface="Tahoma" pitchFamily="34" charset="0"/>
              </a:rPr>
              <a:t>account</a:t>
            </a:r>
            <a:br>
              <a:rPr lang="en-US" dirty="0" smtClean="0">
                <a:latin typeface="Tahoma" pitchFamily="34" charset="0"/>
              </a:rPr>
            </a:br>
            <a:r>
              <a:rPr lang="en-US" dirty="0" smtClean="0">
                <a:latin typeface="Tahoma" pitchFamily="34" charset="0"/>
              </a:rPr>
              <a:t>(cf</a:t>
            </a:r>
            <a:r>
              <a:rPr lang="en-US" dirty="0" smtClean="0">
                <a:latin typeface="Tahoma" pitchFamily="34" charset="0"/>
              </a:rPr>
              <a:t>. lecture about biasing)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9EC0F1F-4E07-4FF0-B734-13F9926171C0}" type="slidenum">
              <a:rPr lang="en-US"/>
              <a:pPr/>
              <a:t>25</a:t>
            </a:fld>
            <a:endParaRPr lang="en-US"/>
          </a:p>
        </p:txBody>
      </p:sp>
      <p:sp>
        <p:nvSpPr>
          <p:cNvPr id="512002" name="Rectangle 2"/>
          <p:cNvSpPr>
            <a:spLocks noGrp="1" noChangeArrowheads="1"/>
          </p:cNvSpPr>
          <p:nvPr>
            <p:ph type="title"/>
          </p:nvPr>
        </p:nvSpPr>
        <p:spPr/>
        <p:txBody>
          <a:bodyPr/>
          <a:lstStyle/>
          <a:p>
            <a:r>
              <a:rPr lang="en-US" sz="3200"/>
              <a:t>Transport cut-offs</a:t>
            </a:r>
          </a:p>
        </p:txBody>
      </p:sp>
      <p:sp>
        <p:nvSpPr>
          <p:cNvPr id="512003" name="Rectangle 3"/>
          <p:cNvSpPr>
            <a:spLocks noGrp="1" noChangeArrowheads="1"/>
          </p:cNvSpPr>
          <p:nvPr>
            <p:ph type="body" idx="1"/>
          </p:nvPr>
        </p:nvSpPr>
        <p:spPr>
          <a:xfrm>
            <a:off x="625475" y="923925"/>
            <a:ext cx="7924800" cy="5540375"/>
          </a:xfrm>
        </p:spPr>
        <p:txBody>
          <a:bodyPr/>
          <a:lstStyle/>
          <a:p>
            <a:pPr eaLnBrk="1" hangingPunct="1"/>
            <a:r>
              <a:rPr lang="en-US" sz="1800" dirty="0" smtClean="0">
                <a:latin typeface="Tahoma" pitchFamily="34" charset="0"/>
              </a:rPr>
              <a:t>Definition transport cut off: a particle is not transported if its energy is lower than a cut off energy </a:t>
            </a:r>
          </a:p>
          <a:p>
            <a:pPr eaLnBrk="1" hangingPunct="1"/>
            <a:r>
              <a:rPr lang="en-US" sz="1800" dirty="0" smtClean="0">
                <a:latin typeface="Tahoma" pitchFamily="34" charset="0"/>
              </a:rPr>
              <a:t>Transport cut offs for neutrons can be set to save CPU time</a:t>
            </a:r>
          </a:p>
          <a:p>
            <a:pPr eaLnBrk="1" hangingPunct="1">
              <a:spcBef>
                <a:spcPct val="35000"/>
              </a:spcBef>
              <a:spcAft>
                <a:spcPct val="20000"/>
              </a:spcAft>
            </a:pPr>
            <a:r>
              <a:rPr lang="en-US" sz="1800" b="1" dirty="0" smtClean="0">
                <a:latin typeface="Tahoma" pitchFamily="34" charset="0"/>
              </a:rPr>
              <a:t>Use cut offs with care, you could miss important effects like activation, dose, secondary particles,…</a:t>
            </a:r>
          </a:p>
          <a:p>
            <a:pPr eaLnBrk="1" hangingPunct="1">
              <a:spcBef>
                <a:spcPct val="35000"/>
              </a:spcBef>
              <a:spcAft>
                <a:spcPct val="20000"/>
              </a:spcAft>
            </a:pPr>
            <a:r>
              <a:rPr lang="en-US" sz="1800" b="1" dirty="0" smtClean="0">
                <a:latin typeface="Tahoma" pitchFamily="34" charset="0"/>
              </a:rPr>
              <a:t>For activation thermal neutrons are very important. If you are interested in activation </a:t>
            </a:r>
            <a:r>
              <a:rPr lang="en-US" sz="1800" b="1" u="sng" dirty="0" smtClean="0">
                <a:latin typeface="Tahoma" pitchFamily="34" charset="0"/>
              </a:rPr>
              <a:t>never</a:t>
            </a:r>
            <a:r>
              <a:rPr lang="en-US" sz="1800" b="1" dirty="0" smtClean="0">
                <a:latin typeface="Tahoma" pitchFamily="34" charset="0"/>
              </a:rPr>
              <a:t> cut off low energy neutrons!</a:t>
            </a:r>
          </a:p>
          <a:p>
            <a:pPr eaLnBrk="1" hangingPunct="1">
              <a:spcBef>
                <a:spcPct val="35000"/>
              </a:spcBef>
              <a:spcAft>
                <a:spcPct val="20000"/>
              </a:spcAft>
            </a:pPr>
            <a:r>
              <a:rPr lang="en-US" sz="1800" dirty="0" smtClean="0">
                <a:latin typeface="Tahoma" pitchFamily="34" charset="0"/>
              </a:rPr>
              <a:t>To set a transport cut off for neutrons give the energy of the cut off in the PART-THR card, no matter if high or low energy neutrons. That was different in previous versions: the card LOW-BIAS was needed.</a:t>
            </a:r>
            <a:endParaRPr lang="en-US" sz="1800" b="1" dirty="0" smtClean="0">
              <a:latin typeface="Tahoma" pitchFamily="34" charset="0"/>
            </a:endParaRPr>
          </a:p>
          <a:p>
            <a:pPr>
              <a:buNone/>
            </a:pPr>
            <a:endParaRPr lang="en-US" sz="1800" dirty="0" smtClean="0">
              <a:latin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925F0CB-2F41-43FD-9E4C-C0B7D32D4E7E}" type="slidenum">
              <a:rPr lang="en-US"/>
              <a:pPr/>
              <a:t>26</a:t>
            </a:fld>
            <a:endParaRPr lang="en-US"/>
          </a:p>
        </p:txBody>
      </p:sp>
      <p:sp>
        <p:nvSpPr>
          <p:cNvPr id="516098" name="Rectangle 2"/>
          <p:cNvSpPr>
            <a:spLocks noGrp="1" noChangeArrowheads="1"/>
          </p:cNvSpPr>
          <p:nvPr>
            <p:ph type="title"/>
          </p:nvPr>
        </p:nvSpPr>
        <p:spPr/>
        <p:txBody>
          <a:bodyPr/>
          <a:lstStyle/>
          <a:p>
            <a:r>
              <a:rPr lang="en-US" sz="3200" dirty="0"/>
              <a:t>Self </a:t>
            </a:r>
            <a:r>
              <a:rPr lang="en-US" sz="3200" dirty="0" smtClean="0"/>
              <a:t>shielding</a:t>
            </a:r>
            <a:r>
              <a:rPr lang="en-US" sz="3200" baseline="30000" dirty="0" smtClean="0"/>
              <a:t> [1/3]</a:t>
            </a:r>
            <a:endParaRPr lang="en-US" sz="3200" dirty="0"/>
          </a:p>
        </p:txBody>
      </p:sp>
      <p:sp>
        <p:nvSpPr>
          <p:cNvPr id="516099" name="Rectangle 3"/>
          <p:cNvSpPr>
            <a:spLocks noGrp="1" noChangeArrowheads="1"/>
          </p:cNvSpPr>
          <p:nvPr>
            <p:ph type="body" idx="1"/>
          </p:nvPr>
        </p:nvSpPr>
        <p:spPr/>
        <p:txBody>
          <a:bodyPr/>
          <a:lstStyle/>
          <a:p>
            <a:pPr eaLnBrk="1" hangingPunct="1">
              <a:lnSpc>
                <a:spcPct val="90000"/>
              </a:lnSpc>
            </a:pPr>
            <a:r>
              <a:rPr lang="en-US" dirty="0" smtClean="0">
                <a:latin typeface="Tahoma" pitchFamily="34" charset="0"/>
              </a:rPr>
              <a:t>A resonance in a material in a dilute mixture or in a small piece of a pure material cannot affect much a smooth neutron flux.</a:t>
            </a:r>
          </a:p>
          <a:p>
            <a:pPr eaLnBrk="1" hangingPunct="1">
              <a:lnSpc>
                <a:spcPct val="90000"/>
              </a:lnSpc>
            </a:pPr>
            <a:r>
              <a:rPr lang="en-US" dirty="0" smtClean="0">
                <a:latin typeface="Tahoma" pitchFamily="34" charset="0"/>
              </a:rPr>
              <a:t>But if a material is very pure and is present in large amounts it can act as a neutron sink causing sharp dips in the spectrum. This lowers the reaction rate deeper in the material.</a:t>
            </a:r>
          </a:p>
          <a:p>
            <a:pPr eaLnBrk="1" hangingPunct="1">
              <a:lnSpc>
                <a:spcPct val="90000"/>
              </a:lnSpc>
            </a:pPr>
            <a:r>
              <a:rPr lang="en-US" dirty="0" smtClean="0">
                <a:latin typeface="Tahoma" pitchFamily="34" charset="0"/>
              </a:rPr>
              <a:t>This effect is called self-shielding and is lost when the cross sections are calculated (to produce the library) unless special corrections are made.</a:t>
            </a:r>
          </a:p>
          <a:p>
            <a:pPr eaLnBrk="1" hangingPunct="1">
              <a:lnSpc>
                <a:spcPct val="90000"/>
              </a:lnSpc>
            </a:pPr>
            <a:r>
              <a:rPr lang="en-US" dirty="0" smtClean="0">
                <a:latin typeface="Tahoma" pitchFamily="34" charset="0"/>
              </a:rPr>
              <a:t>Energy structure of groups is coarse compared to resonance structure. When the cross sections for each group are calculated, assumptions about the thickness of the material have to be made. This assumptions work fine for most cases.</a:t>
            </a:r>
          </a:p>
          <a:p>
            <a:pPr eaLnBrk="1" hangingPunct="1">
              <a:lnSpc>
                <a:spcPct val="90000"/>
              </a:lnSpc>
            </a:pPr>
            <a:r>
              <a:rPr lang="en-US" dirty="0" smtClean="0">
                <a:latin typeface="Tahoma" pitchFamily="34" charset="0"/>
              </a:rPr>
              <a:t>For isotopes where self shielding matters (very pure and bulky materials with strong resonances) the cross sections are calculated taking care for self shielding.</a:t>
            </a:r>
          </a:p>
          <a:p>
            <a:pPr eaLnBrk="1" hangingPunct="1">
              <a:lnSpc>
                <a:spcPct val="90000"/>
              </a:lnSpc>
            </a:pPr>
            <a:r>
              <a:rPr lang="en-US" dirty="0" smtClean="0">
                <a:latin typeface="Tahoma" pitchFamily="34" charset="0"/>
              </a:rPr>
              <a:t>Several materials are available in the FLUKA library with different levels of self-shielding</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2D71CEB-3DD7-43B1-BF58-8E26337F6B76}" type="slidenum">
              <a:rPr lang="en-US"/>
              <a:pPr/>
              <a:t>27</a:t>
            </a:fld>
            <a:endParaRPr lang="en-US"/>
          </a:p>
        </p:txBody>
      </p:sp>
      <p:sp>
        <p:nvSpPr>
          <p:cNvPr id="548866" name="Rectangle 2"/>
          <p:cNvSpPr>
            <a:spLocks noGrp="1" noChangeArrowheads="1"/>
          </p:cNvSpPr>
          <p:nvPr>
            <p:ph type="title"/>
          </p:nvPr>
        </p:nvSpPr>
        <p:spPr/>
        <p:txBody>
          <a:bodyPr/>
          <a:lstStyle/>
          <a:p>
            <a:r>
              <a:rPr lang="en-US" sz="3200" dirty="0"/>
              <a:t>Self </a:t>
            </a:r>
            <a:r>
              <a:rPr lang="en-US" sz="3200" dirty="0" smtClean="0"/>
              <a:t>shielding</a:t>
            </a:r>
            <a:r>
              <a:rPr lang="en-US" sz="3200" baseline="30000" dirty="0" smtClean="0"/>
              <a:t> [2/3]</a:t>
            </a:r>
            <a:endParaRPr lang="en-US" sz="3200" dirty="0"/>
          </a:p>
        </p:txBody>
      </p:sp>
      <p:sp>
        <p:nvSpPr>
          <p:cNvPr id="548867" name="Rectangle 3"/>
          <p:cNvSpPr>
            <a:spLocks noGrp="1" noChangeArrowheads="1"/>
          </p:cNvSpPr>
          <p:nvPr>
            <p:ph type="body" idx="1"/>
          </p:nvPr>
        </p:nvSpPr>
        <p:spPr>
          <a:xfrm>
            <a:off x="609600" y="1066800"/>
            <a:ext cx="7924800" cy="5181600"/>
          </a:xfrm>
        </p:spPr>
        <p:txBody>
          <a:bodyPr/>
          <a:lstStyle/>
          <a:p>
            <a:pPr eaLnBrk="1" hangingPunct="1">
              <a:lnSpc>
                <a:spcPct val="90000"/>
              </a:lnSpc>
            </a:pPr>
            <a:r>
              <a:rPr lang="en-US" dirty="0" smtClean="0">
                <a:latin typeface="Tahoma" pitchFamily="34" charset="0"/>
              </a:rPr>
              <a:t>Self-shielded materials in FLUKA each at 87K and 296K:</a:t>
            </a:r>
          </a:p>
          <a:p>
            <a:pPr lvl="1" eaLnBrk="1" hangingPunct="1">
              <a:lnSpc>
                <a:spcPct val="90000"/>
              </a:lnSpc>
            </a:pPr>
            <a:r>
              <a:rPr lang="en-US" baseline="30000" dirty="0" smtClean="0">
                <a:latin typeface="Tahoma" pitchFamily="34" charset="0"/>
              </a:rPr>
              <a:t>27</a:t>
            </a:r>
            <a:r>
              <a:rPr lang="en-US" dirty="0" smtClean="0">
                <a:latin typeface="Tahoma" pitchFamily="34" charset="0"/>
              </a:rPr>
              <a:t>Al, </a:t>
            </a:r>
            <a:r>
              <a:rPr lang="en-US" dirty="0" err="1" smtClean="0">
                <a:latin typeface="Tahoma" pitchFamily="34" charset="0"/>
              </a:rPr>
              <a:t>Ar-nat</a:t>
            </a:r>
            <a:r>
              <a:rPr lang="en-US" dirty="0" smtClean="0">
                <a:latin typeface="Tahoma" pitchFamily="34" charset="0"/>
              </a:rPr>
              <a:t>, </a:t>
            </a:r>
            <a:r>
              <a:rPr lang="en-US" baseline="30000" dirty="0" smtClean="0">
                <a:latin typeface="Tahoma" pitchFamily="34" charset="0"/>
              </a:rPr>
              <a:t>40</a:t>
            </a:r>
            <a:r>
              <a:rPr lang="en-US" dirty="0" smtClean="0">
                <a:latin typeface="Tahoma" pitchFamily="34" charset="0"/>
              </a:rPr>
              <a:t>Ar, Fe-</a:t>
            </a:r>
            <a:r>
              <a:rPr lang="en-US" dirty="0" err="1" smtClean="0">
                <a:latin typeface="Tahoma" pitchFamily="34" charset="0"/>
              </a:rPr>
              <a:t>nat</a:t>
            </a:r>
            <a:r>
              <a:rPr lang="en-US" dirty="0" smtClean="0">
                <a:latin typeface="Tahoma" pitchFamily="34" charset="0"/>
              </a:rPr>
              <a:t>, Cu-</a:t>
            </a:r>
            <a:r>
              <a:rPr lang="en-US" dirty="0" err="1" smtClean="0">
                <a:latin typeface="Tahoma" pitchFamily="34" charset="0"/>
              </a:rPr>
              <a:t>nat</a:t>
            </a:r>
            <a:r>
              <a:rPr lang="en-US" dirty="0" smtClean="0">
                <a:latin typeface="Tahoma" pitchFamily="34" charset="0"/>
              </a:rPr>
              <a:t>, </a:t>
            </a:r>
            <a:r>
              <a:rPr lang="en-US" baseline="30000" dirty="0" smtClean="0">
                <a:latin typeface="Tahoma" pitchFamily="34" charset="0"/>
              </a:rPr>
              <a:t>181</a:t>
            </a:r>
            <a:r>
              <a:rPr lang="en-US" dirty="0" smtClean="0">
                <a:latin typeface="Tahoma" pitchFamily="34" charset="0"/>
              </a:rPr>
              <a:t>Ta, W-nat,</a:t>
            </a:r>
            <a:r>
              <a:rPr lang="en-US" baseline="30000" dirty="0" smtClean="0">
                <a:latin typeface="Tahoma" pitchFamily="34" charset="0"/>
              </a:rPr>
              <a:t>197</a:t>
            </a:r>
            <a:r>
              <a:rPr lang="en-US" dirty="0" smtClean="0">
                <a:latin typeface="Tahoma" pitchFamily="34" charset="0"/>
              </a:rPr>
              <a:t>Au, </a:t>
            </a:r>
            <a:r>
              <a:rPr lang="en-US" dirty="0" err="1" smtClean="0">
                <a:latin typeface="Tahoma" pitchFamily="34" charset="0"/>
              </a:rPr>
              <a:t>Pb-nat</a:t>
            </a:r>
            <a:r>
              <a:rPr lang="en-US" dirty="0" smtClean="0">
                <a:latin typeface="Tahoma" pitchFamily="34" charset="0"/>
              </a:rPr>
              <a:t>, </a:t>
            </a:r>
            <a:r>
              <a:rPr lang="en-US" baseline="30000" dirty="0" smtClean="0">
                <a:latin typeface="Tahoma" pitchFamily="34" charset="0"/>
              </a:rPr>
              <a:t>208</a:t>
            </a:r>
            <a:r>
              <a:rPr lang="en-US" dirty="0" smtClean="0">
                <a:latin typeface="Tahoma" pitchFamily="34" charset="0"/>
              </a:rPr>
              <a:t>Pb, </a:t>
            </a:r>
            <a:r>
              <a:rPr lang="en-US" baseline="30000" dirty="0" smtClean="0">
                <a:latin typeface="Tahoma" pitchFamily="34" charset="0"/>
              </a:rPr>
              <a:t>209</a:t>
            </a:r>
            <a:r>
              <a:rPr lang="en-US" dirty="0" smtClean="0">
                <a:latin typeface="Tahoma" pitchFamily="34" charset="0"/>
              </a:rPr>
              <a:t>Bi</a:t>
            </a:r>
          </a:p>
          <a:p>
            <a:pPr lvl="1" eaLnBrk="1" hangingPunct="1">
              <a:lnSpc>
                <a:spcPct val="90000"/>
              </a:lnSpc>
            </a:pPr>
            <a:r>
              <a:rPr lang="en-US" dirty="0" smtClean="0">
                <a:latin typeface="Tahoma" pitchFamily="34" charset="0"/>
              </a:rPr>
              <a:t>Special case: cast iron (Fe +5%C)  see example below</a:t>
            </a:r>
          </a:p>
          <a:p>
            <a:pPr eaLnBrk="1" hangingPunct="1">
              <a:lnSpc>
                <a:spcPct val="90000"/>
              </a:lnSpc>
            </a:pPr>
            <a:r>
              <a:rPr lang="en-US" dirty="0" smtClean="0">
                <a:latin typeface="Tahoma" pitchFamily="34" charset="0"/>
              </a:rPr>
              <a:t>When to use these materials?</a:t>
            </a:r>
          </a:p>
          <a:p>
            <a:pPr lvl="1" eaLnBrk="1" hangingPunct="1">
              <a:lnSpc>
                <a:spcPct val="90000"/>
              </a:lnSpc>
            </a:pPr>
            <a:r>
              <a:rPr lang="en-US" dirty="0" smtClean="0">
                <a:latin typeface="Tahoma" pitchFamily="34" charset="0"/>
              </a:rPr>
              <a:t>Bulky (huge) pieces that are very pure (containing only one </a:t>
            </a:r>
            <a:r>
              <a:rPr lang="en-US" dirty="0" smtClean="0">
                <a:latin typeface="Tahoma" pitchFamily="34" charset="0"/>
              </a:rPr>
              <a:t>isotope)</a:t>
            </a:r>
          </a:p>
          <a:p>
            <a:pPr>
              <a:lnSpc>
                <a:spcPct val="90000"/>
              </a:lnSpc>
            </a:pPr>
            <a:r>
              <a:rPr lang="en-US" dirty="0" smtClean="0">
                <a:latin typeface="Tahoma" pitchFamily="34" charset="0"/>
              </a:rPr>
              <a:t>When </a:t>
            </a:r>
            <a:r>
              <a:rPr lang="en-US" dirty="0" smtClean="0">
                <a:latin typeface="Tahoma" pitchFamily="34" charset="0"/>
              </a:rPr>
              <a:t>not to use self shielded materials?</a:t>
            </a:r>
          </a:p>
          <a:p>
            <a:pPr lvl="1" eaLnBrk="1" hangingPunct="1">
              <a:lnSpc>
                <a:spcPct val="90000"/>
              </a:lnSpc>
            </a:pPr>
            <a:r>
              <a:rPr lang="en-US" dirty="0" smtClean="0">
                <a:latin typeface="Tahoma" pitchFamily="34" charset="0"/>
              </a:rPr>
              <a:t>“small” iron, copper, lead, aluminum pieces</a:t>
            </a:r>
          </a:p>
          <a:p>
            <a:pPr lvl="1" eaLnBrk="1" hangingPunct="1">
              <a:lnSpc>
                <a:spcPct val="90000"/>
              </a:lnSpc>
            </a:pPr>
            <a:r>
              <a:rPr lang="en-US" dirty="0" smtClean="0">
                <a:latin typeface="Tahoma" pitchFamily="34" charset="0"/>
              </a:rPr>
              <a:t>Thin gold foils</a:t>
            </a:r>
          </a:p>
          <a:p>
            <a:pPr lvl="1" eaLnBrk="1" hangingPunct="1">
              <a:lnSpc>
                <a:spcPct val="90000"/>
              </a:lnSpc>
            </a:pPr>
            <a:r>
              <a:rPr lang="en-US" dirty="0" smtClean="0">
                <a:latin typeface="Tahoma" pitchFamily="34" charset="0"/>
              </a:rPr>
              <a:t>Diluted materials</a:t>
            </a:r>
          </a:p>
          <a:p>
            <a:pPr eaLnBrk="1" hangingPunct="1">
              <a:lnSpc>
                <a:spcPct val="90000"/>
              </a:lnSpc>
            </a:pPr>
            <a:r>
              <a:rPr lang="en-US" dirty="0" smtClean="0">
                <a:latin typeface="Tahoma" pitchFamily="34" charset="0"/>
              </a:rPr>
              <a:t>How to use self shielded materials?</a:t>
            </a:r>
          </a:p>
          <a:p>
            <a:pPr lvl="1" eaLnBrk="1" hangingPunct="1">
              <a:lnSpc>
                <a:spcPct val="90000"/>
              </a:lnSpc>
            </a:pPr>
            <a:r>
              <a:rPr lang="en-US" dirty="0" smtClean="0">
                <a:latin typeface="Tahoma" pitchFamily="34" charset="0"/>
              </a:rPr>
              <a:t>Define your material with a MATERIAL card</a:t>
            </a:r>
          </a:p>
          <a:p>
            <a:pPr lvl="1" eaLnBrk="1" hangingPunct="1">
              <a:lnSpc>
                <a:spcPct val="90000"/>
              </a:lnSpc>
            </a:pPr>
            <a:r>
              <a:rPr lang="en-US" dirty="0" smtClean="0">
                <a:latin typeface="Tahoma" pitchFamily="34" charset="0"/>
              </a:rPr>
              <a:t>Give additionally a LOW-MAT card and give the proper identifiers in WHAT(2)-WHAT(4) and SDUM</a:t>
            </a:r>
          </a:p>
          <a:p>
            <a:pPr lvl="1" eaLnBrk="1" hangingPunct="1">
              <a:lnSpc>
                <a:spcPct val="90000"/>
              </a:lnSpc>
            </a:pPr>
            <a:r>
              <a:rPr lang="en-US" dirty="0" smtClean="0">
                <a:latin typeface="Tahoma" pitchFamily="34" charset="0"/>
              </a:rPr>
              <a:t>If you have to use self shielded and non self shielded materials of the same element you have to define 2 different materials</a:t>
            </a:r>
          </a:p>
          <a:p>
            <a:pPr lvl="1" eaLnBrk="1" hangingPunct="1">
              <a:lnSpc>
                <a:spcPct val="90000"/>
              </a:lnSpc>
            </a:pPr>
            <a:r>
              <a:rPr lang="en-US" dirty="0" smtClean="0">
                <a:latin typeface="Tahoma" pitchFamily="34" charset="0"/>
              </a:rPr>
              <a:t>Attention: predefined materials like iron, copper and lead are not self shielded, you have to give a LOW-MAT card to use self shielded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675C64D-0470-403F-B2BA-5519C0E94AB9}" type="slidenum">
              <a:rPr lang="en-US"/>
              <a:pPr/>
              <a:t>28</a:t>
            </a:fld>
            <a:endParaRPr lang="en-US"/>
          </a:p>
        </p:txBody>
      </p:sp>
      <p:sp>
        <p:nvSpPr>
          <p:cNvPr id="566274" name="Rectangle 2"/>
          <p:cNvSpPr>
            <a:spLocks noGrp="1" noChangeArrowheads="1"/>
          </p:cNvSpPr>
          <p:nvPr>
            <p:ph type="title"/>
          </p:nvPr>
        </p:nvSpPr>
        <p:spPr/>
        <p:txBody>
          <a:bodyPr/>
          <a:lstStyle/>
          <a:p>
            <a:r>
              <a:rPr lang="en-US" sz="3200" dirty="0"/>
              <a:t>Self </a:t>
            </a:r>
            <a:r>
              <a:rPr lang="en-US" sz="3200" dirty="0" smtClean="0"/>
              <a:t>shielding </a:t>
            </a:r>
            <a:r>
              <a:rPr lang="en-US" sz="3200" baseline="30000" dirty="0" smtClean="0"/>
              <a:t>[3/3]</a:t>
            </a:r>
            <a:endParaRPr lang="en-US" sz="3200" baseline="30000" dirty="0"/>
          </a:p>
        </p:txBody>
      </p:sp>
      <p:sp>
        <p:nvSpPr>
          <p:cNvPr id="566275" name="Rectangle 3"/>
          <p:cNvSpPr>
            <a:spLocks noGrp="1" noChangeArrowheads="1"/>
          </p:cNvSpPr>
          <p:nvPr>
            <p:ph type="body" idx="1"/>
          </p:nvPr>
        </p:nvSpPr>
        <p:spPr/>
        <p:txBody>
          <a:bodyPr/>
          <a:lstStyle/>
          <a:p>
            <a:pPr eaLnBrk="1" hangingPunct="1"/>
            <a:r>
              <a:rPr lang="en-US" dirty="0" smtClean="0">
                <a:latin typeface="Tahoma" pitchFamily="34" charset="0"/>
              </a:rPr>
              <a:t>Cast iron is iron with a significant amount of carbon</a:t>
            </a:r>
          </a:p>
          <a:p>
            <a:pPr eaLnBrk="1" hangingPunct="1"/>
            <a:r>
              <a:rPr lang="en-US" dirty="0" smtClean="0">
                <a:latin typeface="Tahoma" pitchFamily="34" charset="0"/>
              </a:rPr>
              <a:t>There is a self shielded material cast iron in the low energy neutron library which is prepared to be used for creating a compound of iron and roughly 5% carbon. The amount of carbon must not be exactly 5%.</a:t>
            </a:r>
          </a:p>
          <a:p>
            <a:pPr eaLnBrk="1" hangingPunct="1"/>
            <a:r>
              <a:rPr lang="en-US" b="1" dirty="0" smtClean="0">
                <a:latin typeface="Tahoma" pitchFamily="34" charset="0"/>
              </a:rPr>
              <a:t>How to create self shielded cast iron?</a:t>
            </a:r>
          </a:p>
          <a:p>
            <a:pPr lvl="1" eaLnBrk="1" hangingPunct="1"/>
            <a:r>
              <a:rPr lang="en-US" dirty="0" smtClean="0">
                <a:latin typeface="Tahoma" pitchFamily="34" charset="0"/>
              </a:rPr>
              <a:t>Define a material iron called </a:t>
            </a:r>
            <a:r>
              <a:rPr lang="en-US" dirty="0" err="1" smtClean="0">
                <a:latin typeface="Tahoma" pitchFamily="34" charset="0"/>
              </a:rPr>
              <a:t>FeCarbSS</a:t>
            </a:r>
            <a:r>
              <a:rPr lang="en-US" dirty="0" smtClean="0">
                <a:latin typeface="Tahoma" pitchFamily="34" charset="0"/>
              </a:rPr>
              <a:t> (or any other name you like) with a MATERIAL card</a:t>
            </a:r>
          </a:p>
          <a:p>
            <a:pPr lvl="1" eaLnBrk="1" hangingPunct="1"/>
            <a:r>
              <a:rPr lang="en-US" dirty="0" smtClean="0">
                <a:latin typeface="Tahoma" pitchFamily="34" charset="0"/>
              </a:rPr>
              <a:t>Give additionally a LOW-MAT card and give the proper </a:t>
            </a:r>
            <a:r>
              <a:rPr lang="en-US" b="1" dirty="0" smtClean="0">
                <a:latin typeface="Tahoma" pitchFamily="34" charset="0"/>
              </a:rPr>
              <a:t>identifiers for cast iron</a:t>
            </a:r>
            <a:r>
              <a:rPr lang="en-US" dirty="0" smtClean="0">
                <a:latin typeface="Tahoma" pitchFamily="34" charset="0"/>
              </a:rPr>
              <a:t> in WHAT(2)-WHAT(4) and SDUM</a:t>
            </a:r>
          </a:p>
          <a:p>
            <a:pPr lvl="1" eaLnBrk="1" hangingPunct="1"/>
            <a:r>
              <a:rPr lang="en-US" dirty="0" smtClean="0">
                <a:latin typeface="Tahoma" pitchFamily="34" charset="0"/>
              </a:rPr>
              <a:t>Give a MATERIAL card to create a material called </a:t>
            </a:r>
            <a:r>
              <a:rPr lang="en-US" dirty="0" err="1" smtClean="0">
                <a:latin typeface="Tahoma" pitchFamily="34" charset="0"/>
              </a:rPr>
              <a:t>CastFe</a:t>
            </a:r>
            <a:r>
              <a:rPr lang="en-US" dirty="0" smtClean="0">
                <a:latin typeface="Tahoma" pitchFamily="34" charset="0"/>
              </a:rPr>
              <a:t> (or any other name you like)</a:t>
            </a:r>
          </a:p>
          <a:p>
            <a:pPr lvl="1" eaLnBrk="1" hangingPunct="1"/>
            <a:r>
              <a:rPr lang="en-US" dirty="0" smtClean="0">
                <a:latin typeface="Tahoma" pitchFamily="34" charset="0"/>
              </a:rPr>
              <a:t>Give a COMPOUND card for </a:t>
            </a:r>
            <a:r>
              <a:rPr lang="en-US" dirty="0" err="1" smtClean="0">
                <a:latin typeface="Tahoma" pitchFamily="34" charset="0"/>
              </a:rPr>
              <a:t>CastFe</a:t>
            </a:r>
            <a:r>
              <a:rPr lang="en-US" dirty="0" smtClean="0">
                <a:latin typeface="Tahoma" pitchFamily="34" charset="0"/>
              </a:rPr>
              <a:t> to composed a compound of </a:t>
            </a:r>
            <a:r>
              <a:rPr lang="en-US" dirty="0" err="1" smtClean="0">
                <a:latin typeface="Tahoma" pitchFamily="34" charset="0"/>
              </a:rPr>
              <a:t>FeCarbSS</a:t>
            </a:r>
            <a:r>
              <a:rPr lang="en-US" dirty="0" smtClean="0">
                <a:latin typeface="Tahoma" pitchFamily="34" charset="0"/>
              </a:rPr>
              <a:t> and CARBON (predefined)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394FA485-CBAF-4B9A-9B03-E89D78661349}" type="slidenum">
              <a:rPr lang="en-US"/>
              <a:pPr/>
              <a:t>29</a:t>
            </a:fld>
            <a:endParaRPr lang="en-US"/>
          </a:p>
        </p:txBody>
      </p:sp>
      <p:sp>
        <p:nvSpPr>
          <p:cNvPr id="560130" name="Rectangle 2"/>
          <p:cNvSpPr>
            <a:spLocks noGrp="1" noChangeArrowheads="1"/>
          </p:cNvSpPr>
          <p:nvPr>
            <p:ph type="title"/>
          </p:nvPr>
        </p:nvSpPr>
        <p:spPr/>
        <p:txBody>
          <a:bodyPr/>
          <a:lstStyle/>
          <a:p>
            <a:r>
              <a:rPr lang="en-US" sz="3200"/>
              <a:t>Angular distribution</a:t>
            </a:r>
          </a:p>
        </p:txBody>
      </p:sp>
      <p:sp>
        <p:nvSpPr>
          <p:cNvPr id="560131" name="Rectangle 3"/>
          <p:cNvSpPr>
            <a:spLocks noGrp="1" noChangeArrowheads="1"/>
          </p:cNvSpPr>
          <p:nvPr>
            <p:ph type="body" idx="1"/>
          </p:nvPr>
        </p:nvSpPr>
        <p:spPr/>
        <p:txBody>
          <a:bodyPr/>
          <a:lstStyle/>
          <a:p>
            <a:pPr eaLnBrk="1" hangingPunct="1">
              <a:lnSpc>
                <a:spcPct val="90000"/>
              </a:lnSpc>
            </a:pPr>
            <a:r>
              <a:rPr lang="en-US" dirty="0" smtClean="0">
                <a:latin typeface="Tahoma" pitchFamily="34" charset="0"/>
              </a:rPr>
              <a:t>Scattering transfer probability between groups is calculated (when the library is produced) by a Legendre polynomial expansion of order N=5</a:t>
            </a:r>
          </a:p>
          <a:p>
            <a:pPr eaLnBrk="1" hangingPunct="1">
              <a:lnSpc>
                <a:spcPct val="90000"/>
              </a:lnSpc>
            </a:pPr>
            <a:endParaRPr lang="en-US" dirty="0" smtClean="0">
              <a:latin typeface="Tahoma" pitchFamily="34" charset="0"/>
            </a:endParaRPr>
          </a:p>
          <a:p>
            <a:pPr eaLnBrk="1" hangingPunct="1">
              <a:lnSpc>
                <a:spcPct val="90000"/>
              </a:lnSpc>
            </a:pPr>
            <a:endParaRPr lang="en-US" dirty="0" smtClean="0">
              <a:latin typeface="Tahoma" pitchFamily="34" charset="0"/>
            </a:endParaRPr>
          </a:p>
          <a:p>
            <a:pPr eaLnBrk="1" hangingPunct="1">
              <a:lnSpc>
                <a:spcPct val="90000"/>
              </a:lnSpc>
            </a:pPr>
            <a:endParaRPr lang="en-US" dirty="0" smtClean="0">
              <a:latin typeface="Tahoma" pitchFamily="34" charset="0"/>
            </a:endParaRPr>
          </a:p>
          <a:p>
            <a:pPr eaLnBrk="1" hangingPunct="1">
              <a:lnSpc>
                <a:spcPct val="90000"/>
              </a:lnSpc>
            </a:pPr>
            <a:endParaRPr lang="en-US" dirty="0" smtClean="0">
              <a:latin typeface="Tahoma" pitchFamily="34" charset="0"/>
            </a:endParaRPr>
          </a:p>
          <a:p>
            <a:pPr eaLnBrk="1" hangingPunct="1">
              <a:lnSpc>
                <a:spcPct val="90000"/>
              </a:lnSpc>
            </a:pPr>
            <a:endParaRPr lang="en-US" dirty="0" smtClean="0">
              <a:latin typeface="Tahoma" pitchFamily="34" charset="0"/>
            </a:endParaRPr>
          </a:p>
          <a:p>
            <a:pPr eaLnBrk="1" hangingPunct="1">
              <a:lnSpc>
                <a:spcPct val="90000"/>
              </a:lnSpc>
            </a:pPr>
            <a:endParaRPr lang="en-US" dirty="0" smtClean="0">
              <a:latin typeface="Tahoma" pitchFamily="34" charset="0"/>
            </a:endParaRPr>
          </a:p>
          <a:p>
            <a:pPr eaLnBrk="1" hangingPunct="1">
              <a:lnSpc>
                <a:spcPct val="90000"/>
              </a:lnSpc>
            </a:pPr>
            <a:endParaRPr lang="en-US" dirty="0" smtClean="0">
              <a:latin typeface="Tahoma" pitchFamily="34" charset="0"/>
            </a:endParaRPr>
          </a:p>
          <a:p>
            <a:pPr eaLnBrk="1" hangingPunct="1">
              <a:lnSpc>
                <a:spcPct val="90000"/>
              </a:lnSpc>
            </a:pPr>
            <a:r>
              <a:rPr lang="en-US" dirty="0" smtClean="0">
                <a:latin typeface="Tahoma" pitchFamily="34" charset="0"/>
              </a:rPr>
              <a:t>Result of this P5 expansion is a set of </a:t>
            </a:r>
            <a:r>
              <a:rPr lang="en-US" b="1" dirty="0" smtClean="0">
                <a:latin typeface="Tahoma" pitchFamily="34" charset="0"/>
              </a:rPr>
              <a:t>3 discrete polar angle cosines and 3 corresponding probabilities</a:t>
            </a:r>
            <a:r>
              <a:rPr lang="en-US" dirty="0" smtClean="0">
                <a:latin typeface="Tahoma" pitchFamily="34" charset="0"/>
              </a:rPr>
              <a:t>, i.e. for a given transfer </a:t>
            </a:r>
            <a:r>
              <a:rPr lang="en-US" dirty="0" err="1" smtClean="0">
                <a:latin typeface="Tahoma" pitchFamily="34" charset="0"/>
              </a:rPr>
              <a:t>g</a:t>
            </a:r>
            <a:r>
              <a:rPr lang="en-US" dirty="0" err="1" smtClean="0">
                <a:latin typeface="Tahoma" pitchFamily="34" charset="0"/>
                <a:sym typeface="Symbol"/>
              </a:rPr>
              <a:t></a:t>
            </a:r>
            <a:r>
              <a:rPr lang="en-US" dirty="0" err="1" smtClean="0">
                <a:latin typeface="Tahoma" pitchFamily="34" charset="0"/>
              </a:rPr>
              <a:t>g</a:t>
            </a:r>
            <a:r>
              <a:rPr lang="en-US" dirty="0" smtClean="0">
                <a:latin typeface="Tahoma" pitchFamily="34" charset="0"/>
              </a:rPr>
              <a:t>’ only three values are possible for the polar angle </a:t>
            </a:r>
          </a:p>
          <a:p>
            <a:pPr eaLnBrk="1" hangingPunct="1">
              <a:lnSpc>
                <a:spcPct val="90000"/>
              </a:lnSpc>
            </a:pPr>
            <a:r>
              <a:rPr lang="en-US" dirty="0" smtClean="0">
                <a:latin typeface="Tahoma" pitchFamily="34" charset="0"/>
              </a:rPr>
              <a:t>The </a:t>
            </a:r>
            <a:r>
              <a:rPr lang="en-US" dirty="0" err="1" smtClean="0">
                <a:latin typeface="Tahoma" pitchFamily="34" charset="0"/>
              </a:rPr>
              <a:t>azimuthal</a:t>
            </a:r>
            <a:r>
              <a:rPr lang="en-US" dirty="0" smtClean="0">
                <a:latin typeface="Tahoma" pitchFamily="34" charset="0"/>
              </a:rPr>
              <a:t> angle is sampled from uniform distribution and can have any value between 0 and 2</a:t>
            </a:r>
            <a:r>
              <a:rPr lang="en-US" dirty="0" smtClean="0">
                <a:latin typeface="Tahoma" pitchFamily="34" charset="0"/>
                <a:sym typeface="Symbol" pitchFamily="18" charset="2"/>
              </a:rPr>
              <a:t></a:t>
            </a:r>
            <a:r>
              <a:rPr lang="en-US" dirty="0" smtClean="0">
                <a:latin typeface="Tahoma" pitchFamily="34" charset="0"/>
              </a:rPr>
              <a:t> </a:t>
            </a:r>
          </a:p>
        </p:txBody>
      </p:sp>
      <p:pic>
        <p:nvPicPr>
          <p:cNvPr id="560132" name="Picture 4"/>
          <p:cNvPicPr>
            <a:picLocks noChangeAspect="1" noChangeArrowheads="1"/>
          </p:cNvPicPr>
          <p:nvPr/>
        </p:nvPicPr>
        <p:blipFill>
          <a:blip r:embed="rId2"/>
          <a:srcRect/>
          <a:stretch>
            <a:fillRect/>
          </a:stretch>
        </p:blipFill>
        <p:spPr bwMode="auto">
          <a:xfrm>
            <a:off x="1231900" y="2062163"/>
            <a:ext cx="6529388" cy="1076325"/>
          </a:xfrm>
          <a:prstGeom prst="rect">
            <a:avLst/>
          </a:prstGeom>
          <a:noFill/>
          <a:ln w="6350">
            <a:noFill/>
            <a:miter lim="800000"/>
            <a:headEnd type="none" w="sm" len="sm"/>
            <a:tailEnd type="none" w="sm" len="sm"/>
          </a:ln>
          <a:effectLst/>
        </p:spPr>
      </p:pic>
      <p:pic>
        <p:nvPicPr>
          <p:cNvPr id="560133" name="Picture 5"/>
          <p:cNvPicPr>
            <a:picLocks noChangeAspect="1" noChangeArrowheads="1"/>
          </p:cNvPicPr>
          <p:nvPr/>
        </p:nvPicPr>
        <p:blipFill>
          <a:blip r:embed="rId3"/>
          <a:srcRect/>
          <a:stretch>
            <a:fillRect/>
          </a:stretch>
        </p:blipFill>
        <p:spPr bwMode="auto">
          <a:xfrm>
            <a:off x="2219325" y="3429000"/>
            <a:ext cx="4306888" cy="812800"/>
          </a:xfrm>
          <a:prstGeom prst="rect">
            <a:avLst/>
          </a:prstGeom>
          <a:noFill/>
          <a:ln w="6350">
            <a:noFill/>
            <a:miter lim="800000"/>
            <a:headEnd type="none" w="sm" len="sm"/>
            <a:tailEnd type="none" w="sm" len="sm"/>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9370148-CEBE-4399-91E3-DD2368F09D58}" type="slidenum">
              <a:rPr lang="en-US"/>
              <a:pPr/>
              <a:t>3</a:t>
            </a:fld>
            <a:endParaRPr lang="en-US"/>
          </a:p>
        </p:txBody>
      </p:sp>
      <p:sp>
        <p:nvSpPr>
          <p:cNvPr id="497666" name="Rectangle 2"/>
          <p:cNvSpPr>
            <a:spLocks noGrp="1" noChangeArrowheads="1"/>
          </p:cNvSpPr>
          <p:nvPr>
            <p:ph type="title"/>
          </p:nvPr>
        </p:nvSpPr>
        <p:spPr/>
        <p:txBody>
          <a:bodyPr/>
          <a:lstStyle/>
          <a:p>
            <a:r>
              <a:rPr lang="en-US" sz="3200"/>
              <a:t>Introduction</a:t>
            </a:r>
          </a:p>
        </p:txBody>
      </p:sp>
      <p:sp>
        <p:nvSpPr>
          <p:cNvPr id="497667" name="Rectangle 3"/>
          <p:cNvSpPr>
            <a:spLocks noGrp="1" noChangeArrowheads="1"/>
          </p:cNvSpPr>
          <p:nvPr>
            <p:ph type="body" idx="1"/>
          </p:nvPr>
        </p:nvSpPr>
        <p:spPr/>
        <p:txBody>
          <a:bodyPr/>
          <a:lstStyle/>
          <a:p>
            <a:pPr eaLnBrk="1" hangingPunct="1"/>
            <a:r>
              <a:rPr lang="en-US" dirty="0" smtClean="0">
                <a:latin typeface="Tahoma" pitchFamily="34" charset="0"/>
              </a:rPr>
              <a:t>Transport and interactions of neutrons with energies below</a:t>
            </a:r>
            <a:br>
              <a:rPr lang="en-US" dirty="0" smtClean="0">
                <a:latin typeface="Tahoma" pitchFamily="34" charset="0"/>
              </a:rPr>
            </a:br>
            <a:r>
              <a:rPr lang="en-US" dirty="0" smtClean="0">
                <a:latin typeface="Tahoma" pitchFamily="34" charset="0"/>
              </a:rPr>
              <a:t>20 </a:t>
            </a:r>
            <a:r>
              <a:rPr lang="en-US" dirty="0" err="1" smtClean="0">
                <a:latin typeface="Tahoma" pitchFamily="34" charset="0"/>
              </a:rPr>
              <a:t>MeV</a:t>
            </a:r>
            <a:r>
              <a:rPr lang="en-US" dirty="0" smtClean="0">
                <a:latin typeface="Tahoma" pitchFamily="34" charset="0"/>
              </a:rPr>
              <a:t> are handled by a dedicated library</a:t>
            </a:r>
          </a:p>
          <a:p>
            <a:pPr eaLnBrk="1" hangingPunct="1"/>
            <a:r>
              <a:rPr lang="en-US" dirty="0" smtClean="0">
                <a:latin typeface="Tahoma" pitchFamily="34" charset="0"/>
              </a:rPr>
              <a:t>Neutron interactions at higher energy are handled by FLUKA nuclear models</a:t>
            </a:r>
          </a:p>
          <a:p>
            <a:pPr eaLnBrk="1" hangingPunct="1"/>
            <a:r>
              <a:rPr lang="en-US" dirty="0" smtClean="0">
                <a:latin typeface="Tahoma" pitchFamily="34" charset="0"/>
              </a:rPr>
              <a:t>In FLUKA we call neutrons below 20 </a:t>
            </a:r>
            <a:r>
              <a:rPr lang="en-US" dirty="0" err="1" smtClean="0">
                <a:latin typeface="Tahoma" pitchFamily="34" charset="0"/>
              </a:rPr>
              <a:t>MeV</a:t>
            </a:r>
            <a:r>
              <a:rPr lang="en-US" dirty="0" smtClean="0">
                <a:latin typeface="Tahoma" pitchFamily="34" charset="0"/>
              </a:rPr>
              <a:t> </a:t>
            </a:r>
            <a:r>
              <a:rPr lang="en-US" b="1" dirty="0" smtClean="0">
                <a:latin typeface="Tahoma" pitchFamily="34" charset="0"/>
              </a:rPr>
              <a:t>low energy neutrons</a:t>
            </a:r>
          </a:p>
          <a:p>
            <a:pPr eaLnBrk="1" hangingPunct="1"/>
            <a:r>
              <a:rPr lang="en-US" dirty="0" smtClean="0">
                <a:latin typeface="Tahoma" pitchFamily="34" charset="0"/>
              </a:rPr>
              <a:t>The low energy neutron library uses a </a:t>
            </a:r>
            <a:r>
              <a:rPr lang="en-US" dirty="0" err="1" smtClean="0">
                <a:latin typeface="Tahoma" pitchFamily="34" charset="0"/>
              </a:rPr>
              <a:t>multigroup</a:t>
            </a:r>
            <a:r>
              <a:rPr lang="en-US" dirty="0" smtClean="0">
                <a:latin typeface="Tahoma" pitchFamily="34" charset="0"/>
              </a:rPr>
              <a:t> approach</a:t>
            </a:r>
          </a:p>
          <a:p>
            <a:pPr eaLnBrk="1" hangingPunct="1"/>
            <a:r>
              <a:rPr lang="en-US" dirty="0" smtClean="0">
                <a:latin typeface="Tahoma" pitchFamily="34" charset="0"/>
              </a:rPr>
              <a:t>About 230 materials at different temperatures are available </a:t>
            </a:r>
          </a:p>
          <a:p>
            <a:pPr eaLnBrk="1" hangingPunct="1"/>
            <a:r>
              <a:rPr lang="en-US" dirty="0" smtClean="0">
                <a:latin typeface="Tahoma" pitchFamily="34" charset="0"/>
              </a:rPr>
              <a:t>The library handles also gamma generation, energy deposition by </a:t>
            </a:r>
            <a:r>
              <a:rPr lang="en-US" dirty="0" err="1" smtClean="0">
                <a:latin typeface="Tahoma" pitchFamily="34" charset="0"/>
              </a:rPr>
              <a:t>kerma</a:t>
            </a:r>
            <a:r>
              <a:rPr lang="en-US" dirty="0" smtClean="0">
                <a:latin typeface="Tahoma" pitchFamily="34" charset="0"/>
              </a:rPr>
              <a:t> factors, residual nuclei production, secondary neutrons, fission neutrons</a:t>
            </a:r>
          </a:p>
          <a:p>
            <a:pPr eaLnBrk="1" hangingPunct="1"/>
            <a:r>
              <a:rPr lang="en-US" dirty="0" smtClean="0">
                <a:latin typeface="Tahoma" pitchFamily="34" charset="0"/>
              </a:rPr>
              <a:t>For some isotopes/materials: self shielding, molecular binding, correlated gamma generation, point-wise transport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740F42B-35F6-4587-A155-13834CC59E74}" type="slidenum">
              <a:rPr lang="en-US"/>
              <a:pPr/>
              <a:t>30</a:t>
            </a:fld>
            <a:endParaRPr lang="en-US"/>
          </a:p>
        </p:txBody>
      </p:sp>
      <p:sp>
        <p:nvSpPr>
          <p:cNvPr id="562178" name="Rectangle 2"/>
          <p:cNvSpPr>
            <a:spLocks noGrp="1" noChangeArrowheads="1"/>
          </p:cNvSpPr>
          <p:nvPr>
            <p:ph type="title"/>
          </p:nvPr>
        </p:nvSpPr>
        <p:spPr/>
        <p:txBody>
          <a:bodyPr/>
          <a:lstStyle/>
          <a:p>
            <a:r>
              <a:rPr lang="en-US" sz="3200" dirty="0" smtClean="0"/>
              <a:t>Artifacts </a:t>
            </a:r>
            <a:r>
              <a:rPr lang="en-US" sz="3200" dirty="0"/>
              <a:t>of discrete angular distribution</a:t>
            </a:r>
          </a:p>
        </p:txBody>
      </p:sp>
      <p:sp>
        <p:nvSpPr>
          <p:cNvPr id="562179" name="Rectangle 3"/>
          <p:cNvSpPr>
            <a:spLocks noGrp="1" noChangeArrowheads="1"/>
          </p:cNvSpPr>
          <p:nvPr>
            <p:ph type="body" idx="1"/>
          </p:nvPr>
        </p:nvSpPr>
        <p:spPr/>
        <p:txBody>
          <a:bodyPr/>
          <a:lstStyle/>
          <a:p>
            <a:pPr eaLnBrk="1" hangingPunct="1"/>
            <a:r>
              <a:rPr lang="en-US" dirty="0" smtClean="0">
                <a:latin typeface="Tahoma" pitchFamily="34" charset="0"/>
              </a:rPr>
              <a:t>Artifacts can arise when a neutron is </a:t>
            </a:r>
            <a:r>
              <a:rPr lang="en-US" b="1" dirty="0" smtClean="0">
                <a:latin typeface="Tahoma" pitchFamily="34" charset="0"/>
              </a:rPr>
              <a:t>likely to scatter only once</a:t>
            </a:r>
            <a:r>
              <a:rPr lang="en-US" dirty="0" smtClean="0">
                <a:latin typeface="Tahoma" pitchFamily="34" charset="0"/>
              </a:rPr>
              <a:t> (thin foil, regions of low density like gases), due to the discrete angular distribution (</a:t>
            </a:r>
            <a:r>
              <a:rPr lang="en-US" b="1" dirty="0" smtClean="0">
                <a:latin typeface="Tahoma" pitchFamily="34" charset="0"/>
              </a:rPr>
              <a:t>only 3 angles are possible for each </a:t>
            </a:r>
            <a:r>
              <a:rPr lang="en-US" b="1" dirty="0" err="1" smtClean="0">
                <a:latin typeface="Tahoma" pitchFamily="34" charset="0"/>
              </a:rPr>
              <a:t>g</a:t>
            </a:r>
            <a:r>
              <a:rPr lang="en-US" b="1" dirty="0" err="1" smtClean="0">
                <a:latin typeface="Tahoma" pitchFamily="34" charset="0"/>
                <a:sym typeface="Symbol"/>
              </a:rPr>
              <a:t></a:t>
            </a:r>
            <a:r>
              <a:rPr lang="en-US" b="1" dirty="0" err="1" smtClean="0">
                <a:latin typeface="Tahoma" pitchFamily="34" charset="0"/>
              </a:rPr>
              <a:t>g</a:t>
            </a:r>
            <a:r>
              <a:rPr lang="en-US" b="1" dirty="0" smtClean="0">
                <a:latin typeface="Tahoma" pitchFamily="34" charset="0"/>
              </a:rPr>
              <a:t>’</a:t>
            </a:r>
            <a:r>
              <a:rPr lang="en-US" dirty="0" smtClean="0">
                <a:latin typeface="Tahoma" pitchFamily="34" charset="0"/>
              </a:rPr>
              <a:t>) </a:t>
            </a:r>
          </a:p>
          <a:p>
            <a:pPr eaLnBrk="1" hangingPunct="1"/>
            <a:r>
              <a:rPr lang="en-US" dirty="0" smtClean="0">
                <a:latin typeface="Tahoma" pitchFamily="34" charset="0"/>
              </a:rPr>
              <a:t>The user should be aware of such artifacts and interpret results of scattering at thin foils and gases carefully</a:t>
            </a:r>
          </a:p>
          <a:p>
            <a:pPr eaLnBrk="1" hangingPunct="1"/>
            <a:r>
              <a:rPr lang="en-US" dirty="0" smtClean="0">
                <a:latin typeface="Tahoma" pitchFamily="34" charset="0"/>
              </a:rPr>
              <a:t>Because the 3 angles are different for each </a:t>
            </a:r>
            <a:r>
              <a:rPr lang="en-US" dirty="0" err="1" smtClean="0">
                <a:latin typeface="Tahoma" pitchFamily="34" charset="0"/>
              </a:rPr>
              <a:t>g</a:t>
            </a:r>
            <a:r>
              <a:rPr lang="en-US" dirty="0" err="1" smtClean="0">
                <a:latin typeface="Tahoma" pitchFamily="34" charset="0"/>
                <a:sym typeface="Symbol"/>
              </a:rPr>
              <a:t></a:t>
            </a:r>
            <a:r>
              <a:rPr lang="en-US" dirty="0" err="1" smtClean="0">
                <a:latin typeface="Tahoma" pitchFamily="34" charset="0"/>
              </a:rPr>
              <a:t>g</a:t>
            </a:r>
            <a:r>
              <a:rPr lang="en-US" dirty="0" smtClean="0">
                <a:latin typeface="Tahoma" pitchFamily="34" charset="0"/>
              </a:rPr>
              <a:t>’ and the </a:t>
            </a:r>
            <a:r>
              <a:rPr lang="en-US" dirty="0" err="1" smtClean="0">
                <a:latin typeface="Tahoma" pitchFamily="34" charset="0"/>
              </a:rPr>
              <a:t>azimuthal</a:t>
            </a:r>
            <a:r>
              <a:rPr lang="en-US" dirty="0" smtClean="0">
                <a:latin typeface="Tahoma" pitchFamily="34" charset="0"/>
              </a:rPr>
              <a:t> angle is sampled from a discrete distribution, the artifact disappears when the neutrons have the possibility of scattering two or more times.</a:t>
            </a:r>
          </a:p>
          <a:p>
            <a:pPr eaLnBrk="1" hangingPunct="1"/>
            <a:r>
              <a:rPr lang="en-US" dirty="0" smtClean="0">
                <a:latin typeface="Tahoma" pitchFamily="34" charset="0"/>
              </a:rPr>
              <a:t>Information about which angles and probabilities are used for each group can be obtained by setting WHAT(4) = 3 in </a:t>
            </a:r>
            <a:r>
              <a:rPr lang="en-US" dirty="0" smtClean="0">
                <a:latin typeface="Tahoma" pitchFamily="34" charset="0"/>
              </a:rPr>
              <a:t>the</a:t>
            </a:r>
            <a:br>
              <a:rPr lang="en-US" dirty="0" smtClean="0">
                <a:latin typeface="Tahoma" pitchFamily="34" charset="0"/>
              </a:rPr>
            </a:br>
            <a:r>
              <a:rPr lang="en-US" dirty="0" smtClean="0">
                <a:latin typeface="Tahoma" pitchFamily="34" charset="0"/>
              </a:rPr>
              <a:t>LOW-NEUT </a:t>
            </a:r>
            <a:r>
              <a:rPr lang="en-US" dirty="0" smtClean="0">
                <a:latin typeface="Tahoma" pitchFamily="34" charset="0"/>
              </a:rPr>
              <a:t>card. The information is then written to the *.out file (cf. manual chapter output)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DD4C6E4-9257-453D-8F6D-8428BCE9FF36}" type="slidenum">
              <a:rPr lang="en-US"/>
              <a:pPr/>
              <a:t>31</a:t>
            </a:fld>
            <a:endParaRPr lang="en-US"/>
          </a:p>
        </p:txBody>
      </p:sp>
      <p:sp>
        <p:nvSpPr>
          <p:cNvPr id="515074" name="Rectangle 2"/>
          <p:cNvSpPr>
            <a:spLocks noGrp="1" noChangeArrowheads="1"/>
          </p:cNvSpPr>
          <p:nvPr>
            <p:ph type="title"/>
          </p:nvPr>
        </p:nvSpPr>
        <p:spPr/>
        <p:txBody>
          <a:bodyPr/>
          <a:lstStyle/>
          <a:p>
            <a:r>
              <a:rPr lang="en-US" sz="3200"/>
              <a:t>Materials with molecular binding</a:t>
            </a:r>
          </a:p>
        </p:txBody>
      </p:sp>
      <p:sp>
        <p:nvSpPr>
          <p:cNvPr id="515075" name="Rectangle 3"/>
          <p:cNvSpPr>
            <a:spLocks noGrp="1" noChangeArrowheads="1"/>
          </p:cNvSpPr>
          <p:nvPr>
            <p:ph type="body" idx="1"/>
          </p:nvPr>
        </p:nvSpPr>
        <p:spPr>
          <a:xfrm>
            <a:off x="609600" y="1066800"/>
            <a:ext cx="7924800" cy="5181600"/>
          </a:xfrm>
        </p:spPr>
        <p:txBody>
          <a:bodyPr/>
          <a:lstStyle/>
          <a:p>
            <a:pPr eaLnBrk="1" hangingPunct="1"/>
            <a:r>
              <a:rPr lang="en-US" dirty="0" smtClean="0">
                <a:latin typeface="Tahoma" pitchFamily="34" charset="0"/>
              </a:rPr>
              <a:t>Available materials with molecular bindings at 296K:</a:t>
            </a:r>
          </a:p>
          <a:p>
            <a:pPr lvl="1" eaLnBrk="1" hangingPunct="1"/>
            <a:r>
              <a:rPr lang="en-US" dirty="0" smtClean="0">
                <a:latin typeface="Tahoma" pitchFamily="34" charset="0"/>
              </a:rPr>
              <a:t>H (natural isotopic amount) in H</a:t>
            </a:r>
            <a:r>
              <a:rPr lang="en-US" baseline="-25000" dirty="0" smtClean="0">
                <a:latin typeface="Tahoma" pitchFamily="34" charset="0"/>
              </a:rPr>
              <a:t>2</a:t>
            </a:r>
            <a:r>
              <a:rPr lang="en-US" dirty="0" smtClean="0">
                <a:latin typeface="Tahoma" pitchFamily="34" charset="0"/>
              </a:rPr>
              <a:t>O, CH</a:t>
            </a:r>
            <a:r>
              <a:rPr lang="en-US" baseline="-25000" dirty="0" smtClean="0">
                <a:latin typeface="Tahoma" pitchFamily="34" charset="0"/>
              </a:rPr>
              <a:t>2</a:t>
            </a:r>
          </a:p>
          <a:p>
            <a:pPr lvl="1" eaLnBrk="1" hangingPunct="1"/>
            <a:r>
              <a:rPr lang="en-US" baseline="30000" dirty="0" smtClean="0">
                <a:latin typeface="Tahoma" pitchFamily="34" charset="0"/>
              </a:rPr>
              <a:t>1</a:t>
            </a:r>
            <a:r>
              <a:rPr lang="en-US" dirty="0" smtClean="0">
                <a:latin typeface="Tahoma" pitchFamily="34" charset="0"/>
              </a:rPr>
              <a:t>H in H</a:t>
            </a:r>
            <a:r>
              <a:rPr lang="en-US" baseline="-25000" dirty="0" smtClean="0">
                <a:latin typeface="Tahoma" pitchFamily="34" charset="0"/>
              </a:rPr>
              <a:t>2</a:t>
            </a:r>
            <a:r>
              <a:rPr lang="en-US" dirty="0" smtClean="0">
                <a:latin typeface="Tahoma" pitchFamily="34" charset="0"/>
              </a:rPr>
              <a:t>O, CH</a:t>
            </a:r>
            <a:r>
              <a:rPr lang="en-US" baseline="-25000" dirty="0" smtClean="0">
                <a:latin typeface="Tahoma" pitchFamily="34" charset="0"/>
              </a:rPr>
              <a:t>2</a:t>
            </a:r>
          </a:p>
          <a:p>
            <a:pPr lvl="1" eaLnBrk="1" hangingPunct="1"/>
            <a:r>
              <a:rPr lang="en-US" baseline="30000" dirty="0" smtClean="0">
                <a:latin typeface="Tahoma" pitchFamily="34" charset="0"/>
              </a:rPr>
              <a:t>2</a:t>
            </a:r>
            <a:r>
              <a:rPr lang="en-US" dirty="0" smtClean="0">
                <a:latin typeface="Tahoma" pitchFamily="34" charset="0"/>
              </a:rPr>
              <a:t>D in D</a:t>
            </a:r>
            <a:r>
              <a:rPr lang="en-US" baseline="-25000" dirty="0" smtClean="0">
                <a:latin typeface="Tahoma" pitchFamily="34" charset="0"/>
              </a:rPr>
              <a:t>2</a:t>
            </a:r>
            <a:r>
              <a:rPr lang="en-US" dirty="0" smtClean="0">
                <a:latin typeface="Tahoma" pitchFamily="34" charset="0"/>
              </a:rPr>
              <a:t>O</a:t>
            </a:r>
          </a:p>
          <a:p>
            <a:pPr lvl="1" eaLnBrk="1" hangingPunct="1"/>
            <a:r>
              <a:rPr lang="en-US" dirty="0" smtClean="0">
                <a:latin typeface="Tahoma" pitchFamily="34" charset="0"/>
              </a:rPr>
              <a:t>C in graphite</a:t>
            </a:r>
          </a:p>
          <a:p>
            <a:pPr eaLnBrk="1" hangingPunct="1"/>
            <a:r>
              <a:rPr lang="en-US" dirty="0" smtClean="0">
                <a:latin typeface="Tahoma" pitchFamily="34" charset="0"/>
              </a:rPr>
              <a:t>Use of these materials makes the thermal neutron calculation more realistic and it can change the energy and spatial distributions</a:t>
            </a:r>
          </a:p>
          <a:p>
            <a:pPr eaLnBrk="1" hangingPunct="1"/>
            <a:r>
              <a:rPr lang="en-US" dirty="0" smtClean="0">
                <a:latin typeface="Tahoma" pitchFamily="34" charset="0"/>
              </a:rPr>
              <a:t>Example: CH</a:t>
            </a:r>
            <a:r>
              <a:rPr lang="en-US" baseline="-25000" dirty="0" smtClean="0">
                <a:latin typeface="Tahoma" pitchFamily="34" charset="0"/>
              </a:rPr>
              <a:t>2</a:t>
            </a:r>
            <a:r>
              <a:rPr lang="en-US" dirty="0" smtClean="0">
                <a:latin typeface="Tahoma" pitchFamily="34" charset="0"/>
              </a:rPr>
              <a:t> including molecular binding</a:t>
            </a:r>
          </a:p>
          <a:p>
            <a:pPr lvl="1" eaLnBrk="1" hangingPunct="1"/>
            <a:r>
              <a:rPr lang="en-US" dirty="0" smtClean="0">
                <a:latin typeface="Tahoma" pitchFamily="34" charset="0"/>
              </a:rPr>
              <a:t>Create a material hydrogen and give a corresponding LOW-MAT card that refers to H bound in CH</a:t>
            </a:r>
            <a:r>
              <a:rPr lang="en-US" baseline="-25000" dirty="0" smtClean="0">
                <a:latin typeface="Tahoma" pitchFamily="34" charset="0"/>
              </a:rPr>
              <a:t>2</a:t>
            </a:r>
          </a:p>
          <a:p>
            <a:pPr lvl="1" eaLnBrk="1" hangingPunct="1"/>
            <a:r>
              <a:rPr lang="en-US" dirty="0" smtClean="0">
                <a:latin typeface="Tahoma" pitchFamily="34" charset="0"/>
              </a:rPr>
              <a:t>Give a COMPOUND cart that creates CH</a:t>
            </a:r>
            <a:r>
              <a:rPr lang="en-US" baseline="-25000" dirty="0" smtClean="0">
                <a:latin typeface="Tahoma" pitchFamily="34" charset="0"/>
              </a:rPr>
              <a:t>2</a:t>
            </a:r>
            <a:r>
              <a:rPr lang="en-US" dirty="0" smtClean="0">
                <a:latin typeface="Tahoma" pitchFamily="34" charset="0"/>
              </a:rPr>
              <a:t> as a compound of bound H and normal carbon</a:t>
            </a:r>
          </a:p>
          <a:p>
            <a:pPr eaLnBrk="1" hangingPunct="1"/>
            <a:r>
              <a:rPr lang="en-US" dirty="0" smtClean="0">
                <a:latin typeface="Tahoma" pitchFamily="34" charset="0"/>
              </a:rPr>
              <a:t>For hydrogen </a:t>
            </a:r>
            <a:r>
              <a:rPr lang="en-US" b="1" dirty="0" smtClean="0">
                <a:latin typeface="Tahoma" pitchFamily="34" charset="0"/>
              </a:rPr>
              <a:t>H bound in water is the default</a:t>
            </a:r>
            <a:r>
              <a:rPr lang="en-US" dirty="0" smtClean="0">
                <a:latin typeface="Tahoma" pitchFamily="34" charset="0"/>
              </a:rPr>
              <a:t>, because it is the first in the list of low energy neutron materials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23E0F79-F5A0-419A-9B5C-E13C615211ED}" type="slidenum">
              <a:rPr lang="en-US"/>
              <a:pPr/>
              <a:t>32</a:t>
            </a:fld>
            <a:endParaRPr lang="en-US"/>
          </a:p>
        </p:txBody>
      </p:sp>
      <p:sp>
        <p:nvSpPr>
          <p:cNvPr id="538626" name="Rectangle 2"/>
          <p:cNvSpPr>
            <a:spLocks noGrp="1" noChangeArrowheads="1"/>
          </p:cNvSpPr>
          <p:nvPr>
            <p:ph type="title"/>
          </p:nvPr>
        </p:nvSpPr>
        <p:spPr/>
        <p:txBody>
          <a:bodyPr/>
          <a:lstStyle/>
          <a:p>
            <a:r>
              <a:rPr lang="en-US" sz="3200"/>
              <a:t>Advanced low energy neutron features:</a:t>
            </a:r>
          </a:p>
        </p:txBody>
      </p:sp>
      <p:sp>
        <p:nvSpPr>
          <p:cNvPr id="538627" name="Rectangle 3"/>
          <p:cNvSpPr>
            <a:spLocks noGrp="1" noChangeArrowheads="1"/>
          </p:cNvSpPr>
          <p:nvPr>
            <p:ph type="body" idx="1"/>
          </p:nvPr>
        </p:nvSpPr>
        <p:spPr/>
        <p:txBody>
          <a:bodyPr/>
          <a:lstStyle/>
          <a:p>
            <a:pPr eaLnBrk="1" hangingPunct="1"/>
            <a:r>
              <a:rPr lang="en-US" dirty="0" smtClean="0">
                <a:latin typeface="Tahoma" pitchFamily="34" charset="0"/>
              </a:rPr>
              <a:t>The LOW-DOWN card biases the </a:t>
            </a:r>
            <a:r>
              <a:rPr lang="en-US" dirty="0" err="1" smtClean="0">
                <a:latin typeface="Tahoma" pitchFamily="34" charset="0"/>
              </a:rPr>
              <a:t>downscattering</a:t>
            </a:r>
            <a:r>
              <a:rPr lang="en-US" dirty="0" smtClean="0">
                <a:latin typeface="Tahoma" pitchFamily="34" charset="0"/>
              </a:rPr>
              <a:t> probability during low-energy neutron transport on a region by region basis</a:t>
            </a:r>
          </a:p>
          <a:p>
            <a:pPr lvl="1" eaLnBrk="1" hangingPunct="1"/>
            <a:r>
              <a:rPr lang="en-US" dirty="0" smtClean="0">
                <a:latin typeface="Tahoma" pitchFamily="34" charset="0"/>
              </a:rPr>
              <a:t>It can be useful for very particular problems</a:t>
            </a:r>
          </a:p>
          <a:p>
            <a:pPr lvl="1" eaLnBrk="1" hangingPunct="1"/>
            <a:r>
              <a:rPr lang="en-US" dirty="0" smtClean="0">
                <a:latin typeface="Tahoma" pitchFamily="34" charset="0"/>
              </a:rPr>
              <a:t>If not used properly it can lead to big errors</a:t>
            </a:r>
          </a:p>
          <a:p>
            <a:pPr lvl="1" eaLnBrk="1" hangingPunct="1"/>
            <a:r>
              <a:rPr lang="en-US" dirty="0" smtClean="0">
                <a:latin typeface="Tahoma" pitchFamily="34" charset="0"/>
              </a:rPr>
              <a:t>Only recommended for experts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F32FAB-324E-483F-9CD0-A25C346A1A65}" type="slidenum">
              <a:rPr lang="en-US"/>
              <a:pPr/>
              <a:t>33</a:t>
            </a:fld>
            <a:endParaRPr lang="en-US"/>
          </a:p>
        </p:txBody>
      </p:sp>
      <p:sp>
        <p:nvSpPr>
          <p:cNvPr id="508930" name="Rectangle 2"/>
          <p:cNvSpPr>
            <a:spLocks noGrp="1" noChangeArrowheads="1"/>
          </p:cNvSpPr>
          <p:nvPr>
            <p:ph type="title"/>
          </p:nvPr>
        </p:nvSpPr>
        <p:spPr/>
        <p:txBody>
          <a:bodyPr/>
          <a:lstStyle/>
          <a:p>
            <a:r>
              <a:rPr lang="en-US" sz="3200"/>
              <a:t>Summary</a:t>
            </a:r>
          </a:p>
        </p:txBody>
      </p:sp>
      <p:sp>
        <p:nvSpPr>
          <p:cNvPr id="508931" name="Rectangle 3"/>
          <p:cNvSpPr>
            <a:spLocks noGrp="1" noChangeArrowheads="1"/>
          </p:cNvSpPr>
          <p:nvPr>
            <p:ph type="body" idx="1"/>
          </p:nvPr>
        </p:nvSpPr>
        <p:spPr/>
        <p:txBody>
          <a:bodyPr/>
          <a:lstStyle/>
          <a:p>
            <a:pPr eaLnBrk="1" hangingPunct="1"/>
            <a:r>
              <a:rPr lang="en-US" dirty="0" smtClean="0">
                <a:latin typeface="Tahoma" pitchFamily="34" charset="0"/>
              </a:rPr>
              <a:t>Most of the simulations in FLUKA use the low energy neutrons, implicitly via the DEFAULT card</a:t>
            </a:r>
          </a:p>
          <a:p>
            <a:pPr eaLnBrk="1" hangingPunct="1"/>
            <a:r>
              <a:rPr lang="en-US" dirty="0" smtClean="0">
                <a:latin typeface="Tahoma" pitchFamily="34" charset="0"/>
              </a:rPr>
              <a:t>Low neutron transport in a material is enabled by a LOW-MAT card, only needed if the material is not a predefined material, or temperature or self-shielding different from the defaults ones have to be selected</a:t>
            </a:r>
          </a:p>
          <a:p>
            <a:pPr eaLnBrk="1" hangingPunct="1"/>
            <a:r>
              <a:rPr lang="en-US" dirty="0" smtClean="0">
                <a:latin typeface="Tahoma" pitchFamily="34" charset="0"/>
              </a:rPr>
              <a:t>For materials at 87K a LOW-MAT card has to be given always</a:t>
            </a:r>
          </a:p>
          <a:p>
            <a:pPr eaLnBrk="1" hangingPunct="1"/>
            <a:r>
              <a:rPr lang="en-US" dirty="0" smtClean="0">
                <a:latin typeface="Tahoma" pitchFamily="34" charset="0"/>
              </a:rPr>
              <a:t>Use self shielded materials properly for “bulky” and “pure” (in isotopic composition) materials</a:t>
            </a:r>
          </a:p>
          <a:p>
            <a:pPr eaLnBrk="1" hangingPunct="1"/>
            <a:r>
              <a:rPr lang="en-US" dirty="0" smtClean="0">
                <a:latin typeface="Tahoma" pitchFamily="34" charset="0"/>
              </a:rPr>
              <a:t>To set transport cuts for neutrons be aware that there are 2 cards: LOW-BIAS and PART-THR. Which to use depend on the energy of your cut.</a:t>
            </a:r>
          </a:p>
          <a:p>
            <a:pPr eaLnBrk="1" hangingPunct="1"/>
            <a:r>
              <a:rPr lang="en-US" dirty="0" smtClean="0">
                <a:latin typeface="Tahoma" pitchFamily="34" charset="0"/>
              </a:rPr>
              <a:t>Don’t forget to give a LOW-MAT card for each MATERIAL (not needed for default materials), don’t give a LOW-MAT card for compounds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60" name="Rectangle 4"/>
          <p:cNvSpPr>
            <a:spLocks noGrp="1" noChangeArrowheads="1"/>
          </p:cNvSpPr>
          <p:nvPr>
            <p:ph type="ctrTitle"/>
          </p:nvPr>
        </p:nvSpPr>
        <p:spPr/>
        <p:txBody>
          <a:bodyPr/>
          <a:lstStyle/>
          <a:p>
            <a:r>
              <a:rPr lang="en-US"/>
              <a:t>Additional Material</a:t>
            </a:r>
          </a:p>
        </p:txBody>
      </p:sp>
      <p:sp>
        <p:nvSpPr>
          <p:cNvPr id="557061" name="Rectangle 5"/>
          <p:cNvSpPr>
            <a:spLocks noGrp="1" noChangeArrowheads="1"/>
          </p:cNvSpPr>
          <p:nvPr>
            <p:ph type="subTitle"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6B159149-3C6F-47EF-8850-2ADF778E54B7}" type="slidenum">
              <a:rPr lang="en-US"/>
              <a:pPr/>
              <a:t>35</a:t>
            </a:fld>
            <a:endParaRPr lang="en-US"/>
          </a:p>
        </p:txBody>
      </p:sp>
      <p:sp>
        <p:nvSpPr>
          <p:cNvPr id="62468" name="Slide Number Placeholder 5"/>
          <p:cNvSpPr txBox="1">
            <a:spLocks noGrp="1"/>
          </p:cNvSpPr>
          <p:nvPr/>
        </p:nvSpPr>
        <p:spPr bwMode="auto">
          <a:xfrm>
            <a:off x="7696200" y="6400800"/>
            <a:ext cx="838200" cy="304800"/>
          </a:xfrm>
          <a:prstGeom prst="rect">
            <a:avLst/>
          </a:prstGeom>
          <a:noFill/>
          <a:ln w="9525">
            <a:noFill/>
            <a:miter lim="800000"/>
            <a:headEnd/>
            <a:tailEnd/>
          </a:ln>
        </p:spPr>
        <p:txBody>
          <a:bodyPr lIns="92075" tIns="46038" rIns="92075" bIns="46038" anchor="b"/>
          <a:lstStyle/>
          <a:p>
            <a:pPr algn="r"/>
            <a:fld id="{CA7FFC45-075A-4492-A6C2-06E1311BBDAF}" type="slidenum">
              <a:rPr lang="en-US" sz="1200"/>
              <a:pPr algn="r"/>
              <a:t>35</a:t>
            </a:fld>
            <a:endParaRPr lang="en-US" sz="1200"/>
          </a:p>
        </p:txBody>
      </p:sp>
      <p:sp>
        <p:nvSpPr>
          <p:cNvPr id="62469" name="Rectangle 2"/>
          <p:cNvSpPr>
            <a:spLocks noGrp="1" noChangeArrowheads="1"/>
          </p:cNvSpPr>
          <p:nvPr>
            <p:ph type="title"/>
          </p:nvPr>
        </p:nvSpPr>
        <p:spPr/>
        <p:txBody>
          <a:bodyPr/>
          <a:lstStyle/>
          <a:p>
            <a:pPr eaLnBrk="1" hangingPunct="1"/>
            <a:r>
              <a:rPr lang="en-US" sz="3200" dirty="0" smtClean="0">
                <a:latin typeface="Tahoma" pitchFamily="34" charset="0"/>
              </a:rPr>
              <a:t>Old library (72 groups)</a:t>
            </a:r>
          </a:p>
        </p:txBody>
      </p:sp>
      <p:sp>
        <p:nvSpPr>
          <p:cNvPr id="62470" name="Rectangle 3"/>
          <p:cNvSpPr>
            <a:spLocks noGrp="1" noChangeArrowheads="1"/>
          </p:cNvSpPr>
          <p:nvPr>
            <p:ph type="body" idx="4294967295"/>
          </p:nvPr>
        </p:nvSpPr>
        <p:spPr/>
        <p:txBody>
          <a:bodyPr/>
          <a:lstStyle/>
          <a:p>
            <a:pPr eaLnBrk="1" hangingPunct="1"/>
            <a:r>
              <a:rPr lang="en-US" smtClean="0">
                <a:latin typeface="Tahoma" pitchFamily="34" charset="0"/>
              </a:rPr>
              <a:t>The 260 group library is new in FLUKA2008.3, before a 72 group library was used</a:t>
            </a:r>
          </a:p>
          <a:p>
            <a:pPr eaLnBrk="1" hangingPunct="1"/>
            <a:r>
              <a:rPr lang="en-US" smtClean="0">
                <a:latin typeface="Tahoma" pitchFamily="34" charset="0"/>
              </a:rPr>
              <a:t>That library had 22 gamma groups</a:t>
            </a:r>
          </a:p>
          <a:p>
            <a:pPr eaLnBrk="1" hangingPunct="1"/>
            <a:r>
              <a:rPr lang="en-US" smtClean="0">
                <a:latin typeface="Tahoma" pitchFamily="34" charset="0"/>
              </a:rPr>
              <a:t>Only one thermal group, no upscatters</a:t>
            </a:r>
          </a:p>
          <a:p>
            <a:pPr eaLnBrk="1" hangingPunct="1"/>
            <a:r>
              <a:rPr lang="en-US" smtClean="0">
                <a:latin typeface="Tahoma" pitchFamily="34" charset="0"/>
              </a:rPr>
              <a:t>Based on older data files</a:t>
            </a:r>
          </a:p>
          <a:p>
            <a:pPr eaLnBrk="1" hangingPunct="1"/>
            <a:r>
              <a:rPr lang="en-US" smtClean="0">
                <a:latin typeface="Tahoma" pitchFamily="34" charset="0"/>
              </a:rPr>
              <a:t>less materials</a:t>
            </a:r>
          </a:p>
          <a:p>
            <a:pPr eaLnBrk="1" hangingPunct="1"/>
            <a:r>
              <a:rPr lang="en-US" smtClean="0">
                <a:latin typeface="Tahoma" pitchFamily="34" charset="0"/>
              </a:rPr>
              <a:t>Temperatures 87K, 293K</a:t>
            </a:r>
          </a:p>
          <a:p>
            <a:pPr eaLnBrk="1" hangingPunct="1"/>
            <a:r>
              <a:rPr lang="en-US" smtClean="0">
                <a:latin typeface="Tahoma" pitchFamily="34" charset="0"/>
              </a:rPr>
              <a:t>The library is still there and can be activated with the LOW-NEUT card</a:t>
            </a:r>
          </a:p>
          <a:p>
            <a:pPr eaLnBrk="1" hangingPunct="1"/>
            <a:r>
              <a:rPr lang="en-US" smtClean="0">
                <a:latin typeface="Tahoma" pitchFamily="34" charset="0"/>
              </a:rPr>
              <a:t>There is no reason to use the old library, apart for backwards compatibility and old input files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529E61F9-2A28-4A71-ABCF-54398FAA6143}" type="slidenum">
              <a:rPr lang="en-US"/>
              <a:pPr/>
              <a:t>36</a:t>
            </a:fld>
            <a:endParaRPr lang="en-US"/>
          </a:p>
        </p:txBody>
      </p:sp>
      <p:sp>
        <p:nvSpPr>
          <p:cNvPr id="63492" name="Slide Number Placeholder 5"/>
          <p:cNvSpPr txBox="1">
            <a:spLocks noGrp="1"/>
          </p:cNvSpPr>
          <p:nvPr/>
        </p:nvSpPr>
        <p:spPr bwMode="auto">
          <a:xfrm>
            <a:off x="7696200" y="6400800"/>
            <a:ext cx="838200" cy="304800"/>
          </a:xfrm>
          <a:prstGeom prst="rect">
            <a:avLst/>
          </a:prstGeom>
          <a:noFill/>
          <a:ln w="9525">
            <a:noFill/>
            <a:miter lim="800000"/>
            <a:headEnd/>
            <a:tailEnd/>
          </a:ln>
        </p:spPr>
        <p:txBody>
          <a:bodyPr lIns="92075" tIns="46038" rIns="92075" bIns="46038" anchor="b"/>
          <a:lstStyle/>
          <a:p>
            <a:pPr algn="r"/>
            <a:fld id="{736CD550-254C-484D-B844-CE717C314C5D}" type="slidenum">
              <a:rPr lang="en-US" sz="1200"/>
              <a:pPr algn="r"/>
              <a:t>36</a:t>
            </a:fld>
            <a:endParaRPr lang="en-US" sz="1200"/>
          </a:p>
        </p:txBody>
      </p:sp>
      <p:sp>
        <p:nvSpPr>
          <p:cNvPr id="63493" name="Rectangle 2"/>
          <p:cNvSpPr>
            <a:spLocks noGrp="1" noChangeArrowheads="1"/>
          </p:cNvSpPr>
          <p:nvPr>
            <p:ph type="title"/>
          </p:nvPr>
        </p:nvSpPr>
        <p:spPr/>
        <p:txBody>
          <a:bodyPr/>
          <a:lstStyle/>
          <a:p>
            <a:pPr eaLnBrk="1" hangingPunct="1"/>
            <a:r>
              <a:rPr lang="en-US" dirty="0"/>
              <a:t>Old Transport cut off</a:t>
            </a:r>
          </a:p>
        </p:txBody>
      </p:sp>
      <p:sp>
        <p:nvSpPr>
          <p:cNvPr id="63494" name="Rectangle 3"/>
          <p:cNvSpPr>
            <a:spLocks noGrp="1" noChangeArrowheads="1"/>
          </p:cNvSpPr>
          <p:nvPr>
            <p:ph type="body" idx="4294967295"/>
          </p:nvPr>
        </p:nvSpPr>
        <p:spPr>
          <a:xfrm>
            <a:off x="609600" y="923925"/>
            <a:ext cx="7924800" cy="5181600"/>
          </a:xfrm>
        </p:spPr>
        <p:txBody>
          <a:bodyPr/>
          <a:lstStyle/>
          <a:p>
            <a:pPr eaLnBrk="1" hangingPunct="1">
              <a:lnSpc>
                <a:spcPct val="90000"/>
              </a:lnSpc>
              <a:spcBef>
                <a:spcPct val="35000"/>
              </a:spcBef>
              <a:spcAft>
                <a:spcPct val="20000"/>
              </a:spcAft>
            </a:pPr>
            <a:r>
              <a:rPr lang="en-US" b="1" smtClean="0">
                <a:latin typeface="Tahoma" pitchFamily="34" charset="0"/>
              </a:rPr>
              <a:t>It was the only way to set neutron thresholds lower than 20 MeV, in old FLUKA versions before FLUKA 2008,</a:t>
            </a:r>
            <a:r>
              <a:rPr lang="en-US" smtClean="0">
                <a:latin typeface="Tahoma" pitchFamily="34" charset="0"/>
              </a:rPr>
              <a:t> in FLUKA 2008.3 it still works, however please use the PART-THR card to set transport limits </a:t>
            </a:r>
          </a:p>
          <a:p>
            <a:pPr eaLnBrk="1" hangingPunct="1">
              <a:lnSpc>
                <a:spcPct val="90000"/>
              </a:lnSpc>
              <a:spcBef>
                <a:spcPct val="35000"/>
              </a:spcBef>
              <a:spcAft>
                <a:spcPct val="20000"/>
              </a:spcAft>
            </a:pPr>
            <a:r>
              <a:rPr lang="en-US" b="1" smtClean="0">
                <a:latin typeface="Tahoma" pitchFamily="34" charset="0"/>
              </a:rPr>
              <a:t>Examples :</a:t>
            </a:r>
          </a:p>
          <a:p>
            <a:pPr lvl="1" eaLnBrk="1" hangingPunct="1">
              <a:lnSpc>
                <a:spcPct val="90000"/>
              </a:lnSpc>
              <a:spcBef>
                <a:spcPct val="35000"/>
              </a:spcBef>
              <a:spcAft>
                <a:spcPct val="20000"/>
              </a:spcAft>
            </a:pPr>
            <a:r>
              <a:rPr lang="en-US" smtClean="0">
                <a:latin typeface="Tahoma" pitchFamily="34" charset="0"/>
              </a:rPr>
              <a:t>Cut transport of neutrons below an energy E</a:t>
            </a:r>
            <a:r>
              <a:rPr lang="en-US" baseline="-25000" smtClean="0">
                <a:latin typeface="Tahoma" pitchFamily="34" charset="0"/>
              </a:rPr>
              <a:t>1</a:t>
            </a:r>
            <a:r>
              <a:rPr lang="en-US" smtClean="0">
                <a:latin typeface="Tahoma" pitchFamily="34" charset="0"/>
              </a:rPr>
              <a:t>&gt;20MeV</a:t>
            </a:r>
          </a:p>
          <a:p>
            <a:pPr lvl="2" eaLnBrk="1" hangingPunct="1">
              <a:lnSpc>
                <a:spcPct val="90000"/>
              </a:lnSpc>
              <a:spcBef>
                <a:spcPct val="35000"/>
              </a:spcBef>
              <a:spcAft>
                <a:spcPct val="20000"/>
              </a:spcAft>
            </a:pPr>
            <a:r>
              <a:rPr lang="en-US" smtClean="0">
                <a:latin typeface="Tahoma" pitchFamily="34" charset="0"/>
              </a:rPr>
              <a:t>Use PART-THR and give E</a:t>
            </a:r>
            <a:r>
              <a:rPr lang="en-US" baseline="-25000" smtClean="0">
                <a:latin typeface="Tahoma" pitchFamily="34" charset="0"/>
              </a:rPr>
              <a:t>1</a:t>
            </a:r>
            <a:r>
              <a:rPr lang="en-US" smtClean="0">
                <a:latin typeface="Tahoma" pitchFamily="34" charset="0"/>
              </a:rPr>
              <a:t> in WHAT(1), WHAT(2) = NEUTRON and</a:t>
            </a:r>
          </a:p>
          <a:p>
            <a:pPr lvl="2" eaLnBrk="1" hangingPunct="1">
              <a:lnSpc>
                <a:spcPct val="90000"/>
              </a:lnSpc>
              <a:spcBef>
                <a:spcPct val="35000"/>
              </a:spcBef>
              <a:spcAft>
                <a:spcPct val="20000"/>
              </a:spcAft>
            </a:pPr>
            <a:r>
              <a:rPr lang="en-US" smtClean="0">
                <a:latin typeface="Tahoma" pitchFamily="34" charset="0"/>
              </a:rPr>
              <a:t>For safety give additionally a LOW-BIAS card with WHAT(1) = 1 (group number, in </a:t>
            </a:r>
            <a:r>
              <a:rPr lang="en-US" i="1" smtClean="0">
                <a:latin typeface="Tahoma" pitchFamily="34" charset="0"/>
              </a:rPr>
              <a:t>flair </a:t>
            </a:r>
            <a:r>
              <a:rPr lang="en-US" smtClean="0">
                <a:latin typeface="Tahoma" pitchFamily="34" charset="0"/>
              </a:rPr>
              <a:t>you have to give 20 MeV)</a:t>
            </a:r>
            <a:endParaRPr lang="en-US" baseline="-25000" smtClean="0">
              <a:latin typeface="Tahoma" pitchFamily="34" charset="0"/>
            </a:endParaRPr>
          </a:p>
          <a:p>
            <a:pPr lvl="1" eaLnBrk="1" hangingPunct="1">
              <a:lnSpc>
                <a:spcPct val="90000"/>
              </a:lnSpc>
              <a:spcBef>
                <a:spcPct val="35000"/>
              </a:spcBef>
              <a:spcAft>
                <a:spcPct val="20000"/>
              </a:spcAft>
            </a:pPr>
            <a:r>
              <a:rPr lang="en-US" smtClean="0">
                <a:latin typeface="Tahoma" pitchFamily="34" charset="0"/>
              </a:rPr>
              <a:t>no neutron transport below E</a:t>
            </a:r>
            <a:r>
              <a:rPr lang="en-US" baseline="-25000" smtClean="0">
                <a:latin typeface="Tahoma" pitchFamily="34" charset="0"/>
              </a:rPr>
              <a:t>2</a:t>
            </a:r>
            <a:r>
              <a:rPr lang="en-US" smtClean="0">
                <a:latin typeface="Tahoma" pitchFamily="34" charset="0"/>
              </a:rPr>
              <a:t> = 20.0 MeV</a:t>
            </a:r>
          </a:p>
          <a:p>
            <a:pPr lvl="2" eaLnBrk="1" hangingPunct="1">
              <a:lnSpc>
                <a:spcPct val="90000"/>
              </a:lnSpc>
              <a:spcBef>
                <a:spcPct val="35000"/>
              </a:spcBef>
              <a:spcAft>
                <a:spcPct val="20000"/>
              </a:spcAft>
            </a:pPr>
            <a:r>
              <a:rPr lang="en-US" smtClean="0">
                <a:latin typeface="Tahoma" pitchFamily="34" charset="0"/>
              </a:rPr>
              <a:t>Give LOW-BIAS card with WHAT(1) = 1 </a:t>
            </a:r>
          </a:p>
          <a:p>
            <a:pPr lvl="1" eaLnBrk="1" hangingPunct="1">
              <a:lnSpc>
                <a:spcPct val="90000"/>
              </a:lnSpc>
              <a:spcBef>
                <a:spcPct val="35000"/>
              </a:spcBef>
              <a:spcAft>
                <a:spcPct val="20000"/>
              </a:spcAft>
            </a:pPr>
            <a:r>
              <a:rPr lang="en-US" smtClean="0">
                <a:latin typeface="Tahoma" pitchFamily="34" charset="0"/>
              </a:rPr>
              <a:t>No neutron transport below E</a:t>
            </a:r>
            <a:r>
              <a:rPr lang="en-US" baseline="-25000" smtClean="0">
                <a:latin typeface="Tahoma" pitchFamily="34" charset="0"/>
              </a:rPr>
              <a:t>3</a:t>
            </a:r>
            <a:r>
              <a:rPr lang="en-US" smtClean="0">
                <a:latin typeface="Tahoma" pitchFamily="34" charset="0"/>
              </a:rPr>
              <a:t> &lt; 20.0MeV</a:t>
            </a:r>
          </a:p>
          <a:p>
            <a:pPr lvl="2" eaLnBrk="1" hangingPunct="1">
              <a:lnSpc>
                <a:spcPct val="90000"/>
              </a:lnSpc>
              <a:spcBef>
                <a:spcPct val="35000"/>
              </a:spcBef>
              <a:spcAft>
                <a:spcPct val="20000"/>
              </a:spcAft>
            </a:pPr>
            <a:r>
              <a:rPr lang="en-US" smtClean="0">
                <a:latin typeface="Tahoma" pitchFamily="34" charset="0"/>
              </a:rPr>
              <a:t>Give LOW-BIAS card with WHAT(1) = group number</a:t>
            </a:r>
          </a:p>
          <a:p>
            <a:pPr lvl="2" eaLnBrk="1" hangingPunct="1">
              <a:lnSpc>
                <a:spcPct val="90000"/>
              </a:lnSpc>
              <a:spcBef>
                <a:spcPct val="35000"/>
              </a:spcBef>
              <a:spcAft>
                <a:spcPct val="20000"/>
              </a:spcAft>
            </a:pPr>
            <a:r>
              <a:rPr lang="en-US" smtClean="0">
                <a:latin typeface="Tahoma" pitchFamily="34" charset="0"/>
              </a:rPr>
              <a:t>The highest threshold between the LOW-BIAS and PART-THR cards will be retained (Fluka2008 only), note that LOW-BIAS acts at region level</a:t>
            </a:r>
          </a:p>
          <a:p>
            <a:pPr eaLnBrk="1" hangingPunct="1">
              <a:lnSpc>
                <a:spcPct val="90000"/>
              </a:lnSpc>
            </a:pPr>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C5D1C3-53F5-49B1-83B2-53802D8AD390}" type="slidenum">
              <a:rPr lang="en-US"/>
              <a:pPr/>
              <a:t>4</a:t>
            </a:fld>
            <a:endParaRPr lang="en-US"/>
          </a:p>
        </p:txBody>
      </p:sp>
      <p:sp>
        <p:nvSpPr>
          <p:cNvPr id="500738" name="Rectangle 2"/>
          <p:cNvSpPr>
            <a:spLocks noGrp="1" noChangeArrowheads="1"/>
          </p:cNvSpPr>
          <p:nvPr>
            <p:ph type="title"/>
          </p:nvPr>
        </p:nvSpPr>
        <p:spPr/>
        <p:txBody>
          <a:bodyPr/>
          <a:lstStyle/>
          <a:p>
            <a:r>
              <a:rPr lang="en-US" sz="3200"/>
              <a:t>Group Transport Technique</a:t>
            </a:r>
          </a:p>
        </p:txBody>
      </p:sp>
      <p:sp>
        <p:nvSpPr>
          <p:cNvPr id="500739" name="Rectangle 3"/>
          <p:cNvSpPr>
            <a:spLocks noGrp="1" noChangeArrowheads="1"/>
          </p:cNvSpPr>
          <p:nvPr>
            <p:ph type="body" idx="1"/>
          </p:nvPr>
        </p:nvSpPr>
        <p:spPr/>
        <p:txBody>
          <a:bodyPr/>
          <a:lstStyle/>
          <a:p>
            <a:pPr eaLnBrk="1" hangingPunct="1">
              <a:lnSpc>
                <a:spcPct val="90000"/>
              </a:lnSpc>
            </a:pPr>
            <a:r>
              <a:rPr lang="en-US" sz="1800" dirty="0" smtClean="0">
                <a:latin typeface="Tahoma" pitchFamily="34" charset="0"/>
              </a:rPr>
              <a:t>In neutron transport codes in general two approaches used: point-wise (“continuous” cross sections) and group-wise transport</a:t>
            </a:r>
          </a:p>
          <a:p>
            <a:pPr eaLnBrk="1" hangingPunct="1">
              <a:lnSpc>
                <a:spcPct val="90000"/>
              </a:lnSpc>
            </a:pPr>
            <a:r>
              <a:rPr lang="en-US" sz="1800" dirty="0" smtClean="0">
                <a:latin typeface="Tahoma" pitchFamily="34" charset="0"/>
              </a:rPr>
              <a:t>Point-wise follows cross section precisely but is can be time and memory consuming</a:t>
            </a:r>
          </a:p>
          <a:p>
            <a:pPr eaLnBrk="1" hangingPunct="1">
              <a:lnSpc>
                <a:spcPct val="90000"/>
              </a:lnSpc>
            </a:pPr>
            <a:r>
              <a:rPr lang="en-US" sz="1800" dirty="0" smtClean="0">
                <a:latin typeface="Tahoma" pitchFamily="34" charset="0"/>
              </a:rPr>
              <a:t>Group approach is widely used in neutron transport codes because it is fast and gives good results for most applications</a:t>
            </a:r>
          </a:p>
          <a:p>
            <a:pPr eaLnBrk="1" hangingPunct="1">
              <a:lnSpc>
                <a:spcPct val="90000"/>
              </a:lnSpc>
            </a:pPr>
            <a:r>
              <a:rPr lang="en-US" sz="1800" dirty="0" smtClean="0">
                <a:latin typeface="Tahoma" pitchFamily="34" charset="0"/>
              </a:rPr>
              <a:t>Group-wise transport: energy range of interest is divided into a given number of discrete intervals: </a:t>
            </a:r>
            <a:r>
              <a:rPr lang="en-US" sz="1800" b="1" dirty="0" smtClean="0">
                <a:latin typeface="Tahoma" pitchFamily="34" charset="0"/>
              </a:rPr>
              <a:t>energy groups</a:t>
            </a:r>
          </a:p>
          <a:p>
            <a:pPr eaLnBrk="1" hangingPunct="1">
              <a:lnSpc>
                <a:spcPct val="90000"/>
              </a:lnSpc>
            </a:pPr>
            <a:r>
              <a:rPr lang="en-US" sz="1800" dirty="0" smtClean="0">
                <a:latin typeface="Tahoma" pitchFamily="34" charset="0"/>
              </a:rPr>
              <a:t>Elastic and inelastic reactions are not simulated as exclusive processes but by a </a:t>
            </a:r>
            <a:r>
              <a:rPr lang="en-US" sz="1800" b="1" dirty="0" smtClean="0">
                <a:latin typeface="Tahoma" pitchFamily="34" charset="0"/>
              </a:rPr>
              <a:t>group to group transfer probability:</a:t>
            </a:r>
            <a:r>
              <a:rPr lang="en-US" sz="1800" dirty="0" smtClean="0">
                <a:latin typeface="Tahoma" pitchFamily="34" charset="0"/>
              </a:rPr>
              <a:t> </a:t>
            </a:r>
            <a:r>
              <a:rPr lang="en-US" sz="1800" b="1" dirty="0" err="1" smtClean="0">
                <a:latin typeface="Tahoma" pitchFamily="34" charset="0"/>
              </a:rPr>
              <a:t>downscattering</a:t>
            </a:r>
            <a:r>
              <a:rPr lang="en-US" sz="1800" b="1" dirty="0" smtClean="0">
                <a:latin typeface="Tahoma" pitchFamily="34" charset="0"/>
              </a:rPr>
              <a:t> matrix</a:t>
            </a:r>
          </a:p>
          <a:p>
            <a:pPr eaLnBrk="1" hangingPunct="1">
              <a:lnSpc>
                <a:spcPct val="90000"/>
              </a:lnSpc>
            </a:pPr>
            <a:r>
              <a:rPr lang="en-US" sz="1800" dirty="0" err="1" smtClean="0">
                <a:latin typeface="Tahoma" pitchFamily="34" charset="0"/>
              </a:rPr>
              <a:t>Downscattering</a:t>
            </a:r>
            <a:r>
              <a:rPr lang="en-US" sz="1800" dirty="0" smtClean="0">
                <a:latin typeface="Tahoma" pitchFamily="34" charset="0"/>
              </a:rPr>
              <a:t> means that a neutron in a given group undergoes a scattering event where it loses energy. Afterwards it is in a group of lower energy. If the neutron does not lose enough energy to be in an other group it stays in the same group (in-scattering).</a:t>
            </a:r>
          </a:p>
          <a:p>
            <a:pPr eaLnBrk="1" hangingPunct="1">
              <a:lnSpc>
                <a:spcPct val="90000"/>
              </a:lnSpc>
            </a:pPr>
            <a:r>
              <a:rPr lang="en-US" sz="1800" dirty="0" smtClean="0">
                <a:latin typeface="Tahoma" pitchFamily="34" charset="0"/>
              </a:rPr>
              <a:t>In thermal region neutrons can gain energy, which is taken into account by an </a:t>
            </a:r>
            <a:r>
              <a:rPr lang="en-US" sz="1800" b="1" dirty="0" err="1" smtClean="0">
                <a:latin typeface="Tahoma" pitchFamily="34" charset="0"/>
              </a:rPr>
              <a:t>upscattering</a:t>
            </a:r>
            <a:r>
              <a:rPr lang="en-US" sz="1800" dirty="0" smtClean="0">
                <a:latin typeface="Tahoma" pitchFamily="34" charset="0"/>
              </a:rPr>
              <a:t> </a:t>
            </a:r>
            <a:r>
              <a:rPr lang="en-US" sz="1800" b="1" dirty="0" smtClean="0">
                <a:latin typeface="Tahoma" pitchFamily="34" charset="0"/>
              </a:rPr>
              <a:t>matrix</a:t>
            </a:r>
            <a:r>
              <a:rPr lang="en-US" sz="1800" dirty="0" smtClean="0">
                <a:latin typeface="Tahoma" pitchFamily="34" charset="0"/>
              </a:rPr>
              <a:t> which contains the transfer probability to be scattered into a group of higher energy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D3F329C-9814-4F63-8AA8-51533AE3831F}" type="slidenum">
              <a:rPr lang="en-US"/>
              <a:pPr/>
              <a:t>5</a:t>
            </a:fld>
            <a:endParaRPr lang="en-US"/>
          </a:p>
        </p:txBody>
      </p:sp>
      <p:sp>
        <p:nvSpPr>
          <p:cNvPr id="525314" name="Rectangle 2"/>
          <p:cNvSpPr>
            <a:spLocks noGrp="1" noChangeArrowheads="1"/>
          </p:cNvSpPr>
          <p:nvPr>
            <p:ph type="title"/>
          </p:nvPr>
        </p:nvSpPr>
        <p:spPr/>
        <p:txBody>
          <a:bodyPr/>
          <a:lstStyle/>
          <a:p>
            <a:r>
              <a:rPr lang="en-US" sz="3200"/>
              <a:t>The FLUKA Low Neutron Library</a:t>
            </a:r>
          </a:p>
        </p:txBody>
      </p:sp>
      <p:sp>
        <p:nvSpPr>
          <p:cNvPr id="525315" name="Rectangle 3"/>
          <p:cNvSpPr>
            <a:spLocks noGrp="1" noChangeArrowheads="1"/>
          </p:cNvSpPr>
          <p:nvPr>
            <p:ph type="body" idx="1"/>
          </p:nvPr>
        </p:nvSpPr>
        <p:spPr/>
        <p:txBody>
          <a:bodyPr/>
          <a:lstStyle/>
          <a:p>
            <a:pPr eaLnBrk="1" hangingPunct="1"/>
            <a:r>
              <a:rPr lang="en-US" dirty="0" smtClean="0">
                <a:latin typeface="Tahoma" pitchFamily="34" charset="0"/>
              </a:rPr>
              <a:t>FLUKA uses the group transport technique</a:t>
            </a:r>
          </a:p>
          <a:p>
            <a:pPr eaLnBrk="1" hangingPunct="1"/>
            <a:r>
              <a:rPr lang="en-US" dirty="0" smtClean="0">
                <a:latin typeface="Tahoma" pitchFamily="34" charset="0"/>
              </a:rPr>
              <a:t>Number of groups: 260 of approximately equal logarithmic with, the actual energies limits of each group can be found in the manual (or can be printed to *.out file), NB the </a:t>
            </a:r>
            <a:r>
              <a:rPr lang="en-US" b="1" dirty="0" smtClean="0">
                <a:latin typeface="Tahoma" pitchFamily="34" charset="0"/>
              </a:rPr>
              <a:t>group with the highest energy has the number 1</a:t>
            </a:r>
            <a:r>
              <a:rPr lang="en-US" dirty="0" smtClean="0">
                <a:latin typeface="Tahoma" pitchFamily="34" charset="0"/>
              </a:rPr>
              <a:t>, the group with the lowest energy has number 260</a:t>
            </a:r>
          </a:p>
          <a:p>
            <a:pPr eaLnBrk="1" hangingPunct="1"/>
            <a:r>
              <a:rPr lang="en-US" dirty="0" smtClean="0">
                <a:latin typeface="Tahoma" pitchFamily="34" charset="0"/>
              </a:rPr>
              <a:t>Thermal groups: 31, with 30 </a:t>
            </a:r>
            <a:r>
              <a:rPr lang="en-US" dirty="0" err="1" smtClean="0">
                <a:latin typeface="Tahoma" pitchFamily="34" charset="0"/>
              </a:rPr>
              <a:t>upscattering</a:t>
            </a:r>
            <a:r>
              <a:rPr lang="en-US" dirty="0" smtClean="0">
                <a:latin typeface="Tahoma" pitchFamily="34" charset="0"/>
              </a:rPr>
              <a:t> groups</a:t>
            </a:r>
          </a:p>
          <a:p>
            <a:pPr eaLnBrk="1" hangingPunct="1"/>
            <a:r>
              <a:rPr lang="en-US" dirty="0" smtClean="0">
                <a:latin typeface="Tahoma" pitchFamily="34" charset="0"/>
              </a:rPr>
              <a:t>Energy range of library: 0.01 </a:t>
            </a:r>
            <a:r>
              <a:rPr lang="en-US" dirty="0" err="1" smtClean="0">
                <a:latin typeface="Tahoma" pitchFamily="34" charset="0"/>
              </a:rPr>
              <a:t>meV</a:t>
            </a:r>
            <a:r>
              <a:rPr lang="en-US" dirty="0" smtClean="0">
                <a:latin typeface="Tahoma" pitchFamily="34" charset="0"/>
              </a:rPr>
              <a:t> - 20 </a:t>
            </a:r>
            <a:r>
              <a:rPr lang="en-US" dirty="0" err="1" smtClean="0">
                <a:latin typeface="Tahoma" pitchFamily="34" charset="0"/>
              </a:rPr>
              <a:t>MeV</a:t>
            </a:r>
            <a:endParaRPr lang="en-US" dirty="0" smtClean="0">
              <a:latin typeface="Tahoma" pitchFamily="34" charset="0"/>
            </a:endParaRPr>
          </a:p>
          <a:p>
            <a:pPr eaLnBrk="1" hangingPunct="1"/>
            <a:r>
              <a:rPr lang="en-US" dirty="0" smtClean="0">
                <a:latin typeface="Tahoma" pitchFamily="34" charset="0"/>
              </a:rPr>
              <a:t>Based on recent versions of evaluated nuclear data files:</a:t>
            </a:r>
            <a:br>
              <a:rPr lang="en-US" dirty="0" smtClean="0">
                <a:latin typeface="Tahoma" pitchFamily="34" charset="0"/>
              </a:rPr>
            </a:br>
            <a:r>
              <a:rPr lang="en-US" dirty="0" smtClean="0">
                <a:latin typeface="Tahoma" pitchFamily="34" charset="0"/>
              </a:rPr>
              <a:t>ENDF/B-VI.8, ENDF/B-VII.0, Jendl-3.3, Jeff-3.1,…</a:t>
            </a:r>
          </a:p>
          <a:p>
            <a:pPr eaLnBrk="1" hangingPunct="1"/>
            <a:r>
              <a:rPr lang="en-US" dirty="0" smtClean="0">
                <a:latin typeface="Tahoma" pitchFamily="34" charset="0"/>
              </a:rPr>
              <a:t>About 230 isotopes/materials available</a:t>
            </a:r>
          </a:p>
          <a:p>
            <a:pPr eaLnBrk="1" hangingPunct="1"/>
            <a:r>
              <a:rPr lang="en-US" dirty="0" smtClean="0">
                <a:latin typeface="Tahoma" pitchFamily="34" charset="0"/>
              </a:rPr>
              <a:t>Almost all materials available at 2 temperatures: 87K, 296K</a:t>
            </a:r>
          </a:p>
          <a:p>
            <a:pPr eaLnBrk="1" hangingPunct="1"/>
            <a:r>
              <a:rPr lang="en-US" dirty="0" smtClean="0">
                <a:latin typeface="Tahoma" pitchFamily="34" charset="0"/>
              </a:rPr>
              <a:t>Some also at 4K and 120K</a:t>
            </a:r>
          </a:p>
          <a:p>
            <a:pPr eaLnBrk="1" hangingPunct="1"/>
            <a:r>
              <a:rPr lang="en-US" dirty="0" smtClean="0">
                <a:latin typeface="Tahoma" pitchFamily="34" charset="0"/>
              </a:rPr>
              <a:t>NB: Because of the group technique the energy of a neutron below 20 </a:t>
            </a:r>
            <a:r>
              <a:rPr lang="en-US" dirty="0" err="1" smtClean="0">
                <a:latin typeface="Tahoma" pitchFamily="34" charset="0"/>
              </a:rPr>
              <a:t>MeV</a:t>
            </a:r>
            <a:r>
              <a:rPr lang="en-US" dirty="0" smtClean="0">
                <a:latin typeface="Tahoma" pitchFamily="34" charset="0"/>
              </a:rPr>
              <a:t> is only defined within the accuracy of the groups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3F2B20A-9979-46FE-892F-CE3B7B6FB388}" type="slidenum">
              <a:rPr lang="en-US"/>
              <a:pPr/>
              <a:t>6</a:t>
            </a:fld>
            <a:endParaRPr lang="en-US"/>
          </a:p>
        </p:txBody>
      </p:sp>
      <p:sp>
        <p:nvSpPr>
          <p:cNvPr id="506882" name="Rectangle 2"/>
          <p:cNvSpPr>
            <a:spLocks noGrp="1" noChangeArrowheads="1"/>
          </p:cNvSpPr>
          <p:nvPr>
            <p:ph type="title"/>
          </p:nvPr>
        </p:nvSpPr>
        <p:spPr/>
        <p:txBody>
          <a:bodyPr/>
          <a:lstStyle/>
          <a:p>
            <a:r>
              <a:rPr lang="en-US" sz="3200"/>
              <a:t>Gamma generation</a:t>
            </a:r>
          </a:p>
        </p:txBody>
      </p:sp>
      <p:sp>
        <p:nvSpPr>
          <p:cNvPr id="506883" name="Rectangle 3"/>
          <p:cNvSpPr>
            <a:spLocks noGrp="1" noChangeArrowheads="1"/>
          </p:cNvSpPr>
          <p:nvPr>
            <p:ph type="body" idx="1"/>
          </p:nvPr>
        </p:nvSpPr>
        <p:spPr/>
        <p:txBody>
          <a:bodyPr/>
          <a:lstStyle/>
          <a:p>
            <a:pPr eaLnBrk="1" hangingPunct="1">
              <a:lnSpc>
                <a:spcPct val="90000"/>
              </a:lnSpc>
            </a:pPr>
            <a:r>
              <a:rPr lang="en-US" dirty="0" smtClean="0">
                <a:latin typeface="Tahoma" pitchFamily="34" charset="0"/>
              </a:rPr>
              <a:t>Gamma generation from (</a:t>
            </a:r>
            <a:r>
              <a:rPr lang="en-US" dirty="0" err="1" smtClean="0">
                <a:latin typeface="Tahoma" pitchFamily="34" charset="0"/>
              </a:rPr>
              <a:t>n,x</a:t>
            </a:r>
            <a:r>
              <a:rPr lang="en-US" dirty="0" smtClean="0">
                <a:latin typeface="Tahoma" pitchFamily="34" charset="0"/>
                <a:sym typeface="Symbol" pitchFamily="18" charset="2"/>
              </a:rPr>
              <a:t>) reactions </a:t>
            </a:r>
            <a:r>
              <a:rPr lang="en-US" dirty="0" smtClean="0">
                <a:latin typeface="Tahoma" pitchFamily="34" charset="0"/>
              </a:rPr>
              <a:t>is done for the elements where data is available in the evaluated nuclear data </a:t>
            </a:r>
            <a:r>
              <a:rPr lang="en-US" dirty="0" smtClean="0">
                <a:latin typeface="Tahoma" pitchFamily="34" charset="0"/>
              </a:rPr>
              <a:t>files</a:t>
            </a:r>
            <a:br>
              <a:rPr lang="en-US" dirty="0" smtClean="0">
                <a:latin typeface="Tahoma" pitchFamily="34" charset="0"/>
              </a:rPr>
            </a:br>
            <a:r>
              <a:rPr lang="en-US" dirty="0" smtClean="0">
                <a:latin typeface="Tahoma" pitchFamily="34" charset="0"/>
              </a:rPr>
              <a:t>(c.f</a:t>
            </a:r>
            <a:r>
              <a:rPr lang="en-US" dirty="0" smtClean="0">
                <a:latin typeface="Tahoma" pitchFamily="34" charset="0"/>
              </a:rPr>
              <a:t>. manual for a complete list)</a:t>
            </a:r>
          </a:p>
          <a:p>
            <a:pPr eaLnBrk="1" hangingPunct="1">
              <a:lnSpc>
                <a:spcPct val="90000"/>
              </a:lnSpc>
            </a:pPr>
            <a:r>
              <a:rPr lang="en-US" dirty="0" smtClean="0">
                <a:latin typeface="Tahoma" pitchFamily="34" charset="0"/>
              </a:rPr>
              <a:t>Gamma generation is done also by a </a:t>
            </a:r>
            <a:r>
              <a:rPr lang="en-US" dirty="0" err="1" smtClean="0">
                <a:latin typeface="Tahoma" pitchFamily="34" charset="0"/>
              </a:rPr>
              <a:t>multigroup</a:t>
            </a:r>
            <a:r>
              <a:rPr lang="en-US" dirty="0" smtClean="0">
                <a:latin typeface="Tahoma" pitchFamily="34" charset="0"/>
              </a:rPr>
              <a:t> scheme</a:t>
            </a:r>
          </a:p>
          <a:p>
            <a:pPr eaLnBrk="1" hangingPunct="1">
              <a:lnSpc>
                <a:spcPct val="90000"/>
              </a:lnSpc>
            </a:pPr>
            <a:r>
              <a:rPr lang="en-US" dirty="0" smtClean="0">
                <a:latin typeface="Tahoma" pitchFamily="34" charset="0"/>
              </a:rPr>
              <a:t>Number of groups: 42, NB the number of gamma groups is different from the number of neutron groups!</a:t>
            </a:r>
          </a:p>
          <a:p>
            <a:pPr eaLnBrk="1" hangingPunct="1">
              <a:lnSpc>
                <a:spcPct val="90000"/>
              </a:lnSpc>
            </a:pPr>
            <a:r>
              <a:rPr lang="en-US" dirty="0" smtClean="0">
                <a:latin typeface="Tahoma" pitchFamily="34" charset="0"/>
              </a:rPr>
              <a:t>Energy range: 1keV - 50 </a:t>
            </a:r>
            <a:r>
              <a:rPr lang="en-US" dirty="0" err="1" smtClean="0">
                <a:latin typeface="Tahoma" pitchFamily="34" charset="0"/>
              </a:rPr>
              <a:t>MeV</a:t>
            </a:r>
            <a:r>
              <a:rPr lang="en-US" dirty="0" smtClean="0">
                <a:latin typeface="Tahoma" pitchFamily="34" charset="0"/>
              </a:rPr>
              <a:t>, NB the gamma energy range is different from the neutron energy range</a:t>
            </a:r>
          </a:p>
          <a:p>
            <a:pPr eaLnBrk="1" hangingPunct="1">
              <a:lnSpc>
                <a:spcPct val="90000"/>
              </a:lnSpc>
            </a:pPr>
            <a:r>
              <a:rPr lang="en-US" dirty="0" smtClean="0">
                <a:latin typeface="Tahoma" pitchFamily="34" charset="0"/>
              </a:rPr>
              <a:t>The actual energy of the generated photon is sampled randomly in the energy interval corresponding to its gamma group, exception: 2.2 </a:t>
            </a:r>
            <a:r>
              <a:rPr lang="en-US" dirty="0" err="1" smtClean="0">
                <a:latin typeface="Tahoma" pitchFamily="34" charset="0"/>
              </a:rPr>
              <a:t>MeV</a:t>
            </a:r>
            <a:r>
              <a:rPr lang="en-US" dirty="0" smtClean="0">
                <a:latin typeface="Tahoma" pitchFamily="34" charset="0"/>
              </a:rPr>
              <a:t> transition of deuterium and 478 keV photon from </a:t>
            </a:r>
            <a:r>
              <a:rPr lang="en-US" baseline="30000" dirty="0" smtClean="0">
                <a:latin typeface="Tahoma" pitchFamily="34" charset="0"/>
              </a:rPr>
              <a:t>10</a:t>
            </a:r>
            <a:r>
              <a:rPr lang="en-US" dirty="0" smtClean="0">
                <a:latin typeface="Tahoma" pitchFamily="34" charset="0"/>
              </a:rPr>
              <a:t>B(n,</a:t>
            </a:r>
            <a:r>
              <a:rPr lang="el-GR" dirty="0" smtClean="0">
                <a:latin typeface="Tahoma" pitchFamily="34" charset="0"/>
                <a:cs typeface="Tahoma" pitchFamily="34" charset="0"/>
                <a:sym typeface="Symbol" pitchFamily="18" charset="2"/>
              </a:rPr>
              <a:t>α</a:t>
            </a:r>
            <a:r>
              <a:rPr lang="en-US" dirty="0" smtClean="0">
                <a:latin typeface="Tahoma" pitchFamily="34" charset="0"/>
                <a:cs typeface="Tahoma" pitchFamily="34" charset="0"/>
                <a:sym typeface="Symbol" pitchFamily="18" charset="2"/>
              </a:rPr>
              <a:t>) and gamma cascades from </a:t>
            </a:r>
            <a:r>
              <a:rPr lang="en-US" dirty="0" err="1" smtClean="0">
                <a:latin typeface="Tahoma" pitchFamily="34" charset="0"/>
                <a:cs typeface="Tahoma" pitchFamily="34" charset="0"/>
                <a:sym typeface="Symbol" pitchFamily="18" charset="2"/>
              </a:rPr>
              <a:t>Cd</a:t>
            </a:r>
            <a:r>
              <a:rPr lang="en-US" dirty="0" smtClean="0">
                <a:latin typeface="Tahoma" pitchFamily="34" charset="0"/>
                <a:cs typeface="Tahoma" pitchFamily="34" charset="0"/>
                <a:sym typeface="Symbol" pitchFamily="18" charset="2"/>
              </a:rPr>
              <a:t>(n, </a:t>
            </a:r>
            <a:r>
              <a:rPr lang="el-GR" dirty="0" smtClean="0">
                <a:latin typeface="Tahoma" pitchFamily="34" charset="0"/>
                <a:cs typeface="Tahoma" pitchFamily="34" charset="0"/>
                <a:sym typeface="Symbol" pitchFamily="18" charset="2"/>
              </a:rPr>
              <a:t></a:t>
            </a:r>
            <a:r>
              <a:rPr lang="en-US" dirty="0" smtClean="0">
                <a:latin typeface="Tahoma" pitchFamily="34" charset="0"/>
                <a:cs typeface="Tahoma" pitchFamily="34" charset="0"/>
                <a:sym typeface="Symbol" pitchFamily="18" charset="2"/>
              </a:rPr>
              <a:t>) and </a:t>
            </a:r>
            <a:r>
              <a:rPr lang="en-US" dirty="0" err="1" smtClean="0">
                <a:latin typeface="Tahoma" pitchFamily="34" charset="0"/>
                <a:cs typeface="Tahoma" pitchFamily="34" charset="0"/>
                <a:sym typeface="Symbol" pitchFamily="18" charset="2"/>
              </a:rPr>
              <a:t>Xe</a:t>
            </a:r>
            <a:r>
              <a:rPr lang="en-US" dirty="0" smtClean="0">
                <a:latin typeface="Tahoma" pitchFamily="34" charset="0"/>
                <a:cs typeface="Tahoma" pitchFamily="34" charset="0"/>
                <a:sym typeface="Symbol" pitchFamily="18" charset="2"/>
              </a:rPr>
              <a:t>(n, </a:t>
            </a:r>
            <a:r>
              <a:rPr lang="el-GR" dirty="0" smtClean="0">
                <a:latin typeface="Tahoma" pitchFamily="34" charset="0"/>
                <a:cs typeface="Tahoma" pitchFamily="34" charset="0"/>
                <a:sym typeface="Symbol" pitchFamily="18" charset="2"/>
              </a:rPr>
              <a:t></a:t>
            </a:r>
            <a:r>
              <a:rPr lang="en-US" dirty="0" smtClean="0">
                <a:latin typeface="Tahoma" pitchFamily="34" charset="0"/>
                <a:cs typeface="Tahoma" pitchFamily="34" charset="0"/>
                <a:sym typeface="Symbol" pitchFamily="18" charset="2"/>
              </a:rPr>
              <a:t>)</a:t>
            </a:r>
            <a:endParaRPr lang="el-GR" dirty="0" smtClean="0">
              <a:latin typeface="Tahoma" pitchFamily="34" charset="0"/>
              <a:cs typeface="Tahoma" pitchFamily="34" charset="0"/>
              <a:sym typeface="Symbol" pitchFamily="18" charset="2"/>
            </a:endParaRPr>
          </a:p>
          <a:p>
            <a:pPr eaLnBrk="1" hangingPunct="1">
              <a:lnSpc>
                <a:spcPct val="90000"/>
              </a:lnSpc>
            </a:pPr>
            <a:r>
              <a:rPr lang="en-US" dirty="0" smtClean="0">
                <a:latin typeface="Tahoma" pitchFamily="34" charset="0"/>
              </a:rPr>
              <a:t>Capture gammas as well as gammas from inelastic reactions like (</a:t>
            </a:r>
            <a:r>
              <a:rPr lang="en-US" dirty="0" err="1" smtClean="0">
                <a:latin typeface="Tahoma" pitchFamily="34" charset="0"/>
              </a:rPr>
              <a:t>n,n</a:t>
            </a:r>
            <a:r>
              <a:rPr lang="en-US" dirty="0" smtClean="0">
                <a:latin typeface="Tahoma" pitchFamily="34" charset="0"/>
              </a:rPr>
              <a:t>’) are included</a:t>
            </a:r>
          </a:p>
          <a:p>
            <a:pPr eaLnBrk="1" hangingPunct="1">
              <a:lnSpc>
                <a:spcPct val="90000"/>
              </a:lnSpc>
            </a:pPr>
            <a:r>
              <a:rPr lang="en-US" dirty="0" smtClean="0">
                <a:latin typeface="Tahoma" pitchFamily="34" charset="0"/>
              </a:rPr>
              <a:t>The neutron library only creates gammas, the transport is done by the EMF module (like all other gammas in FLUKA)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8CF5E0B-D2FE-4353-8BCB-91819A720880}" type="slidenum">
              <a:rPr lang="en-US"/>
              <a:pPr/>
              <a:t>7</a:t>
            </a:fld>
            <a:endParaRPr lang="en-US"/>
          </a:p>
        </p:txBody>
      </p:sp>
      <p:sp>
        <p:nvSpPr>
          <p:cNvPr id="526338" name="Rectangle 2"/>
          <p:cNvSpPr>
            <a:spLocks noGrp="1" noChangeArrowheads="1"/>
          </p:cNvSpPr>
          <p:nvPr>
            <p:ph type="title"/>
          </p:nvPr>
        </p:nvSpPr>
        <p:spPr/>
        <p:txBody>
          <a:bodyPr/>
          <a:lstStyle/>
          <a:p>
            <a:r>
              <a:rPr lang="en-US" sz="3200"/>
              <a:t>Energy deposition</a:t>
            </a:r>
          </a:p>
        </p:txBody>
      </p:sp>
      <p:sp>
        <p:nvSpPr>
          <p:cNvPr id="526339" name="Rectangle 3"/>
          <p:cNvSpPr>
            <a:spLocks noGrp="1" noChangeArrowheads="1"/>
          </p:cNvSpPr>
          <p:nvPr>
            <p:ph type="body" idx="1"/>
          </p:nvPr>
        </p:nvSpPr>
        <p:spPr/>
        <p:txBody>
          <a:bodyPr/>
          <a:lstStyle/>
          <a:p>
            <a:pPr eaLnBrk="1" hangingPunct="1"/>
            <a:r>
              <a:rPr lang="en-US" dirty="0" smtClean="0">
                <a:latin typeface="Tahoma" pitchFamily="34" charset="0"/>
              </a:rPr>
              <a:t>Energy deposition by neutrons below 20 </a:t>
            </a:r>
            <a:r>
              <a:rPr lang="en-US" dirty="0" err="1" smtClean="0">
                <a:latin typeface="Tahoma" pitchFamily="34" charset="0"/>
              </a:rPr>
              <a:t>MeV</a:t>
            </a:r>
            <a:r>
              <a:rPr lang="en-US" dirty="0" smtClean="0">
                <a:latin typeface="Tahoma" pitchFamily="34" charset="0"/>
              </a:rPr>
              <a:t> is estimated by means of </a:t>
            </a:r>
            <a:r>
              <a:rPr lang="en-US" dirty="0" err="1" smtClean="0">
                <a:latin typeface="Tahoma" pitchFamily="34" charset="0"/>
              </a:rPr>
              <a:t>kerma</a:t>
            </a:r>
            <a:r>
              <a:rPr lang="en-US" dirty="0" smtClean="0">
                <a:latin typeface="Tahoma" pitchFamily="34" charset="0"/>
              </a:rPr>
              <a:t> factors</a:t>
            </a:r>
          </a:p>
          <a:p>
            <a:pPr eaLnBrk="1" hangingPunct="1"/>
            <a:r>
              <a:rPr lang="en-US" dirty="0" smtClean="0">
                <a:latin typeface="Tahoma" pitchFamily="34" charset="0"/>
              </a:rPr>
              <a:t>For some materials with gamma production the </a:t>
            </a:r>
            <a:r>
              <a:rPr lang="en-US" dirty="0" err="1" smtClean="0">
                <a:latin typeface="Tahoma" pitchFamily="34" charset="0"/>
              </a:rPr>
              <a:t>kerma</a:t>
            </a:r>
            <a:r>
              <a:rPr lang="en-US" dirty="0" smtClean="0">
                <a:latin typeface="Tahoma" pitchFamily="34" charset="0"/>
              </a:rPr>
              <a:t> values of some groups (mainly at high energies) are </a:t>
            </a:r>
            <a:r>
              <a:rPr lang="en-US" dirty="0" smtClean="0">
                <a:latin typeface="Tahoma" pitchFamily="34" charset="0"/>
              </a:rPr>
              <a:t>problematic</a:t>
            </a:r>
            <a:br>
              <a:rPr lang="en-US" dirty="0" smtClean="0">
                <a:latin typeface="Tahoma" pitchFamily="34" charset="0"/>
              </a:rPr>
            </a:br>
            <a:r>
              <a:rPr lang="en-US" dirty="0" smtClean="0">
                <a:latin typeface="Tahoma" pitchFamily="34" charset="0"/>
              </a:rPr>
              <a:t>(</a:t>
            </a:r>
            <a:r>
              <a:rPr lang="en-US" dirty="0" err="1" smtClean="0">
                <a:latin typeface="Tahoma" pitchFamily="34" charset="0"/>
              </a:rPr>
              <a:t>c.f</a:t>
            </a:r>
            <a:r>
              <a:rPr lang="en-US" dirty="0" smtClean="0">
                <a:latin typeface="Tahoma" pitchFamily="34" charset="0"/>
              </a:rPr>
              <a:t> </a:t>
            </a:r>
            <a:r>
              <a:rPr lang="en-US" dirty="0" smtClean="0">
                <a:latin typeface="Tahoma" pitchFamily="34" charset="0"/>
              </a:rPr>
              <a:t>manual). The reason is inconsistent data in the evaluated data files. Effort was addressed to apply corrections to improve the situation but it there are still some materials with problematic </a:t>
            </a:r>
            <a:r>
              <a:rPr lang="en-US" dirty="0" err="1" smtClean="0">
                <a:latin typeface="Tahoma" pitchFamily="34" charset="0"/>
              </a:rPr>
              <a:t>kermas</a:t>
            </a:r>
            <a:r>
              <a:rPr lang="en-US" dirty="0" smtClean="0">
                <a:latin typeface="Tahoma" pitchFamily="34" charset="0"/>
              </a:rPr>
              <a:t>.</a:t>
            </a:r>
          </a:p>
          <a:p>
            <a:pPr eaLnBrk="1" hangingPunct="1"/>
            <a:r>
              <a:rPr lang="en-US" dirty="0" smtClean="0">
                <a:latin typeface="Tahoma" pitchFamily="34" charset="0"/>
              </a:rPr>
              <a:t>The user should check carefully the results of simulations with these materials. However, the effect should vanish in a typical simulation.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6887AAF-E283-43CF-8CAA-C653102A37FE}" type="slidenum">
              <a:rPr lang="en-US"/>
              <a:pPr/>
              <a:t>8</a:t>
            </a:fld>
            <a:endParaRPr lang="en-US"/>
          </a:p>
        </p:txBody>
      </p:sp>
      <p:sp>
        <p:nvSpPr>
          <p:cNvPr id="501762" name="Rectangle 2"/>
          <p:cNvSpPr>
            <a:spLocks noGrp="1" noChangeArrowheads="1"/>
          </p:cNvSpPr>
          <p:nvPr>
            <p:ph type="title"/>
          </p:nvPr>
        </p:nvSpPr>
        <p:spPr/>
        <p:txBody>
          <a:bodyPr/>
          <a:lstStyle/>
          <a:p>
            <a:r>
              <a:rPr lang="en-US" sz="3200"/>
              <a:t>Secondary and Fission Neutrons</a:t>
            </a:r>
          </a:p>
        </p:txBody>
      </p:sp>
      <p:sp>
        <p:nvSpPr>
          <p:cNvPr id="501763" name="Rectangle 3"/>
          <p:cNvSpPr>
            <a:spLocks noGrp="1" noChangeArrowheads="1"/>
          </p:cNvSpPr>
          <p:nvPr>
            <p:ph type="body" idx="1"/>
          </p:nvPr>
        </p:nvSpPr>
        <p:spPr/>
        <p:txBody>
          <a:bodyPr/>
          <a:lstStyle/>
          <a:p>
            <a:pPr eaLnBrk="1" hangingPunct="1">
              <a:lnSpc>
                <a:spcPct val="90000"/>
              </a:lnSpc>
            </a:pPr>
            <a:r>
              <a:rPr lang="en-US" dirty="0" smtClean="0">
                <a:latin typeface="Tahoma" pitchFamily="34" charset="0"/>
              </a:rPr>
              <a:t>Neutrons from (</a:t>
            </a:r>
            <a:r>
              <a:rPr lang="en-US" dirty="0" err="1" smtClean="0">
                <a:latin typeface="Tahoma" pitchFamily="34" charset="0"/>
              </a:rPr>
              <a:t>n,xn</a:t>
            </a:r>
            <a:r>
              <a:rPr lang="en-US" dirty="0" smtClean="0">
                <a:latin typeface="Tahoma" pitchFamily="34" charset="0"/>
              </a:rPr>
              <a:t>) reactions are taken into account implicitly by a group dependent </a:t>
            </a:r>
            <a:r>
              <a:rPr lang="en-US" b="1" dirty="0" smtClean="0">
                <a:latin typeface="Tahoma" pitchFamily="34" charset="0"/>
              </a:rPr>
              <a:t>non-absorption probability, </a:t>
            </a:r>
            <a:r>
              <a:rPr lang="en-US" dirty="0" smtClean="0">
                <a:latin typeface="Tahoma" pitchFamily="34" charset="0"/>
              </a:rPr>
              <a:t>i.e.</a:t>
            </a:r>
            <a:r>
              <a:rPr lang="en-US" b="1" dirty="0" smtClean="0">
                <a:latin typeface="Tahoma" pitchFamily="34" charset="0"/>
              </a:rPr>
              <a:t> </a:t>
            </a:r>
            <a:r>
              <a:rPr lang="en-US" dirty="0" smtClean="0">
                <a:latin typeface="Tahoma" pitchFamily="34" charset="0"/>
              </a:rPr>
              <a:t>a factor by which the weight (or the multiplicity) of a neutron is multiplied after a collision</a:t>
            </a:r>
          </a:p>
          <a:p>
            <a:pPr eaLnBrk="1" hangingPunct="1">
              <a:lnSpc>
                <a:spcPct val="90000"/>
              </a:lnSpc>
            </a:pPr>
            <a:r>
              <a:rPr lang="en-US" dirty="0" smtClean="0">
                <a:latin typeface="Tahoma" pitchFamily="34" charset="0"/>
              </a:rPr>
              <a:t>If the only possible processes are scattering and capture the non-absorption probability is smaller than 1, if also (n,2n) is possible the factor is bigger than 1</a:t>
            </a:r>
          </a:p>
          <a:p>
            <a:pPr eaLnBrk="1" hangingPunct="1">
              <a:lnSpc>
                <a:spcPct val="90000"/>
              </a:lnSpc>
            </a:pPr>
            <a:r>
              <a:rPr lang="en-US" dirty="0" smtClean="0">
                <a:latin typeface="Tahoma" pitchFamily="34" charset="0"/>
              </a:rPr>
              <a:t>Fission neutrons are treated separately by a group dependent fission probability</a:t>
            </a:r>
          </a:p>
          <a:p>
            <a:pPr eaLnBrk="1" hangingPunct="1">
              <a:lnSpc>
                <a:spcPct val="90000"/>
              </a:lnSpc>
            </a:pPr>
            <a:r>
              <a:rPr lang="en-US" dirty="0" smtClean="0">
                <a:latin typeface="Tahoma" pitchFamily="34" charset="0"/>
              </a:rPr>
              <a:t>Fission neutrons are emitted </a:t>
            </a:r>
            <a:r>
              <a:rPr lang="en-US" dirty="0" err="1" smtClean="0">
                <a:latin typeface="Tahoma" pitchFamily="34" charset="0"/>
              </a:rPr>
              <a:t>isotropically</a:t>
            </a:r>
            <a:r>
              <a:rPr lang="en-US" dirty="0" smtClean="0">
                <a:latin typeface="Tahoma" pitchFamily="34" charset="0"/>
              </a:rPr>
              <a:t> with an energy sampled from a fission spectrum appropriate for the isotope and neutron energy</a:t>
            </a:r>
          </a:p>
          <a:p>
            <a:pPr eaLnBrk="1" hangingPunct="1">
              <a:lnSpc>
                <a:spcPct val="90000"/>
              </a:lnSpc>
            </a:pPr>
            <a:r>
              <a:rPr lang="en-US" dirty="0" smtClean="0">
                <a:latin typeface="Tahoma" pitchFamily="34" charset="0"/>
              </a:rPr>
              <a:t>The fission neutron multiplicity was obtained separately from the evaluated data files </a:t>
            </a:r>
          </a:p>
          <a:p>
            <a:pPr eaLnBrk="1" hangingPunct="1">
              <a:lnSpc>
                <a:spcPct val="90000"/>
              </a:lnSpc>
            </a:pPr>
            <a:r>
              <a:rPr lang="en-US" dirty="0" smtClean="0">
                <a:latin typeface="Tahoma" pitchFamily="34" charset="0"/>
              </a:rPr>
              <a:t>The fission fragments are not transported, the energy is deposited at the spot </a:t>
            </a:r>
          </a:p>
          <a:p>
            <a:pPr eaLnBrk="1" hangingPunct="1">
              <a:lnSpc>
                <a:spcPct val="90000"/>
              </a:lnSpc>
            </a:pPr>
            <a:endParaRPr lang="en-US" dirty="0" smtClean="0">
              <a:latin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B0E03C-C23A-4333-919A-FC56A4E5F89C}" type="slidenum">
              <a:rPr lang="en-US"/>
              <a:pPr/>
              <a:t>9</a:t>
            </a:fld>
            <a:endParaRPr lang="en-US"/>
          </a:p>
        </p:txBody>
      </p:sp>
      <p:sp>
        <p:nvSpPr>
          <p:cNvPr id="502786" name="Rectangle 2"/>
          <p:cNvSpPr>
            <a:spLocks noGrp="1" noChangeArrowheads="1"/>
          </p:cNvSpPr>
          <p:nvPr>
            <p:ph type="title"/>
          </p:nvPr>
        </p:nvSpPr>
        <p:spPr/>
        <p:txBody>
          <a:bodyPr/>
          <a:lstStyle/>
          <a:p>
            <a:r>
              <a:rPr lang="en-US" sz="3200"/>
              <a:t>Charged particle generation</a:t>
            </a:r>
          </a:p>
        </p:txBody>
      </p:sp>
      <p:sp>
        <p:nvSpPr>
          <p:cNvPr id="502787" name="Rectangle 3"/>
          <p:cNvSpPr>
            <a:spLocks noGrp="1" noChangeArrowheads="1"/>
          </p:cNvSpPr>
          <p:nvPr>
            <p:ph type="body" idx="1"/>
          </p:nvPr>
        </p:nvSpPr>
        <p:spPr/>
        <p:txBody>
          <a:bodyPr/>
          <a:lstStyle/>
          <a:p>
            <a:pPr eaLnBrk="1" hangingPunct="1"/>
            <a:r>
              <a:rPr lang="en-US" dirty="0" smtClean="0">
                <a:latin typeface="Tahoma" pitchFamily="34" charset="0"/>
              </a:rPr>
              <a:t>Recoil protons from hydrogen and protons from </a:t>
            </a:r>
            <a:r>
              <a:rPr lang="en-US" baseline="30000" dirty="0" smtClean="0">
                <a:latin typeface="Tahoma" pitchFamily="34" charset="0"/>
              </a:rPr>
              <a:t>14</a:t>
            </a:r>
            <a:r>
              <a:rPr lang="en-US" dirty="0" smtClean="0">
                <a:latin typeface="Tahoma" pitchFamily="34" charset="0"/>
              </a:rPr>
              <a:t>N(</a:t>
            </a:r>
            <a:r>
              <a:rPr lang="en-US" dirty="0" err="1" smtClean="0">
                <a:latin typeface="Tahoma" pitchFamily="34" charset="0"/>
              </a:rPr>
              <a:t>n,p</a:t>
            </a:r>
            <a:r>
              <a:rPr lang="en-US" dirty="0" smtClean="0">
                <a:latin typeface="Tahoma" pitchFamily="34" charset="0"/>
              </a:rPr>
              <a:t>) are produced and transported explicitly i.e. like other protons</a:t>
            </a:r>
          </a:p>
          <a:p>
            <a:pPr eaLnBrk="1" hangingPunct="1"/>
            <a:r>
              <a:rPr lang="en-US" dirty="0" smtClean="0">
                <a:latin typeface="Tahoma" pitchFamily="34" charset="0"/>
              </a:rPr>
              <a:t>That means that detailed kinematics of elastic scattering, continuous energy loss with energy straggling, delta ray production, multiple and single scattering, are all taken into account</a:t>
            </a:r>
          </a:p>
          <a:p>
            <a:pPr eaLnBrk="1" hangingPunct="1"/>
            <a:r>
              <a:rPr lang="en-US" dirty="0" smtClean="0">
                <a:latin typeface="Tahoma" pitchFamily="34" charset="0"/>
              </a:rPr>
              <a:t>If point-wise transport has been requested </a:t>
            </a:r>
            <a:r>
              <a:rPr lang="en-US" dirty="0" smtClean="0">
                <a:latin typeface="Tahoma" pitchFamily="34" charset="0"/>
                <a:sym typeface="Symbol" pitchFamily="18" charset="2"/>
              </a:rPr>
              <a:t></a:t>
            </a:r>
            <a:r>
              <a:rPr lang="en-US" dirty="0" smtClean="0">
                <a:latin typeface="Tahoma" pitchFamily="34" charset="0"/>
              </a:rPr>
              <a:t> and </a:t>
            </a:r>
            <a:r>
              <a:rPr lang="en-US" baseline="30000" dirty="0" smtClean="0">
                <a:latin typeface="Tahoma" pitchFamily="34" charset="0"/>
              </a:rPr>
              <a:t>3</a:t>
            </a:r>
            <a:r>
              <a:rPr lang="en-US" dirty="0" smtClean="0">
                <a:latin typeface="Tahoma" pitchFamily="34" charset="0"/>
              </a:rPr>
              <a:t>H fragments from neutron capture in </a:t>
            </a:r>
            <a:r>
              <a:rPr lang="en-US" baseline="30000" dirty="0" smtClean="0">
                <a:latin typeface="Tahoma" pitchFamily="34" charset="0"/>
              </a:rPr>
              <a:t>6</a:t>
            </a:r>
            <a:r>
              <a:rPr lang="en-US" dirty="0" smtClean="0">
                <a:latin typeface="Tahoma" pitchFamily="34" charset="0"/>
              </a:rPr>
              <a:t>Li (soon also </a:t>
            </a:r>
            <a:r>
              <a:rPr lang="en-US" baseline="30000" dirty="0" smtClean="0">
                <a:latin typeface="Tahoma" pitchFamily="34" charset="0"/>
              </a:rPr>
              <a:t>10</a:t>
            </a:r>
            <a:r>
              <a:rPr lang="en-US" dirty="0" smtClean="0">
                <a:latin typeface="Tahoma" pitchFamily="34" charset="0"/>
              </a:rPr>
              <a:t>B) </a:t>
            </a:r>
            <a:r>
              <a:rPr lang="en-US" dirty="0" smtClean="0">
                <a:latin typeface="Tahoma" pitchFamily="34" charset="0"/>
              </a:rPr>
              <a:t>can also be transported explicitly </a:t>
            </a:r>
          </a:p>
          <a:p>
            <a:pPr eaLnBrk="1" hangingPunct="1"/>
            <a:r>
              <a:rPr lang="en-US" dirty="0" smtClean="0">
                <a:latin typeface="Tahoma" pitchFamily="34" charset="0"/>
              </a:rPr>
              <a:t>All other charged </a:t>
            </a:r>
            <a:r>
              <a:rPr lang="en-US" dirty="0" err="1" smtClean="0">
                <a:latin typeface="Tahoma" pitchFamily="34" charset="0"/>
              </a:rPr>
              <a:t>secondaries</a:t>
            </a:r>
            <a:r>
              <a:rPr lang="en-US" dirty="0" smtClean="0">
                <a:latin typeface="Tahoma" pitchFamily="34" charset="0"/>
              </a:rPr>
              <a:t> produced in low energy neutron reactions, including fission fragments, are not transported but their energy is deposited at the point of interaction using </a:t>
            </a:r>
            <a:r>
              <a:rPr lang="en-US" dirty="0" err="1" smtClean="0">
                <a:latin typeface="Tahoma" pitchFamily="34" charset="0"/>
              </a:rPr>
              <a:t>kerma</a:t>
            </a:r>
            <a:r>
              <a:rPr lang="en-US" dirty="0" smtClean="0">
                <a:latin typeface="Tahoma" pitchFamily="34" charset="0"/>
              </a:rPr>
              <a:t> factors</a:t>
            </a:r>
          </a:p>
          <a:p>
            <a:pPr eaLnBrk="1" hangingPunct="1">
              <a:buNone/>
            </a:pPr>
            <a:endParaRPr lang="en-US" dirty="0" smtClean="0">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rgbClr val="FF0000"/>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6350" cap="flat" cmpd="sng" algn="ctr">
          <a:solidFill>
            <a:srgbClr val="FF0000"/>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34446</TotalTime>
  <Words>3470</Words>
  <Application>Microsoft Office PowerPoint</Application>
  <PresentationFormat>On-screen Show (4:3)</PresentationFormat>
  <Paragraphs>317</Paragraphs>
  <Slides>36</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Blueprint</vt:lpstr>
      <vt:lpstr>Worksheet</vt:lpstr>
      <vt:lpstr>Low-Energy Neutron Treatment in FLUKA</vt:lpstr>
      <vt:lpstr>Part 1</vt:lpstr>
      <vt:lpstr>Introduction</vt:lpstr>
      <vt:lpstr>Group Transport Technique</vt:lpstr>
      <vt:lpstr>The FLUKA Low Neutron Library</vt:lpstr>
      <vt:lpstr>Gamma generation</vt:lpstr>
      <vt:lpstr>Energy deposition</vt:lpstr>
      <vt:lpstr>Secondary and Fission Neutrons</vt:lpstr>
      <vt:lpstr>Charged particle generation</vt:lpstr>
      <vt:lpstr>Residual nuclei production</vt:lpstr>
      <vt:lpstr>Part 2</vt:lpstr>
      <vt:lpstr>Available Materials</vt:lpstr>
      <vt:lpstr>Using the Low Energy Neutron Library</vt:lpstr>
      <vt:lpstr>Input Cards: LOW-NEUT [1/4]</vt:lpstr>
      <vt:lpstr>Input Cards: LOW-NEUT [2/4]</vt:lpstr>
      <vt:lpstr>Input Cards: LOW-NEUT [3/4]</vt:lpstr>
      <vt:lpstr>Input Cards: LOW-NEUT [4/4]</vt:lpstr>
      <vt:lpstr>Input Cards: LOW-MAT [1/3]</vt:lpstr>
      <vt:lpstr>Input Cards: LOW-MAT [2/3]</vt:lpstr>
      <vt:lpstr>Input Cards: LOW-MAT [3/3]</vt:lpstr>
      <vt:lpstr>Creating a material at 87K</vt:lpstr>
      <vt:lpstr>Example compound at 87K</vt:lpstr>
      <vt:lpstr>Input Cards: LOW-BIAS [1/2]</vt:lpstr>
      <vt:lpstr>Input Cards: LOW-BIAS [2/2]</vt:lpstr>
      <vt:lpstr>Transport cut-offs</vt:lpstr>
      <vt:lpstr>Self shielding [1/3]</vt:lpstr>
      <vt:lpstr>Self shielding [2/3]</vt:lpstr>
      <vt:lpstr>Self shielding [3/3]</vt:lpstr>
      <vt:lpstr>Angular distribution</vt:lpstr>
      <vt:lpstr>Artifacts of discrete angular distribution</vt:lpstr>
      <vt:lpstr>Materials with molecular binding</vt:lpstr>
      <vt:lpstr>Advanced low energy neutron features:</vt:lpstr>
      <vt:lpstr>Summary</vt:lpstr>
      <vt:lpstr>Additional Material</vt:lpstr>
      <vt:lpstr>Old library (72 groups)</vt:lpstr>
      <vt:lpstr>Old Transport cut off</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 for new calculations</dc:title>
  <dc:creator>theis</dc:creator>
  <cp:lastModifiedBy>Vasilis Vlachoudis</cp:lastModifiedBy>
  <cp:revision>248</cp:revision>
  <dcterms:created xsi:type="dcterms:W3CDTF">2006-01-25T09:21:21Z</dcterms:created>
  <dcterms:modified xsi:type="dcterms:W3CDTF">2009-03-31T15:02:12Z</dcterms:modified>
</cp:coreProperties>
</file>