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57" r:id="rId3"/>
  </p:sldMasterIdLst>
  <p:notesMasterIdLst>
    <p:notesMasterId r:id="rId29"/>
  </p:notesMasterIdLst>
  <p:handoutMasterIdLst>
    <p:handoutMasterId r:id="rId30"/>
  </p:handoutMasterIdLst>
  <p:sldIdLst>
    <p:sldId id="274" r:id="rId4"/>
    <p:sldId id="1084" r:id="rId5"/>
    <p:sldId id="1114" r:id="rId6"/>
    <p:sldId id="1086" r:id="rId7"/>
    <p:sldId id="1087" r:id="rId8"/>
    <p:sldId id="1088" r:id="rId9"/>
    <p:sldId id="1089" r:id="rId10"/>
    <p:sldId id="1118" r:id="rId11"/>
    <p:sldId id="1115" r:id="rId12"/>
    <p:sldId id="1091" r:id="rId13"/>
    <p:sldId id="1092" r:id="rId14"/>
    <p:sldId id="1117" r:id="rId15"/>
    <p:sldId id="1093" r:id="rId16"/>
    <p:sldId id="1094" r:id="rId17"/>
    <p:sldId id="1095" r:id="rId18"/>
    <p:sldId id="1096" r:id="rId19"/>
    <p:sldId id="1097" r:id="rId20"/>
    <p:sldId id="1176" r:id="rId21"/>
    <p:sldId id="1119" r:id="rId22"/>
    <p:sldId id="1098" r:id="rId23"/>
    <p:sldId id="1125" r:id="rId24"/>
    <p:sldId id="1128" r:id="rId25"/>
    <p:sldId id="1129" r:id="rId26"/>
    <p:sldId id="1108" r:id="rId27"/>
    <p:sldId id="1175" r:id="rId28"/>
  </p:sldIdLst>
  <p:sldSz cx="9144000" cy="6858000" type="overhead"/>
  <p:notesSz cx="67310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6699"/>
    <a:srgbClr val="006666"/>
    <a:srgbClr val="3366FF"/>
    <a:srgbClr val="333300"/>
    <a:srgbClr val="000066"/>
    <a:srgbClr val="CC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846" autoAdjust="0"/>
    <p:restoredTop sz="92544" autoAdjust="0"/>
  </p:normalViewPr>
  <p:slideViewPr>
    <p:cSldViewPr>
      <p:cViewPr varScale="1">
        <p:scale>
          <a:sx n="67" d="100"/>
          <a:sy n="67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notesViewPr>
    <p:cSldViewPr>
      <p:cViewPr varScale="1">
        <p:scale>
          <a:sx n="48" d="100"/>
          <a:sy n="48" d="100"/>
        </p:scale>
        <p:origin x="-2130" y="-59"/>
      </p:cViewPr>
      <p:guideLst>
        <p:guide orient="horz" pos="310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11062F7F-ECD1-471F-845E-A5C3E92AC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654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09638" y="757238"/>
            <a:ext cx="4949825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95825"/>
            <a:ext cx="4941887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4825"/>
            <a:ext cx="28892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l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6038" rIns="90488" bIns="46038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1C931D9-795F-4EE5-AF45-A8C475BA3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07509-EADB-4204-9C29-C2EE184A91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986" name="Rectangle 2"/>
          <p:cNvSpPr>
            <a:spLocks noGrp="1"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8DD2D4-96E9-455B-BC47-897BDB85A58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13154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989F5437-D151-4E5D-8F6A-1C953486AB5E}" type="slidenum">
              <a:rPr lang="en-US" sz="1200">
                <a:latin typeface="Tahoma" pitchFamily="34" charset="0"/>
              </a:rPr>
              <a:pPr algn="r" defTabSz="909638"/>
              <a:t>10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3155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3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6F0EC-4F10-437F-9E34-30215C1CC42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16226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D7B88994-92C6-4B87-9814-2F5176DC0087}" type="slidenum">
              <a:rPr lang="en-US" sz="1200">
                <a:latin typeface="Tahoma" pitchFamily="34" charset="0"/>
              </a:rPr>
              <a:pPr algn="r" defTabSz="909638"/>
              <a:t>11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6227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6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C6E8F-F95A-4BC3-92BE-B192BEC2A52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11106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53F3BAF7-519D-4A67-BB87-277E8541E202}" type="slidenum">
              <a:rPr lang="en-US" sz="1200">
                <a:latin typeface="Tahoma" pitchFamily="34" charset="0"/>
              </a:rPr>
              <a:pPr algn="r" defTabSz="909638"/>
              <a:t>12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1107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1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5982A-82D3-4B6F-8C77-BFD54B3BE8B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1417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787B82E9-2BC0-4561-8C0D-508362FAF6A0}" type="slidenum">
              <a:rPr lang="en-US" sz="1200">
                <a:latin typeface="Tahoma" pitchFamily="34" charset="0"/>
              </a:rPr>
              <a:pPr algn="r" defTabSz="909638"/>
              <a:t>13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1417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4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7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1F9A8F-EB3C-4AA0-A2EA-FAB99916395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1725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7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9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D0E2B2-20C8-4637-A80B-F1BDA7F61C4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19298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19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97101B-8ECB-4914-9572-CCDAE437CEA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21346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1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3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9E692-CD6C-4BFF-8787-E57A5ED5D26A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723394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3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16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6038" rIns="90488" bIns="46038" anchor="b"/>
          <a:lstStyle/>
          <a:p>
            <a:pPr algn="r" defTabSz="909638"/>
            <a:fld id="{FE592B9B-3D42-4B75-B1E4-6814D85F4BA5}" type="slidenum">
              <a:rPr lang="en-US" sz="1200">
                <a:latin typeface="Tahoma" pitchFamily="34" charset="0"/>
              </a:rPr>
              <a:pPr algn="r" defTabSz="909638"/>
              <a:t>18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5616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56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10DFCF-1FB1-47E6-90B0-8DBD4AB64F6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72749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7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1443D-E5C4-44EB-9822-6B7CD8223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63C5E9F7-2852-409A-BB5C-CB830413C0E4}" type="slidenum">
              <a:rPr lang="en-US" sz="1200">
                <a:latin typeface="Tahoma" pitchFamily="34" charset="0"/>
              </a:rPr>
              <a:pPr algn="r" defTabSz="909638"/>
              <a:t>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4035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098D2-1C30-487B-B860-7BAFD247E79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2953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BB4C7994-1381-4018-A9A5-6F35C8986C0E}" type="slidenum">
              <a:rPr lang="en-US" sz="1200">
                <a:latin typeface="Tahoma" pitchFamily="34" charset="0"/>
              </a:rPr>
              <a:pPr algn="r" defTabSz="909638"/>
              <a:t>20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2953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29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1CFCC-9BC6-453A-AAB3-98626ECCF7C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315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1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9E82D-7EE2-4BF1-919F-73DD2600583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73568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DA3753B5-C015-44E6-82F6-1936DE6E7A0B}" type="slidenum">
              <a:rPr lang="en-US" sz="1200">
                <a:latin typeface="Tahoma" pitchFamily="34" charset="0"/>
              </a:rPr>
              <a:pPr algn="r" defTabSz="909638"/>
              <a:t>22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568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5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629A2-E8CB-4F88-98C5-80013433FB2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37730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00211964-B3EA-4D21-A0A9-99B225A4B20F}" type="slidenum">
              <a:rPr lang="en-US" sz="1200">
                <a:latin typeface="Tahoma" pitchFamily="34" charset="0"/>
              </a:rPr>
              <a:pPr algn="r" defTabSz="909638"/>
              <a:t>23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773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7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02E5F-A92F-40DB-8D8F-276E8541140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39778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11AB23DE-A483-41A8-95B1-3037D1F11A8E}" type="slidenum">
              <a:rPr lang="en-US" sz="1200">
                <a:latin typeface="Tahoma" pitchFamily="34" charset="0"/>
              </a:rPr>
              <a:pPr algn="r" defTabSz="909638"/>
              <a:t>24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39779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739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D8835-1920-4D15-83AC-07577B9C5E9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7418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810BC-4B6A-4B62-939F-8A7FCFE594A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4EDB8FAB-2A5C-49C2-AFFD-8431B5FFD606}" type="slidenum">
              <a:rPr lang="en-US" sz="1200">
                <a:latin typeface="Tahoma" pitchFamily="34" charset="0"/>
              </a:rPr>
              <a:pPr algn="r" defTabSz="909638"/>
              <a:t>3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608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036FBD-EF25-4BDC-A33D-517BC14A77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596131FE-B8E4-4832-B79A-6853005A76EF}" type="slidenum">
              <a:rPr lang="en-US" sz="1200">
                <a:latin typeface="Tahoma" pitchFamily="34" charset="0"/>
              </a:rPr>
              <a:pPr algn="r" defTabSz="909638"/>
              <a:t>4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48131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B8599-414B-45B4-A2E1-E0D6218E641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43522" name="Rectangle 7"/>
          <p:cNvSpPr txBox="1">
            <a:spLocks noGrp="1" noChangeArrowheads="1"/>
          </p:cNvSpPr>
          <p:nvPr/>
        </p:nvSpPr>
        <p:spPr bwMode="auto">
          <a:xfrm>
            <a:off x="3800475" y="9394825"/>
            <a:ext cx="29654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75" tIns="46032" rIns="90475" bIns="46032" anchor="b"/>
          <a:lstStyle/>
          <a:p>
            <a:pPr algn="r" defTabSz="909638"/>
            <a:fld id="{2AD69E8F-F0F0-48D5-8B95-7453A7D80DE9}" type="slidenum">
              <a:rPr lang="en-US" sz="1200">
                <a:latin typeface="Tahoma" pitchFamily="34" charset="0"/>
              </a:rPr>
              <a:pPr algn="r" defTabSz="909638"/>
              <a:t>5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643523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3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75" tIns="46032" rIns="90475" bIns="46032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1A668-05BD-4E12-9578-DF32C3F6887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45570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5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5E581C-2829-4EF1-A919-CB7B1EF069C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47618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7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FCDE70-41BD-4405-ACC0-5C8828189D7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49666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4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989279-833F-4657-ABEA-8B426080264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51714" name="Rectangle 2"/>
          <p:cNvSpPr>
            <a:spLocks noGrp="1" noRot="1" noChangeArrowheads="1" noTextEdit="1"/>
          </p:cNvSpPr>
          <p:nvPr>
            <p:ph type="sldImg"/>
          </p:nvPr>
        </p:nvSpPr>
        <p:spPr>
          <a:xfrm>
            <a:off x="909638" y="757238"/>
            <a:ext cx="4948237" cy="3711575"/>
          </a:xfrm>
          <a:ln/>
        </p:spPr>
      </p:sp>
      <p:sp>
        <p:nvSpPr>
          <p:cNvPr id="1651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7BB7362-19FC-4069-84B3-0301FD4FA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C13AD-2971-4DAE-85FE-4825E5D14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72E7D-AA1C-420C-B952-A4F300B2C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143000"/>
            <a:ext cx="7924800" cy="51816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EF491-35B7-4085-9987-ED054726F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FD10-A545-4EE4-9D71-21CE7E39F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B3D29-64CE-4E97-BB8B-307F4FD3A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A04C9-B2BA-4016-884F-7ECFB6A7D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F1682-83FF-49ED-9746-E26C756E8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D77D5-96E5-4F99-88ED-9CE951635F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AEF0D-274E-4512-B1B2-D4071F419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DD53E-1DB0-4BAC-BDD0-16CE85AAB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3EABE-D3AE-420B-BDD6-375478FC4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BB060-7A95-40E6-ACF3-618A81A562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275F1-25A0-4D5F-9618-3981EA303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AD50F-36ED-4511-A542-681A00AD0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EF037-9C38-42C5-86E9-E23E43B3F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2FAC-809A-4B6A-B22B-C2D0F1425E6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2581-52BE-44B8-A218-0C090E19408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E415-EB63-48CB-B28C-F341CD77065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97E75-97A1-4A52-8EB6-7E29661F9D57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F04E-C171-4F2A-B363-1D3EB914C51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038BD-4965-403A-9C26-1013E42D1A7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A9874-282A-413E-A969-A72222B4C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D6A0-FF48-4DF1-91E3-3CB0F36CBB4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D9542-9FCC-4E43-A408-12A4BEF15D5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78F11-8AFB-427D-922E-5B15B127AA0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45DF-B4EE-4D29-878E-0CDFE79D2FC6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61244-9484-43FD-9AB7-927519F93C07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578AA-B6CE-446D-AF1B-2A1B1F913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C034F-3194-4469-BB3B-B6E638531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EF03-99B4-43EE-8FAC-5FAAC97BC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5DD3D-794B-4920-BC35-1C8D5B9A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CC871-FF7C-41A6-8080-1C2C4183A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8233A-C4FD-4BAA-B4DA-A040DF0A4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F000BF8-BDB0-4C02-92C6-14403BCF8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13" descr="FLUKA_Dim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2124075"/>
            <a:ext cx="9144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86400" y="5334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 Micros 2005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P.R. Sala INFN Milan</a:t>
            </a:r>
          </a:p>
          <a:p>
            <a:pPr>
              <a:defRPr/>
            </a:pPr>
            <a:endParaRPr lang="en-US"/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F8D3F73-3B26-425A-B8E3-15565FB04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343" name="Picture 7" descr="fluka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304800"/>
            <a:ext cx="2751138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9" r:id="rId3"/>
    <p:sldLayoutId id="2147483688" r:id="rId4"/>
    <p:sldLayoutId id="2147483687" r:id="rId5"/>
    <p:sldLayoutId id="2147483686" r:id="rId6"/>
    <p:sldLayoutId id="2147483685" r:id="rId7"/>
    <p:sldLayoutId id="2147483684" r:id="rId8"/>
    <p:sldLayoutId id="2147483683" r:id="rId9"/>
    <p:sldLayoutId id="2147483682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821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57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1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42088"/>
            <a:ext cx="1431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1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1" i="1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fld id="{536BF1CD-566C-4CA6-BB4A-EA68AD0F5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21703" name="Line 7"/>
          <p:cNvSpPr>
            <a:spLocks noChangeShapeType="1"/>
          </p:cNvSpPr>
          <p:nvPr/>
        </p:nvSpPr>
        <p:spPr bwMode="auto">
          <a:xfrm>
            <a:off x="250825" y="0"/>
            <a:ext cx="0" cy="6553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21704" name="Line 8"/>
          <p:cNvSpPr>
            <a:spLocks noChangeShapeType="1"/>
          </p:cNvSpPr>
          <p:nvPr/>
        </p:nvSpPr>
        <p:spPr bwMode="auto">
          <a:xfrm>
            <a:off x="8893175" y="0"/>
            <a:ext cx="0" cy="65532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t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jpeg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1771650"/>
            <a:ext cx="7632700" cy="122555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Monte Carlo sampling</a:t>
            </a:r>
          </a:p>
        </p:txBody>
      </p:sp>
      <p:sp>
        <p:nvSpPr>
          <p:cNvPr id="4096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141663"/>
            <a:ext cx="7704137" cy="1800225"/>
          </a:xfrm>
        </p:spPr>
        <p:txBody>
          <a:bodyPr/>
          <a:lstStyle/>
          <a:p>
            <a:pPr algn="r" eaLnBrk="1" hangingPunct="1"/>
            <a:endParaRPr lang="en-US" sz="2000" smtClean="0">
              <a:solidFill>
                <a:srgbClr val="CC9900"/>
              </a:solidFill>
            </a:endParaRPr>
          </a:p>
          <a:p>
            <a:pPr algn="r" eaLnBrk="1" hangingPunct="1"/>
            <a:endParaRPr lang="en-US" smtClean="0"/>
          </a:p>
        </p:txBody>
      </p:sp>
      <p:sp>
        <p:nvSpPr>
          <p:cNvPr id="40963" name="Text Box 22"/>
          <p:cNvSpPr txBox="1">
            <a:spLocks noChangeArrowheads="1"/>
          </p:cNvSpPr>
          <p:nvPr/>
        </p:nvSpPr>
        <p:spPr bwMode="auto">
          <a:xfrm>
            <a:off x="4284663" y="4508500"/>
            <a:ext cx="3690937" cy="457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FLUKA beginners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6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C9390-7674-4D4E-9824-FC37CB4ECDD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50696" name="Text Box 5"/>
          <p:cNvSpPr txBox="1">
            <a:spLocks noChangeArrowheads="1"/>
          </p:cNvSpPr>
          <p:nvPr/>
        </p:nvSpPr>
        <p:spPr bwMode="auto">
          <a:xfrm>
            <a:off x="684213" y="981075"/>
            <a:ext cx="8135937" cy="43592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In an</a:t>
            </a:r>
            <a:r>
              <a:rPr lang="en-US" sz="2000" b="1">
                <a:solidFill>
                  <a:srgbClr val="009900"/>
                </a:solidFill>
              </a:rPr>
              <a:t> </a:t>
            </a:r>
            <a:r>
              <a:rPr lang="en-US" sz="2000">
                <a:solidFill>
                  <a:srgbClr val="009900"/>
                </a:solidFill>
              </a:rPr>
              <a:t>analog Monte Carlo calculation</a:t>
            </a:r>
            <a:r>
              <a:rPr lang="en-US" sz="2000" b="1">
                <a:solidFill>
                  <a:srgbClr val="009900"/>
                </a:solidFill>
              </a:rPr>
              <a:t> </a:t>
            </a:r>
            <a:r>
              <a:rPr lang="en-US" sz="2000"/>
              <a:t>(“honest” simulation), not only the </a:t>
            </a:r>
            <a:r>
              <a:rPr lang="en-US" sz="2000">
                <a:solidFill>
                  <a:srgbClr val="CC00CC"/>
                </a:solidFill>
              </a:rPr>
              <a:t>mean of the contributions</a:t>
            </a:r>
            <a:r>
              <a:rPr lang="en-US" sz="2000"/>
              <a:t> converges to the </a:t>
            </a:r>
            <a:r>
              <a:rPr lang="en-US" sz="2000">
                <a:solidFill>
                  <a:srgbClr val="CC00CC"/>
                </a:solidFill>
              </a:rPr>
              <a:t>mean of the real distribution</a:t>
            </a:r>
            <a:r>
              <a:rPr lang="en-US" sz="2000"/>
              <a:t>, but also the </a:t>
            </a:r>
            <a:r>
              <a:rPr lang="en-US" sz="2000">
                <a:solidFill>
                  <a:srgbClr val="CC00CC"/>
                </a:solidFill>
              </a:rPr>
              <a:t>variance</a:t>
            </a:r>
            <a:r>
              <a:rPr lang="en-US" sz="2000"/>
              <a:t> and all </a:t>
            </a:r>
            <a:r>
              <a:rPr lang="en-US" sz="2000">
                <a:solidFill>
                  <a:srgbClr val="CC00CC"/>
                </a:solidFill>
              </a:rPr>
              <a:t>moments</a:t>
            </a:r>
            <a:r>
              <a:rPr lang="en-US" sz="2000"/>
              <a:t> of higher order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converge as well: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r>
              <a:rPr lang="en-US" sz="2000"/>
              <a:t>and </a:t>
            </a:r>
            <a:r>
              <a:rPr lang="en-US" sz="2000">
                <a:solidFill>
                  <a:srgbClr val="CC00CC"/>
                </a:solidFill>
              </a:rPr>
              <a:t>fluctuations </a:t>
            </a:r>
            <a:r>
              <a:rPr lang="en-US" sz="2000"/>
              <a:t>and </a:t>
            </a:r>
            <a:r>
              <a:rPr lang="en-US" sz="2000">
                <a:solidFill>
                  <a:srgbClr val="CC00CC"/>
                </a:solidFill>
              </a:rPr>
              <a:t>correlations</a:t>
            </a:r>
            <a:r>
              <a:rPr lang="en-US" sz="2000"/>
              <a:t> are faithfully reproduced</a:t>
            </a:r>
          </a:p>
        </p:txBody>
      </p:sp>
      <p:sp>
        <p:nvSpPr>
          <p:cNvPr id="1650697" name="Rectangle 2"/>
          <p:cNvSpPr>
            <a:spLocks noChangeArrowheads="1"/>
          </p:cNvSpPr>
          <p:nvPr/>
        </p:nvSpPr>
        <p:spPr bwMode="auto">
          <a:xfrm>
            <a:off x="684213" y="225425"/>
            <a:ext cx="777081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Analog Monte Carlo:</a:t>
            </a:r>
            <a:endParaRPr lang="en-US" sz="2800" b="1" i="1">
              <a:solidFill>
                <a:srgbClr val="FF0000"/>
              </a:solidFill>
            </a:endParaRPr>
          </a:p>
        </p:txBody>
      </p:sp>
      <p:graphicFrame>
        <p:nvGraphicFramePr>
          <p:cNvPr id="1650692" name="Object 4"/>
          <p:cNvGraphicFramePr>
            <a:graphicFrameLocks noChangeAspect="1"/>
          </p:cNvGraphicFramePr>
          <p:nvPr/>
        </p:nvGraphicFramePr>
        <p:xfrm>
          <a:off x="635000" y="2276475"/>
          <a:ext cx="8185150" cy="588963"/>
        </p:xfrm>
        <a:graphic>
          <a:graphicData uri="http://schemas.openxmlformats.org/presentationml/2006/ole">
            <p:oleObj spid="_x0000_s1650692" name="Equation" r:id="rId4" imgW="4762440" imgH="342720" progId="Equation.3">
              <p:embed/>
            </p:oleObj>
          </a:graphicData>
        </a:graphic>
      </p:graphicFrame>
      <p:graphicFrame>
        <p:nvGraphicFramePr>
          <p:cNvPr id="1650694" name="Object 6"/>
          <p:cNvGraphicFramePr>
            <a:graphicFrameLocks noChangeAspect="1"/>
          </p:cNvGraphicFramePr>
          <p:nvPr/>
        </p:nvGraphicFramePr>
        <p:xfrm>
          <a:off x="2616200" y="3644900"/>
          <a:ext cx="3324225" cy="1276350"/>
        </p:xfrm>
        <a:graphic>
          <a:graphicData uri="http://schemas.openxmlformats.org/presentationml/2006/ole">
            <p:oleObj spid="_x0000_s1650694" name="Equation" r:id="rId5" imgW="1752480" imgH="672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6C5165-A8A8-4F1F-80CE-A59322EEC5F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55810" name="Rectangle 2"/>
          <p:cNvSpPr>
            <a:spLocks noChangeArrowheads="1"/>
          </p:cNvSpPr>
          <p:nvPr/>
        </p:nvSpPr>
        <p:spPr bwMode="auto">
          <a:xfrm>
            <a:off x="619125" y="296863"/>
            <a:ext cx="79136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Integration efficiency: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238022" name="Text Box 6"/>
          <p:cNvSpPr txBox="1">
            <a:spLocks noChangeArrowheads="1"/>
          </p:cNvSpPr>
          <p:nvPr/>
        </p:nvSpPr>
        <p:spPr bwMode="auto">
          <a:xfrm>
            <a:off x="395288" y="5516563"/>
            <a:ext cx="8280400" cy="733425"/>
          </a:xfrm>
          <a:prstGeom prst="rect">
            <a:avLst/>
          </a:prstGeom>
          <a:solidFill>
            <a:srgbClr val="FFFF00">
              <a:alpha val="39999"/>
            </a:srgbClr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A typical particle transport Monte Carlo problem is a 7-D problem! </a:t>
            </a:r>
          </a:p>
          <a:p>
            <a:pPr>
              <a:defRPr/>
            </a:pP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                                x, y, z,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x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y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, p</a:t>
            </a:r>
            <a:r>
              <a:rPr lang="en-US" sz="2000" b="1" i="1" baseline="-2500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z</a:t>
            </a:r>
            <a:r>
              <a:rPr lang="en-US" sz="2000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and t !!</a:t>
            </a:r>
          </a:p>
        </p:txBody>
      </p:sp>
      <p:graphicFrame>
        <p:nvGraphicFramePr>
          <p:cNvPr id="1653053" name="Group 317"/>
          <p:cNvGraphicFramePr>
            <a:graphicFrameLocks noGrp="1"/>
          </p:cNvGraphicFramePr>
          <p:nvPr/>
        </p:nvGraphicFramePr>
        <p:xfrm>
          <a:off x="898525" y="2492375"/>
          <a:ext cx="7777163" cy="2836863"/>
        </p:xfrm>
        <a:graphic>
          <a:graphicData uri="http://schemas.openxmlformats.org/drawingml/2006/table">
            <a:tbl>
              <a:tblPr/>
              <a:tblGrid>
                <a:gridCol w="1571625"/>
                <a:gridCol w="1524000"/>
                <a:gridCol w="1655763"/>
                <a:gridCol w="3025775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 of dimensions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Traditional methods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Monte Carlo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Remark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= 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MC not convenient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=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About equivalent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&gt; 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1/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</a:t>
                      </a: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CC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MC converges faster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5831" name="Rectangle 3"/>
          <p:cNvSpPr>
            <a:spLocks noChangeArrowheads="1"/>
          </p:cNvSpPr>
          <p:nvPr/>
        </p:nvSpPr>
        <p:spPr bwMode="auto">
          <a:xfrm>
            <a:off x="611188" y="981075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009900"/>
                </a:solidFill>
              </a:rPr>
              <a:t>Traditional numerical integration</a:t>
            </a:r>
            <a:r>
              <a:rPr lang="en-US" sz="2000"/>
              <a:t> methods (Simpson, etc), converge to the true values as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 i="1" baseline="30000">
                <a:solidFill>
                  <a:srgbClr val="CC00CC"/>
                </a:solidFill>
              </a:rPr>
              <a:t>-1/n </a:t>
            </a:r>
            <a:r>
              <a:rPr lang="en-US" sz="2000"/>
              <a:t>where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/>
              <a:t> = number of “points” (interval), and </a:t>
            </a:r>
            <a:r>
              <a:rPr lang="en-US" sz="2000" i="1">
                <a:solidFill>
                  <a:srgbClr val="CC00CC"/>
                </a:solidFill>
              </a:rPr>
              <a:t>n</a:t>
            </a:r>
            <a:r>
              <a:rPr lang="en-US" sz="2000"/>
              <a:t> = number of dimensions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009900"/>
                </a:solidFill>
              </a:rPr>
              <a:t>Monte Carlo</a:t>
            </a:r>
            <a:r>
              <a:rPr lang="en-US" sz="2000"/>
              <a:t> converges instead as </a:t>
            </a:r>
            <a:r>
              <a:rPr lang="en-US" sz="2000">
                <a:solidFill>
                  <a:srgbClr val="CC00CC"/>
                </a:solidFill>
              </a:rPr>
              <a:t>1/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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N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l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6CD593-2629-42B5-A6F0-BEF3C103542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10100" name="Rectangle 2"/>
          <p:cNvSpPr>
            <a:spLocks noChangeArrowheads="1"/>
          </p:cNvSpPr>
          <p:nvPr/>
        </p:nvSpPr>
        <p:spPr bwMode="auto">
          <a:xfrm>
            <a:off x="619125" y="296863"/>
            <a:ext cx="79136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Random Sampling: the key to Monte Carlo!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710101" name="Text Box 5"/>
          <p:cNvSpPr txBox="1">
            <a:spLocks noChangeArrowheads="1"/>
          </p:cNvSpPr>
          <p:nvPr/>
        </p:nvSpPr>
        <p:spPr bwMode="auto">
          <a:xfrm>
            <a:off x="611188" y="893763"/>
            <a:ext cx="8137525" cy="13112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9900"/>
                </a:solidFill>
              </a:rPr>
              <a:t>The central problem of the Monte Carlo method:</a:t>
            </a:r>
          </a:p>
          <a:p>
            <a:pPr algn="ctr"/>
            <a:r>
              <a:rPr lang="en-US" sz="2000" b="1" i="1">
                <a:solidFill>
                  <a:srgbClr val="CC0000"/>
                </a:solidFill>
              </a:rPr>
              <a:t>Given a Probability Density Function (pdf), f(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), generate a sequence of x’s distributed according to f(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) (</a:t>
            </a:r>
            <a:r>
              <a:rPr lang="en-US" sz="2000" b="1" i="1" u="sng">
                <a:solidFill>
                  <a:srgbClr val="CC0000"/>
                </a:solidFill>
              </a:rPr>
              <a:t>x</a:t>
            </a:r>
            <a:r>
              <a:rPr lang="en-US" sz="2000" b="1" i="1">
                <a:solidFill>
                  <a:srgbClr val="CC0000"/>
                </a:solidFill>
              </a:rPr>
              <a:t> can be multi-dimensional)</a:t>
            </a:r>
          </a:p>
        </p:txBody>
      </p:sp>
      <p:grpSp>
        <p:nvGrpSpPr>
          <p:cNvPr id="1710102" name="Group 13"/>
          <p:cNvGrpSpPr>
            <a:grpSpLocks/>
          </p:cNvGrpSpPr>
          <p:nvPr/>
        </p:nvGrpSpPr>
        <p:grpSpPr bwMode="auto">
          <a:xfrm>
            <a:off x="1619250" y="2205038"/>
            <a:ext cx="4821238" cy="2497137"/>
            <a:chOff x="937" y="1510"/>
            <a:chExt cx="3037" cy="1573"/>
          </a:xfrm>
        </p:grpSpPr>
        <p:sp>
          <p:nvSpPr>
            <p:cNvPr id="1710105" name="Freeform 10"/>
            <p:cNvSpPr>
              <a:spLocks/>
            </p:cNvSpPr>
            <p:nvPr/>
          </p:nvSpPr>
          <p:spPr bwMode="auto">
            <a:xfrm>
              <a:off x="1383" y="1578"/>
              <a:ext cx="2586" cy="1217"/>
            </a:xfrm>
            <a:custGeom>
              <a:avLst/>
              <a:gdLst>
                <a:gd name="T0" fmla="*/ 0 w 2586"/>
                <a:gd name="T1" fmla="*/ 1217 h 1217"/>
                <a:gd name="T2" fmla="*/ 91 w 2586"/>
                <a:gd name="T3" fmla="*/ 1172 h 1217"/>
                <a:gd name="T4" fmla="*/ 272 w 2586"/>
                <a:gd name="T5" fmla="*/ 990 h 1217"/>
                <a:gd name="T6" fmla="*/ 454 w 2586"/>
                <a:gd name="T7" fmla="*/ 627 h 1217"/>
                <a:gd name="T8" fmla="*/ 771 w 2586"/>
                <a:gd name="T9" fmla="*/ 491 h 1217"/>
                <a:gd name="T10" fmla="*/ 1089 w 2586"/>
                <a:gd name="T11" fmla="*/ 491 h 1217"/>
                <a:gd name="T12" fmla="*/ 1406 w 2586"/>
                <a:gd name="T13" fmla="*/ 219 h 1217"/>
                <a:gd name="T14" fmla="*/ 1497 w 2586"/>
                <a:gd name="T15" fmla="*/ 38 h 1217"/>
                <a:gd name="T16" fmla="*/ 1633 w 2586"/>
                <a:gd name="T17" fmla="*/ 38 h 1217"/>
                <a:gd name="T18" fmla="*/ 1769 w 2586"/>
                <a:gd name="T19" fmla="*/ 264 h 1217"/>
                <a:gd name="T20" fmla="*/ 1905 w 2586"/>
                <a:gd name="T21" fmla="*/ 401 h 1217"/>
                <a:gd name="T22" fmla="*/ 2087 w 2586"/>
                <a:gd name="T23" fmla="*/ 854 h 1217"/>
                <a:gd name="T24" fmla="*/ 2313 w 2586"/>
                <a:gd name="T25" fmla="*/ 1081 h 1217"/>
                <a:gd name="T26" fmla="*/ 2450 w 2586"/>
                <a:gd name="T27" fmla="*/ 1172 h 1217"/>
                <a:gd name="T28" fmla="*/ 2586 w 2586"/>
                <a:gd name="T29" fmla="*/ 1217 h 121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586"/>
                <a:gd name="T46" fmla="*/ 0 h 1217"/>
                <a:gd name="T47" fmla="*/ 2586 w 2586"/>
                <a:gd name="T48" fmla="*/ 1217 h 121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586" h="1217">
                  <a:moveTo>
                    <a:pt x="0" y="1217"/>
                  </a:moveTo>
                  <a:cubicBezTo>
                    <a:pt x="23" y="1213"/>
                    <a:pt x="46" y="1210"/>
                    <a:pt x="91" y="1172"/>
                  </a:cubicBezTo>
                  <a:cubicBezTo>
                    <a:pt x="136" y="1134"/>
                    <a:pt x="212" y="1081"/>
                    <a:pt x="272" y="990"/>
                  </a:cubicBezTo>
                  <a:cubicBezTo>
                    <a:pt x="332" y="899"/>
                    <a:pt x="371" y="710"/>
                    <a:pt x="454" y="627"/>
                  </a:cubicBezTo>
                  <a:cubicBezTo>
                    <a:pt x="537" y="544"/>
                    <a:pt x="665" y="514"/>
                    <a:pt x="771" y="491"/>
                  </a:cubicBezTo>
                  <a:cubicBezTo>
                    <a:pt x="877" y="468"/>
                    <a:pt x="983" y="536"/>
                    <a:pt x="1089" y="491"/>
                  </a:cubicBezTo>
                  <a:cubicBezTo>
                    <a:pt x="1195" y="446"/>
                    <a:pt x="1338" y="294"/>
                    <a:pt x="1406" y="219"/>
                  </a:cubicBezTo>
                  <a:cubicBezTo>
                    <a:pt x="1474" y="144"/>
                    <a:pt x="1459" y="68"/>
                    <a:pt x="1497" y="38"/>
                  </a:cubicBezTo>
                  <a:cubicBezTo>
                    <a:pt x="1535" y="8"/>
                    <a:pt x="1588" y="0"/>
                    <a:pt x="1633" y="38"/>
                  </a:cubicBezTo>
                  <a:cubicBezTo>
                    <a:pt x="1678" y="76"/>
                    <a:pt x="1724" y="204"/>
                    <a:pt x="1769" y="264"/>
                  </a:cubicBezTo>
                  <a:cubicBezTo>
                    <a:pt x="1814" y="324"/>
                    <a:pt x="1852" y="303"/>
                    <a:pt x="1905" y="401"/>
                  </a:cubicBezTo>
                  <a:cubicBezTo>
                    <a:pt x="1958" y="499"/>
                    <a:pt x="2019" y="741"/>
                    <a:pt x="2087" y="854"/>
                  </a:cubicBezTo>
                  <a:cubicBezTo>
                    <a:pt x="2155" y="967"/>
                    <a:pt x="2253" y="1028"/>
                    <a:pt x="2313" y="1081"/>
                  </a:cubicBezTo>
                  <a:cubicBezTo>
                    <a:pt x="2373" y="1134"/>
                    <a:pt x="2405" y="1149"/>
                    <a:pt x="2450" y="1172"/>
                  </a:cubicBezTo>
                  <a:cubicBezTo>
                    <a:pt x="2495" y="1195"/>
                    <a:pt x="2540" y="1206"/>
                    <a:pt x="2586" y="1217"/>
                  </a:cubicBezTo>
                </a:path>
              </a:pathLst>
            </a:custGeom>
            <a:noFill/>
            <a:ln w="31750">
              <a:solidFill>
                <a:srgbClr val="CC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en-GB"/>
            </a:p>
          </p:txBody>
        </p:sp>
        <p:sp>
          <p:nvSpPr>
            <p:cNvPr id="1710106" name="Line 6"/>
            <p:cNvSpPr>
              <a:spLocks noChangeShapeType="1"/>
            </p:cNvSpPr>
            <p:nvPr/>
          </p:nvSpPr>
          <p:spPr bwMode="auto">
            <a:xfrm>
              <a:off x="1383" y="2795"/>
              <a:ext cx="2586" cy="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10107" name="Line 7"/>
            <p:cNvSpPr>
              <a:spLocks noChangeShapeType="1"/>
            </p:cNvSpPr>
            <p:nvPr/>
          </p:nvSpPr>
          <p:spPr bwMode="auto">
            <a:xfrm flipV="1">
              <a:off x="1383" y="1525"/>
              <a:ext cx="0" cy="1270"/>
            </a:xfrm>
            <a:prstGeom prst="line">
              <a:avLst/>
            </a:prstGeom>
            <a:noFill/>
            <a:ln w="31750">
              <a:solidFill>
                <a:srgbClr val="333333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10108" name="Text Box 11"/>
            <p:cNvSpPr txBox="1">
              <a:spLocks noChangeArrowheads="1"/>
            </p:cNvSpPr>
            <p:nvPr/>
          </p:nvSpPr>
          <p:spPr bwMode="auto">
            <a:xfrm>
              <a:off x="937" y="1510"/>
              <a:ext cx="351" cy="212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>
                  <a:solidFill>
                    <a:srgbClr val="CC0000"/>
                  </a:solidFill>
                </a:rPr>
                <a:t>f(x)</a:t>
              </a:r>
            </a:p>
          </p:txBody>
        </p:sp>
        <p:sp>
          <p:nvSpPr>
            <p:cNvPr id="1710109" name="Text Box 12"/>
            <p:cNvSpPr txBox="1">
              <a:spLocks noChangeArrowheads="1"/>
            </p:cNvSpPr>
            <p:nvPr/>
          </p:nvSpPr>
          <p:spPr bwMode="auto">
            <a:xfrm>
              <a:off x="3782" y="2871"/>
              <a:ext cx="192" cy="212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>
                  <a:solidFill>
                    <a:srgbClr val="000000"/>
                  </a:solidFill>
                </a:rPr>
                <a:t>x</a:t>
              </a:r>
            </a:p>
          </p:txBody>
        </p:sp>
      </p:grpSp>
      <p:sp>
        <p:nvSpPr>
          <p:cNvPr id="1710094" name="Text Box 14"/>
          <p:cNvSpPr txBox="1">
            <a:spLocks noChangeArrowheads="1"/>
          </p:cNvSpPr>
          <p:nvPr/>
        </p:nvSpPr>
        <p:spPr bwMode="auto">
          <a:xfrm>
            <a:off x="1098550" y="4581525"/>
            <a:ext cx="6786563" cy="19208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rgbClr val="CC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use of random sampling techniques is the distinctive feature of Monte Carlo</a:t>
            </a:r>
          </a:p>
          <a:p>
            <a:pPr>
              <a:defRPr/>
            </a:pPr>
            <a:r>
              <a:rPr lang="en-US" sz="2000"/>
              <a:t>The use of Monte Carlo to solve the integral Boltzmann transport equation consists of:</a:t>
            </a:r>
          </a:p>
          <a:p>
            <a:pPr marL="509588" lvl="1" indent="-277813">
              <a:buFont typeface="Wingdings" pitchFamily="2" charset="2"/>
              <a:buChar char="Ø"/>
              <a:defRPr/>
            </a:pPr>
            <a:r>
              <a:rPr lang="en-US" sz="2000">
                <a:solidFill>
                  <a:schemeClr val="accent2"/>
                </a:solidFill>
              </a:rPr>
              <a:t>Random sampling of the outcome of physical events</a:t>
            </a:r>
          </a:p>
          <a:p>
            <a:pPr marL="509588" lvl="1" indent="-277813">
              <a:buFont typeface="Wingdings" pitchFamily="2" charset="2"/>
              <a:buChar char="Ø"/>
              <a:defRPr/>
            </a:pPr>
            <a:r>
              <a:rPr lang="en-US" sz="2000">
                <a:solidFill>
                  <a:schemeClr val="accent2"/>
                </a:solidFill>
              </a:rPr>
              <a:t>Geometry and material description of the problem</a:t>
            </a:r>
          </a:p>
        </p:txBody>
      </p:sp>
      <p:sp>
        <p:nvSpPr>
          <p:cNvPr id="1710104" name="Freeform 17"/>
          <p:cNvSpPr>
            <a:spLocks/>
          </p:cNvSpPr>
          <p:nvPr/>
        </p:nvSpPr>
        <p:spPr bwMode="auto">
          <a:xfrm>
            <a:off x="2339975" y="2120900"/>
            <a:ext cx="4032250" cy="2100263"/>
          </a:xfrm>
          <a:custGeom>
            <a:avLst/>
            <a:gdLst>
              <a:gd name="T0" fmla="*/ 0 w 2540"/>
              <a:gd name="T1" fmla="*/ 2100263 h 1323"/>
              <a:gd name="T2" fmla="*/ 503238 w 2540"/>
              <a:gd name="T3" fmla="*/ 2028826 h 1323"/>
              <a:gd name="T4" fmla="*/ 647700 w 2540"/>
              <a:gd name="T5" fmla="*/ 1955801 h 1323"/>
              <a:gd name="T6" fmla="*/ 936625 w 2540"/>
              <a:gd name="T7" fmla="*/ 1739901 h 1323"/>
              <a:gd name="T8" fmla="*/ 1655763 w 2540"/>
              <a:gd name="T9" fmla="*/ 1236663 h 1323"/>
              <a:gd name="T10" fmla="*/ 1944688 w 2540"/>
              <a:gd name="T11" fmla="*/ 947738 h 1323"/>
              <a:gd name="T12" fmla="*/ 2087562 w 2540"/>
              <a:gd name="T13" fmla="*/ 803275 h 1323"/>
              <a:gd name="T14" fmla="*/ 2232025 w 2540"/>
              <a:gd name="T15" fmla="*/ 587375 h 1323"/>
              <a:gd name="T16" fmla="*/ 2303462 w 2540"/>
              <a:gd name="T17" fmla="*/ 444500 h 1323"/>
              <a:gd name="T18" fmla="*/ 2376487 w 2540"/>
              <a:gd name="T19" fmla="*/ 371475 h 1323"/>
              <a:gd name="T20" fmla="*/ 2519362 w 2540"/>
              <a:gd name="T21" fmla="*/ 300038 h 1323"/>
              <a:gd name="T22" fmla="*/ 2879725 w 2540"/>
              <a:gd name="T23" fmla="*/ 155575 h 1323"/>
              <a:gd name="T24" fmla="*/ 3311525 w 2540"/>
              <a:gd name="T25" fmla="*/ 84138 h 1323"/>
              <a:gd name="T26" fmla="*/ 3671888 w 2540"/>
              <a:gd name="T27" fmla="*/ 12700 h 1323"/>
              <a:gd name="T28" fmla="*/ 4032250 w 2540"/>
              <a:gd name="T29" fmla="*/ 12700 h 132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540"/>
              <a:gd name="T46" fmla="*/ 0 h 1323"/>
              <a:gd name="T47" fmla="*/ 2540 w 2540"/>
              <a:gd name="T48" fmla="*/ 1323 h 132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540" h="1323">
                <a:moveTo>
                  <a:pt x="0" y="1323"/>
                </a:moveTo>
                <a:cubicBezTo>
                  <a:pt x="124" y="1308"/>
                  <a:pt x="249" y="1293"/>
                  <a:pt x="317" y="1278"/>
                </a:cubicBezTo>
                <a:cubicBezTo>
                  <a:pt x="385" y="1263"/>
                  <a:pt x="362" y="1262"/>
                  <a:pt x="408" y="1232"/>
                </a:cubicBezTo>
                <a:cubicBezTo>
                  <a:pt x="454" y="1202"/>
                  <a:pt x="484" y="1171"/>
                  <a:pt x="590" y="1096"/>
                </a:cubicBezTo>
                <a:cubicBezTo>
                  <a:pt x="696" y="1021"/>
                  <a:pt x="937" y="862"/>
                  <a:pt x="1043" y="779"/>
                </a:cubicBezTo>
                <a:cubicBezTo>
                  <a:pt x="1149" y="696"/>
                  <a:pt x="1180" y="642"/>
                  <a:pt x="1225" y="597"/>
                </a:cubicBezTo>
                <a:cubicBezTo>
                  <a:pt x="1270" y="552"/>
                  <a:pt x="1285" y="544"/>
                  <a:pt x="1315" y="506"/>
                </a:cubicBezTo>
                <a:cubicBezTo>
                  <a:pt x="1345" y="468"/>
                  <a:pt x="1383" y="407"/>
                  <a:pt x="1406" y="370"/>
                </a:cubicBezTo>
                <a:cubicBezTo>
                  <a:pt x="1429" y="333"/>
                  <a:pt x="1436" y="303"/>
                  <a:pt x="1451" y="280"/>
                </a:cubicBezTo>
                <a:cubicBezTo>
                  <a:pt x="1466" y="257"/>
                  <a:pt x="1474" y="249"/>
                  <a:pt x="1497" y="234"/>
                </a:cubicBezTo>
                <a:cubicBezTo>
                  <a:pt x="1520" y="219"/>
                  <a:pt x="1534" y="212"/>
                  <a:pt x="1587" y="189"/>
                </a:cubicBezTo>
                <a:cubicBezTo>
                  <a:pt x="1640" y="166"/>
                  <a:pt x="1731" y="121"/>
                  <a:pt x="1814" y="98"/>
                </a:cubicBezTo>
                <a:cubicBezTo>
                  <a:pt x="1897" y="75"/>
                  <a:pt x="2003" y="68"/>
                  <a:pt x="2086" y="53"/>
                </a:cubicBezTo>
                <a:cubicBezTo>
                  <a:pt x="2169" y="38"/>
                  <a:pt x="2237" y="16"/>
                  <a:pt x="2313" y="8"/>
                </a:cubicBezTo>
                <a:cubicBezTo>
                  <a:pt x="2389" y="0"/>
                  <a:pt x="2502" y="8"/>
                  <a:pt x="2540" y="8"/>
                </a:cubicBezTo>
              </a:path>
            </a:pathLst>
          </a:custGeom>
          <a:noFill/>
          <a:ln w="31750">
            <a:solidFill>
              <a:srgbClr val="008000"/>
            </a:solidFill>
            <a:prstDash val="dash"/>
            <a:round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GB"/>
          </a:p>
        </p:txBody>
      </p:sp>
      <p:graphicFrame>
        <p:nvGraphicFramePr>
          <p:cNvPr id="1710098" name="Object 18"/>
          <p:cNvGraphicFramePr>
            <a:graphicFrameLocks noChangeAspect="1"/>
          </p:cNvGraphicFramePr>
          <p:nvPr/>
        </p:nvGraphicFramePr>
        <p:xfrm>
          <a:off x="900113" y="2781300"/>
          <a:ext cx="1290637" cy="582613"/>
        </p:xfrm>
        <a:graphic>
          <a:graphicData uri="http://schemas.openxmlformats.org/presentationml/2006/ole">
            <p:oleObj spid="_x0000_s1710098" name="Equation" r:id="rId4" imgW="78732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7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472D97-55E4-458E-AAB7-6BB32B1D695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6547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981075"/>
            <a:ext cx="7924800" cy="518160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Basis for all Monte Carlo integrations are </a:t>
            </a:r>
            <a:r>
              <a:rPr lang="en-US" sz="2000" smtClean="0">
                <a:solidFill>
                  <a:srgbClr val="CC00CC"/>
                </a:solidFill>
              </a:rPr>
              <a:t>random numbers</a:t>
            </a:r>
            <a:r>
              <a:rPr lang="en-US" sz="2000" smtClean="0"/>
              <a:t>, </a:t>
            </a:r>
            <a:r>
              <a:rPr lang="en-US" sz="2000" i="1" smtClean="0"/>
              <a:t>i.e.</a:t>
            </a:r>
            <a:r>
              <a:rPr lang="en-US" sz="2000" smtClean="0"/>
              <a:t> values of a variable distributed according to a pdf </a:t>
            </a:r>
            <a:r>
              <a:rPr lang="en-US" sz="2000" smtClean="0">
                <a:solidFill>
                  <a:srgbClr val="009900"/>
                </a:solidFill>
              </a:rPr>
              <a:t>(probability distribution function).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In real world: the random outcome of a physical process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In computer world: </a:t>
            </a:r>
            <a:r>
              <a:rPr lang="en-US" sz="2000" smtClean="0">
                <a:solidFill>
                  <a:srgbClr val="CC00CC"/>
                </a:solidFill>
              </a:rPr>
              <a:t>pseudo-random numbers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The basic pdf is the </a:t>
            </a:r>
            <a:r>
              <a:rPr lang="en-US" sz="2000" smtClean="0">
                <a:solidFill>
                  <a:srgbClr val="CC00CC"/>
                </a:solidFill>
              </a:rPr>
              <a:t>uniform distribution</a:t>
            </a:r>
            <a:r>
              <a:rPr lang="en-US" sz="2000" smtClean="0"/>
              <a:t>:</a:t>
            </a:r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Pseudo-random numbers are sequences that reproduce the uniform distribution, constructed from mathematical algorithms.</a:t>
            </a:r>
          </a:p>
          <a:p>
            <a:pPr eaLnBrk="1" hangingPunct="1">
              <a:buClr>
                <a:srgbClr val="CC0000"/>
              </a:buClr>
              <a:buSzTx/>
            </a:pPr>
            <a:r>
              <a:rPr lang="en-US" sz="2000" smtClean="0"/>
              <a:t>All computers provide a pseudo-random number generator (or even several of them). In most computer languages (e.g., Fortran 90, C) a PRNG is even available as an intrinsic routine</a:t>
            </a:r>
          </a:p>
          <a:p>
            <a:pPr eaLnBrk="1" hangingPunct="1">
              <a:buClr>
                <a:srgbClr val="CC0000"/>
              </a:buClr>
              <a:buSzTx/>
            </a:pPr>
            <a:endParaRPr lang="en-US" sz="2000" smtClean="0"/>
          </a:p>
        </p:txBody>
      </p:sp>
      <p:sp>
        <p:nvSpPr>
          <p:cNvPr id="16547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(Pseudo) Random numbers:</a:t>
            </a:r>
          </a:p>
        </p:txBody>
      </p:sp>
      <p:graphicFrame>
        <p:nvGraphicFramePr>
          <p:cNvPr id="1654789" name="Object 5"/>
          <p:cNvGraphicFramePr>
            <a:graphicFrameLocks noChangeAspect="1"/>
          </p:cNvGraphicFramePr>
          <p:nvPr/>
        </p:nvGraphicFramePr>
        <p:xfrm>
          <a:off x="2563813" y="3382963"/>
          <a:ext cx="3232150" cy="512762"/>
        </p:xfrm>
        <a:graphic>
          <a:graphicData uri="http://schemas.openxmlformats.org/presentationml/2006/ole">
            <p:oleObj spid="_x0000_s1654789" name="Equation" r:id="rId4" imgW="12826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2C545E-0BBE-46AA-9058-58C5D392942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56839" name="Rectangle 5"/>
          <p:cNvSpPr>
            <a:spLocks noChangeArrowheads="1"/>
          </p:cNvSpPr>
          <p:nvPr/>
        </p:nvSpPr>
        <p:spPr bwMode="auto">
          <a:xfrm>
            <a:off x="684213" y="328613"/>
            <a:ext cx="5980112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Sampling from a distribution:</a:t>
            </a:r>
          </a:p>
        </p:txBody>
      </p:sp>
      <p:sp>
        <p:nvSpPr>
          <p:cNvPr id="1656840" name="Text Box 4"/>
          <p:cNvSpPr txBox="1">
            <a:spLocks noChangeArrowheads="1"/>
          </p:cNvSpPr>
          <p:nvPr/>
        </p:nvSpPr>
        <p:spPr bwMode="auto">
          <a:xfrm>
            <a:off x="539750" y="842963"/>
            <a:ext cx="8424863" cy="41084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Sampling from a discrete distribution: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Suppose to have a </a:t>
            </a:r>
            <a:r>
              <a:rPr lang="en-US" sz="2000" i="1">
                <a:solidFill>
                  <a:srgbClr val="CC00CC"/>
                </a:solidFill>
              </a:rPr>
              <a:t>discrete</a:t>
            </a:r>
            <a:r>
              <a:rPr lang="en-US" sz="2000"/>
              <a:t> random variable </a:t>
            </a:r>
            <a:r>
              <a:rPr lang="en-US" sz="2000" b="1" i="1">
                <a:solidFill>
                  <a:srgbClr val="CC00CC"/>
                </a:solidFill>
              </a:rPr>
              <a:t>x</a:t>
            </a:r>
            <a:r>
              <a:rPr lang="en-US" sz="2000" b="1"/>
              <a:t>,</a:t>
            </a:r>
            <a:r>
              <a:rPr lang="en-US" sz="2000"/>
              <a:t> that can assume values </a:t>
            </a:r>
            <a:r>
              <a:rPr lang="en-US" sz="2000" b="1" i="1">
                <a:solidFill>
                  <a:srgbClr val="CC00CC"/>
                </a:solidFill>
              </a:rPr>
              <a:t>x</a:t>
            </a:r>
            <a:r>
              <a:rPr lang="en-US" sz="2000" b="1" i="1" baseline="-25000">
                <a:solidFill>
                  <a:srgbClr val="CC00CC"/>
                </a:solidFill>
              </a:rPr>
              <a:t>1</a:t>
            </a:r>
            <a:r>
              <a:rPr lang="en-US" sz="2000" b="1" i="1">
                <a:solidFill>
                  <a:srgbClr val="CC00CC"/>
                </a:solidFill>
              </a:rPr>
              <a:t>, x</a:t>
            </a:r>
            <a:r>
              <a:rPr lang="en-US" sz="2000" b="1" i="1" baseline="-25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, …, x</a:t>
            </a:r>
            <a:r>
              <a:rPr lang="en-US" sz="2000" b="1" i="1" baseline="-25000">
                <a:solidFill>
                  <a:srgbClr val="CC00CC"/>
                </a:solidFill>
              </a:rPr>
              <a:t>n</a:t>
            </a:r>
            <a:r>
              <a:rPr lang="en-US" sz="2000" b="1" i="1">
                <a:solidFill>
                  <a:srgbClr val="CC00CC"/>
                </a:solidFill>
              </a:rPr>
              <a:t>, …</a:t>
            </a:r>
            <a:r>
              <a:rPr lang="en-US" sz="2000"/>
              <a:t> with probability </a:t>
            </a:r>
            <a:r>
              <a:rPr lang="en-US" sz="2000" b="1" i="1">
                <a:solidFill>
                  <a:srgbClr val="CC00CC"/>
                </a:solidFill>
              </a:rPr>
              <a:t>p</a:t>
            </a:r>
            <a:r>
              <a:rPr lang="en-US" sz="2000" b="1" i="1" baseline="-25000">
                <a:solidFill>
                  <a:srgbClr val="CC00CC"/>
                </a:solidFill>
              </a:rPr>
              <a:t>1</a:t>
            </a:r>
            <a:r>
              <a:rPr lang="en-US" sz="2000" b="1" i="1">
                <a:solidFill>
                  <a:srgbClr val="CC00CC"/>
                </a:solidFill>
              </a:rPr>
              <a:t>, p</a:t>
            </a:r>
            <a:r>
              <a:rPr lang="en-US" sz="2000" b="1" i="1" baseline="-25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, …, p</a:t>
            </a:r>
            <a:r>
              <a:rPr lang="en-US" sz="2000" b="1" i="1" baseline="-25000">
                <a:solidFill>
                  <a:srgbClr val="CC00CC"/>
                </a:solidFill>
              </a:rPr>
              <a:t>n</a:t>
            </a:r>
            <a:r>
              <a:rPr lang="en-US" sz="2000" b="1" i="1">
                <a:solidFill>
                  <a:srgbClr val="CC00CC"/>
                </a:solidFill>
              </a:rPr>
              <a:t>, …</a:t>
            </a:r>
            <a:r>
              <a:rPr lang="en-US" sz="2000"/>
              <a:t>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Assume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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p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=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/>
              <a:t>, or normalize it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Divide the interval [0,1) in </a:t>
            </a:r>
            <a:r>
              <a:rPr lang="en-US" sz="2000" i="1"/>
              <a:t>n</a:t>
            </a:r>
            <a:r>
              <a:rPr lang="en-US" sz="2000"/>
              <a:t> subintervals, with limits</a:t>
            </a:r>
          </a:p>
          <a:p>
            <a:pPr marL="231775" indent="-231775" algn="ctr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/>
              <a:t> </a:t>
            </a:r>
            <a:r>
              <a:rPr lang="en-US" sz="2000" i="1">
                <a:solidFill>
                  <a:srgbClr val="CC00CC"/>
                </a:solidFill>
              </a:rPr>
              <a:t>y</a:t>
            </a:r>
            <a:r>
              <a:rPr lang="en-US" sz="2000" i="1" baseline="-25000">
                <a:solidFill>
                  <a:srgbClr val="CC00CC"/>
                </a:solidFill>
              </a:rPr>
              <a:t>0 </a:t>
            </a:r>
            <a:r>
              <a:rPr lang="en-US" sz="2000">
                <a:solidFill>
                  <a:srgbClr val="CC00CC"/>
                </a:solidFill>
              </a:rPr>
              <a:t>= 0</a:t>
            </a:r>
            <a:r>
              <a:rPr lang="en-US" sz="2000" i="1">
                <a:solidFill>
                  <a:srgbClr val="CC00CC"/>
                </a:solidFill>
              </a:rPr>
              <a:t>,  y</a:t>
            </a:r>
            <a:r>
              <a:rPr lang="en-US" sz="2000" i="1" baseline="-25000">
                <a:solidFill>
                  <a:srgbClr val="CC00CC"/>
                </a:solidFill>
              </a:rPr>
              <a:t>1 </a:t>
            </a:r>
            <a:r>
              <a:rPr lang="en-US" sz="2000">
                <a:solidFill>
                  <a:srgbClr val="CC00CC"/>
                </a:solidFill>
              </a:rPr>
              <a:t>=</a:t>
            </a:r>
            <a:r>
              <a:rPr lang="en-US" sz="2000" i="1">
                <a:solidFill>
                  <a:srgbClr val="CC00CC"/>
                </a:solidFill>
              </a:rPr>
              <a:t> p</a:t>
            </a:r>
            <a:r>
              <a:rPr lang="en-US" sz="2000" i="1" baseline="-25000">
                <a:solidFill>
                  <a:srgbClr val="CC00CC"/>
                </a:solidFill>
              </a:rPr>
              <a:t>1</a:t>
            </a:r>
            <a:r>
              <a:rPr lang="en-US" sz="2000" i="1">
                <a:solidFill>
                  <a:srgbClr val="CC00CC"/>
                </a:solidFill>
              </a:rPr>
              <a:t>,  y</a:t>
            </a:r>
            <a:r>
              <a:rPr lang="en-US" sz="2000" i="1" baseline="-25000">
                <a:solidFill>
                  <a:srgbClr val="CC00CC"/>
                </a:solidFill>
              </a:rPr>
              <a:t>2 </a:t>
            </a:r>
            <a:r>
              <a:rPr lang="en-US" sz="2000">
                <a:solidFill>
                  <a:srgbClr val="CC00CC"/>
                </a:solidFill>
              </a:rPr>
              <a:t>=</a:t>
            </a:r>
            <a:r>
              <a:rPr lang="en-US" sz="2000" i="1">
                <a:solidFill>
                  <a:srgbClr val="CC00CC"/>
                </a:solidFill>
              </a:rPr>
              <a:t> p</a:t>
            </a:r>
            <a:r>
              <a:rPr lang="en-US" sz="2000" i="1" baseline="-25000">
                <a:solidFill>
                  <a:srgbClr val="CC00CC"/>
                </a:solidFill>
              </a:rPr>
              <a:t>1</a:t>
            </a:r>
            <a:r>
              <a:rPr lang="en-US" sz="2000">
                <a:solidFill>
                  <a:srgbClr val="CC00CC"/>
                </a:solidFill>
              </a:rPr>
              <a:t>+</a:t>
            </a:r>
            <a:r>
              <a:rPr lang="en-US" sz="2000" i="1">
                <a:solidFill>
                  <a:srgbClr val="CC00CC"/>
                </a:solidFill>
              </a:rPr>
              <a:t>p</a:t>
            </a:r>
            <a:r>
              <a:rPr lang="en-US" sz="2000" i="1" baseline="-25000">
                <a:solidFill>
                  <a:srgbClr val="CC00CC"/>
                </a:solidFill>
              </a:rPr>
              <a:t>2</a:t>
            </a:r>
            <a:r>
              <a:rPr lang="en-US" sz="2000" i="1">
                <a:solidFill>
                  <a:srgbClr val="CC00CC"/>
                </a:solidFill>
              </a:rPr>
              <a:t>, ….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Find the interval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i</a:t>
            </a:r>
            <a:r>
              <a:rPr lang="en-US" sz="2000" baseline="30000">
                <a:solidFill>
                  <a:srgbClr val="CC00CC"/>
                </a:solidFill>
                <a:sym typeface="Symbol" pitchFamily="18" charset="2"/>
              </a:rPr>
              <a:t>th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y</a:t>
            </a:r>
            <a:r>
              <a:rPr lang="en-US" sz="2000">
                <a:sym typeface="Symbol" pitchFamily="18" charset="2"/>
              </a:rPr>
              <a:t>-interval such that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                    y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i-1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 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 &lt;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y</a:t>
            </a:r>
            <a:r>
              <a:rPr lang="en-US" sz="2000" b="1" baseline="-25000">
                <a:solidFill>
                  <a:srgbClr val="CC00CC"/>
                </a:solidFill>
                <a:sym typeface="Symbol" pitchFamily="18" charset="2"/>
              </a:rPr>
              <a:t>i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Select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X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 =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x</a:t>
            </a:r>
            <a:r>
              <a:rPr lang="en-US" sz="2000" baseline="-25000">
                <a:solidFill>
                  <a:srgbClr val="CC00CC"/>
                </a:solidFill>
                <a:sym typeface="Symbol" pitchFamily="18" charset="2"/>
              </a:rPr>
              <a:t>i </a:t>
            </a:r>
            <a:r>
              <a:rPr lang="en-US" sz="2000">
                <a:sym typeface="Symbol" pitchFamily="18" charset="2"/>
              </a:rPr>
              <a:t>as the sampled value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ym typeface="Symbol" pitchFamily="18" charset="2"/>
              </a:rPr>
              <a:t>Since 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 </a:t>
            </a:r>
            <a:r>
              <a:rPr lang="en-US" sz="2000">
                <a:sym typeface="Symbol" pitchFamily="18" charset="2"/>
              </a:rPr>
              <a:t>is uniformly random:</a:t>
            </a:r>
          </a:p>
        </p:txBody>
      </p:sp>
      <p:graphicFrame>
        <p:nvGraphicFramePr>
          <p:cNvPr id="1656837" name="Object 5"/>
          <p:cNvGraphicFramePr>
            <a:graphicFrameLocks noChangeAspect="1"/>
          </p:cNvGraphicFramePr>
          <p:nvPr/>
        </p:nvGraphicFramePr>
        <p:xfrm>
          <a:off x="395288" y="5300663"/>
          <a:ext cx="5113337" cy="493712"/>
        </p:xfrm>
        <a:graphic>
          <a:graphicData uri="http://schemas.openxmlformats.org/presentationml/2006/ole">
            <p:oleObj spid="_x0000_s1656837" name="Equation" r:id="rId4" imgW="2361960" imgH="228600" progId="Equation.3">
              <p:embed/>
            </p:oleObj>
          </a:graphicData>
        </a:graphic>
      </p:graphicFrame>
      <p:pic>
        <p:nvPicPr>
          <p:cNvPr id="1656842" name="Picture 10" descr="disc"/>
          <p:cNvPicPr>
            <a:picLocks noChangeAspect="1" noChangeArrowheads="1"/>
          </p:cNvPicPr>
          <p:nvPr/>
        </p:nvPicPr>
        <p:blipFill>
          <a:blip r:embed="rId5"/>
          <a:srcRect l="7996" t="13316" r="5321" b="7996"/>
          <a:stretch>
            <a:fillRect/>
          </a:stretch>
        </p:blipFill>
        <p:spPr bwMode="auto">
          <a:xfrm>
            <a:off x="5651500" y="3597275"/>
            <a:ext cx="3384550" cy="30718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168F4D-B7EF-4CAB-BBA5-A13FCA39A53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58890" name="Rectangle 5"/>
          <p:cNvSpPr>
            <a:spLocks noChangeArrowheads="1"/>
          </p:cNvSpPr>
          <p:nvPr/>
        </p:nvSpPr>
        <p:spPr bwMode="auto">
          <a:xfrm>
            <a:off x="684213" y="328613"/>
            <a:ext cx="5980112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Sampling from a distribution:</a:t>
            </a:r>
          </a:p>
        </p:txBody>
      </p:sp>
      <p:sp>
        <p:nvSpPr>
          <p:cNvPr id="1658891" name="Text Box 4"/>
          <p:cNvSpPr txBox="1">
            <a:spLocks noChangeArrowheads="1"/>
          </p:cNvSpPr>
          <p:nvPr/>
        </p:nvSpPr>
        <p:spPr bwMode="auto">
          <a:xfrm>
            <a:off x="539750" y="842963"/>
            <a:ext cx="8424863" cy="44735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Sampling from a generic continuous distribution: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Integrate the distribution function </a:t>
            </a:r>
            <a:r>
              <a:rPr lang="en-US" sz="2000" b="1" i="1">
                <a:solidFill>
                  <a:srgbClr val="CC00CC"/>
                </a:solidFill>
              </a:rPr>
              <a:t>f(x)</a:t>
            </a:r>
            <a:r>
              <a:rPr lang="en-US" sz="2000"/>
              <a:t>, analytically or numerically, and normalize to 1 to obtain the </a:t>
            </a:r>
            <a:r>
              <a:rPr lang="en-US" sz="2000">
                <a:solidFill>
                  <a:srgbClr val="CC00CC"/>
                </a:solidFill>
              </a:rPr>
              <a:t>normalized cumulative distribution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Get the desired result by finding the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inverse value</a:t>
            </a:r>
            <a:r>
              <a:rPr lang="en-US" sz="2000">
                <a:sym typeface="Symbol" pitchFamily="18" charset="2"/>
              </a:rPr>
              <a:t>  </a:t>
            </a:r>
            <a:r>
              <a:rPr lang="en-US" sz="2000">
                <a:latin typeface="Arial" charset="0"/>
                <a:sym typeface="Symbol" pitchFamily="18" charset="2"/>
              </a:rPr>
              <a:t>X = F</a:t>
            </a:r>
            <a:r>
              <a:rPr lang="en-US" sz="2000" baseline="30000">
                <a:latin typeface="Arial" charset="0"/>
                <a:sym typeface="Symbol" pitchFamily="18" charset="2"/>
              </a:rPr>
              <a:t>-1</a:t>
            </a:r>
            <a:r>
              <a:rPr lang="en-US" sz="2000">
                <a:latin typeface="Arial" charset="0"/>
                <a:sym typeface="Symbol" pitchFamily="18" charset="2"/>
              </a:rPr>
              <a:t>(</a:t>
            </a:r>
            <a:r>
              <a:rPr lang="en-US" sz="2000" i="1">
                <a:latin typeface="Arial" charset="0"/>
                <a:sym typeface="Symbol" pitchFamily="18" charset="2"/>
              </a:rPr>
              <a:t></a:t>
            </a:r>
            <a:r>
              <a:rPr lang="en-US" sz="2000">
                <a:latin typeface="Arial" charset="0"/>
                <a:sym typeface="Symbol" pitchFamily="18" charset="2"/>
              </a:rPr>
              <a:t>)  </a:t>
            </a:r>
            <a:r>
              <a:rPr lang="en-US" sz="2000">
                <a:sym typeface="Symbol" pitchFamily="18" charset="2"/>
              </a:rPr>
              <a:t>,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analytically</a:t>
            </a:r>
            <a:r>
              <a:rPr lang="en-US" sz="2000">
                <a:sym typeface="Symbol" pitchFamily="18" charset="2"/>
              </a:rPr>
              <a:t> or most often numerically, i.e. by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interpolation</a:t>
            </a:r>
            <a:r>
              <a:rPr lang="en-US" sz="2000">
                <a:sym typeface="Symbol" pitchFamily="18" charset="2"/>
              </a:rPr>
              <a:t> (table look-up)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ym typeface="Symbol" pitchFamily="18" charset="2"/>
              </a:rPr>
              <a:t>Since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i="1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is uniformly random:</a:t>
            </a:r>
            <a:endParaRPr lang="en-US" sz="2000" i="1">
              <a:sym typeface="Symbol" pitchFamily="18" charset="2"/>
            </a:endParaRPr>
          </a:p>
        </p:txBody>
      </p:sp>
      <p:graphicFrame>
        <p:nvGraphicFramePr>
          <p:cNvPr id="1658885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58885" name="Equation" r:id="rId4" imgW="114120" imgH="215640" progId="Equation.3">
              <p:embed/>
            </p:oleObj>
          </a:graphicData>
        </a:graphic>
      </p:graphicFrame>
      <p:graphicFrame>
        <p:nvGraphicFramePr>
          <p:cNvPr id="1658886" name="Object 6"/>
          <p:cNvGraphicFramePr>
            <a:graphicFrameLocks noChangeAspect="1"/>
          </p:cNvGraphicFramePr>
          <p:nvPr/>
        </p:nvGraphicFramePr>
        <p:xfrm>
          <a:off x="3914775" y="2195513"/>
          <a:ext cx="1746250" cy="954087"/>
        </p:xfrm>
        <a:graphic>
          <a:graphicData uri="http://schemas.openxmlformats.org/presentationml/2006/ole">
            <p:oleObj spid="_x0000_s1658886" name="Equation" r:id="rId5" imgW="1231560" imgH="672840" progId="Equation.3">
              <p:embed/>
            </p:oleObj>
          </a:graphicData>
        </a:graphic>
      </p:graphicFrame>
      <p:sp>
        <p:nvSpPr>
          <p:cNvPr id="1658892" name="Rectangle 7"/>
          <p:cNvSpPr>
            <a:spLocks noChangeArrowheads="1"/>
          </p:cNvSpPr>
          <p:nvPr/>
        </p:nvSpPr>
        <p:spPr bwMode="auto">
          <a:xfrm>
            <a:off x="6948488" y="3789363"/>
            <a:ext cx="1223962" cy="503237"/>
          </a:xfrm>
          <a:prstGeom prst="rect">
            <a:avLst/>
          </a:prstGeom>
          <a:solidFill>
            <a:srgbClr val="FF99CC">
              <a:alpha val="34901"/>
            </a:srgbClr>
          </a:solidFill>
          <a:ln w="12700" algn="ctr">
            <a:solidFill>
              <a:srgbClr val="CC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GB"/>
          </a:p>
        </p:txBody>
      </p:sp>
      <p:graphicFrame>
        <p:nvGraphicFramePr>
          <p:cNvPr id="1658888" name="Object 8"/>
          <p:cNvGraphicFramePr>
            <a:graphicFrameLocks noChangeAspect="1"/>
          </p:cNvGraphicFramePr>
          <p:nvPr/>
        </p:nvGraphicFramePr>
        <p:xfrm>
          <a:off x="1960563" y="5421313"/>
          <a:ext cx="5872162" cy="522287"/>
        </p:xfrm>
        <a:graphic>
          <a:graphicData uri="http://schemas.openxmlformats.org/presentationml/2006/ole">
            <p:oleObj spid="_x0000_s1658888" name="Equation" r:id="rId6" imgW="370836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7682BA-B8D1-4492-B86A-6F2421E8D46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660940" name="Rectangle 5"/>
          <p:cNvSpPr>
            <a:spLocks noChangeArrowheads="1"/>
          </p:cNvSpPr>
          <p:nvPr/>
        </p:nvSpPr>
        <p:spPr bwMode="auto">
          <a:xfrm>
            <a:off x="827088" y="212725"/>
            <a:ext cx="1951037" cy="5794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Example:</a:t>
            </a:r>
          </a:p>
        </p:txBody>
      </p:sp>
      <p:pic>
        <p:nvPicPr>
          <p:cNvPr id="1660941" name="Picture 6" descr="sna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995" t="4375"/>
          <a:stretch>
            <a:fillRect/>
          </a:stretch>
        </p:blipFill>
        <p:spPr bwMode="auto">
          <a:xfrm>
            <a:off x="4356100" y="765175"/>
            <a:ext cx="4475163" cy="471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2711" name="Text Box 7"/>
          <p:cNvSpPr txBox="1">
            <a:spLocks noChangeArrowheads="1"/>
          </p:cNvSpPr>
          <p:nvPr/>
        </p:nvSpPr>
        <p:spPr bwMode="auto">
          <a:xfrm>
            <a:off x="808038" y="5661025"/>
            <a:ext cx="7796212" cy="673100"/>
          </a:xfrm>
          <a:prstGeom prst="rect">
            <a:avLst/>
          </a:prstGeom>
          <a:solidFill>
            <a:srgbClr val="FFFF00">
              <a:alpha val="39999"/>
            </a:srgbClr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b="1" i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Practical rule: a distribution can be sampled directly if and only if its pdf can be integrated and the integral inverted</a:t>
            </a:r>
          </a:p>
        </p:txBody>
      </p:sp>
      <p:graphicFrame>
        <p:nvGraphicFramePr>
          <p:cNvPr id="1660934" name="Object 6"/>
          <p:cNvGraphicFramePr>
            <a:graphicFrameLocks noChangeAspect="1"/>
          </p:cNvGraphicFramePr>
          <p:nvPr/>
        </p:nvGraphicFramePr>
        <p:xfrm>
          <a:off x="1331913" y="660400"/>
          <a:ext cx="1368425" cy="658813"/>
        </p:xfrm>
        <a:graphic>
          <a:graphicData uri="http://schemas.openxmlformats.org/presentationml/2006/ole">
            <p:oleObj spid="_x0000_s1660934" name="Equation" r:id="rId5" imgW="685800" imgH="330120" progId="Equation.3">
              <p:embed/>
            </p:oleObj>
          </a:graphicData>
        </a:graphic>
      </p:graphicFrame>
      <p:grpSp>
        <p:nvGrpSpPr>
          <p:cNvPr id="1660943" name="Group 13"/>
          <p:cNvGrpSpPr>
            <a:grpSpLocks/>
          </p:cNvGrpSpPr>
          <p:nvPr/>
        </p:nvGrpSpPr>
        <p:grpSpPr bwMode="auto">
          <a:xfrm>
            <a:off x="684213" y="847725"/>
            <a:ext cx="4197350" cy="4668838"/>
            <a:chOff x="431" y="534"/>
            <a:chExt cx="2644" cy="2941"/>
          </a:xfrm>
        </p:grpSpPr>
        <p:sp>
          <p:nvSpPr>
            <p:cNvPr id="1660944" name="Text Box 5"/>
            <p:cNvSpPr txBox="1">
              <a:spLocks noChangeArrowheads="1"/>
            </p:cNvSpPr>
            <p:nvPr/>
          </p:nvSpPr>
          <p:spPr bwMode="auto">
            <a:xfrm>
              <a:off x="431" y="534"/>
              <a:ext cx="2644" cy="2941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45000"/>
                </a:lnSpc>
              </a:pPr>
              <a:r>
                <a:rPr lang="en-US"/>
                <a:t>Take                   , x </a:t>
              </a:r>
              <a:r>
                <a:rPr lang="en-US">
                  <a:sym typeface="Symbol" pitchFamily="18" charset="2"/>
                </a:rPr>
                <a:t> [0,-)</a:t>
              </a:r>
            </a:p>
            <a:p>
              <a:pPr>
                <a:lnSpc>
                  <a:spcPct val="130000"/>
                </a:lnSpc>
              </a:pPr>
              <a:r>
                <a:rPr lang="en-US"/>
                <a:t>Cumulative distribution</a:t>
              </a:r>
              <a:r>
                <a:rPr lang="en-US" b="1"/>
                <a:t>: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r>
                <a:rPr lang="en-US"/>
                <a:t>Normalized: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/>
                <a:t>Generate a uniform pseudo-random number </a:t>
              </a:r>
              <a:r>
                <a:rPr lang="en-US" b="1" i="1">
                  <a:solidFill>
                    <a:srgbClr val="CC00CC"/>
                  </a:solidFill>
                  <a:sym typeface="Symbol" pitchFamily="18" charset="2"/>
                </a:rPr>
                <a:t> </a:t>
              </a:r>
              <a:r>
                <a:rPr lang="en-US" b="1">
                  <a:solidFill>
                    <a:srgbClr val="CC00CC"/>
                  </a:solidFill>
                  <a:sym typeface="Symbol" pitchFamily="18" charset="2"/>
                </a:rPr>
                <a:t> [0,1)</a:t>
              </a:r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b="1">
                <a:solidFill>
                  <a:srgbClr val="CC00CC"/>
                </a:solidFill>
                <a:sym typeface="Symbol" pitchFamily="18" charset="2"/>
              </a:endParaRPr>
            </a:p>
            <a:p>
              <a:pPr>
                <a:lnSpc>
                  <a:spcPct val="12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>
                  <a:sym typeface="Symbol" pitchFamily="18" charset="2"/>
                </a:rPr>
                <a:t>Sample </a:t>
              </a:r>
              <a:r>
                <a:rPr lang="en-US" b="1" i="1">
                  <a:sym typeface="Symbol" pitchFamily="18" charset="2"/>
                </a:rPr>
                <a:t>t</a:t>
              </a:r>
              <a:r>
                <a:rPr lang="en-US">
                  <a:sym typeface="Symbol" pitchFamily="18" charset="2"/>
                </a:rPr>
                <a:t> by inverting</a:t>
              </a:r>
            </a:p>
            <a:p>
              <a:pPr>
                <a:lnSpc>
                  <a:spcPct val="130000"/>
                </a:lnSpc>
              </a:pPr>
              <a:endParaRPr lang="en-US" b="1"/>
            </a:p>
            <a:p>
              <a:pPr>
                <a:lnSpc>
                  <a:spcPct val="130000"/>
                </a:lnSpc>
              </a:pPr>
              <a:r>
                <a:rPr lang="en-US"/>
                <a:t>Repeat N times</a:t>
              </a:r>
            </a:p>
          </p:txBody>
        </p:sp>
        <p:graphicFrame>
          <p:nvGraphicFramePr>
            <p:cNvPr id="1660935" name="Object 7"/>
            <p:cNvGraphicFramePr>
              <a:graphicFrameLocks noChangeAspect="1"/>
            </p:cNvGraphicFramePr>
            <p:nvPr/>
          </p:nvGraphicFramePr>
          <p:xfrm>
            <a:off x="462" y="976"/>
            <a:ext cx="2069" cy="543"/>
          </p:xfrm>
          <a:graphic>
            <a:graphicData uri="http://schemas.openxmlformats.org/presentationml/2006/ole">
              <p:oleObj spid="_x0000_s1660935" name="Equation" r:id="rId6" imgW="1841400" imgH="482400" progId="Equation.3">
                <p:embed/>
              </p:oleObj>
            </a:graphicData>
          </a:graphic>
        </p:graphicFrame>
        <p:graphicFrame>
          <p:nvGraphicFramePr>
            <p:cNvPr id="1660936" name="Object 8"/>
            <p:cNvGraphicFramePr>
              <a:graphicFrameLocks noChangeAspect="1"/>
            </p:cNvGraphicFramePr>
            <p:nvPr/>
          </p:nvGraphicFramePr>
          <p:xfrm>
            <a:off x="440" y="1615"/>
            <a:ext cx="1756" cy="586"/>
          </p:xfrm>
          <a:graphic>
            <a:graphicData uri="http://schemas.openxmlformats.org/presentationml/2006/ole">
              <p:oleObj spid="_x0000_s1660936" name="Equation" r:id="rId7" imgW="1562040" imgH="520560" progId="Equation.3">
                <p:embed/>
              </p:oleObj>
            </a:graphicData>
          </a:graphic>
        </p:graphicFrame>
        <p:graphicFrame>
          <p:nvGraphicFramePr>
            <p:cNvPr id="1660937" name="Object 9"/>
            <p:cNvGraphicFramePr>
              <a:graphicFrameLocks noChangeAspect="1"/>
            </p:cNvGraphicFramePr>
            <p:nvPr/>
          </p:nvGraphicFramePr>
          <p:xfrm>
            <a:off x="1156" y="2503"/>
            <a:ext cx="771" cy="379"/>
          </p:xfrm>
          <a:graphic>
            <a:graphicData uri="http://schemas.openxmlformats.org/presentationml/2006/ole">
              <p:oleObj spid="_x0000_s1660937" name="Equation" r:id="rId8" imgW="672840" imgH="330120" progId="Equation.3">
                <p:embed/>
              </p:oleObj>
            </a:graphicData>
          </a:graphic>
        </p:graphicFrame>
        <p:graphicFrame>
          <p:nvGraphicFramePr>
            <p:cNvPr id="1660938" name="Object 10"/>
            <p:cNvGraphicFramePr>
              <a:graphicFrameLocks noChangeAspect="1"/>
            </p:cNvGraphicFramePr>
            <p:nvPr/>
          </p:nvGraphicFramePr>
          <p:xfrm>
            <a:off x="1061" y="3002"/>
            <a:ext cx="1054" cy="245"/>
          </p:xfrm>
          <a:graphic>
            <a:graphicData uri="http://schemas.openxmlformats.org/presentationml/2006/ole">
              <p:oleObj spid="_x0000_s1660938" name="Equation" r:id="rId9" imgW="92700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29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24928-9C52-43F6-9EDB-9F37F76300F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62984" name="Rectangle 5"/>
          <p:cNvSpPr>
            <a:spLocks noChangeArrowheads="1"/>
          </p:cNvSpPr>
          <p:nvPr/>
        </p:nvSpPr>
        <p:spPr bwMode="auto">
          <a:xfrm>
            <a:off x="539750" y="388938"/>
            <a:ext cx="8088313" cy="488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Sampling from a distribution: rejection technique</a:t>
            </a:r>
          </a:p>
        </p:txBody>
      </p:sp>
      <p:sp>
        <p:nvSpPr>
          <p:cNvPr id="1662985" name="Text Box 4"/>
          <p:cNvSpPr txBox="1">
            <a:spLocks noChangeArrowheads="1"/>
          </p:cNvSpPr>
          <p:nvPr/>
        </p:nvSpPr>
        <p:spPr bwMode="auto">
          <a:xfrm>
            <a:off x="611188" y="844550"/>
            <a:ext cx="8281987" cy="59340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Rejection procedure: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 i="1">
                <a:solidFill>
                  <a:srgbClr val="CC00CC"/>
                </a:solidFill>
              </a:rPr>
              <a:t>f’(x)</a:t>
            </a:r>
            <a:r>
              <a:rPr lang="en-US" sz="2000" i="1"/>
              <a:t>,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/>
              <a:t>a normalized distribution function, which cannot be sampled by integration and inversion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 </a:t>
            </a:r>
            <a:r>
              <a:rPr lang="en-US" sz="2000" i="1">
                <a:solidFill>
                  <a:srgbClr val="CC00CC"/>
                </a:solidFill>
              </a:rPr>
              <a:t>g’(x),</a:t>
            </a:r>
            <a:r>
              <a:rPr lang="en-US" sz="2000"/>
              <a:t> a normalized distribution function, which can be sampled, and such that </a:t>
            </a:r>
            <a:r>
              <a:rPr lang="en-US" sz="2000" i="1"/>
              <a:t>Cg’(x) </a:t>
            </a:r>
            <a:r>
              <a:rPr lang="en-US" sz="2000">
                <a:sym typeface="Symbol" pitchFamily="18" charset="2"/>
              </a:rPr>
              <a:t></a:t>
            </a:r>
            <a:r>
              <a:rPr lang="en-US" sz="2000" i="1">
                <a:sym typeface="Symbol" pitchFamily="18" charset="2"/>
              </a:rPr>
              <a:t> f’(x),</a:t>
            </a:r>
            <a:r>
              <a:rPr lang="en-US" sz="2000">
                <a:sym typeface="Symbol" pitchFamily="18" charset="2"/>
              </a:rPr>
              <a:t>  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>
                <a:sym typeface="Symbol" pitchFamily="18" charset="2"/>
              </a:rPr>
              <a:t>  [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 i="1" baseline="-25000">
                <a:sym typeface="Symbol" pitchFamily="18" charset="2"/>
              </a:rPr>
              <a:t>min</a:t>
            </a:r>
            <a:r>
              <a:rPr lang="en-US" sz="2000" i="1">
                <a:sym typeface="Symbol" pitchFamily="18" charset="2"/>
              </a:rPr>
              <a:t>, x</a:t>
            </a:r>
            <a:r>
              <a:rPr lang="en-US" sz="2000" i="1" baseline="-25000">
                <a:sym typeface="Symbol" pitchFamily="18" charset="2"/>
              </a:rPr>
              <a:t>max</a:t>
            </a:r>
            <a:r>
              <a:rPr lang="en-US" sz="2000">
                <a:sym typeface="Symbol" pitchFamily="18" charset="2"/>
              </a:rPr>
              <a:t>]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Sample X from g’(x), and </a:t>
            </a:r>
            <a:r>
              <a:rPr lang="en-US" sz="2000"/>
              <a:t>generate a uniform pseudo-random number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 [0,1)</a:t>
            </a: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Accept </a:t>
            </a:r>
            <a:r>
              <a:rPr lang="en-US" sz="2000" i="1">
                <a:sym typeface="Symbol" pitchFamily="18" charset="2"/>
              </a:rPr>
              <a:t>X</a:t>
            </a:r>
            <a:r>
              <a:rPr lang="en-US" sz="2000">
                <a:sym typeface="Symbol" pitchFamily="18" charset="2"/>
              </a:rPr>
              <a:t> if 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>
                <a:sym typeface="Symbol" pitchFamily="18" charset="2"/>
              </a:rPr>
              <a:t> &lt;</a:t>
            </a:r>
            <a:r>
              <a:rPr lang="en-US" sz="2000" i="1">
                <a:sym typeface="Symbol" pitchFamily="18" charset="2"/>
              </a:rPr>
              <a:t>f’(X)/Cg’(X)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</a:t>
            </a:r>
            <a:r>
              <a:rPr lang="en-US" sz="2000">
                <a:sym typeface="Symbol" pitchFamily="18" charset="2"/>
              </a:rPr>
              <a:t>if not repeat the previous step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The overall efficiency (accepted/rejected) is given by: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 and the probability that </a:t>
            </a:r>
            <a:r>
              <a:rPr lang="en-US" sz="2000" i="1">
                <a:sym typeface="Symbol" pitchFamily="18" charset="2"/>
              </a:rPr>
              <a:t>X </a:t>
            </a:r>
            <a:r>
              <a:rPr lang="en-US" sz="2000">
                <a:sym typeface="Symbol" pitchFamily="18" charset="2"/>
              </a:rPr>
              <a:t>is accepted is unbiased: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</p:txBody>
      </p:sp>
      <p:graphicFrame>
        <p:nvGraphicFramePr>
          <p:cNvPr id="1662981" name="Object 5"/>
          <p:cNvGraphicFramePr>
            <a:graphicFrameLocks noChangeAspect="1"/>
          </p:cNvGraphicFramePr>
          <p:nvPr/>
        </p:nvGraphicFramePr>
        <p:xfrm>
          <a:off x="2555875" y="5734050"/>
          <a:ext cx="4194175" cy="614363"/>
        </p:xfrm>
        <a:graphic>
          <a:graphicData uri="http://schemas.openxmlformats.org/presentationml/2006/ole">
            <p:oleObj spid="_x0000_s1662981" name="Equation" r:id="rId4" imgW="2857320" imgH="419040" progId="Equation.3">
              <p:embed/>
            </p:oleObj>
          </a:graphicData>
        </a:graphic>
      </p:graphicFrame>
      <p:graphicFrame>
        <p:nvGraphicFramePr>
          <p:cNvPr id="1662982" name="Object 6"/>
          <p:cNvGraphicFramePr>
            <a:graphicFrameLocks noChangeAspect="1"/>
          </p:cNvGraphicFramePr>
          <p:nvPr/>
        </p:nvGraphicFramePr>
        <p:xfrm>
          <a:off x="2987675" y="4292600"/>
          <a:ext cx="3024188" cy="773113"/>
        </p:xfrm>
        <a:graphic>
          <a:graphicData uri="http://schemas.openxmlformats.org/presentationml/2006/ole">
            <p:oleObj spid="_x0000_s1662982" name="Equation" r:id="rId5" imgW="1638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138" name="Slide Number Placeholder 3"/>
          <p:cNvSpPr txBox="1">
            <a:spLocks noGrp="1"/>
          </p:cNvSpPr>
          <p:nvPr/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r"/>
            <a:fld id="{8D004DBF-7A55-453C-A05A-14E02687FC13}" type="slidenum">
              <a:rPr lang="en-US" sz="1200">
                <a:latin typeface="Tahoma" pitchFamily="34" charset="0"/>
              </a:rPr>
              <a:pPr algn="r"/>
              <a:t>18</a:t>
            </a:fld>
            <a:endParaRPr lang="en-US" sz="1200">
              <a:latin typeface="Tahoma" pitchFamily="34" charset="0"/>
            </a:endParaRPr>
          </a:p>
        </p:txBody>
      </p:sp>
      <p:sp>
        <p:nvSpPr>
          <p:cNvPr id="1755139" name="Rectangle 5"/>
          <p:cNvSpPr>
            <a:spLocks noChangeArrowheads="1"/>
          </p:cNvSpPr>
          <p:nvPr/>
        </p:nvSpPr>
        <p:spPr bwMode="auto">
          <a:xfrm>
            <a:off x="539750" y="388938"/>
            <a:ext cx="6300788" cy="4889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chemeClr val="tx2"/>
                </a:solidFill>
              </a:rPr>
              <a:t>Sampling from a distribution: example</a:t>
            </a:r>
          </a:p>
        </p:txBody>
      </p:sp>
      <p:sp>
        <p:nvSpPr>
          <p:cNvPr id="1755141" name="Text Box 5"/>
          <p:cNvSpPr txBox="1">
            <a:spLocks noChangeArrowheads="1"/>
          </p:cNvSpPr>
          <p:nvPr/>
        </p:nvSpPr>
        <p:spPr bwMode="auto">
          <a:xfrm>
            <a:off x="611188" y="981075"/>
            <a:ext cx="3384550" cy="52038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Rejection procedure: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Let be</a:t>
            </a:r>
            <a:r>
              <a:rPr lang="en-US" sz="2000">
                <a:solidFill>
                  <a:srgbClr val="CC00CC"/>
                </a:solidFill>
              </a:rPr>
              <a:t> </a:t>
            </a:r>
            <a:r>
              <a:rPr lang="en-US" sz="2000" i="1">
                <a:solidFill>
                  <a:srgbClr val="CC00CC"/>
                </a:solidFill>
              </a:rPr>
              <a:t>f’(x) =(1+3x</a:t>
            </a:r>
            <a:r>
              <a:rPr lang="en-US" sz="2000" i="1" baseline="30000">
                <a:solidFill>
                  <a:srgbClr val="CC00CC"/>
                </a:solidFill>
              </a:rPr>
              <a:t>2</a:t>
            </a:r>
            <a:r>
              <a:rPr lang="en-US" sz="2000" i="1">
                <a:solidFill>
                  <a:srgbClr val="CC00CC"/>
                </a:solidFill>
              </a:rPr>
              <a:t>)/4,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 i="1">
                <a:solidFill>
                  <a:srgbClr val="CC00CC"/>
                </a:solidFill>
              </a:rPr>
              <a:t>x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 [-1,1], 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Take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g’(x)=1/2, C=2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Generate two uniform pseudo-random numbers 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2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 [0,1)</a:t>
            </a: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Accept </a:t>
            </a:r>
            <a:r>
              <a:rPr lang="en-US" sz="2000" b="1" i="1">
                <a:solidFill>
                  <a:srgbClr val="CC00CC"/>
                </a:solidFill>
              </a:rPr>
              <a:t>X=2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sz="2000" b="1" i="1" baseline="-25000">
                <a:solidFill>
                  <a:srgbClr val="CC00CC"/>
                </a:solidFill>
                <a:sym typeface="Symbol" pitchFamily="18" charset="2"/>
              </a:rPr>
              <a:t>1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-1 </a:t>
            </a:r>
            <a:r>
              <a:rPr lang="en-US" sz="2000"/>
              <a:t>if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/>
              <a:t>    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</a:t>
            </a:r>
            <a:r>
              <a:rPr lang="en-US" b="1" i="1" baseline="-25000">
                <a:solidFill>
                  <a:srgbClr val="CC00CC"/>
                </a:solidFill>
                <a:sym typeface="Symbol" pitchFamily="18" charset="2"/>
              </a:rPr>
              <a:t>2</a:t>
            </a:r>
            <a:r>
              <a:rPr lang="en-US" b="1" i="1">
                <a:solidFill>
                  <a:srgbClr val="CC00CC"/>
                </a:solidFill>
                <a:sym typeface="Symbol" pitchFamily="18" charset="2"/>
              </a:rPr>
              <a:t> </a:t>
            </a:r>
            <a:r>
              <a:rPr lang="en-US" sz="2000" b="1">
                <a:solidFill>
                  <a:srgbClr val="CC00CC"/>
                </a:solidFill>
                <a:sym typeface="Symbol" pitchFamily="18" charset="2"/>
              </a:rPr>
              <a:t>&lt; </a:t>
            </a:r>
            <a:r>
              <a:rPr lang="en-US" sz="2000" b="1" i="1">
                <a:solidFill>
                  <a:srgbClr val="CC00CC"/>
                </a:solidFill>
              </a:rPr>
              <a:t>(1+3X</a:t>
            </a:r>
            <a:r>
              <a:rPr lang="en-US" sz="2000" b="1" i="1" baseline="30000">
                <a:solidFill>
                  <a:srgbClr val="CC00CC"/>
                </a:solidFill>
              </a:rPr>
              <a:t>2</a:t>
            </a:r>
            <a:r>
              <a:rPr lang="en-US" sz="2000" b="1" i="1">
                <a:solidFill>
                  <a:srgbClr val="CC00CC"/>
                </a:solidFill>
              </a:rPr>
              <a:t>)/4</a:t>
            </a:r>
            <a:r>
              <a:rPr lang="en-US" sz="2000" b="1" i="1">
                <a:solidFill>
                  <a:srgbClr val="CC00CC"/>
                </a:solidFill>
                <a:sym typeface="Symbol" pitchFamily="18" charset="2"/>
              </a:rPr>
              <a:t>, </a:t>
            </a:r>
            <a:r>
              <a:rPr lang="en-US" sz="2000">
                <a:sym typeface="Symbol" pitchFamily="18" charset="2"/>
              </a:rPr>
              <a:t>if not repeat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>
              <a:sym typeface="Symbol" pitchFamily="18" charset="2"/>
            </a:endParaRPr>
          </a:p>
        </p:txBody>
      </p:sp>
      <p:pic>
        <p:nvPicPr>
          <p:cNvPr id="1755142" name="Picture 6" descr="rejnw"/>
          <p:cNvPicPr>
            <a:picLocks noChangeAspect="1" noChangeArrowheads="1"/>
          </p:cNvPicPr>
          <p:nvPr/>
        </p:nvPicPr>
        <p:blipFill>
          <a:blip r:embed="rId3"/>
          <a:srcRect l="7349" t="9995" r="8672" b="7320"/>
          <a:stretch>
            <a:fillRect/>
          </a:stretch>
        </p:blipFill>
        <p:spPr bwMode="auto">
          <a:xfrm>
            <a:off x="3995738" y="1268413"/>
            <a:ext cx="4535487" cy="4465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4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16435-3753-41C3-A961-0AE56F62C58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726466" name="Rectangle 5"/>
          <p:cNvSpPr>
            <a:spLocks noChangeArrowheads="1"/>
          </p:cNvSpPr>
          <p:nvPr/>
        </p:nvSpPr>
        <p:spPr bwMode="auto">
          <a:xfrm>
            <a:off x="666750" y="328613"/>
            <a:ext cx="6424613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Particle transport Monte Carlo:</a:t>
            </a:r>
          </a:p>
        </p:txBody>
      </p:sp>
      <p:sp>
        <p:nvSpPr>
          <p:cNvPr id="1726467" name="Text Box 3"/>
          <p:cNvSpPr txBox="1">
            <a:spLocks noChangeArrowheads="1"/>
          </p:cNvSpPr>
          <p:nvPr/>
        </p:nvSpPr>
        <p:spPr bwMode="auto">
          <a:xfrm>
            <a:off x="611188" y="844550"/>
            <a:ext cx="8281987" cy="33782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Assumptions: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Static, homogeneous</a:t>
            </a:r>
            <a:r>
              <a:rPr lang="en-US" sz="2000"/>
              <a:t>, </a:t>
            </a:r>
            <a:r>
              <a:rPr lang="en-US" sz="2000">
                <a:solidFill>
                  <a:srgbClr val="CC00CC"/>
                </a:solidFill>
              </a:rPr>
              <a:t>isotropic</a:t>
            </a:r>
            <a:r>
              <a:rPr lang="en-US" sz="2000"/>
              <a:t>, and </a:t>
            </a:r>
            <a:r>
              <a:rPr lang="en-US" sz="2000">
                <a:solidFill>
                  <a:srgbClr val="CC00CC"/>
                </a:solidFill>
              </a:rPr>
              <a:t>amorphous</a:t>
            </a:r>
            <a:r>
              <a:rPr lang="en-US" sz="2000"/>
              <a:t> media (and geometry)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Markovian</a:t>
            </a:r>
            <a:r>
              <a:rPr lang="en-US" sz="2000"/>
              <a:t> process: the </a:t>
            </a:r>
            <a:r>
              <a:rPr lang="en-US" sz="2000">
                <a:solidFill>
                  <a:srgbClr val="CC00CC"/>
                </a:solidFill>
              </a:rPr>
              <a:t>fate</a:t>
            </a:r>
            <a:r>
              <a:rPr lang="en-US" sz="2000"/>
              <a:t> of a particle depends </a:t>
            </a:r>
            <a:r>
              <a:rPr lang="en-US" sz="2000">
                <a:solidFill>
                  <a:srgbClr val="CC00CC"/>
                </a:solidFill>
              </a:rPr>
              <a:t>only on its actual properties</a:t>
            </a:r>
            <a:r>
              <a:rPr lang="en-US" sz="2000"/>
              <a:t>, not on previous events or histories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Particles </a:t>
            </a:r>
            <a:r>
              <a:rPr lang="en-US" sz="2000">
                <a:solidFill>
                  <a:srgbClr val="CC00CC"/>
                </a:solidFill>
              </a:rPr>
              <a:t>do not interact</a:t>
            </a:r>
            <a:r>
              <a:rPr lang="en-US" sz="2000"/>
              <a:t> with each other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Particles interact with individual </a:t>
            </a:r>
            <a:r>
              <a:rPr lang="en-US" sz="2000">
                <a:solidFill>
                  <a:srgbClr val="CC00CC"/>
                </a:solidFill>
              </a:rPr>
              <a:t>atoms/nuclei/molecules </a:t>
            </a:r>
            <a:r>
              <a:rPr lang="en-US" sz="2000"/>
              <a:t>(invalid at low energies)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Material </a:t>
            </a:r>
            <a:r>
              <a:rPr lang="en-US" sz="2000">
                <a:solidFill>
                  <a:srgbClr val="CC00CC"/>
                </a:solidFill>
              </a:rPr>
              <a:t>properties</a:t>
            </a:r>
            <a:r>
              <a:rPr lang="en-US" sz="2000"/>
              <a:t> are  </a:t>
            </a:r>
            <a:r>
              <a:rPr lang="en-US" sz="2000">
                <a:solidFill>
                  <a:srgbClr val="CC00CC"/>
                </a:solidFill>
              </a:rPr>
              <a:t>not affected</a:t>
            </a:r>
            <a:r>
              <a:rPr lang="en-US" sz="2000"/>
              <a:t> by particle reactions</a:t>
            </a:r>
          </a:p>
        </p:txBody>
      </p:sp>
      <p:grpSp>
        <p:nvGrpSpPr>
          <p:cNvPr id="1714182" name="Group 6"/>
          <p:cNvGrpSpPr>
            <a:grpSpLocks/>
          </p:cNvGrpSpPr>
          <p:nvPr/>
        </p:nvGrpSpPr>
        <p:grpSpPr bwMode="auto">
          <a:xfrm>
            <a:off x="2195513" y="4279900"/>
            <a:ext cx="4427537" cy="1957388"/>
            <a:chOff x="1180" y="2205"/>
            <a:chExt cx="2789" cy="1233"/>
          </a:xfrm>
        </p:grpSpPr>
        <p:sp>
          <p:nvSpPr>
            <p:cNvPr id="1726469" name="AutoShape 4"/>
            <p:cNvSpPr>
              <a:spLocks noChangeArrowheads="1"/>
            </p:cNvSpPr>
            <p:nvPr/>
          </p:nvSpPr>
          <p:spPr bwMode="auto">
            <a:xfrm>
              <a:off x="2381" y="2205"/>
              <a:ext cx="318" cy="499"/>
            </a:xfrm>
            <a:prstGeom prst="downArrow">
              <a:avLst>
                <a:gd name="adj1" fmla="val 50000"/>
                <a:gd name="adj2" fmla="val 39230"/>
              </a:avLst>
            </a:prstGeom>
            <a:noFill/>
            <a:ln w="31750" algn="ctr">
              <a:solidFill>
                <a:srgbClr val="CC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GB"/>
            </a:p>
          </p:txBody>
        </p:sp>
        <p:sp>
          <p:nvSpPr>
            <p:cNvPr id="1714181" name="Text Box 5"/>
            <p:cNvSpPr txBox="1">
              <a:spLocks noChangeArrowheads="1"/>
            </p:cNvSpPr>
            <p:nvPr/>
          </p:nvSpPr>
          <p:spPr bwMode="auto">
            <a:xfrm>
              <a:off x="1180" y="2976"/>
              <a:ext cx="2789" cy="462"/>
            </a:xfrm>
            <a:prstGeom prst="rect">
              <a:avLst/>
            </a:prstGeom>
            <a:solidFill>
              <a:srgbClr val="FFCC00">
                <a:alpha val="35001"/>
              </a:srgbClr>
            </a:solidFill>
            <a:ln w="31750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 i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superposition principle can be used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4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A169E2-A072-4AB1-B75F-5DDB96B5DC5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3010" name="Rectangle 9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chemeClr val="tx2"/>
                </a:solidFill>
              </a:rPr>
              <a:t>Overview:</a:t>
            </a:r>
            <a:endParaRPr lang="en-US" sz="3200" b="1" i="1">
              <a:solidFill>
                <a:schemeClr val="tx2"/>
              </a:solidFill>
            </a:endParaRPr>
          </a:p>
        </p:txBody>
      </p:sp>
      <p:sp>
        <p:nvSpPr>
          <p:cNvPr id="43011" name="Text Box 16"/>
          <p:cNvSpPr txBox="1">
            <a:spLocks noChangeArrowheads="1"/>
          </p:cNvSpPr>
          <p:nvPr/>
        </p:nvSpPr>
        <p:spPr bwMode="auto">
          <a:xfrm>
            <a:off x="611188" y="1341438"/>
            <a:ext cx="8243887" cy="4211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General concepts: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Phase space 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The Boltzmann equation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Monte Carlo foundations</a:t>
            </a:r>
          </a:p>
          <a:p>
            <a:pPr marL="346075" indent="-346075">
              <a:lnSpc>
                <a:spcPct val="90000"/>
              </a:lnSpc>
              <a:buClr>
                <a:srgbClr val="000066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accent2"/>
                </a:solidFill>
              </a:rPr>
              <a:t>Simulation vs. integration</a:t>
            </a:r>
          </a:p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Sampling techniques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discrete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by inversion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rgbClr val="009900"/>
                </a:solidFill>
              </a:rPr>
              <a:t>by rejection</a:t>
            </a:r>
            <a:endParaRPr lang="en-US" sz="2000">
              <a:solidFill>
                <a:srgbClr val="008080"/>
              </a:solidFill>
            </a:endParaRPr>
          </a:p>
          <a:p>
            <a:pPr marL="346075" indent="-346075">
              <a:lnSpc>
                <a:spcPct val="90000"/>
              </a:lnSpc>
            </a:pPr>
            <a:r>
              <a:rPr lang="en-US" sz="2000" u="sng">
                <a:solidFill>
                  <a:srgbClr val="CC0000"/>
                </a:solidFill>
              </a:rPr>
              <a:t>Results and Errors: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tx2"/>
                </a:solidFill>
              </a:rPr>
              <a:t>Statistical errors (single histories, batches)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Char char="Ø"/>
            </a:pPr>
            <a:r>
              <a:rPr lang="en-US" sz="2000">
                <a:solidFill>
                  <a:schemeClr val="tx2"/>
                </a:solidFill>
              </a:rPr>
              <a:t>Figure of merit</a:t>
            </a: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346075" indent="-346075">
              <a:lnSpc>
                <a:spcPct val="90000"/>
              </a:lnSpc>
              <a:buClr>
                <a:srgbClr val="008080"/>
              </a:buClr>
              <a:buFont typeface="Wingdings" pitchFamily="2" charset="2"/>
              <a:buNone/>
            </a:pPr>
            <a:endParaRPr lang="en-US" sz="20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B43F1-AC77-4FBB-B301-332FC7D5E42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728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Particle transport Monte Carlo:</a:t>
            </a:r>
          </a:p>
        </p:txBody>
      </p:sp>
      <p:sp>
        <p:nvSpPr>
          <p:cNvPr id="1728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solidFill>
                  <a:srgbClr val="CC0000"/>
                </a:solidFill>
              </a:rPr>
              <a:t>Application of Monte Carlo to particle transport and interaction</a:t>
            </a:r>
            <a:r>
              <a:rPr lang="en-US" sz="2000" smtClean="0"/>
              <a:t>:</a:t>
            </a:r>
          </a:p>
          <a:p>
            <a:pPr eaLnBrk="1" hangingPunct="1"/>
            <a:r>
              <a:rPr lang="en-US" sz="2000" smtClean="0"/>
              <a:t>Each particle is followed on its path through matter.</a:t>
            </a:r>
          </a:p>
          <a:p>
            <a:pPr eaLnBrk="1" hangingPunct="1"/>
            <a:r>
              <a:rPr lang="en-US" sz="2000" smtClean="0">
                <a:solidFill>
                  <a:srgbClr val="3366CC"/>
                </a:solidFill>
              </a:rPr>
              <a:t>At each step the occurrence and outcome of interactions are decided by random selection from the appropriate probability distributions</a:t>
            </a:r>
            <a:r>
              <a:rPr lang="en-US" sz="2000" smtClean="0"/>
              <a:t>.</a:t>
            </a:r>
          </a:p>
          <a:p>
            <a:pPr eaLnBrk="1" hangingPunct="1"/>
            <a:r>
              <a:rPr lang="en-US" sz="2000" smtClean="0"/>
              <a:t>All the secondaries issued from the same primary are transported before a new history is started.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</a:rPr>
              <a:t>The accuracy and reliability of a Monte Carlo depends on the models or data on which the pdfs are based</a:t>
            </a:r>
          </a:p>
          <a:p>
            <a:pPr eaLnBrk="1" hangingPunct="1"/>
            <a:r>
              <a:rPr lang="en-US" sz="2000" smtClean="0"/>
              <a:t>Statistical accuracy of results depends on the number of “histories"</a:t>
            </a:r>
          </a:p>
          <a:p>
            <a:pPr eaLnBrk="1" hangingPunct="1"/>
            <a:r>
              <a:rPr lang="en-US" sz="2000" smtClean="0"/>
              <a:t>Statistical convergence can be accelerated by “biasing" techniques.</a:t>
            </a:r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A0409C-B660-4394-AC87-A6FBEDFFB0B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73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Practical implementations</a:t>
            </a:r>
          </a:p>
        </p:txBody>
      </p:sp>
      <p:sp>
        <p:nvSpPr>
          <p:cNvPr id="1730563" name="Text Box 3"/>
          <p:cNvSpPr txBox="1">
            <a:spLocks noChangeArrowheads="1"/>
          </p:cNvSpPr>
          <p:nvPr/>
        </p:nvSpPr>
        <p:spPr bwMode="auto">
          <a:xfrm>
            <a:off x="2124075" y="2276475"/>
            <a:ext cx="3278188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Track through geometry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Random distance to 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Continuous processes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4" name="Line 4"/>
          <p:cNvSpPr>
            <a:spLocks noChangeShapeType="1"/>
          </p:cNvSpPr>
          <p:nvPr/>
        </p:nvSpPr>
        <p:spPr bwMode="auto">
          <a:xfrm flipV="1">
            <a:off x="5364163" y="1557338"/>
            <a:ext cx="287337" cy="719137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5" name="Line 5"/>
          <p:cNvSpPr>
            <a:spLocks noChangeShapeType="1"/>
          </p:cNvSpPr>
          <p:nvPr/>
        </p:nvSpPr>
        <p:spPr bwMode="auto">
          <a:xfrm flipV="1">
            <a:off x="5364163" y="2781300"/>
            <a:ext cx="431800" cy="360363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6" name="Line 6"/>
          <p:cNvSpPr>
            <a:spLocks noChangeShapeType="1"/>
          </p:cNvSpPr>
          <p:nvPr/>
        </p:nvSpPr>
        <p:spPr bwMode="auto">
          <a:xfrm>
            <a:off x="5364163" y="3357563"/>
            <a:ext cx="720725" cy="358775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567" name="Text Box 7"/>
          <p:cNvSpPr txBox="1">
            <a:spLocks noChangeArrowheads="1"/>
          </p:cNvSpPr>
          <p:nvPr/>
        </p:nvSpPr>
        <p:spPr bwMode="auto">
          <a:xfrm>
            <a:off x="3851275" y="908050"/>
            <a:ext cx="4691063" cy="61277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particle exits the problem before 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8" name="Text Box 8"/>
          <p:cNvSpPr txBox="1">
            <a:spLocks noChangeArrowheads="1"/>
          </p:cNvSpPr>
          <p:nvPr/>
        </p:nvSpPr>
        <p:spPr bwMode="auto">
          <a:xfrm>
            <a:off x="5795963" y="1844675"/>
            <a:ext cx="2935287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particle dies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(below transport threshold,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discarded..)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69" name="Text Box 9"/>
          <p:cNvSpPr txBox="1">
            <a:spLocks noChangeArrowheads="1"/>
          </p:cNvSpPr>
          <p:nvPr/>
        </p:nvSpPr>
        <p:spPr bwMode="auto">
          <a:xfrm>
            <a:off x="5651500" y="3716338"/>
            <a:ext cx="3194050" cy="857250"/>
          </a:xfrm>
          <a:prstGeom prst="rect">
            <a:avLst/>
          </a:prstGeom>
          <a:noFill/>
          <a:ln w="31750" algn="ctr">
            <a:solidFill>
              <a:srgbClr val="0000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rgbClr val="009900"/>
                </a:solidFill>
              </a:rPr>
              <a:t>Interaction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Generate secondary particles </a:t>
            </a:r>
          </a:p>
          <a:p>
            <a:pPr algn="ctr"/>
            <a:r>
              <a:rPr lang="en-US" sz="1600" b="1">
                <a:solidFill>
                  <a:srgbClr val="009900"/>
                </a:solidFill>
              </a:rPr>
              <a:t>Estimators</a:t>
            </a:r>
          </a:p>
        </p:txBody>
      </p:sp>
      <p:sp>
        <p:nvSpPr>
          <p:cNvPr id="1730570" name="Line 10"/>
          <p:cNvSpPr>
            <a:spLocks noChangeShapeType="1"/>
          </p:cNvSpPr>
          <p:nvPr/>
        </p:nvSpPr>
        <p:spPr bwMode="auto">
          <a:xfrm flipH="1">
            <a:off x="5795963" y="4581525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571" name="Text Box 11"/>
          <p:cNvSpPr txBox="1">
            <a:spLocks noChangeArrowheads="1"/>
          </p:cNvSpPr>
          <p:nvPr/>
        </p:nvSpPr>
        <p:spPr bwMode="auto">
          <a:xfrm>
            <a:off x="4067175" y="5516563"/>
            <a:ext cx="4483100" cy="368300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fill the “stack” with particle ID, E, x, </a:t>
            </a:r>
            <a:r>
              <a:rPr lang="en-US" sz="1600" b="1">
                <a:solidFill>
                  <a:srgbClr val="009900"/>
                </a:solidFill>
                <a:sym typeface="Symbol" pitchFamily="18" charset="2"/>
              </a:rPr>
              <a:t>….</a:t>
            </a:r>
          </a:p>
        </p:txBody>
      </p:sp>
      <p:sp>
        <p:nvSpPr>
          <p:cNvPr id="1730572" name="Text Box 12"/>
          <p:cNvSpPr txBox="1">
            <a:spLocks noChangeArrowheads="1"/>
          </p:cNvSpPr>
          <p:nvPr/>
        </p:nvSpPr>
        <p:spPr bwMode="auto">
          <a:xfrm>
            <a:off x="-344488" y="1389063"/>
            <a:ext cx="184150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 b="1">
              <a:solidFill>
                <a:srgbClr val="009900"/>
              </a:solidFill>
            </a:endParaRPr>
          </a:p>
        </p:txBody>
      </p:sp>
      <p:graphicFrame>
        <p:nvGraphicFramePr>
          <p:cNvPr id="1728525" name="Group 13"/>
          <p:cNvGraphicFramePr>
            <a:graphicFrameLocks noGrp="1"/>
          </p:cNvGraphicFramePr>
          <p:nvPr>
            <p:ph idx="1"/>
          </p:nvPr>
        </p:nvGraphicFramePr>
        <p:xfrm>
          <a:off x="3419475" y="5876925"/>
          <a:ext cx="5400675" cy="447675"/>
        </p:xfrm>
        <a:graphic>
          <a:graphicData uri="http://schemas.openxmlformats.org/drawingml/2006/table">
            <a:tbl>
              <a:tblPr/>
              <a:tblGrid>
                <a:gridCol w="490538"/>
                <a:gridCol w="441325"/>
                <a:gridCol w="539750"/>
                <a:gridCol w="488950"/>
                <a:gridCol w="495300"/>
                <a:gridCol w="488950"/>
                <a:gridCol w="495300"/>
                <a:gridCol w="488950"/>
                <a:gridCol w="490537"/>
                <a:gridCol w="490538"/>
                <a:gridCol w="490537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30601" name="Line 41"/>
          <p:cNvSpPr>
            <a:spLocks noChangeShapeType="1"/>
          </p:cNvSpPr>
          <p:nvPr/>
        </p:nvSpPr>
        <p:spPr bwMode="auto">
          <a:xfrm flipH="1" flipV="1">
            <a:off x="2700338" y="5013325"/>
            <a:ext cx="792162" cy="865188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2" name="Text Box 42"/>
          <p:cNvSpPr txBox="1">
            <a:spLocks noChangeArrowheads="1"/>
          </p:cNvSpPr>
          <p:nvPr/>
        </p:nvSpPr>
        <p:spPr bwMode="auto">
          <a:xfrm>
            <a:off x="1619250" y="4365625"/>
            <a:ext cx="3062288" cy="61277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take one particle from stack</a:t>
            </a:r>
          </a:p>
          <a:p>
            <a:r>
              <a:rPr lang="en-US" sz="1600" b="1">
                <a:solidFill>
                  <a:srgbClr val="009900"/>
                </a:solidFill>
              </a:rPr>
              <a:t>and follow it</a:t>
            </a:r>
          </a:p>
        </p:txBody>
      </p:sp>
      <p:sp>
        <p:nvSpPr>
          <p:cNvPr id="1730603" name="Line 43"/>
          <p:cNvSpPr>
            <a:spLocks noChangeShapeType="1"/>
          </p:cNvSpPr>
          <p:nvPr/>
        </p:nvSpPr>
        <p:spPr bwMode="auto">
          <a:xfrm>
            <a:off x="1187450" y="2708275"/>
            <a:ext cx="936625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4" name="Line 44"/>
          <p:cNvSpPr>
            <a:spLocks noChangeShapeType="1"/>
          </p:cNvSpPr>
          <p:nvPr/>
        </p:nvSpPr>
        <p:spPr bwMode="auto">
          <a:xfrm flipH="1">
            <a:off x="6300788" y="4581525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5" name="Line 45"/>
          <p:cNvSpPr>
            <a:spLocks noChangeShapeType="1"/>
          </p:cNvSpPr>
          <p:nvPr/>
        </p:nvSpPr>
        <p:spPr bwMode="auto">
          <a:xfrm flipH="1">
            <a:off x="6948488" y="4652963"/>
            <a:ext cx="503237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6" name="Line 46"/>
          <p:cNvSpPr>
            <a:spLocks noChangeShapeType="1"/>
          </p:cNvSpPr>
          <p:nvPr/>
        </p:nvSpPr>
        <p:spPr bwMode="auto">
          <a:xfrm flipH="1">
            <a:off x="7524750" y="4508500"/>
            <a:ext cx="503238" cy="86360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07" name="Line 47"/>
          <p:cNvSpPr>
            <a:spLocks noChangeShapeType="1"/>
          </p:cNvSpPr>
          <p:nvPr/>
        </p:nvSpPr>
        <p:spPr bwMode="auto">
          <a:xfrm flipH="1" flipV="1">
            <a:off x="1692275" y="2708275"/>
            <a:ext cx="431800" cy="165735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30608" name="Text Box 48"/>
          <p:cNvSpPr txBox="1">
            <a:spLocks noChangeArrowheads="1"/>
          </p:cNvSpPr>
          <p:nvPr/>
        </p:nvSpPr>
        <p:spPr bwMode="auto">
          <a:xfrm>
            <a:off x="1258888" y="5445125"/>
            <a:ext cx="1727200" cy="1101725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9900"/>
                </a:solidFill>
              </a:rPr>
              <a:t>Empty stack: </a:t>
            </a:r>
          </a:p>
          <a:p>
            <a:r>
              <a:rPr lang="en-US" sz="1600" b="1">
                <a:solidFill>
                  <a:srgbClr val="009900"/>
                </a:solidFill>
              </a:rPr>
              <a:t>end “history”</a:t>
            </a:r>
          </a:p>
          <a:p>
            <a:r>
              <a:rPr lang="en-US" sz="1600" b="1">
                <a:solidFill>
                  <a:srgbClr val="009900"/>
                </a:solidFill>
              </a:rPr>
              <a:t>start with new primary</a:t>
            </a:r>
          </a:p>
        </p:txBody>
      </p:sp>
      <p:sp>
        <p:nvSpPr>
          <p:cNvPr id="1730609" name="Line 49"/>
          <p:cNvSpPr>
            <a:spLocks noChangeShapeType="1"/>
          </p:cNvSpPr>
          <p:nvPr/>
        </p:nvSpPr>
        <p:spPr bwMode="auto">
          <a:xfrm flipH="1">
            <a:off x="2916238" y="6165850"/>
            <a:ext cx="431800" cy="71438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0610" name="Text Box 50"/>
          <p:cNvSpPr txBox="1">
            <a:spLocks noChangeArrowheads="1"/>
          </p:cNvSpPr>
          <p:nvPr/>
        </p:nvSpPr>
        <p:spPr bwMode="auto">
          <a:xfrm rot="-5400000">
            <a:off x="-1256506" y="3498057"/>
            <a:ext cx="4249737" cy="368300"/>
          </a:xfrm>
          <a:prstGeom prst="rect">
            <a:avLst/>
          </a:prstGeom>
          <a:noFill/>
          <a:ln w="31750" algn="ctr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9900"/>
                </a:solidFill>
              </a:rPr>
              <a:t>Source: generate the  primary particle</a:t>
            </a:r>
          </a:p>
        </p:txBody>
      </p:sp>
      <p:sp>
        <p:nvSpPr>
          <p:cNvPr id="1730611" name="Line 51"/>
          <p:cNvSpPr>
            <a:spLocks noChangeShapeType="1"/>
          </p:cNvSpPr>
          <p:nvPr/>
        </p:nvSpPr>
        <p:spPr bwMode="auto">
          <a:xfrm flipH="1" flipV="1">
            <a:off x="1042988" y="5157788"/>
            <a:ext cx="433387" cy="287337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730612" name="AutoShape 52"/>
          <p:cNvCxnSpPr>
            <a:cxnSpLocks noChangeShapeType="1"/>
            <a:stCxn id="1730567" idx="3"/>
          </p:cNvCxnSpPr>
          <p:nvPr/>
        </p:nvCxnSpPr>
        <p:spPr bwMode="auto">
          <a:xfrm>
            <a:off x="8558213" y="1214438"/>
            <a:ext cx="261937" cy="4886325"/>
          </a:xfrm>
          <a:prstGeom prst="bentConnector3">
            <a:avLst>
              <a:gd name="adj1" fmla="val 186667"/>
            </a:avLst>
          </a:prstGeom>
          <a:noFill/>
          <a:ln w="31750">
            <a:solidFill>
              <a:srgbClr val="CC0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1730613" name="Line 53"/>
          <p:cNvSpPr>
            <a:spLocks noChangeShapeType="1"/>
          </p:cNvSpPr>
          <p:nvPr/>
        </p:nvSpPr>
        <p:spPr bwMode="auto">
          <a:xfrm>
            <a:off x="8675688" y="2565400"/>
            <a:ext cx="395287" cy="0"/>
          </a:xfrm>
          <a:prstGeom prst="line">
            <a:avLst/>
          </a:prstGeom>
          <a:noFill/>
          <a:ln w="31750">
            <a:solidFill>
              <a:srgbClr val="CC0000"/>
            </a:solidFill>
            <a:prstDash val="sysDot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6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E93BBF-4022-4CD7-8543-A8B67D5489A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734681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Statistical Errors:</a:t>
            </a:r>
          </a:p>
        </p:txBody>
      </p:sp>
      <p:sp>
        <p:nvSpPr>
          <p:cNvPr id="1734682" name="Text Box 3"/>
          <p:cNvSpPr txBox="1">
            <a:spLocks noChangeArrowheads="1"/>
          </p:cNvSpPr>
          <p:nvPr/>
        </p:nvSpPr>
        <p:spPr bwMode="auto">
          <a:xfrm>
            <a:off x="611188" y="901700"/>
            <a:ext cx="8208962" cy="41116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Can be calculated for </a:t>
            </a:r>
            <a:r>
              <a:rPr lang="en-US" sz="2000">
                <a:solidFill>
                  <a:srgbClr val="CC00CC"/>
                </a:solidFill>
              </a:rPr>
              <a:t>single histories</a:t>
            </a:r>
            <a:r>
              <a:rPr lang="en-US" sz="2000"/>
              <a:t>, or for </a:t>
            </a:r>
            <a:r>
              <a:rPr lang="en-US" sz="2000">
                <a:solidFill>
                  <a:srgbClr val="CC00CC"/>
                </a:solidFill>
              </a:rPr>
              <a:t>batches</a:t>
            </a:r>
            <a:r>
              <a:rPr lang="en-US" sz="2000"/>
              <a:t> of several histories each</a:t>
            </a:r>
            <a:endParaRPr lang="en-US" sz="2000">
              <a:solidFill>
                <a:srgbClr val="CC00CC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Distribution of scoring contributions by single histories can be very asymmetric (many histories contribute little or zero)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Scoring distribution from batches tends to Gaussian for             N </a:t>
            </a:r>
            <a:r>
              <a:rPr lang="en-US" sz="2000">
                <a:sym typeface="Symbol" pitchFamily="18" charset="2"/>
              </a:rPr>
              <a:t> ,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provided </a:t>
            </a:r>
            <a:r>
              <a:rPr lang="en-US" sz="2000" baseline="30000">
                <a:solidFill>
                  <a:srgbClr val="00990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   </a:t>
            </a:r>
            <a:r>
              <a:rPr lang="en-US" sz="2000">
                <a:sym typeface="Symbol" pitchFamily="18" charset="2"/>
              </a:rPr>
              <a:t>(thanks to Central Limit Theorem)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The standard deviation of an estimator calculated from batches or from single histories is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an estimate of the standard deviation of the actual distribution</a:t>
            </a:r>
            <a:r>
              <a:rPr lang="en-US" sz="2000">
                <a:sym typeface="Symbol" pitchFamily="18" charset="2"/>
              </a:rPr>
              <a:t> (“error of the mean”)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How good is such an estimate depends on the type of estimator and on the particular problem (but it converges to the true value for </a:t>
            </a:r>
            <a:r>
              <a:rPr lang="en-US" sz="2000"/>
              <a:t>N </a:t>
            </a:r>
            <a:r>
              <a:rPr lang="en-US" sz="2000">
                <a:sym typeface="Symbol" pitchFamily="18" charset="2"/>
              </a:rPr>
              <a:t> )</a:t>
            </a:r>
          </a:p>
        </p:txBody>
      </p:sp>
      <p:graphicFrame>
        <p:nvGraphicFramePr>
          <p:cNvPr id="1734660" name="Group 4"/>
          <p:cNvGraphicFramePr>
            <a:graphicFrameLocks noGrp="1"/>
          </p:cNvGraphicFramePr>
          <p:nvPr/>
        </p:nvGraphicFramePr>
        <p:xfrm>
          <a:off x="1908175" y="4941888"/>
          <a:ext cx="6410325" cy="1581150"/>
        </p:xfrm>
        <a:graphic>
          <a:graphicData uri="http://schemas.openxmlformats.org/drawingml/2006/table">
            <a:tbl>
              <a:tblPr/>
              <a:tblGrid>
                <a:gridCol w="1614488"/>
                <a:gridCol w="4795837"/>
              </a:tblGrid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Relative error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omic Sans MS" pitchFamily="66" charset="0"/>
                        </a:rPr>
                        <a:t>Quality of Tally            </a:t>
                      </a: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(from the MCNP Manual)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 to 100%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Garbage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 to 50%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Factor of a few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 to 20%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Questionable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&lt;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Generally reliable except for point detectors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34697" name="Line 22"/>
          <p:cNvSpPr>
            <a:spLocks noChangeShapeType="1"/>
          </p:cNvSpPr>
          <p:nvPr/>
        </p:nvSpPr>
        <p:spPr bwMode="auto">
          <a:xfrm>
            <a:off x="1908175" y="5229225"/>
            <a:ext cx="6408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734679" name="Object 23"/>
          <p:cNvGraphicFramePr>
            <a:graphicFrameLocks noChangeAspect="1"/>
          </p:cNvGraphicFramePr>
          <p:nvPr/>
        </p:nvGraphicFramePr>
        <p:xfrm>
          <a:off x="4495800" y="3365500"/>
          <a:ext cx="152400" cy="127000"/>
        </p:xfrm>
        <a:graphic>
          <a:graphicData uri="http://schemas.openxmlformats.org/presentationml/2006/ole">
            <p:oleObj spid="_x0000_s1734679" name="Equation" r:id="rId4" imgW="15228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7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F0FCE-09E7-408B-B7A2-11F80DEADE0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7367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Statistical Errors (batch statistics)</a:t>
            </a:r>
          </a:p>
        </p:txBody>
      </p:sp>
      <p:grpSp>
        <p:nvGrpSpPr>
          <p:cNvPr id="1736713" name="Group 7"/>
          <p:cNvGrpSpPr>
            <a:grpSpLocks/>
          </p:cNvGrpSpPr>
          <p:nvPr/>
        </p:nvGrpSpPr>
        <p:grpSpPr bwMode="auto">
          <a:xfrm>
            <a:off x="611188" y="908050"/>
            <a:ext cx="8532812" cy="4854575"/>
            <a:chOff x="385" y="572"/>
            <a:chExt cx="5375" cy="3058"/>
          </a:xfrm>
        </p:grpSpPr>
        <p:sp>
          <p:nvSpPr>
            <p:cNvPr id="1736714" name="Text Box 4"/>
            <p:cNvSpPr txBox="1">
              <a:spLocks noChangeArrowheads="1"/>
            </p:cNvSpPr>
            <p:nvPr/>
          </p:nvSpPr>
          <p:spPr bwMode="auto">
            <a:xfrm>
              <a:off x="385" y="572"/>
              <a:ext cx="5375" cy="3058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/>
                <a:t>The</a:t>
              </a:r>
              <a:r>
                <a:rPr lang="en-US" sz="2000">
                  <a:solidFill>
                    <a:srgbClr val="009900"/>
                  </a:solidFill>
                </a:rPr>
                <a:t> variance of the mean </a:t>
              </a:r>
              <a:r>
                <a:rPr lang="en-US" sz="2000"/>
                <a:t>of an estimated quantity </a:t>
              </a:r>
              <a:r>
                <a:rPr lang="en-US" sz="2000" i="1"/>
                <a:t>x</a:t>
              </a:r>
              <a:r>
                <a:rPr lang="en-US" sz="2000"/>
                <a:t> (e.g., fluence), calculated out of </a:t>
              </a:r>
              <a:r>
                <a:rPr lang="en-US" sz="2000" i="1"/>
                <a:t>N</a:t>
              </a:r>
              <a:r>
                <a:rPr lang="en-US" sz="2000"/>
                <a:t>  batches, is: </a:t>
              </a:r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/>
                <a:t>where: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/>
                <a:t>n</a:t>
              </a:r>
              <a:r>
                <a:rPr lang="en-US" sz="2000" i="1" baseline="-25000"/>
                <a:t>i</a:t>
              </a:r>
              <a:r>
                <a:rPr lang="en-US" sz="2000" baseline="-25000">
                  <a:solidFill>
                    <a:srgbClr val="CC00CC"/>
                  </a:solidFill>
                </a:rPr>
                <a:t>  </a:t>
              </a:r>
              <a:r>
                <a:rPr lang="en-US" sz="2000"/>
                <a:t>is the number of histories in the </a:t>
              </a:r>
              <a:r>
                <a:rPr lang="en-US" sz="2000" i="1"/>
                <a:t>i</a:t>
              </a:r>
              <a:r>
                <a:rPr lang="en-US" sz="2000" i="1" baseline="30000"/>
                <a:t>th</a:t>
              </a:r>
              <a:r>
                <a:rPr lang="en-US" sz="2000"/>
                <a:t> batch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/>
                <a:t>n</a:t>
              </a:r>
              <a:r>
                <a:rPr lang="en-US" sz="2000"/>
                <a:t> = </a:t>
              </a:r>
              <a:r>
                <a:rPr lang="en-US" sz="2000">
                  <a:sym typeface="Symbol" pitchFamily="18" charset="2"/>
                </a:rPr>
                <a:t>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 i="1" baseline="-25000">
                  <a:sym typeface="Symbol" pitchFamily="18" charset="2"/>
                </a:rPr>
                <a:t>i</a:t>
              </a:r>
              <a:r>
                <a:rPr lang="en-US" sz="2000">
                  <a:sym typeface="Symbol" pitchFamily="18" charset="2"/>
                </a:rPr>
                <a:t> is the total number of histories in the 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>
                  <a:sym typeface="Symbol" pitchFamily="18" charset="2"/>
                </a:rPr>
                <a:t>  batches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 i="1" baseline="-25000">
                  <a:sym typeface="Symbol" pitchFamily="18" charset="2"/>
                </a:rPr>
                <a:t>i</a:t>
              </a:r>
              <a:r>
                <a:rPr lang="en-US" sz="2000">
                  <a:sym typeface="Symbol" pitchFamily="18" charset="2"/>
                </a:rPr>
                <a:t> is the average of </a:t>
              </a:r>
              <a:r>
                <a:rPr lang="en-US" sz="2000" i="1">
                  <a:sym typeface="Symbol" pitchFamily="18" charset="2"/>
                </a:rPr>
                <a:t>x </a:t>
              </a:r>
              <a:r>
                <a:rPr lang="en-US" sz="2000">
                  <a:sym typeface="Symbol" pitchFamily="18" charset="2"/>
                </a:rPr>
                <a:t>calculated in the </a:t>
              </a:r>
              <a:r>
                <a:rPr lang="en-US" sz="2000" i="1">
                  <a:sym typeface="Symbol" pitchFamily="18" charset="2"/>
                </a:rPr>
                <a:t>i</a:t>
              </a:r>
              <a:r>
                <a:rPr lang="en-US" sz="2000" i="1" baseline="30000">
                  <a:sym typeface="Symbol" pitchFamily="18" charset="2"/>
                </a:rPr>
                <a:t>th</a:t>
              </a:r>
              <a:r>
                <a:rPr lang="en-US" sz="2000">
                  <a:sym typeface="Symbol" pitchFamily="18" charset="2"/>
                </a:rPr>
                <a:t> batch:                     where </a:t>
              </a: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 i="1" baseline="-25000">
                  <a:sym typeface="Symbol" pitchFamily="18" charset="2"/>
                </a:rPr>
                <a:t>ij</a:t>
              </a:r>
              <a:r>
                <a:rPr lang="en-US" sz="2000">
                  <a:sym typeface="Symbol" pitchFamily="18" charset="2"/>
                </a:rPr>
                <a:t> is the contribution to </a:t>
              </a:r>
              <a:r>
                <a:rPr lang="en-US" sz="2000" i="1">
                  <a:sym typeface="Symbol" pitchFamily="18" charset="2"/>
                </a:rPr>
                <a:t>x</a:t>
              </a:r>
              <a:r>
                <a:rPr lang="en-US" sz="2000">
                  <a:sym typeface="Symbol" pitchFamily="18" charset="2"/>
                </a:rPr>
                <a:t> of the </a:t>
              </a:r>
              <a:r>
                <a:rPr lang="en-US" sz="2000" i="1">
                  <a:sym typeface="Symbol" pitchFamily="18" charset="2"/>
                </a:rPr>
                <a:t>j</a:t>
              </a:r>
              <a:r>
                <a:rPr lang="en-US" sz="2000" i="1" baseline="30000">
                  <a:sym typeface="Symbol" pitchFamily="18" charset="2"/>
                </a:rPr>
                <a:t>th</a:t>
              </a:r>
              <a:r>
                <a:rPr lang="en-US" sz="2000">
                  <a:sym typeface="Symbol" pitchFamily="18" charset="2"/>
                </a:rPr>
                <a:t> history in the</a:t>
              </a:r>
              <a:r>
                <a:rPr lang="en-US" sz="2000" i="1">
                  <a:sym typeface="Symbol" pitchFamily="18" charset="2"/>
                </a:rPr>
                <a:t> i</a:t>
              </a:r>
              <a:r>
                <a:rPr lang="en-US" sz="2000" i="1" baseline="30000">
                  <a:sym typeface="Symbol" pitchFamily="18" charset="2"/>
                </a:rPr>
                <a:t>th </a:t>
              </a:r>
              <a:r>
                <a:rPr lang="en-US" sz="2000">
                  <a:sym typeface="Symbol" pitchFamily="18" charset="2"/>
                </a:rPr>
                <a:t>batch</a:t>
              </a:r>
            </a:p>
            <a:p>
              <a:pPr marL="346075" lvl="1" indent="-230188">
                <a:lnSpc>
                  <a:spcPct val="13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>
                  <a:sym typeface="Symbol" pitchFamily="18" charset="2"/>
                </a:rPr>
                <a:t>In the limit </a:t>
              </a:r>
              <a:r>
                <a:rPr lang="en-US" sz="2000" i="1">
                  <a:sym typeface="Symbol" pitchFamily="18" charset="2"/>
                </a:rPr>
                <a:t>N </a:t>
              </a:r>
              <a:r>
                <a:rPr lang="en-US" sz="2000">
                  <a:sym typeface="Symbol" pitchFamily="18" charset="2"/>
                </a:rPr>
                <a:t>=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>
                  <a:sym typeface="Symbol" pitchFamily="18" charset="2"/>
                </a:rPr>
                <a:t>, </a:t>
              </a:r>
              <a:r>
                <a:rPr lang="en-US" sz="2000" i="1">
                  <a:sym typeface="Symbol" pitchFamily="18" charset="2"/>
                </a:rPr>
                <a:t>n</a:t>
              </a:r>
              <a:r>
                <a:rPr lang="en-US" sz="2000" i="1" baseline="-25000">
                  <a:sym typeface="Symbol" pitchFamily="18" charset="2"/>
                </a:rPr>
                <a:t>i </a:t>
              </a:r>
              <a:r>
                <a:rPr lang="en-US" sz="2000">
                  <a:sym typeface="Symbol" pitchFamily="18" charset="2"/>
                </a:rPr>
                <a:t>=1, the formula applies to single history statistics</a:t>
              </a:r>
              <a:endParaRPr lang="en-US" sz="2000" baseline="30000">
                <a:solidFill>
                  <a:srgbClr val="CC00CC"/>
                </a:solidFill>
              </a:endParaRPr>
            </a:p>
          </p:txBody>
        </p:sp>
        <p:graphicFrame>
          <p:nvGraphicFramePr>
            <p:cNvPr id="1736709" name="Object 5"/>
            <p:cNvGraphicFramePr>
              <a:graphicFrameLocks noChangeAspect="1"/>
            </p:cNvGraphicFramePr>
            <p:nvPr/>
          </p:nvGraphicFramePr>
          <p:xfrm>
            <a:off x="1565" y="1253"/>
            <a:ext cx="2540" cy="572"/>
          </p:xfrm>
          <a:graphic>
            <a:graphicData uri="http://schemas.openxmlformats.org/presentationml/2006/ole">
              <p:oleObj spid="_x0000_s1736709" name="Equation" r:id="rId4" imgW="2425680" imgH="545760" progId="Equation.3">
                <p:embed/>
              </p:oleObj>
            </a:graphicData>
          </a:graphic>
        </p:graphicFrame>
        <p:graphicFrame>
          <p:nvGraphicFramePr>
            <p:cNvPr id="1736710" name="Object 6"/>
            <p:cNvGraphicFramePr>
              <a:graphicFrameLocks noChangeAspect="1"/>
            </p:cNvGraphicFramePr>
            <p:nvPr/>
          </p:nvGraphicFramePr>
          <p:xfrm>
            <a:off x="4286" y="2523"/>
            <a:ext cx="953" cy="411"/>
          </p:xfrm>
          <a:graphic>
            <a:graphicData uri="http://schemas.openxmlformats.org/presentationml/2006/ole">
              <p:oleObj spid="_x0000_s1736710" name="Equation" r:id="rId5" imgW="91440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7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6C353-E392-429F-B254-756DFBA2DA1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738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Practical tips:</a:t>
            </a:r>
          </a:p>
        </p:txBody>
      </p:sp>
      <p:sp>
        <p:nvSpPr>
          <p:cNvPr id="1738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81075"/>
            <a:ext cx="7924800" cy="518160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chemeClr val="accent2"/>
                </a:solidFill>
              </a:rPr>
              <a:t>Use always at least 5-10 batches of comparable size (it is not at all mandatory that they be of equal size)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006600"/>
                </a:solidFill>
              </a:rPr>
              <a:t>Never forget that the variance itself is a stochastic variable subject to fluctuations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009900"/>
                </a:solidFill>
              </a:rPr>
              <a:t>Be careful about the way convergence is achieved: often (particularly with biasing) apparently good statistics with few isolated spikes could point to a lack of sampling of the most relevant phase-space part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en-US" smtClean="0">
                <a:solidFill>
                  <a:srgbClr val="333300"/>
                </a:solidFill>
              </a:rPr>
              <a:t>Plot 2D and 3D distributions! In those cases the eye is the best tool in judging the quality of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0860F-6161-4E65-BB43-C95F33911507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740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92275" y="2492375"/>
            <a:ext cx="5327650" cy="14398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5400" smtClean="0"/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F4377-EBAF-401E-9B42-F0DBB4C87A2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762000" y="225425"/>
            <a:ext cx="5970588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chemeClr val="tx2"/>
                </a:solidFill>
              </a:rPr>
              <a:t>Phase space:</a:t>
            </a:r>
            <a:endParaRPr lang="en-US" sz="3200" b="1" i="1">
              <a:solidFill>
                <a:srgbClr val="FF0000"/>
              </a:solidFill>
            </a:endParaRP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8424863" cy="48387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009900"/>
                </a:solidFill>
              </a:rPr>
              <a:t>Phase space: </a:t>
            </a:r>
            <a:r>
              <a:rPr lang="en-US" sz="2000"/>
              <a:t>a concept of classical Statistical Mechanics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Each Phase Space dimension corresponds to a particle degree of freedom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3 dimensions correspond to </a:t>
            </a:r>
            <a:r>
              <a:rPr lang="en-US" sz="2000">
                <a:solidFill>
                  <a:srgbClr val="CC00CC"/>
                </a:solidFill>
              </a:rPr>
              <a:t>Position in (real) space: </a:t>
            </a:r>
            <a:r>
              <a:rPr lang="en-US" sz="2000">
                <a:solidFill>
                  <a:srgbClr val="009900"/>
                </a:solidFill>
              </a:rPr>
              <a:t>x, y, z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3 dimensions correspond to </a:t>
            </a:r>
            <a:r>
              <a:rPr lang="en-US" sz="2000">
                <a:solidFill>
                  <a:srgbClr val="CC00CC"/>
                </a:solidFill>
              </a:rPr>
              <a:t>Momentum: </a:t>
            </a:r>
            <a:r>
              <a:rPr lang="en-US" sz="2000">
                <a:solidFill>
                  <a:srgbClr val="009900"/>
                </a:solidFill>
              </a:rPr>
              <a:t>p</a:t>
            </a:r>
            <a:r>
              <a:rPr lang="en-US" sz="2000" baseline="-25000">
                <a:solidFill>
                  <a:srgbClr val="009900"/>
                </a:solidFill>
              </a:rPr>
              <a:t>x</a:t>
            </a:r>
            <a:r>
              <a:rPr lang="en-US" sz="2000">
                <a:solidFill>
                  <a:srgbClr val="009900"/>
                </a:solidFill>
              </a:rPr>
              <a:t>, p</a:t>
            </a:r>
            <a:r>
              <a:rPr lang="en-US" sz="2000" baseline="-25000">
                <a:solidFill>
                  <a:srgbClr val="009900"/>
                </a:solidFill>
              </a:rPr>
              <a:t>y</a:t>
            </a:r>
            <a:r>
              <a:rPr lang="en-US" sz="2000">
                <a:solidFill>
                  <a:srgbClr val="009900"/>
                </a:solidFill>
              </a:rPr>
              <a:t>, p</a:t>
            </a:r>
            <a:r>
              <a:rPr lang="en-US" sz="2000" baseline="-25000">
                <a:solidFill>
                  <a:srgbClr val="009900"/>
                </a:solidFill>
              </a:rPr>
              <a:t>z                                                    			       </a:t>
            </a:r>
            <a:r>
              <a:rPr lang="en-US" sz="2000"/>
              <a:t>(or</a:t>
            </a:r>
            <a:r>
              <a:rPr lang="en-US" sz="2000" baseline="-25000">
                <a:solidFill>
                  <a:srgbClr val="009900"/>
                </a:solidFill>
              </a:rPr>
              <a:t>  </a:t>
            </a:r>
            <a:r>
              <a:rPr lang="en-US" sz="2000">
                <a:solidFill>
                  <a:srgbClr val="CC00CC"/>
                </a:solidFill>
              </a:rPr>
              <a:t>Energy and direction: </a:t>
            </a:r>
            <a:r>
              <a:rPr lang="en-US" sz="2000">
                <a:solidFill>
                  <a:srgbClr val="009900"/>
                </a:solidFill>
              </a:rPr>
              <a:t>E,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, </a:t>
            </a:r>
            <a:r>
              <a:rPr lang="en-US" sz="2000">
                <a:sym typeface="Symbol" pitchFamily="18" charset="2"/>
              </a:rPr>
              <a:t>)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More dimensions may be envisaged, corresponding to other possible degrees of freedom, such as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quantum numbers</a:t>
            </a:r>
            <a:r>
              <a:rPr lang="en-US" sz="2000">
                <a:sym typeface="Symbol" pitchFamily="18" charset="2"/>
              </a:rPr>
              <a:t>: spin etc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ym typeface="Symbol" pitchFamily="18" charset="2"/>
              </a:rPr>
              <a:t>Each particle is represented by a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point in</a:t>
            </a:r>
            <a:r>
              <a:rPr lang="en-US" sz="2000">
                <a:sym typeface="Symbol" pitchFamily="18" charset="2"/>
              </a:rPr>
              <a:t> </a:t>
            </a: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phase space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  <a:sym typeface="Symbol" pitchFamily="18" charset="2"/>
              </a:rPr>
              <a:t>Time </a:t>
            </a:r>
            <a:r>
              <a:rPr lang="en-US" sz="2000">
                <a:sym typeface="Symbol" pitchFamily="18" charset="2"/>
              </a:rPr>
              <a:t>can also be considered as a coordinate, or it can be considered as an independent variable: the variation of the other phase space coordinates as a function of time constitutes a particle </a:t>
            </a:r>
            <a:r>
              <a:rPr lang="en-US" sz="2000">
                <a:solidFill>
                  <a:srgbClr val="009900"/>
                </a:solidFill>
                <a:sym typeface="Symbol" pitchFamily="18" charset="2"/>
              </a:rPr>
              <a:t>“history”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54071-2B8F-4DF5-88ED-36BE95D3874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7106" name="Rectangle 3"/>
          <p:cNvSpPr>
            <a:spLocks noChangeArrowheads="1"/>
          </p:cNvSpPr>
          <p:nvPr/>
        </p:nvSpPr>
        <p:spPr bwMode="auto">
          <a:xfrm>
            <a:off x="684213" y="296863"/>
            <a:ext cx="5249862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The Boltzmann equation: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539750" y="981075"/>
            <a:ext cx="8424863" cy="41084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All particle transport calculations are (explicit or implicit) attempts at solving the </a:t>
            </a:r>
            <a:r>
              <a:rPr lang="en-US" sz="2000">
                <a:solidFill>
                  <a:srgbClr val="009900"/>
                </a:solidFill>
              </a:rPr>
              <a:t>Boltzmann Equation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It is a balance </a:t>
            </a:r>
            <a:r>
              <a:rPr lang="en-US" sz="2000">
                <a:solidFill>
                  <a:srgbClr val="CC00CC"/>
                </a:solidFill>
              </a:rPr>
              <a:t>equation in phase space</a:t>
            </a:r>
            <a:r>
              <a:rPr lang="en-US" sz="2000"/>
              <a:t>: at any phase-space-point, the increment of particle phase-space-density is equal to the sum of all </a:t>
            </a:r>
            <a:r>
              <a:rPr lang="en-US" sz="2000">
                <a:solidFill>
                  <a:srgbClr val="CC00CC"/>
                </a:solidFill>
              </a:rPr>
              <a:t>“production terms”</a:t>
            </a:r>
            <a:r>
              <a:rPr lang="en-US" sz="2000"/>
              <a:t> minus a sum of all </a:t>
            </a:r>
            <a:r>
              <a:rPr lang="en-US" sz="2000">
                <a:solidFill>
                  <a:srgbClr val="CC00CC"/>
                </a:solidFill>
              </a:rPr>
              <a:t>“destruction terms”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Production:</a:t>
            </a:r>
            <a:r>
              <a:rPr lang="en-US" sz="2000"/>
              <a:t> Sources, “Inscattering”, Particle Production, Decay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>
                <a:solidFill>
                  <a:srgbClr val="CC00CC"/>
                </a:solidFill>
              </a:rPr>
              <a:t>Destruction: </a:t>
            </a:r>
            <a:r>
              <a:rPr lang="en-US" sz="2000"/>
              <a:t>Absorption, “Outscattering”, Decay</a:t>
            </a:r>
          </a:p>
          <a:p>
            <a:pPr marL="231775" indent="-231775">
              <a:lnSpc>
                <a:spcPct val="12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We can look for solutions of different type: at a number of (real or phase) space points, averages over (real or phase) space regions,  projected on selected phase space hyperplanes, stationary or time-dependent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B5152C-2B46-427A-BF17-D52F45A3929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42505" name="Rectangle 2"/>
          <p:cNvSpPr>
            <a:spLocks noChangeArrowheads="1"/>
          </p:cNvSpPr>
          <p:nvPr/>
        </p:nvSpPr>
        <p:spPr bwMode="auto">
          <a:xfrm>
            <a:off x="684213" y="333375"/>
            <a:ext cx="77708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Mean of a distribution - 1</a:t>
            </a:r>
            <a:endParaRPr lang="en-US" sz="2800" b="1" i="1">
              <a:solidFill>
                <a:srgbClr val="FF0000"/>
              </a:solidFill>
            </a:endParaRPr>
          </a:p>
        </p:txBody>
      </p:sp>
      <p:sp>
        <p:nvSpPr>
          <p:cNvPr id="1642506" name="Text Box 4"/>
          <p:cNvSpPr txBox="1">
            <a:spLocks noChangeArrowheads="1"/>
          </p:cNvSpPr>
          <p:nvPr/>
        </p:nvSpPr>
        <p:spPr bwMode="auto">
          <a:xfrm>
            <a:off x="468313" y="865188"/>
            <a:ext cx="8423275" cy="5035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9900"/>
                </a:solidFill>
              </a:rPr>
              <a:t>In one dimension:</a:t>
            </a:r>
          </a:p>
          <a:p>
            <a:r>
              <a:rPr lang="en-US"/>
              <a:t>Given a variable </a:t>
            </a:r>
            <a:r>
              <a:rPr lang="en-US" b="1" i="1">
                <a:solidFill>
                  <a:srgbClr val="CC00CC"/>
                </a:solidFill>
              </a:rPr>
              <a:t>x</a:t>
            </a:r>
            <a:r>
              <a:rPr lang="en-US"/>
              <a:t>, distributed according to </a:t>
            </a:r>
            <a:r>
              <a:rPr lang="en-US" b="1" i="1">
                <a:solidFill>
                  <a:srgbClr val="CC00CC"/>
                </a:solidFill>
              </a:rPr>
              <a:t>f(x)</a:t>
            </a:r>
            <a:r>
              <a:rPr lang="en-US"/>
              <a:t>, the </a:t>
            </a:r>
            <a:r>
              <a:rPr lang="en-US">
                <a:solidFill>
                  <a:srgbClr val="CC00CC"/>
                </a:solidFill>
              </a:rPr>
              <a:t>mean</a:t>
            </a:r>
            <a:r>
              <a:rPr lang="en-US"/>
              <a:t> or </a:t>
            </a:r>
            <a:r>
              <a:rPr lang="en-US">
                <a:solidFill>
                  <a:srgbClr val="CC00CC"/>
                </a:solidFill>
              </a:rPr>
              <a:t>average</a:t>
            </a:r>
            <a:r>
              <a:rPr lang="en-US"/>
              <a:t> of another function of the same variable A(x) over [x</a:t>
            </a:r>
            <a:r>
              <a:rPr lang="en-US" baseline="-25000"/>
              <a:t>min</a:t>
            </a:r>
            <a:r>
              <a:rPr lang="en-US"/>
              <a:t>,x</a:t>
            </a:r>
            <a:r>
              <a:rPr lang="en-US" baseline="-25000"/>
              <a:t>max</a:t>
            </a:r>
            <a:r>
              <a:rPr lang="en-US"/>
              <a:t>] is given by: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Or, introducing the </a:t>
            </a:r>
            <a:r>
              <a:rPr lang="en-US">
                <a:solidFill>
                  <a:srgbClr val="CC00CC"/>
                </a:solidFill>
              </a:rPr>
              <a:t>normalized distribution</a:t>
            </a:r>
            <a:r>
              <a:rPr lang="en-US"/>
              <a:t> </a:t>
            </a:r>
            <a:r>
              <a:rPr lang="en-US" i="1"/>
              <a:t>f’:</a:t>
            </a:r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endParaRPr lang="en-US" i="1"/>
          </a:p>
          <a:p>
            <a:r>
              <a:rPr lang="en-US"/>
              <a:t>A special case is that of </a:t>
            </a:r>
            <a:r>
              <a:rPr lang="en-US" i="1">
                <a:solidFill>
                  <a:srgbClr val="CC00CC"/>
                </a:solidFill>
              </a:rPr>
              <a:t>A(x)=x:</a:t>
            </a:r>
            <a:r>
              <a:rPr lang="en-US"/>
              <a:t>  </a:t>
            </a:r>
          </a:p>
        </p:txBody>
      </p:sp>
      <p:graphicFrame>
        <p:nvGraphicFramePr>
          <p:cNvPr id="1642501" name="Object 5"/>
          <p:cNvGraphicFramePr>
            <a:graphicFrameLocks noChangeAspect="1"/>
          </p:cNvGraphicFramePr>
          <p:nvPr/>
        </p:nvGraphicFramePr>
        <p:xfrm>
          <a:off x="3228975" y="1773238"/>
          <a:ext cx="2255838" cy="1149350"/>
        </p:xfrm>
        <a:graphic>
          <a:graphicData uri="http://schemas.openxmlformats.org/presentationml/2006/ole">
            <p:oleObj spid="_x0000_s1642501" name="Equation" r:id="rId4" imgW="1320480" imgH="672840" progId="Equation.3">
              <p:embed/>
            </p:oleObj>
          </a:graphicData>
        </a:graphic>
      </p:graphicFrame>
      <p:graphicFrame>
        <p:nvGraphicFramePr>
          <p:cNvPr id="1642502" name="Object 6"/>
          <p:cNvGraphicFramePr>
            <a:graphicFrameLocks noChangeAspect="1"/>
          </p:cNvGraphicFramePr>
          <p:nvPr/>
        </p:nvGraphicFramePr>
        <p:xfrm>
          <a:off x="3159125" y="3424238"/>
          <a:ext cx="2420938" cy="1660525"/>
        </p:xfrm>
        <a:graphic>
          <a:graphicData uri="http://schemas.openxmlformats.org/presentationml/2006/ole">
            <p:oleObj spid="_x0000_s1642502" name="Equation" r:id="rId5" imgW="1333440" imgH="914400" progId="Equation.3">
              <p:embed/>
            </p:oleObj>
          </a:graphicData>
        </a:graphic>
      </p:graphicFrame>
      <p:graphicFrame>
        <p:nvGraphicFramePr>
          <p:cNvPr id="1642503" name="Object 7"/>
          <p:cNvGraphicFramePr>
            <a:graphicFrameLocks noChangeAspect="1"/>
          </p:cNvGraphicFramePr>
          <p:nvPr/>
        </p:nvGraphicFramePr>
        <p:xfrm>
          <a:off x="4284663" y="5373688"/>
          <a:ext cx="1943100" cy="633412"/>
        </p:xfrm>
        <a:graphic>
          <a:graphicData uri="http://schemas.openxmlformats.org/presentationml/2006/ole">
            <p:oleObj spid="_x0000_s1642503" name="Equation" r:id="rId6" imgW="109188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37FF7E-0E65-443B-B007-576D567566D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644552" name="Rectangle 5"/>
          <p:cNvSpPr>
            <a:spLocks noChangeArrowheads="1"/>
          </p:cNvSpPr>
          <p:nvPr/>
        </p:nvSpPr>
        <p:spPr bwMode="auto">
          <a:xfrm>
            <a:off x="755650" y="357188"/>
            <a:ext cx="4808538" cy="5191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2"/>
                </a:solidFill>
              </a:rPr>
              <a:t>Mean of a distribution - 2</a:t>
            </a:r>
          </a:p>
        </p:txBody>
      </p:sp>
      <p:grpSp>
        <p:nvGrpSpPr>
          <p:cNvPr id="1644553" name="Group 8"/>
          <p:cNvGrpSpPr>
            <a:grpSpLocks/>
          </p:cNvGrpSpPr>
          <p:nvPr/>
        </p:nvGrpSpPr>
        <p:grpSpPr bwMode="auto">
          <a:xfrm>
            <a:off x="539750" y="904875"/>
            <a:ext cx="8424863" cy="5116513"/>
            <a:chOff x="340" y="570"/>
            <a:chExt cx="5307" cy="3223"/>
          </a:xfrm>
        </p:grpSpPr>
        <p:sp>
          <p:nvSpPr>
            <p:cNvPr id="1644554" name="Text Box 7"/>
            <p:cNvSpPr txBox="1">
              <a:spLocks noChangeArrowheads="1"/>
            </p:cNvSpPr>
            <p:nvPr/>
          </p:nvSpPr>
          <p:spPr bwMode="auto">
            <a:xfrm>
              <a:off x="340" y="570"/>
              <a:ext cx="5307" cy="3223"/>
            </a:xfrm>
            <a:prstGeom prst="rect">
              <a:avLst/>
            </a:prstGeom>
            <a:noFill/>
            <a:ln w="317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r>
                <a:rPr lang="en-US" sz="2000">
                  <a:solidFill>
                    <a:srgbClr val="009900"/>
                  </a:solidFill>
                </a:rPr>
                <a:t>In several dimensions: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Given </a:t>
              </a:r>
              <a:r>
                <a:rPr lang="en-US" sz="2000" i="1"/>
                <a:t>n</a:t>
              </a:r>
              <a:r>
                <a:rPr lang="en-US" sz="2000"/>
                <a:t> variables, </a:t>
              </a:r>
              <a:r>
                <a:rPr lang="en-US" sz="2000" i="1"/>
                <a:t>x,y,z,…,</a:t>
              </a:r>
              <a:r>
                <a:rPr lang="en-US" sz="2000"/>
                <a:t> distributed according to the (normalized) functions </a:t>
              </a:r>
              <a:r>
                <a:rPr lang="en-US" sz="2000" i="1"/>
                <a:t>f’(x,y,z,…), g’(x,y,z,…), h’(x,y,z,…),</a:t>
              </a:r>
              <a:r>
                <a:rPr lang="en-US" sz="2000"/>
                <a:t> the </a:t>
              </a:r>
              <a:r>
                <a:rPr lang="en-US" sz="2000">
                  <a:solidFill>
                    <a:srgbClr val="CC00CC"/>
                  </a:solidFill>
                </a:rPr>
                <a:t>mean </a:t>
              </a:r>
              <a:r>
                <a:rPr lang="en-US" sz="2000"/>
                <a:t>or </a:t>
              </a:r>
              <a:r>
                <a:rPr lang="en-US" sz="2000">
                  <a:solidFill>
                    <a:srgbClr val="CC00CC"/>
                  </a:solidFill>
                </a:rPr>
                <a:t>average</a:t>
              </a:r>
              <a:r>
                <a:rPr lang="en-US" sz="2000"/>
                <a:t> of a function of those variables </a:t>
              </a:r>
              <a:r>
                <a:rPr lang="en-US" sz="2000" i="1"/>
                <a:t>A(x,y,z,…)</a:t>
              </a:r>
              <a:r>
                <a:rPr lang="en-US" sz="2000"/>
                <a:t> over an </a:t>
              </a:r>
              <a:r>
                <a:rPr lang="en-US" sz="2000" i="1"/>
                <a:t>n</a:t>
              </a:r>
              <a:r>
                <a:rPr lang="en-US" sz="2000"/>
                <a:t>-dimensional domain </a:t>
              </a:r>
              <a:r>
                <a:rPr lang="en-US" sz="2000" i="1"/>
                <a:t>D</a:t>
              </a:r>
              <a:r>
                <a:rPr lang="en-US" sz="2000"/>
                <a:t>, is given by: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Often impossible to calculate with traditional methods, but we can </a:t>
              </a:r>
              <a:r>
                <a:rPr lang="en-US" sz="2000">
                  <a:solidFill>
                    <a:srgbClr val="CC00CC"/>
                  </a:solidFill>
                </a:rPr>
                <a:t>sample</a:t>
              </a:r>
              <a:r>
                <a:rPr lang="en-US" sz="2000"/>
                <a:t> </a:t>
              </a:r>
              <a:r>
                <a:rPr lang="en-US" sz="2000" i="1"/>
                <a:t>N</a:t>
              </a:r>
              <a:r>
                <a:rPr lang="en-US" sz="2000"/>
                <a:t> values of </a:t>
              </a:r>
              <a:r>
                <a:rPr lang="en-US" sz="2000" i="1"/>
                <a:t>A</a:t>
              </a:r>
              <a:r>
                <a:rPr lang="en-US" sz="2000"/>
                <a:t> , by sampling N sets of variables </a:t>
              </a:r>
              <a:r>
                <a:rPr lang="en-US" sz="2000" i="1"/>
                <a:t>x</a:t>
              </a:r>
              <a:r>
                <a:rPr lang="en-US" sz="2000" i="1" baseline="-25000"/>
                <a:t>i</a:t>
              </a:r>
              <a:r>
                <a:rPr lang="en-US" sz="2000" i="1"/>
                <a:t>,y</a:t>
              </a:r>
              <a:r>
                <a:rPr lang="en-US" sz="2000" i="1" baseline="-25000"/>
                <a:t>i</a:t>
              </a:r>
              <a:r>
                <a:rPr lang="en-US" sz="2000" i="1"/>
                <a:t>,z</a:t>
              </a:r>
              <a:r>
                <a:rPr lang="en-US" sz="2000" i="1" baseline="-25000"/>
                <a:t>i</a:t>
              </a:r>
              <a:r>
                <a:rPr lang="en-US" sz="2000" i="1"/>
                <a:t>… </a:t>
              </a:r>
              <a:r>
                <a:rPr lang="en-US" sz="2000"/>
                <a:t>with probability </a:t>
              </a:r>
              <a:r>
                <a:rPr lang="en-US" sz="2000" i="1"/>
                <a:t>f’•g’•h’…</a:t>
              </a:r>
              <a:r>
                <a:rPr lang="en-US" sz="2000"/>
                <a:t> and divide the sum of the sampled values by </a:t>
              </a:r>
              <a:r>
                <a:rPr lang="en-US" sz="2000" i="1"/>
                <a:t>N</a:t>
              </a:r>
              <a:r>
                <a:rPr lang="en-US" sz="2000"/>
                <a:t>:</a:t>
              </a:r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 i="1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None/>
              </a:pPr>
              <a:endParaRPr lang="en-US" sz="2000"/>
            </a:p>
            <a:p>
              <a:pPr marL="231775" indent="-231775">
                <a:lnSpc>
                  <a:spcPct val="110000"/>
                </a:lnSpc>
                <a:buClr>
                  <a:srgbClr val="CC0000"/>
                </a:buClr>
                <a:buSzPct val="150000"/>
                <a:buFont typeface="Symbol" pitchFamily="18" charset="2"/>
                <a:buChar char="·"/>
              </a:pPr>
              <a:r>
                <a:rPr lang="en-US" sz="2000"/>
                <a:t>Each term of the sum is distributed like </a:t>
              </a:r>
              <a:r>
                <a:rPr lang="en-US" sz="2000" i="1"/>
                <a:t>A</a:t>
              </a:r>
              <a:r>
                <a:rPr lang="en-US" sz="2000"/>
                <a:t>, integration but also </a:t>
              </a:r>
              <a:r>
                <a:rPr lang="en-US" sz="2000">
                  <a:solidFill>
                    <a:srgbClr val="CC00CC"/>
                  </a:solidFill>
                </a:rPr>
                <a:t>simulation</a:t>
              </a:r>
              <a:r>
                <a:rPr lang="en-US" sz="2000"/>
                <a:t>!</a:t>
              </a:r>
            </a:p>
          </p:txBody>
        </p:sp>
        <p:graphicFrame>
          <p:nvGraphicFramePr>
            <p:cNvPr id="1644549" name="Object 5"/>
            <p:cNvGraphicFramePr>
              <a:graphicFrameLocks noChangeAspect="1"/>
            </p:cNvGraphicFramePr>
            <p:nvPr/>
          </p:nvGraphicFramePr>
          <p:xfrm>
            <a:off x="572" y="1686"/>
            <a:ext cx="4893" cy="377"/>
          </p:xfrm>
          <a:graphic>
            <a:graphicData uri="http://schemas.openxmlformats.org/presentationml/2006/ole">
              <p:oleObj spid="_x0000_s1644549" name="Equation" r:id="rId4" imgW="4292280" imgH="330120" progId="Equation.3">
                <p:embed/>
              </p:oleObj>
            </a:graphicData>
          </a:graphic>
        </p:graphicFrame>
        <p:graphicFrame>
          <p:nvGraphicFramePr>
            <p:cNvPr id="1644550" name="Object 6"/>
            <p:cNvGraphicFramePr>
              <a:graphicFrameLocks noChangeAspect="1"/>
            </p:cNvGraphicFramePr>
            <p:nvPr/>
          </p:nvGraphicFramePr>
          <p:xfrm>
            <a:off x="2088" y="2751"/>
            <a:ext cx="1718" cy="543"/>
          </p:xfrm>
          <a:graphic>
            <a:graphicData uri="http://schemas.openxmlformats.org/presentationml/2006/ole">
              <p:oleObj spid="_x0000_s1644550" name="Equation" r:id="rId5" imgW="1485720" imgH="469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2A14A7-170D-45E8-AC20-434030D4F15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646603" name="Text Box 6"/>
          <p:cNvSpPr txBox="1">
            <a:spLocks noChangeArrowheads="1"/>
          </p:cNvSpPr>
          <p:nvPr/>
        </p:nvSpPr>
        <p:spPr bwMode="auto">
          <a:xfrm>
            <a:off x="539750" y="904875"/>
            <a:ext cx="8424863" cy="411162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r>
              <a:rPr lang="en-US" sz="2000">
                <a:solidFill>
                  <a:srgbClr val="009900"/>
                </a:solidFill>
              </a:rPr>
              <a:t>Central limit theorem: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None/>
            </a:pPr>
            <a:endParaRPr lang="en-US" sz="2000">
              <a:solidFill>
                <a:srgbClr val="009900"/>
              </a:solidFill>
            </a:endParaRP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r>
              <a:rPr lang="en-US" sz="2000"/>
              <a:t>For large values of </a:t>
            </a:r>
            <a:r>
              <a:rPr lang="en-US" sz="2000" i="1"/>
              <a:t>N</a:t>
            </a:r>
            <a:r>
              <a:rPr lang="en-US" sz="2000"/>
              <a:t>, the normalized sum of </a:t>
            </a:r>
            <a:r>
              <a:rPr lang="en-US" sz="2000" i="1"/>
              <a:t>N</a:t>
            </a:r>
            <a:r>
              <a:rPr lang="en-US" sz="2000"/>
              <a:t> independent and identically distributed random variables tends to a normal distribution with mean </a:t>
            </a:r>
            <a:r>
              <a:rPr lang="en-US" sz="2000" i="1"/>
              <a:t>Ā</a:t>
            </a:r>
            <a:r>
              <a:rPr lang="en-US" sz="2000"/>
              <a:t> and variance </a:t>
            </a:r>
            <a:r>
              <a:rPr lang="en-US" sz="2000">
                <a:sym typeface="Symbol" pitchFamily="18" charset="2"/>
              </a:rPr>
              <a:t></a:t>
            </a:r>
            <a:r>
              <a:rPr lang="en-US" sz="2000" baseline="30000">
                <a:sym typeface="Symbol" pitchFamily="18" charset="2"/>
              </a:rPr>
              <a:t>2</a:t>
            </a:r>
            <a:r>
              <a:rPr lang="en-US" sz="2000" baseline="-25000">
                <a:sym typeface="Symbol" pitchFamily="18" charset="2"/>
              </a:rPr>
              <a:t>A</a:t>
            </a:r>
            <a:r>
              <a:rPr lang="en-US" sz="2000">
                <a:sym typeface="Symbol" pitchFamily="18" charset="2"/>
              </a:rPr>
              <a:t>/</a:t>
            </a:r>
            <a:r>
              <a:rPr lang="en-US" sz="2000" i="1">
                <a:sym typeface="Symbol" pitchFamily="18" charset="2"/>
              </a:rPr>
              <a:t>N</a:t>
            </a:r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/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 i="1"/>
          </a:p>
          <a:p>
            <a:pPr marL="231775" indent="-231775">
              <a:lnSpc>
                <a:spcPct val="110000"/>
              </a:lnSpc>
              <a:buClr>
                <a:srgbClr val="CC0000"/>
              </a:buClr>
              <a:buSzPct val="150000"/>
              <a:buFont typeface="Symbol" pitchFamily="18" charset="2"/>
              <a:buChar char="·"/>
            </a:pPr>
            <a:endParaRPr lang="en-US" sz="2000"/>
          </a:p>
        </p:txBody>
      </p:sp>
      <p:sp>
        <p:nvSpPr>
          <p:cNvPr id="1646604" name="Rectangle 5"/>
          <p:cNvSpPr>
            <a:spLocks noChangeArrowheads="1"/>
          </p:cNvSpPr>
          <p:nvPr/>
        </p:nvSpPr>
        <p:spPr bwMode="auto">
          <a:xfrm>
            <a:off x="971550" y="212725"/>
            <a:ext cx="4405313" cy="5794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Central limit theorem</a:t>
            </a:r>
          </a:p>
        </p:txBody>
      </p:sp>
      <p:graphicFrame>
        <p:nvGraphicFramePr>
          <p:cNvPr id="1646600" name="Object 8"/>
          <p:cNvGraphicFramePr>
            <a:graphicFrameLocks noChangeAspect="1"/>
          </p:cNvGraphicFramePr>
          <p:nvPr/>
        </p:nvGraphicFramePr>
        <p:xfrm>
          <a:off x="2747963" y="4149725"/>
          <a:ext cx="4005262" cy="838200"/>
        </p:xfrm>
        <a:graphic>
          <a:graphicData uri="http://schemas.openxmlformats.org/presentationml/2006/ole">
            <p:oleObj spid="_x0000_s1646600" name="Equation" r:id="rId4" imgW="2247840" imgH="469800" progId="Equation.3">
              <p:embed/>
            </p:oleObj>
          </a:graphicData>
        </a:graphic>
      </p:graphicFrame>
      <p:graphicFrame>
        <p:nvGraphicFramePr>
          <p:cNvPr id="1646601" name="Object 9"/>
          <p:cNvGraphicFramePr>
            <a:graphicFrameLocks noChangeAspect="1"/>
          </p:cNvGraphicFramePr>
          <p:nvPr/>
        </p:nvGraphicFramePr>
        <p:xfrm>
          <a:off x="2565400" y="1333500"/>
          <a:ext cx="4010025" cy="1397000"/>
        </p:xfrm>
        <a:graphic>
          <a:graphicData uri="http://schemas.openxmlformats.org/presentationml/2006/ole">
            <p:oleObj spid="_x0000_s1646601" name="Equation" r:id="rId5" imgW="2438280" imgH="8506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1D29E-81CE-4598-84D2-CA7EED71672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648642" name="Rectangle 5"/>
          <p:cNvSpPr>
            <a:spLocks noChangeArrowheads="1"/>
          </p:cNvSpPr>
          <p:nvPr/>
        </p:nvSpPr>
        <p:spPr bwMode="auto">
          <a:xfrm>
            <a:off x="666750" y="328613"/>
            <a:ext cx="7937500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Monte Carlo* mathematical foundation:</a:t>
            </a:r>
          </a:p>
        </p:txBody>
      </p:sp>
      <p:sp>
        <p:nvSpPr>
          <p:cNvPr id="1648643" name="Text Box 3"/>
          <p:cNvSpPr txBox="1">
            <a:spLocks noChangeArrowheads="1"/>
          </p:cNvSpPr>
          <p:nvPr/>
        </p:nvSpPr>
        <p:spPr bwMode="auto">
          <a:xfrm>
            <a:off x="250825" y="5876925"/>
            <a:ext cx="8709025" cy="33655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* </a:t>
            </a:r>
            <a:r>
              <a:rPr lang="en-US" sz="1600">
                <a:solidFill>
                  <a:srgbClr val="000000"/>
                </a:solidFill>
              </a:rPr>
              <a:t>Monte Carlo method “inventors”: Von Neumann, Ulam, Fermi, Metropolis in the late 40’s</a:t>
            </a:r>
          </a:p>
        </p:txBody>
      </p:sp>
      <p:sp>
        <p:nvSpPr>
          <p:cNvPr id="1648644" name="Text Box 4"/>
          <p:cNvSpPr txBox="1">
            <a:spLocks noChangeArrowheads="1"/>
          </p:cNvSpPr>
          <p:nvPr/>
        </p:nvSpPr>
        <p:spPr bwMode="auto">
          <a:xfrm>
            <a:off x="673100" y="979488"/>
            <a:ext cx="8075613" cy="34417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/>
            <a:r>
              <a:rPr lang="en-US" sz="2200" b="1"/>
              <a:t>Several possible ways of defining Monte Carlo (MC):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Char char="m"/>
            </a:pPr>
            <a:r>
              <a:rPr lang="en-US" sz="2200"/>
              <a:t>A mathematical method for </a:t>
            </a:r>
            <a:r>
              <a:rPr lang="en-US" sz="2200">
                <a:solidFill>
                  <a:srgbClr val="CC00CC"/>
                </a:solidFill>
              </a:rPr>
              <a:t>Numerical Integration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Random sampling techniques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Convergence, variance reduction techniques…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Char char="m"/>
            </a:pPr>
            <a:r>
              <a:rPr lang="en-US" sz="2200"/>
              <a:t>A computer simulation of a</a:t>
            </a:r>
            <a:r>
              <a:rPr lang="en-US" sz="2200">
                <a:solidFill>
                  <a:srgbClr val="CC00CC"/>
                </a:solidFill>
              </a:rPr>
              <a:t> Physical Process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Physics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Tracking</a:t>
            </a:r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200">
                <a:solidFill>
                  <a:schemeClr val="accent2"/>
                </a:solidFill>
              </a:rPr>
              <a:t>Scoring…</a:t>
            </a:r>
          </a:p>
          <a:p>
            <a:pPr marL="346075" indent="-346075">
              <a:buClr>
                <a:srgbClr val="CC0000"/>
              </a:buClr>
              <a:buFont typeface="Wingdings" pitchFamily="2" charset="2"/>
              <a:buNone/>
            </a:pPr>
            <a:endParaRPr lang="en-US" sz="2200"/>
          </a:p>
          <a:p>
            <a:pPr marL="798513" lvl="1" indent="-338138">
              <a:buClr>
                <a:srgbClr val="CC0000"/>
              </a:buClr>
              <a:buFont typeface="Wingdings" pitchFamily="2" charset="2"/>
              <a:buChar char="m"/>
            </a:pPr>
            <a:endParaRPr lang="en-US" sz="2200">
              <a:solidFill>
                <a:schemeClr val="accent2"/>
              </a:solidFill>
            </a:endParaRPr>
          </a:p>
        </p:txBody>
      </p:sp>
      <p:sp>
        <p:nvSpPr>
          <p:cNvPr id="1648645" name="Text Box 5"/>
          <p:cNvSpPr txBox="1">
            <a:spLocks noChangeArrowheads="1"/>
          </p:cNvSpPr>
          <p:nvPr/>
        </p:nvSpPr>
        <p:spPr bwMode="auto">
          <a:xfrm>
            <a:off x="611188" y="3789363"/>
            <a:ext cx="8191500" cy="762000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/>
              <a:t>Both are valid, depending on the problem one or the other can be more effective (see the examples above)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FD9649-AB5D-429C-9939-75422191F4D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653762" name="Rectangle 5"/>
          <p:cNvSpPr>
            <a:spLocks noChangeArrowheads="1"/>
          </p:cNvSpPr>
          <p:nvPr/>
        </p:nvSpPr>
        <p:spPr bwMode="auto">
          <a:xfrm>
            <a:off x="666750" y="328613"/>
            <a:ext cx="7937500" cy="5794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Monte Carlo* mathematical foundation:</a:t>
            </a:r>
          </a:p>
        </p:txBody>
      </p:sp>
      <p:sp>
        <p:nvSpPr>
          <p:cNvPr id="1705989" name="Text Box 5"/>
          <p:cNvSpPr txBox="1">
            <a:spLocks noChangeArrowheads="1"/>
          </p:cNvSpPr>
          <p:nvPr/>
        </p:nvSpPr>
        <p:spPr bwMode="auto">
          <a:xfrm>
            <a:off x="661988" y="998538"/>
            <a:ext cx="7581900" cy="46640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/>
              <a:t>The central limit theorem is the </a:t>
            </a:r>
            <a:r>
              <a:rPr lang="en-US" sz="2000">
                <a:solidFill>
                  <a:srgbClr val="CC00CC"/>
                </a:solidFill>
              </a:rPr>
              <a:t>mathematical foundation</a:t>
            </a:r>
            <a:r>
              <a:rPr lang="en-US" sz="2000"/>
              <a:t> of the Monte Carlo method:</a:t>
            </a:r>
          </a:p>
          <a:p>
            <a:pPr>
              <a:defRPr/>
            </a:pPr>
            <a:endParaRPr lang="en-US" sz="2000"/>
          </a:p>
          <a:p>
            <a:pPr>
              <a:defRPr/>
            </a:pPr>
            <a:r>
              <a:rPr lang="en-US" sz="2000"/>
              <a:t>In words:</a:t>
            </a:r>
          </a:p>
          <a:p>
            <a:pPr>
              <a:defRPr/>
            </a:pPr>
            <a:endParaRPr lang="en-US" sz="2000"/>
          </a:p>
          <a:p>
            <a:pPr>
              <a:defRPr/>
            </a:pPr>
            <a:r>
              <a:rPr lang="en-US" sz="2000" i="1">
                <a:solidFill>
                  <a:srgbClr val="009900"/>
                </a:solidFill>
              </a:rPr>
              <a:t>Given any observable A, that can be expressed as the result of a convolution of random processes, the average value of A can be obtained by sampling </a:t>
            </a:r>
            <a:r>
              <a:rPr lang="en-US" sz="2000" i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many </a:t>
            </a:r>
            <a:r>
              <a:rPr lang="en-US" sz="2000" i="1">
                <a:solidFill>
                  <a:srgbClr val="009900"/>
                </a:solidFill>
              </a:rPr>
              <a:t>values of A according to the probability distributions of the random processes</a:t>
            </a:r>
          </a:p>
          <a:p>
            <a:pPr>
              <a:defRPr/>
            </a:pPr>
            <a:endParaRPr lang="en-US" sz="2000" i="1">
              <a:solidFill>
                <a:srgbClr val="009900"/>
              </a:solidFill>
            </a:endParaRPr>
          </a:p>
          <a:p>
            <a:pPr>
              <a:defRPr/>
            </a:pPr>
            <a:r>
              <a:rPr lang="en-US" sz="2000">
                <a:solidFill>
                  <a:srgbClr val="CC00CC"/>
                </a:solidFill>
              </a:rPr>
              <a:t>MC is indeed an INTEGRATION method that allows to solve multi-dimensional integrals by sampling</a:t>
            </a:r>
          </a:p>
          <a:p>
            <a:pPr>
              <a:defRPr/>
            </a:pPr>
            <a:endParaRPr lang="en-US" sz="2000">
              <a:solidFill>
                <a:srgbClr val="CC00CC"/>
              </a:solidFill>
            </a:endParaRPr>
          </a:p>
          <a:p>
            <a:pPr>
              <a:defRPr/>
            </a:pPr>
            <a:r>
              <a:rPr lang="en-US" sz="2000"/>
              <a:t>The accuracy of a MC estimator depends on the number </a:t>
            </a:r>
            <a:r>
              <a:rPr lang="en-US" sz="2000" i="1"/>
              <a:t>N</a:t>
            </a:r>
            <a:r>
              <a:rPr lang="en-US" sz="2000"/>
              <a:t> of samples (</a:t>
            </a:r>
            <a:r>
              <a:rPr lang="en-US" sz="2000">
                <a:sym typeface="Symbol" pitchFamily="18" charset="2"/>
              </a:rPr>
              <a:t> 1/</a:t>
            </a:r>
            <a:r>
              <a:rPr lang="en-US" sz="2000" i="1">
                <a:sym typeface="Symbol" pitchFamily="18" charset="2"/>
              </a:rPr>
              <a:t>N</a:t>
            </a:r>
            <a:r>
              <a:rPr lang="en-US" sz="2000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18393</TotalTime>
  <Words>1762</Words>
  <Application>Microsoft PowerPoint</Application>
  <PresentationFormat>Overhead</PresentationFormat>
  <Paragraphs>340</Paragraphs>
  <Slides>25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8" baseType="lpstr">
      <vt:lpstr>Comic Sans MS</vt:lpstr>
      <vt:lpstr>Arial</vt:lpstr>
      <vt:lpstr>Wingdings</vt:lpstr>
      <vt:lpstr>Times New Roman</vt:lpstr>
      <vt:lpstr>Tahoma</vt:lpstr>
      <vt:lpstr>Symbol</vt:lpstr>
      <vt:lpstr>Helvetica</vt:lpstr>
      <vt:lpstr>Blueprint</vt:lpstr>
      <vt:lpstr>Custom Design</vt:lpstr>
      <vt:lpstr>Presentación en blanco</vt:lpstr>
      <vt:lpstr>Blueprint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Presentación en blanco</vt:lpstr>
      <vt:lpstr>Equation</vt:lpstr>
      <vt:lpstr>Monte Carlo sampling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(Pseudo) Random numbers:</vt:lpstr>
      <vt:lpstr>Slide 14</vt:lpstr>
      <vt:lpstr>Slide 15</vt:lpstr>
      <vt:lpstr>Slide 16</vt:lpstr>
      <vt:lpstr>Slide 17</vt:lpstr>
      <vt:lpstr>Slide 18</vt:lpstr>
      <vt:lpstr>Slide 19</vt:lpstr>
      <vt:lpstr>Particle transport Monte Carlo:</vt:lpstr>
      <vt:lpstr>Practical implementations</vt:lpstr>
      <vt:lpstr>Statistical Errors:</vt:lpstr>
      <vt:lpstr>Statistical Errors (batch statistics)</vt:lpstr>
      <vt:lpstr>Practical tips:</vt:lpstr>
      <vt:lpstr>Slide 25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Ferrari</dc:creator>
  <cp:lastModifiedBy>Fluka</cp:lastModifiedBy>
  <cp:revision>1213</cp:revision>
  <cp:lastPrinted>2004-07-08T08:47:15Z</cp:lastPrinted>
  <dcterms:created xsi:type="dcterms:W3CDTF">2003-02-06T18:33:45Z</dcterms:created>
  <dcterms:modified xsi:type="dcterms:W3CDTF">2009-04-30T09:34:25Z</dcterms:modified>
</cp:coreProperties>
</file>