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4" r:id="rId2"/>
    <p:sldId id="275" r:id="rId3"/>
    <p:sldId id="299" r:id="rId4"/>
    <p:sldId id="298" r:id="rId5"/>
    <p:sldId id="300" r:id="rId6"/>
    <p:sldId id="287" r:id="rId7"/>
    <p:sldId id="301" r:id="rId8"/>
    <p:sldId id="302" r:id="rId9"/>
    <p:sldId id="303" r:id="rId10"/>
    <p:sldId id="289" r:id="rId11"/>
    <p:sldId id="304" r:id="rId12"/>
    <p:sldId id="305" r:id="rId13"/>
    <p:sldId id="290" r:id="rId14"/>
    <p:sldId id="291" r:id="rId15"/>
    <p:sldId id="306" r:id="rId16"/>
    <p:sldId id="307" r:id="rId17"/>
    <p:sldId id="292" r:id="rId18"/>
    <p:sldId id="308" r:id="rId19"/>
    <p:sldId id="293" r:id="rId20"/>
    <p:sldId id="294" r:id="rId21"/>
    <p:sldId id="309" r:id="rId22"/>
    <p:sldId id="310" r:id="rId23"/>
    <p:sldId id="295" r:id="rId24"/>
    <p:sldId id="296" r:id="rId25"/>
    <p:sldId id="297" r:id="rId26"/>
    <p:sldId id="312" r:id="rId27"/>
    <p:sldId id="311" r:id="rId28"/>
  </p:sldIdLst>
  <p:sldSz cx="9144000" cy="6858000" type="overhead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CC0066"/>
    <a:srgbClr val="00CC00"/>
    <a:srgbClr val="FF0000"/>
    <a:srgbClr val="008000"/>
    <a:srgbClr val="000000"/>
    <a:srgbClr val="8D8D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1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notesViewPr>
    <p:cSldViewPr>
      <p:cViewPr varScale="1">
        <p:scale>
          <a:sx n="49" d="100"/>
          <a:sy n="49" d="100"/>
        </p:scale>
        <p:origin x="-1818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C9207C-80D3-43EF-8E1D-5CA60E76AD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l" defTabSz="909638">
              <a:defRPr sz="1200"/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0675" y="0"/>
            <a:ext cx="32226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endParaRPr lang="it-IT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68413" y="738188"/>
            <a:ext cx="4819650" cy="3614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4575175"/>
            <a:ext cx="5370512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1938"/>
            <a:ext cx="3140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l" defTabSz="909638">
              <a:defRPr sz="1200"/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0675" y="9151938"/>
            <a:ext cx="32226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A332EC05-00B3-4462-BAA3-29EBA71C6A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03FE-FC47-4251-B883-E92506D15881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0"/>
                <a:ea typeface="+mn-ea"/>
              </a:endParaRPr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0"/>
                <a:ea typeface="+mn-ea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0"/>
                <a:ea typeface="+mn-ea"/>
              </a:endParaRPr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0"/>
                <a:ea typeface="+mn-ea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0"/>
                <a:ea typeface="+mn-ea"/>
              </a:endParaRPr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199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199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18BE9732-3C0C-4A4C-8EEF-5AC7421C0720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492F0153-AE91-4EBB-BF1B-BE5941174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B1013-DB2D-4A60-A4AD-04C6206F3631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203DE-4457-44A9-988C-F9F8C2769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A8CEC-7EF5-447E-A31B-86796915792C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40FC8-DAAD-4BB2-9799-2BC346C3C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C86F2-E896-4041-8DC2-73712F9DF21F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C8EED-D353-493B-84FC-41DD499B6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C3208-4D06-4F6D-8028-0BF21BCE65F9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09B59-CB4C-4787-8702-D6DD78DEE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9DDAC-F45E-4B94-B0F9-3EB051519FEB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EC9BD-A0E6-4E18-9422-6F32F7AA5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9188F-CC8C-490C-87EC-F39FF50B0CE1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922CA-E5C8-4F73-BA6A-55CD49CEE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49FAE-282C-46E6-AC16-411D86D6B2A3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F668B-429E-4423-8F9C-F0286BFD6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26E71-8987-41FC-A7BB-BC5AE98BB911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8D24D-D3DC-435C-B24E-A651F0E52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FD5F7-1065-4AEE-8863-AE7085E42889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EFA21-4657-4985-AEBA-67378E44C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15C82-74AA-4D9F-BA1F-EF935BD1B47F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71E1-02A6-4244-9439-403940D55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4" descr="logo3000x2000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5"/>
          <p:cNvSpPr>
            <a:spLocks noChangeArrowheads="1"/>
          </p:cNvSpPr>
          <p:nvPr userDrawn="1"/>
        </p:nvSpPr>
        <p:spPr bwMode="auto">
          <a:xfrm>
            <a:off x="0" y="357188"/>
            <a:ext cx="9144000" cy="6143625"/>
          </a:xfrm>
          <a:prstGeom prst="rect">
            <a:avLst/>
          </a:prstGeom>
          <a:solidFill>
            <a:schemeClr val="bg1">
              <a:alpha val="74901"/>
            </a:schemeClr>
          </a:solidFill>
          <a:ln w="635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pattFill prst="pct7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pitchFamily="-112" charset="0"/>
              <a:ea typeface="+mn-ea"/>
            </a:endParaRPr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0"/>
                <a:ea typeface="+mn-ea"/>
              </a:endParaRPr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12" charset="0"/>
                <a:ea typeface="+mn-ea"/>
              </a:endParaRPr>
            </a:p>
          </p:txBody>
        </p:sp>
        <p:sp>
          <p:nvSpPr>
            <p:cNvPr id="4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087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132E0BE8-E612-4EF4-892B-02AE7FA156DD}" type="datetime1">
              <a:rPr lang="en-US"/>
              <a:pPr/>
              <a:t>3/26/2009</a:t>
            </a:fld>
            <a:endParaRPr lang="it-IT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465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FB7C1F-B195-486A-B89B-469E267381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16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112" charset="2"/>
        <a:buChar char="n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112" charset="2"/>
        <a:buChar char="n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112" charset="2"/>
        <a:buChar char="n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112" charset="2"/>
        <a:buChar char="n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1700213"/>
            <a:ext cx="7772400" cy="1095375"/>
          </a:xfrm>
        </p:spPr>
        <p:txBody>
          <a:bodyPr/>
          <a:lstStyle/>
          <a:p>
            <a:pPr eaLnBrk="1" hangingPunct="1"/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FLUKA</a:t>
            </a:r>
            <a:r>
              <a:rPr lang="en-US" sz="3200" smtClean="0">
                <a:ea typeface="ＭＳ Ｐゴシック" charset="-128"/>
              </a:rPr>
              <a:t/>
            </a:r>
            <a:br>
              <a:rPr lang="en-US" sz="3200" smtClean="0">
                <a:ea typeface="ＭＳ Ｐゴシック" charset="-128"/>
              </a:rPr>
            </a:br>
            <a:r>
              <a:rPr lang="en-US" sz="3200" smtClean="0">
                <a:ea typeface="ＭＳ Ｐゴシック" charset="-128"/>
              </a:rPr>
              <a:t>The Standard Output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3124200" y="5029200"/>
            <a:ext cx="5111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/>
              <a:t>Beginners FLUKA Course</a:t>
            </a:r>
          </a:p>
        </p:txBody>
      </p:sp>
      <p:pic>
        <p:nvPicPr>
          <p:cNvPr id="15366" name="Picture 6" descr="logo3000x2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050" y="0"/>
            <a:ext cx="2901950" cy="10541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ED43496-75A4-4AE6-92AF-F3A508BF7049}" type="slidenum">
              <a:rPr lang="en-US"/>
              <a:pPr/>
              <a:t>10</a:t>
            </a:fld>
            <a:endParaRPr lang="en-US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A4CFC3B8-EB27-41D7-959E-99248FF62AE0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59787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Material Parameters – </a:t>
            </a:r>
            <a:r>
              <a:rPr lang="en-US" sz="3200" i="1" smtClean="0">
                <a:ea typeface="ＭＳ Ｐゴシック" charset="-128"/>
              </a:rPr>
              <a:t>dp/dx</a:t>
            </a:r>
            <a:endParaRPr lang="en-GB" sz="3200" smtClean="0">
              <a:ea typeface="ＭＳ Ｐゴシック" charset="-128"/>
            </a:endParaRPr>
          </a:p>
        </p:txBody>
      </p:sp>
      <p:pic>
        <p:nvPicPr>
          <p:cNvPr id="25608" name="Picture 8" descr="pag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7600"/>
            <a:ext cx="9144000" cy="5740400"/>
          </a:xfrm>
          <a:prstGeom prst="rect">
            <a:avLst/>
          </a:prstGeom>
          <a:noFill/>
        </p:spPr>
      </p:pic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5715000" y="1905000"/>
            <a:ext cx="3200400" cy="1524000"/>
          </a:xfrm>
          <a:prstGeom prst="leftArrowCallout">
            <a:avLst>
              <a:gd name="adj1" fmla="val 17500"/>
              <a:gd name="adj2" fmla="val 16250"/>
              <a:gd name="adj3" fmla="val 22497"/>
              <a:gd name="adj4" fmla="val 77032"/>
            </a:avLst>
          </a:prstGeom>
          <a:solidFill>
            <a:srgbClr val="339966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 Material-dependent  </a:t>
            </a:r>
          </a:p>
          <a:p>
            <a:r>
              <a:rPr lang="en-US" sz="2000">
                <a:solidFill>
                  <a:schemeClr val="bg1"/>
                </a:solidFill>
              </a:rPr>
              <a:t>parameters for </a:t>
            </a:r>
          </a:p>
          <a:p>
            <a:r>
              <a:rPr lang="en-US" sz="2000">
                <a:solidFill>
                  <a:schemeClr val="bg1"/>
                </a:solidFill>
              </a:rPr>
              <a:t>ionization energy </a:t>
            </a:r>
          </a:p>
          <a:p>
            <a:r>
              <a:rPr lang="en-US" sz="2000">
                <a:solidFill>
                  <a:schemeClr val="bg1"/>
                </a:solidFill>
              </a:rPr>
              <a:t>losses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4191000" y="5943600"/>
            <a:ext cx="4648200" cy="708025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Check </a:t>
            </a:r>
            <a:r>
              <a:rPr lang="it-IT" sz="20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008000"/>
                </a:solidFill>
              </a:rPr>
              <a:t>-ray and bremss. threshold (</a:t>
            </a:r>
            <a:r>
              <a:rPr lang="en-US" sz="2000">
                <a:solidFill>
                  <a:srgbClr val="CC0000"/>
                </a:solidFill>
              </a:rPr>
              <a:t>DELTARAY</a:t>
            </a:r>
            <a:r>
              <a:rPr lang="en-US" sz="2000">
                <a:solidFill>
                  <a:srgbClr val="008000"/>
                </a:solidFill>
              </a:rPr>
              <a:t>, </a:t>
            </a:r>
            <a:r>
              <a:rPr lang="en-US" sz="2000">
                <a:solidFill>
                  <a:srgbClr val="CC0000"/>
                </a:solidFill>
              </a:rPr>
              <a:t>PAIRBREM</a:t>
            </a:r>
            <a:r>
              <a:rPr lang="en-US" sz="2000">
                <a:solidFill>
                  <a:srgbClr val="008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17CDAC0-889F-477E-ADE8-7BB463820097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3ECFAF50-0CEF-4009-B6B2-2A65D6AE3A2D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Material parameters – </a:t>
            </a:r>
            <a:r>
              <a:rPr lang="en-US" sz="3200" i="1" smtClean="0">
                <a:ea typeface="ＭＳ Ｐゴシック" charset="-128"/>
              </a:rPr>
              <a:t>Transport thresholds</a:t>
            </a:r>
            <a:endParaRPr lang="en-US" sz="3200" smtClean="0">
              <a:ea typeface="ＭＳ Ｐゴシック" charset="-128"/>
            </a:endParaRPr>
          </a:p>
        </p:txBody>
      </p:sp>
      <p:pic>
        <p:nvPicPr>
          <p:cNvPr id="26645" name="Picture 21" descr="page1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81100"/>
            <a:ext cx="9144000" cy="5676900"/>
          </a:xfrm>
          <a:prstGeom prst="rect">
            <a:avLst/>
          </a:prstGeom>
          <a:noFill/>
        </p:spPr>
      </p:pic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4946650" y="2830513"/>
            <a:ext cx="184150" cy="4572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6633" name="Rectangle 20"/>
          <p:cNvSpPr>
            <a:spLocks noChangeArrowheads="1"/>
          </p:cNvSpPr>
          <p:nvPr/>
        </p:nvSpPr>
        <p:spPr bwMode="auto">
          <a:xfrm>
            <a:off x="2590800" y="4044950"/>
            <a:ext cx="5410200" cy="24320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34" name="Line 16"/>
          <p:cNvSpPr>
            <a:spLocks noChangeShapeType="1"/>
          </p:cNvSpPr>
          <p:nvPr/>
        </p:nvSpPr>
        <p:spPr bwMode="auto">
          <a:xfrm flipV="1">
            <a:off x="4510088" y="4800600"/>
            <a:ext cx="990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17"/>
          <p:cNvSpPr txBox="1">
            <a:spLocks noChangeArrowheads="1"/>
          </p:cNvSpPr>
          <p:nvPr/>
        </p:nvSpPr>
        <p:spPr bwMode="auto">
          <a:xfrm>
            <a:off x="3417888" y="5181600"/>
            <a:ext cx="1990725" cy="3365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Same for photons</a:t>
            </a:r>
            <a:endParaRPr lang="en-GB" sz="1600" b="1">
              <a:solidFill>
                <a:srgbClr val="0000FF"/>
              </a:solidFill>
            </a:endParaRPr>
          </a:p>
        </p:txBody>
      </p:sp>
      <p:pic>
        <p:nvPicPr>
          <p:cNvPr id="26646" name="Picture 22" descr="page11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3013" y="2133600"/>
            <a:ext cx="6630987" cy="1828800"/>
          </a:xfrm>
          <a:prstGeom prst="rect">
            <a:avLst/>
          </a:prstGeom>
          <a:noFill/>
        </p:spPr>
      </p:pic>
      <p:sp>
        <p:nvSpPr>
          <p:cNvPr id="26640" name="Rectangle 22"/>
          <p:cNvSpPr>
            <a:spLocks noChangeArrowheads="1"/>
          </p:cNvSpPr>
          <p:nvPr/>
        </p:nvSpPr>
        <p:spPr bwMode="auto">
          <a:xfrm>
            <a:off x="5105400" y="4038600"/>
            <a:ext cx="152400" cy="109538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2" name="Rectangle 15"/>
          <p:cNvSpPr>
            <a:spLocks noChangeArrowheads="1"/>
          </p:cNvSpPr>
          <p:nvPr/>
        </p:nvSpPr>
        <p:spPr bwMode="auto">
          <a:xfrm>
            <a:off x="2909888" y="4516438"/>
            <a:ext cx="5167312" cy="2841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3" name="Text Box 12"/>
          <p:cNvSpPr txBox="1">
            <a:spLocks noChangeArrowheads="1"/>
          </p:cNvSpPr>
          <p:nvPr/>
        </p:nvSpPr>
        <p:spPr bwMode="auto">
          <a:xfrm>
            <a:off x="2971800" y="5715000"/>
            <a:ext cx="4114800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Production threshold for e± in MeV</a:t>
            </a:r>
          </a:p>
          <a:p>
            <a:r>
              <a:rPr lang="en-US" sz="1600" b="1">
                <a:solidFill>
                  <a:srgbClr val="FF0000"/>
                </a:solidFill>
              </a:rPr>
              <a:t>(Total energy, not just kinetic)</a:t>
            </a:r>
            <a:endParaRPr lang="en-GB" sz="1600" b="1">
              <a:solidFill>
                <a:srgbClr val="FF0000"/>
              </a:solidFill>
            </a:endParaRPr>
          </a:p>
        </p:txBody>
      </p:sp>
      <p:pic>
        <p:nvPicPr>
          <p:cNvPr id="26647" name="Picture 23" descr="page11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114800"/>
            <a:ext cx="5411788" cy="152400"/>
          </a:xfrm>
          <a:prstGeom prst="rect">
            <a:avLst/>
          </a:prstGeom>
          <a:noFill/>
        </p:spPr>
      </p:pic>
      <p:sp>
        <p:nvSpPr>
          <p:cNvPr id="26648" name="Oval 8"/>
          <p:cNvSpPr>
            <a:spLocks noChangeArrowheads="1"/>
          </p:cNvSpPr>
          <p:nvPr/>
        </p:nvSpPr>
        <p:spPr bwMode="auto">
          <a:xfrm>
            <a:off x="2909888" y="4067175"/>
            <a:ext cx="1738312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49" name="Oval 9"/>
          <p:cNvSpPr>
            <a:spLocks noChangeArrowheads="1"/>
          </p:cNvSpPr>
          <p:nvPr/>
        </p:nvSpPr>
        <p:spPr bwMode="auto">
          <a:xfrm>
            <a:off x="5529263" y="4067175"/>
            <a:ext cx="457200" cy="301625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50" name="Line 13"/>
          <p:cNvSpPr>
            <a:spLocks noChangeShapeType="1"/>
          </p:cNvSpPr>
          <p:nvPr/>
        </p:nvSpPr>
        <p:spPr bwMode="auto">
          <a:xfrm flipH="1">
            <a:off x="5943600" y="3810000"/>
            <a:ext cx="1219200" cy="381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6652" name="Picture 28" descr="page11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7200" y="4584700"/>
            <a:ext cx="5003800" cy="215900"/>
          </a:xfrm>
          <a:prstGeom prst="rect">
            <a:avLst/>
          </a:prstGeom>
          <a:noFill/>
        </p:spPr>
      </p:pic>
      <p:sp>
        <p:nvSpPr>
          <p:cNvPr id="26651" name="Text Box 14"/>
          <p:cNvSpPr txBox="1">
            <a:spLocks noChangeArrowheads="1"/>
          </p:cNvSpPr>
          <p:nvPr/>
        </p:nvSpPr>
        <p:spPr bwMode="auto">
          <a:xfrm>
            <a:off x="7086600" y="3276600"/>
            <a:ext cx="2133600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Upper limit for e± in MeV</a:t>
            </a:r>
            <a:endParaRPr lang="en-GB" sz="1600" b="1">
              <a:solidFill>
                <a:srgbClr val="008000"/>
              </a:solidFill>
            </a:endParaRPr>
          </a:p>
        </p:txBody>
      </p:sp>
      <p:sp>
        <p:nvSpPr>
          <p:cNvPr id="26653" name="Line 10"/>
          <p:cNvSpPr>
            <a:spLocks noChangeShapeType="1"/>
          </p:cNvSpPr>
          <p:nvPr/>
        </p:nvSpPr>
        <p:spPr bwMode="auto">
          <a:xfrm rot="8097303" flipH="1">
            <a:off x="2726531" y="4623595"/>
            <a:ext cx="1031875" cy="798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0B5BDDD-30C8-4193-86F6-F286496A7405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CAD9FB10-0AFD-4000-A033-2830880E570A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600" y="304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Material parameters – </a:t>
            </a:r>
            <a:r>
              <a:rPr lang="en-US" sz="3200" i="1">
                <a:solidFill>
                  <a:schemeClr val="tx2"/>
                </a:solidFill>
              </a:rPr>
              <a:t>EMF-FLUKA</a:t>
            </a:r>
            <a:endParaRPr lang="en-US" sz="3200">
              <a:solidFill>
                <a:schemeClr val="tx2"/>
              </a:solidFill>
            </a:endParaRPr>
          </a:p>
        </p:txBody>
      </p:sp>
      <p:pic>
        <p:nvPicPr>
          <p:cNvPr id="27654" name="Picture 6" descr="pag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5700"/>
            <a:ext cx="9144000" cy="5702300"/>
          </a:xfrm>
          <a:prstGeom prst="rect">
            <a:avLst/>
          </a:prstGeom>
          <a:noFill/>
        </p:spPr>
      </p:pic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2743200" y="4448175"/>
            <a:ext cx="5257800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Transport threshold for e± and </a:t>
            </a:r>
            <a:r>
              <a:rPr lang="en-US" sz="1600" b="1">
                <a:solidFill>
                  <a:srgbClr val="0000FF"/>
                </a:solidFill>
              </a:rPr>
              <a:t>photons</a:t>
            </a:r>
            <a:r>
              <a:rPr lang="en-US" sz="1600" b="1">
                <a:solidFill>
                  <a:srgbClr val="FF0000"/>
                </a:solidFill>
              </a:rPr>
              <a:t> in MeV</a:t>
            </a:r>
          </a:p>
          <a:p>
            <a:r>
              <a:rPr lang="en-US" sz="1600" b="1">
                <a:solidFill>
                  <a:srgbClr val="FF0000"/>
                </a:solidFill>
              </a:rPr>
              <a:t>(Total energy, not just kinetic)</a:t>
            </a:r>
            <a:endParaRPr lang="en-GB" sz="1600" b="1">
              <a:solidFill>
                <a:srgbClr val="FF0000"/>
              </a:solidFill>
            </a:endParaRPr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 rot="8097303">
            <a:off x="4271169" y="3604419"/>
            <a:ext cx="635000" cy="12366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rot="8097303">
            <a:off x="5863432" y="3804443"/>
            <a:ext cx="222250" cy="792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73C14F1-2A79-42AC-8F70-DED45E826C4D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6C9BBC3C-587C-4057-BAAA-ED59038E0C52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FLUKA Particles</a:t>
            </a:r>
            <a:endParaRPr lang="en-GB" sz="3200" smtClean="0">
              <a:ea typeface="ＭＳ Ｐゴシック" charset="-128"/>
            </a:endParaRPr>
          </a:p>
        </p:txBody>
      </p:sp>
      <p:pic>
        <p:nvPicPr>
          <p:cNvPr id="28683" name="Picture 11" descr="page13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1400"/>
            <a:ext cx="9144000" cy="5816600"/>
          </a:xfrm>
          <a:prstGeom prst="rect">
            <a:avLst/>
          </a:prstGeom>
          <a:noFill/>
        </p:spPr>
      </p:pic>
      <p:sp>
        <p:nvSpPr>
          <p:cNvPr id="28678" name="Text Box 28"/>
          <p:cNvSpPr txBox="1">
            <a:spLocks noChangeArrowheads="1"/>
          </p:cNvSpPr>
          <p:nvPr/>
        </p:nvSpPr>
        <p:spPr bwMode="auto">
          <a:xfrm>
            <a:off x="2590800" y="4633913"/>
            <a:ext cx="6172200" cy="366712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...and many more</a:t>
            </a:r>
            <a:r>
              <a:rPr 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680" name="Rectangle 32"/>
          <p:cNvSpPr>
            <a:spLocks noChangeArrowheads="1"/>
          </p:cNvSpPr>
          <p:nvPr/>
        </p:nvSpPr>
        <p:spPr bwMode="auto">
          <a:xfrm>
            <a:off x="7239000" y="4953000"/>
            <a:ext cx="762000" cy="1905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81" name="Text Box 33"/>
          <p:cNvSpPr txBox="1">
            <a:spLocks noChangeArrowheads="1"/>
          </p:cNvSpPr>
          <p:nvPr/>
        </p:nvSpPr>
        <p:spPr bwMode="auto">
          <a:xfrm>
            <a:off x="3581400" y="1752600"/>
            <a:ext cx="3581400" cy="373063"/>
          </a:xfrm>
          <a:prstGeom prst="rect">
            <a:avLst/>
          </a:prstGeom>
          <a:solidFill>
            <a:srgbClr val="FF99CC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9"/>
                </a:solidFill>
              </a:rPr>
              <a:t>exhaustive list of FLUKA particles</a:t>
            </a:r>
            <a:endParaRPr lang="en-US" sz="1800"/>
          </a:p>
        </p:txBody>
      </p:sp>
      <p:pic>
        <p:nvPicPr>
          <p:cNvPr id="28684" name="Picture 12" descr="page13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953000"/>
            <a:ext cx="4724400" cy="1892300"/>
          </a:xfrm>
          <a:prstGeom prst="rect">
            <a:avLst/>
          </a:prstGeom>
          <a:noFill/>
        </p:spPr>
      </p:pic>
      <p:sp>
        <p:nvSpPr>
          <p:cNvPr id="28682" name="Text Box 34"/>
          <p:cNvSpPr txBox="1">
            <a:spLocks noChangeArrowheads="1"/>
          </p:cNvSpPr>
          <p:nvPr/>
        </p:nvSpPr>
        <p:spPr bwMode="auto">
          <a:xfrm>
            <a:off x="2514600" y="6521450"/>
            <a:ext cx="6172200" cy="3365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...continues on your screen!</a:t>
            </a: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24E0500-20C2-42D7-A63E-43B0E2D3DB38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44340BE1-3D36-44B0-AF52-8EB77484B49E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Input interpreted summary – </a:t>
            </a:r>
            <a:r>
              <a:rPr lang="en-US" sz="3200" i="1" smtClean="0">
                <a:ea typeface="ＭＳ Ｐゴシック" charset="-128"/>
              </a:rPr>
              <a:t>Beam</a:t>
            </a:r>
            <a:endParaRPr lang="en-GB" sz="3200" smtClean="0"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29704" name="Picture 8" descr="pag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667000" y="3665538"/>
            <a:ext cx="5791200" cy="136525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590800" y="3824288"/>
            <a:ext cx="5638800" cy="36671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0CC00"/>
                </a:solidFill>
                <a:latin typeface="Courier New" pitchFamily="49" charset="0"/>
              </a:rPr>
              <a:t>Check the starting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43A8BBB-391C-48E1-8FD8-2D982AA0B86A}" type="slidenum">
              <a:rPr lang="en-US"/>
              <a:pPr/>
              <a:t>15</a:t>
            </a:fld>
            <a:endParaRPr lang="en-US"/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36DC24BD-CA68-4001-8298-EDBE282184C5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Input interpreted summary – </a:t>
            </a:r>
            <a:r>
              <a:rPr lang="en-US" sz="3200" i="1" smtClean="0">
                <a:ea typeface="ＭＳ Ｐゴシック" charset="-128"/>
              </a:rPr>
              <a:t>Thresholds</a:t>
            </a:r>
            <a:endParaRPr lang="en-GB" sz="3200" smtClean="0"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30727" name="Picture 7" descr="page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1113"/>
            <a:ext cx="9132888" cy="5500687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667000" y="2895600"/>
            <a:ext cx="4419600" cy="1524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1B7AB31-4AA5-408D-B25C-308335C8498C}" type="slidenum">
              <a:rPr lang="en-US"/>
              <a:pPr/>
              <a:t>16</a:t>
            </a:fld>
            <a:endParaRPr lang="en-US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0F663AEF-DF80-4EEE-B0D9-6EF2C17A722D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002587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Input interpreted summary – </a:t>
            </a:r>
            <a:r>
              <a:rPr lang="en-US" sz="3200" i="1" smtClean="0">
                <a:ea typeface="ＭＳ Ｐゴシック" charset="-128"/>
              </a:rPr>
              <a:t>TC, MCS, EM</a:t>
            </a:r>
            <a:endParaRPr lang="en-GB" sz="3200" smtClean="0"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31754" name="Picture 10" descr="page1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2700"/>
            <a:ext cx="9144000" cy="5575300"/>
          </a:xfrm>
          <a:prstGeom prst="rect">
            <a:avLst/>
          </a:prstGeom>
          <a:noFill/>
        </p:spPr>
      </p:pic>
      <p:pic>
        <p:nvPicPr>
          <p:cNvPr id="31755" name="Picture 11" descr="page16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276600"/>
            <a:ext cx="3810000" cy="1231900"/>
          </a:xfrm>
          <a:prstGeom prst="rect">
            <a:avLst/>
          </a:prstGeom>
          <a:noFill/>
        </p:spPr>
      </p:pic>
      <p:pic>
        <p:nvPicPr>
          <p:cNvPr id="31756" name="Picture 12" descr="page16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181600"/>
            <a:ext cx="4572000" cy="1371600"/>
          </a:xfrm>
          <a:prstGeom prst="rect">
            <a:avLst/>
          </a:prstGeom>
          <a:noFill/>
        </p:spPr>
      </p:pic>
      <p:pic>
        <p:nvPicPr>
          <p:cNvPr id="31757" name="Picture 13" descr="page16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400" y="4267200"/>
            <a:ext cx="1397000" cy="165100"/>
          </a:xfrm>
          <a:prstGeom prst="rect">
            <a:avLst/>
          </a:prstGeom>
          <a:noFill/>
        </p:spPr>
      </p:pic>
      <p:pic>
        <p:nvPicPr>
          <p:cNvPr id="31758" name="Picture 14" descr="page16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419600"/>
            <a:ext cx="825500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F179442-57A5-4387-93BC-50E89D95C79D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32771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7ECC9C38-80F4-4D89-B7DB-4966971AF1E4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Scoring</a:t>
            </a:r>
            <a:r>
              <a:rPr lang="en-US" smtClean="0">
                <a:ea typeface="ＭＳ Ｐゴシック" charset="-128"/>
              </a:rPr>
              <a:t> </a:t>
            </a:r>
            <a:r>
              <a:rPr lang="en-US" sz="2000" smtClean="0">
                <a:ea typeface="ＭＳ Ｐゴシック" charset="-128"/>
              </a:rPr>
              <a:t>none in ex3, check ex5 output</a:t>
            </a:r>
            <a:endParaRPr lang="en-GB" smtClean="0">
              <a:ea typeface="ＭＳ Ｐゴシック" charset="-128"/>
            </a:endParaRPr>
          </a:p>
        </p:txBody>
      </p:sp>
      <p:pic>
        <p:nvPicPr>
          <p:cNvPr id="32775" name="Picture 7" descr="page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3800"/>
            <a:ext cx="9144000" cy="5664200"/>
          </a:xfrm>
          <a:prstGeom prst="rect">
            <a:avLst/>
          </a:prstGeom>
          <a:noFill/>
        </p:spPr>
      </p:pic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5029200" y="5181600"/>
            <a:ext cx="3581400" cy="1143000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>
                <a:solidFill>
                  <a:srgbClr val="0000FF"/>
                </a:solidFill>
              </a:rPr>
              <a:t>Complete description of </a:t>
            </a:r>
          </a:p>
          <a:p>
            <a:r>
              <a:rPr lang="en-US">
                <a:solidFill>
                  <a:srgbClr val="0000FF"/>
                </a:solidFill>
              </a:rPr>
              <a:t>each estimator requested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4B8F3AA-86DD-4543-B41C-82AAD1E53DD9}" type="slidenum">
              <a:rPr lang="en-US"/>
              <a:pPr/>
              <a:t>18</a:t>
            </a:fld>
            <a:endParaRPr lang="en-US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33795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ADCBAEF9-4632-4F2A-AB30-037EA53CD355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Materials – </a:t>
            </a:r>
            <a:r>
              <a:rPr lang="en-US" sz="3200" i="1" smtClean="0">
                <a:ea typeface="ＭＳ Ｐゴシック" charset="-128"/>
              </a:rPr>
              <a:t>Scattering lengths</a:t>
            </a:r>
            <a:endParaRPr lang="en-GB" sz="3200" smtClean="0">
              <a:ea typeface="ＭＳ Ｐゴシック" charset="-128"/>
            </a:endParaRPr>
          </a:p>
        </p:txBody>
      </p:sp>
      <p:pic>
        <p:nvPicPr>
          <p:cNvPr id="33801" name="Picture 9" descr="page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08100"/>
            <a:ext cx="9144000" cy="5549900"/>
          </a:xfrm>
          <a:prstGeom prst="rect">
            <a:avLst/>
          </a:prstGeom>
          <a:noFill/>
        </p:spPr>
      </p:pic>
      <p:sp>
        <p:nvSpPr>
          <p:cNvPr id="33798" name="AutoShape 8"/>
          <p:cNvSpPr>
            <a:spLocks noChangeArrowheads="1"/>
          </p:cNvSpPr>
          <p:nvPr/>
        </p:nvSpPr>
        <p:spPr bwMode="auto">
          <a:xfrm>
            <a:off x="3810000" y="2514600"/>
            <a:ext cx="4495800" cy="1447800"/>
          </a:xfrm>
          <a:prstGeom prst="upArrowCallout">
            <a:avLst>
              <a:gd name="adj1" fmla="val 22082"/>
              <a:gd name="adj2" fmla="val 25317"/>
              <a:gd name="adj3" fmla="val 19519"/>
              <a:gd name="adj4" fmla="val 54278"/>
            </a:avLst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</a:rPr>
              <a:t>Data related to the beam particle type </a:t>
            </a:r>
          </a:p>
          <a:p>
            <a:r>
              <a:rPr lang="en-US" sz="2000">
                <a:solidFill>
                  <a:srgbClr val="0000FF"/>
                </a:solidFill>
              </a:rPr>
              <a:t>specified in the BEAM card</a:t>
            </a:r>
          </a:p>
        </p:txBody>
      </p:sp>
      <p:sp>
        <p:nvSpPr>
          <p:cNvPr id="33799" name="AutoShape 10"/>
          <p:cNvSpPr>
            <a:spLocks noChangeArrowheads="1"/>
          </p:cNvSpPr>
          <p:nvPr/>
        </p:nvSpPr>
        <p:spPr bwMode="auto">
          <a:xfrm>
            <a:off x="5791200" y="5181600"/>
            <a:ext cx="3048000" cy="1219200"/>
          </a:xfrm>
          <a:prstGeom prst="leftArrowCallout">
            <a:avLst>
              <a:gd name="adj1" fmla="val 20574"/>
              <a:gd name="adj2" fmla="val 22134"/>
              <a:gd name="adj3" fmla="val 34769"/>
              <a:gd name="adj4" fmla="val 70046"/>
            </a:avLst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r>
              <a:rPr lang="en-US" sz="2000">
                <a:solidFill>
                  <a:srgbClr val="0000FF"/>
                </a:solidFill>
              </a:rPr>
              <a:t>Compounds</a:t>
            </a:r>
          </a:p>
          <a:p>
            <a:pPr algn="l"/>
            <a:r>
              <a:rPr lang="en-US" sz="2000">
                <a:solidFill>
                  <a:srgbClr val="0000FF"/>
                </a:solidFill>
              </a:rPr>
              <a:t>interpreted</a:t>
            </a:r>
          </a:p>
          <a:p>
            <a:pPr algn="l"/>
            <a:r>
              <a:rPr lang="en-US" sz="2000">
                <a:solidFill>
                  <a:srgbClr val="0000FF"/>
                </a:solidFill>
              </a:rPr>
              <a:t>composition </a:t>
            </a:r>
          </a:p>
        </p:txBody>
      </p:sp>
      <p:pic>
        <p:nvPicPr>
          <p:cNvPr id="33800" name="Picture 7" descr="AA02311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2138" y="5410200"/>
            <a:ext cx="7762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48C0C59-409A-4902-B36D-2FE118EED5D9}" type="slidenum">
              <a:rPr lang="en-US"/>
              <a:pPr/>
              <a:t>19</a:t>
            </a:fld>
            <a:endParaRPr lang="en-US"/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pic>
        <p:nvPicPr>
          <p:cNvPr id="34825" name="Picture 9" descr="page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60500"/>
            <a:ext cx="9144000" cy="5397500"/>
          </a:xfrm>
          <a:prstGeom prst="rect">
            <a:avLst/>
          </a:prstGeom>
          <a:noFill/>
        </p:spPr>
      </p:pic>
      <p:sp>
        <p:nvSpPr>
          <p:cNvPr id="34821" name="Rectangle 9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4344987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Regions summary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34822" name="AutoShape 10"/>
          <p:cNvSpPr>
            <a:spLocks noChangeArrowheads="1"/>
          </p:cNvSpPr>
          <p:nvPr/>
        </p:nvSpPr>
        <p:spPr bwMode="auto">
          <a:xfrm>
            <a:off x="2286000" y="3505200"/>
            <a:ext cx="2819400" cy="1295400"/>
          </a:xfrm>
          <a:prstGeom prst="upArrowCallout">
            <a:avLst>
              <a:gd name="adj1" fmla="val 20233"/>
              <a:gd name="adj2" fmla="val 18833"/>
              <a:gd name="adj3" fmla="val 15833"/>
              <a:gd name="adj4" fmla="val 66667"/>
            </a:avLst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</a:rPr>
              <a:t>Useful way to check </a:t>
            </a:r>
          </a:p>
          <a:p>
            <a:r>
              <a:rPr lang="en-US" sz="2000">
                <a:solidFill>
                  <a:srgbClr val="0000FF"/>
                </a:solidFill>
              </a:rPr>
              <a:t>material assignment </a:t>
            </a:r>
          </a:p>
        </p:txBody>
      </p:sp>
      <p:sp>
        <p:nvSpPr>
          <p:cNvPr id="34823" name="AutoShape 11"/>
          <p:cNvSpPr>
            <a:spLocks noChangeArrowheads="1"/>
          </p:cNvSpPr>
          <p:nvPr/>
        </p:nvSpPr>
        <p:spPr bwMode="auto">
          <a:xfrm>
            <a:off x="4495800" y="3505200"/>
            <a:ext cx="3048000" cy="2895600"/>
          </a:xfrm>
          <a:prstGeom prst="upArrowCallout">
            <a:avLst>
              <a:gd name="adj1" fmla="val 9776"/>
              <a:gd name="adj2" fmla="val 9839"/>
              <a:gd name="adj3" fmla="val 16394"/>
              <a:gd name="adj4" fmla="val 24287"/>
            </a:avLst>
          </a:prstGeom>
          <a:solidFill>
            <a:srgbClr val="FF99CC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</a:rPr>
              <a:t>Minimum step size</a:t>
            </a:r>
          </a:p>
          <a:p>
            <a:r>
              <a:rPr lang="en-US" sz="2000">
                <a:solidFill>
                  <a:srgbClr val="0000FF"/>
                </a:solidFill>
              </a:rPr>
              <a:t>set with STEPSIZE option</a:t>
            </a:r>
            <a:endParaRPr lang="en-US"/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7051675" y="3378200"/>
            <a:ext cx="1833563" cy="5175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…maximum step size</a:t>
            </a:r>
          </a:p>
          <a:p>
            <a:r>
              <a:rPr lang="en-US" sz="1400">
                <a:solidFill>
                  <a:srgbClr val="0000FF"/>
                </a:solidFill>
              </a:rPr>
              <a:t>not yet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8599749-3F34-4E38-8DB5-4A7E703D8CBE}" type="slidenum">
              <a:rPr lang="en-US"/>
              <a:pPr/>
              <a:t>2</a:t>
            </a:fld>
            <a:endParaRPr lang="en-US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2775" y="1052513"/>
            <a:ext cx="8150225" cy="527208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mtClean="0">
                <a:ea typeface="ＭＳ Ｐゴシック" charset="-128"/>
              </a:rPr>
              <a:t>FLUKA provides a standard output file that contains plenty of useful information: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>
                <a:ea typeface="ＭＳ Ｐゴシック" charset="-128"/>
              </a:rPr>
              <a:t>        </a:t>
            </a:r>
            <a:r>
              <a:rPr lang="en-US" smtClean="0">
                <a:solidFill>
                  <a:srgbClr val="008000"/>
                </a:solidFill>
                <a:ea typeface="ＭＳ Ｐゴシック" charset="-128"/>
              </a:rPr>
              <a:t>(fortran unit 11,   </a:t>
            </a:r>
            <a:r>
              <a:rPr lang="en-US" i="1" smtClean="0">
                <a:solidFill>
                  <a:srgbClr val="008000"/>
                </a:solidFill>
                <a:ea typeface="ＭＳ Ｐゴシック" charset="-128"/>
              </a:rPr>
              <a:t>inp###.</a:t>
            </a:r>
            <a:r>
              <a:rPr lang="en-US" smtClean="0">
                <a:solidFill>
                  <a:srgbClr val="008000"/>
                </a:solidFill>
                <a:ea typeface="ＭＳ Ｐゴシック" charset="-128"/>
              </a:rPr>
              <a:t>out from rfluka)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smtClean="0">
              <a:solidFill>
                <a:srgbClr val="008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b="1" smtClean="0">
                <a:solidFill>
                  <a:srgbClr val="FF0000"/>
                </a:solidFill>
                <a:ea typeface="ＭＳ Ｐゴシック" charset="-128"/>
              </a:rPr>
              <a:t>It must be checked at least once when setting up a simulation and always in case  of doubts/crashes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ea typeface="ＭＳ Ｐゴシック" charset="-128"/>
              </a:rPr>
              <a:t>	(together with </a:t>
            </a:r>
            <a:r>
              <a:rPr lang="en-US" i="1" smtClean="0">
                <a:solidFill>
                  <a:srgbClr val="008000"/>
                </a:solidFill>
                <a:ea typeface="ＭＳ Ｐゴシック" charset="-128"/>
              </a:rPr>
              <a:t>inp###.err </a:t>
            </a:r>
            <a:r>
              <a:rPr lang="en-US" b="1" smtClean="0">
                <a:solidFill>
                  <a:srgbClr val="FF0000"/>
                </a:solidFill>
                <a:ea typeface="ＭＳ Ｐゴシック" charset="-128"/>
              </a:rPr>
              <a:t>and </a:t>
            </a:r>
            <a:r>
              <a:rPr lang="en-US" i="1" smtClean="0">
                <a:solidFill>
                  <a:srgbClr val="008000"/>
                </a:solidFill>
                <a:ea typeface="ＭＳ Ｐゴシック" charset="-128"/>
              </a:rPr>
              <a:t>inp###.log</a:t>
            </a:r>
            <a:r>
              <a:rPr lang="en-US" b="1" smtClean="0">
                <a:solidFill>
                  <a:srgbClr val="FF0000"/>
                </a:solidFill>
                <a:ea typeface="ＭＳ Ｐゴシック" charset="-128"/>
              </a:rPr>
              <a:t> files)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en-US" b="1" smtClean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b="1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mtClean="0">
                <a:ea typeface="ＭＳ Ｐゴシック" charset="-128"/>
              </a:rPr>
              <a:t>Let’s have a look to ex_3001.out (editor or flair output viewer: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>
                <a:ea typeface="ＭＳ Ｐゴシック" charset="-128"/>
              </a:rPr>
              <a:t>    </a:t>
            </a:r>
            <a:r>
              <a:rPr lang="en-US" b="1" smtClean="0">
                <a:ea typeface="ＭＳ Ｐゴシック" charset="-128"/>
              </a:rPr>
              <a:t>Process – Files –</a:t>
            </a:r>
            <a:r>
              <a:rPr lang="en-US" smtClean="0">
                <a:ea typeface="ＭＳ Ｐゴシック" charset="-128"/>
              </a:rPr>
              <a:t> </a:t>
            </a:r>
            <a:r>
              <a:rPr lang="en-US" i="1" smtClean="0">
                <a:ea typeface="ＭＳ Ｐゴシック" charset="-128"/>
              </a:rPr>
              <a:t>select</a:t>
            </a:r>
            <a:r>
              <a:rPr lang="en-US" smtClean="0">
                <a:ea typeface="ＭＳ Ｐゴシック" charset="-128"/>
              </a:rPr>
              <a:t> </a:t>
            </a:r>
            <a:r>
              <a:rPr lang="en-US" b="1" i="1" smtClean="0">
                <a:ea typeface="ＭＳ Ｐゴシック" charset="-128"/>
              </a:rPr>
              <a:t>ex_3001.out</a:t>
            </a:r>
            <a:r>
              <a:rPr lang="en-US" smtClean="0">
                <a:ea typeface="ＭＳ Ｐゴシック" charset="-128"/>
              </a:rPr>
              <a:t>       , or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>
                <a:ea typeface="ＭＳ Ｐゴシック" charset="-128"/>
              </a:rPr>
              <a:t>    </a:t>
            </a:r>
            <a:r>
              <a:rPr lang="en-US" b="1" smtClean="0">
                <a:ea typeface="ＭＳ Ｐゴシック" charset="-128"/>
              </a:rPr>
              <a:t>fless </a:t>
            </a:r>
            <a:r>
              <a:rPr lang="en-US" b="1" i="1" smtClean="0">
                <a:ea typeface="ＭＳ Ｐゴシック" charset="-128"/>
              </a:rPr>
              <a:t>ex_3001.out</a:t>
            </a:r>
            <a:r>
              <a:rPr lang="en-US" smtClean="0">
                <a:ea typeface="ＭＳ Ｐゴシック" charset="-128"/>
              </a:rPr>
              <a:t>)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The FLUKA Standard Output</a:t>
            </a:r>
            <a:endParaRPr lang="en-GB" sz="3200" smtClean="0">
              <a:ea typeface="ＭＳ Ｐゴシック" charset="-128"/>
            </a:endParaRPr>
          </a:p>
        </p:txBody>
      </p:sp>
      <p:pic>
        <p:nvPicPr>
          <p:cNvPr id="17415" name="Picture 7" descr="p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181600"/>
            <a:ext cx="381000" cy="36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71F52B6-2CFF-4E27-8368-10475B28CFFC}" type="slidenum">
              <a:rPr lang="en-US"/>
              <a:pPr/>
              <a:t>20</a:t>
            </a:fld>
            <a:endParaRPr lang="en-US"/>
          </a:p>
        </p:txBody>
      </p:sp>
      <p:pic>
        <p:nvPicPr>
          <p:cNvPr id="35849" name="Picture 9" descr="page2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8764588" cy="3124200"/>
          </a:xfrm>
          <a:prstGeom prst="rect">
            <a:avLst/>
          </a:prstGeom>
          <a:noFill/>
        </p:spPr>
      </p:pic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pic>
        <p:nvPicPr>
          <p:cNvPr id="35850" name="Picture 10" descr="page20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8764588" cy="3124200"/>
          </a:xfrm>
          <a:prstGeom prst="rect">
            <a:avLst/>
          </a:prstGeom>
          <a:noFill/>
        </p:spPr>
      </p:pic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86106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Runtime Info – </a:t>
            </a:r>
            <a:r>
              <a:rPr lang="en-US" sz="3200" i="1" smtClean="0">
                <a:ea typeface="ＭＳ Ｐゴシック" charset="-128"/>
              </a:rPr>
              <a:t>Output associated with the run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352800" y="2133600"/>
            <a:ext cx="4114800" cy="1905000"/>
          </a:xfrm>
          <a:prstGeom prst="downArrowCallout">
            <a:avLst>
              <a:gd name="adj1" fmla="val 15480"/>
              <a:gd name="adj2" fmla="val 16470"/>
              <a:gd name="adj3" fmla="val 18653"/>
              <a:gd name="adj4" fmla="val 57972"/>
            </a:avLst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  Periodic echo of:</a:t>
            </a:r>
          </a:p>
          <a:p>
            <a:pPr algn="r"/>
            <a:r>
              <a:rPr lang="en-US" sz="2000">
                <a:solidFill>
                  <a:srgbClr val="0000FF"/>
                </a:solidFill>
              </a:rPr>
              <a:t> </a:t>
            </a:r>
          </a:p>
          <a:p>
            <a:pPr algn="r"/>
            <a:r>
              <a:rPr lang="en-US" sz="2000">
                <a:solidFill>
                  <a:srgbClr val="0000FF"/>
                </a:solidFill>
              </a:rPr>
              <a:t>event number, time, random seed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35848" name="Picture 7" descr="j028935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133600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28F1A14-EADA-43C8-BD3B-9E278498C3A4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36867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C08B583D-5655-4D9F-B372-D6F60CD85492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Results – </a:t>
            </a:r>
            <a:r>
              <a:rPr lang="en-US" sz="3200" i="1" smtClean="0">
                <a:ea typeface="ＭＳ Ｐゴシック" charset="-128"/>
              </a:rPr>
              <a:t>Scoring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685800" y="1371600"/>
            <a:ext cx="7300913" cy="7016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Results of SCORE options for all region: </a:t>
            </a:r>
          </a:p>
          <a:p>
            <a:pPr algn="l"/>
            <a:r>
              <a:rPr lang="en-US" sz="2000" b="1">
                <a:solidFill>
                  <a:srgbClr val="FF0000"/>
                </a:solidFill>
              </a:rPr>
              <a:t>very useful</a:t>
            </a:r>
            <a:r>
              <a:rPr lang="en-US" sz="2000"/>
              <a:t> for debugging and for cross-check with estimators</a:t>
            </a:r>
          </a:p>
        </p:txBody>
      </p:sp>
      <p:pic>
        <p:nvPicPr>
          <p:cNvPr id="36879" name="Picture 15" descr="page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32100"/>
            <a:ext cx="9144000" cy="4025900"/>
          </a:xfrm>
          <a:prstGeom prst="rect">
            <a:avLst/>
          </a:prstGeom>
          <a:noFill/>
        </p:spPr>
      </p:pic>
      <p:grpSp>
        <p:nvGrpSpPr>
          <p:cNvPr id="36871" name="Group 15"/>
          <p:cNvGrpSpPr>
            <a:grpSpLocks/>
          </p:cNvGrpSpPr>
          <p:nvPr/>
        </p:nvGrpSpPr>
        <p:grpSpPr bwMode="auto">
          <a:xfrm>
            <a:off x="2286000" y="4419600"/>
            <a:ext cx="4343400" cy="1425575"/>
            <a:chOff x="1440" y="2784"/>
            <a:chExt cx="2736" cy="898"/>
          </a:xfrm>
        </p:grpSpPr>
        <p:sp>
          <p:nvSpPr>
            <p:cNvPr id="36876" name="AutoShape 11"/>
            <p:cNvSpPr>
              <a:spLocks noChangeArrowheads="1"/>
            </p:cNvSpPr>
            <p:nvPr/>
          </p:nvSpPr>
          <p:spPr bwMode="auto">
            <a:xfrm>
              <a:off x="1824" y="2784"/>
              <a:ext cx="288" cy="672"/>
            </a:xfrm>
            <a:prstGeom prst="upArrow">
              <a:avLst>
                <a:gd name="adj1" fmla="val 34722"/>
                <a:gd name="adj2" fmla="val 60073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877" name="Text Box 12"/>
            <p:cNvSpPr txBox="1">
              <a:spLocks noChangeArrowheads="1"/>
            </p:cNvSpPr>
            <p:nvPr/>
          </p:nvSpPr>
          <p:spPr bwMode="auto">
            <a:xfrm>
              <a:off x="1440" y="3312"/>
              <a:ext cx="2736" cy="3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The volume is not automatically evaluated, </a:t>
              </a:r>
            </a:p>
            <a:p>
              <a:pPr algn="l"/>
              <a:r>
                <a:rPr lang="en-US" sz="1600">
                  <a:solidFill>
                    <a:srgbClr val="000000"/>
                  </a:solidFill>
                </a:rPr>
                <a:t>you have to specify it in the geom. description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6878" name="Rectangle 13"/>
            <p:cNvSpPr>
              <a:spLocks noChangeArrowheads="1"/>
            </p:cNvSpPr>
            <p:nvPr/>
          </p:nvSpPr>
          <p:spPr bwMode="auto">
            <a:xfrm>
              <a:off x="1920" y="3312"/>
              <a:ext cx="96" cy="48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6872" name="Group 20"/>
          <p:cNvGrpSpPr>
            <a:grpSpLocks/>
          </p:cNvGrpSpPr>
          <p:nvPr/>
        </p:nvGrpSpPr>
        <p:grpSpPr bwMode="auto">
          <a:xfrm>
            <a:off x="4800600" y="4419600"/>
            <a:ext cx="4114800" cy="876300"/>
            <a:chOff x="3024" y="2784"/>
            <a:chExt cx="2592" cy="552"/>
          </a:xfrm>
        </p:grpSpPr>
        <p:sp>
          <p:nvSpPr>
            <p:cNvPr id="36873" name="AutoShape 17"/>
            <p:cNvSpPr>
              <a:spLocks noChangeArrowheads="1"/>
            </p:cNvSpPr>
            <p:nvPr/>
          </p:nvSpPr>
          <p:spPr bwMode="auto">
            <a:xfrm>
              <a:off x="3504" y="2784"/>
              <a:ext cx="192" cy="432"/>
            </a:xfrm>
            <a:prstGeom prst="upArrow">
              <a:avLst>
                <a:gd name="adj1" fmla="val 34722"/>
                <a:gd name="adj2" fmla="val 57927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874" name="Text Box 18"/>
            <p:cNvSpPr txBox="1">
              <a:spLocks noChangeArrowheads="1"/>
            </p:cNvSpPr>
            <p:nvPr/>
          </p:nvSpPr>
          <p:spPr bwMode="auto">
            <a:xfrm>
              <a:off x="3024" y="3120"/>
              <a:ext cx="2592" cy="2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# inelastic interactions of primary particles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6875" name="Rectangle 19"/>
            <p:cNvSpPr>
              <a:spLocks noChangeArrowheads="1"/>
            </p:cNvSpPr>
            <p:nvPr/>
          </p:nvSpPr>
          <p:spPr bwMode="auto">
            <a:xfrm>
              <a:off x="3575" y="3120"/>
              <a:ext cx="48" cy="48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4064BB-E905-49AB-8625-024B2981BF33}" type="slidenum">
              <a:rPr lang="en-US"/>
              <a:pPr/>
              <a:t>22</a:t>
            </a:fld>
            <a:endParaRPr lang="en-US"/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2EFCEBDB-EF37-40EC-84EF-203F269EA9FA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Results – </a:t>
            </a:r>
            <a:r>
              <a:rPr lang="en-US" sz="3200" i="1" smtClean="0">
                <a:ea typeface="ＭＳ Ｐゴシック" charset="-128"/>
              </a:rPr>
              <a:t>Statistics of Coulomb scattering</a:t>
            </a:r>
            <a:endParaRPr lang="en-GB" sz="3200" smtClean="0">
              <a:ea typeface="ＭＳ Ｐゴシック" charset="-128"/>
            </a:endParaRPr>
          </a:p>
        </p:txBody>
      </p:sp>
      <p:pic>
        <p:nvPicPr>
          <p:cNvPr id="37894" name="Picture 6" descr="page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BA04D4A-E8F2-44A8-BAC3-8C6AB5741A5B}" type="slidenum">
              <a:rPr lang="en-US"/>
              <a:pPr/>
              <a:t>23</a:t>
            </a:fld>
            <a:endParaRPr lang="en-US"/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pic>
        <p:nvPicPr>
          <p:cNvPr id="38921" name="Picture 9" descr="page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5100"/>
            <a:ext cx="9144000" cy="5422900"/>
          </a:xfrm>
          <a:prstGeom prst="rect">
            <a:avLst/>
          </a:prstGeom>
          <a:noFill/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Results – </a:t>
            </a:r>
            <a:r>
              <a:rPr lang="en-US" sz="3200" i="1" smtClean="0">
                <a:ea typeface="ＭＳ Ｐゴシック" charset="-128"/>
              </a:rPr>
              <a:t>Statistics of the run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38918" name="Oval 8"/>
          <p:cNvSpPr>
            <a:spLocks noChangeArrowheads="1"/>
          </p:cNvSpPr>
          <p:nvPr/>
        </p:nvSpPr>
        <p:spPr bwMode="auto">
          <a:xfrm>
            <a:off x="3124200" y="33528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8919" name="Picture 7" descr="LS00938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257800"/>
            <a:ext cx="8842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4876800" y="55626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CPU time is not real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A340154-CE34-44C8-ADAD-C860C61834E2}" type="slidenum">
              <a:rPr lang="en-US"/>
              <a:pPr/>
              <a:t>24</a:t>
            </a:fld>
            <a:endParaRPr lang="en-US"/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pic>
        <p:nvPicPr>
          <p:cNvPr id="39943" name="Picture 7" descr="page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Run summary: </a:t>
            </a:r>
            <a:r>
              <a:rPr lang="en-US" sz="3200" i="1" smtClean="0">
                <a:ea typeface="ＭＳ Ｐゴシック" charset="-128"/>
              </a:rPr>
              <a:t>detailed statistics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1905000" y="5638800"/>
            <a:ext cx="3581400" cy="990600"/>
          </a:xfrm>
          <a:prstGeom prst="leftArrowCallout">
            <a:avLst>
              <a:gd name="adj1" fmla="val 25000"/>
              <a:gd name="adj2" fmla="val 25000"/>
              <a:gd name="adj3" fmla="val 60256"/>
              <a:gd name="adj4" fmla="val 72472"/>
            </a:avLst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</a:rPr>
              <a:t>Detailed statistics for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</a:rPr>
              <a:t>each particle type</a:t>
            </a:r>
            <a:endParaRPr lang="en-US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DA166D4-4B98-4B47-A9F5-22B86424B3F7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pic>
        <p:nvPicPr>
          <p:cNvPr id="40979" name="Picture 19" descr="page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990600"/>
            <a:ext cx="9156700" cy="5867400"/>
          </a:xfrm>
          <a:prstGeom prst="rect">
            <a:avLst/>
          </a:prstGeom>
          <a:noFill/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Energy Balance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40966" name="Oval 9"/>
          <p:cNvSpPr>
            <a:spLocks noChangeArrowheads="1"/>
          </p:cNvSpPr>
          <p:nvPr/>
        </p:nvSpPr>
        <p:spPr bwMode="auto">
          <a:xfrm>
            <a:off x="6121400" y="3044825"/>
            <a:ext cx="708025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67" name="Text Box 26"/>
          <p:cNvSpPr txBox="1">
            <a:spLocks noChangeArrowheads="1"/>
          </p:cNvSpPr>
          <p:nvPr/>
        </p:nvSpPr>
        <p:spPr bwMode="auto">
          <a:xfrm>
            <a:off x="2590800" y="5562600"/>
            <a:ext cx="8353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FF"/>
                </a:solidFill>
              </a:rPr>
              <a:t>Calculated by difference: in pure e-m problems it should be 0, while in </a:t>
            </a:r>
          </a:p>
          <a:p>
            <a:pPr algn="l"/>
            <a:r>
              <a:rPr lang="en-US" sz="1600">
                <a:solidFill>
                  <a:srgbClr val="0000FF"/>
                </a:solidFill>
              </a:rPr>
              <a:t>hadronic problems it is the energy spent in endothermic </a:t>
            </a:r>
          </a:p>
          <a:p>
            <a:pPr algn="l"/>
            <a:r>
              <a:rPr lang="en-US" sz="1600">
                <a:solidFill>
                  <a:srgbClr val="0000FF"/>
                </a:solidFill>
              </a:rPr>
              <a:t>nuclear reactions ( ≈ 8 MeV/n) , or gained in exothermic </a:t>
            </a:r>
          </a:p>
          <a:p>
            <a:pPr algn="l"/>
            <a:r>
              <a:rPr lang="en-US" sz="1600">
                <a:solidFill>
                  <a:srgbClr val="0000FF"/>
                </a:solidFill>
              </a:rPr>
              <a:t>(i.e., mostly neutron capture): it is –total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D95BF72-573F-4E8A-8D2C-5CB4DC2974F0}" type="slidenum">
              <a:rPr lang="en-US"/>
              <a:pPr/>
              <a:t>26</a:t>
            </a:fld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Error message</a:t>
            </a:r>
            <a:endParaRPr lang="en-GB" sz="3200">
              <a:solidFill>
                <a:schemeClr val="tx2"/>
              </a:solidFill>
            </a:endParaRPr>
          </a:p>
        </p:txBody>
      </p:sp>
      <p:pic>
        <p:nvPicPr>
          <p:cNvPr id="46083" name="Picture 3" descr="snapsho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8538"/>
            <a:ext cx="8686800" cy="582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C54CD24-AB82-40D9-A4D3-86F953E28698}" type="slidenum">
              <a:rPr lang="en-US"/>
              <a:pPr/>
              <a:t>27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Tips and tricks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61722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charset="-128"/>
              </a:rPr>
              <a:t>    You can always </a:t>
            </a:r>
            <a:r>
              <a:rPr lang="en-US" b="1" smtClean="0">
                <a:solidFill>
                  <a:srgbClr val="000000"/>
                </a:solidFill>
                <a:ea typeface="ＭＳ Ｐゴシック" charset="-128"/>
              </a:rPr>
              <a:t>CTRL-F</a:t>
            </a:r>
            <a:r>
              <a:rPr lang="en-US" smtClean="0">
                <a:ea typeface="ＭＳ Ｐゴシック" charset="-128"/>
              </a:rPr>
              <a:t> or </a:t>
            </a:r>
            <a:r>
              <a:rPr lang="en-US" b="1" smtClean="0">
                <a:solidFill>
                  <a:srgbClr val="000000"/>
                </a:solidFill>
                <a:ea typeface="ＭＳ Ｐゴシック" charset="-128"/>
              </a:rPr>
              <a:t>Edit – Find</a:t>
            </a:r>
            <a:r>
              <a:rPr lang="en-US" smtClean="0">
                <a:ea typeface="ＭＳ Ｐゴシック" charset="-128"/>
              </a:rPr>
              <a:t> for a specific word in a selected section or in the whole output file.</a:t>
            </a:r>
          </a:p>
        </p:txBody>
      </p:sp>
      <p:pic>
        <p:nvPicPr>
          <p:cNvPr id="41991" name="Picture 6" descr="AA00273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66015">
            <a:off x="496888" y="1343025"/>
            <a:ext cx="129063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page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1650" y="2501900"/>
            <a:ext cx="3060700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6A86A5D-7F8B-460E-87AC-61B83293F37D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pic>
        <p:nvPicPr>
          <p:cNvPr id="18446" name="Picture 14" descr="page3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License/version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2590800" y="6197600"/>
            <a:ext cx="5486400" cy="384175"/>
          </a:xfrm>
          <a:prstGeom prst="rect">
            <a:avLst/>
          </a:prstGeom>
          <a:noFill/>
          <a:ln w="31750">
            <a:solidFill>
              <a:srgbClr val="00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2" name="Rectangle 20"/>
          <p:cNvSpPr>
            <a:spLocks noChangeArrowheads="1"/>
          </p:cNvSpPr>
          <p:nvPr/>
        </p:nvSpPr>
        <p:spPr bwMode="auto">
          <a:xfrm>
            <a:off x="2514600" y="4419600"/>
            <a:ext cx="3962400" cy="10668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8447" name="Picture 15" descr="page3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213" y="1600200"/>
            <a:ext cx="5183187" cy="2819400"/>
          </a:xfrm>
          <a:prstGeom prst="rect">
            <a:avLst/>
          </a:prstGeom>
          <a:noFill/>
        </p:spPr>
      </p:pic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6553200" y="4495800"/>
            <a:ext cx="2362200" cy="1600200"/>
          </a:xfrm>
          <a:prstGeom prst="downArrowCallout">
            <a:avLst>
              <a:gd name="adj1" fmla="val 23059"/>
              <a:gd name="adj2" fmla="val 25498"/>
              <a:gd name="adj3" fmla="val 18750"/>
              <a:gd name="adj4" fmla="val 60713"/>
            </a:avLst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800">
                <a:solidFill>
                  <a:srgbClr val="000099"/>
                </a:solidFill>
              </a:rPr>
              <a:t>Header with the </a:t>
            </a:r>
          </a:p>
          <a:p>
            <a:r>
              <a:rPr lang="en-US" sz="1800">
                <a:solidFill>
                  <a:srgbClr val="000099"/>
                </a:solidFill>
              </a:rPr>
              <a:t>FLUKA version and </a:t>
            </a:r>
          </a:p>
          <a:p>
            <a:r>
              <a:rPr lang="en-US" sz="1800">
                <a:solidFill>
                  <a:srgbClr val="000099"/>
                </a:solidFill>
              </a:rPr>
              <a:t>the date of the run</a:t>
            </a:r>
            <a:endParaRPr lang="en-US" sz="2000">
              <a:solidFill>
                <a:srgbClr val="000099"/>
              </a:solidFill>
            </a:endParaRPr>
          </a:p>
        </p:txBody>
      </p:sp>
      <p:sp>
        <p:nvSpPr>
          <p:cNvPr id="18441" name="AutoShape 18"/>
          <p:cNvSpPr>
            <a:spLocks noChangeArrowheads="1"/>
          </p:cNvSpPr>
          <p:nvPr/>
        </p:nvSpPr>
        <p:spPr bwMode="auto">
          <a:xfrm>
            <a:off x="6172200" y="3124200"/>
            <a:ext cx="2667000" cy="1066800"/>
          </a:xfrm>
          <a:prstGeom prst="leftArrowCallout">
            <a:avLst>
              <a:gd name="adj1" fmla="val 23417"/>
              <a:gd name="adj2" fmla="val 23361"/>
              <a:gd name="adj3" fmla="val 27674"/>
              <a:gd name="adj4" fmla="val 80713"/>
            </a:avLst>
          </a:prstGeom>
          <a:solidFill>
            <a:schemeClr val="accent1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800">
                <a:solidFill>
                  <a:srgbClr val="000099"/>
                </a:solidFill>
              </a:rPr>
              <a:t>First comes the </a:t>
            </a:r>
          </a:p>
          <a:p>
            <a:r>
              <a:rPr lang="en-US" sz="1800">
                <a:solidFill>
                  <a:srgbClr val="000099"/>
                </a:solidFill>
              </a:rPr>
              <a:t>Banner Page,</a:t>
            </a:r>
          </a:p>
          <a:p>
            <a:r>
              <a:rPr lang="en-US" sz="1800">
                <a:solidFill>
                  <a:srgbClr val="000099"/>
                </a:solidFill>
              </a:rPr>
              <a:t> and the license</a:t>
            </a:r>
          </a:p>
        </p:txBody>
      </p:sp>
      <p:sp>
        <p:nvSpPr>
          <p:cNvPr id="18443" name="Text Box 19"/>
          <p:cNvSpPr txBox="1">
            <a:spLocks noChangeArrowheads="1"/>
          </p:cNvSpPr>
          <p:nvPr/>
        </p:nvSpPr>
        <p:spPr bwMode="auto">
          <a:xfrm>
            <a:off x="2590800" y="4495800"/>
            <a:ext cx="3581400" cy="771525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"/>
              </a:lnSpc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... other info including disclaimer,</a:t>
            </a:r>
          </a:p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limitations and references.</a:t>
            </a:r>
            <a:endParaRPr 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D836FC9-4420-4A63-86FA-14642A5E3427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A13E914C-FDF7-4522-899C-1661D6E8D074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Input echo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The data cards are parsed in groups, and do not appear in same order as they are inserted in the input file…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For instance: TITLE is the first to appear, then all comment cards are listed together, followed by the beam related cards, etc. etc.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1981200" y="4084638"/>
            <a:ext cx="1295400" cy="152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9464" name="Picture 8" descr="pa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5100"/>
            <a:ext cx="9144000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DDCAA29-5064-4D93-A6A7-463119CA399B}" type="slidenum">
              <a:rPr lang="en-US"/>
              <a:pPr/>
              <a:t>5</a:t>
            </a:fld>
            <a:endParaRPr lang="en-US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pic>
        <p:nvPicPr>
          <p:cNvPr id="20490" name="Picture 10" descr="page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08300"/>
            <a:ext cx="5043488" cy="3949700"/>
          </a:xfrm>
          <a:prstGeom prst="rect">
            <a:avLst/>
          </a:prstGeom>
          <a:noFill/>
        </p:spPr>
      </p:pic>
      <p:pic>
        <p:nvPicPr>
          <p:cNvPr id="20491" name="Picture 11" descr="page5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921000"/>
            <a:ext cx="5029200" cy="3937000"/>
          </a:xfrm>
          <a:prstGeom prst="rect">
            <a:avLst/>
          </a:prstGeom>
          <a:noFill/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Input echo – </a:t>
            </a:r>
            <a:r>
              <a:rPr lang="en-US" sz="3200" i="1" smtClean="0">
                <a:ea typeface="ＭＳ Ｐゴシック" charset="-128"/>
              </a:rPr>
              <a:t>Geometry output</a:t>
            </a:r>
            <a:endParaRPr lang="en-US" sz="3200" smtClean="0">
              <a:ea typeface="ＭＳ Ｐゴシック" charset="-128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09600" y="969963"/>
            <a:ext cx="8229600" cy="13112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2000"/>
              <a:t>Followed by the geometry output, if not redirected </a:t>
            </a:r>
          </a:p>
          <a:p>
            <a:pPr algn="l"/>
            <a:r>
              <a:rPr lang="en-US" sz="2000"/>
              <a:t>(see </a:t>
            </a:r>
            <a:r>
              <a:rPr lang="en-US" sz="2000">
                <a:solidFill>
                  <a:srgbClr val="CC0000"/>
                </a:solidFill>
              </a:rPr>
              <a:t>GEOBEGIN</a:t>
            </a:r>
            <a:r>
              <a:rPr lang="en-US" sz="2000"/>
              <a:t> card). </a:t>
            </a:r>
          </a:p>
          <a:p>
            <a:pPr algn="l"/>
            <a:r>
              <a:rPr lang="en-US" sz="2000"/>
              <a:t>Echo of the commands is presented, together with interpretation </a:t>
            </a:r>
          </a:p>
          <a:p>
            <a:pPr algn="l"/>
            <a:r>
              <a:rPr lang="en-US" sz="2000"/>
              <a:t>and correspondence between numbers and names</a:t>
            </a: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1524000" y="3352800"/>
            <a:ext cx="1295400" cy="152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5638800" y="3352800"/>
            <a:ext cx="1295400" cy="152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FAB860A-F373-4C2A-AD56-F37E5D018DEF}" type="slidenum">
              <a:rPr lang="en-US"/>
              <a:pPr/>
              <a:t>6</a:t>
            </a:fld>
            <a:endParaRPr lang="en-US"/>
          </a:p>
        </p:txBody>
      </p:sp>
      <p:pic>
        <p:nvPicPr>
          <p:cNvPr id="21519" name="Picture 15" descr="page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9500"/>
            <a:ext cx="9144000" cy="5778500"/>
          </a:xfrm>
          <a:prstGeom prst="rect">
            <a:avLst/>
          </a:prstGeom>
          <a:noFill/>
        </p:spPr>
      </p:pic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8C8A6025-CE95-4D82-8DA1-50358914E2E0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Nuclear data</a:t>
            </a:r>
            <a:endParaRPr lang="en-GB" sz="3200" smtClean="0">
              <a:ea typeface="ＭＳ Ｐゴシック" charset="-128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2743200" y="2667000"/>
            <a:ext cx="4876800" cy="24384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3124200" y="3019425"/>
            <a:ext cx="685800" cy="3333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3124200" y="4572000"/>
            <a:ext cx="685800" cy="3333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6248400" y="838200"/>
            <a:ext cx="2590800" cy="1600200"/>
          </a:xfrm>
          <a:prstGeom prst="leftArrowCallout">
            <a:avLst>
              <a:gd name="adj1" fmla="val 25000"/>
              <a:gd name="adj2" fmla="val 17481"/>
              <a:gd name="adj3" fmla="val 26984"/>
              <a:gd name="adj4" fmla="val 73264"/>
            </a:avLst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/>
              <a:t>Information </a:t>
            </a:r>
          </a:p>
          <a:p>
            <a:pPr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/>
              <a:t>about the </a:t>
            </a:r>
          </a:p>
          <a:p>
            <a:pPr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/>
              <a:t>basic nuclear </a:t>
            </a:r>
          </a:p>
          <a:p>
            <a:pPr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/>
              <a:t>data file used in </a:t>
            </a:r>
          </a:p>
          <a:p>
            <a:pPr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/>
              <a:t>the program</a:t>
            </a:r>
          </a:p>
        </p:txBody>
      </p:sp>
      <p:pic>
        <p:nvPicPr>
          <p:cNvPr id="21520" name="Picture 16" descr="page6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683000"/>
            <a:ext cx="3594100" cy="889000"/>
          </a:xfrm>
          <a:prstGeom prst="rect">
            <a:avLst/>
          </a:prstGeom>
          <a:noFill/>
        </p:spPr>
      </p:pic>
      <p:pic>
        <p:nvPicPr>
          <p:cNvPr id="21521" name="Picture 17" descr="page6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7800" y="5003800"/>
            <a:ext cx="4368800" cy="1778000"/>
          </a:xfrm>
          <a:prstGeom prst="rect">
            <a:avLst/>
          </a:prstGeom>
          <a:noFill/>
        </p:spPr>
      </p:pic>
      <p:sp>
        <p:nvSpPr>
          <p:cNvPr id="21518" name="AutoShape 15"/>
          <p:cNvSpPr>
            <a:spLocks noChangeArrowheads="1"/>
          </p:cNvSpPr>
          <p:nvPr/>
        </p:nvSpPr>
        <p:spPr bwMode="auto">
          <a:xfrm>
            <a:off x="6172200" y="4953000"/>
            <a:ext cx="2209800" cy="990600"/>
          </a:xfrm>
          <a:prstGeom prst="leftArrowCallout">
            <a:avLst>
              <a:gd name="adj1" fmla="val 25000"/>
              <a:gd name="adj2" fmla="val 16583"/>
              <a:gd name="adj3" fmla="val 33224"/>
              <a:gd name="adj4" fmla="val 72685"/>
            </a:avLst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800"/>
              <a:t>  active options </a:t>
            </a:r>
          </a:p>
          <a:p>
            <a:r>
              <a:rPr lang="en-US" sz="1800"/>
              <a:t>for the </a:t>
            </a:r>
          </a:p>
          <a:p>
            <a:r>
              <a:rPr lang="en-US" sz="1800"/>
              <a:t>nuclear model</a:t>
            </a:r>
          </a:p>
        </p:txBody>
      </p:sp>
      <p:sp>
        <p:nvSpPr>
          <p:cNvPr id="21517" name="AutoShape 14"/>
          <p:cNvSpPr>
            <a:spLocks noChangeArrowheads="1"/>
          </p:cNvSpPr>
          <p:nvPr/>
        </p:nvSpPr>
        <p:spPr bwMode="auto">
          <a:xfrm>
            <a:off x="3657600" y="2590800"/>
            <a:ext cx="3581400" cy="838200"/>
          </a:xfrm>
          <a:prstGeom prst="upArrowCallout">
            <a:avLst>
              <a:gd name="adj1" fmla="val 27061"/>
              <a:gd name="adj2" fmla="val 28247"/>
              <a:gd name="adj3" fmla="val 25759"/>
              <a:gd name="adj4" fmla="val 49620"/>
            </a:avLst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800"/>
              <a:t>some memory allocation details</a:t>
            </a:r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B860862-4CBF-4D5E-B2CA-EB83A6AC0E15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pic>
        <p:nvPicPr>
          <p:cNvPr id="22537" name="Picture 9" descr="pag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EF423C7D-8ABA-4C65-89A9-19126F9481C2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Material properties</a:t>
            </a:r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6172200" y="1066800"/>
            <a:ext cx="2819400" cy="1219200"/>
          </a:xfrm>
          <a:prstGeom prst="leftArrowCallout">
            <a:avLst>
              <a:gd name="adj1" fmla="val 17704"/>
              <a:gd name="adj2" fmla="val 15625"/>
              <a:gd name="adj3" fmla="val 23832"/>
              <a:gd name="adj4" fmla="val 84176"/>
            </a:avLst>
          </a:prstGeom>
          <a:solidFill>
            <a:srgbClr val="FFFF99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>
                <a:solidFill>
                  <a:srgbClr val="000099"/>
                </a:solidFill>
              </a:rPr>
              <a:t>Material properties, </a:t>
            </a:r>
          </a:p>
          <a:p>
            <a:r>
              <a:rPr lang="en-US" sz="2000">
                <a:solidFill>
                  <a:srgbClr val="000099"/>
                </a:solidFill>
              </a:rPr>
              <a:t>multiple scattering</a:t>
            </a:r>
          </a:p>
          <a:p>
            <a:r>
              <a:rPr lang="en-US" sz="2000">
                <a:solidFill>
                  <a:srgbClr val="000099"/>
                </a:solidFill>
              </a:rPr>
              <a:t>parameters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2743200" y="3124200"/>
            <a:ext cx="5943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6248400" y="3276600"/>
            <a:ext cx="3200400" cy="3048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the warning is normal!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4590978-B6C7-4EE9-A640-29C412A7B7AE}" type="slidenum">
              <a:rPr lang="en-US"/>
              <a:pPr/>
              <a:t>8</a:t>
            </a:fld>
            <a:endParaRPr lang="en-US"/>
          </a:p>
        </p:txBody>
      </p:sp>
      <p:pic>
        <p:nvPicPr>
          <p:cNvPr id="23560" name="Picture 8" descr="pag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89100"/>
            <a:ext cx="9144000" cy="5168900"/>
          </a:xfrm>
          <a:prstGeom prst="rect">
            <a:avLst/>
          </a:prstGeom>
          <a:noFill/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Radiation Decay</a:t>
            </a:r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5638800" y="2438400"/>
            <a:ext cx="3048000" cy="838200"/>
          </a:xfrm>
          <a:prstGeom prst="leftArrowCallout">
            <a:avLst>
              <a:gd name="adj1" fmla="val 26926"/>
              <a:gd name="adj2" fmla="val 25000"/>
              <a:gd name="adj3" fmla="val 50859"/>
              <a:gd name="adj4" fmla="val 71616"/>
            </a:avLst>
          </a:prstGeom>
          <a:solidFill>
            <a:srgbClr val="FFFF99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>
                <a:solidFill>
                  <a:srgbClr val="000099"/>
                </a:solidFill>
              </a:rPr>
              <a:t>Info on decay </a:t>
            </a:r>
          </a:p>
          <a:p>
            <a:r>
              <a:rPr lang="en-US" sz="2000">
                <a:solidFill>
                  <a:srgbClr val="000099"/>
                </a:solidFill>
              </a:rPr>
              <a:t>radiation options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6934200" y="3429000"/>
            <a:ext cx="2057400" cy="990600"/>
          </a:xfrm>
          <a:prstGeom prst="leftArrowCallout">
            <a:avLst>
              <a:gd name="adj1" fmla="val 23398"/>
              <a:gd name="adj2" fmla="val 20194"/>
              <a:gd name="adj3" fmla="val 38625"/>
              <a:gd name="adj4" fmla="val 64120"/>
            </a:avLst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>
                <a:solidFill>
                  <a:srgbClr val="000099"/>
                </a:solidFill>
              </a:rPr>
              <a:t>Radiation</a:t>
            </a:r>
          </a:p>
          <a:p>
            <a:r>
              <a:rPr lang="en-US" sz="2000">
                <a:solidFill>
                  <a:srgbClr val="000099"/>
                </a:solidFill>
              </a:rPr>
              <a:t>biasing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FB0600C-BBAF-4705-A3B1-66BAC152292F}" type="slidenum">
              <a:rPr lang="en-US"/>
              <a:pPr/>
              <a:t>9</a:t>
            </a:fld>
            <a:endParaRPr lang="en-US"/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508750"/>
            <a:ext cx="4465637" cy="304800"/>
          </a:xfrm>
          <a:noFill/>
        </p:spPr>
        <p:txBody>
          <a:bodyPr/>
          <a:lstStyle/>
          <a:p>
            <a:r>
              <a:rPr lang="en-US"/>
              <a:t>FLUKA Course: The Standard Output</a:t>
            </a:r>
            <a:br>
              <a:rPr lang="en-US"/>
            </a:br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FLUKA Course, CERN, June 23-27, 2008</a:t>
            </a:r>
          </a:p>
        </p:txBody>
      </p:sp>
      <p:pic>
        <p:nvPicPr>
          <p:cNvPr id="24585" name="Picture 9" descr="pag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6934200" y="650875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46610F4E-A978-43C8-B1FF-3B6978CB8121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Neutron data</a:t>
            </a:r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6019800" y="2362200"/>
            <a:ext cx="2514600" cy="1524000"/>
          </a:xfrm>
          <a:prstGeom prst="downArrowCallout">
            <a:avLst>
              <a:gd name="adj1" fmla="val 27500"/>
              <a:gd name="adj2" fmla="val 23230"/>
              <a:gd name="adj3" fmla="val 16667"/>
              <a:gd name="adj4" fmla="val 66667"/>
            </a:avLst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>
                <a:solidFill>
                  <a:srgbClr val="000099"/>
                </a:solidFill>
              </a:rPr>
              <a:t>Low-energy neutron</a:t>
            </a:r>
          </a:p>
          <a:p>
            <a:r>
              <a:rPr lang="en-US" sz="2000">
                <a:solidFill>
                  <a:srgbClr val="000099"/>
                </a:solidFill>
              </a:rPr>
              <a:t> info, material </a:t>
            </a:r>
          </a:p>
          <a:p>
            <a:r>
              <a:rPr lang="en-US" sz="2000">
                <a:solidFill>
                  <a:srgbClr val="000099"/>
                </a:solidFill>
              </a:rPr>
              <a:t>correspondence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2438400" y="6461125"/>
            <a:ext cx="5181600" cy="395288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>
                <a:solidFill>
                  <a:srgbClr val="000099"/>
                </a:solidFill>
              </a:rPr>
              <a:t>More info on low-neut cross sections if requested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7543800" y="6462713"/>
            <a:ext cx="1371600" cy="366712"/>
          </a:xfrm>
          <a:prstGeom prst="rect">
            <a:avLst/>
          </a:prstGeom>
          <a:solidFill>
            <a:srgbClr val="FFFF00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99"/>
                </a:solidFill>
              </a:rPr>
              <a:t>LOW-NEUT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ueprint 2">
    <a:dk1>
      <a:srgbClr val="40458C"/>
    </a:dk1>
    <a:lt1>
      <a:srgbClr val="FFFFFF"/>
    </a:lt1>
    <a:dk2>
      <a:srgbClr val="660066"/>
    </a:dk2>
    <a:lt2>
      <a:srgbClr val="B7C1EB"/>
    </a:lt2>
    <a:accent1>
      <a:srgbClr val="ECD882"/>
    </a:accent1>
    <a:accent2>
      <a:srgbClr val="B2B2B2"/>
    </a:accent2>
    <a:accent3>
      <a:srgbClr val="FFFFFF"/>
    </a:accent3>
    <a:accent4>
      <a:srgbClr val="353A77"/>
    </a:accent4>
    <a:accent5>
      <a:srgbClr val="F4E9C1"/>
    </a:accent5>
    <a:accent6>
      <a:srgbClr val="A1A1A1"/>
    </a:accent6>
    <a:hlink>
      <a:srgbClr val="6F89F7"/>
    </a:hlink>
    <a:folHlink>
      <a:srgbClr val="CFDB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11185</TotalTime>
  <Words>803</Words>
  <Application>Microsoft PowerPoint</Application>
  <PresentationFormat>Overhead</PresentationFormat>
  <Paragraphs>164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Tahoma</vt:lpstr>
      <vt:lpstr>ＭＳ Ｐゴシック</vt:lpstr>
      <vt:lpstr>Arial</vt:lpstr>
      <vt:lpstr>Wingdings</vt:lpstr>
      <vt:lpstr>Times New Roman</vt:lpstr>
      <vt:lpstr>Courier New</vt:lpstr>
      <vt:lpstr>Symbol</vt:lpstr>
      <vt:lpstr>Comic Sans MS</vt:lpstr>
      <vt:lpstr>Blueprint</vt:lpstr>
      <vt:lpstr>1_Blueprint</vt:lpstr>
      <vt:lpstr>FLUKA The Standard Output</vt:lpstr>
      <vt:lpstr>The FLUKA Standard Output</vt:lpstr>
      <vt:lpstr>License/version</vt:lpstr>
      <vt:lpstr>Input echo</vt:lpstr>
      <vt:lpstr>Input echo – Geometry output</vt:lpstr>
      <vt:lpstr>Nuclear data</vt:lpstr>
      <vt:lpstr>Material properties</vt:lpstr>
      <vt:lpstr>Radiation Decay</vt:lpstr>
      <vt:lpstr>Neutron data</vt:lpstr>
      <vt:lpstr>Material Parameters – dp/dx</vt:lpstr>
      <vt:lpstr>Material parameters – Transport thresholds</vt:lpstr>
      <vt:lpstr>Slide 12</vt:lpstr>
      <vt:lpstr>FLUKA Particles</vt:lpstr>
      <vt:lpstr>Input interpreted summary – Beam</vt:lpstr>
      <vt:lpstr>Input interpreted summary – Thresholds</vt:lpstr>
      <vt:lpstr>Input interpreted summary – TC, MCS, EM</vt:lpstr>
      <vt:lpstr>Scoring none in ex3, check ex5 output</vt:lpstr>
      <vt:lpstr>Materials – Scattering lengths</vt:lpstr>
      <vt:lpstr>Regions summary</vt:lpstr>
      <vt:lpstr>Runtime Info – Output associated with the run</vt:lpstr>
      <vt:lpstr>Results – Scoring</vt:lpstr>
      <vt:lpstr>Results – Statistics of Coulomb scattering</vt:lpstr>
      <vt:lpstr>Results – Statistics of the run</vt:lpstr>
      <vt:lpstr>Run summary: detailed statistics</vt:lpstr>
      <vt:lpstr>Energy Balance</vt:lpstr>
      <vt:lpstr>Slide 26</vt:lpstr>
      <vt:lpstr>Tips and tricks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Vasilis Vlachoudis</dc:creator>
  <cp:lastModifiedBy>Giuseppe Battistoni</cp:lastModifiedBy>
  <cp:revision>933</cp:revision>
  <cp:lastPrinted>2008-06-05T08:52:50Z</cp:lastPrinted>
  <dcterms:created xsi:type="dcterms:W3CDTF">2008-06-16T08:58:24Z</dcterms:created>
  <dcterms:modified xsi:type="dcterms:W3CDTF">2009-03-26T22:40:42Z</dcterms:modified>
</cp:coreProperties>
</file>