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4" r:id="rId2"/>
    <p:sldId id="293" r:id="rId3"/>
    <p:sldId id="292" r:id="rId4"/>
    <p:sldId id="279" r:id="rId5"/>
    <p:sldId id="294" r:id="rId6"/>
    <p:sldId id="295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6" r:id="rId17"/>
    <p:sldId id="297" r:id="rId18"/>
    <p:sldId id="298" r:id="rId19"/>
    <p:sldId id="289" r:id="rId20"/>
    <p:sldId id="300" r:id="rId21"/>
    <p:sldId id="301" r:id="rId22"/>
    <p:sldId id="290" r:id="rId23"/>
    <p:sldId id="291" r:id="rId24"/>
    <p:sldId id="277" r:id="rId25"/>
    <p:sldId id="278" r:id="rId26"/>
    <p:sldId id="302" r:id="rId27"/>
  </p:sldIdLst>
  <p:sldSz cx="9144000" cy="6858000" type="overhead"/>
  <p:notesSz cx="6731000" cy="985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CC0000"/>
    <a:srgbClr val="CC0066"/>
    <a:srgbClr val="00CC00"/>
    <a:srgbClr val="448854"/>
    <a:srgbClr val="0000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06" autoAdjust="0"/>
    <p:restoredTop sz="99312" autoAdjust="0"/>
  </p:normalViewPr>
  <p:slideViewPr>
    <p:cSldViewPr>
      <p:cViewPr varScale="1">
        <p:scale>
          <a:sx n="101" d="100"/>
          <a:sy n="101" d="100"/>
        </p:scale>
        <p:origin x="-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3075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0B9532-6840-4F5E-95FE-AC75D75EB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>
            <a:lvl1pPr algn="l" defTabSz="9096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0475" y="0"/>
            <a:ext cx="29654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57238"/>
            <a:ext cx="4949825" cy="3711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695825"/>
            <a:ext cx="4941887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4825"/>
            <a:ext cx="28892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b" anchorCtr="0" compatLnSpc="1">
            <a:prstTxWarp prst="textNoShape">
              <a:avLst/>
            </a:prstTxWarp>
          </a:bodyPr>
          <a:lstStyle>
            <a:lvl1pPr algn="l" defTabSz="9096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0475" y="9394825"/>
            <a:ext cx="29654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pPr>
              <a:defRPr/>
            </a:pPr>
            <a:fld id="{805E8B08-21EF-4099-A249-758FFDD7B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23A29-3434-4403-B428-FCBB2B87505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83DF5D-498E-4C82-ABE7-F1845808912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1CA18-9D85-408B-BDF8-A92613B0FA3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860D31-38A9-4A3D-A650-547EC2380B8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8B62C4-E809-4996-B6E5-E6C04B439D3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029B6-0B14-4E9E-8B0A-116AA5CC411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9DA9F6-B9CE-439F-B0E9-D9AAB3AE21D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8C0882-0C51-4F9F-A408-B1BE169FE03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FFBDE-339B-4D7F-B35D-CF72ECE7329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DD1E9D-C22F-41BC-B318-0E4DB39A24D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40300C-DE3C-45E6-9851-574DDC0C980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C8C819-686A-46B5-9C2D-3E3820DFBC6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00475" y="9394825"/>
            <a:ext cx="29654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6038" rIns="90488" bIns="46038" anchor="b"/>
          <a:lstStyle/>
          <a:p>
            <a:pPr algn="r" defTabSz="909638"/>
            <a:fld id="{603147E7-475E-4E9A-9C31-C25B71E5E53A}" type="slidenum">
              <a:rPr lang="en-US" sz="1200"/>
              <a:pPr algn="r" defTabSz="909638"/>
              <a:t>20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00475" y="9394825"/>
            <a:ext cx="29654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6038" rIns="90488" bIns="46038" anchor="b"/>
          <a:lstStyle/>
          <a:p>
            <a:pPr algn="r" defTabSz="909638"/>
            <a:fld id="{6A407D10-7782-44BB-85E4-AC8A4AA337DA}" type="slidenum">
              <a:rPr lang="en-US" sz="1200"/>
              <a:pPr algn="r" defTabSz="909638"/>
              <a:t>21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B0CCB-A384-4AD9-852E-8B575CD039F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ED1D5E-258E-4D3B-9CA2-591DDE907060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1CC974-618E-471F-8DCB-CF7656110F9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5FFF6-CD0E-40CC-BCD7-A40782D95F3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1EC8F-7650-4F30-ACC4-730C57FAB63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6B9FE2-A70B-4496-BA18-588CF3AC06F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F47AE-14E5-41DF-BC8B-E0279FCDDA5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353397-973C-47CE-87A2-6094DDF3703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FC50C3-F648-44A7-92A4-81564DEA6CC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13642B-B298-48C5-B9FC-A953473EF73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4DBF8-C36C-48F8-BD29-D55937B9144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F95F06-91E3-4D32-9788-C2D238F28AE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588" y="887413"/>
            <a:ext cx="6654800" cy="2851150"/>
            <a:chOff x="1" y="559"/>
            <a:chExt cx="4192" cy="1796"/>
          </a:xfrm>
        </p:grpSpPr>
        <p:sp>
          <p:nvSpPr>
            <p:cNvPr id="5" name="Line 2"/>
            <p:cNvSpPr>
              <a:spLocks noChangeShapeType="1"/>
            </p:cNvSpPr>
            <p:nvPr/>
          </p:nvSpPr>
          <p:spPr bwMode="ltGray">
            <a:xfrm>
              <a:off x="506" y="559"/>
              <a:ext cx="0" cy="17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Line 3"/>
            <p:cNvSpPr>
              <a:spLocks noChangeShapeType="1"/>
            </p:cNvSpPr>
            <p:nvPr/>
          </p:nvSpPr>
          <p:spPr bwMode="ltGray">
            <a:xfrm flipH="1" flipV="1">
              <a:off x="1" y="1922"/>
              <a:ext cx="3211" cy="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ltGray">
            <a:xfrm flipH="1" flipV="1">
              <a:off x="382" y="936"/>
              <a:ext cx="3811" cy="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Arc 5"/>
            <p:cNvSpPr>
              <a:spLocks/>
            </p:cNvSpPr>
            <p:nvPr/>
          </p:nvSpPr>
          <p:spPr bwMode="ltGray">
            <a:xfrm rot="16200000">
              <a:off x="426" y="864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198 w 43198"/>
                <a:gd name="T1" fmla="*/ 21879 h 43200"/>
                <a:gd name="T2" fmla="*/ 21875 w 43198"/>
                <a:gd name="T3" fmla="*/ 2 h 43200"/>
                <a:gd name="T4" fmla="*/ 21600 w 4319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8" h="43200" fill="none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</a:path>
                <a:path w="43198" h="43200" stroke="0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2349500" y="3098800"/>
            <a:ext cx="6045200" cy="2876550"/>
            <a:chOff x="1480" y="1952"/>
            <a:chExt cx="3808" cy="1812"/>
          </a:xfrm>
        </p:grpSpPr>
        <p:sp>
          <p:nvSpPr>
            <p:cNvPr id="10" name="Line 7"/>
            <p:cNvSpPr>
              <a:spLocks noChangeShapeType="1"/>
            </p:cNvSpPr>
            <p:nvPr/>
          </p:nvSpPr>
          <p:spPr bwMode="ltGray">
            <a:xfrm>
              <a:off x="1480" y="3442"/>
              <a:ext cx="380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ltGray">
            <a:xfrm>
              <a:off x="5172" y="1952"/>
              <a:ext cx="0" cy="181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Arc 9"/>
            <p:cNvSpPr>
              <a:spLocks/>
            </p:cNvSpPr>
            <p:nvPr/>
          </p:nvSpPr>
          <p:spPr bwMode="ltGray">
            <a:xfrm rot="5400000">
              <a:off x="5098" y="3351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050 w 43200"/>
                <a:gd name="T1" fmla="*/ 7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0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309938"/>
            <a:ext cx="7162800" cy="20240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C1ADF40C-B396-4AEE-A45A-3BFBDF8B44C6}" type="datetime1">
              <a:rPr lang="en-US" smtClean="0"/>
              <a:pPr>
                <a:defRPr/>
              </a:pPr>
              <a:t>3/26/2009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248400"/>
            <a:ext cx="352901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7th FLUKA Course, Paris Sept.29-Oct.3, 2008</a:t>
            </a: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4FE601B3-D6FF-4737-9020-738E8610A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4A8E7A-8709-4C05-BAEC-E175B69E8438}" type="datetime1">
              <a:rPr lang="en-US" smtClean="0"/>
              <a:pPr>
                <a:defRPr/>
              </a:pPr>
              <a:t>3/26/2009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7th FLUKA Course, Paris Sept.29-Oct.3, 2008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160AE-D85F-4333-A228-0BFCCCE12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19812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912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6F0ECB-076C-4398-A086-C01F8493EEA7}" type="datetime1">
              <a:rPr lang="en-US" smtClean="0"/>
              <a:pPr>
                <a:defRPr/>
              </a:pPr>
              <a:t>3/26/2009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7th FLUKA Course, Paris Sept.29-Oct.3, 2008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347C7-8404-4933-BEB9-792B7FE34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DE61C0-1F9F-442F-9516-E5C6A93DA7F5}" type="datetime1">
              <a:rPr lang="en-US" smtClean="0"/>
              <a:pPr>
                <a:defRPr/>
              </a:pPr>
              <a:t>3/26/2009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7th FLUKA Course, Paris Sept.29-Oct.3, 2008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CF5A4-863B-49C3-94D1-04C2C7414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6F2B64-932B-41A8-812D-3DE6561CB1AD}" type="datetime1">
              <a:rPr lang="en-US" smtClean="0"/>
              <a:pPr>
                <a:defRPr/>
              </a:pPr>
              <a:t>3/26/2009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7th FLUKA Course, Paris Sept.29-Oct.3, 2008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4D233-4D9D-44C8-8D18-29B50219B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8423D7-9AFE-45B2-985B-2AFCDF0BA1E2}" type="datetime1">
              <a:rPr lang="en-US" smtClean="0"/>
              <a:pPr>
                <a:defRPr/>
              </a:pPr>
              <a:t>3/26/2009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7th FLUKA Course, Paris Sept.29-Oct.3, 2008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1AE18-9A24-4710-9ECA-ABCD67E57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AF4D51-8C45-4ACA-8C75-A9809B9AFCAA}" type="datetime1">
              <a:rPr lang="en-US" smtClean="0"/>
              <a:pPr>
                <a:defRPr/>
              </a:pPr>
              <a:t>3/26/2009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7th FLUKA Course, Paris Sept.29-Oct.3, 2008</a:t>
            </a: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8CB59-6619-4E80-AFB6-09811360A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D38BFA-2643-42FC-BC7F-61D608F80827}" type="datetime1">
              <a:rPr lang="en-US" smtClean="0"/>
              <a:pPr>
                <a:defRPr/>
              </a:pPr>
              <a:t>3/26/2009</a:t>
            </a:fld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7th FLUKA Course, Paris Sept.29-Oct.3, 2008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AA10E-E09C-40B4-B994-D7B000FD0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587BE2-5210-4AB6-B7CB-B31DD9B23571}" type="datetime1">
              <a:rPr lang="en-US" smtClean="0"/>
              <a:pPr>
                <a:defRPr/>
              </a:pPr>
              <a:t>3/26/2009</a:t>
            </a:fld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7th FLUKA Course, Paris Sept.29-Oct.3, 2008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C921C-ADA1-4DFE-BA12-A1AA9C800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7E5173-0C24-4EF2-9656-6BDEB26F161F}" type="datetime1">
              <a:rPr lang="en-US" smtClean="0"/>
              <a:pPr>
                <a:defRPr/>
              </a:pPr>
              <a:t>3/26/2009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7th FLUKA Course, Paris Sept.29-Oct.3, 2008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2C34-6328-4DD4-BEC6-9478826FF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241105-70D0-4283-90D7-36CC735726F0}" type="datetime1">
              <a:rPr lang="en-US" smtClean="0"/>
              <a:pPr>
                <a:defRPr/>
              </a:pPr>
              <a:t>3/26/2009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7th FLUKA Course, Paris Sept.29-Oct.3, 2008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BC669-3F03-4D78-84EA-60F73258E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352800" y="0"/>
            <a:ext cx="5791200" cy="152400"/>
          </a:xfrm>
          <a:prstGeom prst="rect">
            <a:avLst/>
          </a:prstGeom>
          <a:pattFill prst="pct70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8839200" y="0"/>
            <a:ext cx="0" cy="2362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1028" name="Group 7"/>
          <p:cNvGrpSpPr>
            <a:grpSpLocks/>
          </p:cNvGrpSpPr>
          <p:nvPr/>
        </p:nvGrpSpPr>
        <p:grpSpPr bwMode="auto">
          <a:xfrm>
            <a:off x="304800" y="533400"/>
            <a:ext cx="1893888" cy="2590800"/>
            <a:chOff x="192" y="336"/>
            <a:chExt cx="1193" cy="1632"/>
          </a:xfrm>
        </p:grpSpPr>
        <p:sp>
          <p:nvSpPr>
            <p:cNvPr id="2" name="Line 4"/>
            <p:cNvSpPr>
              <a:spLocks noChangeShapeType="1"/>
            </p:cNvSpPr>
            <p:nvPr/>
          </p:nvSpPr>
          <p:spPr bwMode="ltGray">
            <a:xfrm flipH="1">
              <a:off x="192" y="566"/>
              <a:ext cx="1193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" name="Line 5"/>
            <p:cNvSpPr>
              <a:spLocks noChangeShapeType="1"/>
            </p:cNvSpPr>
            <p:nvPr/>
          </p:nvSpPr>
          <p:spPr bwMode="ltGray">
            <a:xfrm>
              <a:off x="383" y="336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" name="Arc 6"/>
            <p:cNvSpPr>
              <a:spLocks/>
            </p:cNvSpPr>
            <p:nvPr/>
          </p:nvSpPr>
          <p:spPr bwMode="ltGray">
            <a:xfrm>
              <a:off x="325" y="506"/>
              <a:ext cx="121" cy="1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3" y="650875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fld id="{9EB2C13C-0317-4C93-A313-8E2B066C9994}" type="datetime1">
              <a:rPr lang="en-US" smtClean="0"/>
              <a:pPr>
                <a:defRPr/>
              </a:pPr>
              <a:t>3/26/2009</a:t>
            </a:fld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313" y="6553200"/>
            <a:ext cx="4465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GB" smtClean="0"/>
              <a:t>7th FLUKA Course, Paris Sept.29-Oct.3, 2008</a:t>
            </a: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087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E4569A-E8CE-47B8-8299-2E468AA87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Picture 15" descr="logo3000x2000light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11188" y="2060575"/>
            <a:ext cx="820896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1973263"/>
            <a:ext cx="7772400" cy="109537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FLUKA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Estimators and Scoring</a:t>
            </a:r>
          </a:p>
        </p:txBody>
      </p:sp>
      <p:pic>
        <p:nvPicPr>
          <p:cNvPr id="13315" name="Picture 8" descr="logo3000x2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2050" y="0"/>
            <a:ext cx="29019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857500" y="4857750"/>
            <a:ext cx="5111750" cy="442913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en-US" smtClean="0"/>
              <a:t> Beginners’ FLUKA Course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817510-9163-4113-A88A-845E07F3D10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0700" y="1055688"/>
            <a:ext cx="8496300" cy="5613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mtClean="0"/>
              <a:t>Same, </a:t>
            </a:r>
            <a:r>
              <a:rPr lang="en-GB" smtClean="0">
                <a:solidFill>
                  <a:srgbClr val="FF0000"/>
                </a:solidFill>
              </a:rPr>
              <a:t>WHAT(2)</a:t>
            </a:r>
            <a:r>
              <a:rPr lang="en-GB" smtClean="0"/>
              <a:t>= NEUTRON     to get neutron fluence </a:t>
            </a:r>
            <a:br>
              <a:rPr lang="en-GB" smtClean="0"/>
            </a:br>
            <a:r>
              <a:rPr lang="en-GB" smtClean="0">
                <a:solidFill>
                  <a:srgbClr val="800000"/>
                </a:solidFill>
              </a:rPr>
              <a:t>results are normalized to particles/cm</a:t>
            </a:r>
            <a:r>
              <a:rPr lang="en-GB" baseline="30000" smtClean="0">
                <a:solidFill>
                  <a:srgbClr val="800000"/>
                </a:solidFill>
              </a:rPr>
              <a:t>2</a:t>
            </a:r>
            <a:r>
              <a:rPr lang="en-GB" smtClean="0">
                <a:solidFill>
                  <a:srgbClr val="800000"/>
                </a:solidFill>
              </a:rPr>
              <a:t> per primary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8604250" cy="609600"/>
          </a:xfrm>
        </p:spPr>
        <p:txBody>
          <a:bodyPr/>
          <a:lstStyle/>
          <a:p>
            <a:pPr eaLnBrk="1" hangingPunct="1"/>
            <a:r>
              <a:rPr lang="en-GB" sz="3200" b="1" smtClean="0"/>
              <a:t>USRBIN </a:t>
            </a:r>
            <a:r>
              <a:rPr lang="en-GB" sz="3200" b="1" smtClean="0">
                <a:sym typeface="Wingdings" pitchFamily="2" charset="2"/>
              </a:rPr>
              <a:t></a:t>
            </a:r>
            <a:r>
              <a:rPr lang="en-GB" sz="3200" b="1" smtClean="0"/>
              <a:t> The Result</a:t>
            </a:r>
            <a:endParaRPr lang="en-US" sz="3200" b="1" smtClean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060575"/>
            <a:ext cx="7848600" cy="385127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A09A7E-D160-4D25-BA32-EA6D3DBF0FB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0700" y="1055688"/>
            <a:ext cx="8496300" cy="5613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mtClean="0"/>
              <a:t>Same, </a:t>
            </a:r>
            <a:r>
              <a:rPr lang="en-GB" smtClean="0">
                <a:solidFill>
                  <a:srgbClr val="FF0000"/>
                </a:solidFill>
              </a:rPr>
              <a:t>WHAT(2)</a:t>
            </a:r>
            <a:r>
              <a:rPr lang="en-GB" smtClean="0"/>
              <a:t>= HAD-CHAR to get charged hadron fluence</a:t>
            </a:r>
            <a:br>
              <a:rPr lang="en-GB" smtClean="0"/>
            </a:br>
            <a:r>
              <a:rPr lang="en-GB" smtClean="0">
                <a:solidFill>
                  <a:srgbClr val="800000"/>
                </a:solidFill>
              </a:rPr>
              <a:t>results are normalized to particles/cm</a:t>
            </a:r>
            <a:r>
              <a:rPr lang="en-GB" baseline="30000" smtClean="0">
                <a:solidFill>
                  <a:srgbClr val="800000"/>
                </a:solidFill>
              </a:rPr>
              <a:t>2</a:t>
            </a:r>
            <a:r>
              <a:rPr lang="en-GB" smtClean="0">
                <a:solidFill>
                  <a:srgbClr val="800000"/>
                </a:solidFill>
              </a:rPr>
              <a:t> per primary</a:t>
            </a:r>
          </a:p>
          <a:p>
            <a:pPr eaLnBrk="1" hangingPunct="1"/>
            <a:endParaRPr lang="en-GB" smtClean="0">
              <a:solidFill>
                <a:srgbClr val="800000"/>
              </a:solidFill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8604250" cy="609600"/>
          </a:xfrm>
        </p:spPr>
        <p:txBody>
          <a:bodyPr/>
          <a:lstStyle/>
          <a:p>
            <a:pPr eaLnBrk="1" hangingPunct="1"/>
            <a:r>
              <a:rPr lang="en-GB" sz="3200" b="1" smtClean="0"/>
              <a:t>USRBIN </a:t>
            </a:r>
            <a:r>
              <a:rPr lang="en-GB" sz="3200" b="1" smtClean="0">
                <a:sym typeface="Wingdings" pitchFamily="2" charset="2"/>
              </a:rPr>
              <a:t></a:t>
            </a:r>
            <a:r>
              <a:rPr lang="en-GB" sz="3200" b="1" smtClean="0"/>
              <a:t> The Result</a:t>
            </a:r>
            <a:endParaRPr lang="en-US" sz="3200" b="1" smtClean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133600"/>
            <a:ext cx="7993062" cy="3802063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2B85FC-E32C-4B86-A840-0C08B352CA6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0700" y="1055688"/>
            <a:ext cx="8496300" cy="5613400"/>
          </a:xfrm>
        </p:spPr>
        <p:txBody>
          <a:bodyPr/>
          <a:lstStyle/>
          <a:p>
            <a:pPr eaLnBrk="1" hangingPunct="1"/>
            <a:r>
              <a:rPr lang="en-GB" sz="1800" smtClean="0"/>
              <a:t>USRBDX scores double differential (energy and angle) particle distributions across a boundary surface. The </a:t>
            </a:r>
            <a:r>
              <a:rPr lang="en-GB" sz="1800" smtClean="0">
                <a:solidFill>
                  <a:srgbClr val="800000"/>
                </a:solidFill>
              </a:rPr>
              <a:t>angle</a:t>
            </a:r>
            <a:r>
              <a:rPr lang="en-GB" sz="1800" smtClean="0"/>
              <a:t> is with respect to the normal of the surface. The distribution can be fluence or current, one-way or two-ways, according to </a:t>
            </a:r>
            <a:r>
              <a:rPr lang="en-GB" sz="1800" smtClean="0">
                <a:solidFill>
                  <a:srgbClr val="FF0000"/>
                </a:solidFill>
              </a:rPr>
              <a:t>WHAT(1)</a:t>
            </a:r>
            <a:r>
              <a:rPr lang="en-GB" sz="180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sz="1600" smtClean="0">
              <a:solidFill>
                <a:srgbClr val="00CC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>
                <a:solidFill>
                  <a:srgbClr val="448854"/>
                </a:solidFill>
              </a:rPr>
              <a:t>*out from lead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smtClean="0">
                <a:solidFill>
                  <a:srgbClr val="000000"/>
                </a:solidFill>
                <a:latin typeface="Lucida Console" pitchFamily="49" charset="0"/>
              </a:rPr>
              <a:t>USRBDX     99.0  HAD-CHAR      -50.    TARGS3   INAIR   329.87 Sp3ChH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smtClean="0">
                <a:solidFill>
                  <a:srgbClr val="000000"/>
                </a:solidFill>
                <a:latin typeface="Lucida Console" pitchFamily="49" charset="0"/>
              </a:rPr>
              <a:t>USRBDX     10.0     0.001       40.                            &amp;</a:t>
            </a:r>
          </a:p>
          <a:p>
            <a:pPr eaLnBrk="1" hangingPunct="1"/>
            <a:r>
              <a:rPr lang="en-GB" sz="1800" smtClean="0"/>
              <a:t>Score charged hadrons at the outer surface of the lead segment ( from TARGS3 to INAIR). </a:t>
            </a:r>
            <a:r>
              <a:rPr lang="en-GB" sz="1800" smtClean="0">
                <a:solidFill>
                  <a:srgbClr val="FF0000"/>
                </a:solidFill>
              </a:rPr>
              <a:t>WHAT(1)</a:t>
            </a:r>
            <a:r>
              <a:rPr lang="en-GB" sz="1800" smtClean="0"/>
              <a:t>=99 means: fluence, one-way only, log. intervals in energy. From 1 MeV to 10 GeV in 40 intervals, and one angular interval (default). </a:t>
            </a:r>
            <a:r>
              <a:rPr lang="en-GB" sz="1800" smtClean="0">
                <a:solidFill>
                  <a:srgbClr val="FF0000"/>
                </a:solidFill>
              </a:rPr>
              <a:t>WHAT(6)</a:t>
            </a:r>
            <a:r>
              <a:rPr lang="en-GB" sz="1800" smtClean="0"/>
              <a:t> is a normalization factor: setting it equal to the surface area provides results normalized to cm</a:t>
            </a:r>
            <a:r>
              <a:rPr lang="en-GB" sz="1800" baseline="30000" smtClean="0"/>
              <a:t>-2 </a:t>
            </a:r>
            <a:r>
              <a:rPr lang="en-GB" sz="1800" smtClean="0"/>
              <a:t>sr</a:t>
            </a:r>
            <a:r>
              <a:rPr lang="en-GB" sz="1800" baseline="30000" smtClean="0"/>
              <a:t>-1</a:t>
            </a:r>
            <a:r>
              <a:rPr lang="en-GB" sz="1800" smtClean="0"/>
              <a:t>. Output to unformatted unit 50</a:t>
            </a:r>
          </a:p>
          <a:p>
            <a:pPr eaLnBrk="1" hangingPunct="1">
              <a:buFont typeface="Wingdings" pitchFamily="2" charset="2"/>
              <a:buNone/>
            </a:pPr>
            <a:endParaRPr lang="en-GB" sz="1600" smtClean="0">
              <a:solidFill>
                <a:srgbClr val="00CC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400" smtClean="0">
                <a:solidFill>
                  <a:srgbClr val="000000"/>
                </a:solidFill>
                <a:latin typeface="Lucida Console" pitchFamily="49" charset="0"/>
              </a:rPr>
              <a:t>USRBDX     99.0  HAD-CHAR      -54.    TARGS2  TARGS3  78.5398 Sp2ChHA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smtClean="0">
                <a:solidFill>
                  <a:srgbClr val="000000"/>
                </a:solidFill>
                <a:latin typeface="Lucida Console" pitchFamily="49" charset="0"/>
              </a:rPr>
              <a:t>USRBDX     10.0     0.001       40.                        3.0 &amp;</a:t>
            </a:r>
          </a:p>
          <a:p>
            <a:pPr eaLnBrk="1" hangingPunct="1"/>
            <a:r>
              <a:rPr lang="en-GB" sz="1800" smtClean="0"/>
              <a:t>Score at the surface between 2</a:t>
            </a:r>
            <a:r>
              <a:rPr lang="en-GB" sz="1800" baseline="30000" smtClean="0"/>
              <a:t>nd</a:t>
            </a:r>
            <a:r>
              <a:rPr lang="en-GB" sz="1800" smtClean="0"/>
              <a:t> and 3</a:t>
            </a:r>
            <a:r>
              <a:rPr lang="en-GB" sz="1800" baseline="30000" smtClean="0"/>
              <a:t>rd</a:t>
            </a:r>
            <a:r>
              <a:rPr lang="en-GB" sz="1800" smtClean="0"/>
              <a:t> target section, same as before but in 3 angular bins.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8604250" cy="609600"/>
          </a:xfrm>
        </p:spPr>
        <p:txBody>
          <a:bodyPr/>
          <a:lstStyle/>
          <a:p>
            <a:pPr eaLnBrk="1" hangingPunct="1"/>
            <a:r>
              <a:rPr lang="en-GB" sz="3200" b="1" smtClean="0"/>
              <a:t>USRBDX</a:t>
            </a:r>
            <a:endParaRPr 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31EBC7-56DE-4ED3-9329-ACE1C7652DE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0700" y="1055688"/>
            <a:ext cx="8496300" cy="5613400"/>
          </a:xfrm>
        </p:spPr>
        <p:txBody>
          <a:bodyPr/>
          <a:lstStyle/>
          <a:p>
            <a:pPr eaLnBrk="1" hangingPunct="1"/>
            <a:r>
              <a:rPr lang="en-GB" smtClean="0"/>
              <a:t>Evolution of charged hadron spectra at the various surfaces </a:t>
            </a:r>
            <a:br>
              <a:rPr lang="en-GB" smtClean="0"/>
            </a:br>
            <a:r>
              <a:rPr lang="en-GB" smtClean="0">
                <a:solidFill>
                  <a:srgbClr val="800000"/>
                </a:solidFill>
              </a:rPr>
              <a:t>results are normalized to /GeV/cm</a:t>
            </a:r>
            <a:r>
              <a:rPr lang="en-GB" baseline="30000" smtClean="0">
                <a:solidFill>
                  <a:srgbClr val="800000"/>
                </a:solidFill>
              </a:rPr>
              <a:t>2</a:t>
            </a:r>
            <a:r>
              <a:rPr lang="en-GB" smtClean="0">
                <a:solidFill>
                  <a:srgbClr val="800000"/>
                </a:solidFill>
              </a:rPr>
              <a:t>/sr per primary</a:t>
            </a:r>
          </a:p>
          <a:p>
            <a:pPr eaLnBrk="1" hangingPunct="1"/>
            <a:endParaRPr lang="en-GB" smtClean="0">
              <a:solidFill>
                <a:srgbClr val="800000"/>
              </a:solidFill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8604250" cy="609600"/>
          </a:xfrm>
        </p:spPr>
        <p:txBody>
          <a:bodyPr/>
          <a:lstStyle/>
          <a:p>
            <a:pPr eaLnBrk="1" hangingPunct="1"/>
            <a:r>
              <a:rPr lang="en-GB" sz="3200" b="1" smtClean="0"/>
              <a:t>USRBDX </a:t>
            </a:r>
            <a:r>
              <a:rPr lang="en-GB" sz="3200" b="1" smtClean="0">
                <a:sym typeface="Wingdings" pitchFamily="2" charset="2"/>
              </a:rPr>
              <a:t></a:t>
            </a:r>
            <a:r>
              <a:rPr lang="en-GB" sz="3200" b="1" smtClean="0"/>
              <a:t> The Result</a:t>
            </a:r>
            <a:endParaRPr lang="en-US" sz="3200" b="1" smtClean="0"/>
          </a:p>
        </p:txBody>
      </p:sp>
      <p:sp>
        <p:nvSpPr>
          <p:cNvPr id="25605" name="Oval 6"/>
          <p:cNvSpPr>
            <a:spLocks noChangeArrowheads="1"/>
          </p:cNvSpPr>
          <p:nvPr/>
        </p:nvSpPr>
        <p:spPr bwMode="auto">
          <a:xfrm>
            <a:off x="4356100" y="1268413"/>
            <a:ext cx="647700" cy="576262"/>
          </a:xfrm>
          <a:prstGeom prst="ellipse">
            <a:avLst/>
          </a:prstGeom>
          <a:noFill/>
          <a:ln w="63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 flipH="1">
            <a:off x="5003800" y="692150"/>
            <a:ext cx="504825" cy="720725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5508625" y="333375"/>
            <a:ext cx="3563938" cy="587375"/>
          </a:xfrm>
          <a:prstGeom prst="rect">
            <a:avLst/>
          </a:prstGeom>
          <a:noFill/>
          <a:ln w="63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This is true only if the surface area is explicitly given</a:t>
            </a:r>
          </a:p>
        </p:txBody>
      </p:sp>
      <p:pic>
        <p:nvPicPr>
          <p:cNvPr id="2560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916113"/>
            <a:ext cx="6480175" cy="4497387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544769-F67C-4F0C-95A4-EB6EA81E877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0700" y="1055688"/>
            <a:ext cx="8496300" cy="5613400"/>
          </a:xfrm>
        </p:spPr>
        <p:txBody>
          <a:bodyPr/>
          <a:lstStyle/>
          <a:p>
            <a:pPr eaLnBrk="1" hangingPunct="1"/>
            <a:r>
              <a:rPr lang="en-GB" smtClean="0"/>
              <a:t>Double differential charged hadron spectra for different angles; </a:t>
            </a:r>
            <a:br>
              <a:rPr lang="en-GB" smtClean="0"/>
            </a:br>
            <a:r>
              <a:rPr lang="en-GB" smtClean="0">
                <a:solidFill>
                  <a:srgbClr val="800000"/>
                </a:solidFill>
              </a:rPr>
              <a:t>results are normalized to /GeV/cm</a:t>
            </a:r>
            <a:r>
              <a:rPr lang="en-GB" baseline="30000" smtClean="0">
                <a:solidFill>
                  <a:srgbClr val="800000"/>
                </a:solidFill>
              </a:rPr>
              <a:t>2</a:t>
            </a:r>
            <a:r>
              <a:rPr lang="en-GB" smtClean="0">
                <a:solidFill>
                  <a:srgbClr val="800000"/>
                </a:solidFill>
              </a:rPr>
              <a:t>/sr per primary</a:t>
            </a:r>
          </a:p>
          <a:p>
            <a:pPr eaLnBrk="1" hangingPunct="1">
              <a:buFont typeface="Wingdings" pitchFamily="2" charset="2"/>
              <a:buNone/>
            </a:pPr>
            <a:endParaRPr lang="en-GB" smtClean="0">
              <a:solidFill>
                <a:srgbClr val="800000"/>
              </a:solidFill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8604250" cy="609600"/>
          </a:xfrm>
        </p:spPr>
        <p:txBody>
          <a:bodyPr/>
          <a:lstStyle/>
          <a:p>
            <a:pPr eaLnBrk="1" hangingPunct="1"/>
            <a:r>
              <a:rPr lang="en-GB" sz="3200" b="1" smtClean="0"/>
              <a:t>USRBDX </a:t>
            </a:r>
            <a:r>
              <a:rPr lang="en-GB" sz="3200" b="1" smtClean="0">
                <a:sym typeface="Wingdings" pitchFamily="2" charset="2"/>
              </a:rPr>
              <a:t></a:t>
            </a:r>
            <a:r>
              <a:rPr lang="en-GB" sz="3200" b="1" smtClean="0"/>
              <a:t> The Result</a:t>
            </a:r>
            <a:endParaRPr lang="en-US" sz="3200" b="1" smtClean="0"/>
          </a:p>
        </p:txBody>
      </p:sp>
      <p:pic>
        <p:nvPicPr>
          <p:cNvPr id="2662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773238"/>
            <a:ext cx="6480175" cy="4579937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1234A7-745D-42D2-98D8-3A7B662DE14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271588"/>
            <a:ext cx="8496300" cy="4389437"/>
          </a:xfrm>
        </p:spPr>
        <p:txBody>
          <a:bodyPr/>
          <a:lstStyle/>
          <a:p>
            <a:pPr eaLnBrk="1" hangingPunct="1"/>
            <a:r>
              <a:rPr lang="en-GB" smtClean="0"/>
              <a:t>Calculates fluence as a function of energy by scoring track-length in a given volume. Results are normalized to /GeV/cm</a:t>
            </a:r>
            <a:r>
              <a:rPr lang="en-GB" baseline="30000" smtClean="0"/>
              <a:t>2</a:t>
            </a:r>
            <a:r>
              <a:rPr lang="en-GB" smtClean="0"/>
              <a:t>/primary </a:t>
            </a:r>
          </a:p>
          <a:p>
            <a:pPr eaLnBrk="1" hangingPunct="1">
              <a:buFont typeface="Wingdings" pitchFamily="2" charset="2"/>
              <a:buNone/>
            </a:pPr>
            <a:endParaRPr lang="en-US" sz="1800" i="1" smtClean="0">
              <a:solidFill>
                <a:srgbClr val="00CC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FR" sz="1600" smtClean="0">
                <a:solidFill>
                  <a:srgbClr val="448854"/>
                </a:solidFill>
              </a:rPr>
              <a:t>*                      log       neutrons     outp. unit           region      volume       # bins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600" smtClean="0">
                <a:solidFill>
                  <a:srgbClr val="448854"/>
                </a:solidFill>
              </a:rPr>
              <a:t>*                   Emax            Emin</a:t>
            </a:r>
            <a:endParaRPr lang="en-US" sz="1600" smtClean="0">
              <a:solidFill>
                <a:srgbClr val="448854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Lucida Console" pitchFamily="49" charset="0"/>
              </a:rPr>
              <a:t>USRTRACK   -1.0   NEUTRON      -55.    TARGS3  628.31      40. TrChH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Lucida Console" pitchFamily="49" charset="0"/>
              </a:rPr>
              <a:t>USRTRACK   10.0     0.001                                      &amp;</a:t>
            </a:r>
          </a:p>
          <a:p>
            <a:pPr eaLnBrk="1" hangingPunct="1">
              <a:buFont typeface="Wingdings" pitchFamily="2" charset="2"/>
              <a:buNone/>
            </a:pPr>
            <a:endParaRPr lang="en-US" sz="1600" smtClean="0">
              <a:solidFill>
                <a:srgbClr val="000000"/>
              </a:solidFill>
              <a:latin typeface="Lucida Console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600" smtClean="0">
              <a:solidFill>
                <a:srgbClr val="000000"/>
              </a:solidFill>
              <a:latin typeface="Lucida Console" pitchFamily="49" charset="0"/>
            </a:endParaRPr>
          </a:p>
          <a:p>
            <a:pPr eaLnBrk="1" hangingPunct="1"/>
            <a:r>
              <a:rPr lang="en-GB" i="1" smtClean="0"/>
              <a:t>remember: USRBDX scores on a </a:t>
            </a:r>
            <a:r>
              <a:rPr lang="en-GB" i="1" smtClean="0">
                <a:solidFill>
                  <a:srgbClr val="448854"/>
                </a:solidFill>
              </a:rPr>
              <a:t>surface</a:t>
            </a:r>
            <a:r>
              <a:rPr lang="en-GB" i="1" smtClean="0"/>
              <a:t>, while USRBIN scores fluence in </a:t>
            </a:r>
            <a:r>
              <a:rPr lang="en-GB" i="1" smtClean="0">
                <a:solidFill>
                  <a:srgbClr val="448854"/>
                </a:solidFill>
              </a:rPr>
              <a:t>volumes</a:t>
            </a:r>
            <a:r>
              <a:rPr lang="en-GB" i="1" smtClean="0"/>
              <a:t> and gives no differential information</a:t>
            </a:r>
          </a:p>
          <a:p>
            <a:pPr eaLnBrk="1" hangingPunct="1">
              <a:buFont typeface="Wingdings" pitchFamily="2" charset="2"/>
              <a:buNone/>
            </a:pPr>
            <a:endParaRPr lang="en-US" sz="1600" smtClean="0">
              <a:solidFill>
                <a:srgbClr val="000000"/>
              </a:solidFill>
              <a:latin typeface="Lucida Console" pitchFamily="49" charset="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8604250" cy="609600"/>
          </a:xfrm>
        </p:spPr>
        <p:txBody>
          <a:bodyPr/>
          <a:lstStyle/>
          <a:p>
            <a:pPr eaLnBrk="1" hangingPunct="1"/>
            <a:r>
              <a:rPr lang="en-GB" sz="3200" b="1" smtClean="0"/>
              <a:t>USRTRACK</a:t>
            </a:r>
            <a:endParaRPr 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B0A87E-CEA9-4D6A-A6D0-11DEB379919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911225"/>
            <a:ext cx="8496300" cy="5613400"/>
          </a:xfrm>
        </p:spPr>
        <p:txBody>
          <a:bodyPr/>
          <a:lstStyle/>
          <a:p>
            <a:pPr eaLnBrk="1" hangingPunct="1"/>
            <a:r>
              <a:rPr lang="en-GB" smtClean="0"/>
              <a:t>Scores a </a:t>
            </a:r>
            <a:r>
              <a:rPr lang="en-GB" smtClean="0">
                <a:solidFill>
                  <a:srgbClr val="800000"/>
                </a:solidFill>
              </a:rPr>
              <a:t>double-differential particle yield</a:t>
            </a:r>
            <a:r>
              <a:rPr lang="en-GB" smtClean="0"/>
              <a:t> around an extended or a point target.</a:t>
            </a:r>
          </a:p>
          <a:p>
            <a:pPr eaLnBrk="1" hangingPunct="1"/>
            <a:r>
              <a:rPr lang="en-GB" smtClean="0">
                <a:solidFill>
                  <a:srgbClr val="448854"/>
                </a:solidFill>
              </a:rPr>
              <a:t>“Energy-like” quantities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>
                <a:solidFill>
                  <a:srgbClr val="448854"/>
                </a:solidFill>
              </a:rPr>
              <a:t>“Angle-like” quantities (in degrees or radians)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8604250" cy="609600"/>
          </a:xfrm>
        </p:spPr>
        <p:txBody>
          <a:bodyPr/>
          <a:lstStyle/>
          <a:p>
            <a:pPr eaLnBrk="1" hangingPunct="1"/>
            <a:r>
              <a:rPr lang="en-GB" sz="3200" b="1" smtClean="0"/>
              <a:t>USRYIELD</a:t>
            </a:r>
            <a:endParaRPr lang="en-US" sz="3200" b="1" smtClean="0"/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060575"/>
            <a:ext cx="8394700" cy="88265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536950"/>
            <a:ext cx="8208962" cy="277177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C1E6BC-AE08-4B99-B35B-ED1C62879D1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414463"/>
            <a:ext cx="8496300" cy="5110162"/>
          </a:xfrm>
        </p:spPr>
        <p:txBody>
          <a:bodyPr/>
          <a:lstStyle/>
          <a:p>
            <a:pPr eaLnBrk="1" hangingPunct="1"/>
            <a:r>
              <a:rPr lang="en-US" smtClean="0"/>
              <a:t>While option USRBDX calculates angular distributions </a:t>
            </a:r>
            <a:r>
              <a:rPr lang="en-US" smtClean="0">
                <a:solidFill>
                  <a:srgbClr val="CC0000"/>
                </a:solidFill>
              </a:rPr>
              <a:t>WITH RESPECT TO THE NORMAL</a:t>
            </a:r>
            <a:r>
              <a:rPr lang="en-US" smtClean="0"/>
              <a:t> to the boundary at the point of crossing, </a:t>
            </a:r>
            <a:r>
              <a:rPr lang="en-US" smtClean="0">
                <a:solidFill>
                  <a:srgbClr val="800000"/>
                </a:solidFill>
              </a:rPr>
              <a:t>USRYIELD</a:t>
            </a:r>
            <a:r>
              <a:rPr lang="en-US" smtClean="0"/>
              <a:t>'s distributions are calculated </a:t>
            </a:r>
            <a:r>
              <a:rPr lang="en-US" smtClean="0">
                <a:solidFill>
                  <a:srgbClr val="CC0000"/>
                </a:solidFill>
              </a:rPr>
              <a:t>WITH RESPECT TO THE BEAM DIRECTION</a:t>
            </a:r>
            <a:r>
              <a:rPr lang="en-US" smtClean="0"/>
              <a:t> (or a different direction specified with </a:t>
            </a:r>
            <a:r>
              <a:rPr lang="en-US" smtClean="0">
                <a:solidFill>
                  <a:srgbClr val="800000"/>
                </a:solidFill>
              </a:rPr>
              <a:t>SDUM=BEAMDEF</a:t>
            </a:r>
            <a:r>
              <a:rPr lang="en-US" smtClean="0"/>
              <a:t>).</a:t>
            </a:r>
          </a:p>
          <a:p>
            <a:pPr eaLnBrk="1" hangingPunct="1"/>
            <a:endParaRPr lang="en-US" sz="1800" i="1" smtClean="0">
              <a:solidFill>
                <a:srgbClr val="00CC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>
                <a:solidFill>
                  <a:srgbClr val="448854"/>
                </a:solidFill>
              </a:rPr>
              <a:t>*    124 = 24 + 1 * 100 =&gt; polar angle (in degrees) and kinetic energy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>
                <a:solidFill>
                  <a:srgbClr val="448854"/>
                </a:solidFill>
              </a:rPr>
              <a:t>*                                                   outp. unit         Reg1          Reg2        Norm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>
                <a:solidFill>
                  <a:srgbClr val="448854"/>
                </a:solidFill>
              </a:rPr>
              <a:t>*                       Amax            Amin   # A bins        Emax          Emin    dbl.differential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Lucida Console" pitchFamily="49" charset="0"/>
              </a:rPr>
              <a:t>USRYIELD    124.0   PIONS+-    -57.  TARGS3    INAIR     1.0 YieAng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Lucida Console" pitchFamily="49" charset="0"/>
              </a:rPr>
              <a:t>USRYIELD    180.0       0.0     18.    10.0      0.0     3.0 &amp;</a:t>
            </a:r>
          </a:p>
          <a:p>
            <a:pPr eaLnBrk="1" hangingPunct="1">
              <a:buFont typeface="Wingdings" pitchFamily="2" charset="2"/>
              <a:buNone/>
            </a:pPr>
            <a:endParaRPr lang="en-US" sz="1600" smtClean="0">
              <a:solidFill>
                <a:srgbClr val="000000"/>
              </a:solidFill>
              <a:latin typeface="Lucida Console" pitchFamily="49" charset="0"/>
            </a:endParaRPr>
          </a:p>
          <a:p>
            <a:pPr eaLnBrk="1" hangingPunct="1"/>
            <a:r>
              <a:rPr lang="en-US" smtClean="0"/>
              <a:t>Only one interval is possible for the second variable, BUT </a:t>
            </a:r>
            <a:br>
              <a:rPr lang="en-US" smtClean="0"/>
            </a:br>
            <a:r>
              <a:rPr lang="en-US" smtClean="0">
                <a:solidFill>
                  <a:srgbClr val="800000"/>
                </a:solidFill>
              </a:rPr>
              <a:t>results are normalized as Double Differential:</a:t>
            </a:r>
            <a:br>
              <a:rPr lang="en-US" smtClean="0">
                <a:solidFill>
                  <a:srgbClr val="800000"/>
                </a:solidFill>
              </a:rPr>
            </a:br>
            <a:r>
              <a:rPr lang="en-US" smtClean="0">
                <a:solidFill>
                  <a:srgbClr val="800000"/>
                </a:solidFill>
              </a:rPr>
              <a:t>(in this case, particles/GeV/sr)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z="1600" smtClean="0">
              <a:solidFill>
                <a:srgbClr val="000000"/>
              </a:solidFill>
              <a:latin typeface="Lucida Console" pitchFamily="49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8604250" cy="609600"/>
          </a:xfrm>
        </p:spPr>
        <p:txBody>
          <a:bodyPr/>
          <a:lstStyle/>
          <a:p>
            <a:pPr eaLnBrk="1" hangingPunct="1"/>
            <a:r>
              <a:rPr lang="en-GB" sz="3200" b="1" smtClean="0"/>
              <a:t>USRYIELD</a:t>
            </a:r>
            <a:endParaRPr 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2F186F-9694-4B4C-8F34-6BD547BBC3D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0700" y="1055688"/>
            <a:ext cx="8496300" cy="5613400"/>
          </a:xfrm>
        </p:spPr>
        <p:txBody>
          <a:bodyPr/>
          <a:lstStyle/>
          <a:p>
            <a:pPr eaLnBrk="1" hangingPunct="1"/>
            <a:r>
              <a:rPr lang="en-GB" smtClean="0"/>
              <a:t>pion angular distribution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8604250" cy="609600"/>
          </a:xfrm>
        </p:spPr>
        <p:txBody>
          <a:bodyPr/>
          <a:lstStyle/>
          <a:p>
            <a:pPr eaLnBrk="1" hangingPunct="1"/>
            <a:r>
              <a:rPr lang="en-GB" sz="3200" b="1" smtClean="0"/>
              <a:t>USRYIELD -&gt; The Result</a:t>
            </a:r>
            <a:endParaRPr lang="en-US" sz="3200" b="1" smtClean="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484313"/>
            <a:ext cx="7058025" cy="4818062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647BD0-4F48-4C0A-8E92-61A9A25318F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FILTERS : AUXSCORE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7700" y="1052513"/>
            <a:ext cx="8496300" cy="5613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25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GB" smtClean="0"/>
              <a:t>There is the possibility to </a:t>
            </a:r>
            <a:r>
              <a:rPr lang="en-GB" smtClean="0">
                <a:solidFill>
                  <a:srgbClr val="448854"/>
                </a:solidFill>
              </a:rPr>
              <a:t>filter </a:t>
            </a:r>
            <a:r>
              <a:rPr lang="en-GB" smtClean="0"/>
              <a:t>the estimators, restricting the scoring to a selected subset of  particles.</a:t>
            </a:r>
          </a:p>
          <a:p>
            <a:pPr marL="0" indent="0" eaLnBrk="1" hangingPunct="1">
              <a:lnSpc>
                <a:spcPct val="90000"/>
              </a:lnSpc>
              <a:spcBef>
                <a:spcPct val="25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GB" smtClean="0"/>
              <a:t> For instance: USRBIN energy deposition by muons only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Lucida Console" pitchFamily="49" charset="0"/>
              </a:rPr>
              <a:t>USRBIN     11.0     </a:t>
            </a:r>
            <a:r>
              <a:rPr lang="en-US" sz="1600" smtClean="0">
                <a:solidFill>
                  <a:srgbClr val="448854"/>
                </a:solidFill>
                <a:latin typeface="Lucida Console" pitchFamily="49" charset="0"/>
              </a:rPr>
              <a:t>ENERGY</a:t>
            </a:r>
            <a:r>
              <a:rPr lang="en-US" sz="1600" smtClean="0">
                <a:solidFill>
                  <a:srgbClr val="000000"/>
                </a:solidFill>
                <a:latin typeface="Lucida Console" pitchFamily="49" charset="0"/>
              </a:rPr>
              <a:t>    -40.0      10.0           15.0 TargEne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Lucida Console" pitchFamily="49" charset="0"/>
              </a:rPr>
              <a:t>USRBIN      0.0                -5.0     100.0          200.0 &amp;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Lucida Console" pitchFamily="49" charset="0"/>
              </a:rPr>
              <a:t>AUXSCORE USRBIN      MUONS              TargEne TargEne</a:t>
            </a:r>
          </a:p>
          <a:p>
            <a:pPr marL="0" indent="0" eaLnBrk="1" hangingPunct="1">
              <a:lnSpc>
                <a:spcPct val="90000"/>
              </a:lnSpc>
              <a:spcBef>
                <a:spcPct val="25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GB" smtClean="0"/>
              <a:t>Assign the “muons” filter to the USRBIN estimator named TargEne</a:t>
            </a:r>
          </a:p>
          <a:p>
            <a:pPr marL="0" indent="0" eaLnBrk="1" hangingPunct="1">
              <a:lnSpc>
                <a:spcPct val="90000"/>
              </a:lnSpc>
              <a:spcBef>
                <a:spcPct val="25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GB" smtClean="0"/>
              <a:t>Another example: score the yield of 56-Iron ions (very useful: there is no separate name for each ion specie, except light ones. HEAVYION score all isotopes heavier than alpha’s together!) 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Lucida Console" pitchFamily="49" charset="0"/>
              </a:rPr>
              <a:t>USRYIELD    124.0  ALL-PART   -87.    TARGS3     INAIR      1.0 Fe56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Lucida Console" pitchFamily="49" charset="0"/>
              </a:rPr>
              <a:t>USRYIELD    180.0       0.0    18.      10.0       0.0       3.0   &amp;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Lucida Console" pitchFamily="49" charset="0"/>
              </a:rPr>
              <a:t>AUXSCORE USRYIELD -5602600.             Fe56       Fe56</a:t>
            </a:r>
          </a:p>
          <a:p>
            <a:pPr marL="0" indent="0" eaLnBrk="1" hangingPunct="1">
              <a:lnSpc>
                <a:spcPct val="90000"/>
              </a:lnSpc>
              <a:spcBef>
                <a:spcPct val="25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GB" smtClean="0"/>
              <a:t>The requested ion is coded in what(2) according to its </a:t>
            </a:r>
            <a:r>
              <a:rPr lang="en-GB" b="1" smtClean="0"/>
              <a:t>A</a:t>
            </a:r>
            <a:r>
              <a:rPr lang="en-GB" smtClean="0"/>
              <a:t>,  </a:t>
            </a:r>
            <a:r>
              <a:rPr lang="en-GB" b="1" smtClean="0"/>
              <a:t>Z</a:t>
            </a:r>
            <a:r>
              <a:rPr lang="en-GB" smtClean="0"/>
              <a:t> and (optionally) isomeric state </a:t>
            </a:r>
            <a:r>
              <a:rPr lang="en-GB" b="1" smtClean="0"/>
              <a:t>m</a:t>
            </a:r>
            <a:r>
              <a:rPr lang="en-GB" smtClean="0"/>
              <a:t>:</a:t>
            </a:r>
          </a:p>
          <a:p>
            <a:pPr marL="0" indent="0" eaLnBrk="1" hangingPunct="1">
              <a:lnSpc>
                <a:spcPct val="90000"/>
              </a:lnSpc>
              <a:spcBef>
                <a:spcPct val="25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GB" smtClean="0"/>
              <a:t>what(2) = - (100*</a:t>
            </a:r>
            <a:r>
              <a:rPr lang="en-GB" b="1" smtClean="0"/>
              <a:t>Z</a:t>
            </a:r>
            <a:r>
              <a:rPr lang="en-GB" smtClean="0"/>
              <a:t> + 100000*</a:t>
            </a:r>
            <a:r>
              <a:rPr lang="en-GB" b="1" smtClean="0"/>
              <a:t>A</a:t>
            </a:r>
            <a:r>
              <a:rPr lang="en-GB" smtClean="0"/>
              <a:t> + </a:t>
            </a:r>
            <a:r>
              <a:rPr lang="en-GB" b="1" smtClean="0"/>
              <a:t>m</a:t>
            </a:r>
            <a:r>
              <a:rPr lang="en-GB" smtClean="0"/>
              <a:t>*100000000) </a:t>
            </a:r>
          </a:p>
          <a:p>
            <a:pPr marL="0" indent="0" eaLnBrk="1" hangingPunct="1">
              <a:lnSpc>
                <a:spcPct val="90000"/>
              </a:lnSpc>
              <a:spcBef>
                <a:spcPct val="25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GB" smtClean="0"/>
              <a:t>   with 0==all , i.e. 2600 == all Iron isotopes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015251-495E-4E3C-BF07-384EFF3847D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055688"/>
            <a:ext cx="8353425" cy="5613400"/>
          </a:xfrm>
        </p:spPr>
        <p:txBody>
          <a:bodyPr/>
          <a:lstStyle/>
          <a:p>
            <a:pPr eaLnBrk="1" hangingPunct="1"/>
            <a:r>
              <a:rPr lang="en-GB" smtClean="0"/>
              <a:t>It is often said that Monte Carlo (MC) is a </a:t>
            </a:r>
            <a:r>
              <a:rPr lang="en-GB" smtClean="0">
                <a:solidFill>
                  <a:srgbClr val="448854"/>
                </a:solidFill>
              </a:rPr>
              <a:t>“mathematical experiment”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The MC equivalent of the result of a real experiment (</a:t>
            </a:r>
            <a:r>
              <a:rPr lang="en-GB" i="1" smtClean="0"/>
              <a:t>i.e.</a:t>
            </a:r>
            <a:r>
              <a:rPr lang="en-GB" smtClean="0"/>
              <a:t>, of a </a:t>
            </a:r>
            <a:r>
              <a:rPr lang="en-GB" smtClean="0">
                <a:solidFill>
                  <a:srgbClr val="990000"/>
                </a:solidFill>
              </a:rPr>
              <a:t>measurement</a:t>
            </a:r>
            <a:r>
              <a:rPr lang="en-GB" smtClean="0"/>
              <a:t>) is called an </a:t>
            </a:r>
            <a:r>
              <a:rPr lang="en-GB" smtClean="0">
                <a:solidFill>
                  <a:srgbClr val="990000"/>
                </a:solidFill>
              </a:rPr>
              <a:t>estimator.</a:t>
            </a:r>
          </a:p>
          <a:p>
            <a:pPr eaLnBrk="1" hangingPunct="1"/>
            <a:r>
              <a:rPr lang="en-GB" smtClean="0"/>
              <a:t>Just as a real measurement, an estimator is obtained by sampling from a statistical distribution and has a </a:t>
            </a:r>
            <a:r>
              <a:rPr lang="en-GB" smtClean="0">
                <a:solidFill>
                  <a:srgbClr val="990000"/>
                </a:solidFill>
              </a:rPr>
              <a:t>statistical error (and in general also a systematic one).</a:t>
            </a:r>
          </a:p>
          <a:p>
            <a:pPr eaLnBrk="1" hangingPunct="1"/>
            <a:r>
              <a:rPr lang="en-GB" smtClean="0"/>
              <a:t>There are often several different techniques to measure the same physical quantity: in the same way </a:t>
            </a:r>
            <a:r>
              <a:rPr lang="en-GB" smtClean="0">
                <a:solidFill>
                  <a:srgbClr val="990000"/>
                </a:solidFill>
              </a:rPr>
              <a:t>the same quantity can be calculated using different kinds of estimators</a:t>
            </a:r>
            <a:r>
              <a:rPr lang="en-GB" smtClean="0"/>
              <a:t>.</a:t>
            </a:r>
          </a:p>
          <a:p>
            <a:pPr eaLnBrk="1" hangingPunct="1"/>
            <a:r>
              <a:rPr lang="en-GB" smtClean="0"/>
              <a:t>FLUKA offers </a:t>
            </a:r>
            <a:r>
              <a:rPr lang="en-GB" smtClean="0">
                <a:solidFill>
                  <a:srgbClr val="990000"/>
                </a:solidFill>
              </a:rPr>
              <a:t>numerous different estimators</a:t>
            </a:r>
            <a:r>
              <a:rPr lang="en-GB" smtClean="0"/>
              <a:t>, </a:t>
            </a:r>
            <a:r>
              <a:rPr lang="en-GB" i="1" smtClean="0"/>
              <a:t>i.e.</a:t>
            </a:r>
            <a:r>
              <a:rPr lang="en-GB" smtClean="0"/>
              <a:t>, directly from the input file the users can request scoring the respective quantities they are interested in.</a:t>
            </a:r>
          </a:p>
          <a:p>
            <a:pPr eaLnBrk="1" hangingPunct="1"/>
            <a:r>
              <a:rPr lang="en-GB" smtClean="0"/>
              <a:t>As the latter is implemented in a very complete way, users are strongly encouraged to </a:t>
            </a:r>
            <a:r>
              <a:rPr lang="en-GB" smtClean="0">
                <a:solidFill>
                  <a:srgbClr val="990000"/>
                </a:solidFill>
              </a:rPr>
              <a:t>preferably use the built-in estimators </a:t>
            </a:r>
            <a:r>
              <a:rPr lang="en-GB" smtClean="0"/>
              <a:t>with respect to user-defined scoring</a:t>
            </a:r>
          </a:p>
          <a:p>
            <a:pPr eaLnBrk="1" hangingPunct="1"/>
            <a:r>
              <a:rPr lang="en-GB" smtClean="0"/>
              <a:t>For additional requirements </a:t>
            </a:r>
            <a:r>
              <a:rPr lang="en-GB" smtClean="0">
                <a:solidFill>
                  <a:srgbClr val="990000"/>
                </a:solidFill>
              </a:rPr>
              <a:t>FLUKA user routines</a:t>
            </a:r>
            <a:r>
              <a:rPr lang="en-GB" smtClean="0"/>
              <a:t> are provided</a:t>
            </a:r>
          </a:p>
          <a:p>
            <a:pPr eaLnBrk="1" hangingPunct="1"/>
            <a:endParaRPr lang="en-GB" sz="1600" i="1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8604250" cy="609600"/>
          </a:xfrm>
        </p:spPr>
        <p:txBody>
          <a:bodyPr/>
          <a:lstStyle/>
          <a:p>
            <a:pPr eaLnBrk="1" hangingPunct="1"/>
            <a:r>
              <a:rPr lang="en-GB" sz="3200" b="1" smtClean="0"/>
              <a:t>FLUKA Scoring &amp; Results - Estimators</a:t>
            </a:r>
            <a:endParaRPr 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B5880D-B0BE-4014-ACE3-371275123A6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052513"/>
            <a:ext cx="8496300" cy="56134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spcAft>
                <a:spcPct val="20000"/>
              </a:spcAft>
            </a:pPr>
            <a:r>
              <a:rPr lang="en-GB" smtClean="0"/>
              <a:t>Scored fluences are often folded with </a:t>
            </a:r>
            <a:r>
              <a:rPr lang="en-GB" smtClean="0">
                <a:solidFill>
                  <a:srgbClr val="800000"/>
                </a:solidFill>
              </a:rPr>
              <a:t>user-provided response functions</a:t>
            </a:r>
            <a:r>
              <a:rPr lang="en-GB" smtClean="0"/>
              <a:t> to obtain dose equivalent, material activation, </a:t>
            </a:r>
            <a:r>
              <a:rPr lang="en-GB" i="1" smtClean="0"/>
              <a:t>etc.</a:t>
            </a:r>
            <a:r>
              <a:rPr lang="en-GB" smtClean="0"/>
              <a:t> </a:t>
            </a:r>
            <a:br>
              <a:rPr lang="en-GB" smtClean="0"/>
            </a:br>
            <a:r>
              <a:rPr lang="en-GB" smtClean="0"/>
              <a:t>This can be done off-line or (at some cost in CPU but with higher accuracy) on line at the time of scoring.</a:t>
            </a:r>
          </a:p>
          <a:p>
            <a:pPr eaLnBrk="1" hangingPunct="1">
              <a:spcBef>
                <a:spcPct val="25000"/>
              </a:spcBef>
              <a:spcAft>
                <a:spcPct val="20000"/>
              </a:spcAft>
            </a:pPr>
            <a:r>
              <a:rPr lang="en-GB" smtClean="0"/>
              <a:t>Command </a:t>
            </a:r>
            <a:r>
              <a:rPr lang="en-GB" smtClean="0">
                <a:solidFill>
                  <a:srgbClr val="800000"/>
                </a:solidFill>
              </a:rPr>
              <a:t>USERWEIG</a:t>
            </a:r>
            <a:r>
              <a:rPr lang="en-GB" smtClean="0"/>
              <a:t>:</a:t>
            </a:r>
          </a:p>
          <a:p>
            <a:pPr lvl="1" eaLnBrk="1" hangingPunct="1">
              <a:spcBef>
                <a:spcPct val="25000"/>
              </a:spcBef>
              <a:spcAft>
                <a:spcPct val="20000"/>
              </a:spcAft>
            </a:pPr>
            <a:r>
              <a:rPr lang="en-GB" smtClean="0"/>
              <a:t>with </a:t>
            </a:r>
            <a:r>
              <a:rPr lang="en-GB" smtClean="0">
                <a:solidFill>
                  <a:srgbClr val="FF0000"/>
                </a:solidFill>
              </a:rPr>
              <a:t>WHAT(3)</a:t>
            </a:r>
            <a:r>
              <a:rPr lang="en-GB" smtClean="0"/>
              <a:t> &gt; 0. makes all </a:t>
            </a:r>
            <a:r>
              <a:rPr lang="en-GB" smtClean="0">
                <a:solidFill>
                  <a:srgbClr val="990000"/>
                </a:solidFill>
              </a:rPr>
              <a:t>fluences and yields</a:t>
            </a:r>
            <a:r>
              <a:rPr lang="en-GB" smtClean="0"/>
              <a:t> scored by </a:t>
            </a:r>
            <a:r>
              <a:rPr lang="en-GB" smtClean="0">
                <a:solidFill>
                  <a:srgbClr val="990000"/>
                </a:solidFill>
              </a:rPr>
              <a:t>USRBIN</a:t>
            </a:r>
            <a:r>
              <a:rPr lang="en-GB" smtClean="0"/>
              <a:t>,</a:t>
            </a:r>
            <a:r>
              <a:rPr lang="en-GB" smtClean="0">
                <a:solidFill>
                  <a:srgbClr val="990000"/>
                </a:solidFill>
              </a:rPr>
              <a:t> USRBDX</a:t>
            </a:r>
            <a:r>
              <a:rPr lang="en-GB" smtClean="0"/>
              <a:t>, </a:t>
            </a:r>
            <a:r>
              <a:rPr lang="en-GB" smtClean="0">
                <a:solidFill>
                  <a:srgbClr val="990000"/>
                </a:solidFill>
              </a:rPr>
              <a:t>USRTRACK </a:t>
            </a:r>
            <a:r>
              <a:rPr lang="en-GB" smtClean="0"/>
              <a:t>, </a:t>
            </a:r>
            <a:r>
              <a:rPr lang="en-GB" smtClean="0">
                <a:solidFill>
                  <a:srgbClr val="990000"/>
                </a:solidFill>
              </a:rPr>
              <a:t>USRYIELD</a:t>
            </a:r>
            <a:r>
              <a:rPr lang="en-GB" smtClean="0"/>
              <a:t>, </a:t>
            </a:r>
            <a:r>
              <a:rPr lang="en-GB" smtClean="0">
                <a:solidFill>
                  <a:srgbClr val="990000"/>
                </a:solidFill>
              </a:rPr>
              <a:t>USRCOLL </a:t>
            </a:r>
            <a:r>
              <a:rPr lang="en-GB" smtClean="0"/>
              <a:t>to be multiplied by a user-written function </a:t>
            </a:r>
            <a:r>
              <a:rPr lang="en-GB" smtClean="0">
                <a:solidFill>
                  <a:srgbClr val="448854"/>
                </a:solidFill>
              </a:rPr>
              <a:t>FLUSCW</a:t>
            </a:r>
            <a:r>
              <a:rPr lang="en-GB" smtClean="0"/>
              <a:t> at scoring time,</a:t>
            </a:r>
          </a:p>
          <a:p>
            <a:pPr lvl="1" eaLnBrk="1" hangingPunct="1">
              <a:lnSpc>
                <a:spcPct val="50000"/>
              </a:lnSpc>
              <a:spcBef>
                <a:spcPct val="25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GB" smtClean="0"/>
              <a:t>    when </a:t>
            </a:r>
            <a:r>
              <a:rPr lang="en-GB" smtClean="0">
                <a:solidFill>
                  <a:srgbClr val="800000"/>
                </a:solidFill>
              </a:rPr>
              <a:t>USRBIN</a:t>
            </a:r>
            <a:r>
              <a:rPr lang="en-GB" smtClean="0"/>
              <a:t> is used to score </a:t>
            </a:r>
            <a:r>
              <a:rPr lang="en-GB" b="1" smtClean="0"/>
              <a:t>tracklength</a:t>
            </a:r>
          </a:p>
          <a:p>
            <a:pPr lvl="1" eaLnBrk="1" hangingPunct="1">
              <a:spcBef>
                <a:spcPct val="25000"/>
              </a:spcBef>
              <a:spcAft>
                <a:spcPct val="20000"/>
              </a:spcAft>
            </a:pPr>
            <a:r>
              <a:rPr lang="en-GB" smtClean="0"/>
              <a:t>with WHAT(6) &gt; 0. makes all energy and star densities scored by </a:t>
            </a:r>
            <a:r>
              <a:rPr lang="en-GB" smtClean="0">
                <a:solidFill>
                  <a:srgbClr val="800000"/>
                </a:solidFill>
              </a:rPr>
              <a:t>SCORE</a:t>
            </a:r>
            <a:r>
              <a:rPr lang="en-GB" smtClean="0"/>
              <a:t>, </a:t>
            </a:r>
            <a:r>
              <a:rPr lang="en-GB" smtClean="0">
                <a:solidFill>
                  <a:srgbClr val="800000"/>
                </a:solidFill>
              </a:rPr>
              <a:t>USRBIN</a:t>
            </a:r>
            <a:r>
              <a:rPr lang="en-GB" smtClean="0"/>
              <a:t> to be multiplied by a user-written function </a:t>
            </a:r>
            <a:r>
              <a:rPr lang="en-GB" smtClean="0">
                <a:solidFill>
                  <a:srgbClr val="448854"/>
                </a:solidFill>
              </a:rPr>
              <a:t>COMSCW</a:t>
            </a:r>
            <a:r>
              <a:rPr lang="en-GB" smtClean="0"/>
              <a:t> at scoring time,                                                                                            when </a:t>
            </a:r>
            <a:r>
              <a:rPr lang="en-GB" smtClean="0">
                <a:solidFill>
                  <a:srgbClr val="800000"/>
                </a:solidFill>
              </a:rPr>
              <a:t>USRBIN</a:t>
            </a:r>
            <a:r>
              <a:rPr lang="en-GB" smtClean="0"/>
              <a:t> is used to score </a:t>
            </a:r>
            <a:r>
              <a:rPr lang="en-GB" b="1" smtClean="0"/>
              <a:t>dose or stars</a:t>
            </a:r>
          </a:p>
          <a:p>
            <a:pPr eaLnBrk="1" hangingPunct="1">
              <a:spcBef>
                <a:spcPct val="25000"/>
              </a:spcBef>
              <a:spcAft>
                <a:spcPct val="20000"/>
              </a:spcAft>
            </a:pPr>
            <a:r>
              <a:rPr lang="en-GB" smtClean="0"/>
              <a:t>For details concerning these conversions please refer to the </a:t>
            </a:r>
            <a:r>
              <a:rPr lang="en-GB" smtClean="0">
                <a:solidFill>
                  <a:srgbClr val="800000"/>
                </a:solidFill>
              </a:rPr>
              <a:t>lecture covering the user routines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47700" y="304800"/>
            <a:ext cx="8604250" cy="609600"/>
          </a:xfrm>
        </p:spPr>
        <p:txBody>
          <a:bodyPr/>
          <a:lstStyle/>
          <a:p>
            <a:pPr eaLnBrk="1" hangingPunct="1"/>
            <a:r>
              <a:rPr lang="en-US" sz="3200" b="1" smtClean="0"/>
              <a:t>User Conversions/Weighing</a:t>
            </a:r>
            <a:r>
              <a:rPr lang="en-US" sz="32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5FE819-C62C-4AD3-9C0F-649E6DC57BC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34350" cy="603250"/>
          </a:xfrm>
        </p:spPr>
        <p:txBody>
          <a:bodyPr/>
          <a:lstStyle/>
          <a:p>
            <a:pPr eaLnBrk="1" hangingPunct="1"/>
            <a:r>
              <a:rPr lang="en-US" sz="3200" b="1" smtClean="0"/>
              <a:t>Built-in  Conversions and AUXSCORE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47700" y="908050"/>
            <a:ext cx="8496300" cy="5613400"/>
          </a:xfrm>
        </p:spPr>
        <p:txBody>
          <a:bodyPr/>
          <a:lstStyle/>
          <a:p>
            <a:pPr marL="0" indent="0" eaLnBrk="1" hangingPunct="1">
              <a:spcBef>
                <a:spcPct val="25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GB" smtClean="0"/>
              <a:t>For some quantities, there is the possibility to get built-in conversions, without the need for user routines: done with generalized particles:</a:t>
            </a:r>
          </a:p>
          <a:p>
            <a:pPr marL="0" indent="0" eaLnBrk="1" hangingPunct="1">
              <a:spcBef>
                <a:spcPct val="25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GB" smtClean="0">
                <a:solidFill>
                  <a:srgbClr val="990000"/>
                </a:solidFill>
              </a:rPr>
              <a:t>DOSE          </a:t>
            </a:r>
            <a:r>
              <a:rPr lang="en-GB" smtClean="0"/>
              <a:t>(obvious..) in GeV/g</a:t>
            </a:r>
          </a:p>
          <a:p>
            <a:pPr marL="0" indent="0" eaLnBrk="1" hangingPunct="1">
              <a:spcBef>
                <a:spcPct val="25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US" smtClean="0">
                <a:solidFill>
                  <a:srgbClr val="990000"/>
                </a:solidFill>
              </a:rPr>
              <a:t>SI1MEVNE</a:t>
            </a:r>
            <a:r>
              <a:rPr lang="en-US" smtClean="0"/>
              <a:t>    Silicon 1 MeV-neutron equivalent fluence</a:t>
            </a:r>
            <a:endParaRPr lang="en-GB" smtClean="0"/>
          </a:p>
          <a:p>
            <a:pPr marL="0" indent="0">
              <a:buFont typeface="Wingdings" pitchFamily="2" charset="2"/>
              <a:buNone/>
            </a:pPr>
            <a:r>
              <a:rPr lang="en-US" smtClean="0">
                <a:solidFill>
                  <a:srgbClr val="990000"/>
                </a:solidFill>
              </a:rPr>
              <a:t>HADGT20M </a:t>
            </a:r>
            <a:r>
              <a:rPr lang="en-US" smtClean="0"/>
              <a:t>  Hadrons fluence with energy &gt; 20 MeV </a:t>
            </a:r>
          </a:p>
          <a:p>
            <a:pPr marL="0" indent="0">
              <a:buFont typeface="Wingdings" pitchFamily="2" charset="2"/>
              <a:buNone/>
            </a:pPr>
            <a:r>
              <a:rPr lang="en-US" smtClean="0">
                <a:solidFill>
                  <a:srgbClr val="990000"/>
                </a:solidFill>
              </a:rPr>
              <a:t>DOSE-EQ  </a:t>
            </a:r>
            <a:r>
              <a:rPr lang="en-US" smtClean="0"/>
              <a:t>    Dose Equivalent (pSv)</a:t>
            </a:r>
            <a:endParaRPr lang="en-GB" smtClean="0"/>
          </a:p>
          <a:p>
            <a:pPr marL="0" indent="0" eaLnBrk="1" hangingPunct="1">
              <a:spcBef>
                <a:spcPct val="25000"/>
              </a:spcBef>
              <a:spcAft>
                <a:spcPct val="20000"/>
              </a:spcAft>
              <a:buFont typeface="Wingdings" pitchFamily="2" charset="2"/>
              <a:buNone/>
            </a:pPr>
            <a:endParaRPr lang="en-GB" smtClean="0"/>
          </a:p>
          <a:p>
            <a:pPr marL="0" indent="0" eaLnBrk="1" hangingPunct="1">
              <a:spcBef>
                <a:spcPct val="25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GB" smtClean="0"/>
              <a:t>The set of conversion coefficients used to calculate  DOSE-EQ can be selected by the user among a list (see manual) with AUXSCORE: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Lucida Console" pitchFamily="49" charset="0"/>
              </a:rPr>
              <a:t>USRBIN     11.0    DOSE-EQ    -40.0      10.0           15.0 TargDEQ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Lucida Console" pitchFamily="49" charset="0"/>
              </a:rPr>
              <a:t>USRBIN      0.0                -5.0     100.0          200.0 &amp;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Lucida Console" pitchFamily="49" charset="0"/>
              </a:rPr>
              <a:t>AUXSCORE USRBIN                       TargDEQ TargDEQ        AMB74</a:t>
            </a:r>
          </a:p>
          <a:p>
            <a:pPr marL="0" indent="0" eaLnBrk="1" hangingPunct="1">
              <a:spcBef>
                <a:spcPct val="25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GB" smtClean="0"/>
              <a:t>Scores equivalent dose by folding the particle fluences with the “AMB74” conversion coefficients</a:t>
            </a:r>
          </a:p>
          <a:p>
            <a:pPr marL="0" indent="0" eaLnBrk="1" hangingPunct="1">
              <a:spcBef>
                <a:spcPct val="25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GB" smtClean="0">
                <a:solidFill>
                  <a:srgbClr val="990000"/>
                </a:solidFill>
              </a:rPr>
              <a:t>WARNING : no coefficients available for heavy ions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D18AE0-314B-4748-AA97-E928FA8DE99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8496300" cy="561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To analyze the results of the different scoring options, several programs are available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The most powerful ones are kept in </a:t>
            </a:r>
            <a:r>
              <a:rPr lang="en-GB" smtClean="0">
                <a:solidFill>
                  <a:srgbClr val="448854"/>
                </a:solidFill>
              </a:rPr>
              <a:t>$FLUPRO/flutil</a:t>
            </a:r>
            <a:r>
              <a:rPr lang="en-GB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They assume that the </a:t>
            </a:r>
            <a:r>
              <a:rPr lang="en-GB" b="1" u="sng" smtClean="0"/>
              <a:t>estimator files are unformatted</a:t>
            </a:r>
            <a:r>
              <a:rPr lang="en-GB" smtClean="0"/>
              <a:t>, and can calculate standard deviations and integral values over many cycles: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>
                <a:solidFill>
                  <a:srgbClr val="800000"/>
                </a:solidFill>
              </a:rPr>
              <a:t>ustsuw.f</a:t>
            </a:r>
            <a:r>
              <a:rPr lang="en-GB" smtClean="0"/>
              <a:t> to analyze </a:t>
            </a:r>
            <a:r>
              <a:rPr lang="en-GB" smtClean="0">
                <a:solidFill>
                  <a:srgbClr val="800000"/>
                </a:solidFill>
              </a:rPr>
              <a:t>USRTRACK</a:t>
            </a:r>
            <a:r>
              <a:rPr lang="en-GB" smtClean="0"/>
              <a:t> and </a:t>
            </a:r>
            <a:r>
              <a:rPr lang="en-GB" smtClean="0">
                <a:solidFill>
                  <a:srgbClr val="800000"/>
                </a:solidFill>
              </a:rPr>
              <a:t>USRCOLL</a:t>
            </a:r>
            <a:r>
              <a:rPr lang="en-GB" smtClean="0"/>
              <a:t> outputs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>
                <a:solidFill>
                  <a:srgbClr val="800000"/>
                </a:solidFill>
              </a:rPr>
              <a:t>usxsuw.f</a:t>
            </a:r>
            <a:r>
              <a:rPr lang="en-GB" smtClean="0"/>
              <a:t> to analyze </a:t>
            </a:r>
            <a:r>
              <a:rPr lang="en-GB" smtClean="0">
                <a:solidFill>
                  <a:srgbClr val="800000"/>
                </a:solidFill>
              </a:rPr>
              <a:t>USRBDX</a:t>
            </a:r>
            <a:r>
              <a:rPr lang="en-GB" smtClean="0"/>
              <a:t> outputs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>
                <a:solidFill>
                  <a:srgbClr val="800000"/>
                </a:solidFill>
              </a:rPr>
              <a:t>usysuw.f</a:t>
            </a:r>
            <a:r>
              <a:rPr lang="en-GB" smtClean="0"/>
              <a:t> to analyze </a:t>
            </a:r>
            <a:r>
              <a:rPr lang="en-GB" smtClean="0">
                <a:solidFill>
                  <a:srgbClr val="800000"/>
                </a:solidFill>
              </a:rPr>
              <a:t>USRYIELD</a:t>
            </a:r>
            <a:r>
              <a:rPr lang="en-GB" smtClean="0"/>
              <a:t> outputs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>
                <a:solidFill>
                  <a:srgbClr val="800000"/>
                </a:solidFill>
              </a:rPr>
              <a:t>usbsuw.f</a:t>
            </a:r>
            <a:r>
              <a:rPr lang="en-GB" smtClean="0"/>
              <a:t> to analyze </a:t>
            </a:r>
            <a:r>
              <a:rPr lang="en-GB" smtClean="0">
                <a:solidFill>
                  <a:srgbClr val="800000"/>
                </a:solidFill>
              </a:rPr>
              <a:t>USRBIN</a:t>
            </a:r>
            <a:r>
              <a:rPr lang="en-GB" smtClean="0"/>
              <a:t> outputs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>
                <a:solidFill>
                  <a:srgbClr val="800000"/>
                </a:solidFill>
              </a:rPr>
              <a:t>usrsuw.f</a:t>
            </a:r>
            <a:r>
              <a:rPr lang="en-GB" smtClean="0"/>
              <a:t> to analyze </a:t>
            </a:r>
            <a:r>
              <a:rPr lang="en-GB" smtClean="0">
                <a:solidFill>
                  <a:srgbClr val="800000"/>
                </a:solidFill>
              </a:rPr>
              <a:t>RESNUCLEi</a:t>
            </a:r>
            <a:r>
              <a:rPr lang="en-GB" smtClean="0"/>
              <a:t> outputs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Each of these programs (except </a:t>
            </a:r>
            <a:r>
              <a:rPr lang="en-GB" smtClean="0">
                <a:solidFill>
                  <a:srgbClr val="800000"/>
                </a:solidFill>
              </a:rPr>
              <a:t>usbsuw</a:t>
            </a:r>
            <a:r>
              <a:rPr lang="en-GB" smtClean="0"/>
              <a:t>) produces three files: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a text file with extension </a:t>
            </a:r>
            <a:r>
              <a:rPr lang="en-GB" smtClean="0">
                <a:solidFill>
                  <a:srgbClr val="800000"/>
                </a:solidFill>
              </a:rPr>
              <a:t>_</a:t>
            </a:r>
            <a:r>
              <a:rPr lang="en-GB" i="1" smtClean="0">
                <a:solidFill>
                  <a:srgbClr val="800000"/>
                </a:solidFill>
              </a:rPr>
              <a:t>sum.lis</a:t>
            </a:r>
            <a:r>
              <a:rPr lang="en-GB" smtClean="0"/>
              <a:t> which contains averages, standard deviations, </a:t>
            </a:r>
            <a:r>
              <a:rPr lang="en-GB" b="1" smtClean="0"/>
              <a:t>cumulative (integral)</a:t>
            </a:r>
            <a:r>
              <a:rPr lang="en-GB" smtClean="0"/>
              <a:t> quantities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an unformatted file which can replace the </a:t>
            </a:r>
            <a:r>
              <a:rPr lang="en-GB" i="1" smtClean="0"/>
              <a:t>N</a:t>
            </a:r>
            <a:r>
              <a:rPr lang="en-GB" smtClean="0"/>
              <a:t> unformatted estimator files and can be used for further calculations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a text file with extension </a:t>
            </a:r>
            <a:r>
              <a:rPr lang="en-GB" i="1" smtClean="0">
                <a:solidFill>
                  <a:srgbClr val="800000"/>
                </a:solidFill>
              </a:rPr>
              <a:t>_tab.lis</a:t>
            </a:r>
            <a:r>
              <a:rPr lang="en-GB" smtClean="0"/>
              <a:t> to be easily readout by graphic codes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mtClean="0"/>
              <a:t>Simpler programs are also provided in the manual, as guides for users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mtClean="0"/>
              <a:t>who would like to write their own analysis program.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8604250" cy="609600"/>
          </a:xfrm>
        </p:spPr>
        <p:txBody>
          <a:bodyPr/>
          <a:lstStyle/>
          <a:p>
            <a:pPr eaLnBrk="1" hangingPunct="1"/>
            <a:r>
              <a:rPr lang="en-GB" sz="3200" b="1" smtClean="0"/>
              <a:t>Standard Postprocessing Programs</a:t>
            </a:r>
            <a:endParaRPr 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5B64F3-24E5-44A6-A587-014829797060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911225"/>
            <a:ext cx="8496300" cy="561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1800" smtClean="0"/>
              <a:t>Example of </a:t>
            </a:r>
            <a:r>
              <a:rPr lang="en-GB" sz="1800" smtClean="0">
                <a:solidFill>
                  <a:srgbClr val="800000"/>
                </a:solidFill>
              </a:rPr>
              <a:t>tab.lis </a:t>
            </a:r>
            <a:r>
              <a:rPr lang="en-GB" sz="1800" smtClean="0"/>
              <a:t>for usrbdx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600" smtClean="0">
                <a:solidFill>
                  <a:srgbClr val="448854"/>
                </a:solidFill>
                <a:latin typeface="Lucida Console" pitchFamily="49" charset="0"/>
              </a:rPr>
              <a:t># Detector n: 1 Sp2ChH (integrated over solid angle)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600" smtClean="0">
                <a:solidFill>
                  <a:srgbClr val="448854"/>
                </a:solidFill>
                <a:latin typeface="Lucida Console" pitchFamily="49" charset="0"/>
              </a:rPr>
              <a:t># N. of energy intervals 40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600" smtClean="0">
                <a:solidFill>
                  <a:srgbClr val="000000"/>
                </a:solidFill>
                <a:latin typeface="Lucida Console" pitchFamily="49" charset="0"/>
              </a:rPr>
              <a:t>1.000E-03 1.259E-03 1.343E-03 4.688E+01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600" smtClean="0">
                <a:solidFill>
                  <a:srgbClr val="000000"/>
                </a:solidFill>
                <a:latin typeface="Lucida Console" pitchFamily="49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600" smtClean="0">
                <a:solidFill>
                  <a:srgbClr val="000000"/>
                </a:solidFill>
                <a:latin typeface="Lucida Console" pitchFamily="49" charset="0"/>
              </a:rPr>
              <a:t>..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600" smtClean="0">
                <a:solidFill>
                  <a:srgbClr val="448854"/>
                </a:solidFill>
                <a:latin typeface="Lucida Console" pitchFamily="49" charset="0"/>
              </a:rPr>
              <a:t># double differential distributions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600" smtClean="0">
                <a:solidFill>
                  <a:srgbClr val="448854"/>
                </a:solidFill>
                <a:latin typeface="Lucida Console" pitchFamily="49" charset="0"/>
              </a:rPr>
              <a:t># number of solid angle intervals 3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600" smtClean="0">
                <a:solidFill>
                  <a:srgbClr val="448854"/>
                </a:solidFill>
                <a:latin typeface="Lucida Console" pitchFamily="49" charset="0"/>
              </a:rPr>
              <a:t># 0.000E+00 2.094E+00 2.094E+00 4.189E+00 4.189E+00 6.283E+00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600" smtClean="0">
                <a:solidFill>
                  <a:srgbClr val="448854"/>
                </a:solidFill>
                <a:latin typeface="Lucida Console" pitchFamily="49" charset="0"/>
              </a:rPr>
              <a:t>#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600" smtClean="0">
                <a:solidFill>
                  <a:srgbClr val="000000"/>
                </a:solidFill>
                <a:latin typeface="Lucida Console" pitchFamily="49" charset="0"/>
              </a:rPr>
              <a:t>	1.000E-03 1.259E-03 4.337E-04 5.493E+01 2.077E-04 9.900E+01 0.000E+00 0.000E+00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600" smtClean="0">
                <a:solidFill>
                  <a:srgbClr val="000000"/>
                </a:solidFill>
                <a:latin typeface="Lucida Console" pitchFamily="49" charset="0"/>
              </a:rPr>
              <a:t>	1.259E-03 1.585E-03 2.360E-04 6.883E+01 0.000E+00 0.000E+00 5.481E-04 9.900E+01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600" smtClean="0">
                <a:solidFill>
                  <a:srgbClr val="000000"/>
                </a:solidFill>
                <a:latin typeface="Lucida Console" pitchFamily="49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600" smtClean="0">
                <a:solidFill>
                  <a:srgbClr val="000000"/>
                </a:solidFill>
                <a:latin typeface="Lucida Console" pitchFamily="49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smtClean="0"/>
              <a:t>First comes the angle-integrated quantity then the limits of the angular bins, then the double differential distribution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800" smtClean="0"/>
              <a:t>			| In 1st ang. bin 	| In 2nd ang. bin 	| In 3rd ang. bin 	|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smtClean="0"/>
              <a:t>Emin   Emax 	| result    error 	| result    error 	| result    error 	|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8604250" cy="609600"/>
          </a:xfrm>
        </p:spPr>
        <p:txBody>
          <a:bodyPr/>
          <a:lstStyle/>
          <a:p>
            <a:pPr eaLnBrk="1" hangingPunct="1"/>
            <a:r>
              <a:rPr lang="en-GB" sz="3200" b="1" smtClean="0"/>
              <a:t>Standard Postprocessing Programs</a:t>
            </a:r>
            <a:endParaRPr 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2F46C0-5A28-4DE2-816C-E102D6D66FBF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4292600"/>
            <a:ext cx="5761038" cy="61595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</p:pic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04875"/>
            <a:ext cx="8208963" cy="5692775"/>
          </a:xfrm>
        </p:spPr>
        <p:txBody>
          <a:bodyPr/>
          <a:lstStyle/>
          <a:p>
            <a:pPr eaLnBrk="1" hangingPunct="1"/>
            <a:r>
              <a:rPr lang="en-GB" sz="1800" smtClean="0"/>
              <a:t>The term</a:t>
            </a:r>
            <a:r>
              <a:rPr lang="en-GB" sz="1800" smtClean="0">
                <a:solidFill>
                  <a:srgbClr val="CC0000"/>
                </a:solidFill>
              </a:rPr>
              <a:t> Flux </a:t>
            </a:r>
            <a:r>
              <a:rPr lang="en-GB" sz="1800" smtClean="0"/>
              <a:t>is often used, sloppily, to indicate a vaguely defined quantity visualized as “a flow of particles through a surface”.</a:t>
            </a:r>
          </a:p>
          <a:p>
            <a:pPr eaLnBrk="1" hangingPunct="1"/>
            <a:r>
              <a:rPr lang="en-GB" sz="1800" smtClean="0"/>
              <a:t>But Flux is defined by ICRU as dN/dt (particles per unit time). [Where? For which purpose? It looks like a very useless quantity, and </a:t>
            </a:r>
            <a:r>
              <a:rPr lang="en-GB" sz="1800" smtClean="0">
                <a:solidFill>
                  <a:srgbClr val="990000"/>
                </a:solidFill>
              </a:rPr>
              <a:t>is not a “flow”]</a:t>
            </a:r>
          </a:p>
          <a:p>
            <a:pPr eaLnBrk="1" hangingPunct="1"/>
            <a:r>
              <a:rPr lang="en-GB" sz="1800" smtClean="0"/>
              <a:t>What we really need is a quantity that is proportional to effects such as induced activity, dose, radiation damage. These effects are proportional to the </a:t>
            </a:r>
            <a:r>
              <a:rPr lang="en-GB" sz="1800" i="1" smtClean="0">
                <a:solidFill>
                  <a:srgbClr val="CC0000"/>
                </a:solidFill>
              </a:rPr>
              <a:t>number of interactions</a:t>
            </a:r>
            <a:r>
              <a:rPr lang="en-GB" sz="1800" smtClean="0"/>
              <a:t> in a given volume: a “flow of particles” is not what we need!</a:t>
            </a:r>
          </a:p>
          <a:p>
            <a:pPr eaLnBrk="1" hangingPunct="1"/>
            <a:r>
              <a:rPr lang="en-GB" sz="1800" smtClean="0"/>
              <a:t>The number of interactions in a volume is equal to the </a:t>
            </a:r>
            <a:r>
              <a:rPr lang="en-GB" sz="1800" smtClean="0">
                <a:solidFill>
                  <a:srgbClr val="990000"/>
                </a:solidFill>
              </a:rPr>
              <a:t>number of mean free paths</a:t>
            </a:r>
            <a:r>
              <a:rPr lang="en-GB" sz="1800" smtClean="0"/>
              <a:t> travelled by the particles in that volume: therefore it is proportional to the total particle path length</a:t>
            </a:r>
            <a:r>
              <a:rPr lang="en-US" sz="1800" smtClean="0">
                <a:cs typeface="Tahoma" pitchFamily="34" charset="0"/>
              </a:rPr>
              <a:t>. The quantity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1800" smtClean="0"/>
              <a:t/>
            </a:r>
            <a:br>
              <a:rPr lang="en-GB" sz="1800" smtClean="0"/>
            </a:br>
            <a:endParaRPr lang="en-GB" sz="1800" smtClean="0"/>
          </a:p>
          <a:p>
            <a:pPr algn="ctr" eaLnBrk="1" hangingPunct="1">
              <a:spcBef>
                <a:spcPct val="80000"/>
              </a:spcBef>
              <a:buFont typeface="Wingdings" pitchFamily="2" charset="2"/>
              <a:buNone/>
            </a:pPr>
            <a:r>
              <a:rPr lang="en-GB" sz="1800" smtClean="0"/>
              <a:t>    is called </a:t>
            </a:r>
            <a:r>
              <a:rPr lang="en-GB" sz="1800" smtClean="0">
                <a:solidFill>
                  <a:srgbClr val="CC0000"/>
                </a:solidFill>
              </a:rPr>
              <a:t>Fluence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 typeface="Wingdings" pitchFamily="2" charset="2"/>
              <a:buNone/>
            </a:pPr>
            <a:endParaRPr lang="en-GB" sz="1800" smtClean="0">
              <a:solidFill>
                <a:srgbClr val="CC0000"/>
              </a:solidFill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z="1800" smtClean="0">
                <a:solidFill>
                  <a:srgbClr val="CC0000"/>
                </a:solidFill>
              </a:rPr>
              <a:t>    </a:t>
            </a:r>
            <a:r>
              <a:rPr lang="en-GB" sz="1800" smtClean="0"/>
              <a:t>although its “official” definition is                   with </a:t>
            </a:r>
            <a:r>
              <a:rPr lang="en-GB" sz="1800" i="1" smtClean="0">
                <a:solidFill>
                  <a:srgbClr val="990000"/>
                </a:solidFill>
              </a:rPr>
              <a:t>N</a:t>
            </a:r>
            <a:r>
              <a:rPr lang="en-GB" sz="1800" smtClean="0"/>
              <a:t>  being the number of particle crossing an element of surface </a:t>
            </a:r>
            <a:r>
              <a:rPr lang="en-GB" sz="1800" i="1" smtClean="0">
                <a:solidFill>
                  <a:srgbClr val="990000"/>
                </a:solidFill>
              </a:rPr>
              <a:t>d</a:t>
            </a:r>
            <a:r>
              <a:rPr lang="el-GR" sz="1800" i="1" smtClean="0">
                <a:solidFill>
                  <a:srgbClr val="990000"/>
                </a:solidFill>
                <a:cs typeface="Tahoma" pitchFamily="34" charset="0"/>
              </a:rPr>
              <a:t>α</a:t>
            </a:r>
            <a:r>
              <a:rPr lang="en-GB" sz="1800" i="1" smtClean="0"/>
              <a:t>  </a:t>
            </a:r>
            <a:r>
              <a:rPr lang="en-GB" sz="1800" smtClean="0">
                <a:solidFill>
                  <a:srgbClr val="990000"/>
                </a:solidFill>
              </a:rPr>
              <a:t>PERPENDICULAR</a:t>
            </a:r>
            <a:r>
              <a:rPr lang="en-GB" sz="1800" smtClean="0"/>
              <a:t> to the particle direction. This definition is equivalent but hides its actual physical meaning.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GB" sz="1800" smtClean="0"/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en-GB" sz="16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GB" sz="1600" smtClean="0"/>
              <a:t>     </a:t>
            </a:r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8325" y="5432425"/>
            <a:ext cx="10795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7800"/>
            <a:ext cx="7772400" cy="609600"/>
          </a:xfrm>
        </p:spPr>
        <p:txBody>
          <a:bodyPr/>
          <a:lstStyle/>
          <a:p>
            <a:pPr eaLnBrk="1" hangingPunct="1"/>
            <a:r>
              <a:rPr lang="en-GB" sz="3200" b="1" smtClean="0"/>
              <a:t>Flux/Fluence: A Common Confusion</a:t>
            </a:r>
            <a:endParaRPr 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B16559-9E13-4D4D-8686-E3CB33D6362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9750" y="1098550"/>
            <a:ext cx="82804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 eaLnBrk="0" hangingPunct="0">
              <a:lnSpc>
                <a:spcPct val="7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GB" sz="2000" kern="0" dirty="0" err="1">
                <a:latin typeface="+mn-lt"/>
              </a:rPr>
              <a:t>Fluence</a:t>
            </a:r>
            <a:r>
              <a:rPr lang="en-GB" sz="2000" kern="0" dirty="0">
                <a:latin typeface="+mn-lt"/>
              </a:rPr>
              <a:t> is a point quantity, a function of position (like temperature)</a:t>
            </a:r>
          </a:p>
          <a:p>
            <a:pPr marL="342900" indent="-342900" algn="l" eaLnBrk="0" hangingPunct="0">
              <a:lnSpc>
                <a:spcPct val="7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GB" sz="2000" kern="0" dirty="0">
                <a:latin typeface="+mn-lt"/>
              </a:rPr>
              <a:t>But we are generally interested on </a:t>
            </a:r>
          </a:p>
          <a:p>
            <a:pPr marL="742950" lvl="1" indent="-285750" algn="l" eaLnBrk="0" hangingPunct="0">
              <a:lnSpc>
                <a:spcPct val="90000"/>
              </a:lnSpc>
              <a:buClr>
                <a:schemeClr val="tx1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1800" kern="0" dirty="0">
                <a:latin typeface="+mn-lt"/>
              </a:rPr>
              <a:t>its average over a volume (total track length density divided by the volume: USRTRACK, USRBIN)</a:t>
            </a:r>
          </a:p>
          <a:p>
            <a:pPr marL="742950" lvl="1" indent="-285750" algn="l" eaLnBrk="0" hangingPunct="0">
              <a:lnSpc>
                <a:spcPct val="90000"/>
              </a:lnSpc>
              <a:buClr>
                <a:schemeClr val="tx1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1800" kern="0" dirty="0">
                <a:latin typeface="+mn-lt"/>
              </a:rPr>
              <a:t>its average over a surface (USRBDX)</a:t>
            </a:r>
          </a:p>
          <a:p>
            <a:pPr marL="342900" indent="-342900" algn="l" eaLnBrk="0" hangingPunct="0">
              <a:lnSpc>
                <a:spcPct val="95000"/>
              </a:lnSpc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GB" sz="2000" kern="0" dirty="0">
                <a:latin typeface="+mn-lt"/>
              </a:rPr>
              <a:t>How can a track length be calculated on a surface? Imagine the surface to have an infinitesimal thickness </a:t>
            </a:r>
            <a:r>
              <a:rPr lang="en-GB" sz="2000" i="1" kern="0" dirty="0" err="1">
                <a:solidFill>
                  <a:srgbClr val="CC0000"/>
                </a:solidFill>
                <a:latin typeface="+mn-lt"/>
              </a:rPr>
              <a:t>dt</a:t>
            </a:r>
            <a:r>
              <a:rPr lang="en-GB" sz="2000" i="1" kern="0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GB" sz="2000" kern="0" dirty="0">
                <a:latin typeface="+mn-lt"/>
              </a:rPr>
              <a:t>:</a:t>
            </a:r>
            <a:r>
              <a:rPr lang="en-GB" sz="2000" kern="0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GB" sz="2000" kern="0" dirty="0">
                <a:latin typeface="+mn-lt"/>
              </a:rPr>
              <a:t>a particle incident with an angle</a:t>
            </a:r>
            <a:r>
              <a:rPr lang="en-GB" sz="2000" i="1" kern="0" dirty="0">
                <a:latin typeface="+mn-lt"/>
              </a:rPr>
              <a:t> </a:t>
            </a:r>
            <a:r>
              <a:rPr lang="el-GR" sz="2000" i="1" kern="0" dirty="0">
                <a:solidFill>
                  <a:srgbClr val="CC0000"/>
                </a:solidFill>
                <a:latin typeface="+mn-lt"/>
                <a:cs typeface="Tahoma" pitchFamily="34" charset="0"/>
              </a:rPr>
              <a:t>θ</a:t>
            </a:r>
            <a:r>
              <a:rPr lang="en-US" sz="2000" i="1" kern="0" dirty="0">
                <a:solidFill>
                  <a:srgbClr val="990000"/>
                </a:solidFill>
                <a:latin typeface="+mn-lt"/>
                <a:cs typeface="Tahoma" pitchFamily="34" charset="0"/>
              </a:rPr>
              <a:t>  </a:t>
            </a:r>
            <a:r>
              <a:rPr lang="en-US" sz="2000" kern="0" dirty="0">
                <a:solidFill>
                  <a:srgbClr val="990000"/>
                </a:solidFill>
                <a:latin typeface="+mn-lt"/>
                <a:cs typeface="Tahoma" pitchFamily="34" charset="0"/>
              </a:rPr>
              <a:t>with respect to the normal to the surface</a:t>
            </a:r>
            <a:r>
              <a:rPr lang="en-US" sz="2000" i="1" kern="0" dirty="0">
                <a:solidFill>
                  <a:srgbClr val="990000"/>
                </a:solidFill>
                <a:latin typeface="+mn-lt"/>
                <a:cs typeface="Tahoma" pitchFamily="34" charset="0"/>
              </a:rPr>
              <a:t> </a:t>
            </a:r>
            <a:r>
              <a:rPr lang="en-US" sz="2000" kern="0" dirty="0">
                <a:solidFill>
                  <a:schemeClr val="tx2"/>
                </a:solidFill>
                <a:latin typeface="+mn-lt"/>
                <a:cs typeface="Tahoma" pitchFamily="34" charset="0"/>
              </a:rPr>
              <a:t>will </a:t>
            </a:r>
            <a:r>
              <a:rPr lang="en-US" sz="2000" kern="0" dirty="0">
                <a:latin typeface="+mn-lt"/>
                <a:cs typeface="Tahoma" pitchFamily="34" charset="0"/>
              </a:rPr>
              <a:t>travel a segment</a:t>
            </a:r>
            <a:r>
              <a:rPr lang="en-US" sz="2000" kern="0" dirty="0">
                <a:solidFill>
                  <a:schemeClr val="tx2"/>
                </a:solidFill>
                <a:latin typeface="+mn-lt"/>
                <a:cs typeface="Tahoma" pitchFamily="34" charset="0"/>
              </a:rPr>
              <a:t> </a:t>
            </a:r>
            <a:r>
              <a:rPr lang="en-GB" sz="2000" i="1" kern="0" dirty="0" err="1">
                <a:solidFill>
                  <a:srgbClr val="CC0000"/>
                </a:solidFill>
                <a:latin typeface="+mn-lt"/>
              </a:rPr>
              <a:t>dt</a:t>
            </a:r>
            <a:r>
              <a:rPr lang="en-GB" sz="2000" i="1" kern="0" dirty="0">
                <a:solidFill>
                  <a:srgbClr val="CC0000"/>
                </a:solidFill>
                <a:latin typeface="+mn-lt"/>
              </a:rPr>
              <a:t>/</a:t>
            </a:r>
            <a:r>
              <a:rPr lang="en-GB" sz="2000" i="1" kern="0" dirty="0" err="1">
                <a:solidFill>
                  <a:srgbClr val="CC0000"/>
                </a:solidFill>
                <a:latin typeface="+mn-lt"/>
              </a:rPr>
              <a:t>cos</a:t>
            </a:r>
            <a:r>
              <a:rPr lang="en-GB" sz="2000" i="1" kern="0" dirty="0">
                <a:solidFill>
                  <a:srgbClr val="CC0000"/>
                </a:solidFill>
                <a:latin typeface="+mn-lt"/>
              </a:rPr>
              <a:t> </a:t>
            </a:r>
            <a:r>
              <a:rPr lang="el-GR" sz="2000" i="1" kern="0" dirty="0">
                <a:solidFill>
                  <a:srgbClr val="CC0000"/>
                </a:solidFill>
                <a:latin typeface="+mn-lt"/>
                <a:cs typeface="Tahoma" pitchFamily="34" charset="0"/>
              </a:rPr>
              <a:t>θ</a:t>
            </a:r>
            <a:r>
              <a:rPr lang="en-US" sz="2000" i="1" kern="0" dirty="0">
                <a:solidFill>
                  <a:srgbClr val="990000"/>
                </a:solidFill>
                <a:latin typeface="+mn-lt"/>
                <a:cs typeface="Tahoma" pitchFamily="34" charset="0"/>
              </a:rPr>
              <a:t>. </a:t>
            </a:r>
            <a:r>
              <a:rPr lang="en-US" sz="2000" kern="0" dirty="0">
                <a:latin typeface="+mn-lt"/>
                <a:cs typeface="Tahoma" pitchFamily="34" charset="0"/>
              </a:rPr>
              <a:t>Therefore, we can calculate an average surface </a:t>
            </a:r>
            <a:r>
              <a:rPr lang="en-US" sz="2000" kern="0" dirty="0" err="1">
                <a:latin typeface="+mn-lt"/>
                <a:cs typeface="Tahoma" pitchFamily="34" charset="0"/>
              </a:rPr>
              <a:t>fluence</a:t>
            </a:r>
            <a:r>
              <a:rPr lang="en-US" sz="2000" kern="0" dirty="0">
                <a:latin typeface="+mn-lt"/>
                <a:cs typeface="Tahoma" pitchFamily="34" charset="0"/>
              </a:rPr>
              <a:t> by adding </a:t>
            </a:r>
            <a:r>
              <a:rPr lang="en-GB" sz="2000" i="1" kern="0" dirty="0" err="1">
                <a:solidFill>
                  <a:srgbClr val="CC0000"/>
                </a:solidFill>
                <a:latin typeface="+mn-lt"/>
              </a:rPr>
              <a:t>dt</a:t>
            </a:r>
            <a:r>
              <a:rPr lang="en-GB" sz="2000" i="1" kern="0" dirty="0">
                <a:solidFill>
                  <a:srgbClr val="CC0000"/>
                </a:solidFill>
                <a:latin typeface="+mn-lt"/>
              </a:rPr>
              <a:t>/</a:t>
            </a:r>
            <a:r>
              <a:rPr lang="en-GB" sz="2000" i="1" kern="0" dirty="0" err="1">
                <a:solidFill>
                  <a:srgbClr val="CC0000"/>
                </a:solidFill>
                <a:latin typeface="+mn-lt"/>
              </a:rPr>
              <a:t>cos</a:t>
            </a:r>
            <a:r>
              <a:rPr lang="en-GB" sz="2000" i="1" kern="0" dirty="0">
                <a:solidFill>
                  <a:srgbClr val="CC0000"/>
                </a:solidFill>
                <a:latin typeface="+mn-lt"/>
              </a:rPr>
              <a:t> </a:t>
            </a:r>
            <a:r>
              <a:rPr lang="el-GR" sz="2000" i="1" kern="0" dirty="0">
                <a:solidFill>
                  <a:srgbClr val="CC0000"/>
                </a:solidFill>
                <a:latin typeface="+mn-lt"/>
                <a:cs typeface="Tahoma" pitchFamily="34" charset="0"/>
              </a:rPr>
              <a:t>θ</a:t>
            </a:r>
            <a:r>
              <a:rPr lang="en-US" sz="2000" i="1" kern="0" dirty="0">
                <a:solidFill>
                  <a:srgbClr val="990000"/>
                </a:solidFill>
                <a:latin typeface="+mn-lt"/>
                <a:cs typeface="Tahoma" pitchFamily="34" charset="0"/>
              </a:rPr>
              <a:t> </a:t>
            </a:r>
            <a:r>
              <a:rPr lang="en-US" sz="2000" kern="0" dirty="0">
                <a:latin typeface="+mn-lt"/>
                <a:cs typeface="Tahoma" pitchFamily="34" charset="0"/>
              </a:rPr>
              <a:t>for each particle crossing the surface, and dividing by the volume </a:t>
            </a:r>
            <a:r>
              <a:rPr lang="en-US" sz="2000" i="1" kern="0" dirty="0">
                <a:solidFill>
                  <a:srgbClr val="CC0000"/>
                </a:solidFill>
                <a:latin typeface="+mn-lt"/>
                <a:cs typeface="Tahoma" pitchFamily="34" charset="0"/>
              </a:rPr>
              <a:t>S </a:t>
            </a:r>
            <a:r>
              <a:rPr lang="en-US" sz="2000" i="1" kern="0" dirty="0" err="1">
                <a:solidFill>
                  <a:srgbClr val="CC0000"/>
                </a:solidFill>
                <a:latin typeface="+mn-lt"/>
                <a:cs typeface="Tahoma" pitchFamily="34" charset="0"/>
              </a:rPr>
              <a:t>dt</a:t>
            </a:r>
            <a:r>
              <a:rPr lang="en-US" sz="2000" i="1" kern="0" dirty="0">
                <a:solidFill>
                  <a:srgbClr val="990000"/>
                </a:solidFill>
                <a:latin typeface="+mn-lt"/>
                <a:cs typeface="Tahoma" pitchFamily="34" charset="0"/>
              </a:rPr>
              <a:t> </a:t>
            </a:r>
            <a:r>
              <a:rPr lang="en-US" sz="2000" kern="0" dirty="0">
                <a:latin typeface="+mn-lt"/>
                <a:cs typeface="Tahoma" pitchFamily="34" charset="0"/>
              </a:rPr>
              <a:t>(</a:t>
            </a:r>
            <a:r>
              <a:rPr lang="en-US" sz="2000" i="1" kern="0" dirty="0">
                <a:solidFill>
                  <a:srgbClr val="CC0000"/>
                </a:solidFill>
                <a:latin typeface="+mn-lt"/>
                <a:cs typeface="Tahoma" pitchFamily="34" charset="0"/>
              </a:rPr>
              <a:t>S</a:t>
            </a:r>
            <a:r>
              <a:rPr lang="en-US" sz="2000" kern="0" dirty="0">
                <a:latin typeface="+mn-lt"/>
                <a:cs typeface="Tahoma" pitchFamily="34" charset="0"/>
              </a:rPr>
              <a:t> being the area of the surface)</a:t>
            </a:r>
            <a:endParaRPr lang="en-GB" sz="2000" kern="0" dirty="0">
              <a:latin typeface="+mn-lt"/>
            </a:endParaRPr>
          </a:p>
          <a:p>
            <a:pPr marL="342900" indent="-342900" algn="l" eaLnBrk="0" hangingPunct="0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GB" sz="2000" kern="0" dirty="0" err="1">
                <a:latin typeface="+mn-lt"/>
              </a:rPr>
              <a:t>Fluence</a:t>
            </a:r>
            <a:r>
              <a:rPr lang="en-GB" sz="2000" kern="0" dirty="0">
                <a:latin typeface="+mn-lt"/>
              </a:rPr>
              <a:t> is </a:t>
            </a:r>
            <a:r>
              <a:rPr lang="en-GB" sz="2000" kern="0" dirty="0">
                <a:solidFill>
                  <a:srgbClr val="990000"/>
                </a:solidFill>
                <a:latin typeface="+mn-lt"/>
              </a:rPr>
              <a:t>DIFFERENT from CURRENT </a:t>
            </a:r>
            <a:r>
              <a:rPr lang="en-GB" sz="2000" kern="0" dirty="0">
                <a:latin typeface="+mn-lt"/>
              </a:rPr>
              <a:t>across a given surface: </a:t>
            </a:r>
            <a:r>
              <a:rPr lang="en-GB" sz="2000" i="1" kern="0" dirty="0">
                <a:solidFill>
                  <a:srgbClr val="990000"/>
                </a:solidFill>
                <a:latin typeface="+mn-lt"/>
              </a:rPr>
              <a:t>I=</a:t>
            </a:r>
            <a:r>
              <a:rPr lang="en-GB" sz="2000" i="1" kern="0" dirty="0" err="1">
                <a:solidFill>
                  <a:srgbClr val="990000"/>
                </a:solidFill>
                <a:latin typeface="+mn-lt"/>
              </a:rPr>
              <a:t>dN</a:t>
            </a:r>
            <a:r>
              <a:rPr lang="en-GB" sz="2000" i="1" kern="0" dirty="0">
                <a:solidFill>
                  <a:srgbClr val="990000"/>
                </a:solidFill>
                <a:latin typeface="+mn-lt"/>
              </a:rPr>
              <a:t>/</a:t>
            </a:r>
            <a:r>
              <a:rPr lang="en-GB" sz="2000" i="1" kern="0" dirty="0" err="1">
                <a:solidFill>
                  <a:srgbClr val="990000"/>
                </a:solidFill>
                <a:latin typeface="+mn-lt"/>
              </a:rPr>
              <a:t>da</a:t>
            </a:r>
            <a:endParaRPr lang="en-GB" sz="2000" kern="0" dirty="0">
              <a:latin typeface="+mn-lt"/>
            </a:endParaRPr>
          </a:p>
          <a:p>
            <a:pPr marL="342900" indent="-342900" algn="l" eaLnBrk="0" hangingPunct="0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GB" sz="2000" b="1" kern="0" dirty="0">
                <a:solidFill>
                  <a:srgbClr val="990000"/>
                </a:solidFill>
                <a:latin typeface="Symbol" pitchFamily="18" charset="2"/>
              </a:rPr>
              <a:t>F</a:t>
            </a:r>
            <a:r>
              <a:rPr lang="en-GB" sz="2000" kern="0" dirty="0">
                <a:latin typeface="+mn-lt"/>
              </a:rPr>
              <a:t> is independent from </a:t>
            </a:r>
            <a:r>
              <a:rPr lang="en-GB" sz="2000" i="1" kern="0" dirty="0">
                <a:solidFill>
                  <a:srgbClr val="990000"/>
                </a:solidFill>
                <a:latin typeface="+mn-lt"/>
              </a:rPr>
              <a:t>S</a:t>
            </a:r>
            <a:r>
              <a:rPr lang="en-GB" sz="2000" kern="0" dirty="0">
                <a:latin typeface="+mn-lt"/>
              </a:rPr>
              <a:t>, </a:t>
            </a:r>
            <a:r>
              <a:rPr lang="en-GB" sz="2000" i="1" kern="0" dirty="0">
                <a:solidFill>
                  <a:srgbClr val="990000"/>
                </a:solidFill>
                <a:latin typeface="+mn-lt"/>
              </a:rPr>
              <a:t>I</a:t>
            </a:r>
            <a:r>
              <a:rPr lang="en-GB" sz="2000" kern="0" dirty="0">
                <a:latin typeface="+mn-lt"/>
              </a:rPr>
              <a:t> is </a:t>
            </a:r>
            <a:r>
              <a:rPr lang="en-GB" sz="2000" kern="0" dirty="0">
                <a:solidFill>
                  <a:srgbClr val="990000"/>
                </a:solidFill>
                <a:latin typeface="+mn-lt"/>
              </a:rPr>
              <a:t>NOT</a:t>
            </a:r>
            <a:r>
              <a:rPr lang="en-GB" sz="2000" kern="0" dirty="0">
                <a:latin typeface="+mn-lt"/>
              </a:rPr>
              <a:t>!</a:t>
            </a:r>
          </a:p>
          <a:p>
            <a:pPr marL="342900" indent="-342900" algn="l" eaLnBrk="0" hangingPunct="0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GB" sz="2000" kern="0" dirty="0">
                <a:latin typeface="+mn-lt"/>
              </a:rPr>
              <a:t>The interaction rate on a given surface is </a:t>
            </a:r>
            <a:r>
              <a:rPr lang="en-GB" sz="2000" kern="0" dirty="0">
                <a:solidFill>
                  <a:srgbClr val="990000"/>
                </a:solidFill>
                <a:latin typeface="+mn-lt"/>
              </a:rPr>
              <a:t>proportional to </a:t>
            </a:r>
            <a:r>
              <a:rPr lang="en-GB" sz="2000" b="1" kern="0" dirty="0">
                <a:solidFill>
                  <a:srgbClr val="990000"/>
                </a:solidFill>
                <a:latin typeface="Symbol" pitchFamily="18" charset="2"/>
              </a:rPr>
              <a:t>F</a:t>
            </a:r>
            <a:r>
              <a:rPr lang="en-GB" sz="2000" kern="0" dirty="0">
                <a:solidFill>
                  <a:srgbClr val="990000"/>
                </a:solidFill>
                <a:latin typeface="+mn-lt"/>
              </a:rPr>
              <a:t>, not to I</a:t>
            </a:r>
            <a:endParaRPr lang="en-GB" sz="2000" kern="0" dirty="0">
              <a:latin typeface="+mn-lt"/>
            </a:endParaRPr>
          </a:p>
          <a:p>
            <a:pPr marL="342900" indent="-342900" algn="l" eaLnBrk="0" hangingPunct="0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GB" sz="2000" kern="0" dirty="0">
                <a:latin typeface="+mn-lt"/>
              </a:rPr>
              <a:t>NOTE: If the path-length is measured in</a:t>
            </a:r>
            <a:r>
              <a:rPr lang="en-GB" sz="2000" kern="0" dirty="0">
                <a:solidFill>
                  <a:srgbClr val="990000"/>
                </a:solidFill>
                <a:latin typeface="+mn-lt"/>
              </a:rPr>
              <a:t> units of mean free paths</a:t>
            </a:r>
            <a:r>
              <a:rPr lang="en-GB" sz="2000" kern="0" dirty="0">
                <a:latin typeface="+mn-lt"/>
              </a:rPr>
              <a:t>  </a:t>
            </a:r>
            <a:r>
              <a:rPr lang="en-GB" sz="2000" b="1" kern="0" dirty="0">
                <a:solidFill>
                  <a:srgbClr val="990000"/>
                </a:solidFill>
                <a:latin typeface="Symbol" pitchFamily="18" charset="2"/>
              </a:rPr>
              <a:t>l= 1/</a:t>
            </a:r>
            <a:r>
              <a:rPr lang="en-GB" sz="2000" b="1" kern="0" dirty="0">
                <a:solidFill>
                  <a:srgbClr val="990000"/>
                </a:solidFill>
                <a:latin typeface="Symbol" pitchFamily="18" charset="2"/>
                <a:sym typeface="Symbol" pitchFamily="18" charset="2"/>
              </a:rPr>
              <a:t></a:t>
            </a:r>
            <a:r>
              <a:rPr lang="en-GB" sz="2000" kern="0" dirty="0">
                <a:latin typeface="+mn-lt"/>
              </a:rPr>
              <a:t>, this expression leads naturally to the </a:t>
            </a:r>
            <a:r>
              <a:rPr lang="en-GB" sz="2000" kern="0" dirty="0">
                <a:solidFill>
                  <a:srgbClr val="990000"/>
                </a:solidFill>
                <a:latin typeface="+mn-lt"/>
              </a:rPr>
              <a:t>density of collisions </a:t>
            </a:r>
            <a:r>
              <a:rPr lang="en-GB" sz="2000" b="1" kern="0" dirty="0">
                <a:solidFill>
                  <a:srgbClr val="990000"/>
                </a:solidFill>
                <a:latin typeface="Symbol" pitchFamily="18" charset="2"/>
                <a:sym typeface="Symbol" pitchFamily="18" charset="2"/>
              </a:rPr>
              <a:t>F</a:t>
            </a:r>
          </a:p>
          <a:p>
            <a:pPr marL="342900" indent="-342900" algn="l" eaLnBrk="0" hangingPunct="0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endParaRPr lang="en-GB" sz="2000" kern="0" dirty="0">
              <a:latin typeface="+mn-lt"/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endParaRPr lang="en-GB" sz="1800" kern="0" dirty="0">
              <a:latin typeface="+mn-lt"/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endParaRPr lang="en-GB" kern="0" dirty="0">
              <a:latin typeface="+mn-lt"/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endParaRPr lang="en-GB" kern="0" dirty="0">
              <a:latin typeface="+mn-lt"/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endParaRPr lang="en-GB" kern="0" dirty="0">
              <a:latin typeface="+mn-lt"/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endParaRPr lang="en-GB" kern="0" dirty="0">
              <a:latin typeface="+mn-lt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5575"/>
            <a:ext cx="7772400" cy="609600"/>
          </a:xfrm>
        </p:spPr>
        <p:txBody>
          <a:bodyPr/>
          <a:lstStyle/>
          <a:p>
            <a:r>
              <a:rPr lang="en-GB" sz="3200" b="1" smtClean="0"/>
              <a:t>Flux/Fluence: A Common Confusion</a:t>
            </a:r>
            <a:endParaRPr 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6E6F43-1E92-463B-94F9-9AFBA5934352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055688"/>
            <a:ext cx="8353425" cy="5613400"/>
          </a:xfrm>
        </p:spPr>
        <p:txBody>
          <a:bodyPr/>
          <a:lstStyle/>
          <a:p>
            <a:pPr eaLnBrk="1" hangingPunct="1"/>
            <a:r>
              <a:rPr lang="en-GB" smtClean="0"/>
              <a:t>If </a:t>
            </a:r>
            <a:r>
              <a:rPr lang="en-GB" i="1" smtClean="0">
                <a:solidFill>
                  <a:srgbClr val="990000"/>
                </a:solidFill>
              </a:rPr>
              <a:t>dA</a:t>
            </a:r>
            <a:r>
              <a:rPr lang="en-GB" smtClean="0"/>
              <a:t> is the surface of the ICRU sphere of cross-sectional area </a:t>
            </a:r>
            <a:r>
              <a:rPr lang="en-GB" i="1" smtClean="0">
                <a:solidFill>
                  <a:srgbClr val="990000"/>
                </a:solidFill>
              </a:rPr>
              <a:t>da</a:t>
            </a:r>
            <a:r>
              <a:rPr lang="en-GB" smtClean="0"/>
              <a:t>, then of course is </a:t>
            </a:r>
            <a:r>
              <a:rPr lang="en-GB" i="1" smtClean="0">
                <a:solidFill>
                  <a:srgbClr val="990000"/>
                </a:solidFill>
              </a:rPr>
              <a:t>dA=4da</a:t>
            </a:r>
          </a:p>
          <a:p>
            <a:pPr eaLnBrk="1" hangingPunct="1"/>
            <a:r>
              <a:rPr lang="en-GB" smtClean="0"/>
              <a:t>It is known that for a convex body the mean chord length is </a:t>
            </a:r>
            <a:r>
              <a:rPr lang="en-GB" i="1" smtClean="0">
                <a:solidFill>
                  <a:srgbClr val="990000"/>
                </a:solidFill>
              </a:rPr>
              <a:t>L=4V/A</a:t>
            </a:r>
          </a:p>
          <a:p>
            <a:pPr eaLnBrk="1" hangingPunct="1"/>
            <a:r>
              <a:rPr lang="en-GB" smtClean="0"/>
              <a:t>Therefore, according to the ICRU definition:</a:t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         is the total chord length of the </a:t>
            </a:r>
            <a:r>
              <a:rPr lang="en-GB" i="1" smtClean="0">
                <a:solidFill>
                  <a:srgbClr val="990000"/>
                </a:solidFill>
              </a:rPr>
              <a:t>N</a:t>
            </a:r>
            <a:r>
              <a:rPr lang="en-GB" smtClean="0"/>
              <a:t> particles crossing the sphere</a:t>
            </a:r>
            <a:br>
              <a:rPr lang="en-GB" smtClean="0"/>
            </a:br>
            <a:r>
              <a:rPr lang="en-GB" sz="1600" i="1" smtClean="0"/>
              <a:t>(Proof from the book of I. Lux and L. Koblinger, p. 24. A different demonstration can be found in A.B. Chilton, Health Phys. 34, 716 (1978) and 36, 638 (1979) )</a:t>
            </a:r>
          </a:p>
          <a:p>
            <a:pPr eaLnBrk="1" hangingPunct="1"/>
            <a:endParaRPr lang="en-GB" sz="1600" i="1" smtClean="0"/>
          </a:p>
          <a:p>
            <a:pPr eaLnBrk="1" hangingPunct="1"/>
            <a:r>
              <a:rPr lang="en-GB" smtClean="0"/>
              <a:t>But although the two definitions are equivalent, that of ICRU hides the fact that </a:t>
            </a:r>
            <a:r>
              <a:rPr lang="en-GB" smtClean="0">
                <a:solidFill>
                  <a:srgbClr val="990000"/>
                </a:solidFill>
              </a:rPr>
              <a:t>Fluence is a measure of the concentration of particle paths in an infinitesimal element of </a:t>
            </a:r>
            <a:r>
              <a:rPr lang="en-GB" b="1" smtClean="0">
                <a:solidFill>
                  <a:srgbClr val="990000"/>
                </a:solidFill>
              </a:rPr>
              <a:t>volume</a:t>
            </a:r>
            <a:r>
              <a:rPr lang="en-GB" smtClean="0">
                <a:solidFill>
                  <a:srgbClr val="990000"/>
                </a:solidFill>
              </a:rPr>
              <a:t> around a space point</a:t>
            </a:r>
          </a:p>
          <a:p>
            <a:pPr eaLnBrk="1" hangingPunct="1"/>
            <a:r>
              <a:rPr lang="en-GB" smtClean="0"/>
              <a:t>And the </a:t>
            </a:r>
            <a:r>
              <a:rPr lang="en-GB" smtClean="0">
                <a:solidFill>
                  <a:srgbClr val="990000"/>
                </a:solidFill>
              </a:rPr>
              <a:t>more </a:t>
            </a:r>
            <a:r>
              <a:rPr lang="en-GB" i="1" smtClean="0">
                <a:solidFill>
                  <a:srgbClr val="990000"/>
                </a:solidFill>
              </a:rPr>
              <a:t>cm</a:t>
            </a:r>
            <a:r>
              <a:rPr lang="en-GB" smtClean="0">
                <a:solidFill>
                  <a:srgbClr val="990000"/>
                </a:solidFill>
              </a:rPr>
              <a:t> </a:t>
            </a:r>
            <a:r>
              <a:rPr lang="en-GB" smtClean="0"/>
              <a:t>travelled in that volume, the </a:t>
            </a:r>
            <a:r>
              <a:rPr lang="en-GB" smtClean="0">
                <a:solidFill>
                  <a:srgbClr val="990000"/>
                </a:solidFill>
              </a:rPr>
              <a:t>more are the interactions</a:t>
            </a:r>
            <a:r>
              <a:rPr lang="en-GB" smtClean="0"/>
              <a:t>! (Or the potential interactions, if in vacuum)</a:t>
            </a:r>
          </a:p>
          <a:p>
            <a:pPr eaLnBrk="1" hangingPunct="1"/>
            <a:endParaRPr lang="en-GB" sz="1600" i="1" smtClean="0"/>
          </a:p>
        </p:txBody>
      </p:sp>
      <p:sp>
        <p:nvSpPr>
          <p:cNvPr id="38916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45475" cy="676275"/>
          </a:xfrm>
        </p:spPr>
        <p:txBody>
          <a:bodyPr/>
          <a:lstStyle/>
          <a:p>
            <a:pPr eaLnBrk="1" hangingPunct="1"/>
            <a:r>
              <a:rPr lang="en-GB" sz="3000" b="1" smtClean="0"/>
              <a:t>Formal Equivalence of Fluence Definitions</a:t>
            </a:r>
            <a:endParaRPr lang="en-US" sz="3000" b="1" smtClean="0"/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4900" y="2557463"/>
            <a:ext cx="4392613" cy="71755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</p:pic>
      <p:pic>
        <p:nvPicPr>
          <p:cNvPr id="3891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5675" y="3319463"/>
            <a:ext cx="673100" cy="35877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FCB067-B354-4A6E-AB1C-84C43D58620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055688"/>
            <a:ext cx="8353425" cy="5613400"/>
          </a:xfrm>
        </p:spPr>
        <p:txBody>
          <a:bodyPr/>
          <a:lstStyle/>
          <a:p>
            <a:pPr eaLnBrk="1" hangingPunct="1"/>
            <a:r>
              <a:rPr lang="en-GB" smtClean="0"/>
              <a:t>Several </a:t>
            </a:r>
            <a:r>
              <a:rPr lang="en-GB" smtClean="0">
                <a:solidFill>
                  <a:srgbClr val="990000"/>
                </a:solidFill>
              </a:rPr>
              <a:t>pre-defined estimators</a:t>
            </a:r>
            <a:r>
              <a:rPr lang="en-GB" smtClean="0"/>
              <a:t> can be activated in FLUKA.</a:t>
            </a:r>
          </a:p>
          <a:p>
            <a:pPr eaLnBrk="1" hangingPunct="1"/>
            <a:r>
              <a:rPr lang="en-GB" smtClean="0"/>
              <a:t>One usually refers to these estimators as </a:t>
            </a:r>
            <a:r>
              <a:rPr lang="en-GB" smtClean="0">
                <a:solidFill>
                  <a:srgbClr val="990000"/>
                </a:solidFill>
              </a:rPr>
              <a:t>“scoring”</a:t>
            </a:r>
            <a:r>
              <a:rPr lang="en-GB" smtClean="0"/>
              <a:t> capabilities</a:t>
            </a:r>
          </a:p>
          <a:p>
            <a:pPr eaLnBrk="1" hangingPunct="1"/>
            <a:r>
              <a:rPr lang="en-GB" smtClean="0"/>
              <a:t>Users have also the possibility to build their own scoring through user routines, HOWEVER:</a:t>
            </a:r>
          </a:p>
          <a:p>
            <a:pPr lvl="1" eaLnBrk="1" hangingPunct="1"/>
            <a:r>
              <a:rPr lang="en-GB" smtClean="0">
                <a:solidFill>
                  <a:srgbClr val="990000"/>
                </a:solidFill>
              </a:rPr>
              <a:t>Built-in scoring</a:t>
            </a:r>
            <a:r>
              <a:rPr lang="en-GB" smtClean="0"/>
              <a:t> covers most of the </a:t>
            </a:r>
            <a:r>
              <a:rPr lang="en-GB" b="1" smtClean="0">
                <a:solidFill>
                  <a:srgbClr val="448854"/>
                </a:solidFill>
              </a:rPr>
              <a:t>common needs</a:t>
            </a:r>
          </a:p>
          <a:p>
            <a:pPr lvl="1" eaLnBrk="1" hangingPunct="1"/>
            <a:r>
              <a:rPr lang="en-GB" smtClean="0">
                <a:solidFill>
                  <a:srgbClr val="990000"/>
                </a:solidFill>
              </a:rPr>
              <a:t>Built-in scoring</a:t>
            </a:r>
            <a:r>
              <a:rPr lang="en-GB" smtClean="0"/>
              <a:t> has been </a:t>
            </a:r>
            <a:r>
              <a:rPr lang="en-GB" b="1" smtClean="0">
                <a:solidFill>
                  <a:srgbClr val="448854"/>
                </a:solidFill>
              </a:rPr>
              <a:t>extensively tested</a:t>
            </a:r>
          </a:p>
          <a:p>
            <a:pPr lvl="1" eaLnBrk="1" hangingPunct="1"/>
            <a:r>
              <a:rPr lang="en-GB" smtClean="0">
                <a:solidFill>
                  <a:srgbClr val="990000"/>
                </a:solidFill>
              </a:rPr>
              <a:t>Built-in scoring</a:t>
            </a:r>
            <a:r>
              <a:rPr lang="en-GB" smtClean="0"/>
              <a:t> takes BIASING </a:t>
            </a:r>
            <a:r>
              <a:rPr lang="en-GB" b="1" smtClean="0">
                <a:solidFill>
                  <a:srgbClr val="448854"/>
                </a:solidFill>
              </a:rPr>
              <a:t>weights automatically into account</a:t>
            </a:r>
          </a:p>
          <a:p>
            <a:pPr lvl="1" eaLnBrk="1" hangingPunct="1"/>
            <a:r>
              <a:rPr lang="en-GB" smtClean="0">
                <a:solidFill>
                  <a:srgbClr val="990000"/>
                </a:solidFill>
              </a:rPr>
              <a:t>Built-in scoring</a:t>
            </a:r>
            <a:r>
              <a:rPr lang="en-GB" smtClean="0"/>
              <a:t> has </a:t>
            </a:r>
            <a:r>
              <a:rPr lang="en-GB" b="1" smtClean="0">
                <a:solidFill>
                  <a:srgbClr val="448854"/>
                </a:solidFill>
              </a:rPr>
              <a:t>refined algorithms</a:t>
            </a:r>
            <a:r>
              <a:rPr lang="en-GB" smtClean="0"/>
              <a:t> for track subdivision</a:t>
            </a:r>
          </a:p>
          <a:p>
            <a:pPr lvl="1" eaLnBrk="1" hangingPunct="1"/>
            <a:r>
              <a:rPr lang="en-GB" smtClean="0">
                <a:solidFill>
                  <a:srgbClr val="990000"/>
                </a:solidFill>
              </a:rPr>
              <a:t>Built-in scoring</a:t>
            </a:r>
            <a:r>
              <a:rPr lang="en-GB" smtClean="0"/>
              <a:t> comes with </a:t>
            </a:r>
            <a:r>
              <a:rPr lang="en-GB" b="1" smtClean="0">
                <a:solidFill>
                  <a:srgbClr val="448854"/>
                </a:solidFill>
              </a:rPr>
              <a:t>utility programs</a:t>
            </a:r>
            <a:r>
              <a:rPr lang="en-GB" smtClean="0"/>
              <a:t> that allow to evaluate statistical errors</a:t>
            </a:r>
          </a:p>
          <a:p>
            <a:pPr eaLnBrk="1" hangingPunct="1"/>
            <a:r>
              <a:rPr lang="en-GB" smtClean="0"/>
              <a:t>Scoring can be geometry dependent AND/OR geometry independent FLUKA can score </a:t>
            </a:r>
            <a:r>
              <a:rPr lang="en-GB" smtClean="0">
                <a:solidFill>
                  <a:srgbClr val="800000"/>
                </a:solidFill>
              </a:rPr>
              <a:t>particle fluences, current, track length, energy spectra, Z spectra, energy deposition...</a:t>
            </a:r>
          </a:p>
          <a:p>
            <a:pPr eaLnBrk="1" hangingPunct="1"/>
            <a:r>
              <a:rPr lang="en-GB" smtClean="0"/>
              <a:t>Either integrated over the </a:t>
            </a:r>
            <a:r>
              <a:rPr lang="en-GB" smtClean="0">
                <a:solidFill>
                  <a:srgbClr val="800000"/>
                </a:solidFill>
              </a:rPr>
              <a:t>“run”</a:t>
            </a:r>
            <a:r>
              <a:rPr lang="en-GB" smtClean="0"/>
              <a:t>, with proper normalization, OR </a:t>
            </a:r>
            <a:r>
              <a:rPr lang="en-GB" smtClean="0">
                <a:solidFill>
                  <a:srgbClr val="800000"/>
                </a:solidFill>
              </a:rPr>
              <a:t>event-by event</a:t>
            </a:r>
          </a:p>
          <a:p>
            <a:pPr eaLnBrk="1" hangingPunct="1"/>
            <a:r>
              <a:rPr lang="en-GB" smtClean="0"/>
              <a:t>Standard scoring can be weighted by means of </a:t>
            </a:r>
            <a:r>
              <a:rPr lang="en-GB" smtClean="0">
                <a:solidFill>
                  <a:srgbClr val="800000"/>
                </a:solidFill>
              </a:rPr>
              <a:t>simple user routines</a:t>
            </a:r>
            <a:endParaRPr lang="en-GB" smtClean="0"/>
          </a:p>
          <a:p>
            <a:pPr eaLnBrk="1" hangingPunct="1"/>
            <a:endParaRPr lang="en-GB" sz="1600" i="1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8604250" cy="609600"/>
          </a:xfrm>
        </p:spPr>
        <p:txBody>
          <a:bodyPr/>
          <a:lstStyle/>
          <a:p>
            <a:pPr eaLnBrk="1" hangingPunct="1"/>
            <a:r>
              <a:rPr lang="en-GB" sz="3200" b="1" smtClean="0"/>
              <a:t>Built-In and User Scoring</a:t>
            </a:r>
            <a:endParaRPr 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93F6EF-FE95-41CF-B32E-32208436A25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855663"/>
            <a:ext cx="8353425" cy="5616575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en-GB" smtClean="0">
                <a:solidFill>
                  <a:srgbClr val="990000"/>
                </a:solidFill>
              </a:rPr>
              <a:t>USRTRACK</a:t>
            </a:r>
            <a:r>
              <a:rPr lang="en-GB" smtClean="0"/>
              <a:t>, </a:t>
            </a:r>
            <a:r>
              <a:rPr lang="en-GB" smtClean="0">
                <a:solidFill>
                  <a:srgbClr val="990000"/>
                </a:solidFill>
              </a:rPr>
              <a:t>USRCOLL</a:t>
            </a:r>
            <a:r>
              <a:rPr lang="en-GB" smtClean="0"/>
              <a:t> score average </a:t>
            </a:r>
            <a:r>
              <a:rPr lang="en-GB" smtClean="0">
                <a:solidFill>
                  <a:srgbClr val="008000"/>
                </a:solidFill>
              </a:rPr>
              <a:t>d</a:t>
            </a:r>
            <a:r>
              <a:rPr lang="en-GB" b="1" smtClean="0">
                <a:solidFill>
                  <a:srgbClr val="008000"/>
                </a:solidFill>
                <a:latin typeface="Symbol" pitchFamily="18" charset="2"/>
              </a:rPr>
              <a:t>F</a:t>
            </a:r>
            <a:r>
              <a:rPr lang="en-GB" smtClean="0">
                <a:solidFill>
                  <a:srgbClr val="008000"/>
                </a:solidFill>
              </a:rPr>
              <a:t>/dE (differential fluence)</a:t>
            </a:r>
            <a:r>
              <a:rPr lang="en-GB" smtClean="0"/>
              <a:t> of a given type or family of particles in a given region</a:t>
            </a:r>
          </a:p>
          <a:p>
            <a:pPr eaLnBrk="1" hangingPunct="1">
              <a:spcAft>
                <a:spcPct val="20000"/>
              </a:spcAft>
            </a:pPr>
            <a:r>
              <a:rPr lang="en-GB" smtClean="0">
                <a:solidFill>
                  <a:srgbClr val="990000"/>
                </a:solidFill>
              </a:rPr>
              <a:t>USRBDX</a:t>
            </a:r>
            <a:r>
              <a:rPr lang="en-GB" smtClean="0"/>
              <a:t> scores average </a:t>
            </a:r>
            <a:r>
              <a:rPr lang="en-GB" smtClean="0">
                <a:solidFill>
                  <a:srgbClr val="008000"/>
                </a:solidFill>
              </a:rPr>
              <a:t>d</a:t>
            </a:r>
            <a:r>
              <a:rPr lang="en-GB" baseline="30000" smtClean="0">
                <a:solidFill>
                  <a:srgbClr val="008000"/>
                </a:solidFill>
              </a:rPr>
              <a:t>2</a:t>
            </a:r>
            <a:r>
              <a:rPr lang="en-GB" b="1" smtClean="0">
                <a:solidFill>
                  <a:srgbClr val="008000"/>
                </a:solidFill>
                <a:latin typeface="Symbol" pitchFamily="18" charset="2"/>
              </a:rPr>
              <a:t>F</a:t>
            </a:r>
            <a:r>
              <a:rPr lang="en-GB" smtClean="0">
                <a:solidFill>
                  <a:srgbClr val="008000"/>
                </a:solidFill>
              </a:rPr>
              <a:t>/dEd</a:t>
            </a:r>
            <a:r>
              <a:rPr lang="en-GB" b="1" smtClean="0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en-GB" smtClean="0">
                <a:solidFill>
                  <a:srgbClr val="008000"/>
                </a:solidFill>
              </a:rPr>
              <a:t> (double-differential fluence or current)</a:t>
            </a:r>
            <a:r>
              <a:rPr lang="en-GB" smtClean="0"/>
              <a:t> of a given type or family of particles on a given surface</a:t>
            </a:r>
          </a:p>
          <a:p>
            <a:pPr eaLnBrk="1" hangingPunct="1">
              <a:spcAft>
                <a:spcPct val="20000"/>
              </a:spcAft>
            </a:pPr>
            <a:r>
              <a:rPr lang="en-GB" smtClean="0">
                <a:solidFill>
                  <a:srgbClr val="990000"/>
                </a:solidFill>
              </a:rPr>
              <a:t>USRBIN</a:t>
            </a:r>
            <a:r>
              <a:rPr lang="en-GB" smtClean="0"/>
              <a:t> scores the </a:t>
            </a:r>
            <a:r>
              <a:rPr lang="en-GB" smtClean="0">
                <a:solidFill>
                  <a:srgbClr val="008000"/>
                </a:solidFill>
              </a:rPr>
              <a:t>spatial distribution</a:t>
            </a:r>
            <a:r>
              <a:rPr lang="en-GB" smtClean="0"/>
              <a:t> of </a:t>
            </a:r>
            <a:r>
              <a:rPr lang="en-GB" smtClean="0">
                <a:solidFill>
                  <a:srgbClr val="008000"/>
                </a:solidFill>
              </a:rPr>
              <a:t>energy deposited</a:t>
            </a:r>
            <a:r>
              <a:rPr lang="en-GB" smtClean="0"/>
              <a:t>, or </a:t>
            </a:r>
            <a:r>
              <a:rPr lang="en-GB" smtClean="0">
                <a:solidFill>
                  <a:srgbClr val="008000"/>
                </a:solidFill>
              </a:rPr>
              <a:t>total fluence</a:t>
            </a:r>
            <a:r>
              <a:rPr lang="en-GB" smtClean="0"/>
              <a:t> (or star density, or momentum transfer) in a regular mesh (cylindrical or Cartesian) described by the user</a:t>
            </a:r>
          </a:p>
          <a:p>
            <a:pPr eaLnBrk="1" hangingPunct="1">
              <a:spcAft>
                <a:spcPct val="20000"/>
              </a:spcAft>
            </a:pPr>
            <a:r>
              <a:rPr lang="en-GB" smtClean="0">
                <a:solidFill>
                  <a:srgbClr val="990000"/>
                </a:solidFill>
              </a:rPr>
              <a:t>USRYIELD</a:t>
            </a:r>
            <a:r>
              <a:rPr lang="en-GB" smtClean="0"/>
              <a:t> scores a </a:t>
            </a:r>
            <a:r>
              <a:rPr lang="en-GB" smtClean="0">
                <a:solidFill>
                  <a:srgbClr val="008000"/>
                </a:solidFill>
              </a:rPr>
              <a:t>double differential yield</a:t>
            </a:r>
            <a:r>
              <a:rPr lang="en-GB" smtClean="0"/>
              <a:t> of particles escaping from a surface. The distribution can be with respect to energy and angle, but also other more “exotic” quantities</a:t>
            </a:r>
          </a:p>
          <a:p>
            <a:pPr eaLnBrk="1" hangingPunct="1">
              <a:spcAft>
                <a:spcPct val="20000"/>
              </a:spcAft>
            </a:pPr>
            <a:r>
              <a:rPr lang="en-GB" smtClean="0">
                <a:solidFill>
                  <a:srgbClr val="990000"/>
                </a:solidFill>
              </a:rPr>
              <a:t>SCORE</a:t>
            </a:r>
            <a:r>
              <a:rPr lang="en-GB" smtClean="0"/>
              <a:t> scores </a:t>
            </a:r>
            <a:r>
              <a:rPr lang="en-GB" smtClean="0">
                <a:solidFill>
                  <a:srgbClr val="008000"/>
                </a:solidFill>
              </a:rPr>
              <a:t>energy deposited</a:t>
            </a:r>
            <a:r>
              <a:rPr lang="en-GB" smtClean="0"/>
              <a:t> (or star density) in all regions</a:t>
            </a:r>
          </a:p>
          <a:p>
            <a:pPr eaLnBrk="1" hangingPunct="1">
              <a:spcAft>
                <a:spcPct val="20000"/>
              </a:spcAft>
            </a:pPr>
            <a:r>
              <a:rPr lang="en-GB" smtClean="0"/>
              <a:t>The output of SCORE will be printed in the </a:t>
            </a:r>
            <a:r>
              <a:rPr lang="en-GB" smtClean="0">
                <a:solidFill>
                  <a:srgbClr val="990000"/>
                </a:solidFill>
              </a:rPr>
              <a:t>main (standard) output</a:t>
            </a:r>
            <a:r>
              <a:rPr lang="en-GB" smtClean="0"/>
              <a:t>, written on </a:t>
            </a:r>
            <a:r>
              <a:rPr lang="en-GB" smtClean="0">
                <a:solidFill>
                  <a:srgbClr val="990000"/>
                </a:solidFill>
              </a:rPr>
              <a:t>logical output unit LUNOUT</a:t>
            </a:r>
            <a:r>
              <a:rPr lang="en-GB" smtClean="0"/>
              <a:t> (pre-defined as </a:t>
            </a:r>
            <a:r>
              <a:rPr lang="en-GB" b="1" smtClean="0"/>
              <a:t>11</a:t>
            </a:r>
            <a:r>
              <a:rPr lang="en-GB" smtClean="0"/>
              <a:t> by default)</a:t>
            </a:r>
          </a:p>
          <a:p>
            <a:pPr eaLnBrk="1" hangingPunct="1">
              <a:spcAft>
                <a:spcPct val="20000"/>
              </a:spcAft>
            </a:pPr>
            <a:r>
              <a:rPr lang="en-GB" smtClean="0"/>
              <a:t>All other detectors write their results into </a:t>
            </a:r>
            <a:r>
              <a:rPr lang="en-GB" smtClean="0">
                <a:solidFill>
                  <a:srgbClr val="990000"/>
                </a:solidFill>
              </a:rPr>
              <a:t>logical output units assigned by the user</a:t>
            </a:r>
            <a:r>
              <a:rPr lang="en-GB" smtClean="0"/>
              <a:t> (the unit numbers must be </a:t>
            </a:r>
            <a:r>
              <a:rPr lang="en-GB" b="1" smtClean="0"/>
              <a:t>&gt;20</a:t>
            </a:r>
            <a:r>
              <a:rPr lang="en-GB" smtClean="0"/>
              <a:t>)</a:t>
            </a:r>
            <a:endParaRPr lang="en-GB" sz="1600" i="1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8604250" cy="609600"/>
          </a:xfrm>
        </p:spPr>
        <p:txBody>
          <a:bodyPr/>
          <a:lstStyle/>
          <a:p>
            <a:pPr eaLnBrk="1" hangingPunct="1"/>
            <a:r>
              <a:rPr lang="en-GB" sz="3200" b="1" smtClean="0"/>
              <a:t>Related Scoring Commands</a:t>
            </a:r>
            <a:endParaRPr 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65CFA9-5D93-4376-BF14-1DC4647FA69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908050"/>
            <a:ext cx="8424862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GB" smtClean="0">
                <a:solidFill>
                  <a:srgbClr val="800000"/>
                </a:solidFill>
              </a:rPr>
              <a:t>RESNUCLEi</a:t>
            </a:r>
            <a:r>
              <a:rPr lang="en-GB" smtClean="0"/>
              <a:t> scores </a:t>
            </a:r>
            <a:r>
              <a:rPr lang="en-GB" smtClean="0">
                <a:solidFill>
                  <a:srgbClr val="448854"/>
                </a:solidFill>
              </a:rPr>
              <a:t>residual nuclei in a given region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GB" smtClean="0"/>
              <a:t>more details are given in the respective lecture on activation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GB" smtClean="0">
                <a:solidFill>
                  <a:srgbClr val="800000"/>
                </a:solidFill>
              </a:rPr>
              <a:t>DETECT</a:t>
            </a:r>
            <a:r>
              <a:rPr lang="en-GB" smtClean="0"/>
              <a:t> scores </a:t>
            </a:r>
            <a:r>
              <a:rPr lang="en-GB" smtClean="0">
                <a:solidFill>
                  <a:srgbClr val="448854"/>
                </a:solidFill>
              </a:rPr>
              <a:t>energy deposition in coincidence</a:t>
            </a:r>
            <a:r>
              <a:rPr lang="en-GB" smtClean="0"/>
              <a:t> or anti-coincidence with a trigger, separately for each “event" (primary history)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GB" smtClean="0">
                <a:solidFill>
                  <a:srgbClr val="800000"/>
                </a:solidFill>
              </a:rPr>
              <a:t>EVENTBIN</a:t>
            </a:r>
            <a:r>
              <a:rPr lang="en-GB" smtClean="0"/>
              <a:t> is like </a:t>
            </a:r>
            <a:r>
              <a:rPr lang="en-GB" smtClean="0">
                <a:solidFill>
                  <a:srgbClr val="800000"/>
                </a:solidFill>
              </a:rPr>
              <a:t>USRBIN</a:t>
            </a:r>
            <a:r>
              <a:rPr lang="en-GB" smtClean="0"/>
              <a:t>, but prints the binning output </a:t>
            </a:r>
            <a:r>
              <a:rPr lang="en-GB" smtClean="0">
                <a:solidFill>
                  <a:srgbClr val="448854"/>
                </a:solidFill>
              </a:rPr>
              <a:t>after each event</a:t>
            </a:r>
            <a:r>
              <a:rPr lang="en-GB" smtClean="0"/>
              <a:t> instead of an average over histories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GB" smtClean="0">
                <a:solidFill>
                  <a:srgbClr val="800000"/>
                </a:solidFill>
              </a:rPr>
              <a:t>ROTPRBIN</a:t>
            </a:r>
            <a:r>
              <a:rPr lang="en-GB" smtClean="0"/>
              <a:t> sets the </a:t>
            </a:r>
            <a:r>
              <a:rPr lang="en-GB" smtClean="0">
                <a:solidFill>
                  <a:srgbClr val="448854"/>
                </a:solidFill>
              </a:rPr>
              <a:t>storage precision</a:t>
            </a:r>
            <a:r>
              <a:rPr lang="en-GB" smtClean="0"/>
              <a:t> (single or double) and assigns </a:t>
            </a:r>
            <a:r>
              <a:rPr lang="en-GB" smtClean="0">
                <a:solidFill>
                  <a:srgbClr val="448854"/>
                </a:solidFill>
              </a:rPr>
              <a:t>rotations/translations</a:t>
            </a:r>
            <a:r>
              <a:rPr lang="en-GB" smtClean="0"/>
              <a:t> for a given user-defined binning (USRBIN or EVENTBIN)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GB" smtClean="0"/>
              <a:t>more details will be given in the lecture about the use of </a:t>
            </a:r>
            <a:r>
              <a:rPr lang="en-GB" smtClean="0">
                <a:solidFill>
                  <a:srgbClr val="800000"/>
                </a:solidFill>
              </a:rPr>
              <a:t>LATTICE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GB" smtClean="0">
                <a:solidFill>
                  <a:srgbClr val="800000"/>
                </a:solidFill>
              </a:rPr>
              <a:t>TCQUENCH</a:t>
            </a:r>
            <a:r>
              <a:rPr lang="en-GB" smtClean="0"/>
              <a:t> sets scoring </a:t>
            </a:r>
            <a:r>
              <a:rPr lang="en-GB" smtClean="0">
                <a:solidFill>
                  <a:srgbClr val="448854"/>
                </a:solidFill>
              </a:rPr>
              <a:t>time cut-offs and/or Birks quenching</a:t>
            </a:r>
            <a:r>
              <a:rPr lang="en-GB" smtClean="0"/>
              <a:t> parameters for binnings (</a:t>
            </a:r>
            <a:r>
              <a:rPr lang="en-GB" smtClean="0">
                <a:solidFill>
                  <a:srgbClr val="800000"/>
                </a:solidFill>
              </a:rPr>
              <a:t>USRBIN</a:t>
            </a:r>
            <a:r>
              <a:rPr lang="en-GB" smtClean="0"/>
              <a:t> or </a:t>
            </a:r>
            <a:r>
              <a:rPr lang="en-GB" smtClean="0">
                <a:solidFill>
                  <a:srgbClr val="800000"/>
                </a:solidFill>
              </a:rPr>
              <a:t>EVENTBIN</a:t>
            </a:r>
            <a:r>
              <a:rPr lang="en-GB" smtClean="0"/>
              <a:t>) indicated by the user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GB" smtClean="0">
                <a:solidFill>
                  <a:srgbClr val="800000"/>
                </a:solidFill>
              </a:rPr>
              <a:t>USERDUMP</a:t>
            </a:r>
            <a:r>
              <a:rPr lang="en-GB" smtClean="0"/>
              <a:t> defines the events to be written onto a “</a:t>
            </a:r>
            <a:r>
              <a:rPr lang="en-GB" smtClean="0">
                <a:solidFill>
                  <a:srgbClr val="448854"/>
                </a:solidFill>
              </a:rPr>
              <a:t>collision tape” file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GB" smtClean="0">
                <a:solidFill>
                  <a:srgbClr val="990000"/>
                </a:solidFill>
              </a:rPr>
              <a:t>AUXSCORE  </a:t>
            </a:r>
            <a:r>
              <a:rPr lang="en-GB" smtClean="0"/>
              <a:t>defines</a:t>
            </a:r>
            <a:r>
              <a:rPr lang="en-GB" smtClean="0">
                <a:solidFill>
                  <a:srgbClr val="448854"/>
                </a:solidFill>
              </a:rPr>
              <a:t> filters</a:t>
            </a:r>
            <a:r>
              <a:rPr lang="en-GB" smtClean="0"/>
              <a:t> and </a:t>
            </a:r>
            <a:r>
              <a:rPr lang="en-GB" smtClean="0">
                <a:solidFill>
                  <a:srgbClr val="448854"/>
                </a:solidFill>
              </a:rPr>
              <a:t>conversion coefficients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endParaRPr lang="en-GB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8604250" cy="609600"/>
          </a:xfrm>
        </p:spPr>
        <p:txBody>
          <a:bodyPr/>
          <a:lstStyle/>
          <a:p>
            <a:pPr eaLnBrk="1" hangingPunct="1"/>
            <a:r>
              <a:rPr lang="en-GB" sz="3200" b="1" smtClean="0"/>
              <a:t>More “Special” Scoring</a:t>
            </a:r>
            <a:endParaRPr 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3EFB60-1158-4C02-AEDD-EA7115FAB4F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8353425" cy="54911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mtClean="0"/>
              <a:t>The respective Fluka output consists of:</a:t>
            </a:r>
          </a:p>
          <a:p>
            <a:pPr eaLnBrk="1" hangingPunct="1"/>
            <a:r>
              <a:rPr lang="en-GB" smtClean="0"/>
              <a:t>A </a:t>
            </a:r>
            <a:r>
              <a:rPr lang="en-GB" smtClean="0">
                <a:solidFill>
                  <a:srgbClr val="800000"/>
                </a:solidFill>
              </a:rPr>
              <a:t>main (standard) output</a:t>
            </a:r>
            <a:r>
              <a:rPr lang="en-GB" smtClean="0"/>
              <a:t>, written on logical output unit </a:t>
            </a:r>
            <a:r>
              <a:rPr lang="en-GB" smtClean="0">
                <a:solidFill>
                  <a:srgbClr val="448854"/>
                </a:solidFill>
              </a:rPr>
              <a:t>LUNOUT</a:t>
            </a:r>
            <a:r>
              <a:rPr lang="en-GB" smtClean="0"/>
              <a:t> (predefined as 11 by default) </a:t>
            </a:r>
            <a:r>
              <a:rPr lang="en-GB" smtClean="0">
                <a:solidFill>
                  <a:schemeClr val="tx2"/>
                </a:solidFill>
              </a:rPr>
              <a:t>[.out]</a:t>
            </a:r>
          </a:p>
          <a:p>
            <a:pPr lvl="1" eaLnBrk="1" hangingPunct="1"/>
            <a:r>
              <a:rPr lang="en-GB" smtClean="0"/>
              <a:t>for details refer to the </a:t>
            </a:r>
            <a:r>
              <a:rPr lang="en-GB" b="1" smtClean="0"/>
              <a:t>lecture explaining the FLUKA output</a:t>
            </a:r>
          </a:p>
          <a:p>
            <a:pPr eaLnBrk="1" hangingPunct="1"/>
            <a:r>
              <a:rPr lang="en-GB" smtClean="0"/>
              <a:t>A file with the last random number seeds, unit </a:t>
            </a:r>
            <a:r>
              <a:rPr lang="en-GB" smtClean="0">
                <a:solidFill>
                  <a:srgbClr val="448854"/>
                </a:solidFill>
              </a:rPr>
              <a:t>LUNRAN</a:t>
            </a:r>
            <a:r>
              <a:rPr lang="en-GB" smtClean="0"/>
              <a:t> (2 by default) </a:t>
            </a:r>
            <a:r>
              <a:rPr lang="en-GB" smtClean="0">
                <a:solidFill>
                  <a:schemeClr val="tx2"/>
                </a:solidFill>
              </a:rPr>
              <a:t>[ran*]</a:t>
            </a:r>
          </a:p>
          <a:p>
            <a:pPr eaLnBrk="1" hangingPunct="1"/>
            <a:r>
              <a:rPr lang="en-GB" smtClean="0"/>
              <a:t>A file of error messages, unit </a:t>
            </a:r>
            <a:r>
              <a:rPr lang="en-GB" smtClean="0">
                <a:solidFill>
                  <a:srgbClr val="448854"/>
                </a:solidFill>
              </a:rPr>
              <a:t>LUNERR</a:t>
            </a:r>
            <a:r>
              <a:rPr lang="en-GB" smtClean="0"/>
              <a:t> (15 by default) </a:t>
            </a:r>
            <a:r>
              <a:rPr lang="en-GB" smtClean="0">
                <a:solidFill>
                  <a:schemeClr val="tx2"/>
                </a:solidFill>
              </a:rPr>
              <a:t>[.err]</a:t>
            </a:r>
          </a:p>
          <a:p>
            <a:pPr eaLnBrk="1" hangingPunct="1"/>
            <a:r>
              <a:rPr lang="en-GB" smtClean="0"/>
              <a:t>Any number (including zero) of </a:t>
            </a:r>
            <a:r>
              <a:rPr lang="en-GB" smtClean="0">
                <a:solidFill>
                  <a:srgbClr val="990000"/>
                </a:solidFill>
              </a:rPr>
              <a:t>estimator output files</a:t>
            </a:r>
            <a:r>
              <a:rPr lang="en-GB" smtClean="0"/>
              <a:t>. Their logical unit number is defined by the user </a:t>
            </a:r>
            <a:r>
              <a:rPr lang="en-GB" smtClean="0">
                <a:solidFill>
                  <a:schemeClr val="tx2"/>
                </a:solidFill>
              </a:rPr>
              <a:t>[*fort_xx*]</a:t>
            </a:r>
          </a:p>
          <a:p>
            <a:pPr eaLnBrk="1" hangingPunct="1"/>
            <a:r>
              <a:rPr lang="en-GB" smtClean="0"/>
              <a:t>The available range of logical output numbers is: 21-99</a:t>
            </a:r>
          </a:p>
          <a:p>
            <a:pPr eaLnBrk="1" hangingPunct="1"/>
            <a:r>
              <a:rPr lang="en-GB" smtClean="0"/>
              <a:t>Generally, the user can choose between </a:t>
            </a:r>
            <a:r>
              <a:rPr lang="en-GB" smtClean="0">
                <a:solidFill>
                  <a:srgbClr val="990000"/>
                </a:solidFill>
              </a:rPr>
              <a:t>formatted and unformatted</a:t>
            </a:r>
            <a:r>
              <a:rPr lang="en-GB" smtClean="0"/>
              <a:t> (binary) scoring (negative or positive sign)</a:t>
            </a:r>
          </a:p>
          <a:p>
            <a:pPr eaLnBrk="1" hangingPunct="1"/>
            <a:r>
              <a:rPr lang="en-GB" smtClean="0"/>
              <a:t>Possible </a:t>
            </a:r>
            <a:r>
              <a:rPr lang="en-GB" smtClean="0">
                <a:solidFill>
                  <a:srgbClr val="990000"/>
                </a:solidFill>
              </a:rPr>
              <a:t>additional output generated by the user </a:t>
            </a:r>
            <a:r>
              <a:rPr lang="en-GB" smtClean="0"/>
              <a:t>in any user routine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8604250" cy="609600"/>
          </a:xfrm>
        </p:spPr>
        <p:txBody>
          <a:bodyPr/>
          <a:lstStyle/>
          <a:p>
            <a:pPr eaLnBrk="1" hangingPunct="1"/>
            <a:r>
              <a:rPr lang="en-GB" sz="3200" b="1" smtClean="0"/>
              <a:t>The FLUKA Output Files</a:t>
            </a:r>
            <a:endParaRPr 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4735A5-9281-44CB-B92C-39C90C4C7599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7788" y="1628775"/>
            <a:ext cx="3168650" cy="190817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</p:pic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8604250" cy="609600"/>
          </a:xfrm>
        </p:spPr>
        <p:txBody>
          <a:bodyPr/>
          <a:lstStyle/>
          <a:p>
            <a:pPr eaLnBrk="1" hangingPunct="1"/>
            <a:r>
              <a:rPr lang="en-GB" sz="3200" b="1" smtClean="0"/>
              <a:t>Extending the example with Scoring</a:t>
            </a:r>
            <a:endParaRPr lang="en-US" sz="3200" b="1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500063" y="1071563"/>
            <a:ext cx="84963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GB" sz="2000" kern="0" dirty="0">
                <a:latin typeface="+mn-lt"/>
              </a:rPr>
              <a:t>Cylinder along Z, filled by water-</a:t>
            </a:r>
            <a:r>
              <a:rPr lang="en-GB" sz="2000" kern="0" dirty="0" err="1">
                <a:latin typeface="+mn-lt"/>
              </a:rPr>
              <a:t>aluminum</a:t>
            </a:r>
            <a:r>
              <a:rPr lang="en-GB" sz="2000" kern="0" dirty="0">
                <a:latin typeface="+mn-lt"/>
              </a:rPr>
              <a:t>-lead and surrounded by Air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endParaRPr lang="en-GB" sz="2000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endParaRPr lang="en-GB" sz="2000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endParaRPr lang="en-GB" sz="2000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endParaRPr lang="en-GB" sz="2000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endParaRPr lang="en-GB" sz="2000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endParaRPr lang="en-GB" sz="2000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GB" sz="2000" kern="0" dirty="0">
                <a:latin typeface="+mn-lt"/>
              </a:rPr>
              <a:t>the </a:t>
            </a:r>
            <a:r>
              <a:rPr lang="en-GB" sz="2000" kern="0" dirty="0">
                <a:solidFill>
                  <a:srgbClr val="990000"/>
                </a:solidFill>
                <a:latin typeface="+mn-lt"/>
              </a:rPr>
              <a:t>USRBIN</a:t>
            </a:r>
            <a:r>
              <a:rPr lang="en-GB" sz="2000" kern="0" dirty="0">
                <a:latin typeface="+mn-lt"/>
              </a:rPr>
              <a:t> command allows to </a:t>
            </a:r>
            <a:r>
              <a:rPr lang="en-GB" sz="2000" u="sng" kern="0" dirty="0">
                <a:latin typeface="+mn-lt"/>
              </a:rPr>
              <a:t>superimpose</a:t>
            </a:r>
            <a:r>
              <a:rPr lang="en-GB" sz="2000" kern="0" dirty="0">
                <a:latin typeface="+mn-lt"/>
              </a:rPr>
              <a:t> to the geometry a </a:t>
            </a:r>
            <a:r>
              <a:rPr lang="en-GB" sz="2000" kern="0" dirty="0">
                <a:solidFill>
                  <a:srgbClr val="008000"/>
                </a:solidFill>
                <a:latin typeface="+mn-lt"/>
              </a:rPr>
              <a:t>3-D grid</a:t>
            </a:r>
            <a:r>
              <a:rPr lang="en-GB" sz="2000" kern="0" dirty="0">
                <a:latin typeface="+mn-lt"/>
              </a:rPr>
              <a:t>, either </a:t>
            </a:r>
            <a:r>
              <a:rPr lang="en-GB" sz="2000" kern="0" dirty="0" err="1">
                <a:latin typeface="+mn-lt"/>
              </a:rPr>
              <a:t>cartesian</a:t>
            </a:r>
            <a:r>
              <a:rPr lang="en-GB" sz="2000" kern="0" dirty="0">
                <a:latin typeface="+mn-lt"/>
              </a:rPr>
              <a:t> or R-Z-</a:t>
            </a:r>
            <a:r>
              <a:rPr lang="el-GR" sz="2000" kern="0" dirty="0">
                <a:latin typeface="+mn-lt"/>
                <a:cs typeface="Tahoma" pitchFamily="34" charset="0"/>
              </a:rPr>
              <a:t>Φ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GB" sz="2000" kern="0" dirty="0">
                <a:latin typeface="+mn-lt"/>
              </a:rPr>
              <a:t>On this grid, one can score energy deposition, particle </a:t>
            </a:r>
            <a:r>
              <a:rPr lang="en-GB" sz="2000" kern="0" dirty="0" err="1">
                <a:latin typeface="+mn-lt"/>
              </a:rPr>
              <a:t>fluence</a:t>
            </a:r>
            <a:r>
              <a:rPr lang="en-GB" sz="2000" kern="0" dirty="0">
                <a:latin typeface="+mn-lt"/>
              </a:rPr>
              <a:t> (total or by particle type), as well as the density of interactions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GB" sz="2000" kern="0" dirty="0">
                <a:latin typeface="+mn-lt"/>
              </a:rPr>
              <a:t>There is an equivalent </a:t>
            </a:r>
            <a:r>
              <a:rPr lang="en-GB" sz="2000" kern="0" dirty="0">
                <a:solidFill>
                  <a:srgbClr val="990000"/>
                </a:solidFill>
                <a:latin typeface="+mn-lt"/>
              </a:rPr>
              <a:t>EVENTBIN</a:t>
            </a:r>
            <a:r>
              <a:rPr lang="en-GB" sz="2000" kern="0" dirty="0">
                <a:latin typeface="+mn-lt"/>
              </a:rPr>
              <a:t> command, that outputs the same quantities event-by-event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GB" sz="2000" kern="0" dirty="0">
                <a:latin typeface="+mn-lt"/>
              </a:rPr>
              <a:t>using </a:t>
            </a:r>
            <a:r>
              <a:rPr lang="en-GB" sz="2000" kern="0" dirty="0">
                <a:solidFill>
                  <a:srgbClr val="990000"/>
                </a:solidFill>
                <a:latin typeface="+mn-lt"/>
              </a:rPr>
              <a:t>USERWEIG</a:t>
            </a:r>
            <a:r>
              <a:rPr lang="en-GB" sz="2000" kern="0" dirty="0">
                <a:latin typeface="+mn-lt"/>
              </a:rPr>
              <a:t> the results can be weighted by the </a:t>
            </a:r>
            <a:r>
              <a:rPr lang="en-GB" sz="2000" kern="0" dirty="0" err="1">
                <a:latin typeface="+mn-lt"/>
              </a:rPr>
              <a:t>comscw.f</a:t>
            </a:r>
            <a:r>
              <a:rPr lang="en-GB" sz="2000" kern="0" dirty="0">
                <a:latin typeface="+mn-lt"/>
              </a:rPr>
              <a:t> or </a:t>
            </a:r>
            <a:r>
              <a:rPr lang="en-GB" sz="2000" kern="0" dirty="0" err="1">
                <a:latin typeface="+mn-lt"/>
              </a:rPr>
              <a:t>fluscw.f</a:t>
            </a:r>
            <a:r>
              <a:rPr lang="en-GB" sz="2000" kern="0" dirty="0">
                <a:latin typeface="+mn-lt"/>
              </a:rPr>
              <a:t> functions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GB" sz="2000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endParaRPr lang="en-GB" sz="1600" i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788371-35AA-4D78-B1D7-FF8FF336233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0700" y="1055688"/>
            <a:ext cx="8496300" cy="5613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z="1800" smtClean="0">
                <a:solidFill>
                  <a:srgbClr val="448854"/>
                </a:solidFill>
              </a:rPr>
              <a:t>** energy deposition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Lucida Console" pitchFamily="49" charset="0"/>
              </a:rPr>
              <a:t>USRBIN     11.0     </a:t>
            </a:r>
            <a:r>
              <a:rPr lang="en-US" sz="1600" smtClean="0">
                <a:solidFill>
                  <a:srgbClr val="448854"/>
                </a:solidFill>
                <a:latin typeface="Lucida Console" pitchFamily="49" charset="0"/>
              </a:rPr>
              <a:t>ENERGY</a:t>
            </a:r>
            <a:r>
              <a:rPr lang="en-US" sz="1600" smtClean="0">
                <a:solidFill>
                  <a:srgbClr val="000000"/>
                </a:solidFill>
                <a:latin typeface="Lucida Console" pitchFamily="49" charset="0"/>
              </a:rPr>
              <a:t>    -40.0      10.0           15.0 TargEne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Lucida Console" pitchFamily="49" charset="0"/>
              </a:rPr>
              <a:t>USRBIN      0.0                -5.0     100.0          200.0 &amp;</a:t>
            </a:r>
          </a:p>
          <a:p>
            <a:pPr eaLnBrk="1" hangingPunct="1"/>
            <a:r>
              <a:rPr lang="en-GB" smtClean="0"/>
              <a:t>This is an R-Z-</a:t>
            </a:r>
            <a:r>
              <a:rPr lang="el-GR" smtClean="0">
                <a:cs typeface="Tahoma" pitchFamily="34" charset="0"/>
              </a:rPr>
              <a:t>Φ</a:t>
            </a:r>
            <a:r>
              <a:rPr lang="en-GB" smtClean="0"/>
              <a:t> binning (what(1)=11), scoring energy deposition (generalized particle ENERGY, or 208), writing the unformatted output on unit 40, spanning 0&lt;R&lt;10 in 100 bins, 0&lt;</a:t>
            </a:r>
            <a:r>
              <a:rPr lang="en-GB" smtClean="0">
                <a:latin typeface="Symbol" pitchFamily="18" charset="2"/>
              </a:rPr>
              <a:t>F</a:t>
            </a:r>
            <a:r>
              <a:rPr lang="en-GB" smtClean="0"/>
              <a:t>&lt;2</a:t>
            </a:r>
            <a:r>
              <a:rPr lang="en-GB" smtClean="0">
                <a:latin typeface="Symbol" pitchFamily="18" charset="2"/>
              </a:rPr>
              <a:t>p</a:t>
            </a:r>
            <a:r>
              <a:rPr lang="en-GB" smtClean="0"/>
              <a:t> in 1 bin (default), </a:t>
            </a:r>
            <a:br>
              <a:rPr lang="en-GB" smtClean="0"/>
            </a:br>
            <a:r>
              <a:rPr lang="en-GB" smtClean="0"/>
              <a:t>-5&lt;z&lt;15 in 200 bins.</a:t>
            </a:r>
          </a:p>
          <a:p>
            <a:pPr eaLnBrk="1" hangingPunct="1">
              <a:buFont typeface="Wingdings" pitchFamily="2" charset="2"/>
              <a:buNone/>
            </a:pPr>
            <a:endParaRPr lang="en-GB" sz="1800" smtClean="0">
              <a:solidFill>
                <a:srgbClr val="00CC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sz="1800" smtClean="0">
                <a:solidFill>
                  <a:srgbClr val="448854"/>
                </a:solidFill>
              </a:rPr>
              <a:t>** neutron fluence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1800" smtClean="0">
                <a:solidFill>
                  <a:srgbClr val="448854"/>
                </a:solidFill>
              </a:rPr>
              <a:t>*                   R-Z   EM energy  output unit        Rmax    axis Y     Zmax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1800" smtClean="0">
                <a:solidFill>
                  <a:srgbClr val="448854"/>
                </a:solidFill>
              </a:rPr>
              <a:t>*                 Rmin         axis X           Zmin    # R-bins # Phi-bins # Z-bins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Lucida Console" pitchFamily="49" charset="0"/>
              </a:rPr>
              <a:t>USRBIN     11.0   NEUTRON     -40.0      10.0           15.0 TargNeu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Lucida Console" pitchFamily="49" charset="0"/>
              </a:rPr>
              <a:t>USRBIN      0.0                -5.0     100.0          200.0 &amp;</a:t>
            </a:r>
          </a:p>
          <a:p>
            <a:pPr eaLnBrk="1" hangingPunct="1"/>
            <a:r>
              <a:rPr lang="en-GB" smtClean="0"/>
              <a:t>This is a R-Z-</a:t>
            </a:r>
            <a:r>
              <a:rPr lang="el-GR" smtClean="0">
                <a:cs typeface="Tahoma" pitchFamily="34" charset="0"/>
              </a:rPr>
              <a:t>Φ</a:t>
            </a:r>
            <a:r>
              <a:rPr lang="en-GB" smtClean="0"/>
              <a:t> binning (what(1)=11), scoring neutron fluence, writing the unformatted output on unit 40, spanning 0&lt;R&lt;10 in 100 bins, 0&lt;</a:t>
            </a:r>
            <a:r>
              <a:rPr lang="en-GB" smtClean="0">
                <a:latin typeface="Symbol" pitchFamily="18" charset="2"/>
              </a:rPr>
              <a:t>F</a:t>
            </a:r>
            <a:r>
              <a:rPr lang="en-GB" smtClean="0"/>
              <a:t>&lt;2</a:t>
            </a:r>
            <a:r>
              <a:rPr lang="en-GB" smtClean="0">
                <a:latin typeface="Symbol" pitchFamily="18" charset="2"/>
              </a:rPr>
              <a:t>p</a:t>
            </a:r>
            <a:r>
              <a:rPr lang="en-GB" smtClean="0"/>
              <a:t> in 1 bin (default), -5&lt;z&lt;15 in 200 bins.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8604250" cy="609600"/>
          </a:xfrm>
        </p:spPr>
        <p:txBody>
          <a:bodyPr/>
          <a:lstStyle/>
          <a:p>
            <a:pPr eaLnBrk="1" hangingPunct="1"/>
            <a:r>
              <a:rPr lang="en-GB" sz="3200" b="1" smtClean="0"/>
              <a:t>USRBIN</a:t>
            </a:r>
            <a:endParaRPr 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DE46A8-457F-49E7-9460-755565A284E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0700" y="1055688"/>
            <a:ext cx="8496300" cy="5613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GB" smtClean="0">
                <a:solidFill>
                  <a:srgbClr val="FF0000"/>
                </a:solidFill>
                <a:latin typeface="Comic Sans MS" pitchFamily="66" charset="0"/>
              </a:rPr>
              <a:t>WHAT(2) </a:t>
            </a:r>
            <a:r>
              <a:rPr lang="en-GB" smtClean="0">
                <a:latin typeface="Comic Sans MS" pitchFamily="66" charset="0"/>
              </a:rPr>
              <a:t>= ENERGY :</a:t>
            </a:r>
            <a:r>
              <a:rPr lang="en-GB" smtClean="0"/>
              <a:t>Energy deposition from a 3.5 GeV proton beam hitting at [0.,0.,0.] directed along z</a:t>
            </a:r>
            <a:br>
              <a:rPr lang="en-GB" smtClean="0"/>
            </a:br>
            <a:r>
              <a:rPr lang="en-GB" smtClean="0">
                <a:solidFill>
                  <a:srgbClr val="800000"/>
                </a:solidFill>
              </a:rPr>
              <a:t>results are normalized to GeV/cm</a:t>
            </a:r>
            <a:r>
              <a:rPr lang="en-GB" baseline="30000" smtClean="0">
                <a:solidFill>
                  <a:srgbClr val="800000"/>
                </a:solidFill>
              </a:rPr>
              <a:t>3</a:t>
            </a:r>
            <a:r>
              <a:rPr lang="en-GB" smtClean="0">
                <a:solidFill>
                  <a:srgbClr val="800000"/>
                </a:solidFill>
              </a:rPr>
              <a:t> per primary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8604250" cy="609600"/>
          </a:xfrm>
        </p:spPr>
        <p:txBody>
          <a:bodyPr/>
          <a:lstStyle/>
          <a:p>
            <a:pPr eaLnBrk="1" hangingPunct="1"/>
            <a:r>
              <a:rPr lang="en-GB" sz="3200" b="1" smtClean="0"/>
              <a:t>USRBIN </a:t>
            </a:r>
            <a:r>
              <a:rPr lang="en-GB" sz="3200" b="1" smtClean="0">
                <a:sym typeface="Wingdings" pitchFamily="2" charset="2"/>
              </a:rPr>
              <a:t></a:t>
            </a:r>
            <a:r>
              <a:rPr lang="en-GB" sz="3200" b="1" smtClean="0"/>
              <a:t> The Result</a:t>
            </a:r>
            <a:endParaRPr lang="en-US" sz="3200" b="1" smtClean="0"/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333625"/>
            <a:ext cx="7848600" cy="375920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rgbClr val="FF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rgbClr val="FF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ueprint 2">
    <a:dk1>
      <a:srgbClr val="40458C"/>
    </a:dk1>
    <a:lt1>
      <a:srgbClr val="FFFFFF"/>
    </a:lt1>
    <a:dk2>
      <a:srgbClr val="660066"/>
    </a:dk2>
    <a:lt2>
      <a:srgbClr val="B7C1EB"/>
    </a:lt2>
    <a:accent1>
      <a:srgbClr val="ECD882"/>
    </a:accent1>
    <a:accent2>
      <a:srgbClr val="B2B2B2"/>
    </a:accent2>
    <a:accent3>
      <a:srgbClr val="FFFFFF"/>
    </a:accent3>
    <a:accent4>
      <a:srgbClr val="353A77"/>
    </a:accent4>
    <a:accent5>
      <a:srgbClr val="F4E9C1"/>
    </a:accent5>
    <a:accent6>
      <a:srgbClr val="A1A1A1"/>
    </a:accent6>
    <a:hlink>
      <a:srgbClr val="6F89F7"/>
    </a:hlink>
    <a:folHlink>
      <a:srgbClr val="CFDBF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10838</TotalTime>
  <Words>2227</Words>
  <Application>Microsoft PowerPoint</Application>
  <PresentationFormat>Overhead</PresentationFormat>
  <Paragraphs>275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Blueprint</vt:lpstr>
      <vt:lpstr>FLUKA Estimators and Scoring</vt:lpstr>
      <vt:lpstr>FLUKA Scoring &amp; Results - Estimators</vt:lpstr>
      <vt:lpstr>Built-In and User Scoring</vt:lpstr>
      <vt:lpstr>Related Scoring Commands</vt:lpstr>
      <vt:lpstr>More “Special” Scoring</vt:lpstr>
      <vt:lpstr>The FLUKA Output Files</vt:lpstr>
      <vt:lpstr>Extending the example with Scoring</vt:lpstr>
      <vt:lpstr>USRBIN</vt:lpstr>
      <vt:lpstr>USRBIN  The Result</vt:lpstr>
      <vt:lpstr>USRBIN  The Result</vt:lpstr>
      <vt:lpstr>USRBIN  The Result</vt:lpstr>
      <vt:lpstr>USRBDX</vt:lpstr>
      <vt:lpstr>USRBDX  The Result</vt:lpstr>
      <vt:lpstr>USRBDX  The Result</vt:lpstr>
      <vt:lpstr>USRTRACK</vt:lpstr>
      <vt:lpstr>USRYIELD</vt:lpstr>
      <vt:lpstr>USRYIELD</vt:lpstr>
      <vt:lpstr>USRYIELD -&gt; The Result</vt:lpstr>
      <vt:lpstr>FILTERS : AUXSCORE</vt:lpstr>
      <vt:lpstr>User Conversions/Weighing </vt:lpstr>
      <vt:lpstr>Built-in  Conversions and AUXSCORE</vt:lpstr>
      <vt:lpstr>Standard Postprocessing Programs</vt:lpstr>
      <vt:lpstr>Standard Postprocessing Programs</vt:lpstr>
      <vt:lpstr>Flux/Fluence: A Common Confusion</vt:lpstr>
      <vt:lpstr>Flux/Fluence: A Common Confusion</vt:lpstr>
      <vt:lpstr>Formal Equivalence of Fluence Definitions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Vasilis Vlachoudis</dc:creator>
  <cp:lastModifiedBy>sroesler</cp:lastModifiedBy>
  <cp:revision>881</cp:revision>
  <cp:lastPrinted>2004-07-08T08:47:15Z</cp:lastPrinted>
  <dcterms:created xsi:type="dcterms:W3CDTF">2003-02-06T18:33:45Z</dcterms:created>
  <dcterms:modified xsi:type="dcterms:W3CDTF">2009-03-26T13:47:21Z</dcterms:modified>
</cp:coreProperties>
</file>