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3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  <p:sldId id="268" r:id="rId12"/>
    <p:sldId id="269" r:id="rId13"/>
    <p:sldId id="270" r:id="rId14"/>
    <p:sldId id="267" r:id="rId15"/>
    <p:sldId id="272" r:id="rId16"/>
    <p:sldId id="273" r:id="rId17"/>
    <p:sldId id="274" r:id="rId18"/>
    <p:sldId id="275" r:id="rId19"/>
    <p:sldId id="277" r:id="rId20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33CC33"/>
    <a:srgbClr val="FF0000"/>
    <a:srgbClr val="FF3300"/>
    <a:srgbClr val="800080"/>
    <a:srgbClr val="9999FF"/>
    <a:srgbClr val="FFFF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527" autoAdjust="0"/>
    <p:restoredTop sz="94660"/>
  </p:normalViewPr>
  <p:slideViewPr>
    <p:cSldViewPr>
      <p:cViewPr varScale="1">
        <p:scale>
          <a:sx n="118" d="100"/>
          <a:sy n="118" d="100"/>
        </p:scale>
        <p:origin x="-900" y="-102"/>
      </p:cViewPr>
      <p:guideLst>
        <p:guide orient="horz" pos="2390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D26113-9D9E-408D-8B30-E7C43FE68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D4550-6CA9-4B10-A477-19F8D700747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C906D-5277-4ED6-8C8C-330F05BB7DA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438E7-71A4-4FD1-A05D-D8902F11812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42867-3E44-40C7-8B9B-78117A747B8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EF67-AFC3-41DE-BD1D-36C6EC8C86D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2B67D-D6E3-40ED-B697-0BE9D74CEF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D7E63-80A6-4C00-8B21-082144C47C3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331D5-C213-4C05-9BC8-D34D98F104F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59DDB-E0E1-480D-8EFA-56B058CEFED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5306F-D7CD-45E7-8AEB-30FECE0BC21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07D59-2C32-4E9D-94EB-DE2438DA70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FF796-9DED-4FDD-A610-85B5F05373C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9D26D-2575-4305-A50C-2215F8DBF8E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B05B5-8655-4BDB-9033-BD0607135DC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20755-D320-4B08-B6A2-D981E276EEB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9D383-544D-4614-BA37-60640FC7483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A2346-A889-463E-BAD1-A654B8C79A0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5B0AD-7D6C-4670-B7BA-CDC170B9FD5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FC407-46E1-4DFF-946E-3E81E7FB568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982663"/>
            <a:ext cx="7388225" cy="3154362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5"/>
              <a:ext cx="155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608263" y="3429000"/>
            <a:ext cx="6710362" cy="3184525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4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6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099635" y="1939625"/>
            <a:ext cx="8627904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6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99635" y="3663151"/>
            <a:ext cx="7951205" cy="224005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762000" y="6915150"/>
            <a:ext cx="2114550" cy="506413"/>
          </a:xfrm>
        </p:spPr>
        <p:txBody>
          <a:bodyPr/>
          <a:lstStyle>
            <a:lvl1pPr>
              <a:defRPr sz="16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15150"/>
            <a:ext cx="3213100" cy="50641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15150"/>
            <a:ext cx="2114550" cy="506413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2A59EDC-C6BF-4525-B359-BEE8917B3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31837" y="969963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7788" y="7072313"/>
            <a:ext cx="1776412" cy="338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50750-D0FC-4F82-840C-D9A4EF9AFC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4507" y="337326"/>
            <a:ext cx="2199270" cy="66621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98" y="337326"/>
            <a:ext cx="6428634" cy="66621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97788" y="7072313"/>
            <a:ext cx="1776412" cy="3381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667B-A2C6-47A4-AE6C-BAF63FBDB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 bwMode="auto">
          <a:xfrm>
            <a:off x="731837" y="969963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731837" y="969963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7031"/>
            <a:ext cx="8626475" cy="6746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B25D-6E32-4DB2-B7BA-4FC0EA1A7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17" y="4877174"/>
            <a:ext cx="8627904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817" y="3216897"/>
            <a:ext cx="8627904" cy="1660277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852" indent="0">
              <a:buNone/>
              <a:defRPr sz="2000"/>
            </a:lvl2pPr>
            <a:lvl3pPr marL="1013704" indent="0">
              <a:buNone/>
              <a:defRPr sz="1800"/>
            </a:lvl3pPr>
            <a:lvl4pPr marL="1520556" indent="0">
              <a:buNone/>
              <a:defRPr sz="1600"/>
            </a:lvl4pPr>
            <a:lvl5pPr marL="2027408" indent="0">
              <a:buNone/>
              <a:defRPr sz="1600"/>
            </a:lvl5pPr>
            <a:lvl6pPr marL="2534260" indent="0">
              <a:buNone/>
              <a:defRPr sz="1600"/>
            </a:lvl6pPr>
            <a:lvl7pPr marL="3041112" indent="0">
              <a:buNone/>
              <a:defRPr sz="1600"/>
            </a:lvl7pPr>
            <a:lvl8pPr marL="3547963" indent="0">
              <a:buNone/>
              <a:defRPr sz="1600"/>
            </a:lvl8pPr>
            <a:lvl9pPr marL="405481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8A6D-D266-4095-BAA2-1C96E7C75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>
            <a:off x="731837" y="969963"/>
            <a:ext cx="8686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98" y="1264973"/>
            <a:ext cx="4313952" cy="573454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825" y="1264973"/>
            <a:ext cx="4313952" cy="573454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0638-BE42-4FDD-801F-88DD3091C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698930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4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1" y="1698930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852" indent="0">
              <a:buNone/>
              <a:defRPr sz="2200" b="1"/>
            </a:lvl2pPr>
            <a:lvl3pPr marL="1013704" indent="0">
              <a:buNone/>
              <a:defRPr sz="2000" b="1"/>
            </a:lvl3pPr>
            <a:lvl4pPr marL="1520556" indent="0">
              <a:buNone/>
              <a:defRPr sz="1800" b="1"/>
            </a:lvl4pPr>
            <a:lvl5pPr marL="2027408" indent="0">
              <a:buNone/>
              <a:defRPr sz="1800" b="1"/>
            </a:lvl5pPr>
            <a:lvl6pPr marL="2534260" indent="0">
              <a:buNone/>
              <a:defRPr sz="1800" b="1"/>
            </a:lvl6pPr>
            <a:lvl7pPr marL="3041112" indent="0">
              <a:buNone/>
              <a:defRPr sz="1800" b="1"/>
            </a:lvl7pPr>
            <a:lvl8pPr marL="3547963" indent="0">
              <a:buNone/>
              <a:defRPr sz="1800" b="1"/>
            </a:lvl8pPr>
            <a:lvl9pPr marL="40548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D0B-F969-40B6-9B9F-50CF6D1A3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DF15-2A5D-47E6-8FC0-24CB22024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970B-E0A3-45D0-B96F-4F3331B88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2188"/>
            <a:ext cx="3339436" cy="128605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2189"/>
            <a:ext cx="5674397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88244"/>
            <a:ext cx="3339436" cy="519166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C7B2-EFE9-4CA0-BE45-E6CCB3D66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12887"/>
            <a:ext cx="6090285" cy="627216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78166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6852" indent="0">
              <a:buNone/>
              <a:defRPr sz="3100"/>
            </a:lvl2pPr>
            <a:lvl3pPr marL="1013704" indent="0">
              <a:buNone/>
              <a:defRPr sz="2700"/>
            </a:lvl3pPr>
            <a:lvl4pPr marL="1520556" indent="0">
              <a:buNone/>
              <a:defRPr sz="2200"/>
            </a:lvl4pPr>
            <a:lvl5pPr marL="2027408" indent="0">
              <a:buNone/>
              <a:defRPr sz="2200"/>
            </a:lvl5pPr>
            <a:lvl6pPr marL="2534260" indent="0">
              <a:buNone/>
              <a:defRPr sz="2200"/>
            </a:lvl6pPr>
            <a:lvl7pPr marL="3041112" indent="0">
              <a:buNone/>
              <a:defRPr sz="2200"/>
            </a:lvl7pPr>
            <a:lvl8pPr marL="3547963" indent="0">
              <a:buNone/>
              <a:defRPr sz="2200"/>
            </a:lvl8pPr>
            <a:lvl9pPr marL="4054815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40103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6852" indent="0">
              <a:buNone/>
              <a:defRPr sz="1300"/>
            </a:lvl2pPr>
            <a:lvl3pPr marL="1013704" indent="0">
              <a:buNone/>
              <a:defRPr sz="1100"/>
            </a:lvl3pPr>
            <a:lvl4pPr marL="1520556" indent="0">
              <a:buNone/>
              <a:defRPr sz="1000"/>
            </a:lvl4pPr>
            <a:lvl5pPr marL="2027408" indent="0">
              <a:buNone/>
              <a:defRPr sz="1000"/>
            </a:lvl5pPr>
            <a:lvl6pPr marL="2534260" indent="0">
              <a:buNone/>
              <a:defRPr sz="1000"/>
            </a:lvl6pPr>
            <a:lvl7pPr marL="3041112" indent="0">
              <a:buNone/>
              <a:defRPr sz="1000"/>
            </a:lvl7pPr>
            <a:lvl8pPr marL="3547963" indent="0">
              <a:buNone/>
              <a:defRPr sz="1000"/>
            </a:lvl8pPr>
            <a:lvl9pPr marL="40548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C3B0-D7DC-44EF-94A6-760A56383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/>
        </p:nvSpPr>
        <p:spPr bwMode="ltGray">
          <a:xfrm>
            <a:off x="3721100" y="0"/>
            <a:ext cx="6429375" cy="168275"/>
          </a:xfrm>
          <a:prstGeom prst="rect">
            <a:avLst/>
          </a:prstGeom>
          <a:pattFill prst="pct7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lIns="101370" tIns="50685" rIns="101370" bIns="50685" anchor="ctr"/>
          <a:lstStyle/>
          <a:p>
            <a:pPr>
              <a:defRPr/>
            </a:pPr>
            <a:endParaRPr lang="en-US"/>
          </a:p>
        </p:txBody>
      </p:sp>
      <p:sp>
        <p:nvSpPr>
          <p:cNvPr id="215043" name="Line 3"/>
          <p:cNvSpPr>
            <a:spLocks noChangeShapeType="1"/>
          </p:cNvSpPr>
          <p:nvPr/>
        </p:nvSpPr>
        <p:spPr bwMode="ltGray">
          <a:xfrm>
            <a:off x="9812338" y="0"/>
            <a:ext cx="0" cy="26146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lIns="101370" tIns="50685" rIns="101370" bIns="50685"/>
          <a:lstStyle/>
          <a:p>
            <a:pPr>
              <a:defRPr/>
            </a:pPr>
            <a:endParaRPr 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38138" y="590550"/>
            <a:ext cx="2101850" cy="2867025"/>
            <a:chOff x="192" y="336"/>
            <a:chExt cx="1193" cy="1632"/>
          </a:xfrm>
        </p:grpSpPr>
        <p:sp>
          <p:nvSpPr>
            <p:cNvPr id="215045" name="Line 5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7" name="Arc 7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6550"/>
            <a:ext cx="86264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275" y="1265238"/>
            <a:ext cx="87979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074" tIns="51038" rIns="102074" bIns="51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7083425"/>
            <a:ext cx="211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 algn="l">
              <a:defRPr sz="13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8963" y="7083425"/>
            <a:ext cx="4398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7788" y="7083425"/>
            <a:ext cx="1776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074" tIns="51038" rIns="102074" bIns="510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16059B-B711-41D5-911F-34E976949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8275638" y="6996113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1200" dirty="0"/>
              <a:t>C. Theis, M. Brugger CERN</a:t>
            </a:r>
          </a:p>
        </p:txBody>
      </p:sp>
      <p:sp>
        <p:nvSpPr>
          <p:cNvPr id="15" name="Rectangle 46"/>
          <p:cNvSpPr>
            <a:spLocks noChangeArrowheads="1"/>
          </p:cNvSpPr>
          <p:nvPr userDrawn="1"/>
        </p:nvSpPr>
        <p:spPr bwMode="auto">
          <a:xfrm>
            <a:off x="198438" y="6996113"/>
            <a:ext cx="1550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1200" dirty="0"/>
              <a:t>SimpleGeo example</a:t>
            </a:r>
            <a:endParaRPr lang="en-US" sz="1200" dirty="0"/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4781550" y="69961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D3641ECF-8525-4B23-8CDC-49FCBDB816F7}" type="slidenum">
              <a:rPr lang="en-US" sz="1200"/>
              <a:pPr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506852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101370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520556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202740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79413" indent="-379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266825" indent="-252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773238" indent="-2524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279650" indent="-2524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787686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3294537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801389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4308241" indent="-25342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5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704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56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408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260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112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963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815" algn="l" defTabSz="10137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9/Random_10000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upload.wikimedia.org/wikipedia/commons/f/fc/Low_discrepancy_10000.pn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10150475" cy="5624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10" descr="CERN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6238" y="669131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987425" y="366713"/>
            <a:ext cx="8469313" cy="6096000"/>
            <a:chOff x="622" y="423"/>
            <a:chExt cx="5335" cy="3840"/>
          </a:xfrm>
        </p:grpSpPr>
        <p:pic>
          <p:nvPicPr>
            <p:cNvPr id="16391" name="Picture 8" descr="splash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2" y="423"/>
              <a:ext cx="5119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29" y="2583"/>
              <a:ext cx="1128" cy="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68288" y="595313"/>
            <a:ext cx="701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Visual debugging with SimpleGeo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694238" y="6310313"/>
            <a:ext cx="1477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Chris Theis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Debug the geometry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sz="2800" smtClean="0"/>
              <a:t>Open the debugger via the menu “</a:t>
            </a:r>
            <a:r>
              <a:rPr lang="en-US" sz="2800" smtClean="0">
                <a:solidFill>
                  <a:srgbClr val="0000FF"/>
                </a:solidFill>
              </a:rPr>
              <a:t>File</a:t>
            </a:r>
            <a:r>
              <a:rPr lang="en-US" sz="2800" smtClean="0"/>
              <a:t>” - “</a:t>
            </a:r>
            <a:r>
              <a:rPr lang="en-US" sz="2800" smtClean="0">
                <a:solidFill>
                  <a:srgbClr val="0000FF"/>
                </a:solidFill>
              </a:rPr>
              <a:t>Debug geometry</a:t>
            </a:r>
            <a:r>
              <a:rPr lang="en-US" sz="2800" smtClean="0"/>
              <a:t>”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sz="2800" smtClean="0"/>
              <a:t>Enter the coordinates</a:t>
            </a:r>
            <a:br>
              <a:rPr lang="en-US" sz="2800" smtClean="0"/>
            </a:br>
            <a:r>
              <a:rPr lang="en-US" sz="2800" smtClean="0"/>
              <a:t>of our ROI or load </a:t>
            </a:r>
            <a:br>
              <a:rPr lang="en-US" sz="2800" smtClean="0"/>
            </a:br>
            <a:r>
              <a:rPr lang="en-US" sz="2800" smtClean="0"/>
              <a:t>them from the file</a:t>
            </a:r>
            <a:br>
              <a:rPr lang="en-US" sz="2800" smtClean="0"/>
            </a:br>
            <a:r>
              <a:rPr lang="en-US" sz="2800" smtClean="0">
                <a:solidFill>
                  <a:srgbClr val="0000FF"/>
                </a:solidFill>
              </a:rPr>
              <a:t>ngen_e1.sdb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endParaRPr lang="en-US" sz="280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10"/>
            </a:pPr>
            <a:r>
              <a:rPr lang="en-US" sz="2800" smtClean="0"/>
              <a:t>Click on the bug to </a:t>
            </a:r>
            <a:br>
              <a:rPr lang="en-US" sz="2800" smtClean="0"/>
            </a:br>
            <a:r>
              <a:rPr lang="en-US" sz="2800" smtClean="0"/>
              <a:t>start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08538" y="1997075"/>
            <a:ext cx="5295900" cy="4237038"/>
            <a:chOff x="3029" y="1583"/>
            <a:chExt cx="3336" cy="2669"/>
          </a:xfrm>
        </p:grpSpPr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9" y="1583"/>
              <a:ext cx="3312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Oval 6"/>
            <p:cNvSpPr>
              <a:spLocks noChangeArrowheads="1"/>
            </p:cNvSpPr>
            <p:nvPr/>
          </p:nvSpPr>
          <p:spPr bwMode="auto">
            <a:xfrm>
              <a:off x="5549" y="1767"/>
              <a:ext cx="816" cy="38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Line 7"/>
            <p:cNvSpPr>
              <a:spLocks noChangeShapeType="1"/>
            </p:cNvSpPr>
            <p:nvPr/>
          </p:nvSpPr>
          <p:spPr bwMode="auto">
            <a:xfrm flipV="1">
              <a:off x="5453" y="2151"/>
              <a:ext cx="24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5203" y="2462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Start</a:t>
              </a:r>
            </a:p>
          </p:txBody>
        </p:sp>
      </p:grp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355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The result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Debugging can be stopped anytime. All errors found so far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some time the following overlaps will be found: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Click on one of the entries and the respective region will be automatically selected in the CSG tree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138" y="3567113"/>
            <a:ext cx="5143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458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The result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357313"/>
            <a:ext cx="97536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Select “</a:t>
            </a:r>
            <a:r>
              <a:rPr lang="en-US" sz="2800" smtClean="0">
                <a:solidFill>
                  <a:srgbClr val="0000FF"/>
                </a:solidFill>
              </a:rPr>
              <a:t>View</a:t>
            </a:r>
            <a:r>
              <a:rPr lang="en-US" sz="2800" smtClean="0"/>
              <a:t>” - “</a:t>
            </a:r>
            <a:r>
              <a:rPr lang="en-US" sz="2800" smtClean="0">
                <a:solidFill>
                  <a:srgbClr val="0000FF"/>
                </a:solidFill>
              </a:rPr>
              <a:t>Overlay sketch</a:t>
            </a:r>
            <a:r>
              <a:rPr lang="en-US" sz="2800" smtClean="0"/>
              <a:t>” to render all regions inside our ROI</a:t>
            </a:r>
            <a:br>
              <a:rPr lang="en-US" sz="2800" smtClean="0"/>
            </a:br>
            <a:endParaRPr lang="en-US" sz="2800" smtClean="0"/>
          </a:p>
          <a:p>
            <a:pPr eaLnBrk="1" hangingPunct="1"/>
            <a:r>
              <a:rPr lang="en-US" sz="2800" smtClean="0"/>
              <a:t>Click on the “</a:t>
            </a:r>
            <a:r>
              <a:rPr lang="en-US" sz="2800" smtClean="0">
                <a:solidFill>
                  <a:srgbClr val="0000FF"/>
                </a:solidFill>
              </a:rPr>
              <a:t>Visualize</a:t>
            </a:r>
            <a:r>
              <a:rPr lang="en-US" sz="2800" smtClean="0"/>
              <a:t>” button in the debugger dialog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3948113"/>
            <a:ext cx="4191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0238" y="4252913"/>
            <a:ext cx="26273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Line 6"/>
          <p:cNvSpPr>
            <a:spLocks noChangeShapeType="1"/>
          </p:cNvSpPr>
          <p:nvPr/>
        </p:nvSpPr>
        <p:spPr bwMode="auto">
          <a:xfrm flipV="1">
            <a:off x="4465638" y="5395913"/>
            <a:ext cx="26670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1975" name="Text Box 7"/>
          <p:cNvSpPr txBox="1">
            <a:spLocks noChangeArrowheads="1"/>
          </p:cNvSpPr>
          <p:nvPr/>
        </p:nvSpPr>
        <p:spPr bwMode="auto">
          <a:xfrm>
            <a:off x="5227638" y="6310313"/>
            <a:ext cx="277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Overlapping points</a:t>
            </a:r>
          </a:p>
          <a:p>
            <a:r>
              <a:rPr lang="en-US">
                <a:solidFill>
                  <a:srgbClr val="FF0000"/>
                </a:solidFill>
              </a:rPr>
              <a:t>Marked by green spheres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56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 animBg="1"/>
      <p:bldP spid="211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Taking a closer look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Regions #12 and #13 are problematic </a:t>
            </a:r>
            <a:br>
              <a:rPr lang="en-US" sz="2800" smtClean="0"/>
            </a:br>
            <a:r>
              <a:rPr lang="en-US" sz="2800" smtClean="0"/>
              <a:t>           refine the ROI for debugging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Select </a:t>
            </a:r>
            <a:r>
              <a:rPr lang="en-US" sz="2800" smtClean="0">
                <a:solidFill>
                  <a:srgbClr val="0000FF"/>
                </a:solidFill>
              </a:rPr>
              <a:t>012_Union</a:t>
            </a:r>
            <a:r>
              <a:rPr lang="en-US" sz="2800" smtClean="0"/>
              <a:t> in the CSG tree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Double click on the </a:t>
            </a:r>
            <a:r>
              <a:rPr lang="en-US" sz="2800" smtClean="0">
                <a:solidFill>
                  <a:srgbClr val="0000FF"/>
                </a:solidFill>
              </a:rPr>
              <a:t>right mouse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FF"/>
                </a:solidFill>
              </a:rPr>
              <a:t>	button </a:t>
            </a:r>
            <a:r>
              <a:rPr lang="en-US" sz="2800" smtClean="0"/>
              <a:t>to open the context menu, </a:t>
            </a:r>
            <a:br>
              <a:rPr lang="en-US" sz="2800" smtClean="0"/>
            </a:br>
            <a:r>
              <a:rPr lang="en-US" sz="2800" smtClean="0"/>
              <a:t>and select </a:t>
            </a:r>
            <a:r>
              <a:rPr lang="en-US" sz="2800" smtClean="0">
                <a:solidFill>
                  <a:srgbClr val="0000FF"/>
                </a:solidFill>
              </a:rPr>
              <a:t>Node-info</a:t>
            </a:r>
            <a:r>
              <a:rPr lang="en-US" sz="2800" smtClean="0"/>
              <a:t>.</a:t>
            </a:r>
            <a:br>
              <a:rPr lang="en-US" sz="2800" smtClean="0"/>
            </a:b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The values of Box min &amp; Box max</a:t>
            </a:r>
            <a:br>
              <a:rPr lang="en-US" sz="2800" smtClean="0"/>
            </a:br>
            <a:r>
              <a:rPr lang="en-US" sz="2800" smtClean="0"/>
              <a:t>are the extensions of the bounding box.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Click on “</a:t>
            </a:r>
            <a:r>
              <a:rPr lang="en-US" sz="2800" smtClean="0">
                <a:solidFill>
                  <a:srgbClr val="0000FF"/>
                </a:solidFill>
              </a:rPr>
              <a:t>Use values for debugging</a:t>
            </a:r>
            <a:r>
              <a:rPr lang="en-US" sz="2800" smtClean="0"/>
              <a:t>” to </a:t>
            </a:r>
            <a:br>
              <a:rPr lang="en-US" sz="2800" smtClean="0"/>
            </a:br>
            <a:r>
              <a:rPr lang="en-US" sz="2800" smtClean="0"/>
              <a:t>transfer the bounding box values to the debugger.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1493838" y="1738313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838" y="3414713"/>
            <a:ext cx="3200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663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Taking a closer look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5"/>
            </a:pPr>
            <a:r>
              <a:rPr lang="en-US" sz="2800" smtClean="0"/>
              <a:t>Turn off the visibility of all regions except </a:t>
            </a:r>
            <a:r>
              <a:rPr lang="en-US" sz="2800" smtClean="0">
                <a:solidFill>
                  <a:srgbClr val="0000FF"/>
                </a:solidFill>
              </a:rPr>
              <a:t>012_Union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0000FF"/>
                </a:solidFill>
              </a:rPr>
              <a:t>013_Union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2800" smtClean="0"/>
              <a:t>Select </a:t>
            </a:r>
            <a:r>
              <a:rPr lang="en-US" sz="2800" smtClean="0">
                <a:solidFill>
                  <a:srgbClr val="0000FF"/>
                </a:solidFill>
              </a:rPr>
              <a:t>Low discrepancy </a:t>
            </a:r>
            <a:r>
              <a:rPr lang="en-US" sz="2800" smtClean="0"/>
              <a:t>or </a:t>
            </a:r>
            <a:r>
              <a:rPr lang="en-US" sz="2800" smtClean="0">
                <a:solidFill>
                  <a:srgbClr val="0000FF"/>
                </a:solidFill>
              </a:rPr>
              <a:t>Latin Hypercube</a:t>
            </a:r>
            <a:r>
              <a:rPr lang="en-US" sz="2800" smtClean="0"/>
              <a:t> as the debugging algorithm and start the debugger.</a:t>
            </a:r>
          </a:p>
          <a:p>
            <a:pPr marL="609600" indent="-609600" eaLnBrk="1" hangingPunct="1"/>
            <a:endParaRPr lang="en-US" sz="2800" smtClean="0">
              <a:solidFill>
                <a:srgbClr val="0000FF"/>
              </a:solidFill>
            </a:endParaRP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38" y="3948113"/>
            <a:ext cx="3375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1341438" y="4786313"/>
            <a:ext cx="1371600" cy="762000"/>
          </a:xfrm>
          <a:prstGeom prst="notchedRightArrow">
            <a:avLst>
              <a:gd name="adj1" fmla="val 50000"/>
              <a:gd name="adj2" fmla="val 4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334963" y="5813425"/>
            <a:ext cx="3460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There is an error in the region</a:t>
            </a:r>
          </a:p>
          <a:p>
            <a:r>
              <a:rPr lang="en-US">
                <a:solidFill>
                  <a:srgbClr val="0000FF"/>
                </a:solidFill>
              </a:rPr>
              <a:t>description of region # 12, which</a:t>
            </a:r>
          </a:p>
          <a:p>
            <a:r>
              <a:rPr lang="en-US">
                <a:solidFill>
                  <a:srgbClr val="0000FF"/>
                </a:solidFill>
              </a:rPr>
              <a:t>lacks a cut plane.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765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second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890713"/>
            <a:ext cx="9753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u="sng" smtClean="0"/>
              <a:t>Close the debugger</a:t>
            </a:r>
            <a:r>
              <a:rPr lang="en-US" sz="3000" smtClean="0"/>
              <a:t>, create a new scene and import </a:t>
            </a:r>
            <a:r>
              <a:rPr lang="en-US" sz="3000" smtClean="0">
                <a:solidFill>
                  <a:srgbClr val="0000FF"/>
                </a:solidFill>
              </a:rPr>
              <a:t>ngen_e2.inp</a:t>
            </a:r>
            <a:r>
              <a:rPr lang="en-US" sz="3000" smtClean="0"/>
              <a:t> from the folder </a:t>
            </a:r>
            <a:r>
              <a:rPr lang="en-US" sz="3000" smtClean="0">
                <a:solidFill>
                  <a:srgbClr val="0000FF"/>
                </a:solidFill>
              </a:rPr>
              <a:t>data/Debugging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Activate the automatic build on the toolbar </a:t>
            </a:r>
            <a:br>
              <a:rPr lang="en-US" sz="3000" smtClean="0"/>
            </a:b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Reset the camera clicking on the toolbar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You will now see the surrounding blackhole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Turn off the visibility of the blackhole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(Click on the checkbox next to the region named </a:t>
            </a:r>
            <a:r>
              <a:rPr lang="en-US" smtClean="0">
                <a:solidFill>
                  <a:srgbClr val="0000FF"/>
                </a:solidFill>
              </a:rPr>
              <a:t>001_Diff </a:t>
            </a:r>
            <a:r>
              <a:rPr lang="en-US" smtClean="0"/>
              <a:t>or click on the gray sphere and press the </a:t>
            </a:r>
            <a:r>
              <a:rPr lang="en-US" smtClean="0">
                <a:solidFill>
                  <a:srgbClr val="0000FF"/>
                </a:solidFill>
              </a:rPr>
              <a:t>Space key</a:t>
            </a:r>
            <a:r>
              <a:rPr lang="en-US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7038" y="2805113"/>
            <a:ext cx="53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7894638" y="3719513"/>
            <a:ext cx="1676400" cy="609600"/>
            <a:chOff x="2705" y="1863"/>
            <a:chExt cx="1596" cy="480"/>
          </a:xfrm>
        </p:grpSpPr>
        <p:pic>
          <p:nvPicPr>
            <p:cNvPr id="2868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5" y="1894"/>
              <a:ext cx="150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Oval 7"/>
            <p:cNvSpPr>
              <a:spLocks noChangeArrowheads="1"/>
            </p:cNvSpPr>
            <p:nvPr/>
          </p:nvSpPr>
          <p:spPr bwMode="auto">
            <a:xfrm>
              <a:off x="3773" y="1863"/>
              <a:ext cx="528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4238" y="4714875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second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Load the debug parameters from </a:t>
            </a:r>
            <a:r>
              <a:rPr lang="en-US" sz="2800" smtClean="0">
                <a:solidFill>
                  <a:srgbClr val="0000FF"/>
                </a:solidFill>
              </a:rPr>
              <a:t>ngen_e2.sdb</a:t>
            </a: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Start the debugger</a:t>
            </a:r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2838" y="3186113"/>
            <a:ext cx="441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4" name="AutoShape 6"/>
          <p:cNvSpPr>
            <a:spLocks noChangeArrowheads="1"/>
          </p:cNvSpPr>
          <p:nvPr/>
        </p:nvSpPr>
        <p:spPr bwMode="auto">
          <a:xfrm>
            <a:off x="3932238" y="3186113"/>
            <a:ext cx="457200" cy="1676400"/>
          </a:xfrm>
          <a:prstGeom prst="curvedRightArrow">
            <a:avLst>
              <a:gd name="adj1" fmla="val 73333"/>
              <a:gd name="adj2" fmla="val 14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34963" y="3370263"/>
            <a:ext cx="3902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 huge amount of over-laps is found in </a:t>
            </a:r>
            <a:r>
              <a:rPr lang="en-US" sz="2400">
                <a:solidFill>
                  <a:srgbClr val="0000FF"/>
                </a:solidFill>
              </a:rPr>
              <a:t>007_Int</a:t>
            </a:r>
            <a:r>
              <a:rPr lang="en-US" sz="2400">
                <a:solidFill>
                  <a:srgbClr val="FF0000"/>
                </a:solidFill>
              </a:rPr>
              <a:t> and </a:t>
            </a:r>
            <a:r>
              <a:rPr lang="en-US" sz="2400">
                <a:solidFill>
                  <a:srgbClr val="0000FF"/>
                </a:solidFill>
              </a:rPr>
              <a:t>008_Int.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50838" y="5500688"/>
            <a:ext cx="4768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Hint:</a:t>
            </a:r>
            <a:r>
              <a:rPr lang="en-US"/>
              <a:t> Select </a:t>
            </a:r>
            <a:r>
              <a:rPr lang="en-US">
                <a:solidFill>
                  <a:srgbClr val="0000FF"/>
                </a:solidFill>
              </a:rPr>
              <a:t>007_Int</a:t>
            </a:r>
            <a:r>
              <a:rPr lang="en-US"/>
              <a:t> in the CSG tree and</a:t>
            </a:r>
          </a:p>
          <a:p>
            <a:r>
              <a:rPr lang="en-US"/>
              <a:t>then select </a:t>
            </a:r>
            <a:r>
              <a:rPr lang="en-US">
                <a:solidFill>
                  <a:srgbClr val="0000FF"/>
                </a:solidFill>
              </a:rPr>
              <a:t>008_Int</a:t>
            </a:r>
            <a:r>
              <a:rPr lang="en-US"/>
              <a:t>. You will see that both</a:t>
            </a:r>
          </a:p>
          <a:p>
            <a:r>
              <a:rPr lang="en-US"/>
              <a:t>have the </a:t>
            </a:r>
            <a:r>
              <a:rPr lang="en-US">
                <a:solidFill>
                  <a:srgbClr val="FF0000"/>
                </a:solidFill>
              </a:rPr>
              <a:t>same red contours</a:t>
            </a:r>
            <a:r>
              <a:rPr lang="en-US"/>
              <a:t>. This means that</a:t>
            </a:r>
          </a:p>
          <a:p>
            <a:r>
              <a:rPr lang="en-US"/>
              <a:t>they are </a:t>
            </a:r>
            <a:r>
              <a:rPr lang="en-US">
                <a:solidFill>
                  <a:srgbClr val="FF0000"/>
                </a:solidFill>
              </a:rPr>
              <a:t>identical</a:t>
            </a:r>
            <a:r>
              <a:rPr lang="en-US"/>
              <a:t>!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970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nimBg="1"/>
      <p:bldP spid="222215" grpId="0"/>
      <p:bldP spid="2222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third example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433513"/>
            <a:ext cx="9753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u="sng" smtClean="0"/>
              <a:t>Close the debugger</a:t>
            </a:r>
            <a:r>
              <a:rPr lang="en-US" sz="3000" smtClean="0"/>
              <a:t>, create a new scene and import </a:t>
            </a:r>
            <a:r>
              <a:rPr lang="en-US" sz="3000" smtClean="0">
                <a:solidFill>
                  <a:srgbClr val="0000FF"/>
                </a:solidFill>
              </a:rPr>
              <a:t>ngen_e4.inp</a:t>
            </a:r>
            <a:r>
              <a:rPr lang="en-US" sz="3000" smtClean="0"/>
              <a:t> from the folder </a:t>
            </a:r>
            <a:r>
              <a:rPr lang="en-US" sz="3000" smtClean="0">
                <a:solidFill>
                  <a:srgbClr val="0000FF"/>
                </a:solidFill>
              </a:rPr>
              <a:t>data/Debugging</a:t>
            </a:r>
            <a:br>
              <a:rPr lang="en-US" sz="3000" smtClean="0">
                <a:solidFill>
                  <a:srgbClr val="0000FF"/>
                </a:solidFill>
              </a:rPr>
            </a:br>
            <a:endParaRPr lang="en-US" sz="300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Activate the automatic build on the toolbar </a:t>
            </a:r>
            <a:br>
              <a:rPr lang="en-US" sz="3000" smtClean="0"/>
            </a:b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Reset the camera clicking on the toolbar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You will now see the surrounding blackhole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smtClean="0"/>
              <a:t>Turn off the visibility of the blackhole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   (Click on the checkbox next to the region named </a:t>
            </a:r>
            <a:r>
              <a:rPr lang="en-US" smtClean="0">
                <a:solidFill>
                  <a:srgbClr val="0000FF"/>
                </a:solidFill>
              </a:rPr>
              <a:t>001_Diff </a:t>
            </a:r>
            <a:r>
              <a:rPr lang="en-US" smtClean="0"/>
              <a:t>or click on the gray sphere and press the </a:t>
            </a:r>
            <a:r>
              <a:rPr lang="en-US" smtClean="0">
                <a:solidFill>
                  <a:srgbClr val="0000FF"/>
                </a:solidFill>
              </a:rPr>
              <a:t>Space key</a:t>
            </a:r>
            <a:r>
              <a:rPr lang="en-US" smtClean="0"/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638" y="2792413"/>
            <a:ext cx="53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8047038" y="3643313"/>
            <a:ext cx="1676400" cy="609600"/>
            <a:chOff x="2705" y="1863"/>
            <a:chExt cx="1596" cy="480"/>
          </a:xfrm>
        </p:grpSpPr>
        <p:pic>
          <p:nvPicPr>
            <p:cNvPr id="307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5" y="1894"/>
              <a:ext cx="150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1" name="Oval 7"/>
            <p:cNvSpPr>
              <a:spLocks noChangeArrowheads="1"/>
            </p:cNvSpPr>
            <p:nvPr/>
          </p:nvSpPr>
          <p:spPr bwMode="auto">
            <a:xfrm>
              <a:off x="3773" y="1863"/>
              <a:ext cx="528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8038" y="4791075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30728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3072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8438" y="2652713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third example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Load the debug parameters from </a:t>
            </a:r>
            <a:r>
              <a:rPr lang="en-US" sz="2800" smtClean="0">
                <a:solidFill>
                  <a:srgbClr val="0000FF"/>
                </a:solidFill>
              </a:rPr>
              <a:t>ngen_e3.sdb</a:t>
            </a: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Start the debugger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258763" y="3262313"/>
            <a:ext cx="39020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 huge amount of undefined points was found and marked by red spheres.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229385" name="AutoShape 9"/>
          <p:cNvSpPr>
            <a:spLocks noChangeArrowheads="1"/>
          </p:cNvSpPr>
          <p:nvPr/>
        </p:nvSpPr>
        <p:spPr bwMode="auto">
          <a:xfrm>
            <a:off x="427038" y="5624513"/>
            <a:ext cx="838200" cy="533400"/>
          </a:xfrm>
          <a:prstGeom prst="notchedRightArrow">
            <a:avLst>
              <a:gd name="adj1" fmla="val 50000"/>
              <a:gd name="adj2" fmla="val 3928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401763" y="5624513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A region is missing</a:t>
            </a:r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31753" name="Rectangle 12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3175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2" grpId="0"/>
      <p:bldP spid="229385" grpId="0" animBg="1"/>
      <p:bldP spid="229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Final remarks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Which algorithm is the best?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33CC33"/>
                </a:solidFill>
              </a:rPr>
              <a:t>  - The best is a total, uniform coverage of the region.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33CC33"/>
                </a:solidFill>
              </a:rPr>
              <a:t>             possible only with infinitely many steps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36638" y="2424113"/>
            <a:ext cx="6858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884238" y="4024313"/>
            <a:ext cx="6858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82763" y="3887788"/>
            <a:ext cx="6983412" cy="221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Combine and try various methods. </a:t>
            </a:r>
          </a:p>
          <a:p>
            <a:r>
              <a:rPr lang="en-US"/>
              <a:t/>
            </a:r>
            <a:br>
              <a:rPr lang="en-US"/>
            </a:br>
            <a:r>
              <a:rPr lang="en-US" sz="2200"/>
              <a:t>1.) Low discrepancy/Latin Hypercube/Jittered stratified</a:t>
            </a:r>
            <a:br>
              <a:rPr lang="en-US" sz="2200"/>
            </a:br>
            <a:r>
              <a:rPr lang="en-US" sz="2200"/>
              <a:t>    (recommended in the first place)</a:t>
            </a:r>
          </a:p>
          <a:p>
            <a:r>
              <a:rPr lang="en-US" sz="2200"/>
              <a:t>2.) Stochastic sampling</a:t>
            </a:r>
          </a:p>
          <a:p>
            <a:r>
              <a:rPr lang="en-US" sz="2200"/>
              <a:t>3.) Grid sampling</a:t>
            </a:r>
          </a:p>
        </p:txBody>
      </p:sp>
      <p:sp>
        <p:nvSpPr>
          <p:cNvPr id="3277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138113"/>
            <a:ext cx="8153400" cy="93662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Overview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3838" y="2043113"/>
            <a:ext cx="70866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SimpleGeo’s visual debugger</a:t>
            </a:r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endParaRPr lang="en-US" sz="3600" smtClean="0"/>
          </a:p>
          <a:p>
            <a:pPr eaLnBrk="1" hangingPunct="1">
              <a:buFontTx/>
              <a:buNone/>
            </a:pPr>
            <a:r>
              <a:rPr lang="en-US" sz="3600" smtClean="0"/>
              <a:t>Running a few examples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731838" y="2214563"/>
          <a:ext cx="685800" cy="384175"/>
        </p:xfrm>
        <a:graphic>
          <a:graphicData uri="http://schemas.openxmlformats.org/presentationml/2006/ole">
            <p:oleObj spid="_x0000_s1026" name="Image" r:id="rId4" imgW="3809524" imgH="2133333" progId="Photoshop.Image.9">
              <p:embed/>
            </p:oleObj>
          </a:graphicData>
        </a:graphic>
      </p:graphicFrame>
      <p:pic>
        <p:nvPicPr>
          <p:cNvPr id="1029" name="Picture 4" descr="To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4176713"/>
            <a:ext cx="685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8763" y="98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Geometry errors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Two types of errors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600" smtClean="0"/>
              <a:t>Overlapping regions           FLUKA won’t crash but the results may be not what you had intended.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/>
            <a:r>
              <a:rPr lang="en-US" sz="3600" smtClean="0"/>
              <a:t>Undefined regions       program </a:t>
            </a:r>
            <a:r>
              <a:rPr lang="en-US" sz="3600" smtClean="0">
                <a:solidFill>
                  <a:srgbClr val="FF0000"/>
                </a:solidFill>
              </a:rPr>
              <a:t>crash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608638" y="2500313"/>
            <a:ext cx="762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922838" y="4938713"/>
            <a:ext cx="7620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 descr="j0078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5238" y="5548313"/>
            <a:ext cx="5794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32464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Geometry errors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741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66713"/>
            <a:ext cx="8626475" cy="674687"/>
          </a:xfrm>
        </p:spPr>
        <p:txBody>
          <a:bodyPr/>
          <a:lstStyle/>
          <a:p>
            <a:pPr eaLnBrk="1" hangingPunct="1"/>
            <a:r>
              <a:rPr lang="en-US" smtClean="0"/>
              <a:t>SimpleGeo’s approach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Basic idea is similar to FLUKA: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  <a:r>
              <a:rPr lang="en-US" sz="2800" smtClean="0"/>
              <a:t>Test if particles at specified positions encounter an unambiguous and well-defined region description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3600" smtClean="0">
                <a:solidFill>
                  <a:srgbClr val="FF0000"/>
                </a:solidFill>
              </a:rPr>
              <a:t>The “black magic”: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How do you define those positions that should be tested?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0"/>
            <a:ext cx="32464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Geometry errors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74638" y="6278563"/>
            <a:ext cx="939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ATTENTION: The debugger checks the geometry only!!! It does not include diagnostics for </a:t>
            </a:r>
          </a:p>
          <a:p>
            <a:r>
              <a:rPr lang="en-US">
                <a:solidFill>
                  <a:srgbClr val="33CC33"/>
                </a:solidFill>
              </a:rPr>
              <a:t>	        misaligned values in the input file!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274638" y="6234113"/>
            <a:ext cx="95250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Grid debugging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7238" y="2651125"/>
            <a:ext cx="41148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198438" y="1662113"/>
            <a:ext cx="5943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/>
              <a:t>Definition of a region of interest (ROI) via </a:t>
            </a:r>
            <a:r>
              <a:rPr lang="en-US" sz="2400">
                <a:solidFill>
                  <a:srgbClr val="33CC33"/>
                </a:solidFill>
              </a:rPr>
              <a:t>XMin</a:t>
            </a:r>
            <a:r>
              <a:rPr lang="en-US" sz="2400"/>
              <a:t>, </a:t>
            </a:r>
            <a:r>
              <a:rPr lang="en-US" sz="2400">
                <a:solidFill>
                  <a:srgbClr val="FFC000"/>
                </a:solidFill>
              </a:rPr>
              <a:t>XMax</a:t>
            </a:r>
            <a:r>
              <a:rPr lang="en-US" sz="2400"/>
              <a:t>, </a:t>
            </a:r>
            <a:r>
              <a:rPr lang="en-US" sz="2400">
                <a:solidFill>
                  <a:srgbClr val="33CC33"/>
                </a:solidFill>
              </a:rPr>
              <a:t>YMin</a:t>
            </a:r>
            <a:r>
              <a:rPr lang="en-US" sz="2400"/>
              <a:t>, </a:t>
            </a:r>
            <a:r>
              <a:rPr lang="en-US" sz="2400">
                <a:solidFill>
                  <a:srgbClr val="FFC000"/>
                </a:solidFill>
              </a:rPr>
              <a:t>YMax</a:t>
            </a:r>
            <a:r>
              <a:rPr lang="en-US" sz="2400"/>
              <a:t>,</a:t>
            </a:r>
            <a:br>
              <a:rPr lang="en-US" sz="2400"/>
            </a:br>
            <a:r>
              <a:rPr lang="en-US" sz="2400">
                <a:solidFill>
                  <a:srgbClr val="33CC33"/>
                </a:solidFill>
              </a:rPr>
              <a:t>ZMin</a:t>
            </a:r>
            <a:r>
              <a:rPr lang="en-US" sz="2400"/>
              <a:t>, </a:t>
            </a:r>
            <a:r>
              <a:rPr lang="en-US" sz="2400">
                <a:solidFill>
                  <a:srgbClr val="FFC000"/>
                </a:solidFill>
              </a:rPr>
              <a:t>ZMax</a:t>
            </a:r>
          </a:p>
          <a:p>
            <a:pPr marL="457200" indent="-457200">
              <a:buFontTx/>
              <a:buAutoNum type="arabicPeriod"/>
            </a:pPr>
            <a:endParaRPr lang="en-US" sz="2400"/>
          </a:p>
          <a:p>
            <a:pPr marL="457200" indent="-457200">
              <a:buFontTx/>
              <a:buAutoNum type="arabicPeriod"/>
            </a:pPr>
            <a:r>
              <a:rPr lang="en-US" sz="2400"/>
              <a:t>Specification of how many steps should be taken in each direction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82563" y="4575175"/>
            <a:ext cx="54038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problem:</a:t>
            </a:r>
          </a:p>
          <a:p>
            <a:pPr>
              <a:defRPr/>
            </a:pPr>
            <a:endParaRPr 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</a:rPr>
              <a:t>Errors located in between the equidistant step sizes</a:t>
            </a: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</a:rPr>
              <a:t>cannot be found by definition!</a:t>
            </a:r>
          </a:p>
          <a:p>
            <a:pPr>
              <a:defRPr/>
            </a:pPr>
            <a:endParaRPr lang="en-US" sz="2400"/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 flipV="1">
            <a:off x="4465638" y="5167313"/>
            <a:ext cx="2667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>
            <a:off x="0" y="0"/>
            <a:ext cx="73612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</a:t>
            </a:r>
            <a:r>
              <a:rPr lang="en-US"/>
              <a:t>			Debugging methods</a:t>
            </a:r>
            <a:r>
              <a:rPr lang="en-US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1946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7325" y="7116763"/>
            <a:ext cx="4397375" cy="336550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1966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Other methods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976313"/>
            <a:ext cx="97536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33CC33"/>
                </a:solidFill>
              </a:rPr>
              <a:t>Monte Carlo sampling of the region</a:t>
            </a:r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en-US" sz="1800" smtClean="0"/>
              <a:t>Due to the randomness the probability to find very small errors exists.</a:t>
            </a:r>
            <a:br>
              <a:rPr lang="en-US" sz="1800" smtClean="0"/>
            </a:br>
            <a:r>
              <a:rPr lang="en-US" sz="1800" smtClean="0"/>
              <a:t> </a:t>
            </a:r>
            <a:r>
              <a:rPr lang="en-US" sz="1800" smtClean="0">
                <a:solidFill>
                  <a:srgbClr val="FF0000"/>
                </a:solidFill>
              </a:rPr>
              <a:t>Drawback:</a:t>
            </a:r>
            <a:r>
              <a:rPr lang="en-US" sz="1800" smtClean="0"/>
              <a:t> Tendency to cluster at low sampling rates. Uniformity is  		  	          reached only by a large number of samples.</a:t>
            </a:r>
          </a:p>
          <a:p>
            <a:pPr eaLnBrk="1" hangingPunct="1"/>
            <a:r>
              <a:rPr lang="en-US" sz="2800" smtClean="0">
                <a:solidFill>
                  <a:srgbClr val="33CC33"/>
                </a:solidFill>
              </a:rPr>
              <a:t>Quasi-Monte Carlo sampling of the region</a:t>
            </a:r>
            <a:br>
              <a:rPr lang="en-US" sz="2800" smtClean="0">
                <a:solidFill>
                  <a:srgbClr val="33CC33"/>
                </a:solidFill>
              </a:rPr>
            </a:br>
            <a:r>
              <a:rPr lang="en-US" sz="1800" smtClean="0"/>
              <a:t>Faster convergence towards uniformity. </a:t>
            </a:r>
            <a:br>
              <a:rPr lang="en-US" sz="1800" smtClean="0"/>
            </a:br>
            <a:r>
              <a:rPr lang="en-US" sz="1800" smtClean="0">
                <a:solidFill>
                  <a:srgbClr val="FF0000"/>
                </a:solidFill>
              </a:rPr>
              <a:t>Drawback:</a:t>
            </a:r>
            <a:r>
              <a:rPr lang="en-US" sz="1800" smtClean="0"/>
              <a:t>  Very complex mathematics involved (but this can be 				          compensated for by highly optimized sampling routines).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962025" y="6767513"/>
            <a:ext cx="36766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Monte Carlo sampling (500 points)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5229225" y="6629400"/>
            <a:ext cx="433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Quasi Monte Carlo sampling (500 points)</a:t>
            </a: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0"/>
            <a:ext cx="32464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Geometry errors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0"/>
            <a:ext cx="73612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</a:t>
            </a:r>
            <a:r>
              <a:rPr lang="en-US"/>
              <a:t>			Debugging methods</a:t>
            </a:r>
            <a:r>
              <a:rPr lang="en-US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2048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0490" name="Picture 14" descr="Image:Random 10000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638" y="341471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Image:Low discrepancy 10000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1038" y="341471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5989638" y="7127875"/>
            <a:ext cx="33607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* Images courtesy of R. Dodier, Wikipedia </a:t>
            </a:r>
          </a:p>
          <a:p>
            <a:r>
              <a:rPr lang="en-GB" sz="1000"/>
              <a:t>  http://en.wikipedia.org/wiki/Low-discrepancy_sequence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utoUpdateAnimBg="0"/>
      <p:bldP spid="200711" grpId="0" autoUpdateAnimBg="0"/>
      <p:bldP spid="2007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z="3600" smtClean="0"/>
              <a:t>Algorithms available in SimpleGeo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731838" y="2043113"/>
          <a:ext cx="457200" cy="255587"/>
        </p:xfrm>
        <a:graphic>
          <a:graphicData uri="http://schemas.openxmlformats.org/presentationml/2006/ole">
            <p:oleObj spid="_x0000_s2050" name="Image" r:id="rId4" imgW="3809524" imgH="2133333" progId="Photoshop.Image.9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1189038" y="1879600"/>
            <a:ext cx="84566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Grid sampling</a:t>
            </a:r>
          </a:p>
          <a:p>
            <a:r>
              <a:rPr lang="en-US" sz="2200"/>
              <a:t>  - Equidistant points in each direction X, Y, Z</a:t>
            </a:r>
          </a:p>
          <a:p>
            <a:endParaRPr lang="en-US" sz="2200"/>
          </a:p>
          <a:p>
            <a:r>
              <a:rPr lang="en-US" sz="2800"/>
              <a:t>Stochastic sampling (Monte Carlo method)</a:t>
            </a:r>
          </a:p>
          <a:p>
            <a:r>
              <a:rPr lang="en-US" sz="2800"/>
              <a:t>  </a:t>
            </a:r>
            <a:r>
              <a:rPr lang="en-US" sz="2200"/>
              <a:t>- Uniform distribution of points in a box</a:t>
            </a:r>
          </a:p>
          <a:p>
            <a:endParaRPr lang="en-US" sz="2200"/>
          </a:p>
          <a:p>
            <a:r>
              <a:rPr lang="en-US" sz="2800"/>
              <a:t>Importance sampling</a:t>
            </a:r>
          </a:p>
          <a:p>
            <a:r>
              <a:rPr lang="en-US" sz="2800"/>
              <a:t>  </a:t>
            </a:r>
            <a:r>
              <a:rPr lang="en-US" sz="2200"/>
              <a:t>- Exponential distribution of points in a sphere</a:t>
            </a:r>
          </a:p>
          <a:p>
            <a:endParaRPr lang="en-US" sz="2200"/>
          </a:p>
          <a:p>
            <a:r>
              <a:rPr lang="en-US" sz="2800">
                <a:solidFill>
                  <a:srgbClr val="0000FF"/>
                </a:solidFill>
              </a:rPr>
              <a:t>Quasi Monte Carlo</a:t>
            </a:r>
            <a:r>
              <a:rPr lang="en-US" sz="2800">
                <a:solidFill>
                  <a:srgbClr val="FF0000"/>
                </a:solidFill>
              </a:rPr>
              <a:t> (recommended)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(</a:t>
            </a:r>
            <a:r>
              <a:rPr lang="en-US" sz="2800">
                <a:solidFill>
                  <a:srgbClr val="33CC33"/>
                </a:solidFill>
              </a:rPr>
              <a:t>low discrepancy, jittered stratified, latin hypercube</a:t>
            </a:r>
            <a:r>
              <a:rPr lang="en-US" sz="2800"/>
              <a:t>)</a:t>
            </a:r>
          </a:p>
          <a:p>
            <a:r>
              <a:rPr lang="en-US" sz="2800"/>
              <a:t>  </a:t>
            </a:r>
            <a:r>
              <a:rPr lang="en-US" sz="2200"/>
              <a:t>- Quasi-random distribution of points in a box</a:t>
            </a:r>
          </a:p>
        </p:txBody>
      </p:sp>
      <p:pic>
        <p:nvPicPr>
          <p:cNvPr id="2054" name="Picture 7" descr="To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3109913"/>
            <a:ext cx="457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731838" y="4252913"/>
          <a:ext cx="457200" cy="255587"/>
        </p:xfrm>
        <a:graphic>
          <a:graphicData uri="http://schemas.openxmlformats.org/presentationml/2006/ole">
            <p:oleObj spid="_x0000_s2051" name="Image" r:id="rId6" imgW="3809524" imgH="2133333" progId="Photoshop.Image.9">
              <p:embed/>
            </p:oleObj>
          </a:graphicData>
        </a:graphic>
      </p:graphicFrame>
      <p:pic>
        <p:nvPicPr>
          <p:cNvPr id="2055" name="Picture 9" descr="To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838" y="5548313"/>
            <a:ext cx="457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0" y="0"/>
            <a:ext cx="32464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Geometry errors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0" y="0"/>
            <a:ext cx="7361238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</a:t>
            </a:r>
            <a:r>
              <a:rPr lang="en-US"/>
              <a:t>			Debugging methods</a:t>
            </a:r>
            <a:r>
              <a:rPr lang="en-US">
                <a:solidFill>
                  <a:schemeClr val="bg2"/>
                </a:solidFill>
              </a:rPr>
              <a:t>			</a:t>
            </a:r>
          </a:p>
        </p:txBody>
      </p:sp>
      <p:sp>
        <p:nvSpPr>
          <p:cNvPr id="205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first example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196850" y="1890713"/>
            <a:ext cx="9753600" cy="4876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3000" smtClean="0"/>
              <a:t>Import </a:t>
            </a:r>
            <a:r>
              <a:rPr lang="en-US" sz="3000" smtClean="0">
                <a:solidFill>
                  <a:srgbClr val="0000FF"/>
                </a:solidFill>
              </a:rPr>
              <a:t>ngen_e1.inp</a:t>
            </a:r>
            <a:r>
              <a:rPr lang="en-US" sz="3000" smtClean="0"/>
              <a:t> from the folder </a:t>
            </a:r>
            <a:r>
              <a:rPr lang="en-US" sz="3000" smtClean="0">
                <a:solidFill>
                  <a:srgbClr val="0000FF"/>
                </a:solidFill>
              </a:rPr>
              <a:t>data/Debugging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000" smtClean="0"/>
              <a:t>Activate the automatic build on the toolbar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000" smtClean="0"/>
              <a:t>Reset the camera clicking on the toolbar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3000" smtClean="0"/>
              <a:t>You will now see the surrounding blackhole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3000" smtClean="0"/>
              <a:t>Turn off the visibility of the blackhole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       (Click on the checkbox next to the region named </a:t>
            </a:r>
            <a:r>
              <a:rPr lang="en-US" smtClean="0">
                <a:solidFill>
                  <a:srgbClr val="0000FF"/>
                </a:solidFill>
              </a:rPr>
              <a:t>001_Diff </a:t>
            </a:r>
            <a:r>
              <a:rPr lang="en-US" smtClean="0"/>
              <a:t>or click on the gray sphere and press the </a:t>
            </a:r>
            <a:r>
              <a:rPr lang="en-US" smtClean="0">
                <a:solidFill>
                  <a:srgbClr val="0000FF"/>
                </a:solidFill>
              </a:rPr>
              <a:t>Space key</a:t>
            </a:r>
            <a:r>
              <a:rPr lang="en-US" smtClean="0"/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000" smtClean="0"/>
          </a:p>
          <a:p>
            <a:pPr marL="609600" indent="-609600" eaLnBrk="1" hangingPunct="1"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buFontTx/>
              <a:buAutoNum type="arabicPeriod"/>
            </a:pPr>
            <a:endParaRPr lang="en-US" sz="3000" smtClean="0"/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3238" y="2500313"/>
            <a:ext cx="533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894638" y="3033713"/>
            <a:ext cx="1676400" cy="609600"/>
            <a:chOff x="2705" y="1863"/>
            <a:chExt cx="1596" cy="480"/>
          </a:xfrm>
        </p:grpSpPr>
        <p:pic>
          <p:nvPicPr>
            <p:cNvPr id="21514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5" y="1894"/>
              <a:ext cx="150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Oval 6"/>
            <p:cNvSpPr>
              <a:spLocks noChangeArrowheads="1"/>
            </p:cNvSpPr>
            <p:nvPr/>
          </p:nvSpPr>
          <p:spPr bwMode="auto">
            <a:xfrm>
              <a:off x="3773" y="1863"/>
              <a:ext cx="528" cy="4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8038" y="3952875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15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76238"/>
            <a:ext cx="8626475" cy="676275"/>
          </a:xfrm>
        </p:spPr>
        <p:txBody>
          <a:bodyPr/>
          <a:lstStyle/>
          <a:p>
            <a:pPr eaLnBrk="1" hangingPunct="1"/>
            <a:r>
              <a:rPr lang="en-US" smtClean="0"/>
              <a:t>A first example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Select region </a:t>
            </a:r>
            <a:r>
              <a:rPr lang="en-US" sz="2800" smtClean="0">
                <a:solidFill>
                  <a:srgbClr val="0000FF"/>
                </a:solidFill>
              </a:rPr>
              <a:t>002_Diff</a:t>
            </a:r>
            <a:r>
              <a:rPr lang="en-US" sz="2800" smtClean="0"/>
              <a:t> in the CSG tree</a:t>
            </a:r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We want to debug everything inside this region</a:t>
            </a:r>
          </a:p>
          <a:p>
            <a:pPr marL="609600" indent="-609600" eaLnBrk="1" hangingPunct="1">
              <a:buFontTx/>
              <a:buAutoNum type="arabicPeriod" startAt="6"/>
            </a:pPr>
            <a:endParaRPr lang="en-US" smtClean="0"/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Expand the region and select the primitive </a:t>
            </a:r>
            <a:br>
              <a:rPr lang="en-US" sz="2800" smtClean="0"/>
            </a:br>
            <a:r>
              <a:rPr lang="en-US" sz="2800" smtClean="0"/>
              <a:t>named </a:t>
            </a:r>
            <a:r>
              <a:rPr lang="en-US" sz="2800" smtClean="0">
                <a:solidFill>
                  <a:srgbClr val="0000FF"/>
                </a:solidFill>
              </a:rPr>
              <a:t>2</a:t>
            </a:r>
            <a:r>
              <a:rPr lang="en-US" sz="2800" smtClean="0"/>
              <a:t>, which is the source primitive of </a:t>
            </a:r>
            <a:br>
              <a:rPr lang="en-US" sz="2800" smtClean="0"/>
            </a:br>
            <a:r>
              <a:rPr lang="en-US" sz="2800" smtClean="0"/>
              <a:t>reference node R_2 and surrounds our </a:t>
            </a:r>
            <a:br>
              <a:rPr lang="en-US" sz="2800" smtClean="0"/>
            </a:br>
            <a:r>
              <a:rPr lang="en-US" sz="2800" smtClean="0"/>
              <a:t>region of interest (ROI)</a:t>
            </a:r>
            <a:br>
              <a:rPr lang="en-US" sz="2800" smtClean="0"/>
            </a:br>
            <a:endParaRPr lang="en-US" sz="2800" smtClean="0"/>
          </a:p>
          <a:p>
            <a:pPr marL="609600" indent="-609600" eaLnBrk="1" hangingPunct="1">
              <a:buFontTx/>
              <a:buAutoNum type="arabicPeriod" startAt="6"/>
            </a:pPr>
            <a:r>
              <a:rPr lang="en-US" sz="2800" smtClean="0"/>
              <a:t>Note the position &amp; extension –</a:t>
            </a:r>
            <a:br>
              <a:rPr lang="en-US" sz="2800" smtClean="0"/>
            </a:br>
            <a:r>
              <a:rPr lang="en-US" sz="2800" smtClean="0"/>
              <a:t>they form our ROI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238" y="1241425"/>
            <a:ext cx="15144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23038" y="4481513"/>
            <a:ext cx="3276600" cy="1066800"/>
            <a:chOff x="2237" y="3159"/>
            <a:chExt cx="2400" cy="696"/>
          </a:xfrm>
        </p:grpSpPr>
        <p:pic>
          <p:nvPicPr>
            <p:cNvPr id="2253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37" y="3159"/>
              <a:ext cx="1104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1" y="3159"/>
              <a:ext cx="1296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382588" y="61913"/>
            <a:ext cx="941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Geometry errors			</a:t>
            </a:r>
            <a:r>
              <a:rPr lang="en-US">
                <a:solidFill>
                  <a:schemeClr val="bg2"/>
                </a:solidFill>
              </a:rPr>
              <a:t>Debugging methods			Examples</a:t>
            </a:r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0" y="0"/>
            <a:ext cx="10150475" cy="4572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2"/>
                </a:solidFill>
              </a:rPr>
              <a:t>Geometry errors			Debugging methods			</a:t>
            </a:r>
            <a:r>
              <a:rPr lang="en-US"/>
              <a:t>Examples</a:t>
            </a:r>
          </a:p>
        </p:txBody>
      </p:sp>
      <p:sp>
        <p:nvSpPr>
          <p:cNvPr id="22536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87325" y="7115175"/>
            <a:ext cx="4397375" cy="338138"/>
          </a:xfrm>
          <a:noFill/>
        </p:spPr>
        <p:txBody>
          <a:bodyPr/>
          <a:lstStyle/>
          <a:p>
            <a:endParaRPr lang="en-US" smtClean="0"/>
          </a:p>
        </p:txBody>
      </p:sp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2576513"/>
            <a:ext cx="1238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uka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rgbClr val="FF0000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fluka</Template>
  <TotalTime>6178</TotalTime>
  <Words>691</Words>
  <Application>Microsoft PowerPoint</Application>
  <PresentationFormat>Custom</PresentationFormat>
  <Paragraphs>198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Wingdings</vt:lpstr>
      <vt:lpstr>fluka</vt:lpstr>
      <vt:lpstr>Adobe Photoshop Image</vt:lpstr>
      <vt:lpstr>Slide 1</vt:lpstr>
      <vt:lpstr>Overview</vt:lpstr>
      <vt:lpstr>Geometry errors</vt:lpstr>
      <vt:lpstr>SimpleGeo’s approach</vt:lpstr>
      <vt:lpstr>Grid debugging</vt:lpstr>
      <vt:lpstr>Other methods</vt:lpstr>
      <vt:lpstr>Algorithms available in SimpleGeo</vt:lpstr>
      <vt:lpstr>A first example</vt:lpstr>
      <vt:lpstr>A first example</vt:lpstr>
      <vt:lpstr>Debug the geometry</vt:lpstr>
      <vt:lpstr>The result</vt:lpstr>
      <vt:lpstr>The result</vt:lpstr>
      <vt:lpstr>Taking a closer look</vt:lpstr>
      <vt:lpstr>Taking a closer look</vt:lpstr>
      <vt:lpstr>A second example</vt:lpstr>
      <vt:lpstr>A second example</vt:lpstr>
      <vt:lpstr>A third example</vt:lpstr>
      <vt:lpstr>A third example</vt:lpstr>
      <vt:lpstr>Final remarks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theis</dc:creator>
  <cp:lastModifiedBy>Markus Brugger</cp:lastModifiedBy>
  <cp:revision>206</cp:revision>
  <cp:lastPrinted>1601-01-01T00:00:00Z</cp:lastPrinted>
  <dcterms:created xsi:type="dcterms:W3CDTF">2005-05-26T10:57:54Z</dcterms:created>
  <dcterms:modified xsi:type="dcterms:W3CDTF">2009-03-27T07:49:06Z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TC010875761033</vt:lpwstr>
  </property>
</Properties>
</file>