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2" r:id="rId4"/>
    <p:sldId id="274" r:id="rId5"/>
    <p:sldId id="258" r:id="rId6"/>
    <p:sldId id="259" r:id="rId7"/>
    <p:sldId id="260" r:id="rId8"/>
    <p:sldId id="261" r:id="rId9"/>
    <p:sldId id="270" r:id="rId10"/>
    <p:sldId id="27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8" r:id="rId20"/>
    <p:sldId id="273" r:id="rId21"/>
    <p:sldId id="276" r:id="rId22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0000"/>
    <a:srgbClr val="0000FF"/>
    <a:srgbClr val="FF3300"/>
    <a:srgbClr val="800080"/>
    <a:srgbClr val="9999FF"/>
    <a:srgbClr val="33CC33"/>
    <a:srgbClr val="FFFF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527" autoAdjust="0"/>
    <p:restoredTop sz="94660"/>
  </p:normalViewPr>
  <p:slideViewPr>
    <p:cSldViewPr>
      <p:cViewPr varScale="1">
        <p:scale>
          <a:sx n="116" d="100"/>
          <a:sy n="116" d="100"/>
        </p:scale>
        <p:origin x="-966" y="-108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D92CD2-E74E-47FB-B2F9-D8FE860604F9}" type="datetimeFigureOut">
              <a:rPr lang="en-US"/>
              <a:pPr>
                <a:defRPr/>
              </a:pPr>
              <a:t>3/27/2009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6A4F06F-E807-42DF-BEFC-9407D6760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36650" y="685800"/>
            <a:ext cx="4584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72A21C3-8354-486D-A829-5A5C2A2A4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D8ADEC-FA6F-45F8-970B-59296BC978C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8BFC5D-2BF1-4EF6-A538-349FBC785EEA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489EFE-EA05-49F0-971D-150EE9956ED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CD7F8-0606-4F96-AA53-C4D4C359953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B7994-C688-4C05-947B-B4CB91A7A73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A9584-3695-4037-9501-A64BAAA5D36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FC1CE3-363E-41AE-9EDD-636B300F00E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1546FE-C1E7-4BE7-A828-A093432D2B9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56559-C636-442A-A76C-22161243887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016E8A-594E-48D6-AF99-6DB963FBEDE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714A8-123A-489D-8C7C-31686529570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53846-8F74-4F8F-981E-5F21C4E9BCC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73B48-8CD7-4DE4-8A45-5646268B78E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C68C15-34FA-4F26-93ED-869503B29C9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DDE9EC-FC0F-402E-9DB0-8E1A098E0ED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4224C2-D4A1-4DB4-8FA9-4EA011A40D7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6771AA-83E2-4750-85B7-690A8794C7D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34DE2-1BC7-45EF-B21A-E9FBE81D209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239B2-F58D-4F6A-AC3A-44E46109E65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31580F-8D47-40FE-B915-D0F7053980B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CFDF5-8696-4B98-8FF4-EFA02229A3C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88" y="982663"/>
            <a:ext cx="7388225" cy="3154362"/>
            <a:chOff x="1" y="559"/>
            <a:chExt cx="4192" cy="179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ltGray">
            <a:xfrm flipH="1" flipV="1">
              <a:off x="1" y="1922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ltGray">
            <a:xfrm flipH="1" flipV="1">
              <a:off x="382" y="936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ltGray">
            <a:xfrm rot="16200000">
              <a:off x="426" y="865"/>
              <a:ext cx="155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2608263" y="3429000"/>
            <a:ext cx="6710362" cy="3184525"/>
            <a:chOff x="1480" y="1952"/>
            <a:chExt cx="3808" cy="1812"/>
          </a:xfrm>
        </p:grpSpPr>
        <p:sp>
          <p:nvSpPr>
            <p:cNvPr id="10" name="Line 8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rc 10"/>
            <p:cNvSpPr>
              <a:spLocks/>
            </p:cNvSpPr>
            <p:nvPr/>
          </p:nvSpPr>
          <p:spPr bwMode="ltGray">
            <a:xfrm rot="5400000">
              <a:off x="5098" y="3351"/>
              <a:ext cx="154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050 w 43200"/>
                <a:gd name="T1" fmla="*/ 7 h 43200"/>
                <a:gd name="T2" fmla="*/ 0 w 43200"/>
                <a:gd name="T3" fmla="*/ 2160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</a:path>
                <a:path w="43200" h="43200" stroke="0" extrusionOk="0">
                  <a:moveTo>
                    <a:pt x="21050" y="7"/>
                  </a:moveTo>
                  <a:cubicBezTo>
                    <a:pt x="21233" y="2"/>
                    <a:pt x="21416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60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099635" y="1939625"/>
            <a:ext cx="8627904" cy="12649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60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99635" y="3663151"/>
            <a:ext cx="7951205" cy="224005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762000" y="6915150"/>
            <a:ext cx="2114550" cy="506413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915150"/>
            <a:ext cx="3213100" cy="506413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3925" y="6915150"/>
            <a:ext cx="2114550" cy="506413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06DA3BC1-EDFD-4936-BA48-62209CDFE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8034338" y="7105650"/>
            <a:ext cx="1776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074" tIns="51038" rIns="102074" bIns="51038" anchor="b"/>
          <a:lstStyle>
            <a:lvl1pPr>
              <a:defRPr/>
            </a:lvl1pPr>
          </a:lstStyle>
          <a:p>
            <a:pPr algn="r">
              <a:defRPr/>
            </a:pPr>
            <a:r>
              <a:rPr lang="en-US" sz="1300" smtClean="0"/>
              <a:t>Stefan Roesler</a:t>
            </a:r>
            <a:endParaRPr lang="en-US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FED11-C6F1-4752-BE91-4DD915F44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8034338" y="7105650"/>
            <a:ext cx="1776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074" tIns="51038" rIns="102074" bIns="51038" anchor="b"/>
          <a:lstStyle>
            <a:lvl1pPr>
              <a:defRPr/>
            </a:lvl1pPr>
          </a:lstStyle>
          <a:p>
            <a:pPr algn="r">
              <a:defRPr/>
            </a:pPr>
            <a:r>
              <a:rPr lang="en-US" sz="1300" smtClean="0"/>
              <a:t>Stefan Roesler</a:t>
            </a:r>
            <a:endParaRPr lang="en-US" sz="13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4507" y="337326"/>
            <a:ext cx="2199270" cy="666219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6698" y="337326"/>
            <a:ext cx="6428634" cy="66621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B176E-7F90-4CD4-8DF5-9712B7172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>
            <a:off x="731837" y="927100"/>
            <a:ext cx="8686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0"/>
            </a:gra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87325" y="7105650"/>
            <a:ext cx="2830513" cy="3365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9E3B-CFF8-4D8D-A768-25B4660E5D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 bwMode="auto">
          <a:xfrm>
            <a:off x="8034338" y="7105650"/>
            <a:ext cx="1776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074" tIns="51038" rIns="102074" bIns="51038" anchor="b"/>
          <a:lstStyle>
            <a:lvl1pPr>
              <a:defRPr/>
            </a:lvl1pPr>
          </a:lstStyle>
          <a:p>
            <a:pPr algn="r">
              <a:defRPr/>
            </a:pPr>
            <a:endParaRPr lang="en-US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817" y="4877174"/>
            <a:ext cx="8627904" cy="150742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817" y="3216897"/>
            <a:ext cx="8627904" cy="1660277"/>
          </a:xfrm>
        </p:spPr>
        <p:txBody>
          <a:bodyPr anchor="b"/>
          <a:lstStyle>
            <a:lvl1pPr marL="0" indent="0">
              <a:buNone/>
              <a:defRPr sz="2200"/>
            </a:lvl1pPr>
            <a:lvl2pPr marL="506852" indent="0">
              <a:buNone/>
              <a:defRPr sz="2000"/>
            </a:lvl2pPr>
            <a:lvl3pPr marL="1013704" indent="0">
              <a:buNone/>
              <a:defRPr sz="1800"/>
            </a:lvl3pPr>
            <a:lvl4pPr marL="1520556" indent="0">
              <a:buNone/>
              <a:defRPr sz="1600"/>
            </a:lvl4pPr>
            <a:lvl5pPr marL="2027408" indent="0">
              <a:buNone/>
              <a:defRPr sz="1600"/>
            </a:lvl5pPr>
            <a:lvl6pPr marL="2534260" indent="0">
              <a:buNone/>
              <a:defRPr sz="1600"/>
            </a:lvl6pPr>
            <a:lvl7pPr marL="3041112" indent="0">
              <a:buNone/>
              <a:defRPr sz="1600"/>
            </a:lvl7pPr>
            <a:lvl8pPr marL="3547963" indent="0">
              <a:buNone/>
              <a:defRPr sz="1600"/>
            </a:lvl8pPr>
            <a:lvl9pPr marL="4054815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43409-6A89-41F5-B865-160D0BA837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8034338" y="7105650"/>
            <a:ext cx="1776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074" tIns="51038" rIns="102074" bIns="51038" anchor="b"/>
          <a:lstStyle>
            <a:lvl1pPr>
              <a:defRPr/>
            </a:lvl1pPr>
          </a:lstStyle>
          <a:p>
            <a:pPr algn="r">
              <a:defRPr/>
            </a:pPr>
            <a:endParaRPr lang="en-US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98" y="1264973"/>
            <a:ext cx="4313952" cy="573454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9825" y="1264973"/>
            <a:ext cx="4313952" cy="573454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91A02-1BC6-4559-A6DE-2159FB2E5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 bwMode="auto">
          <a:xfrm>
            <a:off x="8034338" y="7105650"/>
            <a:ext cx="1776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074" tIns="51038" rIns="102074" bIns="51038" anchor="b"/>
          <a:lstStyle>
            <a:lvl1pPr>
              <a:defRPr/>
            </a:lvl1pPr>
          </a:lstStyle>
          <a:p>
            <a:pPr algn="r">
              <a:defRPr/>
            </a:pPr>
            <a:r>
              <a:rPr lang="en-US" sz="1300" dirty="0" smtClean="0"/>
              <a:t>Stefan Roesler</a:t>
            </a:r>
            <a:endParaRPr lang="en-US" sz="1300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731837" y="1511300"/>
            <a:ext cx="8686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0"/>
            </a:gra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524" y="303945"/>
            <a:ext cx="9135428" cy="12649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524" y="1698930"/>
            <a:ext cx="4484889" cy="70803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852" indent="0">
              <a:buNone/>
              <a:defRPr sz="2200" b="1"/>
            </a:lvl2pPr>
            <a:lvl3pPr marL="1013704" indent="0">
              <a:buNone/>
              <a:defRPr sz="2000" b="1"/>
            </a:lvl3pPr>
            <a:lvl4pPr marL="1520556" indent="0">
              <a:buNone/>
              <a:defRPr sz="1800" b="1"/>
            </a:lvl4pPr>
            <a:lvl5pPr marL="2027408" indent="0">
              <a:buNone/>
              <a:defRPr sz="1800" b="1"/>
            </a:lvl5pPr>
            <a:lvl6pPr marL="2534260" indent="0">
              <a:buNone/>
              <a:defRPr sz="1800" b="1"/>
            </a:lvl6pPr>
            <a:lvl7pPr marL="3041112" indent="0">
              <a:buNone/>
              <a:defRPr sz="1800" b="1"/>
            </a:lvl7pPr>
            <a:lvl8pPr marL="3547963" indent="0">
              <a:buNone/>
              <a:defRPr sz="1800" b="1"/>
            </a:lvl8pPr>
            <a:lvl9pPr marL="405481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524" y="2406962"/>
            <a:ext cx="4484889" cy="437294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301" y="1698930"/>
            <a:ext cx="4486651" cy="70803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6852" indent="0">
              <a:buNone/>
              <a:defRPr sz="2200" b="1"/>
            </a:lvl2pPr>
            <a:lvl3pPr marL="1013704" indent="0">
              <a:buNone/>
              <a:defRPr sz="2000" b="1"/>
            </a:lvl3pPr>
            <a:lvl4pPr marL="1520556" indent="0">
              <a:buNone/>
              <a:defRPr sz="1800" b="1"/>
            </a:lvl4pPr>
            <a:lvl5pPr marL="2027408" indent="0">
              <a:buNone/>
              <a:defRPr sz="1800" b="1"/>
            </a:lvl5pPr>
            <a:lvl6pPr marL="2534260" indent="0">
              <a:buNone/>
              <a:defRPr sz="1800" b="1"/>
            </a:lvl6pPr>
            <a:lvl7pPr marL="3041112" indent="0">
              <a:buNone/>
              <a:defRPr sz="1800" b="1"/>
            </a:lvl7pPr>
            <a:lvl8pPr marL="3547963" indent="0">
              <a:buNone/>
              <a:defRPr sz="1800" b="1"/>
            </a:lvl8pPr>
            <a:lvl9pPr marL="4054815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301" y="2406962"/>
            <a:ext cx="4486651" cy="437294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D2F73-AAE4-446F-972E-4DD5E1E5DF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 bwMode="auto">
          <a:xfrm>
            <a:off x="8034338" y="7105650"/>
            <a:ext cx="1776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074" tIns="51038" rIns="102074" bIns="51038" anchor="b"/>
          <a:lstStyle>
            <a:lvl1pPr>
              <a:defRPr/>
            </a:lvl1pPr>
          </a:lstStyle>
          <a:p>
            <a:pPr algn="r">
              <a:defRPr/>
            </a:pPr>
            <a:r>
              <a:rPr lang="en-US" sz="1300" smtClean="0"/>
              <a:t>Stefan Roesler</a:t>
            </a:r>
            <a:endParaRPr lang="en-US" sz="1300" dirty="0"/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731837" y="944563"/>
            <a:ext cx="8686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0"/>
            </a:gra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7211F-EC23-4EC8-8737-BCE9358B3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 bwMode="auto">
          <a:xfrm>
            <a:off x="8034338" y="7105650"/>
            <a:ext cx="1776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074" tIns="51038" rIns="102074" bIns="51038" anchor="b"/>
          <a:lstStyle>
            <a:lvl1pPr>
              <a:defRPr/>
            </a:lvl1pPr>
          </a:lstStyle>
          <a:p>
            <a:pPr algn="r">
              <a:defRPr/>
            </a:pPr>
            <a:r>
              <a:rPr lang="en-US" sz="1300" smtClean="0"/>
              <a:t>Stefan Roesler</a:t>
            </a:r>
            <a:endParaRPr lang="en-US" sz="1300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731837" y="944563"/>
            <a:ext cx="8686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0"/>
            </a:gra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C3608-31BC-4273-AE8F-1D2E95F9D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8034338" y="7105650"/>
            <a:ext cx="1776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074" tIns="51038" rIns="102074" bIns="51038" anchor="b"/>
          <a:lstStyle>
            <a:lvl1pPr>
              <a:defRPr/>
            </a:lvl1pPr>
          </a:lstStyle>
          <a:p>
            <a:pPr algn="r">
              <a:defRPr/>
            </a:pPr>
            <a:r>
              <a:rPr lang="en-US" sz="1300" smtClean="0"/>
              <a:t>Stefan Roesler</a:t>
            </a:r>
            <a:endParaRPr lang="en-US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524" y="302188"/>
            <a:ext cx="3339436" cy="1286056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554" y="302189"/>
            <a:ext cx="5674397" cy="6477716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524" y="1588244"/>
            <a:ext cx="3339436" cy="5191661"/>
          </a:xfrm>
        </p:spPr>
        <p:txBody>
          <a:bodyPr/>
          <a:lstStyle>
            <a:lvl1pPr marL="0" indent="0">
              <a:buNone/>
              <a:defRPr sz="1600"/>
            </a:lvl1pPr>
            <a:lvl2pPr marL="506852" indent="0">
              <a:buNone/>
              <a:defRPr sz="1300"/>
            </a:lvl2pPr>
            <a:lvl3pPr marL="1013704" indent="0">
              <a:buNone/>
              <a:defRPr sz="1100"/>
            </a:lvl3pPr>
            <a:lvl4pPr marL="1520556" indent="0">
              <a:buNone/>
              <a:defRPr sz="1000"/>
            </a:lvl4pPr>
            <a:lvl5pPr marL="2027408" indent="0">
              <a:buNone/>
              <a:defRPr sz="1000"/>
            </a:lvl5pPr>
            <a:lvl6pPr marL="2534260" indent="0">
              <a:buNone/>
              <a:defRPr sz="1000"/>
            </a:lvl6pPr>
            <a:lvl7pPr marL="3041112" indent="0">
              <a:buNone/>
              <a:defRPr sz="1000"/>
            </a:lvl7pPr>
            <a:lvl8pPr marL="3547963" indent="0">
              <a:buNone/>
              <a:defRPr sz="1000"/>
            </a:lvl8pPr>
            <a:lvl9pPr marL="405481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995D8-4E66-4133-8DD2-5B6DDB34E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 bwMode="auto">
          <a:xfrm>
            <a:off x="8034338" y="7105650"/>
            <a:ext cx="1776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074" tIns="51038" rIns="102074" bIns="51038" anchor="b"/>
          <a:lstStyle>
            <a:lvl1pPr>
              <a:defRPr/>
            </a:lvl1pPr>
          </a:lstStyle>
          <a:p>
            <a:pPr algn="r">
              <a:defRPr/>
            </a:pPr>
            <a:r>
              <a:rPr lang="en-US" sz="1300" smtClean="0"/>
              <a:t>Stefan Roesler</a:t>
            </a:r>
            <a:endParaRPr lang="en-US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564" y="5312887"/>
            <a:ext cx="6090285" cy="627216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564" y="678166"/>
            <a:ext cx="6090285" cy="4553903"/>
          </a:xfrm>
        </p:spPr>
        <p:txBody>
          <a:bodyPr/>
          <a:lstStyle>
            <a:lvl1pPr marL="0" indent="0">
              <a:buNone/>
              <a:defRPr sz="3500"/>
            </a:lvl1pPr>
            <a:lvl2pPr marL="506852" indent="0">
              <a:buNone/>
              <a:defRPr sz="3100"/>
            </a:lvl2pPr>
            <a:lvl3pPr marL="1013704" indent="0">
              <a:buNone/>
              <a:defRPr sz="2700"/>
            </a:lvl3pPr>
            <a:lvl4pPr marL="1520556" indent="0">
              <a:buNone/>
              <a:defRPr sz="2200"/>
            </a:lvl4pPr>
            <a:lvl5pPr marL="2027408" indent="0">
              <a:buNone/>
              <a:defRPr sz="2200"/>
            </a:lvl5pPr>
            <a:lvl6pPr marL="2534260" indent="0">
              <a:buNone/>
              <a:defRPr sz="2200"/>
            </a:lvl6pPr>
            <a:lvl7pPr marL="3041112" indent="0">
              <a:buNone/>
              <a:defRPr sz="2200"/>
            </a:lvl7pPr>
            <a:lvl8pPr marL="3547963" indent="0">
              <a:buNone/>
              <a:defRPr sz="2200"/>
            </a:lvl8pPr>
            <a:lvl9pPr marL="4054815" indent="0">
              <a:buNone/>
              <a:defRPr sz="22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564" y="5940103"/>
            <a:ext cx="6090285" cy="890751"/>
          </a:xfrm>
        </p:spPr>
        <p:txBody>
          <a:bodyPr/>
          <a:lstStyle>
            <a:lvl1pPr marL="0" indent="0">
              <a:buNone/>
              <a:defRPr sz="1600"/>
            </a:lvl1pPr>
            <a:lvl2pPr marL="506852" indent="0">
              <a:buNone/>
              <a:defRPr sz="1300"/>
            </a:lvl2pPr>
            <a:lvl3pPr marL="1013704" indent="0">
              <a:buNone/>
              <a:defRPr sz="1100"/>
            </a:lvl3pPr>
            <a:lvl4pPr marL="1520556" indent="0">
              <a:buNone/>
              <a:defRPr sz="1000"/>
            </a:lvl4pPr>
            <a:lvl5pPr marL="2027408" indent="0">
              <a:buNone/>
              <a:defRPr sz="1000"/>
            </a:lvl5pPr>
            <a:lvl6pPr marL="2534260" indent="0">
              <a:buNone/>
              <a:defRPr sz="1000"/>
            </a:lvl6pPr>
            <a:lvl7pPr marL="3041112" indent="0">
              <a:buNone/>
              <a:defRPr sz="1000"/>
            </a:lvl7pPr>
            <a:lvl8pPr marL="3547963" indent="0">
              <a:buNone/>
              <a:defRPr sz="1000"/>
            </a:lvl8pPr>
            <a:lvl9pPr marL="405481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50251-CEF9-4DB6-86B2-9C403905D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ChangeArrowheads="1"/>
          </p:cNvSpPr>
          <p:nvPr/>
        </p:nvSpPr>
        <p:spPr bwMode="ltGray">
          <a:xfrm>
            <a:off x="3721100" y="0"/>
            <a:ext cx="6429375" cy="168275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lIns="101370" tIns="50685" rIns="101370" bIns="50685" anchor="ctr"/>
          <a:lstStyle/>
          <a:p>
            <a:pPr>
              <a:defRPr/>
            </a:pPr>
            <a:endParaRPr lang="en-US"/>
          </a:p>
        </p:txBody>
      </p:sp>
      <p:sp>
        <p:nvSpPr>
          <p:cNvPr id="215043" name="Line 3"/>
          <p:cNvSpPr>
            <a:spLocks noChangeShapeType="1"/>
          </p:cNvSpPr>
          <p:nvPr/>
        </p:nvSpPr>
        <p:spPr bwMode="ltGray">
          <a:xfrm>
            <a:off x="9812338" y="0"/>
            <a:ext cx="0" cy="2614613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lIns="101370" tIns="50685" rIns="101370" bIns="50685"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38138" y="590550"/>
            <a:ext cx="2101850" cy="2867025"/>
            <a:chOff x="192" y="336"/>
            <a:chExt cx="1193" cy="1632"/>
          </a:xfrm>
        </p:grpSpPr>
        <p:sp>
          <p:nvSpPr>
            <p:cNvPr id="215045" name="Line 5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47" name="Arc 7"/>
            <p:cNvSpPr>
              <a:spLocks/>
            </p:cNvSpPr>
            <p:nvPr/>
          </p:nvSpPr>
          <p:spPr bwMode="ltGray">
            <a:xfrm>
              <a:off x="325" y="506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36550"/>
            <a:ext cx="862647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074" tIns="51038" rIns="102074" bIns="51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6275" y="1265238"/>
            <a:ext cx="8797925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2074" tIns="51038" rIns="102074" bIns="51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50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7083425"/>
            <a:ext cx="2114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074" tIns="51038" rIns="102074" bIns="51038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51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8963" y="7083425"/>
            <a:ext cx="4398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074" tIns="51038" rIns="102074" bIns="5103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52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7788" y="7083425"/>
            <a:ext cx="177641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074" tIns="51038" rIns="102074" bIns="5103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EE333B0E-74C0-4542-B193-EE09818CA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 Box 8"/>
          <p:cNvSpPr txBox="1">
            <a:spLocks noChangeArrowheads="1"/>
          </p:cNvSpPr>
          <p:nvPr userDrawn="1"/>
        </p:nvSpPr>
        <p:spPr bwMode="auto">
          <a:xfrm>
            <a:off x="7742238" y="6996113"/>
            <a:ext cx="2362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AT" sz="1200" dirty="0"/>
              <a:t>C. Theis, M. Brugger, CERN</a:t>
            </a:r>
          </a:p>
        </p:txBody>
      </p:sp>
      <p:sp>
        <p:nvSpPr>
          <p:cNvPr id="15" name="Rectangle 46"/>
          <p:cNvSpPr>
            <a:spLocks noChangeArrowheads="1"/>
          </p:cNvSpPr>
          <p:nvPr userDrawn="1"/>
        </p:nvSpPr>
        <p:spPr bwMode="auto">
          <a:xfrm>
            <a:off x="198438" y="6996113"/>
            <a:ext cx="1550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AT" sz="1200"/>
              <a:t>SimpleGeo example</a:t>
            </a:r>
            <a:endParaRPr lang="en-US" sz="1200"/>
          </a:p>
        </p:txBody>
      </p:sp>
      <p:sp>
        <p:nvSpPr>
          <p:cNvPr id="16" name="Rectangle 47"/>
          <p:cNvSpPr>
            <a:spLocks noChangeArrowheads="1"/>
          </p:cNvSpPr>
          <p:nvPr userDrawn="1"/>
        </p:nvSpPr>
        <p:spPr bwMode="auto">
          <a:xfrm>
            <a:off x="4781550" y="6996113"/>
            <a:ext cx="3698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06019B87-75CD-4B34-A63F-80D394BB2E4A}" type="slidenum">
              <a:rPr lang="en-US" sz="1200"/>
              <a:pPr>
                <a:defRPr/>
              </a:pPr>
              <a:t>‹#›</a:t>
            </a:fld>
            <a:endParaRPr lang="en-US" sz="1200"/>
          </a:p>
        </p:txBody>
      </p:sp>
      <p:cxnSp>
        <p:nvCxnSpPr>
          <p:cNvPr id="17" name="Straight Connector 16"/>
          <p:cNvCxnSpPr/>
          <p:nvPr userDrawn="1"/>
        </p:nvCxnSpPr>
        <p:spPr bwMode="auto">
          <a:xfrm>
            <a:off x="731837" y="944563"/>
            <a:ext cx="86868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gradFill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0" scaled="0"/>
            </a:gra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506852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1013704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520556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2027408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79413" indent="-3794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3159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6825" indent="-2524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773238" indent="-2524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279650" indent="-2524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787686" indent="-253426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3294537" indent="-253426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801389" indent="-253426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4308241" indent="-253426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37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6852" algn="l" defTabSz="10137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3704" algn="l" defTabSz="10137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0556" algn="l" defTabSz="10137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27408" algn="l" defTabSz="10137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4260" algn="l" defTabSz="10137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1112" algn="l" defTabSz="10137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47963" algn="l" defTabSz="10137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54815" algn="l" defTabSz="101370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n.ch/theis/simplege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D:\MyProjects\SimpleGeo 2.5\res\splash.bmp"/>
          <p:cNvPicPr>
            <a:picLocks noChangeAspect="1" noChangeArrowheads="1"/>
          </p:cNvPicPr>
          <p:nvPr/>
        </p:nvPicPr>
        <p:blipFill>
          <a:blip r:embed="rId3"/>
          <a:srcRect t="16246" b="7524"/>
          <a:stretch>
            <a:fillRect/>
          </a:stretch>
        </p:blipFill>
        <p:spPr bwMode="auto">
          <a:xfrm>
            <a:off x="0" y="0"/>
            <a:ext cx="13274675" cy="758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694238" y="6386513"/>
            <a:ext cx="14779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Chris Theis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694238" y="5014913"/>
            <a:ext cx="5162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Building a geometry with</a:t>
            </a:r>
          </a:p>
          <a:p>
            <a:pPr>
              <a:defRPr/>
            </a:pPr>
            <a:r>
              <a:rPr lang="en-US" sz="3600" dirty="0" err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SimpleGeo</a:t>
            </a:r>
            <a:endParaRPr lang="en-US" sz="36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Creating a region with references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715963" y="1433513"/>
            <a:ext cx="849471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200"/>
              <a:t>Create a difference with the name </a:t>
            </a:r>
            <a:r>
              <a:rPr lang="en-US" sz="2200">
                <a:solidFill>
                  <a:srgbClr val="FF0000"/>
                </a:solidFill>
              </a:rPr>
              <a:t>RIntVoid</a:t>
            </a:r>
            <a:br>
              <a:rPr lang="en-US" sz="2200">
                <a:solidFill>
                  <a:srgbClr val="FF0000"/>
                </a:solidFill>
              </a:rPr>
            </a:br>
            <a:endParaRPr lang="en-US" sz="220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200"/>
              <a:t>Select the body </a:t>
            </a:r>
            <a:r>
              <a:rPr lang="en-US" sz="2200">
                <a:solidFill>
                  <a:srgbClr val="FF0000"/>
                </a:solidFill>
              </a:rPr>
              <a:t>IntVoid</a:t>
            </a:r>
            <a:r>
              <a:rPr lang="en-US" sz="2200"/>
              <a:t> in the region </a:t>
            </a:r>
            <a:r>
              <a:rPr lang="en-US" sz="2200">
                <a:solidFill>
                  <a:srgbClr val="33CC33"/>
                </a:solidFill>
              </a:rPr>
              <a:t>RExtVoid</a:t>
            </a:r>
            <a:r>
              <a:rPr lang="en-US" sz="2200">
                <a:solidFill>
                  <a:srgbClr val="0000FF"/>
                </a:solidFill>
              </a:rPr>
              <a:t>. </a:t>
            </a:r>
            <a:br>
              <a:rPr lang="en-US" sz="2200">
                <a:solidFill>
                  <a:srgbClr val="0000FF"/>
                </a:solidFill>
              </a:rPr>
            </a:br>
            <a:r>
              <a:rPr lang="en-US" sz="2200">
                <a:solidFill>
                  <a:srgbClr val="0000FF"/>
                </a:solidFill>
              </a:rPr>
              <a:t/>
            </a:r>
            <a:br>
              <a:rPr lang="en-US" sz="2200">
                <a:solidFill>
                  <a:srgbClr val="0000FF"/>
                </a:solidFill>
              </a:rPr>
            </a:br>
            <a:r>
              <a:rPr lang="en-US" sz="2200">
                <a:solidFill>
                  <a:srgbClr val="0000FF"/>
                </a:solidFill>
              </a:rPr>
              <a:t/>
            </a:r>
            <a:br>
              <a:rPr lang="en-US" sz="2200">
                <a:solidFill>
                  <a:srgbClr val="0000FF"/>
                </a:solidFill>
              </a:rPr>
            </a:br>
            <a:endParaRPr lang="en-US" sz="2200">
              <a:solidFill>
                <a:srgbClr val="0000FF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200"/>
              <a:t>Press the </a:t>
            </a:r>
            <a:r>
              <a:rPr lang="en-US" sz="2200">
                <a:solidFill>
                  <a:srgbClr val="0000FF"/>
                </a:solidFill>
              </a:rPr>
              <a:t>Shift key</a:t>
            </a:r>
            <a:r>
              <a:rPr lang="en-US" sz="2200"/>
              <a:t> and drag </a:t>
            </a:r>
            <a:r>
              <a:rPr lang="en-US" sz="2200">
                <a:solidFill>
                  <a:srgbClr val="FF0000"/>
                </a:solidFill>
              </a:rPr>
              <a:t>IntVoid</a:t>
            </a:r>
            <a:r>
              <a:rPr lang="en-US" sz="2200"/>
              <a:t> and drop it over </a:t>
            </a:r>
            <a:r>
              <a:rPr lang="en-US" sz="2200">
                <a:solidFill>
                  <a:srgbClr val="FF0000"/>
                </a:solidFill>
              </a:rPr>
              <a:t>RIntVoid</a:t>
            </a:r>
            <a:r>
              <a:rPr lang="en-US" sz="2200"/>
              <a:t> </a:t>
            </a:r>
            <a:br>
              <a:rPr lang="en-US" sz="2200"/>
            </a:br>
            <a:r>
              <a:rPr lang="en-US" sz="2200"/>
              <a:t>while holding Shift pressed! </a:t>
            </a:r>
            <a:br>
              <a:rPr lang="en-US" sz="2200"/>
            </a:br>
            <a:endParaRPr lang="en-US" sz="2200"/>
          </a:p>
          <a:p>
            <a:pPr marL="457200" indent="-457200">
              <a:buFontTx/>
              <a:buAutoNum type="arabicPeriod"/>
            </a:pPr>
            <a:r>
              <a:rPr lang="en-US" sz="2200"/>
              <a:t>Also drag and drop the body </a:t>
            </a:r>
            <a:r>
              <a:rPr lang="en-US" sz="2200">
                <a:solidFill>
                  <a:srgbClr val="FF0000"/>
                </a:solidFill>
              </a:rPr>
              <a:t>AirOut </a:t>
            </a:r>
            <a:r>
              <a:rPr lang="en-US" sz="2200"/>
              <a:t>over </a:t>
            </a:r>
            <a:r>
              <a:rPr lang="en-US" sz="2200">
                <a:solidFill>
                  <a:srgbClr val="FF0000"/>
                </a:solidFill>
              </a:rPr>
              <a:t>RIntVoid</a:t>
            </a:r>
          </a:p>
          <a:p>
            <a:pPr marL="457200" indent="-457200">
              <a:buFontTx/>
              <a:buAutoNum type="arabicPeriod"/>
            </a:pPr>
            <a:endParaRPr lang="en-US" sz="220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200"/>
              <a:t>Finally you’ll have</a:t>
            </a:r>
          </a:p>
        </p:txBody>
      </p:sp>
      <p:sp>
        <p:nvSpPr>
          <p:cNvPr id="22532" name="Line 6"/>
          <p:cNvSpPr>
            <a:spLocks noChangeShapeType="1"/>
          </p:cNvSpPr>
          <p:nvPr/>
        </p:nvSpPr>
        <p:spPr bwMode="auto">
          <a:xfrm flipH="1">
            <a:off x="5761038" y="63103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2533" name="Text Box 7"/>
          <p:cNvSpPr txBox="1">
            <a:spLocks noChangeArrowheads="1"/>
          </p:cNvSpPr>
          <p:nvPr/>
        </p:nvSpPr>
        <p:spPr bwMode="auto">
          <a:xfrm>
            <a:off x="6370638" y="5853113"/>
            <a:ext cx="3244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References are marked by</a:t>
            </a:r>
          </a:p>
          <a:p>
            <a:r>
              <a:rPr lang="en-US"/>
              <a:t>the envelope icon and </a:t>
            </a:r>
            <a:br>
              <a:rPr lang="en-US"/>
            </a:br>
            <a:r>
              <a:rPr lang="en-US"/>
              <a:t>automatically have a </a:t>
            </a:r>
            <a:r>
              <a:rPr lang="en-US">
                <a:solidFill>
                  <a:srgbClr val="FF0000"/>
                </a:solidFill>
              </a:rPr>
              <a:t>R_</a:t>
            </a:r>
            <a:r>
              <a:rPr lang="en-US"/>
              <a:t> prefix</a:t>
            </a:r>
          </a:p>
        </p:txBody>
      </p:sp>
      <p:pic>
        <p:nvPicPr>
          <p:cNvPr id="2253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61238" y="2119313"/>
            <a:ext cx="22860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27438" y="5091113"/>
            <a:ext cx="21336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438" y="1814513"/>
            <a:ext cx="2895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Visibility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6038" y="1814513"/>
            <a:ext cx="2506662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6827838" y="2957513"/>
            <a:ext cx="2940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Hint: Selected </a:t>
            </a:r>
            <a:r>
              <a:rPr lang="en-US">
                <a:solidFill>
                  <a:srgbClr val="FF0000"/>
                </a:solidFill>
              </a:rPr>
              <a:t>(sub)</a:t>
            </a:r>
            <a:r>
              <a:rPr lang="en-US"/>
              <a:t>regions</a:t>
            </a:r>
            <a:br>
              <a:rPr lang="en-US"/>
            </a:br>
            <a:r>
              <a:rPr lang="en-US"/>
              <a:t>are always shown with </a:t>
            </a:r>
            <a:br>
              <a:rPr lang="en-US"/>
            </a:br>
            <a:r>
              <a:rPr lang="en-US"/>
              <a:t>red contours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579438" y="5094288"/>
            <a:ext cx="8216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Now turn off the visibility be clicking on the checkbox of the </a:t>
            </a:r>
            <a:br>
              <a:rPr lang="en-US" sz="2400"/>
            </a:br>
            <a:r>
              <a:rPr lang="en-US" sz="2400"/>
              <a:t>upper-most node</a:t>
            </a:r>
          </a:p>
        </p:txBody>
      </p:sp>
      <p:sp>
        <p:nvSpPr>
          <p:cNvPr id="23559" name="Line 8"/>
          <p:cNvSpPr>
            <a:spLocks noChangeShapeType="1"/>
          </p:cNvSpPr>
          <p:nvPr/>
        </p:nvSpPr>
        <p:spPr bwMode="auto">
          <a:xfrm flipV="1">
            <a:off x="808038" y="3338513"/>
            <a:ext cx="533400" cy="1752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3560" name="Line 9"/>
          <p:cNvSpPr>
            <a:spLocks noChangeShapeType="1"/>
          </p:cNvSpPr>
          <p:nvPr/>
        </p:nvSpPr>
        <p:spPr bwMode="auto">
          <a:xfrm flipV="1">
            <a:off x="808038" y="2424113"/>
            <a:ext cx="533400" cy="2667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3561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the next bodies/regions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795338" y="2200275"/>
            <a:ext cx="81248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Lead container -&gt; </a:t>
            </a:r>
            <a:r>
              <a:rPr lang="en-US" sz="2200">
                <a:solidFill>
                  <a:srgbClr val="33CC33"/>
                </a:solidFill>
              </a:rPr>
              <a:t>Cylinder</a:t>
            </a:r>
            <a:r>
              <a:rPr lang="en-US" sz="2200"/>
              <a:t>: </a:t>
            </a:r>
            <a:r>
              <a:rPr lang="en-US" sz="2200">
                <a:solidFill>
                  <a:srgbClr val="FF0000"/>
                </a:solidFill>
              </a:rPr>
              <a:t>X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Y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Z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R</a:t>
            </a:r>
            <a:r>
              <a:rPr lang="en-US" sz="2200"/>
              <a:t> = 18, </a:t>
            </a:r>
            <a:r>
              <a:rPr lang="en-US" sz="2200">
                <a:solidFill>
                  <a:srgbClr val="FF0000"/>
                </a:solidFill>
              </a:rPr>
              <a:t>H</a:t>
            </a:r>
            <a:r>
              <a:rPr lang="en-US" sz="2200"/>
              <a:t> = 45</a:t>
            </a:r>
          </a:p>
          <a:p>
            <a:r>
              <a:rPr lang="en-US" sz="2200"/>
              <a:t>                                            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LeadCon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77863" y="1585913"/>
            <a:ext cx="1436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Bodies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788988" y="2925763"/>
            <a:ext cx="78724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Air inside 1 -&gt; </a:t>
            </a:r>
            <a:r>
              <a:rPr lang="en-US" sz="2200">
                <a:solidFill>
                  <a:srgbClr val="33CC33"/>
                </a:solidFill>
              </a:rPr>
              <a:t>Cylinder</a:t>
            </a:r>
            <a:r>
              <a:rPr lang="en-US" sz="2200"/>
              <a:t>: </a:t>
            </a:r>
            <a:r>
              <a:rPr lang="en-US" sz="2200">
                <a:solidFill>
                  <a:srgbClr val="FF0000"/>
                </a:solidFill>
              </a:rPr>
              <a:t>X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Y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Z</a:t>
            </a:r>
            <a:r>
              <a:rPr lang="en-US" sz="2200"/>
              <a:t> = 16, </a:t>
            </a:r>
            <a:r>
              <a:rPr lang="en-US" sz="2200">
                <a:solidFill>
                  <a:srgbClr val="FF0000"/>
                </a:solidFill>
              </a:rPr>
              <a:t>R</a:t>
            </a:r>
            <a:r>
              <a:rPr lang="en-US" sz="2200"/>
              <a:t> = 5.5, </a:t>
            </a:r>
            <a:r>
              <a:rPr lang="en-US" sz="2200">
                <a:solidFill>
                  <a:srgbClr val="FF0000"/>
                </a:solidFill>
              </a:rPr>
              <a:t>H</a:t>
            </a:r>
            <a:r>
              <a:rPr lang="en-US" sz="2200"/>
              <a:t> = 31</a:t>
            </a:r>
          </a:p>
          <a:p>
            <a:r>
              <a:rPr lang="en-US" sz="2200"/>
              <a:t>                                      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AirIn1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811213" y="3643313"/>
            <a:ext cx="74803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Air inside 2 -&gt; </a:t>
            </a:r>
            <a:r>
              <a:rPr lang="en-US" sz="2200">
                <a:solidFill>
                  <a:srgbClr val="33CC33"/>
                </a:solidFill>
              </a:rPr>
              <a:t>Cylinder</a:t>
            </a:r>
            <a:r>
              <a:rPr lang="en-US" sz="2200"/>
              <a:t>: </a:t>
            </a:r>
            <a:r>
              <a:rPr lang="en-US" sz="2200">
                <a:solidFill>
                  <a:srgbClr val="FF0000"/>
                </a:solidFill>
              </a:rPr>
              <a:t>X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Y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Z</a:t>
            </a:r>
            <a:r>
              <a:rPr lang="en-US" sz="2200"/>
              <a:t> = 7, </a:t>
            </a:r>
            <a:r>
              <a:rPr lang="en-US" sz="2200">
                <a:solidFill>
                  <a:srgbClr val="FF0000"/>
                </a:solidFill>
              </a:rPr>
              <a:t>R</a:t>
            </a:r>
            <a:r>
              <a:rPr lang="en-US" sz="2200"/>
              <a:t> = 8, </a:t>
            </a:r>
            <a:r>
              <a:rPr lang="en-US" sz="2200">
                <a:solidFill>
                  <a:srgbClr val="FF0000"/>
                </a:solidFill>
              </a:rPr>
              <a:t>H</a:t>
            </a:r>
            <a:r>
              <a:rPr lang="en-US" sz="2200"/>
              <a:t> = 10</a:t>
            </a:r>
          </a:p>
          <a:p>
            <a:r>
              <a:rPr lang="en-US" sz="2200"/>
              <a:t>                                      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AirIn2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55638" y="4359275"/>
            <a:ext cx="1687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Regions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>
            <a:off x="715963" y="5013325"/>
            <a:ext cx="84010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Lead container: </a:t>
            </a:r>
            <a:r>
              <a:rPr lang="en-US" sz="2200">
                <a:solidFill>
                  <a:srgbClr val="FF0000"/>
                </a:solidFill>
              </a:rPr>
              <a:t>Type</a:t>
            </a:r>
            <a:r>
              <a:rPr lang="en-US" sz="2200"/>
              <a:t>   = </a:t>
            </a:r>
            <a:r>
              <a:rPr lang="en-US" sz="2200">
                <a:solidFill>
                  <a:srgbClr val="0000FF"/>
                </a:solidFill>
              </a:rPr>
              <a:t>Difference</a:t>
            </a:r>
            <a:r>
              <a:rPr lang="en-US" sz="2200"/>
              <a:t> (LeadCon – AirIn1 – AirIn2), </a:t>
            </a:r>
          </a:p>
          <a:p>
            <a:r>
              <a:rPr lang="en-US" sz="2200"/>
              <a:t>                           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LeadCol</a:t>
            </a:r>
          </a:p>
          <a:p>
            <a:r>
              <a:rPr lang="en-US" sz="2200"/>
              <a:t>                             </a:t>
            </a:r>
            <a:r>
              <a:rPr lang="en-US" sz="2200">
                <a:solidFill>
                  <a:srgbClr val="FF0000"/>
                </a:solidFill>
              </a:rPr>
              <a:t>Material</a:t>
            </a:r>
            <a:r>
              <a:rPr lang="en-US" sz="2200"/>
              <a:t> = Lead</a:t>
            </a:r>
          </a:p>
        </p:txBody>
      </p:sp>
      <p:sp>
        <p:nvSpPr>
          <p:cNvPr id="24585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1913"/>
            <a:ext cx="9190038" cy="936625"/>
          </a:xfrm>
        </p:spPr>
        <p:txBody>
          <a:bodyPr/>
          <a:lstStyle/>
          <a:p>
            <a:pPr eaLnBrk="1" hangingPunct="1"/>
            <a:r>
              <a:rPr lang="en-US" sz="3600" smtClean="0"/>
              <a:t>Creating another region with references</a:t>
            </a:r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750888" y="2347913"/>
            <a:ext cx="76930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Air outside: </a:t>
            </a:r>
            <a:r>
              <a:rPr lang="en-US" sz="2200">
                <a:solidFill>
                  <a:srgbClr val="FF0000"/>
                </a:solidFill>
              </a:rPr>
              <a:t>Type</a:t>
            </a:r>
            <a:r>
              <a:rPr lang="en-US" sz="2200"/>
              <a:t>   = </a:t>
            </a:r>
            <a:r>
              <a:rPr lang="en-US" sz="2200">
                <a:solidFill>
                  <a:srgbClr val="0000FF"/>
                </a:solidFill>
              </a:rPr>
              <a:t>Difference</a:t>
            </a:r>
            <a:r>
              <a:rPr lang="en-US" sz="2200"/>
              <a:t> (AirOut –LeadCon – AirIn1)</a:t>
            </a:r>
          </a:p>
          <a:p>
            <a:r>
              <a:rPr lang="en-US" sz="2200"/>
              <a:t>	       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ROuterAir</a:t>
            </a:r>
          </a:p>
          <a:p>
            <a:r>
              <a:rPr lang="en-US" sz="2200"/>
              <a:t>                     </a:t>
            </a:r>
            <a:r>
              <a:rPr lang="en-US" sz="2200">
                <a:solidFill>
                  <a:srgbClr val="FF0000"/>
                </a:solidFill>
              </a:rPr>
              <a:t>Material</a:t>
            </a:r>
            <a:r>
              <a:rPr lang="en-US" sz="2200"/>
              <a:t> = Air</a:t>
            </a: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644525" y="1662113"/>
            <a:ext cx="1687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Regions</a:t>
            </a:r>
          </a:p>
        </p:txBody>
      </p:sp>
      <p:sp>
        <p:nvSpPr>
          <p:cNvPr id="25605" name="AutoShape 6"/>
          <p:cNvSpPr>
            <a:spLocks/>
          </p:cNvSpPr>
          <p:nvPr/>
        </p:nvSpPr>
        <p:spPr bwMode="auto">
          <a:xfrm rot="5400000">
            <a:off x="6256338" y="1471613"/>
            <a:ext cx="609600" cy="3124200"/>
          </a:xfrm>
          <a:prstGeom prst="rightBrace">
            <a:avLst>
              <a:gd name="adj1" fmla="val 49992"/>
              <a:gd name="adj2" fmla="val 50000"/>
            </a:avLst>
          </a:prstGeom>
          <a:noFill/>
          <a:ln w="38100">
            <a:solidFill>
              <a:srgbClr val="33CC33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33CC33"/>
              </a:solidFill>
            </a:endParaRPr>
          </a:p>
        </p:txBody>
      </p:sp>
      <p:sp>
        <p:nvSpPr>
          <p:cNvPr id="25606" name="Text Box 7"/>
          <p:cNvSpPr txBox="1">
            <a:spLocks noChangeArrowheads="1"/>
          </p:cNvSpPr>
          <p:nvPr/>
        </p:nvSpPr>
        <p:spPr bwMode="auto">
          <a:xfrm>
            <a:off x="3551238" y="3506788"/>
            <a:ext cx="55927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CC33"/>
                </a:solidFill>
              </a:rPr>
              <a:t>All of these bodies exist and are already</a:t>
            </a:r>
            <a:br>
              <a:rPr lang="en-US" sz="2400">
                <a:solidFill>
                  <a:srgbClr val="33CC33"/>
                </a:solidFill>
              </a:rPr>
            </a:br>
            <a:r>
              <a:rPr lang="en-US" sz="2400">
                <a:solidFill>
                  <a:srgbClr val="33CC33"/>
                </a:solidFill>
              </a:rPr>
              <a:t>used in other region descriptions!</a:t>
            </a:r>
          </a:p>
        </p:txBody>
      </p:sp>
      <p:sp>
        <p:nvSpPr>
          <p:cNvPr id="25607" name="AutoShape 8"/>
          <p:cNvSpPr>
            <a:spLocks noChangeArrowheads="1"/>
          </p:cNvSpPr>
          <p:nvPr/>
        </p:nvSpPr>
        <p:spPr bwMode="auto">
          <a:xfrm>
            <a:off x="8351838" y="3948113"/>
            <a:ext cx="533400" cy="2133600"/>
          </a:xfrm>
          <a:prstGeom prst="curvedLeft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1189038" y="5364163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 need reference nodes again</a:t>
            </a:r>
          </a:p>
        </p:txBody>
      </p:sp>
      <p:sp>
        <p:nvSpPr>
          <p:cNvPr id="25609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Creating a region with references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750888" y="1128713"/>
            <a:ext cx="8743950" cy="618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200"/>
              <a:t>Create a difference with the name </a:t>
            </a:r>
            <a:r>
              <a:rPr lang="en-US" sz="2200">
                <a:solidFill>
                  <a:srgbClr val="FF0000"/>
                </a:solidFill>
              </a:rPr>
              <a:t>ROuterAir</a:t>
            </a:r>
            <a:br>
              <a:rPr lang="en-US" sz="2200">
                <a:solidFill>
                  <a:srgbClr val="FF0000"/>
                </a:solidFill>
              </a:rPr>
            </a:br>
            <a:endParaRPr lang="en-US" sz="220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200"/>
              <a:t>Drag and drop the body </a:t>
            </a:r>
            <a:r>
              <a:rPr lang="en-US" sz="2200">
                <a:solidFill>
                  <a:srgbClr val="FF0000"/>
                </a:solidFill>
              </a:rPr>
              <a:t>AirOut</a:t>
            </a:r>
            <a:r>
              <a:rPr lang="en-US" sz="2200"/>
              <a:t>, which becomes the first child node</a:t>
            </a:r>
            <a:br>
              <a:rPr lang="en-US" sz="2200"/>
            </a:br>
            <a:endParaRPr lang="en-US" sz="2200"/>
          </a:p>
          <a:p>
            <a:pPr marL="457200" indent="-457200">
              <a:buFontTx/>
              <a:buAutoNum type="arabicPeriod"/>
            </a:pPr>
            <a:r>
              <a:rPr lang="en-US" sz="2200"/>
              <a:t>Select the body </a:t>
            </a:r>
            <a:r>
              <a:rPr lang="en-US" sz="2200">
                <a:solidFill>
                  <a:srgbClr val="FF0000"/>
                </a:solidFill>
              </a:rPr>
              <a:t>AirIn1</a:t>
            </a:r>
            <a:r>
              <a:rPr lang="en-US" sz="2200"/>
              <a:t> in the region </a:t>
            </a:r>
            <a:r>
              <a:rPr lang="en-US" sz="2200">
                <a:solidFill>
                  <a:srgbClr val="33CC33"/>
                </a:solidFill>
              </a:rPr>
              <a:t>LeadCol</a:t>
            </a:r>
            <a:r>
              <a:rPr lang="en-US" sz="2200">
                <a:solidFill>
                  <a:srgbClr val="0000FF"/>
                </a:solidFill>
              </a:rPr>
              <a:t>. </a:t>
            </a:r>
            <a:br>
              <a:rPr lang="en-US" sz="2200">
                <a:solidFill>
                  <a:srgbClr val="0000FF"/>
                </a:solidFill>
              </a:rPr>
            </a:br>
            <a:r>
              <a:rPr lang="en-US" sz="2200">
                <a:solidFill>
                  <a:srgbClr val="0000FF"/>
                </a:solidFill>
              </a:rPr>
              <a:t/>
            </a:r>
            <a:br>
              <a:rPr lang="en-US" sz="2200">
                <a:solidFill>
                  <a:srgbClr val="0000FF"/>
                </a:solidFill>
              </a:rPr>
            </a:br>
            <a:endParaRPr lang="en-US" sz="2200">
              <a:solidFill>
                <a:srgbClr val="0000FF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200"/>
              <a:t>Press the </a:t>
            </a:r>
            <a:r>
              <a:rPr lang="en-US" sz="2200">
                <a:solidFill>
                  <a:srgbClr val="0000FF"/>
                </a:solidFill>
              </a:rPr>
              <a:t>Shift key</a:t>
            </a:r>
            <a:r>
              <a:rPr lang="en-US" sz="2200"/>
              <a:t> and drag </a:t>
            </a:r>
            <a:r>
              <a:rPr lang="en-US" sz="2200">
                <a:solidFill>
                  <a:srgbClr val="FF0000"/>
                </a:solidFill>
              </a:rPr>
              <a:t>AirIn1</a:t>
            </a:r>
            <a:r>
              <a:rPr lang="en-US" sz="2200"/>
              <a:t> and drop it over </a:t>
            </a:r>
            <a:r>
              <a:rPr lang="en-US" sz="2200">
                <a:solidFill>
                  <a:srgbClr val="FF0000"/>
                </a:solidFill>
              </a:rPr>
              <a:t>ROuterAir</a:t>
            </a:r>
            <a:r>
              <a:rPr lang="en-US" sz="2200"/>
              <a:t> </a:t>
            </a:r>
            <a:br>
              <a:rPr lang="en-US" sz="2200"/>
            </a:br>
            <a:r>
              <a:rPr lang="en-US" sz="2200"/>
              <a:t>while holding Shift pressed! </a:t>
            </a:r>
            <a:br>
              <a:rPr lang="en-US" sz="2200"/>
            </a:br>
            <a:endParaRPr lang="en-US" sz="2200"/>
          </a:p>
          <a:p>
            <a:pPr marL="457200" indent="-457200">
              <a:buFontTx/>
              <a:buAutoNum type="arabicPeriod"/>
            </a:pPr>
            <a:r>
              <a:rPr lang="en-US" sz="2200"/>
              <a:t>Repeat step 4 with </a:t>
            </a:r>
            <a:r>
              <a:rPr lang="en-US" sz="2200">
                <a:solidFill>
                  <a:srgbClr val="FF0000"/>
                </a:solidFill>
              </a:rPr>
              <a:t>LeadCon</a:t>
            </a:r>
          </a:p>
          <a:p>
            <a:pPr marL="457200" indent="-457200">
              <a:buFontTx/>
              <a:buAutoNum type="arabicPeriod"/>
            </a:pPr>
            <a:endParaRPr lang="en-US" sz="2200">
              <a:solidFill>
                <a:srgbClr val="FF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200"/>
              <a:t>Finally you’ll have</a:t>
            </a:r>
          </a:p>
          <a:p>
            <a:pPr marL="457200" indent="-457200">
              <a:buFontTx/>
              <a:buAutoNum type="arabicPeriod"/>
            </a:pPr>
            <a:endParaRPr lang="en-US" sz="2200"/>
          </a:p>
          <a:p>
            <a:pPr marL="457200" indent="-457200">
              <a:buFontTx/>
              <a:buAutoNum type="arabicPeriod"/>
            </a:pPr>
            <a:endParaRPr lang="en-US" sz="2200"/>
          </a:p>
          <a:p>
            <a:pPr marL="457200" indent="-457200">
              <a:buFontTx/>
              <a:buAutoNum type="arabicPeriod"/>
            </a:pPr>
            <a:r>
              <a:rPr lang="en-US" sz="2200"/>
              <a:t>Turn off the visibility of </a:t>
            </a:r>
            <a:r>
              <a:rPr lang="en-US" sz="2200">
                <a:solidFill>
                  <a:srgbClr val="FF0000"/>
                </a:solidFill>
              </a:rPr>
              <a:t>ROuterAir</a:t>
            </a:r>
          </a:p>
          <a:p>
            <a:pPr marL="457200" indent="-457200"/>
            <a:endParaRPr lang="en-US" sz="2200"/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2638" y="2728913"/>
            <a:ext cx="13716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13438" y="5319713"/>
            <a:ext cx="12239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pic>
        <p:nvPicPr>
          <p:cNvPr id="26631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51238" y="5395913"/>
            <a:ext cx="16002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further bodies/regions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762000" y="2043113"/>
            <a:ext cx="6613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Air inside 3 -&gt; </a:t>
            </a:r>
            <a:r>
              <a:rPr lang="en-US">
                <a:solidFill>
                  <a:srgbClr val="33CC33"/>
                </a:solidFill>
              </a:rPr>
              <a:t>Cylinder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Y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Z</a:t>
            </a:r>
            <a:r>
              <a:rPr lang="en-US"/>
              <a:t> = 16.5,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/>
              <a:t> = 3.5, 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/>
              <a:t> = 30</a:t>
            </a:r>
          </a:p>
          <a:p>
            <a:r>
              <a:rPr lang="en-US"/>
              <a:t>                                         </a:t>
            </a:r>
            <a:r>
              <a:rPr lang="en-US">
                <a:solidFill>
                  <a:srgbClr val="FF0000"/>
                </a:solidFill>
              </a:rPr>
              <a:t>Name</a:t>
            </a:r>
            <a:r>
              <a:rPr lang="en-US"/>
              <a:t> = AirIn3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685800" y="1585913"/>
            <a:ext cx="1438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Bodies</a:t>
            </a: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762000" y="2768600"/>
            <a:ext cx="6384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Collimator 1 -&gt; </a:t>
            </a:r>
            <a:r>
              <a:rPr lang="en-US">
                <a:solidFill>
                  <a:srgbClr val="33CC33"/>
                </a:solidFill>
              </a:rPr>
              <a:t>Cylinder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Y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Z</a:t>
            </a:r>
            <a:r>
              <a:rPr lang="en-US"/>
              <a:t> = 17,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/>
              <a:t> = 4.5, 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/>
              <a:t> = 2</a:t>
            </a:r>
          </a:p>
          <a:p>
            <a:r>
              <a:rPr lang="en-US"/>
              <a:t>                                          </a:t>
            </a:r>
            <a:r>
              <a:rPr lang="en-US">
                <a:solidFill>
                  <a:srgbClr val="FF0000"/>
                </a:solidFill>
              </a:rPr>
              <a:t>Name</a:t>
            </a:r>
            <a:r>
              <a:rPr lang="en-US"/>
              <a:t> = Coll1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777875" y="3454400"/>
            <a:ext cx="6384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Collimator 2 -&gt; </a:t>
            </a:r>
            <a:r>
              <a:rPr lang="en-US">
                <a:solidFill>
                  <a:srgbClr val="33CC33"/>
                </a:solidFill>
              </a:rPr>
              <a:t>Cylinder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Y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Z</a:t>
            </a:r>
            <a:r>
              <a:rPr lang="en-US"/>
              <a:t> = 21,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/>
              <a:t> = 5.5, 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/>
              <a:t> = 2</a:t>
            </a:r>
          </a:p>
          <a:p>
            <a:r>
              <a:rPr lang="en-US"/>
              <a:t>                                          </a:t>
            </a:r>
            <a:r>
              <a:rPr lang="en-US">
                <a:solidFill>
                  <a:srgbClr val="FF0000"/>
                </a:solidFill>
              </a:rPr>
              <a:t>Name</a:t>
            </a:r>
            <a:r>
              <a:rPr lang="en-US"/>
              <a:t> = Coll2</a:t>
            </a:r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777875" y="4216400"/>
            <a:ext cx="6384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Collimator 3 -&gt; </a:t>
            </a:r>
            <a:r>
              <a:rPr lang="en-US">
                <a:solidFill>
                  <a:srgbClr val="33CC33"/>
                </a:solidFill>
              </a:rPr>
              <a:t>Cylinder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Y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Z</a:t>
            </a:r>
            <a:r>
              <a:rPr lang="en-US"/>
              <a:t> = 25,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/>
              <a:t> = 4.5, 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/>
              <a:t> = 2</a:t>
            </a:r>
          </a:p>
          <a:p>
            <a:r>
              <a:rPr lang="en-US"/>
              <a:t>                                          </a:t>
            </a:r>
            <a:r>
              <a:rPr lang="en-US">
                <a:solidFill>
                  <a:srgbClr val="FF0000"/>
                </a:solidFill>
              </a:rPr>
              <a:t>Name</a:t>
            </a:r>
            <a:r>
              <a:rPr lang="en-US"/>
              <a:t> = Coll3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762000" y="4902200"/>
            <a:ext cx="6384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Collimator 4 -&gt; </a:t>
            </a:r>
            <a:r>
              <a:rPr lang="en-US">
                <a:solidFill>
                  <a:srgbClr val="33CC33"/>
                </a:solidFill>
              </a:rPr>
              <a:t>Cylinder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Y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Z</a:t>
            </a:r>
            <a:r>
              <a:rPr lang="en-US"/>
              <a:t> = 29,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/>
              <a:t> = 5.5, 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/>
              <a:t> = 2</a:t>
            </a:r>
          </a:p>
          <a:p>
            <a:r>
              <a:rPr lang="en-US"/>
              <a:t>                                          </a:t>
            </a:r>
            <a:r>
              <a:rPr lang="en-US">
                <a:solidFill>
                  <a:srgbClr val="FF0000"/>
                </a:solidFill>
              </a:rPr>
              <a:t>Name</a:t>
            </a:r>
            <a:r>
              <a:rPr lang="en-US"/>
              <a:t> = Coll4</a:t>
            </a: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762000" y="5592763"/>
            <a:ext cx="6384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Collimator 5 -&gt; </a:t>
            </a:r>
            <a:r>
              <a:rPr lang="en-US">
                <a:solidFill>
                  <a:srgbClr val="33CC33"/>
                </a:solidFill>
              </a:rPr>
              <a:t>Cylinder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Y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Z</a:t>
            </a:r>
            <a:r>
              <a:rPr lang="en-US"/>
              <a:t> = 33,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/>
              <a:t> = 4.5, 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/>
              <a:t> = 2</a:t>
            </a:r>
          </a:p>
          <a:p>
            <a:r>
              <a:rPr lang="en-US"/>
              <a:t>                                          </a:t>
            </a:r>
            <a:r>
              <a:rPr lang="en-US">
                <a:solidFill>
                  <a:srgbClr val="FF0000"/>
                </a:solidFill>
              </a:rPr>
              <a:t>Name</a:t>
            </a:r>
            <a:r>
              <a:rPr lang="en-US"/>
              <a:t> = Coll5</a:t>
            </a: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762000" y="6310313"/>
            <a:ext cx="6384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Collimator 6 -&gt; </a:t>
            </a:r>
            <a:r>
              <a:rPr lang="en-US">
                <a:solidFill>
                  <a:srgbClr val="33CC33"/>
                </a:solidFill>
              </a:rPr>
              <a:t>Cylinder</a:t>
            </a:r>
            <a:r>
              <a:rPr lang="en-US"/>
              <a:t>: </a:t>
            </a:r>
            <a:r>
              <a:rPr lang="en-US">
                <a:solidFill>
                  <a:srgbClr val="FF0000"/>
                </a:solidFill>
              </a:rPr>
              <a:t>X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Y</a:t>
            </a:r>
            <a:r>
              <a:rPr lang="en-US"/>
              <a:t> = 0, </a:t>
            </a:r>
            <a:r>
              <a:rPr lang="en-US">
                <a:solidFill>
                  <a:srgbClr val="FF0000"/>
                </a:solidFill>
              </a:rPr>
              <a:t>Z</a:t>
            </a:r>
            <a:r>
              <a:rPr lang="en-US"/>
              <a:t> = 43, </a:t>
            </a:r>
            <a:r>
              <a:rPr lang="en-US">
                <a:solidFill>
                  <a:srgbClr val="FF0000"/>
                </a:solidFill>
              </a:rPr>
              <a:t>R</a:t>
            </a:r>
            <a:r>
              <a:rPr lang="en-US"/>
              <a:t> = 5.5, </a:t>
            </a:r>
            <a:r>
              <a:rPr lang="en-US">
                <a:solidFill>
                  <a:srgbClr val="FF0000"/>
                </a:solidFill>
              </a:rPr>
              <a:t>H</a:t>
            </a:r>
            <a:r>
              <a:rPr lang="en-US"/>
              <a:t> = 2</a:t>
            </a:r>
          </a:p>
          <a:p>
            <a:r>
              <a:rPr lang="en-US"/>
              <a:t>                                          </a:t>
            </a:r>
            <a:r>
              <a:rPr lang="en-US">
                <a:solidFill>
                  <a:srgbClr val="FF0000"/>
                </a:solidFill>
              </a:rPr>
              <a:t>Name</a:t>
            </a:r>
            <a:r>
              <a:rPr lang="en-US"/>
              <a:t> = Coll6</a:t>
            </a:r>
          </a:p>
        </p:txBody>
      </p:sp>
      <p:sp>
        <p:nvSpPr>
          <p:cNvPr id="27659" name="AutoShape 13"/>
          <p:cNvSpPr>
            <a:spLocks noChangeArrowheads="1"/>
          </p:cNvSpPr>
          <p:nvPr/>
        </p:nvSpPr>
        <p:spPr bwMode="auto">
          <a:xfrm>
            <a:off x="7162800" y="2805113"/>
            <a:ext cx="2789238" cy="1828800"/>
          </a:xfrm>
          <a:prstGeom prst="cloudCallout">
            <a:avLst>
              <a:gd name="adj1" fmla="val -45375"/>
              <a:gd name="adj2" fmla="val 6998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4702" name="Rectangle 14"/>
          <p:cNvSpPr>
            <a:spLocks noChangeArrowheads="1"/>
          </p:cNvSpPr>
          <p:nvPr/>
        </p:nvSpPr>
        <p:spPr bwMode="auto">
          <a:xfrm>
            <a:off x="7361238" y="3221038"/>
            <a:ext cx="2665412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800080"/>
                </a:solidFill>
              </a:rPr>
              <a:t>You can clone a body pressing </a:t>
            </a:r>
            <a:br>
              <a:rPr lang="en-US" sz="1400" dirty="0">
                <a:solidFill>
                  <a:srgbClr val="800080"/>
                </a:solidFill>
              </a:rPr>
            </a:br>
            <a:r>
              <a:rPr lang="en-US" sz="1400" dirty="0">
                <a:solidFill>
                  <a:srgbClr val="0000FF"/>
                </a:solidFill>
              </a:rPr>
              <a:t>Ctrl + C</a:t>
            </a:r>
            <a:r>
              <a:rPr lang="en-US" sz="1400" dirty="0">
                <a:solidFill>
                  <a:srgbClr val="800080"/>
                </a:solidFill>
              </a:rPr>
              <a:t>. But don’t forget to </a:t>
            </a:r>
            <a:br>
              <a:rPr lang="en-US" sz="1400" dirty="0">
                <a:solidFill>
                  <a:srgbClr val="800080"/>
                </a:solidFill>
              </a:rPr>
            </a:br>
            <a:r>
              <a:rPr lang="en-US" sz="1400" dirty="0">
                <a:solidFill>
                  <a:srgbClr val="800080"/>
                </a:solidFill>
              </a:rPr>
              <a:t>change the parameters</a:t>
            </a:r>
            <a:br>
              <a:rPr lang="en-US" sz="1400" dirty="0">
                <a:solidFill>
                  <a:srgbClr val="800080"/>
                </a:solidFill>
              </a:rPr>
            </a:br>
            <a:r>
              <a:rPr lang="en-US" sz="1400" b="1" u="sng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</a:t>
            </a:r>
            <a:r>
              <a:rPr lang="en-US" sz="1400" u="sng" dirty="0">
                <a:solidFill>
                  <a:srgbClr val="800080"/>
                </a:solidFill>
              </a:rPr>
              <a:t> </a:t>
            </a:r>
            <a:r>
              <a:rPr lang="en-US" sz="1400" dirty="0">
                <a:solidFill>
                  <a:srgbClr val="800080"/>
                </a:solidFill>
              </a:rPr>
              <a:t>the name!</a:t>
            </a:r>
          </a:p>
        </p:txBody>
      </p:sp>
      <p:sp>
        <p:nvSpPr>
          <p:cNvPr id="27661" name="Footer Placeholder 1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further bodies/regions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777875" y="2347913"/>
            <a:ext cx="54403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Tungsten collimator: </a:t>
            </a:r>
            <a:r>
              <a:rPr lang="en-US">
                <a:solidFill>
                  <a:srgbClr val="FF0000"/>
                </a:solidFill>
              </a:rPr>
              <a:t>Type</a:t>
            </a:r>
            <a:r>
              <a:rPr lang="en-US"/>
              <a:t>   = </a:t>
            </a:r>
            <a:r>
              <a:rPr lang="en-US">
                <a:solidFill>
                  <a:srgbClr val="0000FF"/>
                </a:solidFill>
              </a:rPr>
              <a:t>Union</a:t>
            </a:r>
            <a:r>
              <a:rPr lang="en-US"/>
              <a:t> </a:t>
            </a:r>
          </a:p>
          <a:p>
            <a:r>
              <a:rPr lang="en-US"/>
              <a:t>  (Coll1 – AirIn3) | (Coll2 – AirIn3) | (Coll3 – AirIn3) | </a:t>
            </a:r>
            <a:br>
              <a:rPr lang="en-US"/>
            </a:br>
            <a:r>
              <a:rPr lang="en-US"/>
              <a:t>  (Coll4 – AirIn3) | (Coll5 – AirIn3) |  (Coll 6 - AirIn3)</a:t>
            </a:r>
            <a:br>
              <a:rPr lang="en-US"/>
            </a:br>
            <a:endParaRPr lang="en-US"/>
          </a:p>
          <a:p>
            <a:r>
              <a:rPr lang="en-US">
                <a:solidFill>
                  <a:srgbClr val="FF0000"/>
                </a:solidFill>
              </a:rPr>
              <a:t>  Name</a:t>
            </a:r>
            <a:r>
              <a:rPr lang="en-US"/>
              <a:t> = TungColl</a:t>
            </a:r>
          </a:p>
          <a:p>
            <a:r>
              <a:rPr lang="en-US">
                <a:solidFill>
                  <a:srgbClr val="FF0000"/>
                </a:solidFill>
              </a:rPr>
              <a:t>  Material</a:t>
            </a:r>
            <a:r>
              <a:rPr lang="en-US"/>
              <a:t> = Tungsten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579438" y="1662113"/>
            <a:ext cx="1687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Regions</a:t>
            </a:r>
          </a:p>
        </p:txBody>
      </p:sp>
      <p:sp>
        <p:nvSpPr>
          <p:cNvPr id="28677" name="Line 7"/>
          <p:cNvSpPr>
            <a:spLocks noChangeShapeType="1"/>
          </p:cNvSpPr>
          <p:nvPr/>
        </p:nvSpPr>
        <p:spPr bwMode="auto">
          <a:xfrm flipV="1">
            <a:off x="3246438" y="3186113"/>
            <a:ext cx="457200" cy="12954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8678" name="Line 8"/>
          <p:cNvSpPr>
            <a:spLocks noChangeShapeType="1"/>
          </p:cNvSpPr>
          <p:nvPr/>
        </p:nvSpPr>
        <p:spPr bwMode="auto">
          <a:xfrm flipV="1">
            <a:off x="3246438" y="3262313"/>
            <a:ext cx="1981200" cy="12192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8679" name="Text Box 11"/>
          <p:cNvSpPr txBox="1">
            <a:spLocks noChangeArrowheads="1"/>
          </p:cNvSpPr>
          <p:nvPr/>
        </p:nvSpPr>
        <p:spPr bwMode="auto">
          <a:xfrm>
            <a:off x="1493838" y="4557713"/>
            <a:ext cx="39179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80"/>
                </a:solidFill>
              </a:rPr>
              <a:t>Don’t forget to use references</a:t>
            </a:r>
          </a:p>
          <a:p>
            <a:r>
              <a:rPr lang="en-US">
                <a:solidFill>
                  <a:srgbClr val="800080"/>
                </a:solidFill>
              </a:rPr>
              <a:t>for already existing bodies! You</a:t>
            </a:r>
          </a:p>
          <a:p>
            <a:r>
              <a:rPr lang="en-US">
                <a:solidFill>
                  <a:srgbClr val="800080"/>
                </a:solidFill>
              </a:rPr>
              <a:t>can clone existing bodies and</a:t>
            </a:r>
          </a:p>
          <a:p>
            <a:r>
              <a:rPr lang="en-US">
                <a:solidFill>
                  <a:srgbClr val="800080"/>
                </a:solidFill>
              </a:rPr>
              <a:t>references by dragging and dropping</a:t>
            </a:r>
          </a:p>
          <a:p>
            <a:r>
              <a:rPr lang="en-US">
                <a:solidFill>
                  <a:srgbClr val="800080"/>
                </a:solidFill>
              </a:rPr>
              <a:t>them while holding the </a:t>
            </a:r>
            <a:r>
              <a:rPr lang="en-US">
                <a:solidFill>
                  <a:srgbClr val="0000FF"/>
                </a:solidFill>
              </a:rPr>
              <a:t>Ctrl</a:t>
            </a:r>
            <a:r>
              <a:rPr lang="en-US">
                <a:solidFill>
                  <a:srgbClr val="800080"/>
                </a:solidFill>
              </a:rPr>
              <a:t> key.</a:t>
            </a:r>
          </a:p>
        </p:txBody>
      </p:sp>
      <p:pic>
        <p:nvPicPr>
          <p:cNvPr id="28680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94438" y="1890713"/>
            <a:ext cx="239077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14" descr="j029917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838" y="4633913"/>
            <a:ext cx="10985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2" name="Rectangle 16"/>
          <p:cNvSpPr>
            <a:spLocks noChangeArrowheads="1"/>
          </p:cNvSpPr>
          <p:nvPr/>
        </p:nvSpPr>
        <p:spPr bwMode="auto">
          <a:xfrm>
            <a:off x="198438" y="4481513"/>
            <a:ext cx="5410200" cy="1676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Footer Placeholder 10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8838" y="2805113"/>
            <a:ext cx="26225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further bodies/regions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31838" y="2043113"/>
            <a:ext cx="86899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Cs source cover -&gt; </a:t>
            </a:r>
            <a:r>
              <a:rPr lang="en-US" sz="2200">
                <a:solidFill>
                  <a:srgbClr val="33CC33"/>
                </a:solidFill>
              </a:rPr>
              <a:t>Cylinder</a:t>
            </a:r>
            <a:r>
              <a:rPr lang="en-US" sz="2200"/>
              <a:t>: </a:t>
            </a:r>
            <a:r>
              <a:rPr lang="en-US" sz="2200">
                <a:solidFill>
                  <a:srgbClr val="FF0000"/>
                </a:solidFill>
              </a:rPr>
              <a:t>X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Y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Z</a:t>
            </a:r>
            <a:r>
              <a:rPr lang="en-US" sz="2200"/>
              <a:t> = 8.4, </a:t>
            </a:r>
            <a:r>
              <a:rPr lang="en-US" sz="2200">
                <a:solidFill>
                  <a:srgbClr val="FF0000"/>
                </a:solidFill>
              </a:rPr>
              <a:t>R</a:t>
            </a:r>
            <a:r>
              <a:rPr lang="en-US" sz="2200"/>
              <a:t> = 1.9, </a:t>
            </a:r>
            <a:r>
              <a:rPr lang="en-US" sz="2200">
                <a:solidFill>
                  <a:srgbClr val="FF0000"/>
                </a:solidFill>
              </a:rPr>
              <a:t>H</a:t>
            </a:r>
            <a:r>
              <a:rPr lang="en-US" sz="2200"/>
              <a:t> = 4.2</a:t>
            </a:r>
          </a:p>
          <a:p>
            <a:r>
              <a:rPr lang="en-US" sz="2200"/>
              <a:t>                                         	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CsCover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55638" y="1585913"/>
            <a:ext cx="1438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Bodies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79438" y="3567113"/>
            <a:ext cx="7467600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Air inside: </a:t>
            </a:r>
            <a:r>
              <a:rPr lang="en-US" sz="2200">
                <a:solidFill>
                  <a:srgbClr val="FF0000"/>
                </a:solidFill>
              </a:rPr>
              <a:t>Type</a:t>
            </a:r>
            <a:r>
              <a:rPr lang="en-US" sz="2200"/>
              <a:t>   = </a:t>
            </a:r>
            <a:r>
              <a:rPr lang="en-US" sz="2200">
                <a:solidFill>
                  <a:srgbClr val="0000FF"/>
                </a:solidFill>
              </a:rPr>
              <a:t>Union </a:t>
            </a:r>
          </a:p>
          <a:p>
            <a:r>
              <a:rPr lang="en-US" sz="2200"/>
              <a:t>  (AirIn1 – Coll1 – Coll2 – Coll3 – Coll4 – Coll5 – Coll6) |</a:t>
            </a:r>
          </a:p>
          <a:p>
            <a:r>
              <a:rPr lang="en-US" sz="2200"/>
              <a:t>  (AirIn3 ) |</a:t>
            </a:r>
          </a:p>
          <a:p>
            <a:r>
              <a:rPr lang="en-US" sz="2200"/>
              <a:t>  (AirIn2 – CsCover)</a:t>
            </a:r>
          </a:p>
          <a:p>
            <a:endParaRPr lang="en-US" sz="2200"/>
          </a:p>
          <a:p>
            <a:r>
              <a:rPr lang="en-US" sz="2200">
                <a:solidFill>
                  <a:srgbClr val="FF0000"/>
                </a:solidFill>
              </a:rPr>
              <a:t>  Name</a:t>
            </a:r>
            <a:r>
              <a:rPr lang="en-US" sz="2200"/>
              <a:t> = InnerAir</a:t>
            </a:r>
          </a:p>
          <a:p>
            <a:r>
              <a:rPr lang="en-US" sz="2200">
                <a:solidFill>
                  <a:srgbClr val="FF0000"/>
                </a:solidFill>
              </a:rPr>
              <a:t>  Material</a:t>
            </a:r>
            <a:r>
              <a:rPr lang="en-US" sz="2200"/>
              <a:t> = Air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55638" y="2881313"/>
            <a:ext cx="1687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Regions</a:t>
            </a:r>
          </a:p>
        </p:txBody>
      </p:sp>
      <p:sp>
        <p:nvSpPr>
          <p:cNvPr id="29704" name="Footer Placeholder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further bodies/regions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760413" y="1814513"/>
            <a:ext cx="87360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Cs source inside -&gt; </a:t>
            </a:r>
            <a:r>
              <a:rPr lang="en-US" sz="2200">
                <a:solidFill>
                  <a:srgbClr val="33CC33"/>
                </a:solidFill>
              </a:rPr>
              <a:t>Cylinder</a:t>
            </a:r>
            <a:r>
              <a:rPr lang="en-US" sz="2200"/>
              <a:t>: </a:t>
            </a:r>
            <a:r>
              <a:rPr lang="en-US" sz="2200">
                <a:solidFill>
                  <a:srgbClr val="FF0000"/>
                </a:solidFill>
              </a:rPr>
              <a:t>X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Y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Z</a:t>
            </a:r>
            <a:r>
              <a:rPr lang="en-US" sz="2200"/>
              <a:t> = 8.5, </a:t>
            </a:r>
            <a:r>
              <a:rPr lang="en-US" sz="2200">
                <a:solidFill>
                  <a:srgbClr val="FF0000"/>
                </a:solidFill>
              </a:rPr>
              <a:t>R</a:t>
            </a:r>
            <a:r>
              <a:rPr lang="en-US" sz="2200"/>
              <a:t> = 1.8, </a:t>
            </a:r>
            <a:r>
              <a:rPr lang="en-US" sz="2200">
                <a:solidFill>
                  <a:srgbClr val="FF0000"/>
                </a:solidFill>
              </a:rPr>
              <a:t>H</a:t>
            </a:r>
            <a:r>
              <a:rPr lang="en-US" sz="2200"/>
              <a:t> = 4.0</a:t>
            </a:r>
          </a:p>
          <a:p>
            <a:r>
              <a:rPr lang="en-US" sz="2200"/>
              <a:t>                                         	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CsInner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684213" y="1357313"/>
            <a:ext cx="1438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Bodies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760413" y="2500313"/>
            <a:ext cx="64611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Al separator plane -&gt; </a:t>
            </a:r>
            <a:r>
              <a:rPr lang="en-US" sz="2200">
                <a:solidFill>
                  <a:srgbClr val="33CC33"/>
                </a:solidFill>
              </a:rPr>
              <a:t>Plane</a:t>
            </a:r>
            <a:r>
              <a:rPr lang="en-US" sz="2200"/>
              <a:t>: </a:t>
            </a:r>
            <a:r>
              <a:rPr lang="en-US" sz="2200">
                <a:solidFill>
                  <a:srgbClr val="FF0000"/>
                </a:solidFill>
              </a:rPr>
              <a:t>X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Y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Z</a:t>
            </a:r>
            <a:r>
              <a:rPr lang="en-US" sz="2200"/>
              <a:t> = 9.8</a:t>
            </a:r>
          </a:p>
          <a:p>
            <a:r>
              <a:rPr lang="en-US" sz="2200"/>
              <a:t>                                              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CsAlSep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655638" y="3565525"/>
            <a:ext cx="80121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Source: 		</a:t>
            </a:r>
            <a:r>
              <a:rPr lang="en-US" sz="2200">
                <a:solidFill>
                  <a:srgbClr val="FF0000"/>
                </a:solidFill>
              </a:rPr>
              <a:t>Type</a:t>
            </a:r>
            <a:r>
              <a:rPr lang="en-US" sz="2200"/>
              <a:t>   = </a:t>
            </a:r>
            <a:r>
              <a:rPr lang="en-US" sz="2200">
                <a:solidFill>
                  <a:srgbClr val="0000FF"/>
                </a:solidFill>
              </a:rPr>
              <a:t>Difference</a:t>
            </a:r>
            <a:r>
              <a:rPr lang="en-US" sz="2200"/>
              <a:t> (CsInner - CsAlSep) </a:t>
            </a:r>
          </a:p>
          <a:p>
            <a:r>
              <a:rPr lang="en-US" sz="2200">
                <a:solidFill>
                  <a:srgbClr val="FF0000"/>
                </a:solidFill>
              </a:rPr>
              <a:t>			Name</a:t>
            </a:r>
            <a:r>
              <a:rPr lang="en-US" sz="2200"/>
              <a:t> = Source</a:t>
            </a:r>
          </a:p>
          <a:p>
            <a:r>
              <a:rPr lang="en-US" sz="2200">
                <a:solidFill>
                  <a:srgbClr val="FF0000"/>
                </a:solidFill>
              </a:rPr>
              <a:t>			Material</a:t>
            </a:r>
            <a:r>
              <a:rPr lang="en-US" sz="2200"/>
              <a:t> = Cesium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684213" y="3074988"/>
            <a:ext cx="16875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Regions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655638" y="4591050"/>
            <a:ext cx="80137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Source cover: 	</a:t>
            </a:r>
            <a:r>
              <a:rPr lang="en-US" sz="2200">
                <a:solidFill>
                  <a:srgbClr val="FF0000"/>
                </a:solidFill>
              </a:rPr>
              <a:t>Type</a:t>
            </a:r>
            <a:r>
              <a:rPr lang="en-US" sz="2200"/>
              <a:t>   = </a:t>
            </a:r>
            <a:r>
              <a:rPr lang="en-US" sz="2200">
                <a:solidFill>
                  <a:srgbClr val="0000FF"/>
                </a:solidFill>
              </a:rPr>
              <a:t>Difference </a:t>
            </a:r>
            <a:r>
              <a:rPr lang="en-US" sz="2200"/>
              <a:t>(CsCover - CsInner) </a:t>
            </a:r>
          </a:p>
          <a:p>
            <a:r>
              <a:rPr lang="en-US" sz="2200">
                <a:solidFill>
                  <a:srgbClr val="FF0000"/>
                </a:solidFill>
              </a:rPr>
              <a:t>			Name</a:t>
            </a:r>
            <a:r>
              <a:rPr lang="en-US" sz="2200"/>
              <a:t> = SourceCov</a:t>
            </a:r>
          </a:p>
          <a:p>
            <a:r>
              <a:rPr lang="en-US" sz="2200">
                <a:solidFill>
                  <a:srgbClr val="FF0000"/>
                </a:solidFill>
              </a:rPr>
              <a:t>			Material</a:t>
            </a:r>
            <a:r>
              <a:rPr lang="en-US" sz="2200"/>
              <a:t> = Iron</a:t>
            </a:r>
          </a:p>
        </p:txBody>
      </p:sp>
      <p:sp>
        <p:nvSpPr>
          <p:cNvPr id="30729" name="Text Box 10"/>
          <p:cNvSpPr txBox="1">
            <a:spLocks noChangeArrowheads="1"/>
          </p:cNvSpPr>
          <p:nvPr/>
        </p:nvSpPr>
        <p:spPr bwMode="auto">
          <a:xfrm>
            <a:off x="684213" y="5697538"/>
            <a:ext cx="83089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Al part of the source: </a:t>
            </a:r>
            <a:r>
              <a:rPr lang="en-US" sz="2200">
                <a:solidFill>
                  <a:srgbClr val="FF0000"/>
                </a:solidFill>
              </a:rPr>
              <a:t>Type</a:t>
            </a:r>
            <a:r>
              <a:rPr lang="en-US" sz="2200"/>
              <a:t>   = </a:t>
            </a:r>
            <a:r>
              <a:rPr lang="en-US" sz="2200">
                <a:solidFill>
                  <a:srgbClr val="0000FF"/>
                </a:solidFill>
              </a:rPr>
              <a:t>Intersection</a:t>
            </a:r>
            <a:r>
              <a:rPr lang="en-US" sz="2200"/>
              <a:t> (CsInner x CsAlSep) </a:t>
            </a:r>
          </a:p>
          <a:p>
            <a:r>
              <a:rPr lang="en-US" sz="2200">
                <a:solidFill>
                  <a:srgbClr val="FF0000"/>
                </a:solidFill>
              </a:rPr>
              <a:t>                          	 Name</a:t>
            </a:r>
            <a:r>
              <a:rPr lang="en-US" sz="2200"/>
              <a:t> = AlSrcPart</a:t>
            </a:r>
          </a:p>
          <a:p>
            <a:r>
              <a:rPr lang="en-US" sz="2200">
                <a:solidFill>
                  <a:srgbClr val="FF0000"/>
                </a:solidFill>
              </a:rPr>
              <a:t>			 Material</a:t>
            </a:r>
            <a:r>
              <a:rPr lang="en-US" sz="2200"/>
              <a:t> = Aluminum</a:t>
            </a:r>
          </a:p>
        </p:txBody>
      </p:sp>
      <p:sp>
        <p:nvSpPr>
          <p:cNvPr id="30730" name="Footer Placeholder 9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Export to FLUKA</a:t>
            </a:r>
          </a:p>
        </p:txBody>
      </p:sp>
      <p:sp>
        <p:nvSpPr>
          <p:cNvPr id="31747" name="Footer Placeholder 9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76275" y="1281113"/>
            <a:ext cx="8797925" cy="573405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SimpleGeo supports the following formats for exporting to FLUKA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Old syntax </a:t>
            </a:r>
            <a:r>
              <a:rPr lang="en-US" dirty="0" smtClean="0">
                <a:solidFill>
                  <a:srgbClr val="00B050"/>
                </a:solidFill>
              </a:rPr>
              <a:t>with numbers</a:t>
            </a:r>
          </a:p>
          <a:p>
            <a:pPr>
              <a:defRPr/>
            </a:pPr>
            <a:r>
              <a:rPr lang="en-US" dirty="0" smtClean="0"/>
              <a:t>New syntax </a:t>
            </a:r>
            <a:r>
              <a:rPr lang="en-US" dirty="0" smtClean="0">
                <a:solidFill>
                  <a:srgbClr val="00B050"/>
                </a:solidFill>
              </a:rPr>
              <a:t>with names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B050"/>
                </a:solidFill>
              </a:rPr>
              <a:t>without parentheses</a:t>
            </a:r>
          </a:p>
          <a:p>
            <a:pPr>
              <a:defRPr/>
            </a:pPr>
            <a:r>
              <a:rPr lang="en-US" dirty="0" smtClean="0"/>
              <a:t>New syntax </a:t>
            </a:r>
            <a:r>
              <a:rPr lang="en-US" dirty="0" smtClean="0">
                <a:solidFill>
                  <a:srgbClr val="00B050"/>
                </a:solidFill>
              </a:rPr>
              <a:t>with names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with parentheses</a:t>
            </a:r>
          </a:p>
          <a:p>
            <a:pPr>
              <a:defRPr/>
            </a:pPr>
            <a:endParaRPr lang="en-US" dirty="0" smtClean="0"/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dirty="0" smtClean="0"/>
              <a:t>In the export dialog you can select the respective format from the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dirty="0" smtClean="0"/>
              <a:t>drop-down list at the bottom of the dialog.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dirty="0" smtClean="0"/>
              <a:t>In this case select the option</a:t>
            </a:r>
          </a:p>
          <a:p>
            <a:pPr marL="457200" indent="-45720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FLUKA input new syntax (*.</a:t>
            </a:r>
            <a:r>
              <a:rPr lang="en-US" dirty="0" err="1" smtClean="0">
                <a:solidFill>
                  <a:srgbClr val="FF0000"/>
                </a:solidFill>
              </a:rPr>
              <a:t>new.inp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</p:txBody>
      </p:sp>
      <p:pic>
        <p:nvPicPr>
          <p:cNvPr id="3174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2038" y="4100513"/>
            <a:ext cx="33528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we would like to build…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038" y="2043113"/>
            <a:ext cx="22129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4988" y="2119313"/>
            <a:ext cx="14160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Line 9"/>
          <p:cNvSpPr>
            <a:spLocks noChangeShapeType="1"/>
          </p:cNvSpPr>
          <p:nvPr/>
        </p:nvSpPr>
        <p:spPr bwMode="auto">
          <a:xfrm>
            <a:off x="2408238" y="2957513"/>
            <a:ext cx="1981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350838" y="5243513"/>
            <a:ext cx="41465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Irradiator with a lead container, </a:t>
            </a:r>
            <a:br>
              <a:rPr lang="en-US"/>
            </a:br>
            <a:r>
              <a:rPr lang="en-US"/>
              <a:t>a radioactive source including </a:t>
            </a:r>
          </a:p>
          <a:p>
            <a:r>
              <a:rPr lang="en-US"/>
              <a:t>its encapsulation and some collimators</a:t>
            </a:r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3094038" y="3200400"/>
            <a:ext cx="132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Collimators</a:t>
            </a:r>
          </a:p>
        </p:txBody>
      </p:sp>
      <p:sp>
        <p:nvSpPr>
          <p:cNvPr id="14344" name="Line 12"/>
          <p:cNvSpPr>
            <a:spLocks noChangeShapeType="1"/>
          </p:cNvSpPr>
          <p:nvPr/>
        </p:nvSpPr>
        <p:spPr bwMode="auto">
          <a:xfrm flipH="1" flipV="1">
            <a:off x="5151438" y="5395913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4922838" y="5813425"/>
            <a:ext cx="908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Source</a:t>
            </a:r>
          </a:p>
        </p:txBody>
      </p:sp>
      <p:sp>
        <p:nvSpPr>
          <p:cNvPr id="14346" name="Footer Placeholder 10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pic>
        <p:nvPicPr>
          <p:cNvPr id="14347" name="Picture 6"/>
          <p:cNvPicPr>
            <a:picLocks noChangeAspect="1" noChangeArrowheads="1"/>
          </p:cNvPicPr>
          <p:nvPr/>
        </p:nvPicPr>
        <p:blipFill>
          <a:blip r:embed="rId5"/>
          <a:srcRect l="25031" t="15877" r="25031" b="19017"/>
          <a:stretch>
            <a:fillRect/>
          </a:stretch>
        </p:blipFill>
        <p:spPr bwMode="auto">
          <a:xfrm>
            <a:off x="6827838" y="2043113"/>
            <a:ext cx="228600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end…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2363788" y="6704013"/>
            <a:ext cx="5454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Final version of the geometry with one part removed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pic>
        <p:nvPicPr>
          <p:cNvPr id="32773" name="Picture 6"/>
          <p:cNvPicPr>
            <a:picLocks noChangeAspect="1" noChangeArrowheads="1"/>
          </p:cNvPicPr>
          <p:nvPr/>
        </p:nvPicPr>
        <p:blipFill>
          <a:blip r:embed="rId3"/>
          <a:srcRect l="25031" t="15877" r="25031" b="19017"/>
          <a:stretch>
            <a:fillRect/>
          </a:stretch>
        </p:blipFill>
        <p:spPr bwMode="auto">
          <a:xfrm>
            <a:off x="3094038" y="1128713"/>
            <a:ext cx="3810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2838" y="2652713"/>
            <a:ext cx="8153400" cy="9366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You can find more examples in the gallery on the website</a:t>
            </a:r>
            <a:endParaRPr lang="en-US" sz="35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33795" name="Picture 3" descr="pic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9073">
            <a:off x="2027238" y="3186113"/>
            <a:ext cx="6781800" cy="212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1936750" y="4894263"/>
            <a:ext cx="54340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Website: </a:t>
            </a:r>
            <a:r>
              <a:rPr lang="en-US" sz="2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www.cern.ch/theis/simplegeo</a:t>
            </a: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en-US" sz="24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74638" y="6919913"/>
            <a:ext cx="97234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an additional material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715963" y="1585913"/>
            <a:ext cx="9159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/>
              <a:t>We need to create Cesium, which is not included in the list of standard materials. </a:t>
            </a:r>
            <a:r>
              <a:rPr lang="en-US" sz="2600">
                <a:solidFill>
                  <a:srgbClr val="FF0000"/>
                </a:solidFill>
              </a:rPr>
              <a:t>Do not forget to specify the physical property of the material with the created numerical ID in the input file for FLUKA!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255588" y="4024313"/>
            <a:ext cx="4972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/>
              <a:t>Select “Edit” in the the “Materials” menu.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Press “New” in the material property dialog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Enter Cesium &amp; set the color properties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A material with ID 26 will be created.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34963" y="6386513"/>
            <a:ext cx="9099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material database will be stored in the same directory as your geometry. They must</a:t>
            </a:r>
            <a:br>
              <a:rPr lang="en-US"/>
            </a:br>
            <a:r>
              <a:rPr lang="en-US"/>
              <a:t>be kept in one place!</a:t>
            </a:r>
          </a:p>
        </p:txBody>
      </p:sp>
      <p:sp>
        <p:nvSpPr>
          <p:cNvPr id="15366" name="Footer Placeholder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pic>
        <p:nvPicPr>
          <p:cNvPr id="1536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3838" y="3033713"/>
            <a:ext cx="4564062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on materials…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27038" y="1509713"/>
            <a:ext cx="9601200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600"/>
              <a:t> In FLUKA Materials are assigned by a numerical ID</a:t>
            </a:r>
            <a:br>
              <a:rPr lang="en-US" sz="2600"/>
            </a:br>
            <a:endParaRPr lang="en-US" sz="2600"/>
          </a:p>
          <a:p>
            <a:pPr>
              <a:buFontTx/>
              <a:buChar char="•"/>
            </a:pPr>
            <a:r>
              <a:rPr lang="en-US" sz="2600"/>
              <a:t> The physical parameters must be specified in the input file</a:t>
            </a:r>
            <a:br>
              <a:rPr lang="en-US" sz="2600"/>
            </a:br>
            <a:endParaRPr lang="en-US" sz="2600"/>
          </a:p>
          <a:p>
            <a:pPr>
              <a:buFontTx/>
              <a:buChar char="•"/>
            </a:pPr>
            <a:r>
              <a:rPr lang="en-US" sz="2600"/>
              <a:t> If the standard materials are overwritten in an imported input  </a:t>
            </a:r>
            <a:br>
              <a:rPr lang="en-US" sz="2600"/>
            </a:br>
            <a:r>
              <a:rPr lang="en-US" sz="2600"/>
              <a:t>  the material name in SimpleGeo and the one in FLUKA will</a:t>
            </a:r>
            <a:br>
              <a:rPr lang="en-US" sz="2600"/>
            </a:br>
            <a:r>
              <a:rPr lang="en-US" sz="2600"/>
              <a:t>  NOT match, because SimpleGeo uses the standard materials </a:t>
            </a:r>
            <a:br>
              <a:rPr lang="en-US" sz="2600"/>
            </a:br>
            <a:r>
              <a:rPr lang="en-US" sz="2600"/>
              <a:t>  of FLUKA2005.6. </a:t>
            </a:r>
          </a:p>
          <a:p>
            <a:pPr>
              <a:buFontTx/>
              <a:buChar char="•"/>
            </a:pPr>
            <a:endParaRPr lang="en-US" sz="2600"/>
          </a:p>
          <a:p>
            <a:r>
              <a:rPr lang="en-US" sz="2600"/>
              <a:t>  This causes no problem because in the exported  FLUKA input </a:t>
            </a:r>
            <a:br>
              <a:rPr lang="en-US" sz="2600"/>
            </a:br>
            <a:r>
              <a:rPr lang="en-US" sz="2600"/>
              <a:t>  the assignment is based on the numerical ID! However, it is </a:t>
            </a:r>
            <a:br>
              <a:rPr lang="en-US" sz="2600"/>
            </a:br>
            <a:r>
              <a:rPr lang="en-US" sz="2600"/>
              <a:t>  </a:t>
            </a:r>
            <a:r>
              <a:rPr lang="en-US" sz="2600">
                <a:solidFill>
                  <a:srgbClr val="FF0000"/>
                </a:solidFill>
              </a:rPr>
              <a:t>strongly discouraged </a:t>
            </a:r>
            <a:r>
              <a:rPr lang="en-US" sz="2600"/>
              <a:t>to overwrite standard material numbers </a:t>
            </a:r>
            <a:br>
              <a:rPr lang="en-US" sz="2600"/>
            </a:br>
            <a:r>
              <a:rPr lang="en-US" sz="2600"/>
              <a:t>  to avoid confusion!!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427038" y="5091113"/>
            <a:ext cx="9525000" cy="1676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&amp; internal void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792163" y="2200275"/>
            <a:ext cx="8610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External void -&gt; </a:t>
            </a:r>
            <a:r>
              <a:rPr lang="en-US" sz="2200">
                <a:solidFill>
                  <a:srgbClr val="33CC33"/>
                </a:solidFill>
              </a:rPr>
              <a:t>Cylinder</a:t>
            </a:r>
            <a:r>
              <a:rPr lang="en-US" sz="2200"/>
              <a:t>: </a:t>
            </a:r>
            <a:r>
              <a:rPr lang="en-US" sz="2200">
                <a:solidFill>
                  <a:srgbClr val="FF0000"/>
                </a:solidFill>
              </a:rPr>
              <a:t>X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Y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Z</a:t>
            </a:r>
            <a:r>
              <a:rPr lang="en-US" sz="2200"/>
              <a:t> = -200, R = 400, </a:t>
            </a:r>
            <a:r>
              <a:rPr lang="en-US" sz="2200">
                <a:solidFill>
                  <a:srgbClr val="FF0000"/>
                </a:solidFill>
              </a:rPr>
              <a:t>H</a:t>
            </a:r>
            <a:r>
              <a:rPr lang="en-US" sz="2200"/>
              <a:t> = 600</a:t>
            </a:r>
          </a:p>
          <a:p>
            <a:r>
              <a:rPr lang="en-US" sz="2200"/>
              <a:t>                                          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ExtVoid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811213" y="2881313"/>
            <a:ext cx="84851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</a:t>
            </a:r>
            <a:r>
              <a:rPr lang="en-US" sz="2200"/>
              <a:t>Internal void -&gt; </a:t>
            </a:r>
            <a:r>
              <a:rPr lang="en-US" sz="2200">
                <a:solidFill>
                  <a:srgbClr val="33CC33"/>
                </a:solidFill>
              </a:rPr>
              <a:t>Cylinder</a:t>
            </a:r>
            <a:r>
              <a:rPr lang="en-US" sz="2200"/>
              <a:t>: </a:t>
            </a:r>
            <a:r>
              <a:rPr lang="en-US" sz="2200">
                <a:solidFill>
                  <a:srgbClr val="FF0000"/>
                </a:solidFill>
              </a:rPr>
              <a:t>X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Y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Z</a:t>
            </a:r>
            <a:r>
              <a:rPr lang="en-US" sz="2200"/>
              <a:t> = -150, </a:t>
            </a:r>
            <a:r>
              <a:rPr lang="en-US" sz="2200">
                <a:solidFill>
                  <a:srgbClr val="FF0000"/>
                </a:solidFill>
              </a:rPr>
              <a:t>R</a:t>
            </a:r>
            <a:r>
              <a:rPr lang="en-US" sz="2200"/>
              <a:t> = 250, </a:t>
            </a:r>
            <a:r>
              <a:rPr lang="en-US" sz="2200">
                <a:solidFill>
                  <a:srgbClr val="FF0000"/>
                </a:solidFill>
              </a:rPr>
              <a:t>H</a:t>
            </a:r>
            <a:r>
              <a:rPr lang="en-US" sz="2200"/>
              <a:t> = 400</a:t>
            </a:r>
          </a:p>
          <a:p>
            <a:r>
              <a:rPr lang="en-US" sz="2200"/>
              <a:t>                                         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IntVoid</a:t>
            </a: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715963" y="4700588"/>
            <a:ext cx="1687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Regions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655638" y="1585913"/>
            <a:ext cx="1438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Bodies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712788" y="5354638"/>
            <a:ext cx="707866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External void: </a:t>
            </a:r>
            <a:r>
              <a:rPr lang="en-US" sz="2200">
                <a:solidFill>
                  <a:srgbClr val="FF0000"/>
                </a:solidFill>
              </a:rPr>
              <a:t>Type</a:t>
            </a:r>
            <a:r>
              <a:rPr lang="en-US" sz="2200"/>
              <a:t>   = </a:t>
            </a:r>
            <a:r>
              <a:rPr lang="en-US" sz="2200">
                <a:solidFill>
                  <a:srgbClr val="0000FF"/>
                </a:solidFill>
              </a:rPr>
              <a:t>Difference</a:t>
            </a:r>
            <a:r>
              <a:rPr lang="en-US" sz="2200"/>
              <a:t> (ExtVoid – IntVoid), </a:t>
            </a:r>
          </a:p>
          <a:p>
            <a:r>
              <a:rPr lang="en-US" sz="2200"/>
              <a:t>                       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RExtVoid</a:t>
            </a:r>
          </a:p>
          <a:p>
            <a:r>
              <a:rPr lang="en-US" sz="2200"/>
              <a:t>                         </a:t>
            </a:r>
            <a:r>
              <a:rPr lang="en-US" sz="2200">
                <a:solidFill>
                  <a:srgbClr val="FF0000"/>
                </a:solidFill>
              </a:rPr>
              <a:t>Material</a:t>
            </a:r>
            <a:r>
              <a:rPr lang="en-US" sz="2200"/>
              <a:t> = Blackhole</a:t>
            </a:r>
          </a:p>
        </p:txBody>
      </p:sp>
      <p:sp>
        <p:nvSpPr>
          <p:cNvPr id="17416" name="Text Box 12"/>
          <p:cNvSpPr txBox="1">
            <a:spLocks noChangeArrowheads="1"/>
          </p:cNvSpPr>
          <p:nvPr/>
        </p:nvSpPr>
        <p:spPr bwMode="auto">
          <a:xfrm>
            <a:off x="811213" y="3611563"/>
            <a:ext cx="84518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</a:t>
            </a:r>
            <a:r>
              <a:rPr lang="en-US" sz="2200"/>
              <a:t>AirOut          -&gt; </a:t>
            </a:r>
            <a:r>
              <a:rPr lang="en-US" sz="2200">
                <a:solidFill>
                  <a:srgbClr val="33CC33"/>
                </a:solidFill>
              </a:rPr>
              <a:t>Cylinder</a:t>
            </a:r>
            <a:r>
              <a:rPr lang="en-US" sz="2200"/>
              <a:t>: </a:t>
            </a:r>
            <a:r>
              <a:rPr lang="en-US" sz="2200">
                <a:solidFill>
                  <a:srgbClr val="FF0000"/>
                </a:solidFill>
              </a:rPr>
              <a:t>X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Y</a:t>
            </a:r>
            <a:r>
              <a:rPr lang="en-US" sz="2200"/>
              <a:t> = 0, </a:t>
            </a:r>
            <a:r>
              <a:rPr lang="en-US" sz="2200">
                <a:solidFill>
                  <a:srgbClr val="FF0000"/>
                </a:solidFill>
              </a:rPr>
              <a:t>Z</a:t>
            </a:r>
            <a:r>
              <a:rPr lang="en-US" sz="2200"/>
              <a:t> = -100, </a:t>
            </a:r>
            <a:r>
              <a:rPr lang="en-US" sz="2200">
                <a:solidFill>
                  <a:srgbClr val="FF0000"/>
                </a:solidFill>
              </a:rPr>
              <a:t>R</a:t>
            </a:r>
            <a:r>
              <a:rPr lang="en-US" sz="2200"/>
              <a:t> = 200, </a:t>
            </a:r>
            <a:r>
              <a:rPr lang="en-US" sz="2200">
                <a:solidFill>
                  <a:srgbClr val="FF0000"/>
                </a:solidFill>
              </a:rPr>
              <a:t>H</a:t>
            </a:r>
            <a:r>
              <a:rPr lang="en-US" sz="2200"/>
              <a:t> = 300</a:t>
            </a:r>
          </a:p>
          <a:p>
            <a:r>
              <a:rPr lang="en-US" sz="2200"/>
              <a:t>                                           </a:t>
            </a:r>
            <a:r>
              <a:rPr lang="en-US" sz="2200">
                <a:solidFill>
                  <a:srgbClr val="FF0000"/>
                </a:solidFill>
              </a:rPr>
              <a:t>Name</a:t>
            </a:r>
            <a:r>
              <a:rPr lang="en-US" sz="2200"/>
              <a:t> = AirOut</a:t>
            </a:r>
          </a:p>
        </p:txBody>
      </p:sp>
      <p:sp>
        <p:nvSpPr>
          <p:cNvPr id="17417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 region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638" y="2643188"/>
            <a:ext cx="190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417638" y="4024313"/>
            <a:ext cx="41068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/>
              <a:t>Existing bodies in the CSG tree</a:t>
            </a:r>
          </a:p>
        </p:txBody>
      </p:sp>
      <p:sp>
        <p:nvSpPr>
          <p:cNvPr id="18437" name="AutoShape 6"/>
          <p:cNvSpPr>
            <a:spLocks noChangeArrowheads="1"/>
          </p:cNvSpPr>
          <p:nvPr/>
        </p:nvSpPr>
        <p:spPr bwMode="auto">
          <a:xfrm>
            <a:off x="2408238" y="2881313"/>
            <a:ext cx="12192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874838" y="2514600"/>
            <a:ext cx="2005012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i="1"/>
              <a:t>Add difference</a:t>
            </a:r>
          </a:p>
        </p:txBody>
      </p:sp>
      <p:pic>
        <p:nvPicPr>
          <p:cNvPr id="18439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32238" y="2576513"/>
            <a:ext cx="1905000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AutoShape 9"/>
          <p:cNvSpPr>
            <a:spLocks noChangeArrowheads="1"/>
          </p:cNvSpPr>
          <p:nvPr/>
        </p:nvSpPr>
        <p:spPr bwMode="auto">
          <a:xfrm>
            <a:off x="6218238" y="3019425"/>
            <a:ext cx="12192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5608638" y="2652713"/>
            <a:ext cx="243046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200" i="1"/>
              <a:t>Change the name</a:t>
            </a:r>
          </a:p>
        </p:txBody>
      </p:sp>
      <p:pic>
        <p:nvPicPr>
          <p:cNvPr id="18442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47038" y="2576513"/>
            <a:ext cx="1752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3" name="Footer Placeholder 10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18444" name="AutoShape 13"/>
          <p:cNvSpPr>
            <a:spLocks noChangeArrowheads="1"/>
          </p:cNvSpPr>
          <p:nvPr/>
        </p:nvSpPr>
        <p:spPr bwMode="auto">
          <a:xfrm>
            <a:off x="427038" y="4786313"/>
            <a:ext cx="6781800" cy="1828800"/>
          </a:xfrm>
          <a:prstGeom prst="cloudCallout">
            <a:avLst>
              <a:gd name="adj1" fmla="val -45375"/>
              <a:gd name="adj2" fmla="val 6998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>
                <a:solidFill>
                  <a:srgbClr val="FF0000"/>
                </a:solidFill>
              </a:rPr>
              <a:t>Hint: </a:t>
            </a:r>
            <a:r>
              <a:rPr lang="en-GB"/>
              <a:t>Edit fields for numerical parameters like position, size, radius etc. can evaluate mathematical expressions! For example one can enter “305 +(25*3)” which will evaluate to 380.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 region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6638" y="2271713"/>
            <a:ext cx="3124200" cy="161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3038" y="2195513"/>
            <a:ext cx="25908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350838" y="4176713"/>
            <a:ext cx="4565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Drag “ExtVoid” and drop it over “RExtVoid”.</a:t>
            </a:r>
          </a:p>
          <a:p>
            <a:r>
              <a:rPr lang="en-US"/>
              <a:t>Do the same with “IntVoid”.</a:t>
            </a:r>
          </a:p>
        </p:txBody>
      </p:sp>
      <p:sp>
        <p:nvSpPr>
          <p:cNvPr id="19462" name="AutoShape 7"/>
          <p:cNvSpPr>
            <a:spLocks noChangeArrowheads="1"/>
          </p:cNvSpPr>
          <p:nvPr/>
        </p:nvSpPr>
        <p:spPr bwMode="auto">
          <a:xfrm>
            <a:off x="4846638" y="2728913"/>
            <a:ext cx="12192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6916738" y="2805113"/>
            <a:ext cx="2057400" cy="9144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9"/>
          <p:cNvSpPr txBox="1">
            <a:spLocks noChangeArrowheads="1"/>
          </p:cNvSpPr>
          <p:nvPr/>
        </p:nvSpPr>
        <p:spPr bwMode="auto">
          <a:xfrm>
            <a:off x="6021388" y="4189413"/>
            <a:ext cx="3913187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 difference of ExtVoid – IntVoid </a:t>
            </a:r>
            <a:br>
              <a:rPr lang="en-US"/>
            </a:br>
            <a:r>
              <a:rPr lang="en-US"/>
              <a:t>has been finished.</a:t>
            </a:r>
            <a:br>
              <a:rPr lang="en-US"/>
            </a:br>
            <a:r>
              <a:rPr lang="en-US"/>
              <a:t> </a:t>
            </a:r>
            <a:br>
              <a:rPr lang="en-US"/>
            </a:br>
            <a:r>
              <a:rPr lang="en-US" sz="1600"/>
              <a:t>(The first body in a difference is</a:t>
            </a:r>
            <a:br>
              <a:rPr lang="en-US" sz="1600"/>
            </a:br>
            <a:r>
              <a:rPr lang="en-US" sz="1600"/>
              <a:t> always the one which is subtracted from)</a:t>
            </a:r>
          </a:p>
        </p:txBody>
      </p:sp>
      <p:sp>
        <p:nvSpPr>
          <p:cNvPr id="19465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Material assignments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Regions consisting of 1 body only: </a:t>
            </a:r>
          </a:p>
          <a:p>
            <a:pPr eaLnBrk="1" hangingPunct="1">
              <a:buFontTx/>
              <a:buNone/>
            </a:pPr>
            <a:r>
              <a:rPr lang="en-US" smtClean="0"/>
              <a:t>     Select the material in the property view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en-US" sz="2400" smtClean="0"/>
              <a:t>Regions made up of boolean operations: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</a:t>
            </a:r>
            <a:r>
              <a:rPr lang="en-US" sz="2000" smtClean="0"/>
              <a:t> Select the </a:t>
            </a:r>
            <a:r>
              <a:rPr lang="en-US" sz="2000" smtClean="0">
                <a:solidFill>
                  <a:srgbClr val="FF0000"/>
                </a:solidFill>
              </a:rPr>
              <a:t>top-most node of the region </a:t>
            </a:r>
            <a:r>
              <a:rPr lang="en-US" sz="2000" smtClean="0"/>
              <a:t>(a boolean operator) and select the material in the property view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1638" y="1128713"/>
            <a:ext cx="107156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5238" y="5395913"/>
            <a:ext cx="19812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AutoShape 9"/>
          <p:cNvSpPr>
            <a:spLocks noChangeArrowheads="1"/>
          </p:cNvSpPr>
          <p:nvPr/>
        </p:nvSpPr>
        <p:spPr bwMode="auto">
          <a:xfrm>
            <a:off x="3779838" y="5700713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AutoShape 11"/>
          <p:cNvSpPr>
            <a:spLocks noChangeArrowheads="1"/>
          </p:cNvSpPr>
          <p:nvPr/>
        </p:nvSpPr>
        <p:spPr bwMode="auto">
          <a:xfrm>
            <a:off x="5837238" y="2652713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48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9038" y="5091113"/>
            <a:ext cx="7397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Footer Placeholder 8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2088"/>
            <a:ext cx="9190038" cy="936625"/>
          </a:xfrm>
        </p:spPr>
        <p:txBody>
          <a:bodyPr/>
          <a:lstStyle/>
          <a:p>
            <a:pPr eaLnBrk="1" hangingPunct="1"/>
            <a:r>
              <a:rPr lang="en-US" smtClean="0"/>
              <a:t>Creating a region with references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79438" y="1662113"/>
            <a:ext cx="1687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Regions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3551238" y="3506788"/>
            <a:ext cx="5761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33CC33"/>
                </a:solidFill>
              </a:rPr>
              <a:t>One of these bodies exists and is already</a:t>
            </a:r>
            <a:br>
              <a:rPr lang="en-US" sz="2400">
                <a:solidFill>
                  <a:srgbClr val="33CC33"/>
                </a:solidFill>
              </a:rPr>
            </a:br>
            <a:r>
              <a:rPr lang="en-US" sz="2400">
                <a:solidFill>
                  <a:srgbClr val="33CC33"/>
                </a:solidFill>
              </a:rPr>
              <a:t>used in another region description!</a:t>
            </a:r>
          </a:p>
        </p:txBody>
      </p:sp>
      <p:sp>
        <p:nvSpPr>
          <p:cNvPr id="21509" name="AutoShape 7"/>
          <p:cNvSpPr>
            <a:spLocks noChangeArrowheads="1"/>
          </p:cNvSpPr>
          <p:nvPr/>
        </p:nvSpPr>
        <p:spPr bwMode="auto">
          <a:xfrm>
            <a:off x="8351838" y="3948113"/>
            <a:ext cx="533400" cy="2133600"/>
          </a:xfrm>
          <a:prstGeom prst="curvedLeft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4160838" y="5364163"/>
            <a:ext cx="403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Reference nodes</a:t>
            </a: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122238" y="6248400"/>
            <a:ext cx="10028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They share the geometry, position, orientation etc. but </a:t>
            </a:r>
            <a:r>
              <a:rPr lang="en-US" sz="2400" u="sng">
                <a:solidFill>
                  <a:srgbClr val="FF0000"/>
                </a:solidFill>
              </a:rPr>
              <a:t>NOT</a:t>
            </a:r>
            <a:r>
              <a:rPr lang="en-US" sz="2400"/>
              <a:t> the material!</a:t>
            </a:r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579438" y="2193925"/>
            <a:ext cx="6813550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2200"/>
              <a:t> Internal void: </a:t>
            </a:r>
            <a:r>
              <a:rPr lang="en-US" sz="2200">
                <a:solidFill>
                  <a:srgbClr val="FF3300"/>
                </a:solidFill>
              </a:rPr>
              <a:t>Type   </a:t>
            </a:r>
            <a:r>
              <a:rPr lang="en-US" sz="2200"/>
              <a:t>= </a:t>
            </a:r>
            <a:r>
              <a:rPr lang="en-US" sz="2200">
                <a:solidFill>
                  <a:srgbClr val="0000FF"/>
                </a:solidFill>
              </a:rPr>
              <a:t>Difference</a:t>
            </a:r>
            <a:r>
              <a:rPr lang="en-US" sz="2200"/>
              <a:t> (IntVoid – AirOut), </a:t>
            </a:r>
          </a:p>
          <a:p>
            <a:r>
              <a:rPr lang="en-US" sz="2200"/>
              <a:t>                         </a:t>
            </a:r>
            <a:r>
              <a:rPr lang="en-US" sz="2200">
                <a:solidFill>
                  <a:srgbClr val="FF3300"/>
                </a:solidFill>
              </a:rPr>
              <a:t>Name</a:t>
            </a:r>
            <a:r>
              <a:rPr lang="en-US" sz="2200"/>
              <a:t> = RIntVoid</a:t>
            </a:r>
          </a:p>
          <a:p>
            <a:r>
              <a:rPr lang="en-US" sz="2200"/>
              <a:t>                         </a:t>
            </a:r>
            <a:r>
              <a:rPr lang="en-US" sz="2200">
                <a:solidFill>
                  <a:srgbClr val="FF3300"/>
                </a:solidFill>
              </a:rPr>
              <a:t>Material</a:t>
            </a:r>
            <a:r>
              <a:rPr lang="en-US" sz="2200"/>
              <a:t> = Air</a:t>
            </a:r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>
            <a:off x="5380038" y="2652713"/>
            <a:ext cx="228600" cy="914400"/>
          </a:xfrm>
          <a:prstGeom prst="line">
            <a:avLst/>
          </a:prstGeom>
          <a:noFill/>
          <a:ln w="57150">
            <a:solidFill>
              <a:srgbClr val="33CC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1514" name="Footer Placeholder 9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uka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rgbClr val="FF0000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fluka</Template>
  <TotalTime>5486</TotalTime>
  <Words>1157</Words>
  <Application>Microsoft PowerPoint</Application>
  <PresentationFormat>Custom</PresentationFormat>
  <Paragraphs>194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fluka</vt:lpstr>
      <vt:lpstr>Slide 1</vt:lpstr>
      <vt:lpstr>What we would like to build…</vt:lpstr>
      <vt:lpstr>Creating an additional material</vt:lpstr>
      <vt:lpstr>More on materials…</vt:lpstr>
      <vt:lpstr>External &amp; internal void</vt:lpstr>
      <vt:lpstr>Creating a region</vt:lpstr>
      <vt:lpstr>Creating a region</vt:lpstr>
      <vt:lpstr>Material assignments</vt:lpstr>
      <vt:lpstr>Creating a region with references</vt:lpstr>
      <vt:lpstr>Creating a region with references</vt:lpstr>
      <vt:lpstr>Visibility</vt:lpstr>
      <vt:lpstr>Create the next bodies/regions</vt:lpstr>
      <vt:lpstr>Creating another region with references</vt:lpstr>
      <vt:lpstr>Creating a region with references</vt:lpstr>
      <vt:lpstr>Creating further bodies/regions</vt:lpstr>
      <vt:lpstr>Creating further bodies/regions</vt:lpstr>
      <vt:lpstr>Creating further bodies/regions</vt:lpstr>
      <vt:lpstr>Creating further bodies/regions</vt:lpstr>
      <vt:lpstr>Export to FLUKA</vt:lpstr>
      <vt:lpstr>In the end…</vt:lpstr>
      <vt:lpstr>You can find more examples in the gallery on the website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theis</dc:creator>
  <cp:lastModifiedBy>Markus Brugger</cp:lastModifiedBy>
  <cp:revision>145</cp:revision>
  <cp:lastPrinted>1601-01-01T00:00:00Z</cp:lastPrinted>
  <dcterms:created xsi:type="dcterms:W3CDTF">2005-05-26T10:57:54Z</dcterms:created>
  <dcterms:modified xsi:type="dcterms:W3CDTF">2009-03-27T07:49:17Z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TC010875761033</vt:lpwstr>
  </property>
</Properties>
</file>