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60" r:id="rId1"/>
  </p:sldMasterIdLst>
  <p:notesMasterIdLst>
    <p:notesMasterId r:id="rId23"/>
  </p:notesMasterIdLst>
  <p:handoutMasterIdLst>
    <p:handoutMasterId r:id="rId24"/>
  </p:handoutMasterIdLst>
  <p:sldIdLst>
    <p:sldId id="256" r:id="rId2"/>
    <p:sldId id="257" r:id="rId3"/>
    <p:sldId id="272" r:id="rId4"/>
    <p:sldId id="274" r:id="rId5"/>
    <p:sldId id="258" r:id="rId6"/>
    <p:sldId id="259" r:id="rId7"/>
    <p:sldId id="260" r:id="rId8"/>
    <p:sldId id="261" r:id="rId9"/>
    <p:sldId id="270" r:id="rId10"/>
    <p:sldId id="27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8" r:id="rId20"/>
    <p:sldId id="273" r:id="rId21"/>
    <p:sldId id="276" r:id="rId22"/>
  </p:sldIdLst>
  <p:sldSz cx="10150475" cy="7589838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encoding="windows-1252"/>
  <p:clrMru>
    <a:srgbClr val="FF0000"/>
    <a:srgbClr val="0000FF"/>
    <a:srgbClr val="FF3300"/>
    <a:srgbClr val="800080"/>
    <a:srgbClr val="9999FF"/>
    <a:srgbClr val="33CC33"/>
    <a:srgbClr val="FFFF00"/>
    <a:srgbClr val="0000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22527" autoAdjust="0"/>
    <p:restoredTop sz="94660"/>
  </p:normalViewPr>
  <p:slideViewPr>
    <p:cSldViewPr>
      <p:cViewPr varScale="1">
        <p:scale>
          <a:sx n="116" d="100"/>
          <a:sy n="116" d="100"/>
        </p:scale>
        <p:origin x="-966" y="-108"/>
      </p:cViewPr>
      <p:guideLst>
        <p:guide orient="horz" pos="2390"/>
        <p:guide pos="3197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-2040" y="-84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A5D92CD2-E74E-47FB-B2F9-D8FE860604F9}" type="datetimeFigureOut">
              <a:rPr lang="en-US"/>
              <a:pPr>
                <a:defRPr/>
              </a:pPr>
              <a:t>3/27/2009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06A4F06F-E807-42DF-BEFC-9407D6760F2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4820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36650" y="685800"/>
            <a:ext cx="45847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58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58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972A21C3-8354-486D-A829-5A5C2A2A44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2D8ADEC-FA6F-45F8-970B-59296BC978C6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3584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E8BFC5D-2BF1-4EF6-A538-349FBC785EEA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4505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F489EFE-EA05-49F0-971D-150EE9956ED9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4608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08CD7F8-0606-4F96-AA53-C4D4C359953E}" type="slidenum">
              <a:rPr lang="en-US" smtClean="0"/>
              <a:pPr/>
              <a:t>12</a:t>
            </a:fld>
            <a:endParaRPr lang="en-US" smtClean="0"/>
          </a:p>
        </p:txBody>
      </p:sp>
      <p:sp>
        <p:nvSpPr>
          <p:cNvPr id="4710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E1B7994-C688-4C05-947B-B4CB91A7A739}" type="slidenum">
              <a:rPr lang="en-US" smtClean="0"/>
              <a:pPr/>
              <a:t>13</a:t>
            </a:fld>
            <a:endParaRPr lang="en-US" smtClean="0"/>
          </a:p>
        </p:txBody>
      </p:sp>
      <p:sp>
        <p:nvSpPr>
          <p:cNvPr id="4813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AEA9584-3695-4037-9501-A64BAAA5D366}" type="slidenum">
              <a:rPr lang="en-US" smtClean="0"/>
              <a:pPr/>
              <a:t>14</a:t>
            </a:fld>
            <a:endParaRPr lang="en-US" smtClean="0"/>
          </a:p>
        </p:txBody>
      </p:sp>
      <p:sp>
        <p:nvSpPr>
          <p:cNvPr id="4915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9FC1CE3-363E-41AE-9EDD-636B300F00EE}" type="slidenum">
              <a:rPr lang="en-US" smtClean="0"/>
              <a:pPr/>
              <a:t>15</a:t>
            </a:fld>
            <a:endParaRPr lang="en-US" smtClean="0"/>
          </a:p>
        </p:txBody>
      </p:sp>
      <p:sp>
        <p:nvSpPr>
          <p:cNvPr id="5017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51546FE-C1E7-4BE7-A828-A093432D2B90}" type="slidenum">
              <a:rPr lang="en-US" smtClean="0"/>
              <a:pPr/>
              <a:t>16</a:t>
            </a:fld>
            <a:endParaRPr lang="en-US" smtClean="0"/>
          </a:p>
        </p:txBody>
      </p:sp>
      <p:sp>
        <p:nvSpPr>
          <p:cNvPr id="5120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6156559-C636-442A-A76C-221612438879}" type="slidenum">
              <a:rPr lang="en-US" smtClean="0"/>
              <a:pPr/>
              <a:t>17</a:t>
            </a:fld>
            <a:endParaRPr lang="en-US" smtClean="0"/>
          </a:p>
        </p:txBody>
      </p:sp>
      <p:sp>
        <p:nvSpPr>
          <p:cNvPr id="5222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1016E8A-594E-48D6-AF99-6DB963FBEDE3}" type="slidenum">
              <a:rPr lang="en-US" smtClean="0"/>
              <a:pPr/>
              <a:t>18</a:t>
            </a:fld>
            <a:endParaRPr lang="en-US" smtClean="0"/>
          </a:p>
        </p:txBody>
      </p:sp>
      <p:sp>
        <p:nvSpPr>
          <p:cNvPr id="5325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65714A8-123A-489D-8C7C-31686529570C}" type="slidenum">
              <a:rPr lang="en-US" smtClean="0"/>
              <a:pPr/>
              <a:t>19</a:t>
            </a:fld>
            <a:endParaRPr lang="en-US" smtClean="0"/>
          </a:p>
        </p:txBody>
      </p:sp>
      <p:sp>
        <p:nvSpPr>
          <p:cNvPr id="5427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7E53846-8F74-4F8F-981E-5F21C4E9BCCB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3686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3E73B48-8CD7-4DE4-8A45-5646268B78E8}" type="slidenum">
              <a:rPr lang="en-US" smtClean="0"/>
              <a:pPr/>
              <a:t>20</a:t>
            </a:fld>
            <a:endParaRPr lang="en-US" smtClean="0"/>
          </a:p>
        </p:txBody>
      </p:sp>
      <p:sp>
        <p:nvSpPr>
          <p:cNvPr id="5529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5C68C15-34FA-4F26-93ED-869503B29C9A}" type="slidenum">
              <a:rPr lang="en-US" smtClean="0"/>
              <a:pPr/>
              <a:t>21</a:t>
            </a:fld>
            <a:endParaRPr lang="en-US" smtClean="0"/>
          </a:p>
        </p:txBody>
      </p:sp>
      <p:sp>
        <p:nvSpPr>
          <p:cNvPr id="5632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8DDE9EC-FC0F-402E-9DB0-8E1A098E0EDD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3789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64224C2-D4A1-4DB4-8FA9-4EA011A40D77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3891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46771AA-83E2-4750-85B7-690A8794C7D5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3993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2134DE2-1BC7-45EF-B21A-E9FBE81D2094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4096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4D239B2-F58D-4F6A-AC3A-44E46109E659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4198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F31580F-8D47-40FE-B915-D0F7053980BF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4301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2BCFDF5-8696-4B98-8FF4-EFA02229A3C3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4403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1588" y="982663"/>
            <a:ext cx="7388225" cy="3154362"/>
            <a:chOff x="1" y="559"/>
            <a:chExt cx="4192" cy="1796"/>
          </a:xfrm>
        </p:grpSpPr>
        <p:sp>
          <p:nvSpPr>
            <p:cNvPr id="5" name="Line 3"/>
            <p:cNvSpPr>
              <a:spLocks noChangeShapeType="1"/>
            </p:cNvSpPr>
            <p:nvPr/>
          </p:nvSpPr>
          <p:spPr bwMode="ltGray">
            <a:xfrm>
              <a:off x="506" y="559"/>
              <a:ext cx="0" cy="1796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" name="Line 4"/>
            <p:cNvSpPr>
              <a:spLocks noChangeShapeType="1"/>
            </p:cNvSpPr>
            <p:nvPr/>
          </p:nvSpPr>
          <p:spPr bwMode="ltGray">
            <a:xfrm flipH="1" flipV="1">
              <a:off x="1" y="1922"/>
              <a:ext cx="3211" cy="1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" name="Line 5"/>
            <p:cNvSpPr>
              <a:spLocks noChangeShapeType="1"/>
            </p:cNvSpPr>
            <p:nvPr/>
          </p:nvSpPr>
          <p:spPr bwMode="ltGray">
            <a:xfrm flipH="1" flipV="1">
              <a:off x="382" y="936"/>
              <a:ext cx="3811" cy="1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" name="Arc 6"/>
            <p:cNvSpPr>
              <a:spLocks/>
            </p:cNvSpPr>
            <p:nvPr/>
          </p:nvSpPr>
          <p:spPr bwMode="ltGray">
            <a:xfrm rot="16200000">
              <a:off x="426" y="865"/>
              <a:ext cx="155" cy="157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43198 w 43198"/>
                <a:gd name="T1" fmla="*/ 21879 h 43200"/>
                <a:gd name="T2" fmla="*/ 21875 w 43198"/>
                <a:gd name="T3" fmla="*/ 2 h 43200"/>
                <a:gd name="T4" fmla="*/ 21600 w 43198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198" h="43200" fill="none" extrusionOk="0">
                  <a:moveTo>
                    <a:pt x="43198" y="21879"/>
                  </a:moveTo>
                  <a:cubicBezTo>
                    <a:pt x="43045" y="33698"/>
                    <a:pt x="33420" y="43199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21691" y="-1"/>
                    <a:pt x="21783" y="0"/>
                    <a:pt x="21875" y="1"/>
                  </a:cubicBezTo>
                </a:path>
                <a:path w="43198" h="43200" stroke="0" extrusionOk="0">
                  <a:moveTo>
                    <a:pt x="43198" y="21879"/>
                  </a:moveTo>
                  <a:cubicBezTo>
                    <a:pt x="43045" y="33698"/>
                    <a:pt x="33420" y="43199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21691" y="-1"/>
                    <a:pt x="21783" y="0"/>
                    <a:pt x="21875" y="1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12700" cap="rnd">
              <a:solidFill>
                <a:schemeClr val="hlink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grpSp>
        <p:nvGrpSpPr>
          <p:cNvPr id="9" name="Group 7"/>
          <p:cNvGrpSpPr>
            <a:grpSpLocks/>
          </p:cNvGrpSpPr>
          <p:nvPr/>
        </p:nvGrpSpPr>
        <p:grpSpPr bwMode="auto">
          <a:xfrm>
            <a:off x="2608263" y="3429000"/>
            <a:ext cx="6710362" cy="3184525"/>
            <a:chOff x="1480" y="1952"/>
            <a:chExt cx="3808" cy="1812"/>
          </a:xfrm>
        </p:grpSpPr>
        <p:sp>
          <p:nvSpPr>
            <p:cNvPr id="10" name="Line 8"/>
            <p:cNvSpPr>
              <a:spLocks noChangeShapeType="1"/>
            </p:cNvSpPr>
            <p:nvPr/>
          </p:nvSpPr>
          <p:spPr bwMode="ltGray">
            <a:xfrm>
              <a:off x="1480" y="3442"/>
              <a:ext cx="3808" cy="0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" name="Line 9"/>
            <p:cNvSpPr>
              <a:spLocks noChangeShapeType="1"/>
            </p:cNvSpPr>
            <p:nvPr/>
          </p:nvSpPr>
          <p:spPr bwMode="ltGray">
            <a:xfrm>
              <a:off x="5172" y="1952"/>
              <a:ext cx="0" cy="1812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" name="Arc 10"/>
            <p:cNvSpPr>
              <a:spLocks/>
            </p:cNvSpPr>
            <p:nvPr/>
          </p:nvSpPr>
          <p:spPr bwMode="ltGray">
            <a:xfrm rot="5400000">
              <a:off x="5098" y="3351"/>
              <a:ext cx="154" cy="157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21050 w 43200"/>
                <a:gd name="T1" fmla="*/ 7 h 43200"/>
                <a:gd name="T2" fmla="*/ 0 w 43200"/>
                <a:gd name="T3" fmla="*/ 21600 h 43200"/>
                <a:gd name="T4" fmla="*/ 21600 w 43200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200" h="43200" fill="none" extrusionOk="0">
                  <a:moveTo>
                    <a:pt x="21050" y="7"/>
                  </a:moveTo>
                  <a:cubicBezTo>
                    <a:pt x="21233" y="2"/>
                    <a:pt x="21416" y="-1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</a:path>
                <a:path w="43200" h="43200" stroke="0" extrusionOk="0">
                  <a:moveTo>
                    <a:pt x="21050" y="7"/>
                  </a:moveTo>
                  <a:cubicBezTo>
                    <a:pt x="21233" y="2"/>
                    <a:pt x="21416" y="-1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12700" cap="rnd">
              <a:solidFill>
                <a:schemeClr val="hlink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216075" name="Rectangle 11"/>
          <p:cNvSpPr>
            <a:spLocks noGrp="1" noChangeArrowheads="1"/>
          </p:cNvSpPr>
          <p:nvPr>
            <p:ph type="ctrTitle" sz="quarter"/>
          </p:nvPr>
        </p:nvSpPr>
        <p:spPr>
          <a:xfrm>
            <a:off x="1099635" y="1939625"/>
            <a:ext cx="8627904" cy="1264973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16076" name="Rectangle 1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099635" y="3663151"/>
            <a:ext cx="7951205" cy="2240056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dt" sz="quarter" idx="10"/>
          </p:nvPr>
        </p:nvSpPr>
        <p:spPr>
          <a:xfrm>
            <a:off x="762000" y="6915150"/>
            <a:ext cx="2114550" cy="506413"/>
          </a:xfrm>
        </p:spPr>
        <p:txBody>
          <a:bodyPr/>
          <a:lstStyle>
            <a:lvl1pPr>
              <a:defRPr sz="16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ftr" sz="quarter" idx="11"/>
          </p:nvPr>
        </p:nvSpPr>
        <p:spPr>
          <a:xfrm>
            <a:off x="3468688" y="6915150"/>
            <a:ext cx="3213100" cy="506413"/>
          </a:xfrm>
        </p:spPr>
        <p:txBody>
          <a:bodyPr/>
          <a:lstStyle>
            <a:lvl1pPr>
              <a:defRPr sz="16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273925" y="6915150"/>
            <a:ext cx="2114550" cy="506413"/>
          </a:xfrm>
        </p:spPr>
        <p:txBody>
          <a:bodyPr/>
          <a:lstStyle>
            <a:lvl1pPr>
              <a:defRPr sz="1600"/>
            </a:lvl1pPr>
          </a:lstStyle>
          <a:p>
            <a:pPr>
              <a:defRPr/>
            </a:pPr>
            <a:fld id="{06DA3BC1-EDFD-4936-BA48-62209CDFEC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 txBox="1">
            <a:spLocks/>
          </p:cNvSpPr>
          <p:nvPr userDrawn="1"/>
        </p:nvSpPr>
        <p:spPr bwMode="auto">
          <a:xfrm>
            <a:off x="8034338" y="7105650"/>
            <a:ext cx="1776412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02074" tIns="51038" rIns="102074" bIns="51038" anchor="b"/>
          <a:lstStyle>
            <a:lvl1pPr>
              <a:defRPr/>
            </a:lvl1pPr>
          </a:lstStyle>
          <a:p>
            <a:pPr algn="r">
              <a:defRPr/>
            </a:pPr>
            <a:r>
              <a:rPr lang="en-US" sz="1300" smtClean="0"/>
              <a:t>Stefan Roesler</a:t>
            </a:r>
            <a:endParaRPr lang="en-US" sz="13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0FED11-C6F1-4752-BE91-4DD915F44F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 txBox="1">
            <a:spLocks/>
          </p:cNvSpPr>
          <p:nvPr userDrawn="1"/>
        </p:nvSpPr>
        <p:spPr bwMode="auto">
          <a:xfrm>
            <a:off x="8034338" y="7105650"/>
            <a:ext cx="1776412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02074" tIns="51038" rIns="102074" bIns="51038" anchor="b"/>
          <a:lstStyle>
            <a:lvl1pPr>
              <a:defRPr/>
            </a:lvl1pPr>
          </a:lstStyle>
          <a:p>
            <a:pPr algn="r">
              <a:defRPr/>
            </a:pPr>
            <a:r>
              <a:rPr lang="en-US" sz="1300" smtClean="0"/>
              <a:t>Stefan Roesler</a:t>
            </a:r>
            <a:endParaRPr lang="en-US" sz="1300" dirty="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74507" y="337326"/>
            <a:ext cx="2199270" cy="666219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6698" y="337326"/>
            <a:ext cx="6428634" cy="666219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2B176E-7F90-4CD4-8DF5-9712B7172A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 userDrawn="1"/>
        </p:nvCxnSpPr>
        <p:spPr bwMode="auto">
          <a:xfrm>
            <a:off x="731837" y="927100"/>
            <a:ext cx="86868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gradFill>
              <a:gsLst>
                <a:gs pos="0">
                  <a:srgbClr val="5E9EFF"/>
                </a:gs>
                <a:gs pos="39999">
                  <a:srgbClr val="85C2FF"/>
                </a:gs>
                <a:gs pos="70000">
                  <a:srgbClr val="C4D6EB"/>
                </a:gs>
                <a:gs pos="100000">
                  <a:srgbClr val="FFEBFA"/>
                </a:gs>
              </a:gsLst>
              <a:lin ang="0" scaled="0"/>
            </a:gradFill>
            <a:prstDash val="solid"/>
            <a:round/>
            <a:headEnd type="none" w="sm" len="sm"/>
            <a:tailEnd type="none" w="sm" len="sm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187325" y="7105650"/>
            <a:ext cx="2830513" cy="3365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249E3B-CFF8-4D8D-A768-25B4660E5D1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 txBox="1">
            <a:spLocks/>
          </p:cNvSpPr>
          <p:nvPr userDrawn="1"/>
        </p:nvSpPr>
        <p:spPr bwMode="auto">
          <a:xfrm>
            <a:off x="8034338" y="7105650"/>
            <a:ext cx="1776412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02074" tIns="51038" rIns="102074" bIns="51038" anchor="b"/>
          <a:lstStyle>
            <a:lvl1pPr>
              <a:defRPr/>
            </a:lvl1pPr>
          </a:lstStyle>
          <a:p>
            <a:pPr algn="r">
              <a:defRPr/>
            </a:pPr>
            <a:endParaRPr lang="en-US" sz="13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1817" y="4877174"/>
            <a:ext cx="8627904" cy="1507426"/>
          </a:xfrm>
        </p:spPr>
        <p:txBody>
          <a:bodyPr anchor="t"/>
          <a:lstStyle>
            <a:lvl1pPr algn="l">
              <a:defRPr sz="44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01817" y="3216897"/>
            <a:ext cx="8627904" cy="1660277"/>
          </a:xfrm>
        </p:spPr>
        <p:txBody>
          <a:bodyPr anchor="b"/>
          <a:lstStyle>
            <a:lvl1pPr marL="0" indent="0">
              <a:buNone/>
              <a:defRPr sz="2200"/>
            </a:lvl1pPr>
            <a:lvl2pPr marL="506852" indent="0">
              <a:buNone/>
              <a:defRPr sz="2000"/>
            </a:lvl2pPr>
            <a:lvl3pPr marL="1013704" indent="0">
              <a:buNone/>
              <a:defRPr sz="1800"/>
            </a:lvl3pPr>
            <a:lvl4pPr marL="1520556" indent="0">
              <a:buNone/>
              <a:defRPr sz="1600"/>
            </a:lvl4pPr>
            <a:lvl5pPr marL="2027408" indent="0">
              <a:buNone/>
              <a:defRPr sz="1600"/>
            </a:lvl5pPr>
            <a:lvl6pPr marL="2534260" indent="0">
              <a:buNone/>
              <a:defRPr sz="1600"/>
            </a:lvl6pPr>
            <a:lvl7pPr marL="3041112" indent="0">
              <a:buNone/>
              <a:defRPr sz="1600"/>
            </a:lvl7pPr>
            <a:lvl8pPr marL="3547963" indent="0">
              <a:buNone/>
              <a:defRPr sz="1600"/>
            </a:lvl8pPr>
            <a:lvl9pPr marL="4054815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543409-6A89-41F5-B865-160D0BA8378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 txBox="1">
            <a:spLocks/>
          </p:cNvSpPr>
          <p:nvPr userDrawn="1"/>
        </p:nvSpPr>
        <p:spPr bwMode="auto">
          <a:xfrm>
            <a:off x="8034338" y="7105650"/>
            <a:ext cx="1776412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02074" tIns="51038" rIns="102074" bIns="51038" anchor="b"/>
          <a:lstStyle>
            <a:lvl1pPr>
              <a:defRPr/>
            </a:lvl1pPr>
          </a:lstStyle>
          <a:p>
            <a:pPr algn="r">
              <a:defRPr/>
            </a:pPr>
            <a:endParaRPr lang="en-US" sz="13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6698" y="1264973"/>
            <a:ext cx="4313952" cy="5734544"/>
          </a:xfrm>
        </p:spPr>
        <p:txBody>
          <a:bodyPr/>
          <a:lstStyle>
            <a:lvl1pPr>
              <a:defRPr sz="3100"/>
            </a:lvl1pPr>
            <a:lvl2pPr>
              <a:defRPr sz="27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59825" y="1264973"/>
            <a:ext cx="4313952" cy="5734544"/>
          </a:xfrm>
        </p:spPr>
        <p:txBody>
          <a:bodyPr/>
          <a:lstStyle>
            <a:lvl1pPr>
              <a:defRPr sz="3100"/>
            </a:lvl1pPr>
            <a:lvl2pPr>
              <a:defRPr sz="27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F91A02-1BC6-4559-A6DE-2159FB2E5F3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 txBox="1">
            <a:spLocks/>
          </p:cNvSpPr>
          <p:nvPr userDrawn="1"/>
        </p:nvSpPr>
        <p:spPr bwMode="auto">
          <a:xfrm>
            <a:off x="8034338" y="7105650"/>
            <a:ext cx="1776412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02074" tIns="51038" rIns="102074" bIns="51038" anchor="b"/>
          <a:lstStyle>
            <a:lvl1pPr>
              <a:defRPr/>
            </a:lvl1pPr>
          </a:lstStyle>
          <a:p>
            <a:pPr algn="r">
              <a:defRPr/>
            </a:pPr>
            <a:r>
              <a:rPr lang="en-US" sz="1300" dirty="0" smtClean="0"/>
              <a:t>Stefan Roesler</a:t>
            </a:r>
            <a:endParaRPr lang="en-US" sz="1300" dirty="0"/>
          </a:p>
        </p:txBody>
      </p:sp>
      <p:cxnSp>
        <p:nvCxnSpPr>
          <p:cNvPr id="8" name="Straight Connector 7"/>
          <p:cNvCxnSpPr/>
          <p:nvPr userDrawn="1"/>
        </p:nvCxnSpPr>
        <p:spPr bwMode="auto">
          <a:xfrm>
            <a:off x="731837" y="1511300"/>
            <a:ext cx="86868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gradFill>
              <a:gsLst>
                <a:gs pos="0">
                  <a:srgbClr val="5E9EFF"/>
                </a:gs>
                <a:gs pos="39999">
                  <a:srgbClr val="85C2FF"/>
                </a:gs>
                <a:gs pos="70000">
                  <a:srgbClr val="C4D6EB"/>
                </a:gs>
                <a:gs pos="100000">
                  <a:srgbClr val="FFEBFA"/>
                </a:gs>
              </a:gsLst>
              <a:lin ang="0" scaled="0"/>
            </a:gradFill>
            <a:prstDash val="solid"/>
            <a:round/>
            <a:headEnd type="none" w="sm" len="sm"/>
            <a:tailEnd type="none" w="sm" len="sm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7524" y="303945"/>
            <a:ext cx="9135428" cy="1264973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7524" y="1698930"/>
            <a:ext cx="4484889" cy="708033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06852" indent="0">
              <a:buNone/>
              <a:defRPr sz="2200" b="1"/>
            </a:lvl2pPr>
            <a:lvl3pPr marL="1013704" indent="0">
              <a:buNone/>
              <a:defRPr sz="2000" b="1"/>
            </a:lvl3pPr>
            <a:lvl4pPr marL="1520556" indent="0">
              <a:buNone/>
              <a:defRPr sz="1800" b="1"/>
            </a:lvl4pPr>
            <a:lvl5pPr marL="2027408" indent="0">
              <a:buNone/>
              <a:defRPr sz="1800" b="1"/>
            </a:lvl5pPr>
            <a:lvl6pPr marL="2534260" indent="0">
              <a:buNone/>
              <a:defRPr sz="1800" b="1"/>
            </a:lvl6pPr>
            <a:lvl7pPr marL="3041112" indent="0">
              <a:buNone/>
              <a:defRPr sz="1800" b="1"/>
            </a:lvl7pPr>
            <a:lvl8pPr marL="3547963" indent="0">
              <a:buNone/>
              <a:defRPr sz="1800" b="1"/>
            </a:lvl8pPr>
            <a:lvl9pPr marL="4054815" indent="0">
              <a:buNone/>
              <a:defRPr sz="18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7524" y="2406962"/>
            <a:ext cx="4484889" cy="4372942"/>
          </a:xfrm>
        </p:spPr>
        <p:txBody>
          <a:bodyPr/>
          <a:lstStyle>
            <a:lvl1pPr>
              <a:defRPr sz="27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56301" y="1698930"/>
            <a:ext cx="4486651" cy="708033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06852" indent="0">
              <a:buNone/>
              <a:defRPr sz="2200" b="1"/>
            </a:lvl2pPr>
            <a:lvl3pPr marL="1013704" indent="0">
              <a:buNone/>
              <a:defRPr sz="2000" b="1"/>
            </a:lvl3pPr>
            <a:lvl4pPr marL="1520556" indent="0">
              <a:buNone/>
              <a:defRPr sz="1800" b="1"/>
            </a:lvl4pPr>
            <a:lvl5pPr marL="2027408" indent="0">
              <a:buNone/>
              <a:defRPr sz="1800" b="1"/>
            </a:lvl5pPr>
            <a:lvl6pPr marL="2534260" indent="0">
              <a:buNone/>
              <a:defRPr sz="1800" b="1"/>
            </a:lvl6pPr>
            <a:lvl7pPr marL="3041112" indent="0">
              <a:buNone/>
              <a:defRPr sz="1800" b="1"/>
            </a:lvl7pPr>
            <a:lvl8pPr marL="3547963" indent="0">
              <a:buNone/>
              <a:defRPr sz="1800" b="1"/>
            </a:lvl8pPr>
            <a:lvl9pPr marL="4054815" indent="0">
              <a:buNone/>
              <a:defRPr sz="18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56301" y="2406962"/>
            <a:ext cx="4486651" cy="4372942"/>
          </a:xfrm>
        </p:spPr>
        <p:txBody>
          <a:bodyPr/>
          <a:lstStyle>
            <a:lvl1pPr>
              <a:defRPr sz="27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7D2F73-AAE4-446F-972E-4DD5E1E5DF4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5"/>
          <p:cNvSpPr txBox="1">
            <a:spLocks/>
          </p:cNvSpPr>
          <p:nvPr userDrawn="1"/>
        </p:nvSpPr>
        <p:spPr bwMode="auto">
          <a:xfrm>
            <a:off x="8034338" y="7105650"/>
            <a:ext cx="1776412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02074" tIns="51038" rIns="102074" bIns="51038" anchor="b"/>
          <a:lstStyle>
            <a:lvl1pPr>
              <a:defRPr/>
            </a:lvl1pPr>
          </a:lstStyle>
          <a:p>
            <a:pPr algn="r">
              <a:defRPr/>
            </a:pPr>
            <a:r>
              <a:rPr lang="en-US" sz="1300" smtClean="0"/>
              <a:t>Stefan Roesler</a:t>
            </a:r>
            <a:endParaRPr lang="en-US" sz="1300" dirty="0"/>
          </a:p>
        </p:txBody>
      </p:sp>
      <p:cxnSp>
        <p:nvCxnSpPr>
          <p:cNvPr id="4" name="Straight Connector 3"/>
          <p:cNvCxnSpPr/>
          <p:nvPr userDrawn="1"/>
        </p:nvCxnSpPr>
        <p:spPr bwMode="auto">
          <a:xfrm>
            <a:off x="731837" y="944563"/>
            <a:ext cx="86868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gradFill>
              <a:gsLst>
                <a:gs pos="0">
                  <a:srgbClr val="5E9EFF"/>
                </a:gs>
                <a:gs pos="39999">
                  <a:srgbClr val="85C2FF"/>
                </a:gs>
                <a:gs pos="70000">
                  <a:srgbClr val="C4D6EB"/>
                </a:gs>
                <a:gs pos="100000">
                  <a:srgbClr val="FFEBFA"/>
                </a:gs>
              </a:gsLst>
              <a:lin ang="0" scaled="0"/>
            </a:gradFill>
            <a:prstDash val="solid"/>
            <a:round/>
            <a:headEnd type="none" w="sm" len="sm"/>
            <a:tailEnd type="none" w="sm" len="sm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67211F-EC23-4EC8-8737-BCE9358B30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/>
          <p:cNvSpPr txBox="1">
            <a:spLocks/>
          </p:cNvSpPr>
          <p:nvPr userDrawn="1"/>
        </p:nvSpPr>
        <p:spPr bwMode="auto">
          <a:xfrm>
            <a:off x="8034338" y="7105650"/>
            <a:ext cx="1776412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02074" tIns="51038" rIns="102074" bIns="51038" anchor="b"/>
          <a:lstStyle>
            <a:lvl1pPr>
              <a:defRPr/>
            </a:lvl1pPr>
          </a:lstStyle>
          <a:p>
            <a:pPr algn="r">
              <a:defRPr/>
            </a:pPr>
            <a:r>
              <a:rPr lang="en-US" sz="1300" smtClean="0"/>
              <a:t>Stefan Roesler</a:t>
            </a:r>
            <a:endParaRPr lang="en-US" sz="1300" dirty="0"/>
          </a:p>
        </p:txBody>
      </p:sp>
      <p:cxnSp>
        <p:nvCxnSpPr>
          <p:cNvPr id="3" name="Straight Connector 2"/>
          <p:cNvCxnSpPr/>
          <p:nvPr userDrawn="1"/>
        </p:nvCxnSpPr>
        <p:spPr bwMode="auto">
          <a:xfrm>
            <a:off x="731837" y="944563"/>
            <a:ext cx="86868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gradFill>
              <a:gsLst>
                <a:gs pos="0">
                  <a:srgbClr val="5E9EFF"/>
                </a:gs>
                <a:gs pos="39999">
                  <a:srgbClr val="85C2FF"/>
                </a:gs>
                <a:gs pos="70000">
                  <a:srgbClr val="C4D6EB"/>
                </a:gs>
                <a:gs pos="100000">
                  <a:srgbClr val="FFEBFA"/>
                </a:gs>
              </a:gsLst>
              <a:lin ang="0" scaled="0"/>
            </a:gradFill>
            <a:prstDash val="solid"/>
            <a:round/>
            <a:headEnd type="none" w="sm" len="sm"/>
            <a:tailEnd type="none" w="sm" len="sm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cxn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4C3608-31BC-4273-AE8F-1D2E95F9DA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 txBox="1">
            <a:spLocks/>
          </p:cNvSpPr>
          <p:nvPr userDrawn="1"/>
        </p:nvSpPr>
        <p:spPr bwMode="auto">
          <a:xfrm>
            <a:off x="8034338" y="7105650"/>
            <a:ext cx="1776412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02074" tIns="51038" rIns="102074" bIns="51038" anchor="b"/>
          <a:lstStyle>
            <a:lvl1pPr>
              <a:defRPr/>
            </a:lvl1pPr>
          </a:lstStyle>
          <a:p>
            <a:pPr algn="r">
              <a:defRPr/>
            </a:pPr>
            <a:r>
              <a:rPr lang="en-US" sz="1300" smtClean="0"/>
              <a:t>Stefan Roesler</a:t>
            </a:r>
            <a:endParaRPr lang="en-US" sz="13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7524" y="302188"/>
            <a:ext cx="3339436" cy="1286056"/>
          </a:xfrm>
        </p:spPr>
        <p:txBody>
          <a:bodyPr/>
          <a:lstStyle>
            <a:lvl1pPr algn="l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554" y="302189"/>
            <a:ext cx="5674397" cy="6477716"/>
          </a:xfrm>
        </p:spPr>
        <p:txBody>
          <a:bodyPr/>
          <a:lstStyle>
            <a:lvl1pPr>
              <a:defRPr sz="3500"/>
            </a:lvl1pPr>
            <a:lvl2pPr>
              <a:defRPr sz="3100"/>
            </a:lvl2pPr>
            <a:lvl3pPr>
              <a:defRPr sz="27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7524" y="1588244"/>
            <a:ext cx="3339436" cy="5191661"/>
          </a:xfrm>
        </p:spPr>
        <p:txBody>
          <a:bodyPr/>
          <a:lstStyle>
            <a:lvl1pPr marL="0" indent="0">
              <a:buNone/>
              <a:defRPr sz="1600"/>
            </a:lvl1pPr>
            <a:lvl2pPr marL="506852" indent="0">
              <a:buNone/>
              <a:defRPr sz="1300"/>
            </a:lvl2pPr>
            <a:lvl3pPr marL="1013704" indent="0">
              <a:buNone/>
              <a:defRPr sz="1100"/>
            </a:lvl3pPr>
            <a:lvl4pPr marL="1520556" indent="0">
              <a:buNone/>
              <a:defRPr sz="1000"/>
            </a:lvl4pPr>
            <a:lvl5pPr marL="2027408" indent="0">
              <a:buNone/>
              <a:defRPr sz="1000"/>
            </a:lvl5pPr>
            <a:lvl6pPr marL="2534260" indent="0">
              <a:buNone/>
              <a:defRPr sz="1000"/>
            </a:lvl6pPr>
            <a:lvl7pPr marL="3041112" indent="0">
              <a:buNone/>
              <a:defRPr sz="1000"/>
            </a:lvl7pPr>
            <a:lvl8pPr marL="3547963" indent="0">
              <a:buNone/>
              <a:defRPr sz="1000"/>
            </a:lvl8pPr>
            <a:lvl9pPr marL="4054815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D995D8-4E66-4133-8DD2-5B6DDB34E90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 txBox="1">
            <a:spLocks/>
          </p:cNvSpPr>
          <p:nvPr userDrawn="1"/>
        </p:nvSpPr>
        <p:spPr bwMode="auto">
          <a:xfrm>
            <a:off x="8034338" y="7105650"/>
            <a:ext cx="1776412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02074" tIns="51038" rIns="102074" bIns="51038" anchor="b"/>
          <a:lstStyle>
            <a:lvl1pPr>
              <a:defRPr/>
            </a:lvl1pPr>
          </a:lstStyle>
          <a:p>
            <a:pPr algn="r">
              <a:defRPr/>
            </a:pPr>
            <a:r>
              <a:rPr lang="en-US" sz="1300" smtClean="0"/>
              <a:t>Stefan Roesler</a:t>
            </a:r>
            <a:endParaRPr lang="en-US" sz="13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9564" y="5312887"/>
            <a:ext cx="6090285" cy="627216"/>
          </a:xfrm>
        </p:spPr>
        <p:txBody>
          <a:bodyPr/>
          <a:lstStyle>
            <a:lvl1pPr algn="l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89564" y="678166"/>
            <a:ext cx="6090285" cy="4553903"/>
          </a:xfrm>
        </p:spPr>
        <p:txBody>
          <a:bodyPr/>
          <a:lstStyle>
            <a:lvl1pPr marL="0" indent="0">
              <a:buNone/>
              <a:defRPr sz="3500"/>
            </a:lvl1pPr>
            <a:lvl2pPr marL="506852" indent="0">
              <a:buNone/>
              <a:defRPr sz="3100"/>
            </a:lvl2pPr>
            <a:lvl3pPr marL="1013704" indent="0">
              <a:buNone/>
              <a:defRPr sz="2700"/>
            </a:lvl3pPr>
            <a:lvl4pPr marL="1520556" indent="0">
              <a:buNone/>
              <a:defRPr sz="2200"/>
            </a:lvl4pPr>
            <a:lvl5pPr marL="2027408" indent="0">
              <a:buNone/>
              <a:defRPr sz="2200"/>
            </a:lvl5pPr>
            <a:lvl6pPr marL="2534260" indent="0">
              <a:buNone/>
              <a:defRPr sz="2200"/>
            </a:lvl6pPr>
            <a:lvl7pPr marL="3041112" indent="0">
              <a:buNone/>
              <a:defRPr sz="2200"/>
            </a:lvl7pPr>
            <a:lvl8pPr marL="3547963" indent="0">
              <a:buNone/>
              <a:defRPr sz="2200"/>
            </a:lvl8pPr>
            <a:lvl9pPr marL="4054815" indent="0">
              <a:buNone/>
              <a:defRPr sz="22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89564" y="5940103"/>
            <a:ext cx="6090285" cy="890751"/>
          </a:xfrm>
        </p:spPr>
        <p:txBody>
          <a:bodyPr/>
          <a:lstStyle>
            <a:lvl1pPr marL="0" indent="0">
              <a:buNone/>
              <a:defRPr sz="1600"/>
            </a:lvl1pPr>
            <a:lvl2pPr marL="506852" indent="0">
              <a:buNone/>
              <a:defRPr sz="1300"/>
            </a:lvl2pPr>
            <a:lvl3pPr marL="1013704" indent="0">
              <a:buNone/>
              <a:defRPr sz="1100"/>
            </a:lvl3pPr>
            <a:lvl4pPr marL="1520556" indent="0">
              <a:buNone/>
              <a:defRPr sz="1000"/>
            </a:lvl4pPr>
            <a:lvl5pPr marL="2027408" indent="0">
              <a:buNone/>
              <a:defRPr sz="1000"/>
            </a:lvl5pPr>
            <a:lvl6pPr marL="2534260" indent="0">
              <a:buNone/>
              <a:defRPr sz="1000"/>
            </a:lvl6pPr>
            <a:lvl7pPr marL="3041112" indent="0">
              <a:buNone/>
              <a:defRPr sz="1000"/>
            </a:lvl7pPr>
            <a:lvl8pPr marL="3547963" indent="0">
              <a:buNone/>
              <a:defRPr sz="1000"/>
            </a:lvl8pPr>
            <a:lvl9pPr marL="4054815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B50251-CEF9-4DB6-86B2-9C403905D4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42" name="Rectangle 2"/>
          <p:cNvSpPr>
            <a:spLocks noChangeArrowheads="1"/>
          </p:cNvSpPr>
          <p:nvPr/>
        </p:nvSpPr>
        <p:spPr bwMode="ltGray">
          <a:xfrm>
            <a:off x="3721100" y="0"/>
            <a:ext cx="6429375" cy="168275"/>
          </a:xfrm>
          <a:prstGeom prst="rect">
            <a:avLst/>
          </a:prstGeom>
          <a:pattFill prst="pct70">
            <a:fgClr>
              <a:schemeClr val="folHlink"/>
            </a:fgClr>
            <a:bgClr>
              <a:schemeClr val="bg1"/>
            </a:bgClr>
          </a:pattFill>
          <a:ln w="9525">
            <a:noFill/>
            <a:miter lim="800000"/>
            <a:headEnd/>
            <a:tailEnd/>
          </a:ln>
          <a:effectLst/>
        </p:spPr>
        <p:txBody>
          <a:bodyPr wrap="none" lIns="101370" tIns="50685" rIns="101370" bIns="50685" anchor="ctr"/>
          <a:lstStyle/>
          <a:p>
            <a:pPr>
              <a:defRPr/>
            </a:pPr>
            <a:endParaRPr lang="en-US"/>
          </a:p>
        </p:txBody>
      </p:sp>
      <p:sp>
        <p:nvSpPr>
          <p:cNvPr id="215043" name="Line 3"/>
          <p:cNvSpPr>
            <a:spLocks noChangeShapeType="1"/>
          </p:cNvSpPr>
          <p:nvPr/>
        </p:nvSpPr>
        <p:spPr bwMode="ltGray">
          <a:xfrm>
            <a:off x="9812338" y="0"/>
            <a:ext cx="0" cy="2614613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 type="none" w="sm" len="sm"/>
            <a:tailEnd type="none" w="sm" len="sm"/>
          </a:ln>
          <a:effectLst/>
        </p:spPr>
        <p:txBody>
          <a:bodyPr lIns="101370" tIns="50685" rIns="101370" bIns="50685"/>
          <a:lstStyle/>
          <a:p>
            <a:pPr>
              <a:defRPr/>
            </a:pPr>
            <a:endParaRPr lang="en-US"/>
          </a:p>
        </p:txBody>
      </p:sp>
      <p:grpSp>
        <p:nvGrpSpPr>
          <p:cNvPr id="1028" name="Group 4"/>
          <p:cNvGrpSpPr>
            <a:grpSpLocks/>
          </p:cNvGrpSpPr>
          <p:nvPr/>
        </p:nvGrpSpPr>
        <p:grpSpPr bwMode="auto">
          <a:xfrm>
            <a:off x="338138" y="590550"/>
            <a:ext cx="2101850" cy="2867025"/>
            <a:chOff x="192" y="336"/>
            <a:chExt cx="1193" cy="1632"/>
          </a:xfrm>
        </p:grpSpPr>
        <p:sp>
          <p:nvSpPr>
            <p:cNvPr id="215045" name="Line 5"/>
            <p:cNvSpPr>
              <a:spLocks noChangeShapeType="1"/>
            </p:cNvSpPr>
            <p:nvPr/>
          </p:nvSpPr>
          <p:spPr bwMode="ltGray">
            <a:xfrm flipH="1">
              <a:off x="192" y="566"/>
              <a:ext cx="1193" cy="0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15046" name="Line 6"/>
            <p:cNvSpPr>
              <a:spLocks noChangeShapeType="1"/>
            </p:cNvSpPr>
            <p:nvPr/>
          </p:nvSpPr>
          <p:spPr bwMode="ltGray">
            <a:xfrm>
              <a:off x="383" y="336"/>
              <a:ext cx="0" cy="1632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15047" name="Arc 7"/>
            <p:cNvSpPr>
              <a:spLocks/>
            </p:cNvSpPr>
            <p:nvPr/>
          </p:nvSpPr>
          <p:spPr bwMode="ltGray">
            <a:xfrm>
              <a:off x="325" y="506"/>
              <a:ext cx="121" cy="122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43200 w 43200"/>
                <a:gd name="T1" fmla="*/ 21600 h 43200"/>
                <a:gd name="T2" fmla="*/ 21600 w 43200"/>
                <a:gd name="T3" fmla="*/ 0 h 43200"/>
                <a:gd name="T4" fmla="*/ 21600 w 43200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200" h="43200" fill="none" extrusionOk="0">
                  <a:moveTo>
                    <a:pt x="43200" y="21600"/>
                  </a:move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-1" y="9670"/>
                    <a:pt x="9670" y="0"/>
                    <a:pt x="21599" y="0"/>
                  </a:cubicBezTo>
                </a:path>
                <a:path w="43200" h="43200" stroke="0" extrusionOk="0">
                  <a:moveTo>
                    <a:pt x="43200" y="21600"/>
                  </a:move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-1" y="9670"/>
                    <a:pt x="9670" y="0"/>
                    <a:pt x="21599" y="0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12700" cap="rnd">
              <a:solidFill>
                <a:schemeClr val="hlink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1029" name="Rectangle 8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336550"/>
            <a:ext cx="8626475" cy="674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2074" tIns="51038" rIns="102074" bIns="51038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0" name="Rectangle 9"/>
          <p:cNvSpPr>
            <a:spLocks noGrp="1" noChangeArrowheads="1"/>
          </p:cNvSpPr>
          <p:nvPr>
            <p:ph type="body" idx="1"/>
          </p:nvPr>
        </p:nvSpPr>
        <p:spPr bwMode="auto">
          <a:xfrm>
            <a:off x="676275" y="1265238"/>
            <a:ext cx="8797925" cy="5734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2074" tIns="51038" rIns="102074" bIns="51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15050" name="Rectangle 10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62000" y="7083425"/>
            <a:ext cx="211455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2074" tIns="51038" rIns="102074" bIns="51038" numCol="1" anchor="b" anchorCtr="0" compatLnSpc="1">
            <a:prstTxWarp prst="textNoShape">
              <a:avLst/>
            </a:prstTxWarp>
          </a:bodyPr>
          <a:lstStyle>
            <a:lvl1pPr algn="l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051" name="Rectangle 11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8963" y="7083425"/>
            <a:ext cx="4398962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2074" tIns="51038" rIns="102074" bIns="51038" numCol="1" anchor="b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052" name="Rectangle 12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697788" y="7083425"/>
            <a:ext cx="1776412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2074" tIns="51038" rIns="102074" bIns="51038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fld id="{EE333B0E-74C0-4542-B193-EE09818CAD7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4" name="Text Box 8"/>
          <p:cNvSpPr txBox="1">
            <a:spLocks noChangeArrowheads="1"/>
          </p:cNvSpPr>
          <p:nvPr userDrawn="1"/>
        </p:nvSpPr>
        <p:spPr bwMode="auto">
          <a:xfrm>
            <a:off x="7742238" y="6996113"/>
            <a:ext cx="23622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de-AT" sz="1200" dirty="0"/>
              <a:t>C. Theis, M. Brugger, CERN</a:t>
            </a:r>
          </a:p>
        </p:txBody>
      </p:sp>
      <p:sp>
        <p:nvSpPr>
          <p:cNvPr id="15" name="Rectangle 46"/>
          <p:cNvSpPr>
            <a:spLocks noChangeArrowheads="1"/>
          </p:cNvSpPr>
          <p:nvPr userDrawn="1"/>
        </p:nvSpPr>
        <p:spPr bwMode="auto">
          <a:xfrm>
            <a:off x="198438" y="6996113"/>
            <a:ext cx="1550987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de-AT" sz="1200"/>
              <a:t>SimpleGeo example</a:t>
            </a:r>
            <a:endParaRPr lang="en-US" sz="1200"/>
          </a:p>
        </p:txBody>
      </p:sp>
      <p:sp>
        <p:nvSpPr>
          <p:cNvPr id="16" name="Rectangle 47"/>
          <p:cNvSpPr>
            <a:spLocks noChangeArrowheads="1"/>
          </p:cNvSpPr>
          <p:nvPr userDrawn="1"/>
        </p:nvSpPr>
        <p:spPr bwMode="auto">
          <a:xfrm>
            <a:off x="4781550" y="6996113"/>
            <a:ext cx="369888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fld id="{06019B87-75CD-4B34-A63F-80D394BB2E4A}" type="slidenum">
              <a:rPr lang="en-US" sz="1200"/>
              <a:pPr>
                <a:defRPr/>
              </a:pPr>
              <a:t>‹#›</a:t>
            </a:fld>
            <a:endParaRPr lang="en-US" sz="1200"/>
          </a:p>
        </p:txBody>
      </p:sp>
      <p:cxnSp>
        <p:nvCxnSpPr>
          <p:cNvPr id="17" name="Straight Connector 16"/>
          <p:cNvCxnSpPr/>
          <p:nvPr userDrawn="1"/>
        </p:nvCxnSpPr>
        <p:spPr bwMode="auto">
          <a:xfrm>
            <a:off x="731837" y="944563"/>
            <a:ext cx="86868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gradFill>
              <a:gsLst>
                <a:gs pos="0">
                  <a:srgbClr val="5E9EFF"/>
                </a:gs>
                <a:gs pos="39999">
                  <a:srgbClr val="85C2FF"/>
                </a:gs>
                <a:gs pos="70000">
                  <a:srgbClr val="C4D6EB"/>
                </a:gs>
                <a:gs pos="100000">
                  <a:srgbClr val="FFEBFA"/>
                </a:gs>
              </a:gsLst>
              <a:lin ang="0" scaled="0"/>
            </a:gradFill>
            <a:prstDash val="solid"/>
            <a:round/>
            <a:headEnd type="none" w="sm" len="sm"/>
            <a:tailEnd type="none" w="sm" len="sm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1" r:id="rId1"/>
    <p:sldLayoutId id="2147483882" r:id="rId2"/>
    <p:sldLayoutId id="2147483883" r:id="rId3"/>
    <p:sldLayoutId id="2147483884" r:id="rId4"/>
    <p:sldLayoutId id="2147483885" r:id="rId5"/>
    <p:sldLayoutId id="2147483886" r:id="rId6"/>
    <p:sldLayoutId id="2147483887" r:id="rId7"/>
    <p:sldLayoutId id="2147483888" r:id="rId8"/>
    <p:sldLayoutId id="2147483889" r:id="rId9"/>
    <p:sldLayoutId id="2147483890" r:id="rId10"/>
    <p:sldLayoutId id="2147483891" r:id="rId11"/>
  </p:sldLayoutIdLst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ahoma" pitchFamily="34" charset="0"/>
        </a:defRPr>
      </a:lvl5pPr>
      <a:lvl6pPr marL="506852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ahoma" pitchFamily="34" charset="0"/>
        </a:defRPr>
      </a:lvl6pPr>
      <a:lvl7pPr marL="1013704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ahoma" pitchFamily="34" charset="0"/>
        </a:defRPr>
      </a:lvl7pPr>
      <a:lvl8pPr marL="1520556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ahoma" pitchFamily="34" charset="0"/>
        </a:defRPr>
      </a:lvl8pPr>
      <a:lvl9pPr marL="2027408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ahoma" pitchFamily="34" charset="0"/>
        </a:defRPr>
      </a:lvl9pPr>
    </p:titleStyle>
    <p:bodyStyle>
      <a:lvl1pPr marL="379413" indent="-379413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l"/>
        <a:defRPr sz="2200">
          <a:solidFill>
            <a:schemeClr val="tx1"/>
          </a:solidFill>
          <a:latin typeface="+mn-lt"/>
          <a:ea typeface="+mn-ea"/>
          <a:cs typeface="+mn-cs"/>
        </a:defRPr>
      </a:lvl1pPr>
      <a:lvl2pPr marL="822325" indent="-31591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266825" indent="-252413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95000"/>
        <a:buFont typeface="Wingdings" pitchFamily="2" charset="2"/>
        <a:buChar char="w"/>
        <a:defRPr sz="2400">
          <a:solidFill>
            <a:schemeClr val="tx1"/>
          </a:solidFill>
          <a:latin typeface="+mn-lt"/>
        </a:defRPr>
      </a:lvl3pPr>
      <a:lvl4pPr marL="1773238" indent="-25241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n"/>
        <a:defRPr sz="1600">
          <a:solidFill>
            <a:schemeClr val="tx1"/>
          </a:solidFill>
          <a:latin typeface="+mn-lt"/>
        </a:defRPr>
      </a:lvl4pPr>
      <a:lvl5pPr marL="2279650" indent="-252413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1600">
          <a:solidFill>
            <a:schemeClr val="tx1"/>
          </a:solidFill>
          <a:latin typeface="+mn-lt"/>
        </a:defRPr>
      </a:lvl5pPr>
      <a:lvl6pPr marL="2787686" indent="-253426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1600">
          <a:solidFill>
            <a:schemeClr val="tx1"/>
          </a:solidFill>
          <a:latin typeface="+mn-lt"/>
        </a:defRPr>
      </a:lvl6pPr>
      <a:lvl7pPr marL="3294537" indent="-253426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1600">
          <a:solidFill>
            <a:schemeClr val="tx1"/>
          </a:solidFill>
          <a:latin typeface="+mn-lt"/>
        </a:defRPr>
      </a:lvl7pPr>
      <a:lvl8pPr marL="3801389" indent="-253426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1600">
          <a:solidFill>
            <a:schemeClr val="tx1"/>
          </a:solidFill>
          <a:latin typeface="+mn-lt"/>
        </a:defRPr>
      </a:lvl8pPr>
      <a:lvl9pPr marL="4308241" indent="-253426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101370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6852" algn="l" defTabSz="101370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13704" algn="l" defTabSz="101370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20556" algn="l" defTabSz="101370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27408" algn="l" defTabSz="101370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34260" algn="l" defTabSz="101370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41112" algn="l" defTabSz="101370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547963" algn="l" defTabSz="101370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054815" algn="l" defTabSz="101370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0.w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cern.ch/theis/simplegeo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7" descr="D:\MyProjects\SimpleGeo 2.5\res\splash.bmp"/>
          <p:cNvPicPr>
            <a:picLocks noChangeAspect="1" noChangeArrowheads="1"/>
          </p:cNvPicPr>
          <p:nvPr/>
        </p:nvPicPr>
        <p:blipFill>
          <a:blip r:embed="rId3"/>
          <a:srcRect t="16246" b="7524"/>
          <a:stretch>
            <a:fillRect/>
          </a:stretch>
        </p:blipFill>
        <p:spPr bwMode="auto">
          <a:xfrm>
            <a:off x="0" y="0"/>
            <a:ext cx="13274675" cy="7589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3801" name="Text Box 9"/>
          <p:cNvSpPr txBox="1">
            <a:spLocks noChangeArrowheads="1"/>
          </p:cNvSpPr>
          <p:nvPr/>
        </p:nvSpPr>
        <p:spPr bwMode="auto">
          <a:xfrm>
            <a:off x="4694238" y="6386513"/>
            <a:ext cx="147796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2000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Chris Theis</a:t>
            </a:r>
          </a:p>
        </p:txBody>
      </p:sp>
      <p:sp>
        <p:nvSpPr>
          <p:cNvPr id="33799" name="Text Box 7"/>
          <p:cNvSpPr txBox="1">
            <a:spLocks noChangeArrowheads="1"/>
          </p:cNvSpPr>
          <p:nvPr/>
        </p:nvSpPr>
        <p:spPr bwMode="auto">
          <a:xfrm>
            <a:off x="4694238" y="5014913"/>
            <a:ext cx="5162550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3600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Building a geometry with</a:t>
            </a:r>
          </a:p>
          <a:p>
            <a:pPr>
              <a:defRPr/>
            </a:pPr>
            <a:r>
              <a:rPr lang="en-US" sz="3600" dirty="0" err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SimpleGeo</a:t>
            </a:r>
            <a:endParaRPr lang="en-US" sz="3600" dirty="0">
              <a:solidFill>
                <a:srgbClr val="000066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 smtClean="0"/>
              <a:t>Creating a region with references</a:t>
            </a:r>
          </a:p>
        </p:txBody>
      </p:sp>
      <p:sp>
        <p:nvSpPr>
          <p:cNvPr id="22531" name="Text Box 3"/>
          <p:cNvSpPr txBox="1">
            <a:spLocks noChangeArrowheads="1"/>
          </p:cNvSpPr>
          <p:nvPr/>
        </p:nvSpPr>
        <p:spPr bwMode="auto">
          <a:xfrm>
            <a:off x="715963" y="1433513"/>
            <a:ext cx="8494712" cy="4154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buFontTx/>
              <a:buAutoNum type="arabicPeriod"/>
            </a:pPr>
            <a:r>
              <a:rPr lang="en-US" sz="2200"/>
              <a:t>Create a difference with the name </a:t>
            </a:r>
            <a:r>
              <a:rPr lang="en-US" sz="2200">
                <a:solidFill>
                  <a:srgbClr val="FF0000"/>
                </a:solidFill>
              </a:rPr>
              <a:t>RIntVoid</a:t>
            </a:r>
            <a:br>
              <a:rPr lang="en-US" sz="2200">
                <a:solidFill>
                  <a:srgbClr val="FF0000"/>
                </a:solidFill>
              </a:rPr>
            </a:br>
            <a:endParaRPr lang="en-US" sz="2200">
              <a:solidFill>
                <a:srgbClr val="FF0000"/>
              </a:solidFill>
            </a:endParaRPr>
          </a:p>
          <a:p>
            <a:pPr marL="457200" indent="-457200">
              <a:buFontTx/>
              <a:buAutoNum type="arabicPeriod"/>
            </a:pPr>
            <a:r>
              <a:rPr lang="en-US" sz="2200"/>
              <a:t>Select the body </a:t>
            </a:r>
            <a:r>
              <a:rPr lang="en-US" sz="2200">
                <a:solidFill>
                  <a:srgbClr val="FF0000"/>
                </a:solidFill>
              </a:rPr>
              <a:t>IntVoid</a:t>
            </a:r>
            <a:r>
              <a:rPr lang="en-US" sz="2200"/>
              <a:t> in the region </a:t>
            </a:r>
            <a:r>
              <a:rPr lang="en-US" sz="2200">
                <a:solidFill>
                  <a:srgbClr val="33CC33"/>
                </a:solidFill>
              </a:rPr>
              <a:t>RExtVoid</a:t>
            </a:r>
            <a:r>
              <a:rPr lang="en-US" sz="2200">
                <a:solidFill>
                  <a:srgbClr val="0000FF"/>
                </a:solidFill>
              </a:rPr>
              <a:t>. </a:t>
            </a:r>
            <a:br>
              <a:rPr lang="en-US" sz="2200">
                <a:solidFill>
                  <a:srgbClr val="0000FF"/>
                </a:solidFill>
              </a:rPr>
            </a:br>
            <a:r>
              <a:rPr lang="en-US" sz="2200">
                <a:solidFill>
                  <a:srgbClr val="0000FF"/>
                </a:solidFill>
              </a:rPr>
              <a:t/>
            </a:r>
            <a:br>
              <a:rPr lang="en-US" sz="2200">
                <a:solidFill>
                  <a:srgbClr val="0000FF"/>
                </a:solidFill>
              </a:rPr>
            </a:br>
            <a:r>
              <a:rPr lang="en-US" sz="2200">
                <a:solidFill>
                  <a:srgbClr val="0000FF"/>
                </a:solidFill>
              </a:rPr>
              <a:t/>
            </a:r>
            <a:br>
              <a:rPr lang="en-US" sz="2200">
                <a:solidFill>
                  <a:srgbClr val="0000FF"/>
                </a:solidFill>
              </a:rPr>
            </a:br>
            <a:endParaRPr lang="en-US" sz="2200">
              <a:solidFill>
                <a:srgbClr val="0000FF"/>
              </a:solidFill>
            </a:endParaRPr>
          </a:p>
          <a:p>
            <a:pPr marL="457200" indent="-457200">
              <a:buFontTx/>
              <a:buAutoNum type="arabicPeriod"/>
            </a:pPr>
            <a:r>
              <a:rPr lang="en-US" sz="2200"/>
              <a:t>Press the </a:t>
            </a:r>
            <a:r>
              <a:rPr lang="en-US" sz="2200">
                <a:solidFill>
                  <a:srgbClr val="0000FF"/>
                </a:solidFill>
              </a:rPr>
              <a:t>Shift key</a:t>
            </a:r>
            <a:r>
              <a:rPr lang="en-US" sz="2200"/>
              <a:t> and drag </a:t>
            </a:r>
            <a:r>
              <a:rPr lang="en-US" sz="2200">
                <a:solidFill>
                  <a:srgbClr val="FF0000"/>
                </a:solidFill>
              </a:rPr>
              <a:t>IntVoid</a:t>
            </a:r>
            <a:r>
              <a:rPr lang="en-US" sz="2200"/>
              <a:t> and drop it over </a:t>
            </a:r>
            <a:r>
              <a:rPr lang="en-US" sz="2200">
                <a:solidFill>
                  <a:srgbClr val="FF0000"/>
                </a:solidFill>
              </a:rPr>
              <a:t>RIntVoid</a:t>
            </a:r>
            <a:r>
              <a:rPr lang="en-US" sz="2200"/>
              <a:t> </a:t>
            </a:r>
            <a:br>
              <a:rPr lang="en-US" sz="2200"/>
            </a:br>
            <a:r>
              <a:rPr lang="en-US" sz="2200"/>
              <a:t>while holding Shift pressed! </a:t>
            </a:r>
            <a:br>
              <a:rPr lang="en-US" sz="2200"/>
            </a:br>
            <a:endParaRPr lang="en-US" sz="2200"/>
          </a:p>
          <a:p>
            <a:pPr marL="457200" indent="-457200">
              <a:buFontTx/>
              <a:buAutoNum type="arabicPeriod"/>
            </a:pPr>
            <a:r>
              <a:rPr lang="en-US" sz="2200"/>
              <a:t>Also drag and drop the body </a:t>
            </a:r>
            <a:r>
              <a:rPr lang="en-US" sz="2200">
                <a:solidFill>
                  <a:srgbClr val="FF0000"/>
                </a:solidFill>
              </a:rPr>
              <a:t>AirOut </a:t>
            </a:r>
            <a:r>
              <a:rPr lang="en-US" sz="2200"/>
              <a:t>over </a:t>
            </a:r>
            <a:r>
              <a:rPr lang="en-US" sz="2200">
                <a:solidFill>
                  <a:srgbClr val="FF0000"/>
                </a:solidFill>
              </a:rPr>
              <a:t>RIntVoid</a:t>
            </a:r>
          </a:p>
          <a:p>
            <a:pPr marL="457200" indent="-457200">
              <a:buFontTx/>
              <a:buAutoNum type="arabicPeriod"/>
            </a:pPr>
            <a:endParaRPr lang="en-US" sz="2200">
              <a:solidFill>
                <a:srgbClr val="FF0000"/>
              </a:solidFill>
            </a:endParaRPr>
          </a:p>
          <a:p>
            <a:pPr marL="457200" indent="-457200">
              <a:buFontTx/>
              <a:buAutoNum type="arabicPeriod"/>
            </a:pPr>
            <a:r>
              <a:rPr lang="en-US" sz="2200"/>
              <a:t>Finally you’ll have</a:t>
            </a:r>
          </a:p>
        </p:txBody>
      </p:sp>
      <p:sp>
        <p:nvSpPr>
          <p:cNvPr id="22532" name="Line 6"/>
          <p:cNvSpPr>
            <a:spLocks noChangeShapeType="1"/>
          </p:cNvSpPr>
          <p:nvPr/>
        </p:nvSpPr>
        <p:spPr bwMode="auto">
          <a:xfrm flipH="1">
            <a:off x="5761038" y="6310313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GB"/>
          </a:p>
        </p:txBody>
      </p:sp>
      <p:sp>
        <p:nvSpPr>
          <p:cNvPr id="22533" name="Text Box 7"/>
          <p:cNvSpPr txBox="1">
            <a:spLocks noChangeArrowheads="1"/>
          </p:cNvSpPr>
          <p:nvPr/>
        </p:nvSpPr>
        <p:spPr bwMode="auto">
          <a:xfrm>
            <a:off x="6370638" y="5853113"/>
            <a:ext cx="3244850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References are marked by</a:t>
            </a:r>
          </a:p>
          <a:p>
            <a:r>
              <a:rPr lang="en-US"/>
              <a:t>the envelope icon and </a:t>
            </a:r>
            <a:br>
              <a:rPr lang="en-US"/>
            </a:br>
            <a:r>
              <a:rPr lang="en-US"/>
              <a:t>automatically have a </a:t>
            </a:r>
            <a:r>
              <a:rPr lang="en-US">
                <a:solidFill>
                  <a:srgbClr val="FF0000"/>
                </a:solidFill>
              </a:rPr>
              <a:t>R_</a:t>
            </a:r>
            <a:r>
              <a:rPr lang="en-US"/>
              <a:t> prefix</a:t>
            </a:r>
          </a:p>
        </p:txBody>
      </p:sp>
      <p:pic>
        <p:nvPicPr>
          <p:cNvPr id="22534" name="Picture 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361238" y="2119313"/>
            <a:ext cx="2286000" cy="93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35" name="Picture 10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627438" y="5091113"/>
            <a:ext cx="2133600" cy="156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36" name="Footer Placeholder 7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1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9438" y="1814513"/>
            <a:ext cx="2895600" cy="212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55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Visibility</a:t>
            </a:r>
          </a:p>
        </p:txBody>
      </p:sp>
      <p:pic>
        <p:nvPicPr>
          <p:cNvPr id="23556" name="Picture 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856038" y="1814513"/>
            <a:ext cx="2506662" cy="274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557" name="Text Box 6"/>
          <p:cNvSpPr txBox="1">
            <a:spLocks noChangeArrowheads="1"/>
          </p:cNvSpPr>
          <p:nvPr/>
        </p:nvSpPr>
        <p:spPr bwMode="auto">
          <a:xfrm>
            <a:off x="6827838" y="2957513"/>
            <a:ext cx="2940050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Hint: Selected </a:t>
            </a:r>
            <a:r>
              <a:rPr lang="en-US">
                <a:solidFill>
                  <a:srgbClr val="FF0000"/>
                </a:solidFill>
              </a:rPr>
              <a:t>(sub)</a:t>
            </a:r>
            <a:r>
              <a:rPr lang="en-US"/>
              <a:t>regions</a:t>
            </a:r>
            <a:br>
              <a:rPr lang="en-US"/>
            </a:br>
            <a:r>
              <a:rPr lang="en-US"/>
              <a:t>are always shown with </a:t>
            </a:r>
            <a:br>
              <a:rPr lang="en-US"/>
            </a:br>
            <a:r>
              <a:rPr lang="en-US"/>
              <a:t>red contours</a:t>
            </a:r>
          </a:p>
        </p:txBody>
      </p:sp>
      <p:sp>
        <p:nvSpPr>
          <p:cNvPr id="23558" name="Text Box 7"/>
          <p:cNvSpPr txBox="1">
            <a:spLocks noChangeArrowheads="1"/>
          </p:cNvSpPr>
          <p:nvPr/>
        </p:nvSpPr>
        <p:spPr bwMode="auto">
          <a:xfrm>
            <a:off x="579438" y="5094288"/>
            <a:ext cx="82169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/>
              <a:t>Now turn off the visibility be clicking on the checkbox of the </a:t>
            </a:r>
            <a:br>
              <a:rPr lang="en-US" sz="2400"/>
            </a:br>
            <a:r>
              <a:rPr lang="en-US" sz="2400"/>
              <a:t>upper-most node</a:t>
            </a:r>
          </a:p>
        </p:txBody>
      </p:sp>
      <p:sp>
        <p:nvSpPr>
          <p:cNvPr id="23559" name="Line 8"/>
          <p:cNvSpPr>
            <a:spLocks noChangeShapeType="1"/>
          </p:cNvSpPr>
          <p:nvPr/>
        </p:nvSpPr>
        <p:spPr bwMode="auto">
          <a:xfrm flipV="1">
            <a:off x="808038" y="3338513"/>
            <a:ext cx="533400" cy="17526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GB"/>
          </a:p>
        </p:txBody>
      </p:sp>
      <p:sp>
        <p:nvSpPr>
          <p:cNvPr id="23560" name="Line 9"/>
          <p:cNvSpPr>
            <a:spLocks noChangeShapeType="1"/>
          </p:cNvSpPr>
          <p:nvPr/>
        </p:nvSpPr>
        <p:spPr bwMode="auto">
          <a:xfrm flipV="1">
            <a:off x="808038" y="2424113"/>
            <a:ext cx="533400" cy="26670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GB"/>
          </a:p>
        </p:txBody>
      </p:sp>
      <p:sp>
        <p:nvSpPr>
          <p:cNvPr id="23561" name="Footer Placeholder 8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Create the next bodies/regions</a:t>
            </a:r>
          </a:p>
        </p:txBody>
      </p:sp>
      <p:sp>
        <p:nvSpPr>
          <p:cNvPr id="24579" name="Text Box 4"/>
          <p:cNvSpPr txBox="1">
            <a:spLocks noChangeArrowheads="1"/>
          </p:cNvSpPr>
          <p:nvPr/>
        </p:nvSpPr>
        <p:spPr bwMode="auto">
          <a:xfrm>
            <a:off x="795338" y="2200275"/>
            <a:ext cx="8124825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en-US" sz="2200"/>
              <a:t> Lead container -&gt; </a:t>
            </a:r>
            <a:r>
              <a:rPr lang="en-US" sz="2200">
                <a:solidFill>
                  <a:srgbClr val="33CC33"/>
                </a:solidFill>
              </a:rPr>
              <a:t>Cylinder</a:t>
            </a:r>
            <a:r>
              <a:rPr lang="en-US" sz="2200"/>
              <a:t>: </a:t>
            </a:r>
            <a:r>
              <a:rPr lang="en-US" sz="2200">
                <a:solidFill>
                  <a:srgbClr val="FF0000"/>
                </a:solidFill>
              </a:rPr>
              <a:t>X</a:t>
            </a:r>
            <a:r>
              <a:rPr lang="en-US" sz="2200"/>
              <a:t> = 0, </a:t>
            </a:r>
            <a:r>
              <a:rPr lang="en-US" sz="2200">
                <a:solidFill>
                  <a:srgbClr val="FF0000"/>
                </a:solidFill>
              </a:rPr>
              <a:t>Y</a:t>
            </a:r>
            <a:r>
              <a:rPr lang="en-US" sz="2200"/>
              <a:t> = 0, </a:t>
            </a:r>
            <a:r>
              <a:rPr lang="en-US" sz="2200">
                <a:solidFill>
                  <a:srgbClr val="FF0000"/>
                </a:solidFill>
              </a:rPr>
              <a:t>Z</a:t>
            </a:r>
            <a:r>
              <a:rPr lang="en-US" sz="2200"/>
              <a:t> = 0, </a:t>
            </a:r>
            <a:r>
              <a:rPr lang="en-US" sz="2200">
                <a:solidFill>
                  <a:srgbClr val="FF0000"/>
                </a:solidFill>
              </a:rPr>
              <a:t>R</a:t>
            </a:r>
            <a:r>
              <a:rPr lang="en-US" sz="2200"/>
              <a:t> = 18, </a:t>
            </a:r>
            <a:r>
              <a:rPr lang="en-US" sz="2200">
                <a:solidFill>
                  <a:srgbClr val="FF0000"/>
                </a:solidFill>
              </a:rPr>
              <a:t>H</a:t>
            </a:r>
            <a:r>
              <a:rPr lang="en-US" sz="2200"/>
              <a:t> = 45</a:t>
            </a:r>
          </a:p>
          <a:p>
            <a:r>
              <a:rPr lang="en-US" sz="2200"/>
              <a:t>                                              </a:t>
            </a:r>
            <a:r>
              <a:rPr lang="en-US" sz="2200">
                <a:solidFill>
                  <a:srgbClr val="FF0000"/>
                </a:solidFill>
              </a:rPr>
              <a:t>Name</a:t>
            </a:r>
            <a:r>
              <a:rPr lang="en-US" sz="2200"/>
              <a:t> = LeadCon</a:t>
            </a:r>
          </a:p>
        </p:txBody>
      </p:sp>
      <p:sp>
        <p:nvSpPr>
          <p:cNvPr id="24580" name="Text Box 5"/>
          <p:cNvSpPr txBox="1">
            <a:spLocks noChangeArrowheads="1"/>
          </p:cNvSpPr>
          <p:nvPr/>
        </p:nvSpPr>
        <p:spPr bwMode="auto">
          <a:xfrm>
            <a:off x="677863" y="1585913"/>
            <a:ext cx="1436687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>
                <a:solidFill>
                  <a:srgbClr val="FF0000"/>
                </a:solidFill>
              </a:rPr>
              <a:t>Bodies</a:t>
            </a:r>
          </a:p>
        </p:txBody>
      </p:sp>
      <p:sp>
        <p:nvSpPr>
          <p:cNvPr id="24581" name="Text Box 6"/>
          <p:cNvSpPr txBox="1">
            <a:spLocks noChangeArrowheads="1"/>
          </p:cNvSpPr>
          <p:nvPr/>
        </p:nvSpPr>
        <p:spPr bwMode="auto">
          <a:xfrm>
            <a:off x="788988" y="2925763"/>
            <a:ext cx="7872412" cy="769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en-US" sz="2200"/>
              <a:t> Air inside 1 -&gt; </a:t>
            </a:r>
            <a:r>
              <a:rPr lang="en-US" sz="2200">
                <a:solidFill>
                  <a:srgbClr val="33CC33"/>
                </a:solidFill>
              </a:rPr>
              <a:t>Cylinder</a:t>
            </a:r>
            <a:r>
              <a:rPr lang="en-US" sz="2200"/>
              <a:t>: </a:t>
            </a:r>
            <a:r>
              <a:rPr lang="en-US" sz="2200">
                <a:solidFill>
                  <a:srgbClr val="FF0000"/>
                </a:solidFill>
              </a:rPr>
              <a:t>X</a:t>
            </a:r>
            <a:r>
              <a:rPr lang="en-US" sz="2200"/>
              <a:t> = 0, </a:t>
            </a:r>
            <a:r>
              <a:rPr lang="en-US" sz="2200">
                <a:solidFill>
                  <a:srgbClr val="FF0000"/>
                </a:solidFill>
              </a:rPr>
              <a:t>Y</a:t>
            </a:r>
            <a:r>
              <a:rPr lang="en-US" sz="2200"/>
              <a:t> = 0, </a:t>
            </a:r>
            <a:r>
              <a:rPr lang="en-US" sz="2200">
                <a:solidFill>
                  <a:srgbClr val="FF0000"/>
                </a:solidFill>
              </a:rPr>
              <a:t>Z</a:t>
            </a:r>
            <a:r>
              <a:rPr lang="en-US" sz="2200"/>
              <a:t> = 16, </a:t>
            </a:r>
            <a:r>
              <a:rPr lang="en-US" sz="2200">
                <a:solidFill>
                  <a:srgbClr val="FF0000"/>
                </a:solidFill>
              </a:rPr>
              <a:t>R</a:t>
            </a:r>
            <a:r>
              <a:rPr lang="en-US" sz="2200"/>
              <a:t> = 5.5, </a:t>
            </a:r>
            <a:r>
              <a:rPr lang="en-US" sz="2200">
                <a:solidFill>
                  <a:srgbClr val="FF0000"/>
                </a:solidFill>
              </a:rPr>
              <a:t>H</a:t>
            </a:r>
            <a:r>
              <a:rPr lang="en-US" sz="2200"/>
              <a:t> = 31</a:t>
            </a:r>
          </a:p>
          <a:p>
            <a:r>
              <a:rPr lang="en-US" sz="2200"/>
              <a:t>                                        </a:t>
            </a:r>
            <a:r>
              <a:rPr lang="en-US" sz="2200">
                <a:solidFill>
                  <a:srgbClr val="FF0000"/>
                </a:solidFill>
              </a:rPr>
              <a:t>Name</a:t>
            </a:r>
            <a:r>
              <a:rPr lang="en-US" sz="2200"/>
              <a:t> = AirIn1</a:t>
            </a:r>
          </a:p>
        </p:txBody>
      </p:sp>
      <p:sp>
        <p:nvSpPr>
          <p:cNvPr id="24582" name="Text Box 7"/>
          <p:cNvSpPr txBox="1">
            <a:spLocks noChangeArrowheads="1"/>
          </p:cNvSpPr>
          <p:nvPr/>
        </p:nvSpPr>
        <p:spPr bwMode="auto">
          <a:xfrm>
            <a:off x="811213" y="3643313"/>
            <a:ext cx="7480300" cy="769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en-US" sz="2200"/>
              <a:t> Air inside 2 -&gt; </a:t>
            </a:r>
            <a:r>
              <a:rPr lang="en-US" sz="2200">
                <a:solidFill>
                  <a:srgbClr val="33CC33"/>
                </a:solidFill>
              </a:rPr>
              <a:t>Cylinder</a:t>
            </a:r>
            <a:r>
              <a:rPr lang="en-US" sz="2200"/>
              <a:t>: </a:t>
            </a:r>
            <a:r>
              <a:rPr lang="en-US" sz="2200">
                <a:solidFill>
                  <a:srgbClr val="FF0000"/>
                </a:solidFill>
              </a:rPr>
              <a:t>X</a:t>
            </a:r>
            <a:r>
              <a:rPr lang="en-US" sz="2200"/>
              <a:t> = 0, </a:t>
            </a:r>
            <a:r>
              <a:rPr lang="en-US" sz="2200">
                <a:solidFill>
                  <a:srgbClr val="FF0000"/>
                </a:solidFill>
              </a:rPr>
              <a:t>Y</a:t>
            </a:r>
            <a:r>
              <a:rPr lang="en-US" sz="2200"/>
              <a:t> = 0, </a:t>
            </a:r>
            <a:r>
              <a:rPr lang="en-US" sz="2200">
                <a:solidFill>
                  <a:srgbClr val="FF0000"/>
                </a:solidFill>
              </a:rPr>
              <a:t>Z</a:t>
            </a:r>
            <a:r>
              <a:rPr lang="en-US" sz="2200"/>
              <a:t> = 7, </a:t>
            </a:r>
            <a:r>
              <a:rPr lang="en-US" sz="2200">
                <a:solidFill>
                  <a:srgbClr val="FF0000"/>
                </a:solidFill>
              </a:rPr>
              <a:t>R</a:t>
            </a:r>
            <a:r>
              <a:rPr lang="en-US" sz="2200"/>
              <a:t> = 8, </a:t>
            </a:r>
            <a:r>
              <a:rPr lang="en-US" sz="2200">
                <a:solidFill>
                  <a:srgbClr val="FF0000"/>
                </a:solidFill>
              </a:rPr>
              <a:t>H</a:t>
            </a:r>
            <a:r>
              <a:rPr lang="en-US" sz="2200"/>
              <a:t> = 10</a:t>
            </a:r>
          </a:p>
          <a:p>
            <a:r>
              <a:rPr lang="en-US" sz="2200"/>
              <a:t>                                        </a:t>
            </a:r>
            <a:r>
              <a:rPr lang="en-US" sz="2200">
                <a:solidFill>
                  <a:srgbClr val="FF0000"/>
                </a:solidFill>
              </a:rPr>
              <a:t>Name</a:t>
            </a:r>
            <a:r>
              <a:rPr lang="en-US" sz="2200"/>
              <a:t> = AirIn2</a:t>
            </a:r>
          </a:p>
        </p:txBody>
      </p:sp>
      <p:sp>
        <p:nvSpPr>
          <p:cNvPr id="24583" name="Text Box 8"/>
          <p:cNvSpPr txBox="1">
            <a:spLocks noChangeArrowheads="1"/>
          </p:cNvSpPr>
          <p:nvPr/>
        </p:nvSpPr>
        <p:spPr bwMode="auto">
          <a:xfrm>
            <a:off x="655638" y="4359275"/>
            <a:ext cx="1687512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>
                <a:solidFill>
                  <a:srgbClr val="FF0000"/>
                </a:solidFill>
              </a:rPr>
              <a:t>Regions</a:t>
            </a:r>
          </a:p>
        </p:txBody>
      </p:sp>
      <p:sp>
        <p:nvSpPr>
          <p:cNvPr id="24584" name="Text Box 9"/>
          <p:cNvSpPr txBox="1">
            <a:spLocks noChangeArrowheads="1"/>
          </p:cNvSpPr>
          <p:nvPr/>
        </p:nvSpPr>
        <p:spPr bwMode="auto">
          <a:xfrm>
            <a:off x="715963" y="5013325"/>
            <a:ext cx="8401050" cy="110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en-US" sz="2200"/>
              <a:t> Lead container: </a:t>
            </a:r>
            <a:r>
              <a:rPr lang="en-US" sz="2200">
                <a:solidFill>
                  <a:srgbClr val="FF0000"/>
                </a:solidFill>
              </a:rPr>
              <a:t>Type</a:t>
            </a:r>
            <a:r>
              <a:rPr lang="en-US" sz="2200"/>
              <a:t>   = </a:t>
            </a:r>
            <a:r>
              <a:rPr lang="en-US" sz="2200">
                <a:solidFill>
                  <a:srgbClr val="0000FF"/>
                </a:solidFill>
              </a:rPr>
              <a:t>Difference</a:t>
            </a:r>
            <a:r>
              <a:rPr lang="en-US" sz="2200"/>
              <a:t> (LeadCon – AirIn1 – AirIn2), </a:t>
            </a:r>
          </a:p>
          <a:p>
            <a:r>
              <a:rPr lang="en-US" sz="2200"/>
              <a:t>                             </a:t>
            </a:r>
            <a:r>
              <a:rPr lang="en-US" sz="2200">
                <a:solidFill>
                  <a:srgbClr val="FF0000"/>
                </a:solidFill>
              </a:rPr>
              <a:t>Name</a:t>
            </a:r>
            <a:r>
              <a:rPr lang="en-US" sz="2200"/>
              <a:t> = LeadCol</a:t>
            </a:r>
          </a:p>
          <a:p>
            <a:r>
              <a:rPr lang="en-US" sz="2200"/>
              <a:t>                             </a:t>
            </a:r>
            <a:r>
              <a:rPr lang="en-US" sz="2200">
                <a:solidFill>
                  <a:srgbClr val="FF0000"/>
                </a:solidFill>
              </a:rPr>
              <a:t>Material</a:t>
            </a:r>
            <a:r>
              <a:rPr lang="en-US" sz="2200"/>
              <a:t> = Lead</a:t>
            </a:r>
          </a:p>
        </p:txBody>
      </p:sp>
      <p:sp>
        <p:nvSpPr>
          <p:cNvPr id="24585" name="Footer Placeholder 8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61913"/>
            <a:ext cx="9190038" cy="936625"/>
          </a:xfrm>
        </p:spPr>
        <p:txBody>
          <a:bodyPr/>
          <a:lstStyle/>
          <a:p>
            <a:pPr eaLnBrk="1" hangingPunct="1"/>
            <a:r>
              <a:rPr lang="en-US" sz="3600" smtClean="0"/>
              <a:t>Creating another region with references</a:t>
            </a:r>
          </a:p>
        </p:txBody>
      </p:sp>
      <p:sp>
        <p:nvSpPr>
          <p:cNvPr id="25603" name="Text Box 4"/>
          <p:cNvSpPr txBox="1">
            <a:spLocks noChangeArrowheads="1"/>
          </p:cNvSpPr>
          <p:nvPr/>
        </p:nvSpPr>
        <p:spPr bwMode="auto">
          <a:xfrm>
            <a:off x="750888" y="2347913"/>
            <a:ext cx="7693025" cy="110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en-US" sz="2200"/>
              <a:t> Air outside: </a:t>
            </a:r>
            <a:r>
              <a:rPr lang="en-US" sz="2200">
                <a:solidFill>
                  <a:srgbClr val="FF0000"/>
                </a:solidFill>
              </a:rPr>
              <a:t>Type</a:t>
            </a:r>
            <a:r>
              <a:rPr lang="en-US" sz="2200"/>
              <a:t>   = </a:t>
            </a:r>
            <a:r>
              <a:rPr lang="en-US" sz="2200">
                <a:solidFill>
                  <a:srgbClr val="0000FF"/>
                </a:solidFill>
              </a:rPr>
              <a:t>Difference</a:t>
            </a:r>
            <a:r>
              <a:rPr lang="en-US" sz="2200"/>
              <a:t> (AirOut –LeadCon – AirIn1)</a:t>
            </a:r>
          </a:p>
          <a:p>
            <a:r>
              <a:rPr lang="en-US" sz="2200"/>
              <a:t>	         </a:t>
            </a:r>
            <a:r>
              <a:rPr lang="en-US" sz="2200">
                <a:solidFill>
                  <a:srgbClr val="FF0000"/>
                </a:solidFill>
              </a:rPr>
              <a:t>Name</a:t>
            </a:r>
            <a:r>
              <a:rPr lang="en-US" sz="2200"/>
              <a:t> = ROuterAir</a:t>
            </a:r>
          </a:p>
          <a:p>
            <a:r>
              <a:rPr lang="en-US" sz="2200"/>
              <a:t>                     </a:t>
            </a:r>
            <a:r>
              <a:rPr lang="en-US" sz="2200">
                <a:solidFill>
                  <a:srgbClr val="FF0000"/>
                </a:solidFill>
              </a:rPr>
              <a:t>Material</a:t>
            </a:r>
            <a:r>
              <a:rPr lang="en-US" sz="2200"/>
              <a:t> = Air</a:t>
            </a:r>
          </a:p>
        </p:txBody>
      </p:sp>
      <p:sp>
        <p:nvSpPr>
          <p:cNvPr id="25604" name="Text Box 5"/>
          <p:cNvSpPr txBox="1">
            <a:spLocks noChangeArrowheads="1"/>
          </p:cNvSpPr>
          <p:nvPr/>
        </p:nvSpPr>
        <p:spPr bwMode="auto">
          <a:xfrm>
            <a:off x="644525" y="1662113"/>
            <a:ext cx="1687513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>
                <a:solidFill>
                  <a:srgbClr val="FF0000"/>
                </a:solidFill>
              </a:rPr>
              <a:t>Regions</a:t>
            </a:r>
          </a:p>
        </p:txBody>
      </p:sp>
      <p:sp>
        <p:nvSpPr>
          <p:cNvPr id="25605" name="AutoShape 6"/>
          <p:cNvSpPr>
            <a:spLocks/>
          </p:cNvSpPr>
          <p:nvPr/>
        </p:nvSpPr>
        <p:spPr bwMode="auto">
          <a:xfrm rot="5400000">
            <a:off x="6256338" y="1471613"/>
            <a:ext cx="609600" cy="3124200"/>
          </a:xfrm>
          <a:prstGeom prst="rightBrace">
            <a:avLst>
              <a:gd name="adj1" fmla="val 49992"/>
              <a:gd name="adj2" fmla="val 50000"/>
            </a:avLst>
          </a:prstGeom>
          <a:noFill/>
          <a:ln w="38100">
            <a:solidFill>
              <a:srgbClr val="33CC33"/>
            </a:solidFill>
            <a:round/>
            <a:headEnd/>
            <a:tailEnd/>
          </a:ln>
        </p:spPr>
        <p:txBody>
          <a:bodyPr rot="10800000" vert="eaVert" wrap="none" anchor="ctr"/>
          <a:lstStyle/>
          <a:p>
            <a:pPr algn="ctr"/>
            <a:endParaRPr lang="en-US">
              <a:solidFill>
                <a:srgbClr val="33CC33"/>
              </a:solidFill>
            </a:endParaRPr>
          </a:p>
        </p:txBody>
      </p:sp>
      <p:sp>
        <p:nvSpPr>
          <p:cNvPr id="25606" name="Text Box 7"/>
          <p:cNvSpPr txBox="1">
            <a:spLocks noChangeArrowheads="1"/>
          </p:cNvSpPr>
          <p:nvPr/>
        </p:nvSpPr>
        <p:spPr bwMode="auto">
          <a:xfrm>
            <a:off x="3551238" y="3506788"/>
            <a:ext cx="5592762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33CC33"/>
                </a:solidFill>
              </a:rPr>
              <a:t>All of these bodies exist and are already</a:t>
            </a:r>
            <a:br>
              <a:rPr lang="en-US" sz="2400">
                <a:solidFill>
                  <a:srgbClr val="33CC33"/>
                </a:solidFill>
              </a:rPr>
            </a:br>
            <a:r>
              <a:rPr lang="en-US" sz="2400">
                <a:solidFill>
                  <a:srgbClr val="33CC33"/>
                </a:solidFill>
              </a:rPr>
              <a:t>used in other region descriptions!</a:t>
            </a:r>
          </a:p>
        </p:txBody>
      </p:sp>
      <p:sp>
        <p:nvSpPr>
          <p:cNvPr id="25607" name="AutoShape 8"/>
          <p:cNvSpPr>
            <a:spLocks noChangeArrowheads="1"/>
          </p:cNvSpPr>
          <p:nvPr/>
        </p:nvSpPr>
        <p:spPr bwMode="auto">
          <a:xfrm>
            <a:off x="8351838" y="3948113"/>
            <a:ext cx="533400" cy="2133600"/>
          </a:xfrm>
          <a:prstGeom prst="curvedLeftArrow">
            <a:avLst>
              <a:gd name="adj1" fmla="val 80000"/>
              <a:gd name="adj2" fmla="val 160000"/>
              <a:gd name="adj3" fmla="val 33333"/>
            </a:avLst>
          </a:prstGeom>
          <a:solidFill>
            <a:srgbClr val="33CC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0601" name="Text Box 9"/>
          <p:cNvSpPr txBox="1">
            <a:spLocks noChangeArrowheads="1"/>
          </p:cNvSpPr>
          <p:nvPr/>
        </p:nvSpPr>
        <p:spPr bwMode="auto">
          <a:xfrm>
            <a:off x="1189038" y="5364163"/>
            <a:ext cx="7543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3600" b="1">
                <a:solidFill>
                  <a:srgbClr val="80008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We need reference nodes again</a:t>
            </a:r>
          </a:p>
        </p:txBody>
      </p:sp>
      <p:sp>
        <p:nvSpPr>
          <p:cNvPr id="25609" name="Footer Placeholder 8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 smtClean="0"/>
              <a:t>Creating a region with references</a:t>
            </a:r>
          </a:p>
        </p:txBody>
      </p:sp>
      <p:sp>
        <p:nvSpPr>
          <p:cNvPr id="26627" name="Text Box 4"/>
          <p:cNvSpPr txBox="1">
            <a:spLocks noChangeArrowheads="1"/>
          </p:cNvSpPr>
          <p:nvPr/>
        </p:nvSpPr>
        <p:spPr bwMode="auto">
          <a:xfrm>
            <a:off x="750888" y="1128713"/>
            <a:ext cx="8743950" cy="6184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buFontTx/>
              <a:buAutoNum type="arabicPeriod"/>
            </a:pPr>
            <a:r>
              <a:rPr lang="en-US" sz="2200"/>
              <a:t>Create a difference with the name </a:t>
            </a:r>
            <a:r>
              <a:rPr lang="en-US" sz="2200">
                <a:solidFill>
                  <a:srgbClr val="FF0000"/>
                </a:solidFill>
              </a:rPr>
              <a:t>ROuterAir</a:t>
            </a:r>
            <a:br>
              <a:rPr lang="en-US" sz="2200">
                <a:solidFill>
                  <a:srgbClr val="FF0000"/>
                </a:solidFill>
              </a:rPr>
            </a:br>
            <a:endParaRPr lang="en-US" sz="2200">
              <a:solidFill>
                <a:srgbClr val="FF0000"/>
              </a:solidFill>
            </a:endParaRPr>
          </a:p>
          <a:p>
            <a:pPr marL="457200" indent="-457200">
              <a:buFontTx/>
              <a:buAutoNum type="arabicPeriod"/>
            </a:pPr>
            <a:r>
              <a:rPr lang="en-US" sz="2200"/>
              <a:t>Drag and drop the body </a:t>
            </a:r>
            <a:r>
              <a:rPr lang="en-US" sz="2200">
                <a:solidFill>
                  <a:srgbClr val="FF0000"/>
                </a:solidFill>
              </a:rPr>
              <a:t>AirOut</a:t>
            </a:r>
            <a:r>
              <a:rPr lang="en-US" sz="2200"/>
              <a:t>, which becomes the first child node</a:t>
            </a:r>
            <a:br>
              <a:rPr lang="en-US" sz="2200"/>
            </a:br>
            <a:endParaRPr lang="en-US" sz="2200"/>
          </a:p>
          <a:p>
            <a:pPr marL="457200" indent="-457200">
              <a:buFontTx/>
              <a:buAutoNum type="arabicPeriod"/>
            </a:pPr>
            <a:r>
              <a:rPr lang="en-US" sz="2200"/>
              <a:t>Select the body </a:t>
            </a:r>
            <a:r>
              <a:rPr lang="en-US" sz="2200">
                <a:solidFill>
                  <a:srgbClr val="FF0000"/>
                </a:solidFill>
              </a:rPr>
              <a:t>AirIn1</a:t>
            </a:r>
            <a:r>
              <a:rPr lang="en-US" sz="2200"/>
              <a:t> in the region </a:t>
            </a:r>
            <a:r>
              <a:rPr lang="en-US" sz="2200">
                <a:solidFill>
                  <a:srgbClr val="33CC33"/>
                </a:solidFill>
              </a:rPr>
              <a:t>LeadCol</a:t>
            </a:r>
            <a:r>
              <a:rPr lang="en-US" sz="2200">
                <a:solidFill>
                  <a:srgbClr val="0000FF"/>
                </a:solidFill>
              </a:rPr>
              <a:t>. </a:t>
            </a:r>
            <a:br>
              <a:rPr lang="en-US" sz="2200">
                <a:solidFill>
                  <a:srgbClr val="0000FF"/>
                </a:solidFill>
              </a:rPr>
            </a:br>
            <a:r>
              <a:rPr lang="en-US" sz="2200">
                <a:solidFill>
                  <a:srgbClr val="0000FF"/>
                </a:solidFill>
              </a:rPr>
              <a:t/>
            </a:r>
            <a:br>
              <a:rPr lang="en-US" sz="2200">
                <a:solidFill>
                  <a:srgbClr val="0000FF"/>
                </a:solidFill>
              </a:rPr>
            </a:br>
            <a:endParaRPr lang="en-US" sz="2200">
              <a:solidFill>
                <a:srgbClr val="0000FF"/>
              </a:solidFill>
            </a:endParaRPr>
          </a:p>
          <a:p>
            <a:pPr marL="457200" indent="-457200">
              <a:buFontTx/>
              <a:buAutoNum type="arabicPeriod"/>
            </a:pPr>
            <a:r>
              <a:rPr lang="en-US" sz="2200"/>
              <a:t>Press the </a:t>
            </a:r>
            <a:r>
              <a:rPr lang="en-US" sz="2200">
                <a:solidFill>
                  <a:srgbClr val="0000FF"/>
                </a:solidFill>
              </a:rPr>
              <a:t>Shift key</a:t>
            </a:r>
            <a:r>
              <a:rPr lang="en-US" sz="2200"/>
              <a:t> and drag </a:t>
            </a:r>
            <a:r>
              <a:rPr lang="en-US" sz="2200">
                <a:solidFill>
                  <a:srgbClr val="FF0000"/>
                </a:solidFill>
              </a:rPr>
              <a:t>AirIn1</a:t>
            </a:r>
            <a:r>
              <a:rPr lang="en-US" sz="2200"/>
              <a:t> and drop it over </a:t>
            </a:r>
            <a:r>
              <a:rPr lang="en-US" sz="2200">
                <a:solidFill>
                  <a:srgbClr val="FF0000"/>
                </a:solidFill>
              </a:rPr>
              <a:t>ROuterAir</a:t>
            </a:r>
            <a:r>
              <a:rPr lang="en-US" sz="2200"/>
              <a:t> </a:t>
            </a:r>
            <a:br>
              <a:rPr lang="en-US" sz="2200"/>
            </a:br>
            <a:r>
              <a:rPr lang="en-US" sz="2200"/>
              <a:t>while holding Shift pressed! </a:t>
            </a:r>
            <a:br>
              <a:rPr lang="en-US" sz="2200"/>
            </a:br>
            <a:endParaRPr lang="en-US" sz="2200"/>
          </a:p>
          <a:p>
            <a:pPr marL="457200" indent="-457200">
              <a:buFontTx/>
              <a:buAutoNum type="arabicPeriod"/>
            </a:pPr>
            <a:r>
              <a:rPr lang="en-US" sz="2200"/>
              <a:t>Repeat step 4 with </a:t>
            </a:r>
            <a:r>
              <a:rPr lang="en-US" sz="2200">
                <a:solidFill>
                  <a:srgbClr val="FF0000"/>
                </a:solidFill>
              </a:rPr>
              <a:t>LeadCon</a:t>
            </a:r>
          </a:p>
          <a:p>
            <a:pPr marL="457200" indent="-457200">
              <a:buFontTx/>
              <a:buAutoNum type="arabicPeriod"/>
            </a:pPr>
            <a:endParaRPr lang="en-US" sz="2200">
              <a:solidFill>
                <a:srgbClr val="FF0000"/>
              </a:solidFill>
            </a:endParaRPr>
          </a:p>
          <a:p>
            <a:pPr marL="457200" indent="-457200">
              <a:buFontTx/>
              <a:buAutoNum type="arabicPeriod"/>
            </a:pPr>
            <a:r>
              <a:rPr lang="en-US" sz="2200"/>
              <a:t>Finally you’ll have</a:t>
            </a:r>
          </a:p>
          <a:p>
            <a:pPr marL="457200" indent="-457200">
              <a:buFontTx/>
              <a:buAutoNum type="arabicPeriod"/>
            </a:pPr>
            <a:endParaRPr lang="en-US" sz="2200"/>
          </a:p>
          <a:p>
            <a:pPr marL="457200" indent="-457200">
              <a:buFontTx/>
              <a:buAutoNum type="arabicPeriod"/>
            </a:pPr>
            <a:endParaRPr lang="en-US" sz="2200"/>
          </a:p>
          <a:p>
            <a:pPr marL="457200" indent="-457200">
              <a:buFontTx/>
              <a:buAutoNum type="arabicPeriod"/>
            </a:pPr>
            <a:r>
              <a:rPr lang="en-US" sz="2200"/>
              <a:t>Turn off the visibility of </a:t>
            </a:r>
            <a:r>
              <a:rPr lang="en-US" sz="2200">
                <a:solidFill>
                  <a:srgbClr val="FF0000"/>
                </a:solidFill>
              </a:rPr>
              <a:t>ROuterAir</a:t>
            </a:r>
          </a:p>
          <a:p>
            <a:pPr marL="457200" indent="-457200"/>
            <a:endParaRPr lang="en-US" sz="2200"/>
          </a:p>
        </p:txBody>
      </p:sp>
      <p:pic>
        <p:nvPicPr>
          <p:cNvPr id="26628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32638" y="2728913"/>
            <a:ext cx="1371600" cy="817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629" name="Picture 9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913438" y="5319713"/>
            <a:ext cx="1223962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630" name="Footer Placeholder 6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  <p:pic>
        <p:nvPicPr>
          <p:cNvPr id="26631" name="Picture 8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551238" y="5395913"/>
            <a:ext cx="1600200" cy="996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Creating further bodies/regions</a:t>
            </a:r>
          </a:p>
        </p:txBody>
      </p:sp>
      <p:sp>
        <p:nvSpPr>
          <p:cNvPr id="27651" name="Text Box 4"/>
          <p:cNvSpPr txBox="1">
            <a:spLocks noChangeArrowheads="1"/>
          </p:cNvSpPr>
          <p:nvPr/>
        </p:nvSpPr>
        <p:spPr bwMode="auto">
          <a:xfrm>
            <a:off x="762000" y="2043113"/>
            <a:ext cx="661352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en-US"/>
              <a:t> Air inside 3 -&gt; </a:t>
            </a:r>
            <a:r>
              <a:rPr lang="en-US">
                <a:solidFill>
                  <a:srgbClr val="33CC33"/>
                </a:solidFill>
              </a:rPr>
              <a:t>Cylinder</a:t>
            </a:r>
            <a:r>
              <a:rPr lang="en-US"/>
              <a:t>: </a:t>
            </a:r>
            <a:r>
              <a:rPr lang="en-US">
                <a:solidFill>
                  <a:srgbClr val="FF0000"/>
                </a:solidFill>
              </a:rPr>
              <a:t>X</a:t>
            </a:r>
            <a:r>
              <a:rPr lang="en-US"/>
              <a:t> = 0, </a:t>
            </a:r>
            <a:r>
              <a:rPr lang="en-US">
                <a:solidFill>
                  <a:srgbClr val="FF0000"/>
                </a:solidFill>
              </a:rPr>
              <a:t>Y</a:t>
            </a:r>
            <a:r>
              <a:rPr lang="en-US"/>
              <a:t> = 0, </a:t>
            </a:r>
            <a:r>
              <a:rPr lang="en-US">
                <a:solidFill>
                  <a:srgbClr val="FF0000"/>
                </a:solidFill>
              </a:rPr>
              <a:t>Z</a:t>
            </a:r>
            <a:r>
              <a:rPr lang="en-US"/>
              <a:t> = 16.5, </a:t>
            </a:r>
            <a:r>
              <a:rPr lang="en-US">
                <a:solidFill>
                  <a:srgbClr val="FF0000"/>
                </a:solidFill>
              </a:rPr>
              <a:t>R</a:t>
            </a:r>
            <a:r>
              <a:rPr lang="en-US"/>
              <a:t> = 3.5, </a:t>
            </a:r>
            <a:r>
              <a:rPr lang="en-US">
                <a:solidFill>
                  <a:srgbClr val="FF0000"/>
                </a:solidFill>
              </a:rPr>
              <a:t>H</a:t>
            </a:r>
            <a:r>
              <a:rPr lang="en-US"/>
              <a:t> = 30</a:t>
            </a:r>
          </a:p>
          <a:p>
            <a:r>
              <a:rPr lang="en-US"/>
              <a:t>                                         </a:t>
            </a:r>
            <a:r>
              <a:rPr lang="en-US">
                <a:solidFill>
                  <a:srgbClr val="FF0000"/>
                </a:solidFill>
              </a:rPr>
              <a:t>Name</a:t>
            </a:r>
            <a:r>
              <a:rPr lang="en-US"/>
              <a:t> = AirIn3</a:t>
            </a:r>
          </a:p>
        </p:txBody>
      </p:sp>
      <p:sp>
        <p:nvSpPr>
          <p:cNvPr id="27652" name="Text Box 5"/>
          <p:cNvSpPr txBox="1">
            <a:spLocks noChangeArrowheads="1"/>
          </p:cNvSpPr>
          <p:nvPr/>
        </p:nvSpPr>
        <p:spPr bwMode="auto">
          <a:xfrm>
            <a:off x="685800" y="1585913"/>
            <a:ext cx="143827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>
                <a:solidFill>
                  <a:srgbClr val="FF0000"/>
                </a:solidFill>
              </a:rPr>
              <a:t>Bodies</a:t>
            </a:r>
          </a:p>
        </p:txBody>
      </p:sp>
      <p:sp>
        <p:nvSpPr>
          <p:cNvPr id="27653" name="Text Box 6"/>
          <p:cNvSpPr txBox="1">
            <a:spLocks noChangeArrowheads="1"/>
          </p:cNvSpPr>
          <p:nvPr/>
        </p:nvSpPr>
        <p:spPr bwMode="auto">
          <a:xfrm>
            <a:off x="762000" y="2768600"/>
            <a:ext cx="638492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en-US"/>
              <a:t> Collimator 1 -&gt; </a:t>
            </a:r>
            <a:r>
              <a:rPr lang="en-US">
                <a:solidFill>
                  <a:srgbClr val="33CC33"/>
                </a:solidFill>
              </a:rPr>
              <a:t>Cylinder</a:t>
            </a:r>
            <a:r>
              <a:rPr lang="en-US"/>
              <a:t>: </a:t>
            </a:r>
            <a:r>
              <a:rPr lang="en-US">
                <a:solidFill>
                  <a:srgbClr val="FF0000"/>
                </a:solidFill>
              </a:rPr>
              <a:t>X</a:t>
            </a:r>
            <a:r>
              <a:rPr lang="en-US"/>
              <a:t> = 0, </a:t>
            </a:r>
            <a:r>
              <a:rPr lang="en-US">
                <a:solidFill>
                  <a:srgbClr val="FF0000"/>
                </a:solidFill>
              </a:rPr>
              <a:t>Y</a:t>
            </a:r>
            <a:r>
              <a:rPr lang="en-US"/>
              <a:t> = 0, </a:t>
            </a:r>
            <a:r>
              <a:rPr lang="en-US">
                <a:solidFill>
                  <a:srgbClr val="FF0000"/>
                </a:solidFill>
              </a:rPr>
              <a:t>Z</a:t>
            </a:r>
            <a:r>
              <a:rPr lang="en-US"/>
              <a:t> = 17, </a:t>
            </a:r>
            <a:r>
              <a:rPr lang="en-US">
                <a:solidFill>
                  <a:srgbClr val="FF0000"/>
                </a:solidFill>
              </a:rPr>
              <a:t>R</a:t>
            </a:r>
            <a:r>
              <a:rPr lang="en-US"/>
              <a:t> = 4.5, </a:t>
            </a:r>
            <a:r>
              <a:rPr lang="en-US">
                <a:solidFill>
                  <a:srgbClr val="FF0000"/>
                </a:solidFill>
              </a:rPr>
              <a:t>H</a:t>
            </a:r>
            <a:r>
              <a:rPr lang="en-US"/>
              <a:t> = 2</a:t>
            </a:r>
          </a:p>
          <a:p>
            <a:r>
              <a:rPr lang="en-US"/>
              <a:t>                                          </a:t>
            </a:r>
            <a:r>
              <a:rPr lang="en-US">
                <a:solidFill>
                  <a:srgbClr val="FF0000"/>
                </a:solidFill>
              </a:rPr>
              <a:t>Name</a:t>
            </a:r>
            <a:r>
              <a:rPr lang="en-US"/>
              <a:t> = Coll1</a:t>
            </a:r>
          </a:p>
        </p:txBody>
      </p:sp>
      <p:sp>
        <p:nvSpPr>
          <p:cNvPr id="27654" name="Text Box 7"/>
          <p:cNvSpPr txBox="1">
            <a:spLocks noChangeArrowheads="1"/>
          </p:cNvSpPr>
          <p:nvPr/>
        </p:nvSpPr>
        <p:spPr bwMode="auto">
          <a:xfrm>
            <a:off x="777875" y="3454400"/>
            <a:ext cx="638492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en-US"/>
              <a:t> Collimator 2 -&gt; </a:t>
            </a:r>
            <a:r>
              <a:rPr lang="en-US">
                <a:solidFill>
                  <a:srgbClr val="33CC33"/>
                </a:solidFill>
              </a:rPr>
              <a:t>Cylinder</a:t>
            </a:r>
            <a:r>
              <a:rPr lang="en-US"/>
              <a:t>: </a:t>
            </a:r>
            <a:r>
              <a:rPr lang="en-US">
                <a:solidFill>
                  <a:srgbClr val="FF0000"/>
                </a:solidFill>
              </a:rPr>
              <a:t>X</a:t>
            </a:r>
            <a:r>
              <a:rPr lang="en-US"/>
              <a:t> = 0, </a:t>
            </a:r>
            <a:r>
              <a:rPr lang="en-US">
                <a:solidFill>
                  <a:srgbClr val="FF0000"/>
                </a:solidFill>
              </a:rPr>
              <a:t>Y</a:t>
            </a:r>
            <a:r>
              <a:rPr lang="en-US"/>
              <a:t> = 0, </a:t>
            </a:r>
            <a:r>
              <a:rPr lang="en-US">
                <a:solidFill>
                  <a:srgbClr val="FF0000"/>
                </a:solidFill>
              </a:rPr>
              <a:t>Z</a:t>
            </a:r>
            <a:r>
              <a:rPr lang="en-US"/>
              <a:t> = 21, </a:t>
            </a:r>
            <a:r>
              <a:rPr lang="en-US">
                <a:solidFill>
                  <a:srgbClr val="FF0000"/>
                </a:solidFill>
              </a:rPr>
              <a:t>R</a:t>
            </a:r>
            <a:r>
              <a:rPr lang="en-US"/>
              <a:t> = 5.5, </a:t>
            </a:r>
            <a:r>
              <a:rPr lang="en-US">
                <a:solidFill>
                  <a:srgbClr val="FF0000"/>
                </a:solidFill>
              </a:rPr>
              <a:t>H</a:t>
            </a:r>
            <a:r>
              <a:rPr lang="en-US"/>
              <a:t> = 2</a:t>
            </a:r>
          </a:p>
          <a:p>
            <a:r>
              <a:rPr lang="en-US"/>
              <a:t>                                          </a:t>
            </a:r>
            <a:r>
              <a:rPr lang="en-US">
                <a:solidFill>
                  <a:srgbClr val="FF0000"/>
                </a:solidFill>
              </a:rPr>
              <a:t>Name</a:t>
            </a:r>
            <a:r>
              <a:rPr lang="en-US"/>
              <a:t> = Coll2</a:t>
            </a:r>
          </a:p>
        </p:txBody>
      </p:sp>
      <p:sp>
        <p:nvSpPr>
          <p:cNvPr id="27655" name="Text Box 8"/>
          <p:cNvSpPr txBox="1">
            <a:spLocks noChangeArrowheads="1"/>
          </p:cNvSpPr>
          <p:nvPr/>
        </p:nvSpPr>
        <p:spPr bwMode="auto">
          <a:xfrm>
            <a:off x="777875" y="4216400"/>
            <a:ext cx="638492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en-US"/>
              <a:t> Collimator 3 -&gt; </a:t>
            </a:r>
            <a:r>
              <a:rPr lang="en-US">
                <a:solidFill>
                  <a:srgbClr val="33CC33"/>
                </a:solidFill>
              </a:rPr>
              <a:t>Cylinder</a:t>
            </a:r>
            <a:r>
              <a:rPr lang="en-US"/>
              <a:t>: </a:t>
            </a:r>
            <a:r>
              <a:rPr lang="en-US">
                <a:solidFill>
                  <a:srgbClr val="FF0000"/>
                </a:solidFill>
              </a:rPr>
              <a:t>X</a:t>
            </a:r>
            <a:r>
              <a:rPr lang="en-US"/>
              <a:t> = 0, </a:t>
            </a:r>
            <a:r>
              <a:rPr lang="en-US">
                <a:solidFill>
                  <a:srgbClr val="FF0000"/>
                </a:solidFill>
              </a:rPr>
              <a:t>Y</a:t>
            </a:r>
            <a:r>
              <a:rPr lang="en-US"/>
              <a:t> = 0, </a:t>
            </a:r>
            <a:r>
              <a:rPr lang="en-US">
                <a:solidFill>
                  <a:srgbClr val="FF0000"/>
                </a:solidFill>
              </a:rPr>
              <a:t>Z</a:t>
            </a:r>
            <a:r>
              <a:rPr lang="en-US"/>
              <a:t> = 25, </a:t>
            </a:r>
            <a:r>
              <a:rPr lang="en-US">
                <a:solidFill>
                  <a:srgbClr val="FF0000"/>
                </a:solidFill>
              </a:rPr>
              <a:t>R</a:t>
            </a:r>
            <a:r>
              <a:rPr lang="en-US"/>
              <a:t> = 4.5, </a:t>
            </a:r>
            <a:r>
              <a:rPr lang="en-US">
                <a:solidFill>
                  <a:srgbClr val="FF0000"/>
                </a:solidFill>
              </a:rPr>
              <a:t>H</a:t>
            </a:r>
            <a:r>
              <a:rPr lang="en-US"/>
              <a:t> = 2</a:t>
            </a:r>
          </a:p>
          <a:p>
            <a:r>
              <a:rPr lang="en-US"/>
              <a:t>                                          </a:t>
            </a:r>
            <a:r>
              <a:rPr lang="en-US">
                <a:solidFill>
                  <a:srgbClr val="FF0000"/>
                </a:solidFill>
              </a:rPr>
              <a:t>Name</a:t>
            </a:r>
            <a:r>
              <a:rPr lang="en-US"/>
              <a:t> = Coll3</a:t>
            </a:r>
          </a:p>
        </p:txBody>
      </p:sp>
      <p:sp>
        <p:nvSpPr>
          <p:cNvPr id="27656" name="Text Box 9"/>
          <p:cNvSpPr txBox="1">
            <a:spLocks noChangeArrowheads="1"/>
          </p:cNvSpPr>
          <p:nvPr/>
        </p:nvSpPr>
        <p:spPr bwMode="auto">
          <a:xfrm>
            <a:off x="762000" y="4902200"/>
            <a:ext cx="638492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en-US"/>
              <a:t> Collimator 4 -&gt; </a:t>
            </a:r>
            <a:r>
              <a:rPr lang="en-US">
                <a:solidFill>
                  <a:srgbClr val="33CC33"/>
                </a:solidFill>
              </a:rPr>
              <a:t>Cylinder</a:t>
            </a:r>
            <a:r>
              <a:rPr lang="en-US"/>
              <a:t>: </a:t>
            </a:r>
            <a:r>
              <a:rPr lang="en-US">
                <a:solidFill>
                  <a:srgbClr val="FF0000"/>
                </a:solidFill>
              </a:rPr>
              <a:t>X</a:t>
            </a:r>
            <a:r>
              <a:rPr lang="en-US"/>
              <a:t> = 0, </a:t>
            </a:r>
            <a:r>
              <a:rPr lang="en-US">
                <a:solidFill>
                  <a:srgbClr val="FF0000"/>
                </a:solidFill>
              </a:rPr>
              <a:t>Y</a:t>
            </a:r>
            <a:r>
              <a:rPr lang="en-US"/>
              <a:t> = 0, </a:t>
            </a:r>
            <a:r>
              <a:rPr lang="en-US">
                <a:solidFill>
                  <a:srgbClr val="FF0000"/>
                </a:solidFill>
              </a:rPr>
              <a:t>Z</a:t>
            </a:r>
            <a:r>
              <a:rPr lang="en-US"/>
              <a:t> = 29, </a:t>
            </a:r>
            <a:r>
              <a:rPr lang="en-US">
                <a:solidFill>
                  <a:srgbClr val="FF0000"/>
                </a:solidFill>
              </a:rPr>
              <a:t>R</a:t>
            </a:r>
            <a:r>
              <a:rPr lang="en-US"/>
              <a:t> = 5.5, </a:t>
            </a:r>
            <a:r>
              <a:rPr lang="en-US">
                <a:solidFill>
                  <a:srgbClr val="FF0000"/>
                </a:solidFill>
              </a:rPr>
              <a:t>H</a:t>
            </a:r>
            <a:r>
              <a:rPr lang="en-US"/>
              <a:t> = 2</a:t>
            </a:r>
          </a:p>
          <a:p>
            <a:r>
              <a:rPr lang="en-US"/>
              <a:t>                                          </a:t>
            </a:r>
            <a:r>
              <a:rPr lang="en-US">
                <a:solidFill>
                  <a:srgbClr val="FF0000"/>
                </a:solidFill>
              </a:rPr>
              <a:t>Name</a:t>
            </a:r>
            <a:r>
              <a:rPr lang="en-US"/>
              <a:t> = Coll4</a:t>
            </a:r>
          </a:p>
        </p:txBody>
      </p:sp>
      <p:sp>
        <p:nvSpPr>
          <p:cNvPr id="27657" name="Text Box 10"/>
          <p:cNvSpPr txBox="1">
            <a:spLocks noChangeArrowheads="1"/>
          </p:cNvSpPr>
          <p:nvPr/>
        </p:nvSpPr>
        <p:spPr bwMode="auto">
          <a:xfrm>
            <a:off x="762000" y="5592763"/>
            <a:ext cx="638492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en-US"/>
              <a:t> Collimator 5 -&gt; </a:t>
            </a:r>
            <a:r>
              <a:rPr lang="en-US">
                <a:solidFill>
                  <a:srgbClr val="33CC33"/>
                </a:solidFill>
              </a:rPr>
              <a:t>Cylinder</a:t>
            </a:r>
            <a:r>
              <a:rPr lang="en-US"/>
              <a:t>: </a:t>
            </a:r>
            <a:r>
              <a:rPr lang="en-US">
                <a:solidFill>
                  <a:srgbClr val="FF0000"/>
                </a:solidFill>
              </a:rPr>
              <a:t>X</a:t>
            </a:r>
            <a:r>
              <a:rPr lang="en-US"/>
              <a:t> = 0, </a:t>
            </a:r>
            <a:r>
              <a:rPr lang="en-US">
                <a:solidFill>
                  <a:srgbClr val="FF0000"/>
                </a:solidFill>
              </a:rPr>
              <a:t>Y</a:t>
            </a:r>
            <a:r>
              <a:rPr lang="en-US"/>
              <a:t> = 0, </a:t>
            </a:r>
            <a:r>
              <a:rPr lang="en-US">
                <a:solidFill>
                  <a:srgbClr val="FF0000"/>
                </a:solidFill>
              </a:rPr>
              <a:t>Z</a:t>
            </a:r>
            <a:r>
              <a:rPr lang="en-US"/>
              <a:t> = 33, </a:t>
            </a:r>
            <a:r>
              <a:rPr lang="en-US">
                <a:solidFill>
                  <a:srgbClr val="FF0000"/>
                </a:solidFill>
              </a:rPr>
              <a:t>R</a:t>
            </a:r>
            <a:r>
              <a:rPr lang="en-US"/>
              <a:t> = 4.5, </a:t>
            </a:r>
            <a:r>
              <a:rPr lang="en-US">
                <a:solidFill>
                  <a:srgbClr val="FF0000"/>
                </a:solidFill>
              </a:rPr>
              <a:t>H</a:t>
            </a:r>
            <a:r>
              <a:rPr lang="en-US"/>
              <a:t> = 2</a:t>
            </a:r>
          </a:p>
          <a:p>
            <a:r>
              <a:rPr lang="en-US"/>
              <a:t>                                          </a:t>
            </a:r>
            <a:r>
              <a:rPr lang="en-US">
                <a:solidFill>
                  <a:srgbClr val="FF0000"/>
                </a:solidFill>
              </a:rPr>
              <a:t>Name</a:t>
            </a:r>
            <a:r>
              <a:rPr lang="en-US"/>
              <a:t> = Coll5</a:t>
            </a:r>
          </a:p>
        </p:txBody>
      </p:sp>
      <p:sp>
        <p:nvSpPr>
          <p:cNvPr id="27658" name="Text Box 11"/>
          <p:cNvSpPr txBox="1">
            <a:spLocks noChangeArrowheads="1"/>
          </p:cNvSpPr>
          <p:nvPr/>
        </p:nvSpPr>
        <p:spPr bwMode="auto">
          <a:xfrm>
            <a:off x="762000" y="6310313"/>
            <a:ext cx="638492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en-US"/>
              <a:t> Collimator 6 -&gt; </a:t>
            </a:r>
            <a:r>
              <a:rPr lang="en-US">
                <a:solidFill>
                  <a:srgbClr val="33CC33"/>
                </a:solidFill>
              </a:rPr>
              <a:t>Cylinder</a:t>
            </a:r>
            <a:r>
              <a:rPr lang="en-US"/>
              <a:t>: </a:t>
            </a:r>
            <a:r>
              <a:rPr lang="en-US">
                <a:solidFill>
                  <a:srgbClr val="FF0000"/>
                </a:solidFill>
              </a:rPr>
              <a:t>X</a:t>
            </a:r>
            <a:r>
              <a:rPr lang="en-US"/>
              <a:t> = 0, </a:t>
            </a:r>
            <a:r>
              <a:rPr lang="en-US">
                <a:solidFill>
                  <a:srgbClr val="FF0000"/>
                </a:solidFill>
              </a:rPr>
              <a:t>Y</a:t>
            </a:r>
            <a:r>
              <a:rPr lang="en-US"/>
              <a:t> = 0, </a:t>
            </a:r>
            <a:r>
              <a:rPr lang="en-US">
                <a:solidFill>
                  <a:srgbClr val="FF0000"/>
                </a:solidFill>
              </a:rPr>
              <a:t>Z</a:t>
            </a:r>
            <a:r>
              <a:rPr lang="en-US"/>
              <a:t> = 43, </a:t>
            </a:r>
            <a:r>
              <a:rPr lang="en-US">
                <a:solidFill>
                  <a:srgbClr val="FF0000"/>
                </a:solidFill>
              </a:rPr>
              <a:t>R</a:t>
            </a:r>
            <a:r>
              <a:rPr lang="en-US"/>
              <a:t> = 5.5, </a:t>
            </a:r>
            <a:r>
              <a:rPr lang="en-US">
                <a:solidFill>
                  <a:srgbClr val="FF0000"/>
                </a:solidFill>
              </a:rPr>
              <a:t>H</a:t>
            </a:r>
            <a:r>
              <a:rPr lang="en-US"/>
              <a:t> = 2</a:t>
            </a:r>
          </a:p>
          <a:p>
            <a:r>
              <a:rPr lang="en-US"/>
              <a:t>                                          </a:t>
            </a:r>
            <a:r>
              <a:rPr lang="en-US">
                <a:solidFill>
                  <a:srgbClr val="FF0000"/>
                </a:solidFill>
              </a:rPr>
              <a:t>Name</a:t>
            </a:r>
            <a:r>
              <a:rPr lang="en-US"/>
              <a:t> = Coll6</a:t>
            </a:r>
          </a:p>
        </p:txBody>
      </p:sp>
      <p:sp>
        <p:nvSpPr>
          <p:cNvPr id="27659" name="AutoShape 13"/>
          <p:cNvSpPr>
            <a:spLocks noChangeArrowheads="1"/>
          </p:cNvSpPr>
          <p:nvPr/>
        </p:nvSpPr>
        <p:spPr bwMode="auto">
          <a:xfrm>
            <a:off x="7162800" y="2805113"/>
            <a:ext cx="2789238" cy="1828800"/>
          </a:xfrm>
          <a:prstGeom prst="cloudCallout">
            <a:avLst>
              <a:gd name="adj1" fmla="val -45375"/>
              <a:gd name="adj2" fmla="val 69986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4702" name="Rectangle 14"/>
          <p:cNvSpPr>
            <a:spLocks noChangeArrowheads="1"/>
          </p:cNvSpPr>
          <p:nvPr/>
        </p:nvSpPr>
        <p:spPr bwMode="auto">
          <a:xfrm>
            <a:off x="7361238" y="3221038"/>
            <a:ext cx="2665412" cy="955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400" dirty="0">
                <a:solidFill>
                  <a:srgbClr val="800080"/>
                </a:solidFill>
              </a:rPr>
              <a:t>You can clone a body pressing </a:t>
            </a:r>
            <a:br>
              <a:rPr lang="en-US" sz="1400" dirty="0">
                <a:solidFill>
                  <a:srgbClr val="800080"/>
                </a:solidFill>
              </a:rPr>
            </a:br>
            <a:r>
              <a:rPr lang="en-US" sz="1400" dirty="0">
                <a:solidFill>
                  <a:srgbClr val="0000FF"/>
                </a:solidFill>
              </a:rPr>
              <a:t>Ctrl + C</a:t>
            </a:r>
            <a:r>
              <a:rPr lang="en-US" sz="1400" dirty="0">
                <a:solidFill>
                  <a:srgbClr val="800080"/>
                </a:solidFill>
              </a:rPr>
              <a:t>. But don’t forget to </a:t>
            </a:r>
            <a:br>
              <a:rPr lang="en-US" sz="1400" dirty="0">
                <a:solidFill>
                  <a:srgbClr val="800080"/>
                </a:solidFill>
              </a:rPr>
            </a:br>
            <a:r>
              <a:rPr lang="en-US" sz="1400" dirty="0">
                <a:solidFill>
                  <a:srgbClr val="800080"/>
                </a:solidFill>
              </a:rPr>
              <a:t>change the parameters</a:t>
            </a:r>
            <a:br>
              <a:rPr lang="en-US" sz="1400" dirty="0">
                <a:solidFill>
                  <a:srgbClr val="800080"/>
                </a:solidFill>
              </a:rPr>
            </a:br>
            <a:r>
              <a:rPr lang="en-US" sz="1400" b="1" u="sng" dirty="0">
                <a:solidFill>
                  <a:srgbClr val="80008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and</a:t>
            </a:r>
            <a:r>
              <a:rPr lang="en-US" sz="1400" u="sng" dirty="0">
                <a:solidFill>
                  <a:srgbClr val="800080"/>
                </a:solidFill>
              </a:rPr>
              <a:t> </a:t>
            </a:r>
            <a:r>
              <a:rPr lang="en-US" sz="1400" dirty="0">
                <a:solidFill>
                  <a:srgbClr val="800080"/>
                </a:solidFill>
              </a:rPr>
              <a:t>the name!</a:t>
            </a:r>
          </a:p>
        </p:txBody>
      </p:sp>
      <p:sp>
        <p:nvSpPr>
          <p:cNvPr id="27661" name="Footer Placeholder 12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Creating further bodies/regions</a:t>
            </a:r>
          </a:p>
        </p:txBody>
      </p:sp>
      <p:sp>
        <p:nvSpPr>
          <p:cNvPr id="28675" name="Text Box 5"/>
          <p:cNvSpPr txBox="1">
            <a:spLocks noChangeArrowheads="1"/>
          </p:cNvSpPr>
          <p:nvPr/>
        </p:nvSpPr>
        <p:spPr bwMode="auto">
          <a:xfrm>
            <a:off x="777875" y="2347913"/>
            <a:ext cx="5440363" cy="173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en-US"/>
              <a:t> Tungsten collimator: </a:t>
            </a:r>
            <a:r>
              <a:rPr lang="en-US">
                <a:solidFill>
                  <a:srgbClr val="FF0000"/>
                </a:solidFill>
              </a:rPr>
              <a:t>Type</a:t>
            </a:r>
            <a:r>
              <a:rPr lang="en-US"/>
              <a:t>   = </a:t>
            </a:r>
            <a:r>
              <a:rPr lang="en-US">
                <a:solidFill>
                  <a:srgbClr val="0000FF"/>
                </a:solidFill>
              </a:rPr>
              <a:t>Union</a:t>
            </a:r>
            <a:r>
              <a:rPr lang="en-US"/>
              <a:t> </a:t>
            </a:r>
          </a:p>
          <a:p>
            <a:r>
              <a:rPr lang="en-US"/>
              <a:t>  (Coll1 – AirIn3) | (Coll2 – AirIn3) | (Coll3 – AirIn3) | </a:t>
            </a:r>
            <a:br>
              <a:rPr lang="en-US"/>
            </a:br>
            <a:r>
              <a:rPr lang="en-US"/>
              <a:t>  (Coll4 – AirIn3) | (Coll5 – AirIn3) |  (Coll 6 - AirIn3)</a:t>
            </a:r>
            <a:br>
              <a:rPr lang="en-US"/>
            </a:br>
            <a:endParaRPr lang="en-US"/>
          </a:p>
          <a:p>
            <a:r>
              <a:rPr lang="en-US">
                <a:solidFill>
                  <a:srgbClr val="FF0000"/>
                </a:solidFill>
              </a:rPr>
              <a:t>  Name</a:t>
            </a:r>
            <a:r>
              <a:rPr lang="en-US"/>
              <a:t> = TungColl</a:t>
            </a:r>
          </a:p>
          <a:p>
            <a:r>
              <a:rPr lang="en-US">
                <a:solidFill>
                  <a:srgbClr val="FF0000"/>
                </a:solidFill>
              </a:rPr>
              <a:t>  Material</a:t>
            </a:r>
            <a:r>
              <a:rPr lang="en-US"/>
              <a:t> = Tungsten</a:t>
            </a:r>
          </a:p>
        </p:txBody>
      </p:sp>
      <p:sp>
        <p:nvSpPr>
          <p:cNvPr id="28676" name="Text Box 6"/>
          <p:cNvSpPr txBox="1">
            <a:spLocks noChangeArrowheads="1"/>
          </p:cNvSpPr>
          <p:nvPr/>
        </p:nvSpPr>
        <p:spPr bwMode="auto">
          <a:xfrm>
            <a:off x="579438" y="1662113"/>
            <a:ext cx="1687512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>
                <a:solidFill>
                  <a:srgbClr val="FF0000"/>
                </a:solidFill>
              </a:rPr>
              <a:t>Regions</a:t>
            </a:r>
          </a:p>
        </p:txBody>
      </p:sp>
      <p:sp>
        <p:nvSpPr>
          <p:cNvPr id="28677" name="Line 7"/>
          <p:cNvSpPr>
            <a:spLocks noChangeShapeType="1"/>
          </p:cNvSpPr>
          <p:nvPr/>
        </p:nvSpPr>
        <p:spPr bwMode="auto">
          <a:xfrm flipV="1">
            <a:off x="3246438" y="3186113"/>
            <a:ext cx="457200" cy="1295400"/>
          </a:xfrm>
          <a:prstGeom prst="line">
            <a:avLst/>
          </a:prstGeom>
          <a:noFill/>
          <a:ln w="9525">
            <a:solidFill>
              <a:srgbClr val="80008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GB"/>
          </a:p>
        </p:txBody>
      </p:sp>
      <p:sp>
        <p:nvSpPr>
          <p:cNvPr id="28678" name="Line 8"/>
          <p:cNvSpPr>
            <a:spLocks noChangeShapeType="1"/>
          </p:cNvSpPr>
          <p:nvPr/>
        </p:nvSpPr>
        <p:spPr bwMode="auto">
          <a:xfrm flipV="1">
            <a:off x="3246438" y="3262313"/>
            <a:ext cx="1981200" cy="1219200"/>
          </a:xfrm>
          <a:prstGeom prst="line">
            <a:avLst/>
          </a:prstGeom>
          <a:noFill/>
          <a:ln w="9525">
            <a:solidFill>
              <a:srgbClr val="80008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GB"/>
          </a:p>
        </p:txBody>
      </p:sp>
      <p:sp>
        <p:nvSpPr>
          <p:cNvPr id="28679" name="Text Box 11"/>
          <p:cNvSpPr txBox="1">
            <a:spLocks noChangeArrowheads="1"/>
          </p:cNvSpPr>
          <p:nvPr/>
        </p:nvSpPr>
        <p:spPr bwMode="auto">
          <a:xfrm>
            <a:off x="1493838" y="4557713"/>
            <a:ext cx="3917950" cy="1465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800080"/>
                </a:solidFill>
              </a:rPr>
              <a:t>Don’t forget to use references</a:t>
            </a:r>
          </a:p>
          <a:p>
            <a:r>
              <a:rPr lang="en-US">
                <a:solidFill>
                  <a:srgbClr val="800080"/>
                </a:solidFill>
              </a:rPr>
              <a:t>for already existing bodies! You</a:t>
            </a:r>
          </a:p>
          <a:p>
            <a:r>
              <a:rPr lang="en-US">
                <a:solidFill>
                  <a:srgbClr val="800080"/>
                </a:solidFill>
              </a:rPr>
              <a:t>can clone existing bodies and</a:t>
            </a:r>
          </a:p>
          <a:p>
            <a:r>
              <a:rPr lang="en-US">
                <a:solidFill>
                  <a:srgbClr val="800080"/>
                </a:solidFill>
              </a:rPr>
              <a:t>references by dragging and dropping</a:t>
            </a:r>
          </a:p>
          <a:p>
            <a:r>
              <a:rPr lang="en-US">
                <a:solidFill>
                  <a:srgbClr val="800080"/>
                </a:solidFill>
              </a:rPr>
              <a:t>them while holding the </a:t>
            </a:r>
            <a:r>
              <a:rPr lang="en-US">
                <a:solidFill>
                  <a:srgbClr val="0000FF"/>
                </a:solidFill>
              </a:rPr>
              <a:t>Ctrl</a:t>
            </a:r>
            <a:r>
              <a:rPr lang="en-US">
                <a:solidFill>
                  <a:srgbClr val="800080"/>
                </a:solidFill>
              </a:rPr>
              <a:t> key.</a:t>
            </a:r>
          </a:p>
        </p:txBody>
      </p:sp>
      <p:pic>
        <p:nvPicPr>
          <p:cNvPr id="28680" name="Picture 1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294438" y="1890713"/>
            <a:ext cx="2390775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681" name="Picture 14" descr="j029917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50838" y="4633913"/>
            <a:ext cx="109855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8682" name="Rectangle 16"/>
          <p:cNvSpPr>
            <a:spLocks noChangeArrowheads="1"/>
          </p:cNvSpPr>
          <p:nvPr/>
        </p:nvSpPr>
        <p:spPr bwMode="auto">
          <a:xfrm>
            <a:off x="198438" y="4481513"/>
            <a:ext cx="5410200" cy="16764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683" name="Footer Placeholder 10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9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208838" y="2805113"/>
            <a:ext cx="2622550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96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Creating further bodies/regions</a:t>
            </a:r>
          </a:p>
        </p:txBody>
      </p:sp>
      <p:sp>
        <p:nvSpPr>
          <p:cNvPr id="29700" name="Text Box 4"/>
          <p:cNvSpPr txBox="1">
            <a:spLocks noChangeArrowheads="1"/>
          </p:cNvSpPr>
          <p:nvPr/>
        </p:nvSpPr>
        <p:spPr bwMode="auto">
          <a:xfrm>
            <a:off x="731838" y="2043113"/>
            <a:ext cx="8689975" cy="769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en-US" sz="2200"/>
              <a:t> Cs source cover -&gt; </a:t>
            </a:r>
            <a:r>
              <a:rPr lang="en-US" sz="2200">
                <a:solidFill>
                  <a:srgbClr val="33CC33"/>
                </a:solidFill>
              </a:rPr>
              <a:t>Cylinder</a:t>
            </a:r>
            <a:r>
              <a:rPr lang="en-US" sz="2200"/>
              <a:t>: </a:t>
            </a:r>
            <a:r>
              <a:rPr lang="en-US" sz="2200">
                <a:solidFill>
                  <a:srgbClr val="FF0000"/>
                </a:solidFill>
              </a:rPr>
              <a:t>X</a:t>
            </a:r>
            <a:r>
              <a:rPr lang="en-US" sz="2200"/>
              <a:t> = 0, </a:t>
            </a:r>
            <a:r>
              <a:rPr lang="en-US" sz="2200">
                <a:solidFill>
                  <a:srgbClr val="FF0000"/>
                </a:solidFill>
              </a:rPr>
              <a:t>Y</a:t>
            </a:r>
            <a:r>
              <a:rPr lang="en-US" sz="2200"/>
              <a:t> = 0, </a:t>
            </a:r>
            <a:r>
              <a:rPr lang="en-US" sz="2200">
                <a:solidFill>
                  <a:srgbClr val="FF0000"/>
                </a:solidFill>
              </a:rPr>
              <a:t>Z</a:t>
            </a:r>
            <a:r>
              <a:rPr lang="en-US" sz="2200"/>
              <a:t> = 8.4, </a:t>
            </a:r>
            <a:r>
              <a:rPr lang="en-US" sz="2200">
                <a:solidFill>
                  <a:srgbClr val="FF0000"/>
                </a:solidFill>
              </a:rPr>
              <a:t>R</a:t>
            </a:r>
            <a:r>
              <a:rPr lang="en-US" sz="2200"/>
              <a:t> = 1.9, </a:t>
            </a:r>
            <a:r>
              <a:rPr lang="en-US" sz="2200">
                <a:solidFill>
                  <a:srgbClr val="FF0000"/>
                </a:solidFill>
              </a:rPr>
              <a:t>H</a:t>
            </a:r>
            <a:r>
              <a:rPr lang="en-US" sz="2200"/>
              <a:t> = 4.2</a:t>
            </a:r>
          </a:p>
          <a:p>
            <a:r>
              <a:rPr lang="en-US" sz="2200"/>
              <a:t>                                         	  </a:t>
            </a:r>
            <a:r>
              <a:rPr lang="en-US" sz="2200">
                <a:solidFill>
                  <a:srgbClr val="FF0000"/>
                </a:solidFill>
              </a:rPr>
              <a:t>Name</a:t>
            </a:r>
            <a:r>
              <a:rPr lang="en-US" sz="2200"/>
              <a:t> = CsCover</a:t>
            </a:r>
          </a:p>
        </p:txBody>
      </p:sp>
      <p:sp>
        <p:nvSpPr>
          <p:cNvPr id="29701" name="Text Box 5"/>
          <p:cNvSpPr txBox="1">
            <a:spLocks noChangeArrowheads="1"/>
          </p:cNvSpPr>
          <p:nvPr/>
        </p:nvSpPr>
        <p:spPr bwMode="auto">
          <a:xfrm>
            <a:off x="655638" y="1585913"/>
            <a:ext cx="143827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>
                <a:solidFill>
                  <a:srgbClr val="FF0000"/>
                </a:solidFill>
              </a:rPr>
              <a:t>Bodies</a:t>
            </a:r>
          </a:p>
        </p:txBody>
      </p:sp>
      <p:sp>
        <p:nvSpPr>
          <p:cNvPr id="29702" name="Text Box 6"/>
          <p:cNvSpPr txBox="1">
            <a:spLocks noChangeArrowheads="1"/>
          </p:cNvSpPr>
          <p:nvPr/>
        </p:nvSpPr>
        <p:spPr bwMode="auto">
          <a:xfrm>
            <a:off x="579438" y="3567113"/>
            <a:ext cx="7467600" cy="2462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Tx/>
              <a:buChar char="•"/>
            </a:pPr>
            <a:r>
              <a:rPr lang="en-US" sz="2200"/>
              <a:t> Air inside: </a:t>
            </a:r>
            <a:r>
              <a:rPr lang="en-US" sz="2200">
                <a:solidFill>
                  <a:srgbClr val="FF0000"/>
                </a:solidFill>
              </a:rPr>
              <a:t>Type</a:t>
            </a:r>
            <a:r>
              <a:rPr lang="en-US" sz="2200"/>
              <a:t>   = </a:t>
            </a:r>
            <a:r>
              <a:rPr lang="en-US" sz="2200">
                <a:solidFill>
                  <a:srgbClr val="0000FF"/>
                </a:solidFill>
              </a:rPr>
              <a:t>Union </a:t>
            </a:r>
          </a:p>
          <a:p>
            <a:r>
              <a:rPr lang="en-US" sz="2200"/>
              <a:t>  (AirIn1 – Coll1 – Coll2 – Coll3 – Coll4 – Coll5 – Coll6) |</a:t>
            </a:r>
          </a:p>
          <a:p>
            <a:r>
              <a:rPr lang="en-US" sz="2200"/>
              <a:t>  (AirIn3 ) |</a:t>
            </a:r>
          </a:p>
          <a:p>
            <a:r>
              <a:rPr lang="en-US" sz="2200"/>
              <a:t>  (AirIn2 – CsCover)</a:t>
            </a:r>
          </a:p>
          <a:p>
            <a:endParaRPr lang="en-US" sz="2200"/>
          </a:p>
          <a:p>
            <a:r>
              <a:rPr lang="en-US" sz="2200">
                <a:solidFill>
                  <a:srgbClr val="FF0000"/>
                </a:solidFill>
              </a:rPr>
              <a:t>  Name</a:t>
            </a:r>
            <a:r>
              <a:rPr lang="en-US" sz="2200"/>
              <a:t> = InnerAir</a:t>
            </a:r>
          </a:p>
          <a:p>
            <a:r>
              <a:rPr lang="en-US" sz="2200">
                <a:solidFill>
                  <a:srgbClr val="FF0000"/>
                </a:solidFill>
              </a:rPr>
              <a:t>  Material</a:t>
            </a:r>
            <a:r>
              <a:rPr lang="en-US" sz="2200"/>
              <a:t> = Air</a:t>
            </a:r>
          </a:p>
        </p:txBody>
      </p:sp>
      <p:sp>
        <p:nvSpPr>
          <p:cNvPr id="29703" name="Text Box 7"/>
          <p:cNvSpPr txBox="1">
            <a:spLocks noChangeArrowheads="1"/>
          </p:cNvSpPr>
          <p:nvPr/>
        </p:nvSpPr>
        <p:spPr bwMode="auto">
          <a:xfrm>
            <a:off x="655638" y="2881313"/>
            <a:ext cx="1687512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>
                <a:solidFill>
                  <a:srgbClr val="FF0000"/>
                </a:solidFill>
              </a:rPr>
              <a:t>Regions</a:t>
            </a:r>
          </a:p>
        </p:txBody>
      </p:sp>
      <p:sp>
        <p:nvSpPr>
          <p:cNvPr id="29704" name="Footer Placeholder 7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Creating further bodies/regions</a:t>
            </a:r>
          </a:p>
        </p:txBody>
      </p:sp>
      <p:sp>
        <p:nvSpPr>
          <p:cNvPr id="30723" name="Text Box 4"/>
          <p:cNvSpPr txBox="1">
            <a:spLocks noChangeArrowheads="1"/>
          </p:cNvSpPr>
          <p:nvPr/>
        </p:nvSpPr>
        <p:spPr bwMode="auto">
          <a:xfrm>
            <a:off x="760413" y="1814513"/>
            <a:ext cx="8736012" cy="768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en-US" sz="2200"/>
              <a:t> Cs source inside -&gt; </a:t>
            </a:r>
            <a:r>
              <a:rPr lang="en-US" sz="2200">
                <a:solidFill>
                  <a:srgbClr val="33CC33"/>
                </a:solidFill>
              </a:rPr>
              <a:t>Cylinder</a:t>
            </a:r>
            <a:r>
              <a:rPr lang="en-US" sz="2200"/>
              <a:t>: </a:t>
            </a:r>
            <a:r>
              <a:rPr lang="en-US" sz="2200">
                <a:solidFill>
                  <a:srgbClr val="FF0000"/>
                </a:solidFill>
              </a:rPr>
              <a:t>X</a:t>
            </a:r>
            <a:r>
              <a:rPr lang="en-US" sz="2200"/>
              <a:t> = 0, </a:t>
            </a:r>
            <a:r>
              <a:rPr lang="en-US" sz="2200">
                <a:solidFill>
                  <a:srgbClr val="FF0000"/>
                </a:solidFill>
              </a:rPr>
              <a:t>Y</a:t>
            </a:r>
            <a:r>
              <a:rPr lang="en-US" sz="2200"/>
              <a:t> = 0, </a:t>
            </a:r>
            <a:r>
              <a:rPr lang="en-US" sz="2200">
                <a:solidFill>
                  <a:srgbClr val="FF0000"/>
                </a:solidFill>
              </a:rPr>
              <a:t>Z</a:t>
            </a:r>
            <a:r>
              <a:rPr lang="en-US" sz="2200"/>
              <a:t> = 8.5, </a:t>
            </a:r>
            <a:r>
              <a:rPr lang="en-US" sz="2200">
                <a:solidFill>
                  <a:srgbClr val="FF0000"/>
                </a:solidFill>
              </a:rPr>
              <a:t>R</a:t>
            </a:r>
            <a:r>
              <a:rPr lang="en-US" sz="2200"/>
              <a:t> = 1.8, </a:t>
            </a:r>
            <a:r>
              <a:rPr lang="en-US" sz="2200">
                <a:solidFill>
                  <a:srgbClr val="FF0000"/>
                </a:solidFill>
              </a:rPr>
              <a:t>H</a:t>
            </a:r>
            <a:r>
              <a:rPr lang="en-US" sz="2200"/>
              <a:t> = 4.0</a:t>
            </a:r>
          </a:p>
          <a:p>
            <a:r>
              <a:rPr lang="en-US" sz="2200"/>
              <a:t>                                         	  </a:t>
            </a:r>
            <a:r>
              <a:rPr lang="en-US" sz="2200">
                <a:solidFill>
                  <a:srgbClr val="FF0000"/>
                </a:solidFill>
              </a:rPr>
              <a:t>Name</a:t>
            </a:r>
            <a:r>
              <a:rPr lang="en-US" sz="2200"/>
              <a:t> = CsInner</a:t>
            </a:r>
          </a:p>
        </p:txBody>
      </p:sp>
      <p:sp>
        <p:nvSpPr>
          <p:cNvPr id="30724" name="Text Box 5"/>
          <p:cNvSpPr txBox="1">
            <a:spLocks noChangeArrowheads="1"/>
          </p:cNvSpPr>
          <p:nvPr/>
        </p:nvSpPr>
        <p:spPr bwMode="auto">
          <a:xfrm>
            <a:off x="684213" y="1357313"/>
            <a:ext cx="143827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>
                <a:solidFill>
                  <a:srgbClr val="FF0000"/>
                </a:solidFill>
              </a:rPr>
              <a:t>Bodies</a:t>
            </a:r>
          </a:p>
        </p:txBody>
      </p:sp>
      <p:sp>
        <p:nvSpPr>
          <p:cNvPr id="30725" name="Text Box 6"/>
          <p:cNvSpPr txBox="1">
            <a:spLocks noChangeArrowheads="1"/>
          </p:cNvSpPr>
          <p:nvPr/>
        </p:nvSpPr>
        <p:spPr bwMode="auto">
          <a:xfrm>
            <a:off x="760413" y="2500313"/>
            <a:ext cx="6461125" cy="768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en-US" sz="2200"/>
              <a:t> Al separator plane -&gt; </a:t>
            </a:r>
            <a:r>
              <a:rPr lang="en-US" sz="2200">
                <a:solidFill>
                  <a:srgbClr val="33CC33"/>
                </a:solidFill>
              </a:rPr>
              <a:t>Plane</a:t>
            </a:r>
            <a:r>
              <a:rPr lang="en-US" sz="2200"/>
              <a:t>: </a:t>
            </a:r>
            <a:r>
              <a:rPr lang="en-US" sz="2200">
                <a:solidFill>
                  <a:srgbClr val="FF0000"/>
                </a:solidFill>
              </a:rPr>
              <a:t>X</a:t>
            </a:r>
            <a:r>
              <a:rPr lang="en-US" sz="2200"/>
              <a:t> = 0, </a:t>
            </a:r>
            <a:r>
              <a:rPr lang="en-US" sz="2200">
                <a:solidFill>
                  <a:srgbClr val="FF0000"/>
                </a:solidFill>
              </a:rPr>
              <a:t>Y</a:t>
            </a:r>
            <a:r>
              <a:rPr lang="en-US" sz="2200"/>
              <a:t> = 0, </a:t>
            </a:r>
            <a:r>
              <a:rPr lang="en-US" sz="2200">
                <a:solidFill>
                  <a:srgbClr val="FF0000"/>
                </a:solidFill>
              </a:rPr>
              <a:t>Z</a:t>
            </a:r>
            <a:r>
              <a:rPr lang="en-US" sz="2200"/>
              <a:t> = 9.8</a:t>
            </a:r>
          </a:p>
          <a:p>
            <a:r>
              <a:rPr lang="en-US" sz="2200"/>
              <a:t>                                                </a:t>
            </a:r>
            <a:r>
              <a:rPr lang="en-US" sz="2200">
                <a:solidFill>
                  <a:srgbClr val="FF0000"/>
                </a:solidFill>
              </a:rPr>
              <a:t>Name</a:t>
            </a:r>
            <a:r>
              <a:rPr lang="en-US" sz="2200"/>
              <a:t> = CsAlSep</a:t>
            </a:r>
          </a:p>
        </p:txBody>
      </p:sp>
      <p:sp>
        <p:nvSpPr>
          <p:cNvPr id="30726" name="Text Box 7"/>
          <p:cNvSpPr txBox="1">
            <a:spLocks noChangeArrowheads="1"/>
          </p:cNvSpPr>
          <p:nvPr/>
        </p:nvSpPr>
        <p:spPr bwMode="auto">
          <a:xfrm>
            <a:off x="655638" y="3565525"/>
            <a:ext cx="8012112" cy="110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en-US" sz="2200"/>
              <a:t> Source: 		</a:t>
            </a:r>
            <a:r>
              <a:rPr lang="en-US" sz="2200">
                <a:solidFill>
                  <a:srgbClr val="FF0000"/>
                </a:solidFill>
              </a:rPr>
              <a:t>Type</a:t>
            </a:r>
            <a:r>
              <a:rPr lang="en-US" sz="2200"/>
              <a:t>   = </a:t>
            </a:r>
            <a:r>
              <a:rPr lang="en-US" sz="2200">
                <a:solidFill>
                  <a:srgbClr val="0000FF"/>
                </a:solidFill>
              </a:rPr>
              <a:t>Difference</a:t>
            </a:r>
            <a:r>
              <a:rPr lang="en-US" sz="2200"/>
              <a:t> (CsInner - CsAlSep) </a:t>
            </a:r>
          </a:p>
          <a:p>
            <a:r>
              <a:rPr lang="en-US" sz="2200">
                <a:solidFill>
                  <a:srgbClr val="FF0000"/>
                </a:solidFill>
              </a:rPr>
              <a:t>			Name</a:t>
            </a:r>
            <a:r>
              <a:rPr lang="en-US" sz="2200"/>
              <a:t> = Source</a:t>
            </a:r>
          </a:p>
          <a:p>
            <a:r>
              <a:rPr lang="en-US" sz="2200">
                <a:solidFill>
                  <a:srgbClr val="FF0000"/>
                </a:solidFill>
              </a:rPr>
              <a:t>			Material</a:t>
            </a:r>
            <a:r>
              <a:rPr lang="en-US" sz="2200"/>
              <a:t> = Cesium</a:t>
            </a:r>
          </a:p>
        </p:txBody>
      </p:sp>
      <p:sp>
        <p:nvSpPr>
          <p:cNvPr id="30727" name="Text Box 8"/>
          <p:cNvSpPr txBox="1">
            <a:spLocks noChangeArrowheads="1"/>
          </p:cNvSpPr>
          <p:nvPr/>
        </p:nvSpPr>
        <p:spPr bwMode="auto">
          <a:xfrm>
            <a:off x="684213" y="3074988"/>
            <a:ext cx="1687512" cy="585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>
                <a:solidFill>
                  <a:srgbClr val="FF0000"/>
                </a:solidFill>
              </a:rPr>
              <a:t>Regions</a:t>
            </a:r>
          </a:p>
        </p:txBody>
      </p:sp>
      <p:sp>
        <p:nvSpPr>
          <p:cNvPr id="30728" name="Text Box 9"/>
          <p:cNvSpPr txBox="1">
            <a:spLocks noChangeArrowheads="1"/>
          </p:cNvSpPr>
          <p:nvPr/>
        </p:nvSpPr>
        <p:spPr bwMode="auto">
          <a:xfrm>
            <a:off x="655638" y="4591050"/>
            <a:ext cx="8013700" cy="110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en-US" sz="2200"/>
              <a:t> Source cover: 	</a:t>
            </a:r>
            <a:r>
              <a:rPr lang="en-US" sz="2200">
                <a:solidFill>
                  <a:srgbClr val="FF0000"/>
                </a:solidFill>
              </a:rPr>
              <a:t>Type</a:t>
            </a:r>
            <a:r>
              <a:rPr lang="en-US" sz="2200"/>
              <a:t>   = </a:t>
            </a:r>
            <a:r>
              <a:rPr lang="en-US" sz="2200">
                <a:solidFill>
                  <a:srgbClr val="0000FF"/>
                </a:solidFill>
              </a:rPr>
              <a:t>Difference </a:t>
            </a:r>
            <a:r>
              <a:rPr lang="en-US" sz="2200"/>
              <a:t>(CsCover - CsInner) </a:t>
            </a:r>
          </a:p>
          <a:p>
            <a:r>
              <a:rPr lang="en-US" sz="2200">
                <a:solidFill>
                  <a:srgbClr val="FF0000"/>
                </a:solidFill>
              </a:rPr>
              <a:t>			Name</a:t>
            </a:r>
            <a:r>
              <a:rPr lang="en-US" sz="2200"/>
              <a:t> = SourceCov</a:t>
            </a:r>
          </a:p>
          <a:p>
            <a:r>
              <a:rPr lang="en-US" sz="2200">
                <a:solidFill>
                  <a:srgbClr val="FF0000"/>
                </a:solidFill>
              </a:rPr>
              <a:t>			Material</a:t>
            </a:r>
            <a:r>
              <a:rPr lang="en-US" sz="2200"/>
              <a:t> = Iron</a:t>
            </a:r>
          </a:p>
        </p:txBody>
      </p:sp>
      <p:sp>
        <p:nvSpPr>
          <p:cNvPr id="30729" name="Text Box 10"/>
          <p:cNvSpPr txBox="1">
            <a:spLocks noChangeArrowheads="1"/>
          </p:cNvSpPr>
          <p:nvPr/>
        </p:nvSpPr>
        <p:spPr bwMode="auto">
          <a:xfrm>
            <a:off x="684213" y="5697538"/>
            <a:ext cx="8308975" cy="110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en-US" sz="2200"/>
              <a:t> Al part of the source: </a:t>
            </a:r>
            <a:r>
              <a:rPr lang="en-US" sz="2200">
                <a:solidFill>
                  <a:srgbClr val="FF0000"/>
                </a:solidFill>
              </a:rPr>
              <a:t>Type</a:t>
            </a:r>
            <a:r>
              <a:rPr lang="en-US" sz="2200"/>
              <a:t>   = </a:t>
            </a:r>
            <a:r>
              <a:rPr lang="en-US" sz="2200">
                <a:solidFill>
                  <a:srgbClr val="0000FF"/>
                </a:solidFill>
              </a:rPr>
              <a:t>Intersection</a:t>
            </a:r>
            <a:r>
              <a:rPr lang="en-US" sz="2200"/>
              <a:t> (CsInner x CsAlSep) </a:t>
            </a:r>
          </a:p>
          <a:p>
            <a:r>
              <a:rPr lang="en-US" sz="2200">
                <a:solidFill>
                  <a:srgbClr val="FF0000"/>
                </a:solidFill>
              </a:rPr>
              <a:t>                          	 Name</a:t>
            </a:r>
            <a:r>
              <a:rPr lang="en-US" sz="2200"/>
              <a:t> = AlSrcPart</a:t>
            </a:r>
          </a:p>
          <a:p>
            <a:r>
              <a:rPr lang="en-US" sz="2200">
                <a:solidFill>
                  <a:srgbClr val="FF0000"/>
                </a:solidFill>
              </a:rPr>
              <a:t>			 Material</a:t>
            </a:r>
            <a:r>
              <a:rPr lang="en-US" sz="2200"/>
              <a:t> = Aluminum</a:t>
            </a:r>
          </a:p>
        </p:txBody>
      </p:sp>
      <p:sp>
        <p:nvSpPr>
          <p:cNvPr id="30730" name="Footer Placeholder 9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Export to FLUKA</a:t>
            </a:r>
          </a:p>
        </p:txBody>
      </p:sp>
      <p:sp>
        <p:nvSpPr>
          <p:cNvPr id="31747" name="Footer Placeholder 9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  <p:sp>
        <p:nvSpPr>
          <p:cNvPr id="12" name="Content Placeholder 2"/>
          <p:cNvSpPr>
            <a:spLocks noGrp="1"/>
          </p:cNvSpPr>
          <p:nvPr>
            <p:ph idx="1"/>
          </p:nvPr>
        </p:nvSpPr>
        <p:spPr>
          <a:xfrm>
            <a:off x="676275" y="1281113"/>
            <a:ext cx="8797925" cy="5734050"/>
          </a:xfrm>
        </p:spPr>
        <p:txBody>
          <a:bodyPr/>
          <a:lstStyle/>
          <a:p>
            <a:pPr>
              <a:buFont typeface="Wingdings" pitchFamily="2" charset="2"/>
              <a:buNone/>
              <a:defRPr/>
            </a:pPr>
            <a:r>
              <a:rPr lang="en-US" dirty="0" smtClean="0"/>
              <a:t>SimpleGeo supports the following formats for exporting to FLUKA</a:t>
            </a:r>
          </a:p>
          <a:p>
            <a:pPr>
              <a:buFont typeface="Wingdings" pitchFamily="2" charset="2"/>
              <a:buNone/>
              <a:defRPr/>
            </a:pPr>
            <a:endParaRPr lang="en-US" dirty="0" smtClean="0"/>
          </a:p>
          <a:p>
            <a:pPr>
              <a:defRPr/>
            </a:pPr>
            <a:r>
              <a:rPr lang="en-US" dirty="0" smtClean="0"/>
              <a:t>Old syntax </a:t>
            </a:r>
            <a:r>
              <a:rPr lang="en-US" dirty="0" smtClean="0">
                <a:solidFill>
                  <a:srgbClr val="00B050"/>
                </a:solidFill>
              </a:rPr>
              <a:t>with numbers</a:t>
            </a:r>
          </a:p>
          <a:p>
            <a:pPr>
              <a:defRPr/>
            </a:pPr>
            <a:r>
              <a:rPr lang="en-US" dirty="0" smtClean="0"/>
              <a:t>New syntax </a:t>
            </a:r>
            <a:r>
              <a:rPr lang="en-US" dirty="0" smtClean="0">
                <a:solidFill>
                  <a:srgbClr val="00B050"/>
                </a:solidFill>
              </a:rPr>
              <a:t>with names </a:t>
            </a:r>
            <a:r>
              <a:rPr lang="en-US" dirty="0" smtClean="0"/>
              <a:t>and </a:t>
            </a:r>
            <a:r>
              <a:rPr lang="en-US" dirty="0" smtClean="0">
                <a:solidFill>
                  <a:srgbClr val="00B050"/>
                </a:solidFill>
              </a:rPr>
              <a:t>without parentheses</a:t>
            </a:r>
          </a:p>
          <a:p>
            <a:pPr>
              <a:defRPr/>
            </a:pPr>
            <a:r>
              <a:rPr lang="en-US" dirty="0" smtClean="0"/>
              <a:t>New syntax </a:t>
            </a:r>
            <a:r>
              <a:rPr lang="en-US" dirty="0" smtClean="0">
                <a:solidFill>
                  <a:srgbClr val="00B050"/>
                </a:solidFill>
              </a:rPr>
              <a:t>with names</a:t>
            </a:r>
            <a:r>
              <a:rPr lang="en-US" dirty="0" smtClean="0"/>
              <a:t> and </a:t>
            </a:r>
            <a:r>
              <a:rPr lang="en-US" dirty="0" smtClean="0">
                <a:solidFill>
                  <a:srgbClr val="00B050"/>
                </a:solidFill>
              </a:rPr>
              <a:t>with parentheses</a:t>
            </a:r>
          </a:p>
          <a:p>
            <a:pPr>
              <a:defRPr/>
            </a:pPr>
            <a:endParaRPr lang="en-US" dirty="0" smtClean="0"/>
          </a:p>
          <a:p>
            <a:pPr marL="457200" indent="-457200">
              <a:buFont typeface="Wingdings" pitchFamily="2" charset="2"/>
              <a:buNone/>
              <a:defRPr/>
            </a:pPr>
            <a:r>
              <a:rPr lang="en-US" dirty="0" smtClean="0"/>
              <a:t>In the export dialog you can select the respective format from the</a:t>
            </a:r>
          </a:p>
          <a:p>
            <a:pPr marL="457200" indent="-457200">
              <a:buFont typeface="Wingdings" pitchFamily="2" charset="2"/>
              <a:buNone/>
              <a:defRPr/>
            </a:pPr>
            <a:r>
              <a:rPr lang="en-US" dirty="0" smtClean="0"/>
              <a:t>drop-down list at the bottom of the dialog.</a:t>
            </a:r>
          </a:p>
          <a:p>
            <a:pPr marL="457200" indent="-457200">
              <a:buFont typeface="Wingdings" pitchFamily="2" charset="2"/>
              <a:buNone/>
              <a:defRPr/>
            </a:pPr>
            <a:r>
              <a:rPr lang="en-US" dirty="0" smtClean="0"/>
              <a:t>In this case select the option</a:t>
            </a:r>
          </a:p>
          <a:p>
            <a:pPr marL="457200" indent="-457200">
              <a:buFont typeface="Wingdings" pitchFamily="2" charset="2"/>
              <a:buNone/>
              <a:defRPr/>
            </a:pPr>
            <a:r>
              <a:rPr lang="en-US" dirty="0" smtClean="0">
                <a:solidFill>
                  <a:srgbClr val="FF0000"/>
                </a:solidFill>
              </a:rPr>
              <a:t>FLUKA input new syntax (*.</a:t>
            </a:r>
            <a:r>
              <a:rPr lang="en-US" dirty="0" err="1" smtClean="0">
                <a:solidFill>
                  <a:srgbClr val="FF0000"/>
                </a:solidFill>
              </a:rPr>
              <a:t>new.inp</a:t>
            </a:r>
            <a:r>
              <a:rPr lang="en-US" dirty="0" smtClean="0">
                <a:solidFill>
                  <a:srgbClr val="FF0000"/>
                </a:solidFill>
              </a:rPr>
              <a:t>) </a:t>
            </a:r>
          </a:p>
          <a:p>
            <a:pPr>
              <a:buFont typeface="Wingdings" pitchFamily="2" charset="2"/>
              <a:buNone/>
              <a:defRPr/>
            </a:pPr>
            <a:endParaRPr lang="en-US" dirty="0" smtClean="0"/>
          </a:p>
          <a:p>
            <a:pPr>
              <a:buFont typeface="Wingdings" pitchFamily="2" charset="2"/>
              <a:buNone/>
              <a:defRPr/>
            </a:pPr>
            <a:endParaRPr lang="en-US" dirty="0" smtClean="0"/>
          </a:p>
        </p:txBody>
      </p:sp>
      <p:pic>
        <p:nvPicPr>
          <p:cNvPr id="31749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142038" y="4100513"/>
            <a:ext cx="3352800" cy="274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What we would like to build…</a:t>
            </a:r>
          </a:p>
        </p:txBody>
      </p:sp>
      <p:pic>
        <p:nvPicPr>
          <p:cNvPr id="14339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08038" y="2043113"/>
            <a:ext cx="2212975" cy="289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0" name="Picture 6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344988" y="2119313"/>
            <a:ext cx="1416050" cy="327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1" name="Line 9"/>
          <p:cNvSpPr>
            <a:spLocks noChangeShapeType="1"/>
          </p:cNvSpPr>
          <p:nvPr/>
        </p:nvSpPr>
        <p:spPr bwMode="auto">
          <a:xfrm>
            <a:off x="2408238" y="2957513"/>
            <a:ext cx="19812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GB"/>
          </a:p>
        </p:txBody>
      </p:sp>
      <p:sp>
        <p:nvSpPr>
          <p:cNvPr id="14342" name="Text Box 10"/>
          <p:cNvSpPr txBox="1">
            <a:spLocks noChangeArrowheads="1"/>
          </p:cNvSpPr>
          <p:nvPr/>
        </p:nvSpPr>
        <p:spPr bwMode="auto">
          <a:xfrm>
            <a:off x="350838" y="5243513"/>
            <a:ext cx="414655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Irradiator with a lead container, </a:t>
            </a:r>
            <a:br>
              <a:rPr lang="en-US"/>
            </a:br>
            <a:r>
              <a:rPr lang="en-US"/>
              <a:t>a radioactive source including </a:t>
            </a:r>
          </a:p>
          <a:p>
            <a:r>
              <a:rPr lang="en-US"/>
              <a:t>its encapsulation and some collimators</a:t>
            </a:r>
          </a:p>
        </p:txBody>
      </p:sp>
      <p:sp>
        <p:nvSpPr>
          <p:cNvPr id="14343" name="Text Box 11"/>
          <p:cNvSpPr txBox="1">
            <a:spLocks noChangeArrowheads="1"/>
          </p:cNvSpPr>
          <p:nvPr/>
        </p:nvSpPr>
        <p:spPr bwMode="auto">
          <a:xfrm>
            <a:off x="3094038" y="3200400"/>
            <a:ext cx="1327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Collimators</a:t>
            </a:r>
          </a:p>
        </p:txBody>
      </p:sp>
      <p:sp>
        <p:nvSpPr>
          <p:cNvPr id="14344" name="Line 12"/>
          <p:cNvSpPr>
            <a:spLocks noChangeShapeType="1"/>
          </p:cNvSpPr>
          <p:nvPr/>
        </p:nvSpPr>
        <p:spPr bwMode="auto">
          <a:xfrm flipH="1" flipV="1">
            <a:off x="5151438" y="5395913"/>
            <a:ext cx="1524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GB"/>
          </a:p>
        </p:txBody>
      </p:sp>
      <p:sp>
        <p:nvSpPr>
          <p:cNvPr id="14345" name="Text Box 13"/>
          <p:cNvSpPr txBox="1">
            <a:spLocks noChangeArrowheads="1"/>
          </p:cNvSpPr>
          <p:nvPr/>
        </p:nvSpPr>
        <p:spPr bwMode="auto">
          <a:xfrm>
            <a:off x="4922838" y="5813425"/>
            <a:ext cx="9080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Source</a:t>
            </a:r>
          </a:p>
        </p:txBody>
      </p:sp>
      <p:sp>
        <p:nvSpPr>
          <p:cNvPr id="14346" name="Footer Placeholder 10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  <p:pic>
        <p:nvPicPr>
          <p:cNvPr id="14347" name="Picture 6"/>
          <p:cNvPicPr>
            <a:picLocks noChangeAspect="1" noChangeArrowheads="1"/>
          </p:cNvPicPr>
          <p:nvPr/>
        </p:nvPicPr>
        <p:blipFill>
          <a:blip r:embed="rId5"/>
          <a:srcRect l="25031" t="15877" r="25031" b="19017"/>
          <a:stretch>
            <a:fillRect/>
          </a:stretch>
        </p:blipFill>
        <p:spPr bwMode="auto">
          <a:xfrm>
            <a:off x="6827838" y="2043113"/>
            <a:ext cx="2286000" cy="3336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In the end…</a:t>
            </a:r>
          </a:p>
        </p:txBody>
      </p:sp>
      <p:sp>
        <p:nvSpPr>
          <p:cNvPr id="32771" name="Text Box 5"/>
          <p:cNvSpPr txBox="1">
            <a:spLocks noChangeArrowheads="1"/>
          </p:cNvSpPr>
          <p:nvPr/>
        </p:nvSpPr>
        <p:spPr bwMode="auto">
          <a:xfrm>
            <a:off x="2363788" y="6704013"/>
            <a:ext cx="545465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Final version of the geometry with one part removed</a:t>
            </a:r>
          </a:p>
        </p:txBody>
      </p:sp>
      <p:sp>
        <p:nvSpPr>
          <p:cNvPr id="32772" name="Footer Placeholder 4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  <p:pic>
        <p:nvPicPr>
          <p:cNvPr id="32773" name="Picture 6"/>
          <p:cNvPicPr>
            <a:picLocks noChangeAspect="1" noChangeArrowheads="1"/>
          </p:cNvPicPr>
          <p:nvPr/>
        </p:nvPicPr>
        <p:blipFill>
          <a:blip r:embed="rId3"/>
          <a:srcRect l="25031" t="15877" r="25031" b="19017"/>
          <a:stretch>
            <a:fillRect/>
          </a:stretch>
        </p:blipFill>
        <p:spPr bwMode="auto">
          <a:xfrm>
            <a:off x="3094038" y="1128713"/>
            <a:ext cx="3810000" cy="556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2"/>
          <p:cNvSpPr>
            <a:spLocks noGrp="1" noChangeArrowheads="1"/>
          </p:cNvSpPr>
          <p:nvPr>
            <p:ph type="title"/>
          </p:nvPr>
        </p:nvSpPr>
        <p:spPr>
          <a:xfrm>
            <a:off x="1112838" y="2652713"/>
            <a:ext cx="8153400" cy="936625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sz="4200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You can find more examples in the gallery on the website</a:t>
            </a:r>
            <a:endParaRPr lang="en-US" sz="3500" dirty="0"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</p:txBody>
      </p:sp>
      <p:pic>
        <p:nvPicPr>
          <p:cNvPr id="33795" name="Picture 3" descr="pic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739073">
            <a:off x="2027238" y="3186113"/>
            <a:ext cx="6781800" cy="2122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5172" name="Rectangle 4"/>
          <p:cNvSpPr>
            <a:spLocks noChangeArrowheads="1"/>
          </p:cNvSpPr>
          <p:nvPr/>
        </p:nvSpPr>
        <p:spPr bwMode="auto">
          <a:xfrm>
            <a:off x="1936750" y="4894263"/>
            <a:ext cx="5434013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2400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Website: </a:t>
            </a:r>
            <a:r>
              <a:rPr lang="en-US" sz="2400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hlinkClick r:id="rId4"/>
              </a:rPr>
              <a:t>www.cern.ch/theis/simplegeo</a:t>
            </a:r>
            <a:endParaRPr lang="en-US" sz="2400" dirty="0">
              <a:solidFill>
                <a:srgbClr val="000066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ctr">
              <a:defRPr/>
            </a:pPr>
            <a:endParaRPr lang="en-US" sz="2400" dirty="0">
              <a:solidFill>
                <a:srgbClr val="000066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3797" name="Rectangle 5"/>
          <p:cNvSpPr>
            <a:spLocks noChangeArrowheads="1"/>
          </p:cNvSpPr>
          <p:nvPr/>
        </p:nvSpPr>
        <p:spPr bwMode="auto">
          <a:xfrm>
            <a:off x="274638" y="6919913"/>
            <a:ext cx="9723437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3798" name="Footer Placeholder 5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Creating an additional material</a:t>
            </a:r>
          </a:p>
        </p:txBody>
      </p:sp>
      <p:sp>
        <p:nvSpPr>
          <p:cNvPr id="15363" name="Text Box 4"/>
          <p:cNvSpPr txBox="1">
            <a:spLocks noChangeArrowheads="1"/>
          </p:cNvSpPr>
          <p:nvPr/>
        </p:nvSpPr>
        <p:spPr bwMode="auto">
          <a:xfrm>
            <a:off x="715963" y="1585913"/>
            <a:ext cx="9159875" cy="167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600"/>
              <a:t>We need to create Cesium, which is not included in the list of standard materials. </a:t>
            </a:r>
            <a:r>
              <a:rPr lang="en-US" sz="2600">
                <a:solidFill>
                  <a:srgbClr val="FF0000"/>
                </a:solidFill>
              </a:rPr>
              <a:t>Do not forget to specify the physical property of the material with the created numerical ID in the input file for FLUKA!</a:t>
            </a:r>
          </a:p>
        </p:txBody>
      </p:sp>
      <p:sp>
        <p:nvSpPr>
          <p:cNvPr id="15364" name="Text Box 5"/>
          <p:cNvSpPr txBox="1">
            <a:spLocks noChangeArrowheads="1"/>
          </p:cNvSpPr>
          <p:nvPr/>
        </p:nvSpPr>
        <p:spPr bwMode="auto">
          <a:xfrm>
            <a:off x="255588" y="4024313"/>
            <a:ext cx="4972050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457200" indent="-457200">
              <a:buFontTx/>
              <a:buAutoNum type="arabicPeriod"/>
            </a:pPr>
            <a:r>
              <a:rPr lang="en-US"/>
              <a:t>Select “Edit” in the the “Materials” menu.</a:t>
            </a:r>
          </a:p>
          <a:p>
            <a:pPr marL="457200" indent="-457200">
              <a:buFontTx/>
              <a:buAutoNum type="arabicPeriod"/>
            </a:pPr>
            <a:r>
              <a:rPr lang="en-US"/>
              <a:t>Press “New” in the material property dialog</a:t>
            </a:r>
          </a:p>
          <a:p>
            <a:pPr marL="457200" indent="-457200">
              <a:buFontTx/>
              <a:buAutoNum type="arabicPeriod"/>
            </a:pPr>
            <a:r>
              <a:rPr lang="en-US"/>
              <a:t>Enter Cesium &amp; set the color properties</a:t>
            </a:r>
          </a:p>
          <a:p>
            <a:pPr marL="457200" indent="-457200">
              <a:buFontTx/>
              <a:buAutoNum type="arabicPeriod"/>
            </a:pPr>
            <a:r>
              <a:rPr lang="en-US"/>
              <a:t>A material with ID 26 will be created.</a:t>
            </a:r>
          </a:p>
        </p:txBody>
      </p:sp>
      <p:sp>
        <p:nvSpPr>
          <p:cNvPr id="15365" name="Text Box 7"/>
          <p:cNvSpPr txBox="1">
            <a:spLocks noChangeArrowheads="1"/>
          </p:cNvSpPr>
          <p:nvPr/>
        </p:nvSpPr>
        <p:spPr bwMode="auto">
          <a:xfrm>
            <a:off x="334963" y="6386513"/>
            <a:ext cx="90995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This material database will be stored in the same directory as your geometry. They must</a:t>
            </a:r>
            <a:br>
              <a:rPr lang="en-US"/>
            </a:br>
            <a:r>
              <a:rPr lang="en-US"/>
              <a:t>be kept in one place!</a:t>
            </a:r>
          </a:p>
        </p:txBody>
      </p:sp>
      <p:sp>
        <p:nvSpPr>
          <p:cNvPr id="15366" name="Footer Placeholder 6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  <p:pic>
        <p:nvPicPr>
          <p:cNvPr id="15367" name="Picture 9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03838" y="3033713"/>
            <a:ext cx="4564062" cy="2989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More on materials…</a:t>
            </a:r>
          </a:p>
        </p:txBody>
      </p:sp>
      <p:sp>
        <p:nvSpPr>
          <p:cNvPr id="16387" name="Rectangle 4"/>
          <p:cNvSpPr>
            <a:spLocks noChangeArrowheads="1"/>
          </p:cNvSpPr>
          <p:nvPr/>
        </p:nvSpPr>
        <p:spPr bwMode="auto">
          <a:xfrm>
            <a:off x="427038" y="1509713"/>
            <a:ext cx="9601200" cy="525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Tx/>
              <a:buChar char="•"/>
            </a:pPr>
            <a:r>
              <a:rPr lang="en-US" sz="2600"/>
              <a:t> In FLUKA Materials are assigned by a numerical ID</a:t>
            </a:r>
            <a:br>
              <a:rPr lang="en-US" sz="2600"/>
            </a:br>
            <a:endParaRPr lang="en-US" sz="2600"/>
          </a:p>
          <a:p>
            <a:pPr>
              <a:buFontTx/>
              <a:buChar char="•"/>
            </a:pPr>
            <a:r>
              <a:rPr lang="en-US" sz="2600"/>
              <a:t> The physical parameters must be specified in the input file</a:t>
            </a:r>
            <a:br>
              <a:rPr lang="en-US" sz="2600"/>
            </a:br>
            <a:endParaRPr lang="en-US" sz="2600"/>
          </a:p>
          <a:p>
            <a:pPr>
              <a:buFontTx/>
              <a:buChar char="•"/>
            </a:pPr>
            <a:r>
              <a:rPr lang="en-US" sz="2600"/>
              <a:t> If the standard materials are overwritten in an imported input  </a:t>
            </a:r>
            <a:br>
              <a:rPr lang="en-US" sz="2600"/>
            </a:br>
            <a:r>
              <a:rPr lang="en-US" sz="2600"/>
              <a:t>  the material name in SimpleGeo and the one in FLUKA will</a:t>
            </a:r>
            <a:br>
              <a:rPr lang="en-US" sz="2600"/>
            </a:br>
            <a:r>
              <a:rPr lang="en-US" sz="2600"/>
              <a:t>  NOT match, because SimpleGeo uses the standard materials </a:t>
            </a:r>
            <a:br>
              <a:rPr lang="en-US" sz="2600"/>
            </a:br>
            <a:r>
              <a:rPr lang="en-US" sz="2600"/>
              <a:t>  of FLUKA2005.6. </a:t>
            </a:r>
          </a:p>
          <a:p>
            <a:pPr>
              <a:buFontTx/>
              <a:buChar char="•"/>
            </a:pPr>
            <a:endParaRPr lang="en-US" sz="2600"/>
          </a:p>
          <a:p>
            <a:r>
              <a:rPr lang="en-US" sz="2600"/>
              <a:t>  This causes no problem because in the exported  FLUKA input </a:t>
            </a:r>
            <a:br>
              <a:rPr lang="en-US" sz="2600"/>
            </a:br>
            <a:r>
              <a:rPr lang="en-US" sz="2600"/>
              <a:t>  the assignment is based on the numerical ID! However, it is </a:t>
            </a:r>
            <a:br>
              <a:rPr lang="en-US" sz="2600"/>
            </a:br>
            <a:r>
              <a:rPr lang="en-US" sz="2600"/>
              <a:t>  </a:t>
            </a:r>
            <a:r>
              <a:rPr lang="en-US" sz="2600">
                <a:solidFill>
                  <a:srgbClr val="FF0000"/>
                </a:solidFill>
              </a:rPr>
              <a:t>strongly discouraged </a:t>
            </a:r>
            <a:r>
              <a:rPr lang="en-US" sz="2600"/>
              <a:t>to overwrite standard material numbers </a:t>
            </a:r>
            <a:br>
              <a:rPr lang="en-US" sz="2600"/>
            </a:br>
            <a:r>
              <a:rPr lang="en-US" sz="2600"/>
              <a:t>  to avoid confusion!!</a:t>
            </a:r>
          </a:p>
        </p:txBody>
      </p:sp>
      <p:sp>
        <p:nvSpPr>
          <p:cNvPr id="16388" name="Rectangle 5"/>
          <p:cNvSpPr>
            <a:spLocks noChangeArrowheads="1"/>
          </p:cNvSpPr>
          <p:nvPr/>
        </p:nvSpPr>
        <p:spPr bwMode="auto">
          <a:xfrm>
            <a:off x="427038" y="5091113"/>
            <a:ext cx="9525000" cy="1676400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389" name="Footer Placeholder 4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External &amp; internal void</a:t>
            </a:r>
          </a:p>
        </p:txBody>
      </p:sp>
      <p:sp>
        <p:nvSpPr>
          <p:cNvPr id="17411" name="Text Box 4"/>
          <p:cNvSpPr txBox="1">
            <a:spLocks noChangeArrowheads="1"/>
          </p:cNvSpPr>
          <p:nvPr/>
        </p:nvSpPr>
        <p:spPr bwMode="auto">
          <a:xfrm>
            <a:off x="792163" y="2200275"/>
            <a:ext cx="861060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en-US" sz="2200"/>
              <a:t> External void -&gt; </a:t>
            </a:r>
            <a:r>
              <a:rPr lang="en-US" sz="2200">
                <a:solidFill>
                  <a:srgbClr val="33CC33"/>
                </a:solidFill>
              </a:rPr>
              <a:t>Cylinder</a:t>
            </a:r>
            <a:r>
              <a:rPr lang="en-US" sz="2200"/>
              <a:t>: </a:t>
            </a:r>
            <a:r>
              <a:rPr lang="en-US" sz="2200">
                <a:solidFill>
                  <a:srgbClr val="FF0000"/>
                </a:solidFill>
              </a:rPr>
              <a:t>X</a:t>
            </a:r>
            <a:r>
              <a:rPr lang="en-US" sz="2200"/>
              <a:t> = 0, </a:t>
            </a:r>
            <a:r>
              <a:rPr lang="en-US" sz="2200">
                <a:solidFill>
                  <a:srgbClr val="FF0000"/>
                </a:solidFill>
              </a:rPr>
              <a:t>Y</a:t>
            </a:r>
            <a:r>
              <a:rPr lang="en-US" sz="2200"/>
              <a:t> = 0, </a:t>
            </a:r>
            <a:r>
              <a:rPr lang="en-US" sz="2200">
                <a:solidFill>
                  <a:srgbClr val="FF0000"/>
                </a:solidFill>
              </a:rPr>
              <a:t>Z</a:t>
            </a:r>
            <a:r>
              <a:rPr lang="en-US" sz="2200"/>
              <a:t> = -200, R = 400, </a:t>
            </a:r>
            <a:r>
              <a:rPr lang="en-US" sz="2200">
                <a:solidFill>
                  <a:srgbClr val="FF0000"/>
                </a:solidFill>
              </a:rPr>
              <a:t>H</a:t>
            </a:r>
            <a:r>
              <a:rPr lang="en-US" sz="2200"/>
              <a:t> = 600</a:t>
            </a:r>
          </a:p>
          <a:p>
            <a:r>
              <a:rPr lang="en-US" sz="2200"/>
              <a:t>                                            </a:t>
            </a:r>
            <a:r>
              <a:rPr lang="en-US" sz="2200">
                <a:solidFill>
                  <a:srgbClr val="FF0000"/>
                </a:solidFill>
              </a:rPr>
              <a:t>Name</a:t>
            </a:r>
            <a:r>
              <a:rPr lang="en-US" sz="2200"/>
              <a:t> = ExtVoid</a:t>
            </a:r>
          </a:p>
        </p:txBody>
      </p:sp>
      <p:sp>
        <p:nvSpPr>
          <p:cNvPr id="17412" name="Text Box 5"/>
          <p:cNvSpPr txBox="1">
            <a:spLocks noChangeArrowheads="1"/>
          </p:cNvSpPr>
          <p:nvPr/>
        </p:nvSpPr>
        <p:spPr bwMode="auto">
          <a:xfrm>
            <a:off x="811213" y="2881313"/>
            <a:ext cx="8485187" cy="769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en-US"/>
              <a:t> </a:t>
            </a:r>
            <a:r>
              <a:rPr lang="en-US" sz="2200"/>
              <a:t>Internal void -&gt; </a:t>
            </a:r>
            <a:r>
              <a:rPr lang="en-US" sz="2200">
                <a:solidFill>
                  <a:srgbClr val="33CC33"/>
                </a:solidFill>
              </a:rPr>
              <a:t>Cylinder</a:t>
            </a:r>
            <a:r>
              <a:rPr lang="en-US" sz="2200"/>
              <a:t>: </a:t>
            </a:r>
            <a:r>
              <a:rPr lang="en-US" sz="2200">
                <a:solidFill>
                  <a:srgbClr val="FF0000"/>
                </a:solidFill>
              </a:rPr>
              <a:t>X</a:t>
            </a:r>
            <a:r>
              <a:rPr lang="en-US" sz="2200"/>
              <a:t> = 0, </a:t>
            </a:r>
            <a:r>
              <a:rPr lang="en-US" sz="2200">
                <a:solidFill>
                  <a:srgbClr val="FF0000"/>
                </a:solidFill>
              </a:rPr>
              <a:t>Y</a:t>
            </a:r>
            <a:r>
              <a:rPr lang="en-US" sz="2200"/>
              <a:t> = 0, </a:t>
            </a:r>
            <a:r>
              <a:rPr lang="en-US" sz="2200">
                <a:solidFill>
                  <a:srgbClr val="FF0000"/>
                </a:solidFill>
              </a:rPr>
              <a:t>Z</a:t>
            </a:r>
            <a:r>
              <a:rPr lang="en-US" sz="2200"/>
              <a:t> = -150, </a:t>
            </a:r>
            <a:r>
              <a:rPr lang="en-US" sz="2200">
                <a:solidFill>
                  <a:srgbClr val="FF0000"/>
                </a:solidFill>
              </a:rPr>
              <a:t>R</a:t>
            </a:r>
            <a:r>
              <a:rPr lang="en-US" sz="2200"/>
              <a:t> = 250, </a:t>
            </a:r>
            <a:r>
              <a:rPr lang="en-US" sz="2200">
                <a:solidFill>
                  <a:srgbClr val="FF0000"/>
                </a:solidFill>
              </a:rPr>
              <a:t>H</a:t>
            </a:r>
            <a:r>
              <a:rPr lang="en-US" sz="2200"/>
              <a:t> = 400</a:t>
            </a:r>
          </a:p>
          <a:p>
            <a:r>
              <a:rPr lang="en-US" sz="2200"/>
              <a:t>                                           </a:t>
            </a:r>
            <a:r>
              <a:rPr lang="en-US" sz="2200">
                <a:solidFill>
                  <a:srgbClr val="FF0000"/>
                </a:solidFill>
              </a:rPr>
              <a:t>Name</a:t>
            </a:r>
            <a:r>
              <a:rPr lang="en-US" sz="2200"/>
              <a:t> = IntVoid</a:t>
            </a:r>
          </a:p>
        </p:txBody>
      </p:sp>
      <p:sp>
        <p:nvSpPr>
          <p:cNvPr id="17413" name="Text Box 6"/>
          <p:cNvSpPr txBox="1">
            <a:spLocks noChangeArrowheads="1"/>
          </p:cNvSpPr>
          <p:nvPr/>
        </p:nvSpPr>
        <p:spPr bwMode="auto">
          <a:xfrm>
            <a:off x="715963" y="4700588"/>
            <a:ext cx="1687512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>
                <a:solidFill>
                  <a:srgbClr val="FF0000"/>
                </a:solidFill>
              </a:rPr>
              <a:t>Regions</a:t>
            </a:r>
          </a:p>
        </p:txBody>
      </p:sp>
      <p:sp>
        <p:nvSpPr>
          <p:cNvPr id="17414" name="Text Box 8"/>
          <p:cNvSpPr txBox="1">
            <a:spLocks noChangeArrowheads="1"/>
          </p:cNvSpPr>
          <p:nvPr/>
        </p:nvSpPr>
        <p:spPr bwMode="auto">
          <a:xfrm>
            <a:off x="655638" y="1585913"/>
            <a:ext cx="143827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>
                <a:solidFill>
                  <a:srgbClr val="FF0000"/>
                </a:solidFill>
              </a:rPr>
              <a:t>Bodies</a:t>
            </a:r>
          </a:p>
        </p:txBody>
      </p:sp>
      <p:sp>
        <p:nvSpPr>
          <p:cNvPr id="17415" name="Text Box 9"/>
          <p:cNvSpPr txBox="1">
            <a:spLocks noChangeArrowheads="1"/>
          </p:cNvSpPr>
          <p:nvPr/>
        </p:nvSpPr>
        <p:spPr bwMode="auto">
          <a:xfrm>
            <a:off x="712788" y="5354638"/>
            <a:ext cx="7078662" cy="110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en-US" sz="2200"/>
              <a:t> External void: </a:t>
            </a:r>
            <a:r>
              <a:rPr lang="en-US" sz="2200">
                <a:solidFill>
                  <a:srgbClr val="FF0000"/>
                </a:solidFill>
              </a:rPr>
              <a:t>Type</a:t>
            </a:r>
            <a:r>
              <a:rPr lang="en-US" sz="2200"/>
              <a:t>   = </a:t>
            </a:r>
            <a:r>
              <a:rPr lang="en-US" sz="2200">
                <a:solidFill>
                  <a:srgbClr val="0000FF"/>
                </a:solidFill>
              </a:rPr>
              <a:t>Difference</a:t>
            </a:r>
            <a:r>
              <a:rPr lang="en-US" sz="2200"/>
              <a:t> (ExtVoid – IntVoid), </a:t>
            </a:r>
          </a:p>
          <a:p>
            <a:r>
              <a:rPr lang="en-US" sz="2200"/>
              <a:t>                         </a:t>
            </a:r>
            <a:r>
              <a:rPr lang="en-US" sz="2200">
                <a:solidFill>
                  <a:srgbClr val="FF0000"/>
                </a:solidFill>
              </a:rPr>
              <a:t>Name</a:t>
            </a:r>
            <a:r>
              <a:rPr lang="en-US" sz="2200"/>
              <a:t> = RExtVoid</a:t>
            </a:r>
          </a:p>
          <a:p>
            <a:r>
              <a:rPr lang="en-US" sz="2200"/>
              <a:t>                         </a:t>
            </a:r>
            <a:r>
              <a:rPr lang="en-US" sz="2200">
                <a:solidFill>
                  <a:srgbClr val="FF0000"/>
                </a:solidFill>
              </a:rPr>
              <a:t>Material</a:t>
            </a:r>
            <a:r>
              <a:rPr lang="en-US" sz="2200"/>
              <a:t> = Blackhole</a:t>
            </a:r>
          </a:p>
        </p:txBody>
      </p:sp>
      <p:sp>
        <p:nvSpPr>
          <p:cNvPr id="17416" name="Text Box 12"/>
          <p:cNvSpPr txBox="1">
            <a:spLocks noChangeArrowheads="1"/>
          </p:cNvSpPr>
          <p:nvPr/>
        </p:nvSpPr>
        <p:spPr bwMode="auto">
          <a:xfrm>
            <a:off x="811213" y="3611563"/>
            <a:ext cx="8451850" cy="769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en-US"/>
              <a:t> </a:t>
            </a:r>
            <a:r>
              <a:rPr lang="en-US" sz="2200"/>
              <a:t>AirOut          -&gt; </a:t>
            </a:r>
            <a:r>
              <a:rPr lang="en-US" sz="2200">
                <a:solidFill>
                  <a:srgbClr val="33CC33"/>
                </a:solidFill>
              </a:rPr>
              <a:t>Cylinder</a:t>
            </a:r>
            <a:r>
              <a:rPr lang="en-US" sz="2200"/>
              <a:t>: </a:t>
            </a:r>
            <a:r>
              <a:rPr lang="en-US" sz="2200">
                <a:solidFill>
                  <a:srgbClr val="FF0000"/>
                </a:solidFill>
              </a:rPr>
              <a:t>X</a:t>
            </a:r>
            <a:r>
              <a:rPr lang="en-US" sz="2200"/>
              <a:t> = 0, </a:t>
            </a:r>
            <a:r>
              <a:rPr lang="en-US" sz="2200">
                <a:solidFill>
                  <a:srgbClr val="FF0000"/>
                </a:solidFill>
              </a:rPr>
              <a:t>Y</a:t>
            </a:r>
            <a:r>
              <a:rPr lang="en-US" sz="2200"/>
              <a:t> = 0, </a:t>
            </a:r>
            <a:r>
              <a:rPr lang="en-US" sz="2200">
                <a:solidFill>
                  <a:srgbClr val="FF0000"/>
                </a:solidFill>
              </a:rPr>
              <a:t>Z</a:t>
            </a:r>
            <a:r>
              <a:rPr lang="en-US" sz="2200"/>
              <a:t> = -100, </a:t>
            </a:r>
            <a:r>
              <a:rPr lang="en-US" sz="2200">
                <a:solidFill>
                  <a:srgbClr val="FF0000"/>
                </a:solidFill>
              </a:rPr>
              <a:t>R</a:t>
            </a:r>
            <a:r>
              <a:rPr lang="en-US" sz="2200"/>
              <a:t> = 200, </a:t>
            </a:r>
            <a:r>
              <a:rPr lang="en-US" sz="2200">
                <a:solidFill>
                  <a:srgbClr val="FF0000"/>
                </a:solidFill>
              </a:rPr>
              <a:t>H</a:t>
            </a:r>
            <a:r>
              <a:rPr lang="en-US" sz="2200"/>
              <a:t> = 300</a:t>
            </a:r>
          </a:p>
          <a:p>
            <a:r>
              <a:rPr lang="en-US" sz="2200"/>
              <a:t>                                           </a:t>
            </a:r>
            <a:r>
              <a:rPr lang="en-US" sz="2200">
                <a:solidFill>
                  <a:srgbClr val="FF0000"/>
                </a:solidFill>
              </a:rPr>
              <a:t>Name</a:t>
            </a:r>
            <a:r>
              <a:rPr lang="en-US" sz="2200"/>
              <a:t> = AirOut</a:t>
            </a:r>
          </a:p>
        </p:txBody>
      </p:sp>
      <p:sp>
        <p:nvSpPr>
          <p:cNvPr id="17417" name="Footer Placeholder 8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Creating a region</a:t>
            </a:r>
          </a:p>
        </p:txBody>
      </p:sp>
      <p:pic>
        <p:nvPicPr>
          <p:cNvPr id="18435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74638" y="2643188"/>
            <a:ext cx="190500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36" name="Text Box 5"/>
          <p:cNvSpPr txBox="1">
            <a:spLocks noChangeArrowheads="1"/>
          </p:cNvSpPr>
          <p:nvPr/>
        </p:nvSpPr>
        <p:spPr bwMode="auto">
          <a:xfrm>
            <a:off x="1417638" y="4024313"/>
            <a:ext cx="4106862" cy="430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200"/>
              <a:t>Existing bodies in the CSG tree</a:t>
            </a:r>
          </a:p>
        </p:txBody>
      </p:sp>
      <p:sp>
        <p:nvSpPr>
          <p:cNvPr id="18437" name="AutoShape 6"/>
          <p:cNvSpPr>
            <a:spLocks noChangeArrowheads="1"/>
          </p:cNvSpPr>
          <p:nvPr/>
        </p:nvSpPr>
        <p:spPr bwMode="auto">
          <a:xfrm>
            <a:off x="2408238" y="2881313"/>
            <a:ext cx="1219200" cy="6096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B2B2B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438" name="Text Box 7"/>
          <p:cNvSpPr txBox="1">
            <a:spLocks noChangeArrowheads="1"/>
          </p:cNvSpPr>
          <p:nvPr/>
        </p:nvSpPr>
        <p:spPr bwMode="auto">
          <a:xfrm>
            <a:off x="1874838" y="2514600"/>
            <a:ext cx="2005012" cy="430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200" i="1"/>
              <a:t>Add difference</a:t>
            </a:r>
          </a:p>
        </p:txBody>
      </p:sp>
      <p:pic>
        <p:nvPicPr>
          <p:cNvPr id="18439" name="Picture 8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932238" y="2576513"/>
            <a:ext cx="1905000" cy="1198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40" name="AutoShape 9"/>
          <p:cNvSpPr>
            <a:spLocks noChangeArrowheads="1"/>
          </p:cNvSpPr>
          <p:nvPr/>
        </p:nvSpPr>
        <p:spPr bwMode="auto">
          <a:xfrm>
            <a:off x="6218238" y="3019425"/>
            <a:ext cx="1219200" cy="6096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B2B2B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441" name="Text Box 10"/>
          <p:cNvSpPr txBox="1">
            <a:spLocks noChangeArrowheads="1"/>
          </p:cNvSpPr>
          <p:nvPr/>
        </p:nvSpPr>
        <p:spPr bwMode="auto">
          <a:xfrm>
            <a:off x="5608638" y="2652713"/>
            <a:ext cx="2430462" cy="430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200" i="1"/>
              <a:t>Change the name</a:t>
            </a:r>
          </a:p>
        </p:txBody>
      </p:sp>
      <p:pic>
        <p:nvPicPr>
          <p:cNvPr id="18442" name="Picture 11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8047038" y="2576513"/>
            <a:ext cx="1752600" cy="289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43" name="Footer Placeholder 10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  <p:sp>
        <p:nvSpPr>
          <p:cNvPr id="18444" name="AutoShape 13"/>
          <p:cNvSpPr>
            <a:spLocks noChangeArrowheads="1"/>
          </p:cNvSpPr>
          <p:nvPr/>
        </p:nvSpPr>
        <p:spPr bwMode="auto">
          <a:xfrm>
            <a:off x="427038" y="4786313"/>
            <a:ext cx="6781800" cy="1828800"/>
          </a:xfrm>
          <a:prstGeom prst="cloudCallout">
            <a:avLst>
              <a:gd name="adj1" fmla="val -45375"/>
              <a:gd name="adj2" fmla="val 69986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en-GB">
                <a:solidFill>
                  <a:srgbClr val="FF0000"/>
                </a:solidFill>
              </a:rPr>
              <a:t>Hint: </a:t>
            </a:r>
            <a:r>
              <a:rPr lang="en-GB"/>
              <a:t>Edit fields for numerical parameters like position, size, radius etc. can evaluate mathematical expressions! For example one can enter “305 +(25*3)” which will evaluate to 380.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Creating a region</a:t>
            </a:r>
          </a:p>
        </p:txBody>
      </p:sp>
      <p:pic>
        <p:nvPicPr>
          <p:cNvPr id="19459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36638" y="2271713"/>
            <a:ext cx="3124200" cy="161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0" name="Picture 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523038" y="2195513"/>
            <a:ext cx="2590800" cy="1536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61" name="Text Box 6"/>
          <p:cNvSpPr txBox="1">
            <a:spLocks noChangeArrowheads="1"/>
          </p:cNvSpPr>
          <p:nvPr/>
        </p:nvSpPr>
        <p:spPr bwMode="auto">
          <a:xfrm>
            <a:off x="350838" y="4176713"/>
            <a:ext cx="45656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Drag “ExtVoid” and drop it over “RExtVoid”.</a:t>
            </a:r>
          </a:p>
          <a:p>
            <a:r>
              <a:rPr lang="en-US"/>
              <a:t>Do the same with “IntVoid”.</a:t>
            </a:r>
          </a:p>
        </p:txBody>
      </p:sp>
      <p:sp>
        <p:nvSpPr>
          <p:cNvPr id="19462" name="AutoShape 7"/>
          <p:cNvSpPr>
            <a:spLocks noChangeArrowheads="1"/>
          </p:cNvSpPr>
          <p:nvPr/>
        </p:nvSpPr>
        <p:spPr bwMode="auto">
          <a:xfrm>
            <a:off x="4846638" y="2728913"/>
            <a:ext cx="1219200" cy="6096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B2B2B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63" name="Rectangle 8"/>
          <p:cNvSpPr>
            <a:spLocks noChangeArrowheads="1"/>
          </p:cNvSpPr>
          <p:nvPr/>
        </p:nvSpPr>
        <p:spPr bwMode="auto">
          <a:xfrm>
            <a:off x="6916738" y="2805113"/>
            <a:ext cx="2057400" cy="914400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64" name="Text Box 9"/>
          <p:cNvSpPr txBox="1">
            <a:spLocks noChangeArrowheads="1"/>
          </p:cNvSpPr>
          <p:nvPr/>
        </p:nvSpPr>
        <p:spPr bwMode="auto">
          <a:xfrm>
            <a:off x="6021388" y="4189413"/>
            <a:ext cx="3913187" cy="1404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The difference of ExtVoid – IntVoid </a:t>
            </a:r>
            <a:br>
              <a:rPr lang="en-US"/>
            </a:br>
            <a:r>
              <a:rPr lang="en-US"/>
              <a:t>has been finished.</a:t>
            </a:r>
            <a:br>
              <a:rPr lang="en-US"/>
            </a:br>
            <a:r>
              <a:rPr lang="en-US"/>
              <a:t> </a:t>
            </a:r>
            <a:br>
              <a:rPr lang="en-US"/>
            </a:br>
            <a:r>
              <a:rPr lang="en-US" sz="1600"/>
              <a:t>(The first body in a difference is</a:t>
            </a:r>
            <a:br>
              <a:rPr lang="en-US" sz="1600"/>
            </a:br>
            <a:r>
              <a:rPr lang="en-US" sz="1600"/>
              <a:t> always the one which is subtracted from)</a:t>
            </a:r>
          </a:p>
        </p:txBody>
      </p:sp>
      <p:sp>
        <p:nvSpPr>
          <p:cNvPr id="19465" name="Footer Placeholder 8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Material assignments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2600" smtClean="0"/>
              <a:t>Regions consisting of 1 body only: </a:t>
            </a:r>
          </a:p>
          <a:p>
            <a:pPr eaLnBrk="1" hangingPunct="1">
              <a:buFontTx/>
              <a:buNone/>
            </a:pPr>
            <a:r>
              <a:rPr lang="en-US" smtClean="0"/>
              <a:t>     Select the material in the property view</a:t>
            </a:r>
          </a:p>
          <a:p>
            <a:pPr eaLnBrk="1" hangingPunct="1">
              <a:buFontTx/>
              <a:buNone/>
            </a:pPr>
            <a:endParaRPr lang="en-US" sz="2000" smtClean="0"/>
          </a:p>
          <a:p>
            <a:pPr eaLnBrk="1" hangingPunct="1">
              <a:buFontTx/>
              <a:buNone/>
            </a:pPr>
            <a:endParaRPr lang="en-US" sz="2000" smtClean="0"/>
          </a:p>
          <a:p>
            <a:pPr eaLnBrk="1" hangingPunct="1">
              <a:buFontTx/>
              <a:buNone/>
            </a:pPr>
            <a:endParaRPr lang="en-US" sz="2000" smtClean="0"/>
          </a:p>
          <a:p>
            <a:pPr eaLnBrk="1" hangingPunct="1">
              <a:buFontTx/>
              <a:buNone/>
            </a:pPr>
            <a:endParaRPr lang="en-US" sz="2000" smtClean="0"/>
          </a:p>
          <a:p>
            <a:pPr eaLnBrk="1" hangingPunct="1">
              <a:buFontTx/>
              <a:buNone/>
            </a:pPr>
            <a:endParaRPr lang="en-US" sz="2000" smtClean="0"/>
          </a:p>
          <a:p>
            <a:pPr eaLnBrk="1" hangingPunct="1"/>
            <a:r>
              <a:rPr lang="en-US" sz="2400" smtClean="0"/>
              <a:t>Regions made up of boolean operations:</a:t>
            </a:r>
          </a:p>
          <a:p>
            <a:pPr eaLnBrk="1" hangingPunct="1">
              <a:buFontTx/>
              <a:buNone/>
            </a:pPr>
            <a:r>
              <a:rPr lang="en-US" sz="2400" smtClean="0"/>
              <a:t>   </a:t>
            </a:r>
            <a:r>
              <a:rPr lang="en-US" sz="2000" smtClean="0"/>
              <a:t> Select the </a:t>
            </a:r>
            <a:r>
              <a:rPr lang="en-US" sz="2000" smtClean="0">
                <a:solidFill>
                  <a:srgbClr val="FF0000"/>
                </a:solidFill>
              </a:rPr>
              <a:t>top-most node of the region </a:t>
            </a:r>
            <a:r>
              <a:rPr lang="en-US" sz="2000" smtClean="0"/>
              <a:t>(a boolean operator) and select the material in the property view</a:t>
            </a:r>
          </a:p>
        </p:txBody>
      </p:sp>
      <p:pic>
        <p:nvPicPr>
          <p:cNvPr id="20484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751638" y="1128713"/>
            <a:ext cx="1071562" cy="251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5" name="Picture 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265238" y="5395913"/>
            <a:ext cx="1981200" cy="788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6" name="AutoShape 9"/>
          <p:cNvSpPr>
            <a:spLocks noChangeArrowheads="1"/>
          </p:cNvSpPr>
          <p:nvPr/>
        </p:nvSpPr>
        <p:spPr bwMode="auto">
          <a:xfrm>
            <a:off x="3779838" y="5700713"/>
            <a:ext cx="609600" cy="3048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B2B2B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487" name="AutoShape 11"/>
          <p:cNvSpPr>
            <a:spLocks noChangeArrowheads="1"/>
          </p:cNvSpPr>
          <p:nvPr/>
        </p:nvSpPr>
        <p:spPr bwMode="auto">
          <a:xfrm>
            <a:off x="5837238" y="2652713"/>
            <a:ext cx="609600" cy="3048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B2B2B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pic>
        <p:nvPicPr>
          <p:cNvPr id="20488" name="Picture 1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999038" y="5091113"/>
            <a:ext cx="739775" cy="173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9" name="Footer Placeholder 8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92088"/>
            <a:ext cx="9190038" cy="936625"/>
          </a:xfrm>
        </p:spPr>
        <p:txBody>
          <a:bodyPr/>
          <a:lstStyle/>
          <a:p>
            <a:pPr eaLnBrk="1" hangingPunct="1"/>
            <a:r>
              <a:rPr lang="en-US" smtClean="0"/>
              <a:t>Creating a region with references</a:t>
            </a:r>
          </a:p>
        </p:txBody>
      </p:sp>
      <p:sp>
        <p:nvSpPr>
          <p:cNvPr id="21507" name="Text Box 4"/>
          <p:cNvSpPr txBox="1">
            <a:spLocks noChangeArrowheads="1"/>
          </p:cNvSpPr>
          <p:nvPr/>
        </p:nvSpPr>
        <p:spPr bwMode="auto">
          <a:xfrm>
            <a:off x="579438" y="1662113"/>
            <a:ext cx="1687512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>
                <a:solidFill>
                  <a:srgbClr val="FF0000"/>
                </a:solidFill>
              </a:rPr>
              <a:t>Regions</a:t>
            </a:r>
          </a:p>
        </p:txBody>
      </p:sp>
      <p:sp>
        <p:nvSpPr>
          <p:cNvPr id="21508" name="Text Box 6"/>
          <p:cNvSpPr txBox="1">
            <a:spLocks noChangeArrowheads="1"/>
          </p:cNvSpPr>
          <p:nvPr/>
        </p:nvSpPr>
        <p:spPr bwMode="auto">
          <a:xfrm>
            <a:off x="3551238" y="3506788"/>
            <a:ext cx="5761037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33CC33"/>
                </a:solidFill>
              </a:rPr>
              <a:t>One of these bodies exists and is already</a:t>
            </a:r>
            <a:br>
              <a:rPr lang="en-US" sz="2400">
                <a:solidFill>
                  <a:srgbClr val="33CC33"/>
                </a:solidFill>
              </a:rPr>
            </a:br>
            <a:r>
              <a:rPr lang="en-US" sz="2400">
                <a:solidFill>
                  <a:srgbClr val="33CC33"/>
                </a:solidFill>
              </a:rPr>
              <a:t>used in another region description!</a:t>
            </a:r>
          </a:p>
        </p:txBody>
      </p:sp>
      <p:sp>
        <p:nvSpPr>
          <p:cNvPr id="21509" name="AutoShape 7"/>
          <p:cNvSpPr>
            <a:spLocks noChangeArrowheads="1"/>
          </p:cNvSpPr>
          <p:nvPr/>
        </p:nvSpPr>
        <p:spPr bwMode="auto">
          <a:xfrm>
            <a:off x="8351838" y="3948113"/>
            <a:ext cx="533400" cy="2133600"/>
          </a:xfrm>
          <a:prstGeom prst="curvedLeftArrow">
            <a:avLst>
              <a:gd name="adj1" fmla="val 80000"/>
              <a:gd name="adj2" fmla="val 160000"/>
              <a:gd name="adj3" fmla="val 33333"/>
            </a:avLst>
          </a:prstGeom>
          <a:solidFill>
            <a:srgbClr val="33CC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2888" name="Text Box 8"/>
          <p:cNvSpPr txBox="1">
            <a:spLocks noChangeArrowheads="1"/>
          </p:cNvSpPr>
          <p:nvPr/>
        </p:nvSpPr>
        <p:spPr bwMode="auto">
          <a:xfrm>
            <a:off x="4160838" y="5364163"/>
            <a:ext cx="40386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3600" b="1">
                <a:solidFill>
                  <a:srgbClr val="80008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Reference nodes</a:t>
            </a:r>
          </a:p>
        </p:txBody>
      </p:sp>
      <p:sp>
        <p:nvSpPr>
          <p:cNvPr id="21511" name="Text Box 9"/>
          <p:cNvSpPr txBox="1">
            <a:spLocks noChangeArrowheads="1"/>
          </p:cNvSpPr>
          <p:nvPr/>
        </p:nvSpPr>
        <p:spPr bwMode="auto">
          <a:xfrm>
            <a:off x="122238" y="6248400"/>
            <a:ext cx="1002823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/>
              <a:t>They share the geometry, position, orientation etc. but </a:t>
            </a:r>
            <a:r>
              <a:rPr lang="en-US" sz="2400" u="sng">
                <a:solidFill>
                  <a:srgbClr val="FF0000"/>
                </a:solidFill>
              </a:rPr>
              <a:t>NOT</a:t>
            </a:r>
            <a:r>
              <a:rPr lang="en-US" sz="2400"/>
              <a:t> the material!</a:t>
            </a:r>
          </a:p>
        </p:txBody>
      </p:sp>
      <p:sp>
        <p:nvSpPr>
          <p:cNvPr id="21512" name="Text Box 10"/>
          <p:cNvSpPr txBox="1">
            <a:spLocks noChangeArrowheads="1"/>
          </p:cNvSpPr>
          <p:nvPr/>
        </p:nvSpPr>
        <p:spPr bwMode="auto">
          <a:xfrm>
            <a:off x="579438" y="2193925"/>
            <a:ext cx="6813550" cy="1106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en-US" sz="2200"/>
              <a:t> Internal void: </a:t>
            </a:r>
            <a:r>
              <a:rPr lang="en-US" sz="2200">
                <a:solidFill>
                  <a:srgbClr val="FF3300"/>
                </a:solidFill>
              </a:rPr>
              <a:t>Type   </a:t>
            </a:r>
            <a:r>
              <a:rPr lang="en-US" sz="2200"/>
              <a:t>= </a:t>
            </a:r>
            <a:r>
              <a:rPr lang="en-US" sz="2200">
                <a:solidFill>
                  <a:srgbClr val="0000FF"/>
                </a:solidFill>
              </a:rPr>
              <a:t>Difference</a:t>
            </a:r>
            <a:r>
              <a:rPr lang="en-US" sz="2200"/>
              <a:t> (IntVoid – AirOut), </a:t>
            </a:r>
          </a:p>
          <a:p>
            <a:r>
              <a:rPr lang="en-US" sz="2200"/>
              <a:t>                         </a:t>
            </a:r>
            <a:r>
              <a:rPr lang="en-US" sz="2200">
                <a:solidFill>
                  <a:srgbClr val="FF3300"/>
                </a:solidFill>
              </a:rPr>
              <a:t>Name</a:t>
            </a:r>
            <a:r>
              <a:rPr lang="en-US" sz="2200"/>
              <a:t> = RIntVoid</a:t>
            </a:r>
          </a:p>
          <a:p>
            <a:r>
              <a:rPr lang="en-US" sz="2200"/>
              <a:t>                         </a:t>
            </a:r>
            <a:r>
              <a:rPr lang="en-US" sz="2200">
                <a:solidFill>
                  <a:srgbClr val="FF3300"/>
                </a:solidFill>
              </a:rPr>
              <a:t>Material</a:t>
            </a:r>
            <a:r>
              <a:rPr lang="en-US" sz="2200"/>
              <a:t> = Air</a:t>
            </a:r>
          </a:p>
        </p:txBody>
      </p:sp>
      <p:sp>
        <p:nvSpPr>
          <p:cNvPr id="21513" name="Line 11"/>
          <p:cNvSpPr>
            <a:spLocks noChangeShapeType="1"/>
          </p:cNvSpPr>
          <p:nvPr/>
        </p:nvSpPr>
        <p:spPr bwMode="auto">
          <a:xfrm>
            <a:off x="5380038" y="2652713"/>
            <a:ext cx="228600" cy="914400"/>
          </a:xfrm>
          <a:prstGeom prst="line">
            <a:avLst/>
          </a:prstGeom>
          <a:noFill/>
          <a:ln w="57150">
            <a:solidFill>
              <a:srgbClr val="33CC33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GB"/>
          </a:p>
        </p:txBody>
      </p:sp>
      <p:sp>
        <p:nvSpPr>
          <p:cNvPr id="21514" name="Footer Placeholder 9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luka">
  <a:themeElements>
    <a:clrScheme name="Blueprint 2">
      <a:dk1>
        <a:srgbClr val="40458C"/>
      </a:dk1>
      <a:lt1>
        <a:srgbClr val="FFFFFF"/>
      </a:lt1>
      <a:dk2>
        <a:srgbClr val="660066"/>
      </a:dk2>
      <a:lt2>
        <a:srgbClr val="B7C1EB"/>
      </a:lt2>
      <a:accent1>
        <a:srgbClr val="ECD882"/>
      </a:accent1>
      <a:accent2>
        <a:srgbClr val="B2B2B2"/>
      </a:accent2>
      <a:accent3>
        <a:srgbClr val="FFFFFF"/>
      </a:accent3>
      <a:accent4>
        <a:srgbClr val="353A77"/>
      </a:accent4>
      <a:accent5>
        <a:srgbClr val="F4E9C1"/>
      </a:accent5>
      <a:accent6>
        <a:srgbClr val="A1A1A1"/>
      </a:accent6>
      <a:hlink>
        <a:srgbClr val="6F89F7"/>
      </a:hlink>
      <a:folHlink>
        <a:srgbClr val="CFDBFD"/>
      </a:folHlink>
    </a:clrScheme>
    <a:fontScheme name="Blueprint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6350" cap="flat" cmpd="sng" algn="ctr">
          <a:solidFill>
            <a:srgbClr val="FF0000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6350" cap="flat" cmpd="sng" algn="ctr">
          <a:solidFill>
            <a:srgbClr val="FF0000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Blueprint 1">
        <a:dk1>
          <a:srgbClr val="000000"/>
        </a:dk1>
        <a:lt1>
          <a:srgbClr val="FFFFFF"/>
        </a:lt1>
        <a:dk2>
          <a:srgbClr val="40458C"/>
        </a:dk2>
        <a:lt2>
          <a:srgbClr val="FFFFCC"/>
        </a:lt2>
        <a:accent1>
          <a:srgbClr val="8D8DB3"/>
        </a:accent1>
        <a:accent2>
          <a:srgbClr val="B2B2B2"/>
        </a:accent2>
        <a:accent3>
          <a:srgbClr val="AFB0C5"/>
        </a:accent3>
        <a:accent4>
          <a:srgbClr val="DADADA"/>
        </a:accent4>
        <a:accent5>
          <a:srgbClr val="C5C5D6"/>
        </a:accent5>
        <a:accent6>
          <a:srgbClr val="A1A1A1"/>
        </a:accent6>
        <a:hlink>
          <a:srgbClr val="6F89F7"/>
        </a:hlink>
        <a:folHlink>
          <a:srgbClr val="4F56A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print 2">
        <a:dk1>
          <a:srgbClr val="40458C"/>
        </a:dk1>
        <a:lt1>
          <a:srgbClr val="FFFFFF"/>
        </a:lt1>
        <a:dk2>
          <a:srgbClr val="660066"/>
        </a:dk2>
        <a:lt2>
          <a:srgbClr val="B7C1EB"/>
        </a:lt2>
        <a:accent1>
          <a:srgbClr val="ECD882"/>
        </a:accent1>
        <a:accent2>
          <a:srgbClr val="B2B2B2"/>
        </a:accent2>
        <a:accent3>
          <a:srgbClr val="FFFFFF"/>
        </a:accent3>
        <a:accent4>
          <a:srgbClr val="353A77"/>
        </a:accent4>
        <a:accent5>
          <a:srgbClr val="F4E9C1"/>
        </a:accent5>
        <a:accent6>
          <a:srgbClr val="A1A1A1"/>
        </a:accent6>
        <a:hlink>
          <a:srgbClr val="6F89F7"/>
        </a:hlink>
        <a:folHlink>
          <a:srgbClr val="CFDBF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print 3">
        <a:dk1>
          <a:srgbClr val="000000"/>
        </a:dk1>
        <a:lt1>
          <a:srgbClr val="FFFFFF"/>
        </a:lt1>
        <a:dk2>
          <a:srgbClr val="4D4D4D"/>
        </a:dk2>
        <a:lt2>
          <a:srgbClr val="B2B2B2"/>
        </a:lt2>
        <a:accent1>
          <a:srgbClr val="969696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C9C9C9"/>
        </a:accent5>
        <a:accent6>
          <a:srgbClr val="D4D4D4"/>
        </a:accent6>
        <a:hlink>
          <a:srgbClr val="777777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print 4">
        <a:dk1>
          <a:srgbClr val="333300"/>
        </a:dk1>
        <a:lt1>
          <a:srgbClr val="FFFFFF"/>
        </a:lt1>
        <a:dk2>
          <a:srgbClr val="663300"/>
        </a:dk2>
        <a:lt2>
          <a:srgbClr val="B2B2B2"/>
        </a:lt2>
        <a:accent1>
          <a:srgbClr val="DDC6A7"/>
        </a:accent1>
        <a:accent2>
          <a:srgbClr val="D9C167"/>
        </a:accent2>
        <a:accent3>
          <a:srgbClr val="FFFFFF"/>
        </a:accent3>
        <a:accent4>
          <a:srgbClr val="2A2A00"/>
        </a:accent4>
        <a:accent5>
          <a:srgbClr val="EBDFD0"/>
        </a:accent5>
        <a:accent6>
          <a:srgbClr val="C4AF5D"/>
        </a:accent6>
        <a:hlink>
          <a:srgbClr val="8A7A66"/>
        </a:hlink>
        <a:folHlink>
          <a:srgbClr val="C0AE9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print 5">
        <a:dk1>
          <a:srgbClr val="000000"/>
        </a:dk1>
        <a:lt1>
          <a:srgbClr val="FFFFFF"/>
        </a:lt1>
        <a:dk2>
          <a:srgbClr val="003366"/>
        </a:dk2>
        <a:lt2>
          <a:srgbClr val="CCFFCC"/>
        </a:lt2>
        <a:accent1>
          <a:srgbClr val="006699"/>
        </a:accent1>
        <a:accent2>
          <a:srgbClr val="009999"/>
        </a:accent2>
        <a:accent3>
          <a:srgbClr val="AAADB8"/>
        </a:accent3>
        <a:accent4>
          <a:srgbClr val="DADADA"/>
        </a:accent4>
        <a:accent5>
          <a:srgbClr val="AAB8CA"/>
        </a:accent5>
        <a:accent6>
          <a:srgbClr val="008A8A"/>
        </a:accent6>
        <a:hlink>
          <a:srgbClr val="0099CC"/>
        </a:hlink>
        <a:folHlink>
          <a:srgbClr val="0045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print 6">
        <a:dk1>
          <a:srgbClr val="000000"/>
        </a:dk1>
        <a:lt1>
          <a:srgbClr val="FFFFFF"/>
        </a:lt1>
        <a:dk2>
          <a:srgbClr val="004A48"/>
        </a:dk2>
        <a:lt2>
          <a:srgbClr val="33CCCC"/>
        </a:lt2>
        <a:accent1>
          <a:srgbClr val="006699"/>
        </a:accent1>
        <a:accent2>
          <a:srgbClr val="009999"/>
        </a:accent2>
        <a:accent3>
          <a:srgbClr val="AAB1B1"/>
        </a:accent3>
        <a:accent4>
          <a:srgbClr val="DADADA"/>
        </a:accent4>
        <a:accent5>
          <a:srgbClr val="AAB8CA"/>
        </a:accent5>
        <a:accent6>
          <a:srgbClr val="008A8A"/>
        </a:accent6>
        <a:hlink>
          <a:srgbClr val="00CC99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print 7">
        <a:dk1>
          <a:srgbClr val="000000"/>
        </a:dk1>
        <a:lt1>
          <a:srgbClr val="FFFFFF"/>
        </a:lt1>
        <a:dk2>
          <a:srgbClr val="333300"/>
        </a:dk2>
        <a:lt2>
          <a:srgbClr val="FFFFCC"/>
        </a:lt2>
        <a:accent1>
          <a:srgbClr val="CC9900"/>
        </a:accent1>
        <a:accent2>
          <a:srgbClr val="CC6600"/>
        </a:accent2>
        <a:accent3>
          <a:srgbClr val="ADAD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808000"/>
        </a:hlink>
        <a:folHlink>
          <a:srgbClr val="525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print 8">
        <a:dk1>
          <a:srgbClr val="003D62"/>
        </a:dk1>
        <a:lt1>
          <a:srgbClr val="FFFFFF"/>
        </a:lt1>
        <a:dk2>
          <a:srgbClr val="006699"/>
        </a:dk2>
        <a:lt2>
          <a:srgbClr val="C8D1DA"/>
        </a:lt2>
        <a:accent1>
          <a:srgbClr val="9AC0EA"/>
        </a:accent1>
        <a:accent2>
          <a:srgbClr val="80C3C8"/>
        </a:accent2>
        <a:accent3>
          <a:srgbClr val="FFFFFF"/>
        </a:accent3>
        <a:accent4>
          <a:srgbClr val="003353"/>
        </a:accent4>
        <a:accent5>
          <a:srgbClr val="CADCF3"/>
        </a:accent5>
        <a:accent6>
          <a:srgbClr val="73B0B5"/>
        </a:accent6>
        <a:hlink>
          <a:srgbClr val="81ABCB"/>
        </a:hlink>
        <a:folHlink>
          <a:srgbClr val="B6CBD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fluka</Template>
  <TotalTime>5486</TotalTime>
  <Words>1157</Words>
  <Application>Microsoft PowerPoint</Application>
  <PresentationFormat>Custom</PresentationFormat>
  <Paragraphs>194</Paragraphs>
  <Slides>21</Slides>
  <Notes>21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5" baseType="lpstr">
      <vt:lpstr>Arial</vt:lpstr>
      <vt:lpstr>Tahoma</vt:lpstr>
      <vt:lpstr>Wingdings</vt:lpstr>
      <vt:lpstr>fluka</vt:lpstr>
      <vt:lpstr>Slide 1</vt:lpstr>
      <vt:lpstr>What we would like to build…</vt:lpstr>
      <vt:lpstr>Creating an additional material</vt:lpstr>
      <vt:lpstr>More on materials…</vt:lpstr>
      <vt:lpstr>External &amp; internal void</vt:lpstr>
      <vt:lpstr>Creating a region</vt:lpstr>
      <vt:lpstr>Creating a region</vt:lpstr>
      <vt:lpstr>Material assignments</vt:lpstr>
      <vt:lpstr>Creating a region with references</vt:lpstr>
      <vt:lpstr>Creating a region with references</vt:lpstr>
      <vt:lpstr>Visibility</vt:lpstr>
      <vt:lpstr>Create the next bodies/regions</vt:lpstr>
      <vt:lpstr>Creating another region with references</vt:lpstr>
      <vt:lpstr>Creating a region with references</vt:lpstr>
      <vt:lpstr>Creating further bodies/regions</vt:lpstr>
      <vt:lpstr>Creating further bodies/regions</vt:lpstr>
      <vt:lpstr>Creating further bodies/regions</vt:lpstr>
      <vt:lpstr>Creating further bodies/regions</vt:lpstr>
      <vt:lpstr>Export to FLUKA</vt:lpstr>
      <vt:lpstr>In the end…</vt:lpstr>
      <vt:lpstr>You can find more examples in the gallery on the website</vt:lpstr>
    </vt:vector>
  </TitlesOfParts>
  <Company>CERN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theis</dc:creator>
  <cp:lastModifiedBy>Markus Brugger</cp:lastModifiedBy>
  <cp:revision>145</cp:revision>
  <cp:lastPrinted>1601-01-01T00:00:00Z</cp:lastPrinted>
  <dcterms:created xsi:type="dcterms:W3CDTF">2005-05-26T10:57:54Z</dcterms:created>
  <dcterms:modified xsi:type="dcterms:W3CDTF">2009-03-27T07:49:17Z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TC010875761033</vt:lpwstr>
  </property>
</Properties>
</file>