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43"/>
  </p:notesMasterIdLst>
  <p:sldIdLst>
    <p:sldId id="256" r:id="rId2"/>
    <p:sldId id="258" r:id="rId3"/>
    <p:sldId id="259" r:id="rId4"/>
    <p:sldId id="260" r:id="rId5"/>
    <p:sldId id="261" r:id="rId6"/>
    <p:sldId id="265" r:id="rId7"/>
    <p:sldId id="262" r:id="rId8"/>
    <p:sldId id="263" r:id="rId9"/>
    <p:sldId id="257" r:id="rId10"/>
    <p:sldId id="266" r:id="rId11"/>
    <p:sldId id="267" r:id="rId12"/>
    <p:sldId id="268" r:id="rId13"/>
    <p:sldId id="269" r:id="rId14"/>
    <p:sldId id="271" r:id="rId15"/>
    <p:sldId id="272" r:id="rId16"/>
    <p:sldId id="273" r:id="rId17"/>
    <p:sldId id="274" r:id="rId18"/>
    <p:sldId id="270" r:id="rId19"/>
    <p:sldId id="275" r:id="rId20"/>
    <p:sldId id="276" r:id="rId21"/>
    <p:sldId id="277" r:id="rId22"/>
    <p:sldId id="278" r:id="rId23"/>
    <p:sldId id="279" r:id="rId24"/>
    <p:sldId id="280" r:id="rId25"/>
    <p:sldId id="282" r:id="rId26"/>
    <p:sldId id="281" r:id="rId27"/>
    <p:sldId id="283" r:id="rId28"/>
    <p:sldId id="285" r:id="rId29"/>
    <p:sldId id="284" r:id="rId30"/>
    <p:sldId id="286" r:id="rId31"/>
    <p:sldId id="292" r:id="rId32"/>
    <p:sldId id="298" r:id="rId33"/>
    <p:sldId id="293" r:id="rId34"/>
    <p:sldId id="289" r:id="rId35"/>
    <p:sldId id="291" r:id="rId36"/>
    <p:sldId id="294" r:id="rId37"/>
    <p:sldId id="296" r:id="rId38"/>
    <p:sldId id="295" r:id="rId39"/>
    <p:sldId id="299" r:id="rId40"/>
    <p:sldId id="300" r:id="rId41"/>
    <p:sldId id="288" r:id="rId42"/>
  </p:sldIdLst>
  <p:sldSz cx="10150475" cy="7589838"/>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0000"/>
    <a:srgbClr val="0000FF"/>
    <a:srgbClr val="FF3300"/>
    <a:srgbClr val="800080"/>
    <a:srgbClr val="9999FF"/>
    <a:srgbClr val="33CC33"/>
    <a:srgbClr val="FFFF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527" autoAdjust="0"/>
    <p:restoredTop sz="94660"/>
  </p:normalViewPr>
  <p:slideViewPr>
    <p:cSldViewPr>
      <p:cViewPr varScale="1">
        <p:scale>
          <a:sx n="116" d="100"/>
          <a:sy n="116" d="100"/>
        </p:scale>
        <p:origin x="-966" y="-108"/>
      </p:cViewPr>
      <p:guideLst>
        <p:guide orient="horz" pos="2390"/>
        <p:guide pos="319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6324" name="Rectangle 4"/>
          <p:cNvSpPr>
            <a:spLocks noRo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F65316-FE42-4649-9FEB-F5BB4D55B0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6BF2FFC-F9B3-4B9F-963C-ABA8DDED7505}" type="slidenum">
              <a:rPr lang="en-US" smtClean="0"/>
              <a:pPr/>
              <a:t>1</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73E343E-7467-4ECC-B8EB-6E806A6B5EA7}" type="slidenum">
              <a:rPr lang="en-US" smtClean="0"/>
              <a:pPr/>
              <a:t>10</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FC48268-D600-4C81-B14D-7318829D79F6}" type="slidenum">
              <a:rPr lang="en-US" smtClean="0"/>
              <a:pPr/>
              <a:t>11</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3331A7E-72E4-49C0-8A31-BC61B6FA3D67}" type="slidenum">
              <a:rPr lang="en-US" smtClean="0"/>
              <a:pPr/>
              <a:t>12</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0951F1C-9D78-4B54-96F7-AFAFBE8122B3}" type="slidenum">
              <a:rPr lang="en-US" smtClean="0"/>
              <a:pPr/>
              <a:t>13</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DE600E-DC2A-4D50-83EA-FC33CBFA5399}" type="slidenum">
              <a:rPr lang="en-US" smtClean="0"/>
              <a:pPr/>
              <a:t>14</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92BB455-A607-48B7-9AEC-402DA51F9BC7}" type="slidenum">
              <a:rPr lang="en-US" smtClean="0"/>
              <a:pPr/>
              <a:t>15</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351B20E-F3CE-4213-A1EC-00E179D74043}" type="slidenum">
              <a:rPr lang="en-US" smtClean="0"/>
              <a:pPr/>
              <a:t>16</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815473A-66FF-4FCE-A1A3-21F7026739C5}" type="slidenum">
              <a:rPr lang="en-US" smtClean="0"/>
              <a:pPr/>
              <a:t>17</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730474A-65FE-4973-AA3F-E665CC2D2315}" type="slidenum">
              <a:rPr lang="en-US" smtClean="0"/>
              <a:pPr/>
              <a:t>18</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8EEAFDA-27F2-4EE8-8019-A0475C061A7F}" type="slidenum">
              <a:rPr lang="en-US" smtClean="0"/>
              <a:pPr/>
              <a:t>19</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53274CF-90F0-46BE-86A5-DD72645B85F6}" type="slidenum">
              <a:rPr lang="en-US" smtClean="0"/>
              <a:pPr/>
              <a:t>2</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7F5EA01-D5D9-4CCA-9EAF-286EDEFBB198}" type="slidenum">
              <a:rPr lang="en-US" smtClean="0"/>
              <a:pPr/>
              <a:t>20</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DF587AF-2566-4C3F-BC2C-3109C9566796}" type="slidenum">
              <a:rPr lang="en-US" smtClean="0"/>
              <a:pPr/>
              <a:t>21</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31F700C-E03B-4261-B888-B9309CCEA1CF}" type="slidenum">
              <a:rPr lang="en-US" smtClean="0"/>
              <a:pPr/>
              <a:t>22</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AF771EC-F497-4616-8ADC-3EDF4042C969}" type="slidenum">
              <a:rPr lang="en-US" smtClean="0"/>
              <a:pPr/>
              <a:t>23</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AD2BA8F-6569-4DDA-A3D9-59B1FF5940D4}" type="slidenum">
              <a:rPr lang="en-US" smtClean="0"/>
              <a:pPr/>
              <a:t>24</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7DFF1D-A6D2-4FB6-95F0-106270563781}" type="slidenum">
              <a:rPr lang="en-US" smtClean="0"/>
              <a:pPr/>
              <a:t>25</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3F5E27F-CE92-4474-BDA8-D52524A1C4D9}" type="slidenum">
              <a:rPr lang="en-US" smtClean="0"/>
              <a:pPr/>
              <a:t>26</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7DFB9A6-23CD-4DD8-8977-8CB016477138}" type="slidenum">
              <a:rPr lang="en-US" smtClean="0"/>
              <a:pPr/>
              <a:t>27</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71AA879-1DC2-4628-9F2B-DE386EB6A841}" type="slidenum">
              <a:rPr lang="en-US" smtClean="0"/>
              <a:pPr/>
              <a:t>28</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2F1400B-1FA4-4BDC-90C5-794F740D26B9}" type="slidenum">
              <a:rPr lang="en-US" smtClean="0"/>
              <a:pPr/>
              <a:t>29</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818A728-11E6-4431-89D7-C58C1C07C0C1}" type="slidenum">
              <a:rPr lang="en-US" smtClean="0"/>
              <a:pPr/>
              <a:t>3</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88C5393-A8FC-4B1C-952D-0CB2A39D54A8}" type="slidenum">
              <a:rPr lang="en-US" smtClean="0"/>
              <a:pPr/>
              <a:t>30</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BDA5B33-263D-474D-83E3-8EB5543425AB}" type="slidenum">
              <a:rPr lang="en-US" smtClean="0"/>
              <a:pPr/>
              <a:t>31</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C58048C-704F-476A-A4C0-B1858E143F5A}" type="slidenum">
              <a:rPr lang="en-US" smtClean="0"/>
              <a:pPr/>
              <a:t>32</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F2ED46-36FA-4537-91F9-14B003ABF460}" type="slidenum">
              <a:rPr lang="en-US" smtClean="0"/>
              <a:pPr/>
              <a:t>33</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C66F84D-8640-4AF8-802C-7CB14D4B5FDE}" type="slidenum">
              <a:rPr lang="en-US" smtClean="0"/>
              <a:pPr/>
              <a:t>34</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0CA0592-6619-4BB4-867E-3B11F74AC8B5}" type="slidenum">
              <a:rPr lang="en-US" smtClean="0"/>
              <a:pPr/>
              <a:t>35</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FD8986F-611D-4DDF-B447-D304EF3FD682}" type="slidenum">
              <a:rPr lang="en-US" smtClean="0"/>
              <a:pPr/>
              <a:t>36</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705ECAD-8F0C-4BC9-8284-54C4672BA4C8}" type="slidenum">
              <a:rPr lang="en-US" smtClean="0"/>
              <a:pPr/>
              <a:t>37</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DD98D12-46CA-4B77-BBC5-8AFE73A59B49}" type="slidenum">
              <a:rPr lang="en-US" smtClean="0"/>
              <a:pPr/>
              <a:t>38</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E66E53-4899-42F7-98F4-C1107988DFC3}" type="slidenum">
              <a:rPr lang="en-US" smtClean="0"/>
              <a:pPr/>
              <a:t>39</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2CBD9A1-6B9C-452F-A5CB-65DBE039A1F9}" type="slidenum">
              <a:rPr lang="en-US" smtClean="0"/>
              <a:pPr/>
              <a:t>4</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C83D5DF-CCA2-46CF-BA6A-71C4731C3227}" type="slidenum">
              <a:rPr lang="en-US" smtClean="0"/>
              <a:pPr/>
              <a:t>40</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BD4E724-4D34-41AA-BE6C-31A9AB6CCF50}" type="slidenum">
              <a:rPr lang="en-US" smtClean="0"/>
              <a:pPr/>
              <a:t>41</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DC6BEF9-3EF8-45FF-878B-6C4ACEE41366}" type="slidenum">
              <a:rPr lang="en-US" smtClean="0"/>
              <a:pPr/>
              <a:t>5</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131150C-F8DF-4A99-9236-4BF4C84E3108}" type="slidenum">
              <a:rPr lang="en-US" smtClean="0"/>
              <a:pPr/>
              <a:t>6</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B0845AB-F080-471D-9249-D33FF67AF874}" type="slidenum">
              <a:rPr lang="en-US" smtClean="0"/>
              <a:pPr/>
              <a:t>7</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C9997D3-2A5F-4B02-9B3C-F40407F60C9A}" type="slidenum">
              <a:rPr lang="en-US" smtClean="0"/>
              <a:pPr/>
              <a:t>8</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de-A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BE8D9EB-A43F-40A0-B922-789D20C93ED5}" type="slidenum">
              <a:rPr lang="en-US" smtClean="0"/>
              <a:pPr/>
              <a:t>9</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88" y="982663"/>
            <a:ext cx="7388225" cy="3154362"/>
            <a:chOff x="1" y="559"/>
            <a:chExt cx="4192" cy="1796"/>
          </a:xfrm>
        </p:grpSpPr>
        <p:sp>
          <p:nvSpPr>
            <p:cNvPr id="5" name="Line 3"/>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6" name="Line 4"/>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7" name="Line 5"/>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8" name="Arc 6"/>
            <p:cNvSpPr>
              <a:spLocks/>
            </p:cNvSpPr>
            <p:nvPr/>
          </p:nvSpPr>
          <p:spPr bwMode="ltGray">
            <a:xfrm rot="16200000">
              <a:off x="426" y="865"/>
              <a:ext cx="155"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US"/>
            </a:p>
          </p:txBody>
        </p:sp>
      </p:grpSp>
      <p:grpSp>
        <p:nvGrpSpPr>
          <p:cNvPr id="9" name="Group 7"/>
          <p:cNvGrpSpPr>
            <a:grpSpLocks/>
          </p:cNvGrpSpPr>
          <p:nvPr/>
        </p:nvGrpSpPr>
        <p:grpSpPr bwMode="auto">
          <a:xfrm>
            <a:off x="2608263" y="3429000"/>
            <a:ext cx="6710362" cy="3184525"/>
            <a:chOff x="1480" y="1952"/>
            <a:chExt cx="3808" cy="1812"/>
          </a:xfrm>
        </p:grpSpPr>
        <p:sp>
          <p:nvSpPr>
            <p:cNvPr id="10" name="Line 8"/>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11" name="Line 9"/>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12" name="Arc 10"/>
            <p:cNvSpPr>
              <a:spLocks/>
            </p:cNvSpPr>
            <p:nvPr/>
          </p:nvSpPr>
          <p:spPr bwMode="ltGray">
            <a:xfrm rot="5400000">
              <a:off x="5098" y="3351"/>
              <a:ext cx="154"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US"/>
            </a:p>
          </p:txBody>
        </p:sp>
      </p:grpSp>
      <p:sp>
        <p:nvSpPr>
          <p:cNvPr id="216075" name="Rectangle 11"/>
          <p:cNvSpPr>
            <a:spLocks noGrp="1" noChangeArrowheads="1"/>
          </p:cNvSpPr>
          <p:nvPr>
            <p:ph type="ctrTitle" sz="quarter"/>
          </p:nvPr>
        </p:nvSpPr>
        <p:spPr>
          <a:xfrm>
            <a:off x="1099635" y="1939625"/>
            <a:ext cx="8627904" cy="1264973"/>
          </a:xfrm>
        </p:spPr>
        <p:txBody>
          <a:bodyPr/>
          <a:lstStyle>
            <a:lvl1pPr>
              <a:defRPr/>
            </a:lvl1pPr>
          </a:lstStyle>
          <a:p>
            <a:r>
              <a:rPr lang="en-US" smtClean="0"/>
              <a:t>Click to edit Master title style</a:t>
            </a:r>
            <a:endParaRPr lang="en-US"/>
          </a:p>
        </p:txBody>
      </p:sp>
      <p:sp>
        <p:nvSpPr>
          <p:cNvPr id="216076" name="Rectangle 12"/>
          <p:cNvSpPr>
            <a:spLocks noGrp="1" noChangeArrowheads="1"/>
          </p:cNvSpPr>
          <p:nvPr>
            <p:ph type="subTitle" sz="quarter" idx="1"/>
          </p:nvPr>
        </p:nvSpPr>
        <p:spPr>
          <a:xfrm>
            <a:off x="1099635" y="3663151"/>
            <a:ext cx="7951205" cy="2240056"/>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762000" y="6915150"/>
            <a:ext cx="2114550" cy="506413"/>
          </a:xfrm>
        </p:spPr>
        <p:txBody>
          <a:bodyPr/>
          <a:lstStyle>
            <a:lvl1pPr>
              <a:defRPr sz="1600"/>
            </a:lvl1pPr>
          </a:lstStyle>
          <a:p>
            <a:pPr>
              <a:defRPr/>
            </a:pPr>
            <a:endParaRPr lang="en-US"/>
          </a:p>
        </p:txBody>
      </p:sp>
      <p:sp>
        <p:nvSpPr>
          <p:cNvPr id="14" name="Rectangle 14"/>
          <p:cNvSpPr>
            <a:spLocks noGrp="1" noChangeArrowheads="1"/>
          </p:cNvSpPr>
          <p:nvPr>
            <p:ph type="ftr" sz="quarter" idx="11"/>
          </p:nvPr>
        </p:nvSpPr>
        <p:spPr>
          <a:xfrm>
            <a:off x="3468688" y="6915150"/>
            <a:ext cx="3213100" cy="506413"/>
          </a:xfrm>
        </p:spPr>
        <p:txBody>
          <a:bodyPr/>
          <a:lstStyle>
            <a:lvl1pPr>
              <a:defRPr sz="1600" dirty="0"/>
            </a:lvl1pPr>
          </a:lstStyle>
          <a:p>
            <a:pPr>
              <a:defRPr/>
            </a:pPr>
            <a:endParaRPr lang="en-US"/>
          </a:p>
        </p:txBody>
      </p:sp>
      <p:sp>
        <p:nvSpPr>
          <p:cNvPr id="15" name="Rectangle 15"/>
          <p:cNvSpPr>
            <a:spLocks noGrp="1" noChangeArrowheads="1"/>
          </p:cNvSpPr>
          <p:nvPr>
            <p:ph type="sldNum" sz="quarter" idx="12"/>
          </p:nvPr>
        </p:nvSpPr>
        <p:spPr>
          <a:xfrm>
            <a:off x="7273925" y="6915150"/>
            <a:ext cx="2114550" cy="506413"/>
          </a:xfrm>
        </p:spPr>
        <p:txBody>
          <a:bodyPr/>
          <a:lstStyle>
            <a:lvl1pPr>
              <a:defRPr sz="1600"/>
            </a:lvl1pPr>
          </a:lstStyle>
          <a:p>
            <a:pPr>
              <a:defRPr/>
            </a:pPr>
            <a:fld id="{0F6FC937-376C-4BDB-8D29-32514B811C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dirty="0"/>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807ABA42-EEE7-4BD4-B55C-10BB4A649C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4507" y="337326"/>
            <a:ext cx="2199270" cy="66621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698" y="337326"/>
            <a:ext cx="6428634" cy="66621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dirty="0"/>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40D5E236-F8E3-4AB4-BFEA-A253703EC2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20688"/>
            <a:ext cx="8153400" cy="936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6850" y="1828800"/>
            <a:ext cx="4800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9850" y="1828800"/>
            <a:ext cx="4800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xfrm>
            <a:off x="655638" y="7083425"/>
            <a:ext cx="6872287" cy="338138"/>
          </a:xfrm>
        </p:spPr>
        <p:txBody>
          <a:bodyPr/>
          <a:lstStyle>
            <a:lvl1pPr>
              <a:defRPr/>
            </a:lvl1pPr>
          </a:lstStyle>
          <a:p>
            <a:pPr>
              <a:defRPr/>
            </a:pPr>
            <a:r>
              <a:rPr lang="en-US"/>
              <a:t>FLUKA course, CERN 2008</a:t>
            </a:r>
          </a:p>
        </p:txBody>
      </p:sp>
      <p:sp>
        <p:nvSpPr>
          <p:cNvPr id="5" name="Rectangle 12"/>
          <p:cNvSpPr>
            <a:spLocks noGrp="1" noChangeArrowheads="1"/>
          </p:cNvSpPr>
          <p:nvPr>
            <p:ph type="sldNum" sz="quarter" idx="11"/>
          </p:nvPr>
        </p:nvSpPr>
        <p:spPr/>
        <p:txBody>
          <a:bodyPr/>
          <a:lstStyle>
            <a:lvl1pPr>
              <a:defRPr/>
            </a:lvl1pPr>
          </a:lstStyle>
          <a:p>
            <a:pPr>
              <a:defRPr/>
            </a:pPr>
            <a:fld id="{1FF7B28E-0717-4162-A2FD-5B145DAE36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817" y="4877174"/>
            <a:ext cx="8627904" cy="150742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1817" y="3216897"/>
            <a:ext cx="8627904" cy="1660277"/>
          </a:xfrm>
        </p:spPr>
        <p:txBody>
          <a:bodyPr anchor="b"/>
          <a:lstStyle>
            <a:lvl1pPr marL="0" indent="0">
              <a:buNone/>
              <a:defRPr sz="2200"/>
            </a:lvl1pPr>
            <a:lvl2pPr marL="506852" indent="0">
              <a:buNone/>
              <a:defRPr sz="2000"/>
            </a:lvl2pPr>
            <a:lvl3pPr marL="1013704" indent="0">
              <a:buNone/>
              <a:defRPr sz="1800"/>
            </a:lvl3pPr>
            <a:lvl4pPr marL="1520556" indent="0">
              <a:buNone/>
              <a:defRPr sz="1600"/>
            </a:lvl4pPr>
            <a:lvl5pPr marL="2027408" indent="0">
              <a:buNone/>
              <a:defRPr sz="1600"/>
            </a:lvl5pPr>
            <a:lvl6pPr marL="2534260" indent="0">
              <a:buNone/>
              <a:defRPr sz="1600"/>
            </a:lvl6pPr>
            <a:lvl7pPr marL="3041112" indent="0">
              <a:buNone/>
              <a:defRPr sz="1600"/>
            </a:lvl7pPr>
            <a:lvl8pPr marL="3547963" indent="0">
              <a:buNone/>
              <a:defRPr sz="1600"/>
            </a:lvl8pPr>
            <a:lvl9pPr marL="4054815" indent="0">
              <a:buNone/>
              <a:defRPr sz="16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a:lvl1pPr>
          </a:lstStyle>
          <a:p>
            <a:pPr>
              <a:defRPr/>
            </a:pPr>
            <a:r>
              <a:rPr lang="en-US"/>
              <a:t>FLUKA course, CERN 2008</a:t>
            </a:r>
          </a:p>
        </p:txBody>
      </p:sp>
      <p:sp>
        <p:nvSpPr>
          <p:cNvPr id="6" name="Rectangle 12"/>
          <p:cNvSpPr>
            <a:spLocks noGrp="1" noChangeArrowheads="1"/>
          </p:cNvSpPr>
          <p:nvPr>
            <p:ph type="sldNum" sz="quarter" idx="12"/>
          </p:nvPr>
        </p:nvSpPr>
        <p:spPr/>
        <p:txBody>
          <a:bodyPr/>
          <a:lstStyle>
            <a:lvl1pPr>
              <a:defRPr/>
            </a:lvl1pPr>
          </a:lstStyle>
          <a:p>
            <a:pPr>
              <a:defRPr/>
            </a:pPr>
            <a:fld id="{20B0EF65-E682-4FEF-8C4D-6A623E9527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6698" y="1264973"/>
            <a:ext cx="4313952" cy="573454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9825" y="1264973"/>
            <a:ext cx="4313952" cy="573454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p:txBody>
          <a:bodyPr/>
          <a:lstStyle>
            <a:lvl1pPr>
              <a:defRPr/>
            </a:lvl1pPr>
          </a:lstStyle>
          <a:p>
            <a:pPr>
              <a:defRPr/>
            </a:pPr>
            <a:endParaRPr lang="en-US"/>
          </a:p>
        </p:txBody>
      </p:sp>
      <p:sp>
        <p:nvSpPr>
          <p:cNvPr id="6" name="Rectangle 11"/>
          <p:cNvSpPr>
            <a:spLocks noGrp="1" noChangeArrowheads="1"/>
          </p:cNvSpPr>
          <p:nvPr>
            <p:ph type="ftr" sz="quarter" idx="11"/>
          </p:nvPr>
        </p:nvSpPr>
        <p:spPr/>
        <p:txBody>
          <a:bodyPr/>
          <a:lstStyle>
            <a:lvl1pPr>
              <a:defRPr/>
            </a:lvl1pPr>
          </a:lstStyle>
          <a:p>
            <a:pPr>
              <a:defRPr/>
            </a:pPr>
            <a:r>
              <a:rPr lang="en-US"/>
              <a:t>FLUKA course, CERN 2008</a:t>
            </a:r>
          </a:p>
        </p:txBody>
      </p:sp>
      <p:sp>
        <p:nvSpPr>
          <p:cNvPr id="7" name="Rectangle 12"/>
          <p:cNvSpPr>
            <a:spLocks noGrp="1" noChangeArrowheads="1"/>
          </p:cNvSpPr>
          <p:nvPr>
            <p:ph type="sldNum" sz="quarter" idx="12"/>
          </p:nvPr>
        </p:nvSpPr>
        <p:spPr/>
        <p:txBody>
          <a:bodyPr/>
          <a:lstStyle>
            <a:lvl1pPr>
              <a:defRPr/>
            </a:lvl1pPr>
          </a:lstStyle>
          <a:p>
            <a:pPr>
              <a:defRPr/>
            </a:pPr>
            <a:fld id="{62EBD1A1-4E4A-4EAC-A991-B2DB048C94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7524" y="303945"/>
            <a:ext cx="9135428" cy="12649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7524" y="1698930"/>
            <a:ext cx="4484889" cy="708033"/>
          </a:xfrm>
        </p:spPr>
        <p:txBody>
          <a:bodyPr anchor="b"/>
          <a:lstStyle>
            <a:lvl1pPr marL="0" indent="0">
              <a:buNone/>
              <a:defRPr sz="2700" b="1"/>
            </a:lvl1pPr>
            <a:lvl2pPr marL="506852" indent="0">
              <a:buNone/>
              <a:defRPr sz="2200" b="1"/>
            </a:lvl2pPr>
            <a:lvl3pPr marL="1013704" indent="0">
              <a:buNone/>
              <a:defRPr sz="2000" b="1"/>
            </a:lvl3pPr>
            <a:lvl4pPr marL="1520556" indent="0">
              <a:buNone/>
              <a:defRPr sz="1800" b="1"/>
            </a:lvl4pPr>
            <a:lvl5pPr marL="2027408" indent="0">
              <a:buNone/>
              <a:defRPr sz="1800" b="1"/>
            </a:lvl5pPr>
            <a:lvl6pPr marL="2534260" indent="0">
              <a:buNone/>
              <a:defRPr sz="1800" b="1"/>
            </a:lvl6pPr>
            <a:lvl7pPr marL="3041112" indent="0">
              <a:buNone/>
              <a:defRPr sz="1800" b="1"/>
            </a:lvl7pPr>
            <a:lvl8pPr marL="3547963" indent="0">
              <a:buNone/>
              <a:defRPr sz="1800" b="1"/>
            </a:lvl8pPr>
            <a:lvl9pPr marL="405481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7524" y="2406962"/>
            <a:ext cx="4484889"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301" y="1698930"/>
            <a:ext cx="4486651" cy="708033"/>
          </a:xfrm>
        </p:spPr>
        <p:txBody>
          <a:bodyPr anchor="b"/>
          <a:lstStyle>
            <a:lvl1pPr marL="0" indent="0">
              <a:buNone/>
              <a:defRPr sz="2700" b="1"/>
            </a:lvl1pPr>
            <a:lvl2pPr marL="506852" indent="0">
              <a:buNone/>
              <a:defRPr sz="2200" b="1"/>
            </a:lvl2pPr>
            <a:lvl3pPr marL="1013704" indent="0">
              <a:buNone/>
              <a:defRPr sz="2000" b="1"/>
            </a:lvl3pPr>
            <a:lvl4pPr marL="1520556" indent="0">
              <a:buNone/>
              <a:defRPr sz="1800" b="1"/>
            </a:lvl4pPr>
            <a:lvl5pPr marL="2027408" indent="0">
              <a:buNone/>
              <a:defRPr sz="1800" b="1"/>
            </a:lvl5pPr>
            <a:lvl6pPr marL="2534260" indent="0">
              <a:buNone/>
              <a:defRPr sz="1800" b="1"/>
            </a:lvl6pPr>
            <a:lvl7pPr marL="3041112" indent="0">
              <a:buNone/>
              <a:defRPr sz="1800" b="1"/>
            </a:lvl7pPr>
            <a:lvl8pPr marL="3547963" indent="0">
              <a:buNone/>
              <a:defRPr sz="1800" b="1"/>
            </a:lvl8pPr>
            <a:lvl9pPr marL="405481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56301" y="2406962"/>
            <a:ext cx="4486651"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p:txBody>
          <a:bodyPr/>
          <a:lstStyle>
            <a:lvl1pPr>
              <a:defRPr/>
            </a:lvl1pPr>
          </a:lstStyle>
          <a:p>
            <a:pPr>
              <a:defRPr/>
            </a:pPr>
            <a:endParaRPr lang="en-US"/>
          </a:p>
        </p:txBody>
      </p:sp>
      <p:sp>
        <p:nvSpPr>
          <p:cNvPr id="8" name="Rectangle 11"/>
          <p:cNvSpPr>
            <a:spLocks noGrp="1" noChangeArrowheads="1"/>
          </p:cNvSpPr>
          <p:nvPr>
            <p:ph type="ftr" sz="quarter" idx="11"/>
          </p:nvPr>
        </p:nvSpPr>
        <p:spPr/>
        <p:txBody>
          <a:bodyPr/>
          <a:lstStyle>
            <a:lvl1pPr>
              <a:defRPr/>
            </a:lvl1pPr>
          </a:lstStyle>
          <a:p>
            <a:pPr>
              <a:defRPr/>
            </a:pPr>
            <a:r>
              <a:rPr lang="en-US"/>
              <a:t>FLUKA course, CERN 2008</a:t>
            </a:r>
          </a:p>
        </p:txBody>
      </p:sp>
      <p:sp>
        <p:nvSpPr>
          <p:cNvPr id="9" name="Rectangle 12"/>
          <p:cNvSpPr>
            <a:spLocks noGrp="1" noChangeArrowheads="1"/>
          </p:cNvSpPr>
          <p:nvPr>
            <p:ph type="sldNum" sz="quarter" idx="12"/>
          </p:nvPr>
        </p:nvSpPr>
        <p:spPr/>
        <p:txBody>
          <a:bodyPr/>
          <a:lstStyle>
            <a:lvl1pPr>
              <a:defRPr/>
            </a:lvl1pPr>
          </a:lstStyle>
          <a:p>
            <a:pPr>
              <a:defRPr/>
            </a:pPr>
            <a:fld id="{B79A6E31-8C95-4141-8309-D2814B68BA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p:txBody>
          <a:bodyPr/>
          <a:lstStyle>
            <a:lvl1pPr>
              <a:defRPr/>
            </a:lvl1pPr>
          </a:lstStyle>
          <a:p>
            <a:pPr>
              <a:defRPr/>
            </a:pPr>
            <a:endParaRPr lang="en-US"/>
          </a:p>
        </p:txBody>
      </p:sp>
      <p:sp>
        <p:nvSpPr>
          <p:cNvPr id="4" name="Rectangle 11"/>
          <p:cNvSpPr>
            <a:spLocks noGrp="1" noChangeArrowheads="1"/>
          </p:cNvSpPr>
          <p:nvPr>
            <p:ph type="ftr" sz="quarter" idx="11"/>
          </p:nvPr>
        </p:nvSpPr>
        <p:spPr/>
        <p:txBody>
          <a:bodyPr/>
          <a:lstStyle>
            <a:lvl1pPr>
              <a:defRPr/>
            </a:lvl1pPr>
          </a:lstStyle>
          <a:p>
            <a:pPr>
              <a:defRPr/>
            </a:pPr>
            <a:r>
              <a:rPr lang="en-US"/>
              <a:t>FLUKA course, CERN 2008</a:t>
            </a:r>
          </a:p>
        </p:txBody>
      </p:sp>
      <p:sp>
        <p:nvSpPr>
          <p:cNvPr id="5" name="Rectangle 12"/>
          <p:cNvSpPr>
            <a:spLocks noGrp="1" noChangeArrowheads="1"/>
          </p:cNvSpPr>
          <p:nvPr>
            <p:ph type="sldNum" sz="quarter" idx="12"/>
          </p:nvPr>
        </p:nvSpPr>
        <p:spPr/>
        <p:txBody>
          <a:bodyPr/>
          <a:lstStyle>
            <a:lvl1pPr>
              <a:defRPr/>
            </a:lvl1pPr>
          </a:lstStyle>
          <a:p>
            <a:pPr>
              <a:defRPr/>
            </a:pPr>
            <a:fld id="{85FAC0FF-CFFF-421D-B051-94E059BE30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en-US"/>
          </a:p>
        </p:txBody>
      </p:sp>
      <p:sp>
        <p:nvSpPr>
          <p:cNvPr id="3" name="Rectangle 11"/>
          <p:cNvSpPr>
            <a:spLocks noGrp="1" noChangeArrowheads="1"/>
          </p:cNvSpPr>
          <p:nvPr>
            <p:ph type="ftr" sz="quarter" idx="11"/>
          </p:nvPr>
        </p:nvSpPr>
        <p:spPr/>
        <p:txBody>
          <a:bodyPr/>
          <a:lstStyle>
            <a:lvl1pPr>
              <a:defRPr/>
            </a:lvl1pPr>
          </a:lstStyle>
          <a:p>
            <a:pPr>
              <a:defRPr/>
            </a:pPr>
            <a:r>
              <a:rPr lang="en-US"/>
              <a:t>FLUKA course, CERN 2008</a:t>
            </a:r>
          </a:p>
        </p:txBody>
      </p:sp>
      <p:sp>
        <p:nvSpPr>
          <p:cNvPr id="4" name="Rectangle 12"/>
          <p:cNvSpPr>
            <a:spLocks noGrp="1" noChangeArrowheads="1"/>
          </p:cNvSpPr>
          <p:nvPr>
            <p:ph type="sldNum" sz="quarter" idx="12"/>
          </p:nvPr>
        </p:nvSpPr>
        <p:spPr/>
        <p:txBody>
          <a:bodyPr/>
          <a:lstStyle>
            <a:lvl1pPr>
              <a:defRPr/>
            </a:lvl1pPr>
          </a:lstStyle>
          <a:p>
            <a:pPr>
              <a:defRPr/>
            </a:pPr>
            <a:fld id="{D78534B8-3422-4274-8879-4C49B2BA00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524" y="302188"/>
            <a:ext cx="3339436" cy="1286056"/>
          </a:xfrm>
        </p:spPr>
        <p:txBody>
          <a:bodyPr/>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68554" y="302189"/>
            <a:ext cx="5674397" cy="6477716"/>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7524" y="1588244"/>
            <a:ext cx="3339436" cy="5191661"/>
          </a:xfrm>
        </p:spPr>
        <p:txBody>
          <a:bodyPr/>
          <a:lstStyle>
            <a:lvl1pPr marL="0" indent="0">
              <a:buNone/>
              <a:defRPr sz="1600"/>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p>
        </p:txBody>
      </p:sp>
      <p:sp>
        <p:nvSpPr>
          <p:cNvPr id="6" name="Rectangle 11"/>
          <p:cNvSpPr>
            <a:spLocks noGrp="1" noChangeArrowheads="1"/>
          </p:cNvSpPr>
          <p:nvPr>
            <p:ph type="ftr" sz="quarter" idx="11"/>
          </p:nvPr>
        </p:nvSpPr>
        <p:spPr/>
        <p:txBody>
          <a:bodyPr/>
          <a:lstStyle>
            <a:lvl1pPr>
              <a:defRPr/>
            </a:lvl1pPr>
          </a:lstStyle>
          <a:p>
            <a:pPr>
              <a:defRPr/>
            </a:pPr>
            <a:r>
              <a:rPr lang="en-US"/>
              <a:t>FLUKA course, CERN 2008</a:t>
            </a:r>
          </a:p>
        </p:txBody>
      </p:sp>
      <p:sp>
        <p:nvSpPr>
          <p:cNvPr id="7" name="Rectangle 12"/>
          <p:cNvSpPr>
            <a:spLocks noGrp="1" noChangeArrowheads="1"/>
          </p:cNvSpPr>
          <p:nvPr>
            <p:ph type="sldNum" sz="quarter" idx="12"/>
          </p:nvPr>
        </p:nvSpPr>
        <p:spPr/>
        <p:txBody>
          <a:bodyPr/>
          <a:lstStyle>
            <a:lvl1pPr>
              <a:defRPr/>
            </a:lvl1pPr>
          </a:lstStyle>
          <a:p>
            <a:pPr>
              <a:defRPr/>
            </a:pPr>
            <a:fld id="{275DBD1A-94A8-438A-A5F0-5386761FC6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564" y="5312887"/>
            <a:ext cx="6090285" cy="627216"/>
          </a:xfrm>
        </p:spPr>
        <p:txBody>
          <a:bodyPr/>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89564" y="678166"/>
            <a:ext cx="6090285" cy="4553903"/>
          </a:xfrm>
        </p:spPr>
        <p:txBody>
          <a:bodyPr/>
          <a:lstStyle>
            <a:lvl1pPr marL="0" indent="0">
              <a:buNone/>
              <a:defRPr sz="3500"/>
            </a:lvl1pPr>
            <a:lvl2pPr marL="506852" indent="0">
              <a:buNone/>
              <a:defRPr sz="3100"/>
            </a:lvl2pPr>
            <a:lvl3pPr marL="1013704" indent="0">
              <a:buNone/>
              <a:defRPr sz="2700"/>
            </a:lvl3pPr>
            <a:lvl4pPr marL="1520556" indent="0">
              <a:buNone/>
              <a:defRPr sz="2200"/>
            </a:lvl4pPr>
            <a:lvl5pPr marL="2027408" indent="0">
              <a:buNone/>
              <a:defRPr sz="2200"/>
            </a:lvl5pPr>
            <a:lvl6pPr marL="2534260" indent="0">
              <a:buNone/>
              <a:defRPr sz="2200"/>
            </a:lvl6pPr>
            <a:lvl7pPr marL="3041112" indent="0">
              <a:buNone/>
              <a:defRPr sz="2200"/>
            </a:lvl7pPr>
            <a:lvl8pPr marL="3547963" indent="0">
              <a:buNone/>
              <a:defRPr sz="2200"/>
            </a:lvl8pPr>
            <a:lvl9pPr marL="4054815" indent="0">
              <a:buNone/>
              <a:defRPr sz="22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89564" y="5940103"/>
            <a:ext cx="6090285" cy="890751"/>
          </a:xfrm>
        </p:spPr>
        <p:txBody>
          <a:bodyPr/>
          <a:lstStyle>
            <a:lvl1pPr marL="0" indent="0">
              <a:buNone/>
              <a:defRPr sz="1600"/>
            </a:lvl1pPr>
            <a:lvl2pPr marL="506852" indent="0">
              <a:buNone/>
              <a:defRPr sz="1300"/>
            </a:lvl2pPr>
            <a:lvl3pPr marL="1013704" indent="0">
              <a:buNone/>
              <a:defRPr sz="1100"/>
            </a:lvl3pPr>
            <a:lvl4pPr marL="1520556" indent="0">
              <a:buNone/>
              <a:defRPr sz="1000"/>
            </a:lvl4pPr>
            <a:lvl5pPr marL="2027408" indent="0">
              <a:buNone/>
              <a:defRPr sz="1000"/>
            </a:lvl5pPr>
            <a:lvl6pPr marL="2534260" indent="0">
              <a:buNone/>
              <a:defRPr sz="1000"/>
            </a:lvl6pPr>
            <a:lvl7pPr marL="3041112" indent="0">
              <a:buNone/>
              <a:defRPr sz="1000"/>
            </a:lvl7pPr>
            <a:lvl8pPr marL="3547963" indent="0">
              <a:buNone/>
              <a:defRPr sz="1000"/>
            </a:lvl8pPr>
            <a:lvl9pPr marL="4054815" indent="0">
              <a:buNone/>
              <a:defRPr sz="10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p>
        </p:txBody>
      </p:sp>
      <p:sp>
        <p:nvSpPr>
          <p:cNvPr id="6" name="Rectangle 11"/>
          <p:cNvSpPr>
            <a:spLocks noGrp="1" noChangeArrowheads="1"/>
          </p:cNvSpPr>
          <p:nvPr>
            <p:ph type="ftr" sz="quarter" idx="11"/>
          </p:nvPr>
        </p:nvSpPr>
        <p:spPr/>
        <p:txBody>
          <a:bodyPr/>
          <a:lstStyle>
            <a:lvl1pPr>
              <a:defRPr dirty="0"/>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EB0124F7-9762-4891-8F51-C131CA6745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42" name="Rectangle 2"/>
          <p:cNvSpPr>
            <a:spLocks noChangeArrowheads="1"/>
          </p:cNvSpPr>
          <p:nvPr/>
        </p:nvSpPr>
        <p:spPr bwMode="ltGray">
          <a:xfrm>
            <a:off x="3721100" y="0"/>
            <a:ext cx="6429375" cy="168275"/>
          </a:xfrm>
          <a:prstGeom prst="rect">
            <a:avLst/>
          </a:prstGeom>
          <a:pattFill prst="pct70">
            <a:fgClr>
              <a:schemeClr val="folHlink"/>
            </a:fgClr>
            <a:bgClr>
              <a:schemeClr val="bg1"/>
            </a:bgClr>
          </a:pattFill>
          <a:ln w="9525">
            <a:noFill/>
            <a:miter lim="800000"/>
            <a:headEnd/>
            <a:tailEnd/>
          </a:ln>
          <a:effectLst/>
        </p:spPr>
        <p:txBody>
          <a:bodyPr wrap="none" lIns="101370" tIns="50685" rIns="101370" bIns="50685" anchor="ctr"/>
          <a:lstStyle/>
          <a:p>
            <a:pPr>
              <a:defRPr/>
            </a:pPr>
            <a:endParaRPr lang="en-US"/>
          </a:p>
        </p:txBody>
      </p:sp>
      <p:sp>
        <p:nvSpPr>
          <p:cNvPr id="215043" name="Line 3"/>
          <p:cNvSpPr>
            <a:spLocks noChangeShapeType="1"/>
          </p:cNvSpPr>
          <p:nvPr/>
        </p:nvSpPr>
        <p:spPr bwMode="ltGray">
          <a:xfrm>
            <a:off x="9812338" y="0"/>
            <a:ext cx="0" cy="2614613"/>
          </a:xfrm>
          <a:prstGeom prst="line">
            <a:avLst/>
          </a:prstGeom>
          <a:noFill/>
          <a:ln w="12700">
            <a:solidFill>
              <a:schemeClr val="hlink"/>
            </a:solidFill>
            <a:round/>
            <a:headEnd type="none" w="sm" len="sm"/>
            <a:tailEnd type="none" w="sm" len="sm"/>
          </a:ln>
          <a:effectLst/>
        </p:spPr>
        <p:txBody>
          <a:bodyPr lIns="101370" tIns="50685" rIns="101370" bIns="50685"/>
          <a:lstStyle/>
          <a:p>
            <a:pPr>
              <a:defRPr/>
            </a:pPr>
            <a:endParaRPr lang="en-US"/>
          </a:p>
        </p:txBody>
      </p:sp>
      <p:grpSp>
        <p:nvGrpSpPr>
          <p:cNvPr id="2052" name="Group 4"/>
          <p:cNvGrpSpPr>
            <a:grpSpLocks/>
          </p:cNvGrpSpPr>
          <p:nvPr/>
        </p:nvGrpSpPr>
        <p:grpSpPr bwMode="auto">
          <a:xfrm>
            <a:off x="338138" y="590550"/>
            <a:ext cx="2101850" cy="2867025"/>
            <a:chOff x="192" y="336"/>
            <a:chExt cx="1193" cy="1632"/>
          </a:xfrm>
        </p:grpSpPr>
        <p:sp>
          <p:nvSpPr>
            <p:cNvPr id="215045" name="Line 5"/>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215046" name="Line 6"/>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US"/>
            </a:p>
          </p:txBody>
        </p:sp>
        <p:sp>
          <p:nvSpPr>
            <p:cNvPr id="215047" name="Arc 7"/>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US"/>
            </a:p>
          </p:txBody>
        </p:sp>
      </p:grpSp>
      <p:sp>
        <p:nvSpPr>
          <p:cNvPr id="2053" name="Rectangle 8"/>
          <p:cNvSpPr>
            <a:spLocks noGrp="1" noChangeArrowheads="1"/>
          </p:cNvSpPr>
          <p:nvPr>
            <p:ph type="title"/>
          </p:nvPr>
        </p:nvSpPr>
        <p:spPr bwMode="auto">
          <a:xfrm>
            <a:off x="762000" y="336550"/>
            <a:ext cx="8626475" cy="674688"/>
          </a:xfrm>
          <a:prstGeom prst="rect">
            <a:avLst/>
          </a:prstGeom>
          <a:noFill/>
          <a:ln w="9525">
            <a:noFill/>
            <a:miter lim="800000"/>
            <a:headEnd/>
            <a:tailEnd/>
          </a:ln>
        </p:spPr>
        <p:txBody>
          <a:bodyPr vert="horz" wrap="square" lIns="102074" tIns="51038" rIns="102074" bIns="51038" numCol="1" anchor="b" anchorCtr="0" compatLnSpc="1">
            <a:prstTxWarp prst="textNoShape">
              <a:avLst/>
            </a:prstTxWarp>
          </a:bodyPr>
          <a:lstStyle/>
          <a:p>
            <a:pPr lvl="0"/>
            <a:r>
              <a:rPr lang="en-US" smtClean="0"/>
              <a:t>Click to edit Master title style</a:t>
            </a:r>
          </a:p>
        </p:txBody>
      </p:sp>
      <p:sp>
        <p:nvSpPr>
          <p:cNvPr id="2054" name="Rectangle 9"/>
          <p:cNvSpPr>
            <a:spLocks noGrp="1" noChangeArrowheads="1"/>
          </p:cNvSpPr>
          <p:nvPr>
            <p:ph type="body" idx="1"/>
          </p:nvPr>
        </p:nvSpPr>
        <p:spPr bwMode="auto">
          <a:xfrm>
            <a:off x="676275" y="1265238"/>
            <a:ext cx="8797925" cy="5734050"/>
          </a:xfrm>
          <a:prstGeom prst="rect">
            <a:avLst/>
          </a:prstGeom>
          <a:noFill/>
          <a:ln w="9525">
            <a:noFill/>
            <a:miter lim="800000"/>
            <a:headEnd/>
            <a:tailEnd/>
          </a:ln>
        </p:spPr>
        <p:txBody>
          <a:bodyPr vert="horz" wrap="square" lIns="102074" tIns="51038" rIns="102074" bIns="51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50" name="Rectangle 10"/>
          <p:cNvSpPr>
            <a:spLocks noGrp="1" noChangeArrowheads="1"/>
          </p:cNvSpPr>
          <p:nvPr>
            <p:ph type="dt" sz="half" idx="2"/>
          </p:nvPr>
        </p:nvSpPr>
        <p:spPr bwMode="auto">
          <a:xfrm>
            <a:off x="762000" y="7083425"/>
            <a:ext cx="2114550" cy="338138"/>
          </a:xfrm>
          <a:prstGeom prst="rect">
            <a:avLst/>
          </a:prstGeom>
          <a:noFill/>
          <a:ln w="9525">
            <a:noFill/>
            <a:miter lim="800000"/>
            <a:headEnd/>
            <a:tailEnd/>
          </a:ln>
          <a:effectLst/>
        </p:spPr>
        <p:txBody>
          <a:bodyPr vert="horz" wrap="square" lIns="102074" tIns="51038" rIns="102074" bIns="51038" numCol="1" anchor="b" anchorCtr="0" compatLnSpc="1">
            <a:prstTxWarp prst="textNoShape">
              <a:avLst/>
            </a:prstTxWarp>
          </a:bodyPr>
          <a:lstStyle>
            <a:lvl1pPr algn="l">
              <a:defRPr sz="1300"/>
            </a:lvl1pPr>
          </a:lstStyle>
          <a:p>
            <a:pPr>
              <a:defRPr/>
            </a:pPr>
            <a:endParaRPr lang="en-US"/>
          </a:p>
        </p:txBody>
      </p:sp>
      <p:sp>
        <p:nvSpPr>
          <p:cNvPr id="215051" name="Rectangle 11"/>
          <p:cNvSpPr>
            <a:spLocks noGrp="1" noChangeArrowheads="1"/>
          </p:cNvSpPr>
          <p:nvPr>
            <p:ph type="ftr" sz="quarter" idx="3"/>
          </p:nvPr>
        </p:nvSpPr>
        <p:spPr bwMode="auto">
          <a:xfrm>
            <a:off x="3128963" y="7083425"/>
            <a:ext cx="4398962" cy="338138"/>
          </a:xfrm>
          <a:prstGeom prst="rect">
            <a:avLst/>
          </a:prstGeom>
          <a:noFill/>
          <a:ln w="9525">
            <a:noFill/>
            <a:miter lim="800000"/>
            <a:headEnd/>
            <a:tailEnd/>
          </a:ln>
          <a:effectLst/>
        </p:spPr>
        <p:txBody>
          <a:bodyPr vert="horz" wrap="square" lIns="102074" tIns="51038" rIns="102074" bIns="51038" numCol="1" anchor="b" anchorCtr="0" compatLnSpc="1">
            <a:prstTxWarp prst="textNoShape">
              <a:avLst/>
            </a:prstTxWarp>
          </a:bodyPr>
          <a:lstStyle>
            <a:lvl1pPr>
              <a:defRPr sz="1300"/>
            </a:lvl1pPr>
          </a:lstStyle>
          <a:p>
            <a:pPr>
              <a:defRPr/>
            </a:pPr>
            <a:r>
              <a:rPr lang="en-US"/>
              <a:t>FLUKA course, CERN 2008</a:t>
            </a:r>
          </a:p>
        </p:txBody>
      </p:sp>
      <p:sp>
        <p:nvSpPr>
          <p:cNvPr id="215052" name="Rectangle 12"/>
          <p:cNvSpPr>
            <a:spLocks noGrp="1" noChangeArrowheads="1"/>
          </p:cNvSpPr>
          <p:nvPr>
            <p:ph type="sldNum" sz="quarter" idx="4"/>
          </p:nvPr>
        </p:nvSpPr>
        <p:spPr bwMode="auto">
          <a:xfrm>
            <a:off x="7697788" y="7083425"/>
            <a:ext cx="1776412" cy="338138"/>
          </a:xfrm>
          <a:prstGeom prst="rect">
            <a:avLst/>
          </a:prstGeom>
          <a:noFill/>
          <a:ln w="9525">
            <a:noFill/>
            <a:miter lim="800000"/>
            <a:headEnd/>
            <a:tailEnd/>
          </a:ln>
          <a:effectLst/>
        </p:spPr>
        <p:txBody>
          <a:bodyPr vert="horz" wrap="square" lIns="102074" tIns="51038" rIns="102074" bIns="51038" numCol="1" anchor="b" anchorCtr="0" compatLnSpc="1">
            <a:prstTxWarp prst="textNoShape">
              <a:avLst/>
            </a:prstTxWarp>
          </a:bodyPr>
          <a:lstStyle>
            <a:lvl1pPr algn="r">
              <a:defRPr sz="1300"/>
            </a:lvl1pPr>
          </a:lstStyle>
          <a:p>
            <a:pPr>
              <a:defRPr/>
            </a:pPr>
            <a:fld id="{9CBFB204-D905-46FA-A3A2-BE83243118A5}" type="slidenum">
              <a:rPr lang="en-US"/>
              <a:pPr>
                <a:defRPr/>
              </a:pPr>
              <a:t>‹#›</a:t>
            </a:fld>
            <a:endParaRPr lang="en-US"/>
          </a:p>
        </p:txBody>
      </p:sp>
      <p:sp>
        <p:nvSpPr>
          <p:cNvPr id="14" name="Text Box 8"/>
          <p:cNvSpPr txBox="1">
            <a:spLocks noChangeArrowheads="1"/>
          </p:cNvSpPr>
          <p:nvPr userDrawn="1"/>
        </p:nvSpPr>
        <p:spPr bwMode="auto">
          <a:xfrm>
            <a:off x="8275638" y="6996113"/>
            <a:ext cx="1828800" cy="461962"/>
          </a:xfrm>
          <a:prstGeom prst="rect">
            <a:avLst/>
          </a:prstGeom>
          <a:noFill/>
          <a:ln w="9525">
            <a:noFill/>
            <a:miter lim="800000"/>
            <a:headEnd/>
            <a:tailEnd/>
          </a:ln>
          <a:effectLst/>
        </p:spPr>
        <p:txBody>
          <a:bodyPr>
            <a:spAutoFit/>
          </a:bodyPr>
          <a:lstStyle/>
          <a:p>
            <a:pPr algn="ctr">
              <a:spcBef>
                <a:spcPct val="50000"/>
              </a:spcBef>
              <a:defRPr/>
            </a:pPr>
            <a:r>
              <a:rPr lang="de-AT" sz="1200" dirty="0"/>
              <a:t>C. Theis, M. Brugger CERN</a:t>
            </a:r>
          </a:p>
        </p:txBody>
      </p:sp>
      <p:sp>
        <p:nvSpPr>
          <p:cNvPr id="15" name="Rectangle 46"/>
          <p:cNvSpPr>
            <a:spLocks noChangeArrowheads="1"/>
          </p:cNvSpPr>
          <p:nvPr userDrawn="1"/>
        </p:nvSpPr>
        <p:spPr bwMode="auto">
          <a:xfrm>
            <a:off x="198438" y="6996113"/>
            <a:ext cx="1550987" cy="274637"/>
          </a:xfrm>
          <a:prstGeom prst="rect">
            <a:avLst/>
          </a:prstGeom>
          <a:noFill/>
          <a:ln w="9525">
            <a:noFill/>
            <a:miter lim="800000"/>
            <a:headEnd/>
            <a:tailEnd/>
          </a:ln>
          <a:effectLst/>
        </p:spPr>
        <p:txBody>
          <a:bodyPr wrap="none">
            <a:spAutoFit/>
          </a:bodyPr>
          <a:lstStyle/>
          <a:p>
            <a:pPr>
              <a:defRPr/>
            </a:pPr>
            <a:r>
              <a:rPr lang="de-AT" sz="1200"/>
              <a:t>SimpleGeo example</a:t>
            </a:r>
            <a:endParaRPr lang="en-US" sz="1200"/>
          </a:p>
        </p:txBody>
      </p:sp>
      <p:sp>
        <p:nvSpPr>
          <p:cNvPr id="16" name="Rectangle 47"/>
          <p:cNvSpPr>
            <a:spLocks noChangeArrowheads="1"/>
          </p:cNvSpPr>
          <p:nvPr userDrawn="1"/>
        </p:nvSpPr>
        <p:spPr bwMode="auto">
          <a:xfrm>
            <a:off x="4781550" y="6996113"/>
            <a:ext cx="369888" cy="274637"/>
          </a:xfrm>
          <a:prstGeom prst="rect">
            <a:avLst/>
          </a:prstGeom>
          <a:noFill/>
          <a:ln w="9525">
            <a:noFill/>
            <a:miter lim="800000"/>
            <a:headEnd/>
            <a:tailEnd/>
          </a:ln>
          <a:effectLst/>
        </p:spPr>
        <p:txBody>
          <a:bodyPr wrap="none">
            <a:spAutoFit/>
          </a:bodyPr>
          <a:lstStyle/>
          <a:p>
            <a:pPr>
              <a:defRPr/>
            </a:pPr>
            <a:fld id="{0D7E1A46-5334-4651-BD16-EC418D3FFA99}" type="slidenum">
              <a:rPr lang="en-US" sz="1200"/>
              <a:pPr>
                <a:defRPr/>
              </a:pPr>
              <a:t>‹#›</a:t>
            </a:fld>
            <a:endParaRPr lang="en-US" sz="1200"/>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506852" algn="l" rtl="0" eaLnBrk="1" fontAlgn="base" hangingPunct="1">
        <a:spcBef>
          <a:spcPct val="0"/>
        </a:spcBef>
        <a:spcAft>
          <a:spcPct val="0"/>
        </a:spcAft>
        <a:defRPr sz="4000">
          <a:solidFill>
            <a:schemeClr val="tx2"/>
          </a:solidFill>
          <a:latin typeface="Tahoma" pitchFamily="34" charset="0"/>
        </a:defRPr>
      </a:lvl6pPr>
      <a:lvl7pPr marL="1013704" algn="l" rtl="0" eaLnBrk="1" fontAlgn="base" hangingPunct="1">
        <a:spcBef>
          <a:spcPct val="0"/>
        </a:spcBef>
        <a:spcAft>
          <a:spcPct val="0"/>
        </a:spcAft>
        <a:defRPr sz="4000">
          <a:solidFill>
            <a:schemeClr val="tx2"/>
          </a:solidFill>
          <a:latin typeface="Tahoma" pitchFamily="34" charset="0"/>
        </a:defRPr>
      </a:lvl7pPr>
      <a:lvl8pPr marL="1520556" algn="l" rtl="0" eaLnBrk="1" fontAlgn="base" hangingPunct="1">
        <a:spcBef>
          <a:spcPct val="0"/>
        </a:spcBef>
        <a:spcAft>
          <a:spcPct val="0"/>
        </a:spcAft>
        <a:defRPr sz="4000">
          <a:solidFill>
            <a:schemeClr val="tx2"/>
          </a:solidFill>
          <a:latin typeface="Tahoma" pitchFamily="34" charset="0"/>
        </a:defRPr>
      </a:lvl8pPr>
      <a:lvl9pPr marL="2027408" algn="l" rtl="0" eaLnBrk="1" fontAlgn="base" hangingPunct="1">
        <a:spcBef>
          <a:spcPct val="0"/>
        </a:spcBef>
        <a:spcAft>
          <a:spcPct val="0"/>
        </a:spcAft>
        <a:defRPr sz="4000">
          <a:solidFill>
            <a:schemeClr val="tx2"/>
          </a:solidFill>
          <a:latin typeface="Tahoma" pitchFamily="34" charset="0"/>
        </a:defRPr>
      </a:lvl9pPr>
    </p:titleStyle>
    <p:bodyStyle>
      <a:lvl1pPr marL="379413" indent="-379413" algn="l" rtl="0" eaLnBrk="0" fontAlgn="base" hangingPunct="0">
        <a:spcBef>
          <a:spcPct val="20000"/>
        </a:spcBef>
        <a:spcAft>
          <a:spcPct val="0"/>
        </a:spcAft>
        <a:buClr>
          <a:schemeClr val="hlink"/>
        </a:buClr>
        <a:buSzPct val="80000"/>
        <a:buFont typeface="Wingdings" pitchFamily="2" charset="2"/>
        <a:buChar char="l"/>
        <a:defRPr sz="2200">
          <a:solidFill>
            <a:schemeClr val="tx1"/>
          </a:solidFill>
          <a:latin typeface="+mn-lt"/>
          <a:ea typeface="+mn-ea"/>
          <a:cs typeface="+mn-cs"/>
        </a:defRPr>
      </a:lvl1pPr>
      <a:lvl2pPr marL="822325" indent="-315913"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266825" indent="-252413"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773238" indent="-252413" algn="l" rtl="0" eaLnBrk="0" fontAlgn="base" hangingPunct="0">
        <a:spcBef>
          <a:spcPct val="20000"/>
        </a:spcBef>
        <a:spcAft>
          <a:spcPct val="0"/>
        </a:spcAft>
        <a:buClr>
          <a:schemeClr val="tx1"/>
        </a:buClr>
        <a:buSzPct val="65000"/>
        <a:buFont typeface="Wingdings" pitchFamily="2" charset="2"/>
        <a:buChar char="n"/>
        <a:defRPr sz="1600">
          <a:solidFill>
            <a:schemeClr val="tx1"/>
          </a:solidFill>
          <a:latin typeface="+mn-lt"/>
        </a:defRPr>
      </a:lvl4pPr>
      <a:lvl5pPr marL="2279650" indent="-252413" algn="l" rtl="0" eaLnBrk="0" fontAlgn="base" hangingPunct="0">
        <a:spcBef>
          <a:spcPct val="20000"/>
        </a:spcBef>
        <a:spcAft>
          <a:spcPct val="0"/>
        </a:spcAft>
        <a:buClr>
          <a:schemeClr val="hlink"/>
        </a:buClr>
        <a:buSzPct val="60000"/>
        <a:buFont typeface="Wingdings" pitchFamily="2" charset="2"/>
        <a:buChar char="n"/>
        <a:defRPr sz="1600">
          <a:solidFill>
            <a:schemeClr val="tx1"/>
          </a:solidFill>
          <a:latin typeface="+mn-lt"/>
        </a:defRPr>
      </a:lvl5pPr>
      <a:lvl6pPr marL="2787686" indent="-253426"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latin typeface="+mn-lt"/>
        </a:defRPr>
      </a:lvl6pPr>
      <a:lvl7pPr marL="3294537" indent="-253426"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latin typeface="+mn-lt"/>
        </a:defRPr>
      </a:lvl7pPr>
      <a:lvl8pPr marL="3801389" indent="-253426"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latin typeface="+mn-lt"/>
        </a:defRPr>
      </a:lvl8pPr>
      <a:lvl9pPr marL="4308241" indent="-253426"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latin typeface="+mn-lt"/>
        </a:defRPr>
      </a:lvl9pPr>
    </p:bodyStyle>
    <p:otherStyle>
      <a:defPPr>
        <a:defRPr lang="en-US"/>
      </a:defPPr>
      <a:lvl1pPr marL="0" algn="l" defTabSz="1013704" rtl="0" eaLnBrk="1" latinLnBrk="0" hangingPunct="1">
        <a:defRPr sz="2000" kern="1200">
          <a:solidFill>
            <a:schemeClr val="tx1"/>
          </a:solidFill>
          <a:latin typeface="+mn-lt"/>
          <a:ea typeface="+mn-ea"/>
          <a:cs typeface="+mn-cs"/>
        </a:defRPr>
      </a:lvl1pPr>
      <a:lvl2pPr marL="506852" algn="l" defTabSz="1013704" rtl="0" eaLnBrk="1" latinLnBrk="0" hangingPunct="1">
        <a:defRPr sz="2000" kern="1200">
          <a:solidFill>
            <a:schemeClr val="tx1"/>
          </a:solidFill>
          <a:latin typeface="+mn-lt"/>
          <a:ea typeface="+mn-ea"/>
          <a:cs typeface="+mn-cs"/>
        </a:defRPr>
      </a:lvl2pPr>
      <a:lvl3pPr marL="1013704" algn="l" defTabSz="1013704" rtl="0" eaLnBrk="1" latinLnBrk="0" hangingPunct="1">
        <a:defRPr sz="2000" kern="1200">
          <a:solidFill>
            <a:schemeClr val="tx1"/>
          </a:solidFill>
          <a:latin typeface="+mn-lt"/>
          <a:ea typeface="+mn-ea"/>
          <a:cs typeface="+mn-cs"/>
        </a:defRPr>
      </a:lvl3pPr>
      <a:lvl4pPr marL="1520556" algn="l" defTabSz="1013704" rtl="0" eaLnBrk="1" latinLnBrk="0" hangingPunct="1">
        <a:defRPr sz="2000" kern="1200">
          <a:solidFill>
            <a:schemeClr val="tx1"/>
          </a:solidFill>
          <a:latin typeface="+mn-lt"/>
          <a:ea typeface="+mn-ea"/>
          <a:cs typeface="+mn-cs"/>
        </a:defRPr>
      </a:lvl4pPr>
      <a:lvl5pPr marL="2027408" algn="l" defTabSz="1013704" rtl="0" eaLnBrk="1" latinLnBrk="0" hangingPunct="1">
        <a:defRPr sz="2000" kern="1200">
          <a:solidFill>
            <a:schemeClr val="tx1"/>
          </a:solidFill>
          <a:latin typeface="+mn-lt"/>
          <a:ea typeface="+mn-ea"/>
          <a:cs typeface="+mn-cs"/>
        </a:defRPr>
      </a:lvl5pPr>
      <a:lvl6pPr marL="2534260" algn="l" defTabSz="1013704" rtl="0" eaLnBrk="1" latinLnBrk="0" hangingPunct="1">
        <a:defRPr sz="2000" kern="1200">
          <a:solidFill>
            <a:schemeClr val="tx1"/>
          </a:solidFill>
          <a:latin typeface="+mn-lt"/>
          <a:ea typeface="+mn-ea"/>
          <a:cs typeface="+mn-cs"/>
        </a:defRPr>
      </a:lvl6pPr>
      <a:lvl7pPr marL="3041112" algn="l" defTabSz="1013704" rtl="0" eaLnBrk="1" latinLnBrk="0" hangingPunct="1">
        <a:defRPr sz="2000" kern="1200">
          <a:solidFill>
            <a:schemeClr val="tx1"/>
          </a:solidFill>
          <a:latin typeface="+mn-lt"/>
          <a:ea typeface="+mn-ea"/>
          <a:cs typeface="+mn-cs"/>
        </a:defRPr>
      </a:lvl7pPr>
      <a:lvl8pPr marL="3547963" algn="l" defTabSz="1013704" rtl="0" eaLnBrk="1" latinLnBrk="0" hangingPunct="1">
        <a:defRPr sz="2000" kern="1200">
          <a:solidFill>
            <a:schemeClr val="tx1"/>
          </a:solidFill>
          <a:latin typeface="+mn-lt"/>
          <a:ea typeface="+mn-ea"/>
          <a:cs typeface="+mn-cs"/>
        </a:defRPr>
      </a:lvl8pPr>
      <a:lvl9pPr marL="4054815" algn="l" defTabSz="101370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7" descr="D:\MyProjects\SimpleGeo 2.5\res\splash.bmp"/>
          <p:cNvPicPr>
            <a:picLocks noChangeAspect="1" noChangeArrowheads="1"/>
          </p:cNvPicPr>
          <p:nvPr/>
        </p:nvPicPr>
        <p:blipFill>
          <a:blip r:embed="rId3"/>
          <a:srcRect t="16246" b="7524"/>
          <a:stretch>
            <a:fillRect/>
          </a:stretch>
        </p:blipFill>
        <p:spPr bwMode="auto">
          <a:xfrm>
            <a:off x="0" y="0"/>
            <a:ext cx="13274675" cy="7589838"/>
          </a:xfrm>
          <a:prstGeom prst="rect">
            <a:avLst/>
          </a:prstGeom>
          <a:noFill/>
          <a:ln w="9525">
            <a:noFill/>
            <a:miter lim="800000"/>
            <a:headEnd/>
            <a:tailEnd/>
          </a:ln>
        </p:spPr>
      </p:pic>
      <p:sp>
        <p:nvSpPr>
          <p:cNvPr id="33799" name="Text Box 7"/>
          <p:cNvSpPr txBox="1">
            <a:spLocks noChangeArrowheads="1"/>
          </p:cNvSpPr>
          <p:nvPr/>
        </p:nvSpPr>
        <p:spPr bwMode="auto">
          <a:xfrm>
            <a:off x="3703638" y="6157913"/>
            <a:ext cx="5848350" cy="641350"/>
          </a:xfrm>
          <a:prstGeom prst="rect">
            <a:avLst/>
          </a:prstGeom>
          <a:noFill/>
          <a:ln w="9525">
            <a:noFill/>
            <a:miter lim="800000"/>
            <a:headEnd/>
            <a:tailEnd/>
          </a:ln>
          <a:effectLst/>
        </p:spPr>
        <p:txBody>
          <a:bodyPr wrap="none">
            <a:spAutoFit/>
          </a:bodyPr>
          <a:lstStyle/>
          <a:p>
            <a:pPr>
              <a:defRPr/>
            </a:pPr>
            <a:r>
              <a:rPr lang="en-US" sz="3600" dirty="0">
                <a:solidFill>
                  <a:schemeClr val="tx1">
                    <a:lumMod val="75000"/>
                  </a:schemeClr>
                </a:solidFill>
                <a:effectLst>
                  <a:outerShdw blurRad="38100" dist="38100" dir="2700000" algn="tl">
                    <a:srgbClr val="C0C0C0"/>
                  </a:outerShdw>
                </a:effectLst>
              </a:rPr>
              <a:t>Basic steps with </a:t>
            </a:r>
            <a:r>
              <a:rPr lang="en-US" sz="3600" dirty="0" err="1">
                <a:solidFill>
                  <a:schemeClr val="tx1">
                    <a:lumMod val="75000"/>
                  </a:schemeClr>
                </a:solidFill>
                <a:effectLst>
                  <a:outerShdw blurRad="38100" dist="38100" dir="2700000" algn="tl">
                    <a:srgbClr val="C0C0C0"/>
                  </a:outerShdw>
                </a:effectLst>
              </a:rPr>
              <a:t>SimpleGeo</a:t>
            </a:r>
            <a:endParaRPr lang="en-US" sz="3600" dirty="0">
              <a:solidFill>
                <a:schemeClr val="tx1">
                  <a:lumMod val="75000"/>
                </a:schemeClr>
              </a:solidFill>
              <a:effectLst>
                <a:outerShdw blurRad="38100" dist="38100" dir="2700000" algn="tl">
                  <a:srgbClr val="C0C0C0"/>
                </a:outerShdw>
              </a:effectLst>
            </a:endParaRPr>
          </a:p>
        </p:txBody>
      </p:sp>
      <p:sp>
        <p:nvSpPr>
          <p:cNvPr id="7" name="Rectangle 6"/>
          <p:cNvSpPr/>
          <p:nvPr/>
        </p:nvSpPr>
        <p:spPr>
          <a:xfrm>
            <a:off x="3779838" y="6843713"/>
            <a:ext cx="1441450" cy="368300"/>
          </a:xfrm>
          <a:prstGeom prst="rect">
            <a:avLst/>
          </a:prstGeom>
        </p:spPr>
        <p:txBody>
          <a:bodyPr wrap="none">
            <a:spAutoFit/>
          </a:bodyPr>
          <a:lstStyle/>
          <a:p>
            <a:pPr>
              <a:defRPr/>
            </a:pPr>
            <a:r>
              <a:rPr lang="en-US" b="1" dirty="0">
                <a:solidFill>
                  <a:schemeClr val="tx1">
                    <a:lumMod val="75000"/>
                  </a:schemeClr>
                </a:solidFill>
              </a:rPr>
              <a:t>Chris Theis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2"/>
          <p:cNvPicPr>
            <a:picLocks noChangeAspect="1" noChangeArrowheads="1"/>
          </p:cNvPicPr>
          <p:nvPr/>
        </p:nvPicPr>
        <p:blipFill>
          <a:blip r:embed="rId3"/>
          <a:srcRect/>
          <a:stretch>
            <a:fillRect/>
          </a:stretch>
        </p:blipFill>
        <p:spPr bwMode="auto">
          <a:xfrm>
            <a:off x="152400" y="44450"/>
            <a:ext cx="9799638" cy="7637463"/>
          </a:xfrm>
          <a:prstGeom prst="rect">
            <a:avLst/>
          </a:prstGeom>
          <a:noFill/>
          <a:ln w="9525">
            <a:noFill/>
            <a:miter lim="800000"/>
            <a:headEnd/>
            <a:tailEnd/>
          </a:ln>
        </p:spPr>
      </p:pic>
      <p:sp>
        <p:nvSpPr>
          <p:cNvPr id="151557" name="Text Box 5"/>
          <p:cNvSpPr txBox="1">
            <a:spLocks noChangeArrowheads="1"/>
          </p:cNvSpPr>
          <p:nvPr/>
        </p:nvSpPr>
        <p:spPr bwMode="auto">
          <a:xfrm>
            <a:off x="331788" y="4343400"/>
            <a:ext cx="1162050" cy="36671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1" hangingPunct="1">
              <a:defRPr/>
            </a:pPr>
            <a:r>
              <a:rPr lang="de-AT" b="1" dirty="0">
                <a:solidFill>
                  <a:srgbClr val="FF3300"/>
                </a:solidFill>
              </a:rPr>
              <a:t>CSG tree</a:t>
            </a:r>
            <a:endParaRPr lang="en-US" b="1" dirty="0">
              <a:solidFill>
                <a:srgbClr val="FF3300"/>
              </a:solidFill>
            </a:endParaRPr>
          </a:p>
        </p:txBody>
      </p:sp>
      <p:sp>
        <p:nvSpPr>
          <p:cNvPr id="151558" name="AutoShape 6"/>
          <p:cNvSpPr>
            <a:spLocks noChangeArrowheads="1"/>
          </p:cNvSpPr>
          <p:nvPr/>
        </p:nvSpPr>
        <p:spPr bwMode="auto">
          <a:xfrm rot="15898879">
            <a:off x="8856663" y="4295775"/>
            <a:ext cx="649288"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151559" name="Text Box 7"/>
          <p:cNvSpPr txBox="1">
            <a:spLocks noChangeArrowheads="1"/>
          </p:cNvSpPr>
          <p:nvPr/>
        </p:nvSpPr>
        <p:spPr bwMode="auto">
          <a:xfrm>
            <a:off x="8504238" y="4876800"/>
            <a:ext cx="1314450" cy="366713"/>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eaLnBrk="1" hangingPunct="1">
              <a:defRPr/>
            </a:pPr>
            <a:r>
              <a:rPr lang="de-AT" b="1">
                <a:solidFill>
                  <a:srgbClr val="FF3300"/>
                </a:solidFill>
              </a:rPr>
              <a:t>Properties</a:t>
            </a:r>
            <a:endParaRPr lang="en-US" b="1">
              <a:solidFill>
                <a:srgbClr val="FF3300"/>
              </a:solidFill>
            </a:endParaRPr>
          </a:p>
        </p:txBody>
      </p:sp>
      <p:sp>
        <p:nvSpPr>
          <p:cNvPr id="151560" name="AutoShape 8"/>
          <p:cNvSpPr>
            <a:spLocks noChangeArrowheads="1"/>
          </p:cNvSpPr>
          <p:nvPr/>
        </p:nvSpPr>
        <p:spPr bwMode="auto">
          <a:xfrm rot="15898879">
            <a:off x="549275" y="3686175"/>
            <a:ext cx="649288"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23559" name="Line 9"/>
          <p:cNvSpPr>
            <a:spLocks noChangeShapeType="1"/>
          </p:cNvSpPr>
          <p:nvPr/>
        </p:nvSpPr>
        <p:spPr bwMode="auto">
          <a:xfrm flipV="1">
            <a:off x="3322638" y="5395913"/>
            <a:ext cx="228600" cy="609600"/>
          </a:xfrm>
          <a:prstGeom prst="line">
            <a:avLst/>
          </a:prstGeom>
          <a:noFill/>
          <a:ln w="9525">
            <a:solidFill>
              <a:schemeClr val="tx1"/>
            </a:solidFill>
            <a:round/>
            <a:headEnd/>
            <a:tailEnd type="triangle" w="med" len="med"/>
          </a:ln>
        </p:spPr>
        <p:txBody>
          <a:bodyPr/>
          <a:lstStyle/>
          <a:p>
            <a:endParaRPr lang="en-GB"/>
          </a:p>
        </p:txBody>
      </p:sp>
      <p:sp>
        <p:nvSpPr>
          <p:cNvPr id="23560" name="Text Box 10"/>
          <p:cNvSpPr txBox="1">
            <a:spLocks noChangeArrowheads="1"/>
          </p:cNvSpPr>
          <p:nvPr/>
        </p:nvSpPr>
        <p:spPr bwMode="auto">
          <a:xfrm>
            <a:off x="2773363" y="6042025"/>
            <a:ext cx="1504950" cy="366713"/>
          </a:xfrm>
          <a:prstGeom prst="rect">
            <a:avLst/>
          </a:prstGeom>
          <a:noFill/>
          <a:ln w="9525">
            <a:noFill/>
            <a:miter lim="800000"/>
            <a:headEnd/>
            <a:tailEnd/>
          </a:ln>
        </p:spPr>
        <p:txBody>
          <a:bodyPr wrap="none">
            <a:spAutoFit/>
          </a:bodyPr>
          <a:lstStyle/>
          <a:p>
            <a:r>
              <a:rPr lang="en-US"/>
              <a:t>External void</a:t>
            </a:r>
          </a:p>
        </p:txBody>
      </p:sp>
      <p:sp>
        <p:nvSpPr>
          <p:cNvPr id="23561" name="Slide Number Placeholder 9"/>
          <p:cNvSpPr>
            <a:spLocks noGrp="1"/>
          </p:cNvSpPr>
          <p:nvPr>
            <p:ph type="sldNum" sz="quarter" idx="11"/>
          </p:nvPr>
        </p:nvSpPr>
        <p:spPr>
          <a:noFill/>
        </p:spPr>
        <p:txBody>
          <a:bodyPr/>
          <a:lstStyle/>
          <a:p>
            <a:fld id="{C2A56C10-BEC2-452D-B60F-B2C4BD99E4D0}" type="slidenum">
              <a:rPr lang="en-US" smtClean="0"/>
              <a:pPr/>
              <a:t>10</a:t>
            </a:fld>
            <a:endParaRPr lang="en-US" smtClean="0"/>
          </a:p>
        </p:txBody>
      </p:sp>
      <p:sp>
        <p:nvSpPr>
          <p:cNvPr id="23562" name="Footer Placeholder 10"/>
          <p:cNvSpPr>
            <a:spLocks noGrp="1"/>
          </p:cNvSpPr>
          <p:nvPr>
            <p:ph type="ftr" sz="quarter" idx="10"/>
          </p:nvPr>
        </p:nvSpPr>
        <p:spPr>
          <a:noFill/>
        </p:spPr>
        <p:txBody>
          <a:bodyPr/>
          <a:lstStyle/>
          <a:p>
            <a:endParaRPr lang="en-US" smtClean="0"/>
          </a:p>
        </p:txBody>
      </p:sp>
      <p:sp>
        <p:nvSpPr>
          <p:cNvPr id="23563" name="Title 12"/>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Next step –object identification</a:t>
            </a:r>
          </a:p>
        </p:txBody>
      </p:sp>
      <p:sp>
        <p:nvSpPr>
          <p:cNvPr id="24579" name="Rectangle 3"/>
          <p:cNvSpPr>
            <a:spLocks noGrp="1" noChangeArrowheads="1"/>
          </p:cNvSpPr>
          <p:nvPr>
            <p:ph idx="1"/>
          </p:nvPr>
        </p:nvSpPr>
        <p:spPr/>
        <p:txBody>
          <a:bodyPr/>
          <a:lstStyle/>
          <a:p>
            <a:pPr eaLnBrk="1" hangingPunct="1"/>
            <a:r>
              <a:rPr lang="en-US" smtClean="0"/>
              <a:t>Activate the “</a:t>
            </a:r>
            <a:r>
              <a:rPr lang="en-US" smtClean="0">
                <a:solidFill>
                  <a:srgbClr val="0000FF"/>
                </a:solidFill>
              </a:rPr>
              <a:t>identify</a:t>
            </a:r>
            <a:r>
              <a:rPr lang="en-US" smtClean="0"/>
              <a:t>” function on the toolbar</a:t>
            </a:r>
          </a:p>
          <a:p>
            <a:pPr eaLnBrk="1" hangingPunct="1"/>
            <a:endParaRPr lang="en-US" smtClean="0"/>
          </a:p>
          <a:p>
            <a:pPr eaLnBrk="1" hangingPunct="1"/>
            <a:endParaRPr lang="en-US" smtClean="0"/>
          </a:p>
          <a:p>
            <a:pPr eaLnBrk="1" hangingPunct="1"/>
            <a:endParaRPr lang="en-US" smtClean="0"/>
          </a:p>
          <a:p>
            <a:pPr eaLnBrk="1" hangingPunct="1"/>
            <a:r>
              <a:rPr lang="en-US" smtClean="0"/>
              <a:t>Click on the gray sphere and the identified region will automatically be selected in the CSG tree. </a:t>
            </a:r>
            <a:r>
              <a:rPr lang="en-US" sz="2400" smtClean="0"/>
              <a:t>Selected (sub)regions </a:t>
            </a:r>
            <a:br>
              <a:rPr lang="en-US" sz="2400" smtClean="0"/>
            </a:br>
            <a:r>
              <a:rPr lang="en-US" sz="2400" smtClean="0"/>
              <a:t>are shown with red contours</a:t>
            </a:r>
          </a:p>
        </p:txBody>
      </p:sp>
      <p:pic>
        <p:nvPicPr>
          <p:cNvPr id="24580" name="Picture 4"/>
          <p:cNvPicPr>
            <a:picLocks noChangeAspect="1" noChangeArrowheads="1"/>
          </p:cNvPicPr>
          <p:nvPr/>
        </p:nvPicPr>
        <p:blipFill>
          <a:blip r:embed="rId3"/>
          <a:srcRect/>
          <a:stretch>
            <a:fillRect/>
          </a:stretch>
        </p:blipFill>
        <p:spPr bwMode="auto">
          <a:xfrm>
            <a:off x="3856038" y="1966913"/>
            <a:ext cx="2057400" cy="530225"/>
          </a:xfrm>
          <a:prstGeom prst="rect">
            <a:avLst/>
          </a:prstGeom>
          <a:noFill/>
          <a:ln w="9525">
            <a:noFill/>
            <a:miter lim="800000"/>
            <a:headEnd/>
            <a:tailEnd/>
          </a:ln>
        </p:spPr>
      </p:pic>
      <p:sp>
        <p:nvSpPr>
          <p:cNvPr id="24581" name="Line 5"/>
          <p:cNvSpPr>
            <a:spLocks noChangeShapeType="1"/>
          </p:cNvSpPr>
          <p:nvPr/>
        </p:nvSpPr>
        <p:spPr bwMode="auto">
          <a:xfrm>
            <a:off x="3475038" y="1662113"/>
            <a:ext cx="304800" cy="381000"/>
          </a:xfrm>
          <a:prstGeom prst="line">
            <a:avLst/>
          </a:prstGeom>
          <a:noFill/>
          <a:ln w="9525">
            <a:solidFill>
              <a:schemeClr val="tx1"/>
            </a:solidFill>
            <a:round/>
            <a:headEnd/>
            <a:tailEnd type="triangle" w="med" len="med"/>
          </a:ln>
        </p:spPr>
        <p:txBody>
          <a:bodyPr/>
          <a:lstStyle/>
          <a:p>
            <a:endParaRPr lang="en-GB"/>
          </a:p>
        </p:txBody>
      </p:sp>
      <p:pic>
        <p:nvPicPr>
          <p:cNvPr id="24582" name="Picture 6"/>
          <p:cNvPicPr>
            <a:picLocks noChangeAspect="1" noChangeArrowheads="1"/>
          </p:cNvPicPr>
          <p:nvPr/>
        </p:nvPicPr>
        <p:blipFill>
          <a:blip r:embed="rId4"/>
          <a:srcRect/>
          <a:stretch>
            <a:fillRect/>
          </a:stretch>
        </p:blipFill>
        <p:spPr bwMode="auto">
          <a:xfrm>
            <a:off x="2255838" y="4176713"/>
            <a:ext cx="1466850" cy="2171700"/>
          </a:xfrm>
          <a:prstGeom prst="rect">
            <a:avLst/>
          </a:prstGeom>
          <a:noFill/>
          <a:ln w="9525">
            <a:noFill/>
            <a:miter lim="800000"/>
            <a:headEnd/>
            <a:tailEnd/>
          </a:ln>
        </p:spPr>
      </p:pic>
      <p:pic>
        <p:nvPicPr>
          <p:cNvPr id="24583" name="Picture 7"/>
          <p:cNvPicPr>
            <a:picLocks noChangeAspect="1" noChangeArrowheads="1"/>
          </p:cNvPicPr>
          <p:nvPr/>
        </p:nvPicPr>
        <p:blipFill>
          <a:blip r:embed="rId5"/>
          <a:srcRect/>
          <a:stretch>
            <a:fillRect/>
          </a:stretch>
        </p:blipFill>
        <p:spPr bwMode="auto">
          <a:xfrm>
            <a:off x="5151438" y="4252913"/>
            <a:ext cx="1981200" cy="1882775"/>
          </a:xfrm>
          <a:prstGeom prst="rect">
            <a:avLst/>
          </a:prstGeom>
          <a:noFill/>
          <a:ln w="9525">
            <a:noFill/>
            <a:miter lim="800000"/>
            <a:headEnd/>
            <a:tailEnd/>
          </a:ln>
        </p:spPr>
      </p:pic>
      <p:sp>
        <p:nvSpPr>
          <p:cNvPr id="24584" name="Rectangle 8"/>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4585" name="Rectangle 9"/>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24586" name="Line 5"/>
          <p:cNvSpPr>
            <a:spLocks noChangeShapeType="1"/>
          </p:cNvSpPr>
          <p:nvPr/>
        </p:nvSpPr>
        <p:spPr bwMode="auto">
          <a:xfrm>
            <a:off x="3475038" y="4405313"/>
            <a:ext cx="1752600" cy="304800"/>
          </a:xfrm>
          <a:prstGeom prst="line">
            <a:avLst/>
          </a:prstGeom>
          <a:noFill/>
          <a:ln w="9525">
            <a:solidFill>
              <a:srgbClr val="FF0000"/>
            </a:solidFill>
            <a:round/>
            <a:headEnd/>
            <a:tailEnd type="triangle" w="med" len="med"/>
          </a:ln>
        </p:spPr>
        <p:txBody>
          <a:bodyPr/>
          <a:lstStyle/>
          <a:p>
            <a:endParaRPr lang="en-GB"/>
          </a:p>
        </p:txBody>
      </p:sp>
      <p:sp>
        <p:nvSpPr>
          <p:cNvPr id="24587" name="Slide Number Placeholder 10"/>
          <p:cNvSpPr>
            <a:spLocks noGrp="1"/>
          </p:cNvSpPr>
          <p:nvPr>
            <p:ph type="sldNum" sz="quarter" idx="11"/>
          </p:nvPr>
        </p:nvSpPr>
        <p:spPr>
          <a:noFill/>
        </p:spPr>
        <p:txBody>
          <a:bodyPr/>
          <a:lstStyle/>
          <a:p>
            <a:fld id="{B7DDE500-7F23-4B15-B255-ED5BA64F40BA}" type="slidenum">
              <a:rPr lang="en-US" smtClean="0"/>
              <a:pPr/>
              <a:t>11</a:t>
            </a:fld>
            <a:endParaRPr lang="en-US" smtClean="0"/>
          </a:p>
        </p:txBody>
      </p:sp>
      <p:sp>
        <p:nvSpPr>
          <p:cNvPr id="24588" name="Footer Placeholder 11"/>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Change visibility</a:t>
            </a:r>
          </a:p>
        </p:txBody>
      </p:sp>
      <p:sp>
        <p:nvSpPr>
          <p:cNvPr id="25603" name="Rectangle 3"/>
          <p:cNvSpPr>
            <a:spLocks noGrp="1" noChangeArrowheads="1"/>
          </p:cNvSpPr>
          <p:nvPr>
            <p:ph idx="1"/>
          </p:nvPr>
        </p:nvSpPr>
        <p:spPr/>
        <p:txBody>
          <a:bodyPr/>
          <a:lstStyle/>
          <a:p>
            <a:pPr eaLnBrk="1" hangingPunct="1"/>
            <a:r>
              <a:rPr lang="en-US" smtClean="0"/>
              <a:t>Turn off the visibility of the surrounding blackhole by pressing </a:t>
            </a:r>
            <a:r>
              <a:rPr lang="en-US" smtClean="0">
                <a:solidFill>
                  <a:srgbClr val="0000FF"/>
                </a:solidFill>
              </a:rPr>
              <a:t>Space</a:t>
            </a:r>
            <a:r>
              <a:rPr lang="en-US" smtClean="0"/>
              <a:t> or by clicking on the checkbox in the CSG tree.</a:t>
            </a:r>
          </a:p>
        </p:txBody>
      </p:sp>
      <p:pic>
        <p:nvPicPr>
          <p:cNvPr id="25604" name="Picture 4"/>
          <p:cNvPicPr>
            <a:picLocks noChangeAspect="1" noChangeArrowheads="1"/>
          </p:cNvPicPr>
          <p:nvPr/>
        </p:nvPicPr>
        <p:blipFill>
          <a:blip r:embed="rId3"/>
          <a:srcRect/>
          <a:stretch>
            <a:fillRect/>
          </a:stretch>
        </p:blipFill>
        <p:spPr bwMode="auto">
          <a:xfrm>
            <a:off x="4389438" y="2952750"/>
            <a:ext cx="4667250" cy="3662363"/>
          </a:xfrm>
          <a:prstGeom prst="rect">
            <a:avLst/>
          </a:prstGeom>
          <a:noFill/>
          <a:ln w="9525">
            <a:noFill/>
            <a:miter lim="800000"/>
            <a:headEnd/>
            <a:tailEnd/>
          </a:ln>
        </p:spPr>
      </p:pic>
      <p:sp>
        <p:nvSpPr>
          <p:cNvPr id="25605" name="AutoShape 5"/>
          <p:cNvSpPr>
            <a:spLocks noChangeArrowheads="1"/>
          </p:cNvSpPr>
          <p:nvPr/>
        </p:nvSpPr>
        <p:spPr bwMode="auto">
          <a:xfrm>
            <a:off x="1417638" y="4248150"/>
            <a:ext cx="1905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5607"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25608" name="Text Box 8"/>
          <p:cNvSpPr txBox="1">
            <a:spLocks noChangeArrowheads="1"/>
          </p:cNvSpPr>
          <p:nvPr/>
        </p:nvSpPr>
        <p:spPr bwMode="auto">
          <a:xfrm>
            <a:off x="220663" y="6688138"/>
            <a:ext cx="6367462" cy="276225"/>
          </a:xfrm>
          <a:prstGeom prst="rect">
            <a:avLst/>
          </a:prstGeom>
          <a:noFill/>
          <a:ln w="9525">
            <a:noFill/>
            <a:miter lim="800000"/>
            <a:headEnd/>
            <a:tailEnd/>
          </a:ln>
        </p:spPr>
        <p:txBody>
          <a:bodyPr wrap="none">
            <a:spAutoFit/>
          </a:bodyPr>
          <a:lstStyle/>
          <a:p>
            <a:r>
              <a:rPr lang="en-US" sz="1200">
                <a:solidFill>
                  <a:srgbClr val="33CC33"/>
                </a:solidFill>
              </a:rPr>
              <a:t>* More on visibility (saving, loading, …) can be found in the manual’s FAQ section 2.8 &amp; 2.9</a:t>
            </a:r>
          </a:p>
        </p:txBody>
      </p:sp>
      <p:sp>
        <p:nvSpPr>
          <p:cNvPr id="25609" name="Slide Number Placeholder 8"/>
          <p:cNvSpPr>
            <a:spLocks noGrp="1"/>
          </p:cNvSpPr>
          <p:nvPr>
            <p:ph type="sldNum" sz="quarter" idx="11"/>
          </p:nvPr>
        </p:nvSpPr>
        <p:spPr>
          <a:noFill/>
        </p:spPr>
        <p:txBody>
          <a:bodyPr/>
          <a:lstStyle/>
          <a:p>
            <a:fld id="{2AE9CB85-E2D0-4231-B02F-EA2E624E1BDE}" type="slidenum">
              <a:rPr lang="en-US" smtClean="0"/>
              <a:pPr/>
              <a:t>12</a:t>
            </a:fld>
            <a:endParaRPr lang="en-US" smtClean="0"/>
          </a:p>
        </p:txBody>
      </p:sp>
      <p:sp>
        <p:nvSpPr>
          <p:cNvPr id="25610" name="Footer Placeholder 9"/>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Checking regions/subregions</a:t>
            </a:r>
          </a:p>
        </p:txBody>
      </p:sp>
      <p:sp>
        <p:nvSpPr>
          <p:cNvPr id="26627" name="Rectangle 3"/>
          <p:cNvSpPr>
            <a:spLocks noGrp="1" noChangeArrowheads="1"/>
          </p:cNvSpPr>
          <p:nvPr>
            <p:ph idx="1"/>
          </p:nvPr>
        </p:nvSpPr>
        <p:spPr/>
        <p:txBody>
          <a:bodyPr/>
          <a:lstStyle/>
          <a:p>
            <a:pPr eaLnBrk="1" hangingPunct="1"/>
            <a:r>
              <a:rPr lang="en-US" sz="2600" smtClean="0"/>
              <a:t>Select region labeled “</a:t>
            </a:r>
            <a:r>
              <a:rPr lang="en-US" sz="2600" smtClean="0">
                <a:solidFill>
                  <a:srgbClr val="0000FF"/>
                </a:solidFill>
              </a:rPr>
              <a:t>002_Diff</a:t>
            </a:r>
            <a:r>
              <a:rPr lang="en-US" sz="2600" smtClean="0"/>
              <a:t>”</a:t>
            </a:r>
          </a:p>
          <a:p>
            <a:pPr eaLnBrk="1" hangingPunct="1">
              <a:buFontTx/>
              <a:buNone/>
            </a:pPr>
            <a:r>
              <a:rPr lang="en-US" sz="2600" smtClean="0"/>
              <a:t>    The results of the selected </a:t>
            </a:r>
            <a:br>
              <a:rPr lang="en-US" sz="2600" smtClean="0"/>
            </a:br>
            <a:r>
              <a:rPr lang="en-US" sz="2600" smtClean="0"/>
              <a:t> region/subtree are marked in red.</a:t>
            </a:r>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r>
              <a:rPr lang="en-US" sz="2600" smtClean="0"/>
              <a:t>Select body number </a:t>
            </a:r>
            <a:r>
              <a:rPr lang="en-US" sz="2600" smtClean="0">
                <a:solidFill>
                  <a:srgbClr val="0000FF"/>
                </a:solidFill>
              </a:rPr>
              <a:t>4</a:t>
            </a:r>
            <a:r>
              <a:rPr lang="en-US" sz="2600" smtClean="0"/>
              <a:t> of the region </a:t>
            </a:r>
            <a:r>
              <a:rPr lang="en-US" sz="2600" smtClean="0">
                <a:solidFill>
                  <a:srgbClr val="0000FF"/>
                </a:solidFill>
              </a:rPr>
              <a:t>002_Diff</a:t>
            </a:r>
            <a:br>
              <a:rPr lang="en-US" sz="2600" smtClean="0">
                <a:solidFill>
                  <a:srgbClr val="0000FF"/>
                </a:solidFill>
              </a:rPr>
            </a:br>
            <a:r>
              <a:rPr lang="en-US" sz="2600" smtClean="0"/>
              <a:t>Only this body/subregion is</a:t>
            </a:r>
            <a:br>
              <a:rPr lang="en-US" sz="2600" smtClean="0"/>
            </a:br>
            <a:r>
              <a:rPr lang="en-US" sz="2600" smtClean="0"/>
              <a:t>marked in red.</a:t>
            </a:r>
            <a:endParaRPr lang="en-US" sz="2600" smtClean="0">
              <a:solidFill>
                <a:srgbClr val="0000FF"/>
              </a:solidFill>
            </a:endParaRPr>
          </a:p>
        </p:txBody>
      </p:sp>
      <p:pic>
        <p:nvPicPr>
          <p:cNvPr id="26628" name="Picture 5"/>
          <p:cNvPicPr>
            <a:picLocks noChangeAspect="1" noChangeArrowheads="1"/>
          </p:cNvPicPr>
          <p:nvPr/>
        </p:nvPicPr>
        <p:blipFill>
          <a:blip r:embed="rId3"/>
          <a:srcRect/>
          <a:stretch>
            <a:fillRect/>
          </a:stretch>
        </p:blipFill>
        <p:spPr bwMode="auto">
          <a:xfrm>
            <a:off x="5684838" y="4327525"/>
            <a:ext cx="3429000" cy="2701925"/>
          </a:xfrm>
          <a:prstGeom prst="rect">
            <a:avLst/>
          </a:prstGeom>
          <a:noFill/>
          <a:ln w="9525">
            <a:noFill/>
            <a:miter lim="800000"/>
            <a:headEnd/>
            <a:tailEnd/>
          </a:ln>
        </p:spPr>
      </p:pic>
      <p:sp>
        <p:nvSpPr>
          <p:cNvPr id="26629"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6630"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pic>
        <p:nvPicPr>
          <p:cNvPr id="26631" name="Picture 8" descr="Untitled-1"/>
          <p:cNvPicPr>
            <a:picLocks noChangeAspect="1" noChangeArrowheads="1"/>
          </p:cNvPicPr>
          <p:nvPr/>
        </p:nvPicPr>
        <p:blipFill>
          <a:blip r:embed="rId4"/>
          <a:srcRect/>
          <a:stretch>
            <a:fillRect/>
          </a:stretch>
        </p:blipFill>
        <p:spPr bwMode="auto">
          <a:xfrm>
            <a:off x="6370638" y="1281113"/>
            <a:ext cx="3124200" cy="2438400"/>
          </a:xfrm>
          <a:prstGeom prst="rect">
            <a:avLst/>
          </a:prstGeom>
          <a:noFill/>
          <a:ln w="9525">
            <a:noFill/>
            <a:miter lim="800000"/>
            <a:headEnd/>
            <a:tailEnd/>
          </a:ln>
        </p:spPr>
      </p:pic>
      <p:sp>
        <p:nvSpPr>
          <p:cNvPr id="26632" name="Slide Number Placeholder 7"/>
          <p:cNvSpPr>
            <a:spLocks noGrp="1"/>
          </p:cNvSpPr>
          <p:nvPr>
            <p:ph type="sldNum" sz="quarter" idx="11"/>
          </p:nvPr>
        </p:nvSpPr>
        <p:spPr>
          <a:noFill/>
        </p:spPr>
        <p:txBody>
          <a:bodyPr/>
          <a:lstStyle/>
          <a:p>
            <a:fld id="{C7C222CF-3DB5-4002-8AE4-7A2485C99672}" type="slidenum">
              <a:rPr lang="en-US" smtClean="0"/>
              <a:pPr/>
              <a:t>13</a:t>
            </a:fld>
            <a:endParaRPr lang="en-US" smtClean="0"/>
          </a:p>
        </p:txBody>
      </p:sp>
      <p:sp>
        <p:nvSpPr>
          <p:cNvPr id="26633" name="Footer Placeholder 8"/>
          <p:cNvSpPr>
            <a:spLocks noGrp="1"/>
          </p:cNvSpPr>
          <p:nvPr>
            <p:ph type="ftr" sz="quarter" idx="10"/>
          </p:nvPr>
        </p:nvSpPr>
        <p:spPr>
          <a:noFill/>
        </p:spPr>
        <p:txBody>
          <a:bodyPr/>
          <a:lstStyle/>
          <a:p>
            <a:r>
              <a:rPr lang="en-US" smtClean="0"/>
              <a:t>FLUKA course, CERN 2008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Camera control</a:t>
            </a:r>
          </a:p>
        </p:txBody>
      </p:sp>
      <p:sp>
        <p:nvSpPr>
          <p:cNvPr id="27651" name="Rectangle 3"/>
          <p:cNvSpPr>
            <a:spLocks noGrp="1" noChangeArrowheads="1"/>
          </p:cNvSpPr>
          <p:nvPr>
            <p:ph idx="1"/>
          </p:nvPr>
        </p:nvSpPr>
        <p:spPr/>
        <p:txBody>
          <a:bodyPr/>
          <a:lstStyle/>
          <a:p>
            <a:pPr eaLnBrk="1" hangingPunct="1"/>
            <a:r>
              <a:rPr lang="en-US" sz="2600" smtClean="0"/>
              <a:t>A number of predefined views are available from the “</a:t>
            </a:r>
            <a:r>
              <a:rPr lang="en-US" sz="2600" smtClean="0">
                <a:solidFill>
                  <a:srgbClr val="0000FF"/>
                </a:solidFill>
              </a:rPr>
              <a:t>View</a:t>
            </a:r>
            <a:r>
              <a:rPr lang="en-US" sz="2600" smtClean="0"/>
              <a:t>” menu.</a:t>
            </a:r>
          </a:p>
          <a:p>
            <a:pPr eaLnBrk="1" hangingPunct="1"/>
            <a:endParaRPr lang="en-US" smtClean="0"/>
          </a:p>
          <a:p>
            <a:pPr eaLnBrk="1" hangingPunct="1"/>
            <a:endParaRPr lang="en-US" smtClean="0"/>
          </a:p>
          <a:p>
            <a:pPr eaLnBrk="1" hangingPunct="1">
              <a:buFontTx/>
              <a:buNone/>
            </a:pPr>
            <a:r>
              <a:rPr lang="en-US" smtClean="0"/>
              <a:t/>
            </a:r>
            <a:br>
              <a:rPr lang="en-US" smtClean="0"/>
            </a:br>
            <a:endParaRPr lang="en-US" smtClean="0"/>
          </a:p>
          <a:p>
            <a:pPr eaLnBrk="1" hangingPunct="1">
              <a:buFontTx/>
              <a:buNone/>
            </a:pPr>
            <a:endParaRPr lang="en-US" smtClean="0"/>
          </a:p>
          <a:p>
            <a:pPr eaLnBrk="1" hangingPunct="1">
              <a:buFontTx/>
              <a:buNone/>
            </a:pPr>
            <a:endParaRPr lang="en-US" smtClean="0"/>
          </a:p>
          <a:p>
            <a:pPr eaLnBrk="1" hangingPunct="1"/>
            <a:r>
              <a:rPr lang="en-US" sz="2600" smtClean="0"/>
              <a:t>Select one and move the mouse over the render view which will trigger a redraw with the selected perspective.</a:t>
            </a:r>
          </a:p>
        </p:txBody>
      </p:sp>
      <p:pic>
        <p:nvPicPr>
          <p:cNvPr id="27652" name="Picture 4"/>
          <p:cNvPicPr>
            <a:picLocks noChangeAspect="1" noChangeArrowheads="1"/>
          </p:cNvPicPr>
          <p:nvPr/>
        </p:nvPicPr>
        <p:blipFill>
          <a:blip r:embed="rId3"/>
          <a:srcRect/>
          <a:stretch>
            <a:fillRect/>
          </a:stretch>
        </p:blipFill>
        <p:spPr bwMode="auto">
          <a:xfrm>
            <a:off x="4084638" y="2060575"/>
            <a:ext cx="3467100" cy="1887538"/>
          </a:xfrm>
          <a:prstGeom prst="rect">
            <a:avLst/>
          </a:prstGeom>
          <a:noFill/>
          <a:ln w="9525">
            <a:noFill/>
            <a:miter lim="800000"/>
            <a:headEnd/>
            <a:tailEnd/>
          </a:ln>
        </p:spPr>
      </p:pic>
      <p:sp>
        <p:nvSpPr>
          <p:cNvPr id="27653" name="Rectangle 5"/>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7654" name="Rectangle 6"/>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27655" name="Slide Number Placeholder 6"/>
          <p:cNvSpPr>
            <a:spLocks noGrp="1"/>
          </p:cNvSpPr>
          <p:nvPr>
            <p:ph type="sldNum" sz="quarter" idx="11"/>
          </p:nvPr>
        </p:nvSpPr>
        <p:spPr>
          <a:noFill/>
        </p:spPr>
        <p:txBody>
          <a:bodyPr/>
          <a:lstStyle/>
          <a:p>
            <a:fld id="{BEC3DEC7-9CDB-4477-8670-74692F20E20D}" type="slidenum">
              <a:rPr lang="en-US" smtClean="0"/>
              <a:pPr/>
              <a:t>14</a:t>
            </a:fld>
            <a:endParaRPr lang="en-US" smtClean="0"/>
          </a:p>
        </p:txBody>
      </p:sp>
      <p:sp>
        <p:nvSpPr>
          <p:cNvPr id="27656" name="Footer Placeholder 7"/>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Camera control 2</a:t>
            </a:r>
          </a:p>
        </p:txBody>
      </p:sp>
      <p:sp>
        <p:nvSpPr>
          <p:cNvPr id="28675" name="Rectangle 3"/>
          <p:cNvSpPr>
            <a:spLocks noGrp="1" noChangeArrowheads="1"/>
          </p:cNvSpPr>
          <p:nvPr>
            <p:ph idx="1"/>
          </p:nvPr>
        </p:nvSpPr>
        <p:spPr/>
        <p:txBody>
          <a:bodyPr/>
          <a:lstStyle/>
          <a:p>
            <a:pPr eaLnBrk="1" hangingPunct="1">
              <a:lnSpc>
                <a:spcPct val="90000"/>
              </a:lnSpc>
            </a:pPr>
            <a:r>
              <a:rPr lang="en-US" sz="2600" smtClean="0"/>
              <a:t>For dynamic and more flexible camera control active the </a:t>
            </a:r>
            <a:r>
              <a:rPr lang="en-US" sz="2600" smtClean="0">
                <a:solidFill>
                  <a:srgbClr val="0000FF"/>
                </a:solidFill>
              </a:rPr>
              <a:t>SpaceBall</a:t>
            </a:r>
            <a:r>
              <a:rPr lang="en-US" sz="2600" smtClean="0"/>
              <a:t> on the toolbar.</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z="2600" smtClean="0"/>
              <a:t>A ball with its 3 main arcs is drawn</a:t>
            </a:r>
            <a:br>
              <a:rPr lang="en-US" sz="2600" smtClean="0"/>
            </a:br>
            <a:r>
              <a:rPr lang="en-US" sz="2600" smtClean="0"/>
              <a:t>on top of the geometry. Moving the</a:t>
            </a:r>
            <a:br>
              <a:rPr lang="en-US" sz="2600" smtClean="0"/>
            </a:br>
            <a:r>
              <a:rPr lang="en-US" sz="2600" smtClean="0"/>
              <a:t>mouse near an arc will active it. Any</a:t>
            </a:r>
            <a:br>
              <a:rPr lang="en-US" sz="2600" smtClean="0"/>
            </a:br>
            <a:r>
              <a:rPr lang="en-US" sz="2600" smtClean="0"/>
              <a:t>movement of the mouse with the </a:t>
            </a:r>
            <a:br>
              <a:rPr lang="en-US" sz="2600" smtClean="0"/>
            </a:br>
            <a:r>
              <a:rPr lang="en-US" sz="2600" smtClean="0"/>
              <a:t>left mouse button pressed will move</a:t>
            </a:r>
            <a:br>
              <a:rPr lang="en-US" sz="2600" smtClean="0"/>
            </a:br>
            <a:r>
              <a:rPr lang="en-US" sz="2600" smtClean="0"/>
              <a:t>the arc and thus, the camera.</a:t>
            </a:r>
          </a:p>
        </p:txBody>
      </p:sp>
      <p:grpSp>
        <p:nvGrpSpPr>
          <p:cNvPr id="28676" name="Group 8"/>
          <p:cNvGrpSpPr>
            <a:grpSpLocks/>
          </p:cNvGrpSpPr>
          <p:nvPr/>
        </p:nvGrpSpPr>
        <p:grpSpPr bwMode="auto">
          <a:xfrm>
            <a:off x="6370638" y="1814513"/>
            <a:ext cx="2057400" cy="1054100"/>
            <a:chOff x="6370637" y="1813719"/>
            <a:chExt cx="2057400" cy="1054100"/>
          </a:xfrm>
        </p:grpSpPr>
        <p:pic>
          <p:nvPicPr>
            <p:cNvPr id="28682" name="Picture 4"/>
            <p:cNvPicPr>
              <a:picLocks noChangeAspect="1" noChangeArrowheads="1"/>
            </p:cNvPicPr>
            <p:nvPr/>
          </p:nvPicPr>
          <p:blipFill>
            <a:blip r:embed="rId3"/>
            <a:srcRect/>
            <a:stretch>
              <a:fillRect/>
            </a:stretch>
          </p:blipFill>
          <p:spPr bwMode="auto">
            <a:xfrm>
              <a:off x="6370637" y="1813719"/>
              <a:ext cx="2057400" cy="1054100"/>
            </a:xfrm>
            <a:prstGeom prst="rect">
              <a:avLst/>
            </a:prstGeom>
            <a:noFill/>
            <a:ln w="9525">
              <a:noFill/>
              <a:miter lim="800000"/>
              <a:headEnd/>
              <a:tailEnd/>
            </a:ln>
          </p:spPr>
        </p:pic>
        <p:sp>
          <p:nvSpPr>
            <p:cNvPr id="28683" name="Oval 5"/>
            <p:cNvSpPr>
              <a:spLocks noChangeArrowheads="1"/>
            </p:cNvSpPr>
            <p:nvPr/>
          </p:nvSpPr>
          <p:spPr bwMode="auto">
            <a:xfrm>
              <a:off x="6827837" y="1813719"/>
              <a:ext cx="685800" cy="609600"/>
            </a:xfrm>
            <a:prstGeom prst="ellipse">
              <a:avLst/>
            </a:prstGeom>
            <a:noFill/>
            <a:ln w="38100">
              <a:solidFill>
                <a:srgbClr val="FF0000"/>
              </a:solidFill>
              <a:round/>
              <a:headEnd/>
              <a:tailEnd/>
            </a:ln>
          </p:spPr>
          <p:txBody>
            <a:bodyPr wrap="none" anchor="ctr"/>
            <a:lstStyle/>
            <a:p>
              <a:endParaRPr lang="en-US"/>
            </a:p>
          </p:txBody>
        </p:sp>
      </p:grpSp>
      <p:pic>
        <p:nvPicPr>
          <p:cNvPr id="28677" name="Picture 6"/>
          <p:cNvPicPr>
            <a:picLocks noChangeAspect="1" noChangeArrowheads="1"/>
          </p:cNvPicPr>
          <p:nvPr/>
        </p:nvPicPr>
        <p:blipFill>
          <a:blip r:embed="rId4"/>
          <a:srcRect/>
          <a:stretch>
            <a:fillRect/>
          </a:stretch>
        </p:blipFill>
        <p:spPr bwMode="auto">
          <a:xfrm>
            <a:off x="6650038" y="3186113"/>
            <a:ext cx="3225800" cy="3200400"/>
          </a:xfrm>
          <a:prstGeom prst="rect">
            <a:avLst/>
          </a:prstGeom>
          <a:noFill/>
          <a:ln w="9525">
            <a:noFill/>
            <a:miter lim="800000"/>
            <a:headEnd/>
            <a:tailEnd/>
          </a:ln>
        </p:spPr>
      </p:pic>
      <p:sp>
        <p:nvSpPr>
          <p:cNvPr id="28678" name="Rectangle 7"/>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8679" name="Rectangle 8"/>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28680" name="Slide Number Placeholder 9"/>
          <p:cNvSpPr>
            <a:spLocks noGrp="1"/>
          </p:cNvSpPr>
          <p:nvPr>
            <p:ph type="sldNum" sz="quarter" idx="11"/>
          </p:nvPr>
        </p:nvSpPr>
        <p:spPr>
          <a:noFill/>
        </p:spPr>
        <p:txBody>
          <a:bodyPr/>
          <a:lstStyle/>
          <a:p>
            <a:fld id="{257E633F-B30C-471A-A854-315B06D72254}" type="slidenum">
              <a:rPr lang="en-US" smtClean="0"/>
              <a:pPr/>
              <a:t>15</a:t>
            </a:fld>
            <a:endParaRPr lang="en-US" smtClean="0"/>
          </a:p>
        </p:txBody>
      </p:sp>
      <p:sp>
        <p:nvSpPr>
          <p:cNvPr id="28681" name="Footer Placeholder 10"/>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Camera control 3</a:t>
            </a:r>
          </a:p>
        </p:txBody>
      </p:sp>
      <p:sp>
        <p:nvSpPr>
          <p:cNvPr id="29699" name="Rectangle 3"/>
          <p:cNvSpPr>
            <a:spLocks noGrp="1" noChangeArrowheads="1"/>
          </p:cNvSpPr>
          <p:nvPr>
            <p:ph idx="1"/>
          </p:nvPr>
        </p:nvSpPr>
        <p:spPr/>
        <p:txBody>
          <a:bodyPr/>
          <a:lstStyle/>
          <a:p>
            <a:pPr eaLnBrk="1" hangingPunct="1"/>
            <a:r>
              <a:rPr lang="en-US" sz="2600" smtClean="0"/>
              <a:t>For more flexibility you can grab the SpaceBall even at points that are not placed on an arc. For this you have to keep the </a:t>
            </a:r>
            <a:r>
              <a:rPr lang="en-US" sz="2600" smtClean="0">
                <a:solidFill>
                  <a:srgbClr val="0000FF"/>
                </a:solidFill>
              </a:rPr>
              <a:t>Shift key </a:t>
            </a:r>
            <a:r>
              <a:rPr lang="en-US" sz="2600" smtClean="0"/>
              <a:t>pressed together with the left mouse button. </a:t>
            </a:r>
          </a:p>
          <a:p>
            <a:pPr eaLnBrk="1" hangingPunct="1"/>
            <a:endParaRPr lang="en-US" smtClean="0"/>
          </a:p>
          <a:p>
            <a:pPr eaLnBrk="1" hangingPunct="1"/>
            <a:endParaRPr lang="en-US" smtClean="0"/>
          </a:p>
          <a:p>
            <a:pPr eaLnBrk="1" hangingPunct="1"/>
            <a:r>
              <a:rPr lang="en-US" sz="2600" smtClean="0"/>
              <a:t>On slow graphics cards this operation might slow down. Keeping the </a:t>
            </a:r>
            <a:r>
              <a:rPr lang="en-US" sz="2600" smtClean="0">
                <a:solidFill>
                  <a:srgbClr val="0000FF"/>
                </a:solidFill>
              </a:rPr>
              <a:t>Ctrl key</a:t>
            </a:r>
            <a:r>
              <a:rPr lang="en-US" sz="2600" smtClean="0"/>
              <a:t> pressed in addition will reduce the level of detail shown during the movement!</a:t>
            </a:r>
          </a:p>
        </p:txBody>
      </p:sp>
      <p:sp>
        <p:nvSpPr>
          <p:cNvPr id="29700" name="Rectangle 4"/>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9701" name="Rectangle 5"/>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29702" name="Slide Number Placeholder 5"/>
          <p:cNvSpPr>
            <a:spLocks noGrp="1"/>
          </p:cNvSpPr>
          <p:nvPr>
            <p:ph type="sldNum" sz="quarter" idx="11"/>
          </p:nvPr>
        </p:nvSpPr>
        <p:spPr>
          <a:noFill/>
        </p:spPr>
        <p:txBody>
          <a:bodyPr/>
          <a:lstStyle/>
          <a:p>
            <a:fld id="{B46BD447-4D89-4891-9E71-0D825F27CF27}" type="slidenum">
              <a:rPr lang="en-US" smtClean="0"/>
              <a:pPr/>
              <a:t>16</a:t>
            </a:fld>
            <a:endParaRPr lang="en-US" smtClean="0"/>
          </a:p>
        </p:txBody>
      </p:sp>
      <p:sp>
        <p:nvSpPr>
          <p:cNvPr id="29703" name="Footer Placeholder 6"/>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Camera control 4</a:t>
            </a:r>
          </a:p>
        </p:txBody>
      </p:sp>
      <p:sp>
        <p:nvSpPr>
          <p:cNvPr id="30723" name="Rectangle 3"/>
          <p:cNvSpPr>
            <a:spLocks noGrp="1" noChangeArrowheads="1"/>
          </p:cNvSpPr>
          <p:nvPr>
            <p:ph idx="1"/>
          </p:nvPr>
        </p:nvSpPr>
        <p:spPr/>
        <p:txBody>
          <a:bodyPr/>
          <a:lstStyle/>
          <a:p>
            <a:pPr eaLnBrk="1" hangingPunct="1"/>
            <a:r>
              <a:rPr lang="en-US" smtClean="0"/>
              <a:t>If you want to zoom in you can do this with a </a:t>
            </a:r>
            <a:r>
              <a:rPr lang="en-US" smtClean="0">
                <a:solidFill>
                  <a:srgbClr val="0000FF"/>
                </a:solidFill>
              </a:rPr>
              <a:t>mouse wheel while the SpaceBall is activated</a:t>
            </a:r>
            <a:r>
              <a:rPr lang="en-US" smtClean="0"/>
              <a:t>. Otherwise </a:t>
            </a:r>
            <a:r>
              <a:rPr lang="en-US" smtClean="0">
                <a:solidFill>
                  <a:srgbClr val="0000FF"/>
                </a:solidFill>
              </a:rPr>
              <a:t>select the zoom function</a:t>
            </a:r>
            <a:r>
              <a:rPr lang="en-US" smtClean="0"/>
              <a:t> on the toolbar.</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Just draw a rectangle around the area you would like to zoom in on. To reset to the normal view use the “Reset View” button.</a:t>
            </a:r>
          </a:p>
        </p:txBody>
      </p:sp>
      <p:grpSp>
        <p:nvGrpSpPr>
          <p:cNvPr id="30724" name="Group 10"/>
          <p:cNvGrpSpPr>
            <a:grpSpLocks/>
          </p:cNvGrpSpPr>
          <p:nvPr/>
        </p:nvGrpSpPr>
        <p:grpSpPr bwMode="auto">
          <a:xfrm>
            <a:off x="3608388" y="2195513"/>
            <a:ext cx="2381250" cy="1143000"/>
            <a:chOff x="3627438" y="3338513"/>
            <a:chExt cx="2381250" cy="1143000"/>
          </a:xfrm>
        </p:grpSpPr>
        <p:pic>
          <p:nvPicPr>
            <p:cNvPr id="30732" name="Picture 4"/>
            <p:cNvPicPr>
              <a:picLocks noChangeAspect="1" noChangeArrowheads="1"/>
            </p:cNvPicPr>
            <p:nvPr/>
          </p:nvPicPr>
          <p:blipFill>
            <a:blip r:embed="rId3"/>
            <a:srcRect/>
            <a:stretch>
              <a:fillRect/>
            </a:stretch>
          </p:blipFill>
          <p:spPr bwMode="auto">
            <a:xfrm>
              <a:off x="3627438" y="3795713"/>
              <a:ext cx="2381250" cy="636587"/>
            </a:xfrm>
            <a:prstGeom prst="rect">
              <a:avLst/>
            </a:prstGeom>
            <a:noFill/>
            <a:ln w="9525">
              <a:noFill/>
              <a:miter lim="800000"/>
              <a:headEnd/>
              <a:tailEnd/>
            </a:ln>
          </p:spPr>
        </p:pic>
        <p:sp>
          <p:nvSpPr>
            <p:cNvPr id="30733" name="Line 5"/>
            <p:cNvSpPr>
              <a:spLocks noChangeShapeType="1"/>
            </p:cNvSpPr>
            <p:nvPr/>
          </p:nvSpPr>
          <p:spPr bwMode="auto">
            <a:xfrm flipH="1">
              <a:off x="5151438" y="3338513"/>
              <a:ext cx="152400" cy="381000"/>
            </a:xfrm>
            <a:prstGeom prst="line">
              <a:avLst/>
            </a:prstGeom>
            <a:noFill/>
            <a:ln w="28575">
              <a:solidFill>
                <a:srgbClr val="FF0000"/>
              </a:solidFill>
              <a:round/>
              <a:headEnd/>
              <a:tailEnd type="triangle" w="med" len="med"/>
            </a:ln>
          </p:spPr>
          <p:txBody>
            <a:bodyPr/>
            <a:lstStyle/>
            <a:p>
              <a:endParaRPr lang="en-GB"/>
            </a:p>
          </p:txBody>
        </p:sp>
        <p:sp>
          <p:nvSpPr>
            <p:cNvPr id="30734" name="Oval 6"/>
            <p:cNvSpPr>
              <a:spLocks noChangeArrowheads="1"/>
            </p:cNvSpPr>
            <p:nvPr/>
          </p:nvSpPr>
          <p:spPr bwMode="auto">
            <a:xfrm>
              <a:off x="4694238" y="3719513"/>
              <a:ext cx="838200" cy="762000"/>
            </a:xfrm>
            <a:prstGeom prst="ellipse">
              <a:avLst/>
            </a:prstGeom>
            <a:noFill/>
            <a:ln w="28575">
              <a:solidFill>
                <a:srgbClr val="FF0000"/>
              </a:solidFill>
              <a:round/>
              <a:headEnd/>
              <a:tailEnd/>
            </a:ln>
          </p:spPr>
          <p:txBody>
            <a:bodyPr wrap="none" anchor="ctr"/>
            <a:lstStyle/>
            <a:p>
              <a:endParaRPr lang="en-US"/>
            </a:p>
          </p:txBody>
        </p:sp>
      </p:grpSp>
      <p:grpSp>
        <p:nvGrpSpPr>
          <p:cNvPr id="30725" name="Group 11"/>
          <p:cNvGrpSpPr>
            <a:grpSpLocks/>
          </p:cNvGrpSpPr>
          <p:nvPr/>
        </p:nvGrpSpPr>
        <p:grpSpPr bwMode="auto">
          <a:xfrm>
            <a:off x="3246438" y="5319713"/>
            <a:ext cx="2514600" cy="762000"/>
            <a:chOff x="5303838" y="6157913"/>
            <a:chExt cx="2514600" cy="762000"/>
          </a:xfrm>
        </p:grpSpPr>
        <p:pic>
          <p:nvPicPr>
            <p:cNvPr id="30730" name="Picture 7"/>
            <p:cNvPicPr>
              <a:picLocks noChangeAspect="1" noChangeArrowheads="1"/>
            </p:cNvPicPr>
            <p:nvPr/>
          </p:nvPicPr>
          <p:blipFill>
            <a:blip r:embed="rId3"/>
            <a:srcRect/>
            <a:stretch>
              <a:fillRect/>
            </a:stretch>
          </p:blipFill>
          <p:spPr bwMode="auto">
            <a:xfrm>
              <a:off x="5303838" y="6234113"/>
              <a:ext cx="2381250" cy="636587"/>
            </a:xfrm>
            <a:prstGeom prst="rect">
              <a:avLst/>
            </a:prstGeom>
            <a:noFill/>
            <a:ln w="9525">
              <a:noFill/>
              <a:miter lim="800000"/>
              <a:headEnd/>
              <a:tailEnd/>
            </a:ln>
          </p:spPr>
        </p:pic>
        <p:sp>
          <p:nvSpPr>
            <p:cNvPr id="30731" name="Oval 8"/>
            <p:cNvSpPr>
              <a:spLocks noChangeArrowheads="1"/>
            </p:cNvSpPr>
            <p:nvPr/>
          </p:nvSpPr>
          <p:spPr bwMode="auto">
            <a:xfrm>
              <a:off x="6980238" y="6157913"/>
              <a:ext cx="838200" cy="762000"/>
            </a:xfrm>
            <a:prstGeom prst="ellipse">
              <a:avLst/>
            </a:prstGeom>
            <a:noFill/>
            <a:ln w="28575">
              <a:solidFill>
                <a:srgbClr val="FF0000"/>
              </a:solidFill>
              <a:round/>
              <a:headEnd/>
              <a:tailEnd/>
            </a:ln>
          </p:spPr>
          <p:txBody>
            <a:bodyPr wrap="none" anchor="ctr"/>
            <a:lstStyle/>
            <a:p>
              <a:endParaRPr lang="en-US"/>
            </a:p>
          </p:txBody>
        </p:sp>
      </p:grpSp>
      <p:sp>
        <p:nvSpPr>
          <p:cNvPr id="30726" name="Rectangle 9"/>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0727" name="Rectangle 10"/>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0728" name="Slide Number Placeholder 12"/>
          <p:cNvSpPr>
            <a:spLocks noGrp="1"/>
          </p:cNvSpPr>
          <p:nvPr>
            <p:ph type="sldNum" sz="quarter" idx="11"/>
          </p:nvPr>
        </p:nvSpPr>
        <p:spPr>
          <a:noFill/>
        </p:spPr>
        <p:txBody>
          <a:bodyPr/>
          <a:lstStyle/>
          <a:p>
            <a:fld id="{7F656646-4581-460B-AB82-CB5A6CCA213A}" type="slidenum">
              <a:rPr lang="en-US" smtClean="0"/>
              <a:pPr/>
              <a:t>17</a:t>
            </a:fld>
            <a:endParaRPr lang="en-US" smtClean="0"/>
          </a:p>
        </p:txBody>
      </p:sp>
      <p:sp>
        <p:nvSpPr>
          <p:cNvPr id="30729" name="Footer Placeholder 13"/>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Visualization modes</a:t>
            </a:r>
          </a:p>
        </p:txBody>
      </p:sp>
      <p:sp>
        <p:nvSpPr>
          <p:cNvPr id="31747" name="Rectangle 3"/>
          <p:cNvSpPr>
            <a:spLocks noGrp="1" noChangeArrowheads="1"/>
          </p:cNvSpPr>
          <p:nvPr>
            <p:ph idx="1"/>
          </p:nvPr>
        </p:nvSpPr>
        <p:spPr/>
        <p:txBody>
          <a:bodyPr/>
          <a:lstStyle/>
          <a:p>
            <a:pPr eaLnBrk="1" hangingPunct="1"/>
            <a:r>
              <a:rPr lang="en-US" sz="2600" smtClean="0"/>
              <a:t>Several different rendering options are available from the “</a:t>
            </a:r>
            <a:r>
              <a:rPr lang="en-US" sz="2600" smtClean="0">
                <a:solidFill>
                  <a:srgbClr val="0000FF"/>
                </a:solidFill>
              </a:rPr>
              <a:t>View</a:t>
            </a:r>
            <a:r>
              <a:rPr lang="en-US" sz="2600" smtClean="0"/>
              <a:t>” menu.</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z="2600" smtClean="0"/>
          </a:p>
          <a:p>
            <a:pPr eaLnBrk="1" hangingPunct="1"/>
            <a:r>
              <a:rPr lang="en-US" sz="2600" smtClean="0"/>
              <a:t>Non shaded views allow for better performance, especially on slow graphics cards.</a:t>
            </a:r>
          </a:p>
        </p:txBody>
      </p:sp>
      <p:pic>
        <p:nvPicPr>
          <p:cNvPr id="31748" name="Picture 6"/>
          <p:cNvPicPr>
            <a:picLocks noChangeAspect="1" noChangeArrowheads="1"/>
          </p:cNvPicPr>
          <p:nvPr/>
        </p:nvPicPr>
        <p:blipFill>
          <a:blip r:embed="rId3"/>
          <a:srcRect/>
          <a:stretch>
            <a:fillRect/>
          </a:stretch>
        </p:blipFill>
        <p:spPr bwMode="auto">
          <a:xfrm>
            <a:off x="3246438" y="2347913"/>
            <a:ext cx="2982912" cy="1828800"/>
          </a:xfrm>
          <a:prstGeom prst="rect">
            <a:avLst/>
          </a:prstGeom>
          <a:noFill/>
          <a:ln w="9525">
            <a:noFill/>
            <a:miter lim="800000"/>
            <a:headEnd/>
            <a:tailEnd/>
          </a:ln>
        </p:spPr>
      </p:pic>
      <p:sp>
        <p:nvSpPr>
          <p:cNvPr id="31749" name="Rectangle 7"/>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1750" name="Rectangle 8"/>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1751" name="Slide Number Placeholder 6"/>
          <p:cNvSpPr>
            <a:spLocks noGrp="1"/>
          </p:cNvSpPr>
          <p:nvPr>
            <p:ph type="sldNum" sz="quarter" idx="11"/>
          </p:nvPr>
        </p:nvSpPr>
        <p:spPr>
          <a:noFill/>
        </p:spPr>
        <p:txBody>
          <a:bodyPr/>
          <a:lstStyle/>
          <a:p>
            <a:fld id="{6A8FA023-A6D6-4A37-A223-320F49CA8D68}" type="slidenum">
              <a:rPr lang="en-US" smtClean="0"/>
              <a:pPr/>
              <a:t>18</a:t>
            </a:fld>
            <a:endParaRPr lang="en-US" smtClean="0"/>
          </a:p>
        </p:txBody>
      </p:sp>
      <p:sp>
        <p:nvSpPr>
          <p:cNvPr id="31752" name="Footer Placeholder 7"/>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Visualization modes</a:t>
            </a:r>
          </a:p>
        </p:txBody>
      </p:sp>
      <p:sp>
        <p:nvSpPr>
          <p:cNvPr id="32771" name="Rectangle 3"/>
          <p:cNvSpPr>
            <a:spLocks noGrp="1" noChangeArrowheads="1"/>
          </p:cNvSpPr>
          <p:nvPr>
            <p:ph idx="1"/>
          </p:nvPr>
        </p:nvSpPr>
        <p:spPr>
          <a:xfrm>
            <a:off x="196850" y="1052513"/>
            <a:ext cx="9753600" cy="5638800"/>
          </a:xfrm>
        </p:spPr>
        <p:txBody>
          <a:bodyPr/>
          <a:lstStyle/>
          <a:p>
            <a:pPr eaLnBrk="1" hangingPunct="1">
              <a:lnSpc>
                <a:spcPct val="80000"/>
              </a:lnSpc>
            </a:pPr>
            <a:r>
              <a:rPr lang="en-US" sz="2000" smtClean="0">
                <a:solidFill>
                  <a:srgbClr val="FF0000"/>
                </a:solidFill>
              </a:rPr>
              <a:t>Flat shading</a:t>
            </a:r>
          </a:p>
          <a:p>
            <a:pPr lvl="1" eaLnBrk="1" hangingPunct="1">
              <a:lnSpc>
                <a:spcPct val="80000"/>
              </a:lnSpc>
            </a:pPr>
            <a:r>
              <a:rPr lang="en-US" sz="1600" smtClean="0"/>
              <a:t>Default mode</a:t>
            </a:r>
            <a:br>
              <a:rPr lang="en-US" sz="1600" smtClean="0"/>
            </a:br>
            <a:endParaRPr lang="en-US" sz="1600" smtClean="0"/>
          </a:p>
          <a:p>
            <a:pPr eaLnBrk="1" hangingPunct="1">
              <a:lnSpc>
                <a:spcPct val="80000"/>
              </a:lnSpc>
            </a:pPr>
            <a:r>
              <a:rPr lang="en-US" sz="2000" smtClean="0">
                <a:solidFill>
                  <a:srgbClr val="FF0000"/>
                </a:solidFill>
              </a:rPr>
              <a:t>Gouraud shading</a:t>
            </a:r>
          </a:p>
          <a:p>
            <a:pPr lvl="1" eaLnBrk="1" hangingPunct="1">
              <a:lnSpc>
                <a:spcPct val="80000"/>
              </a:lnSpc>
            </a:pPr>
            <a:r>
              <a:rPr lang="en-US" sz="1600" smtClean="0"/>
              <a:t>More complex shading supporting shiny high-lights</a:t>
            </a:r>
            <a:r>
              <a:rPr lang="en-US" sz="2000" smtClean="0"/>
              <a:t/>
            </a:r>
            <a:br>
              <a:rPr lang="en-US" sz="2000" smtClean="0"/>
            </a:br>
            <a:endParaRPr lang="en-US" sz="2000" smtClean="0"/>
          </a:p>
          <a:p>
            <a:pPr eaLnBrk="1" hangingPunct="1">
              <a:lnSpc>
                <a:spcPct val="80000"/>
              </a:lnSpc>
            </a:pPr>
            <a:r>
              <a:rPr lang="en-US" sz="2000" smtClean="0">
                <a:solidFill>
                  <a:srgbClr val="FF0000"/>
                </a:solidFill>
              </a:rPr>
              <a:t>Wireframe</a:t>
            </a:r>
          </a:p>
          <a:p>
            <a:pPr lvl="1" eaLnBrk="1" hangingPunct="1">
              <a:lnSpc>
                <a:spcPct val="80000"/>
              </a:lnSpc>
            </a:pPr>
            <a:r>
              <a:rPr lang="en-US" sz="1600" smtClean="0"/>
              <a:t>Triangulated wireframe mode</a:t>
            </a:r>
            <a:r>
              <a:rPr lang="en-US" sz="2000" smtClean="0"/>
              <a:t/>
            </a:r>
            <a:br>
              <a:rPr lang="en-US" sz="2000" smtClean="0"/>
            </a:br>
            <a:endParaRPr lang="en-US" sz="2000" smtClean="0"/>
          </a:p>
          <a:p>
            <a:pPr eaLnBrk="1" hangingPunct="1">
              <a:lnSpc>
                <a:spcPct val="80000"/>
              </a:lnSpc>
            </a:pPr>
            <a:r>
              <a:rPr lang="en-US" sz="2000" smtClean="0">
                <a:solidFill>
                  <a:srgbClr val="FF0000"/>
                </a:solidFill>
              </a:rPr>
              <a:t>Skeleton rendering</a:t>
            </a:r>
          </a:p>
          <a:p>
            <a:pPr lvl="1" eaLnBrk="1" hangingPunct="1">
              <a:lnSpc>
                <a:spcPct val="80000"/>
              </a:lnSpc>
            </a:pPr>
            <a:r>
              <a:rPr lang="en-US" sz="1600" smtClean="0"/>
              <a:t>Colored wireframe mode </a:t>
            </a:r>
            <a:br>
              <a:rPr lang="en-US" sz="1600" smtClean="0"/>
            </a:br>
            <a:endParaRPr lang="en-US" sz="1600" smtClean="0"/>
          </a:p>
          <a:p>
            <a:pPr eaLnBrk="1" hangingPunct="1">
              <a:lnSpc>
                <a:spcPct val="80000"/>
              </a:lnSpc>
            </a:pPr>
            <a:r>
              <a:rPr lang="en-US" sz="2000" smtClean="0">
                <a:solidFill>
                  <a:srgbClr val="FF0000"/>
                </a:solidFill>
              </a:rPr>
              <a:t>Sketch rendering</a:t>
            </a:r>
          </a:p>
          <a:p>
            <a:pPr lvl="1" eaLnBrk="1" hangingPunct="1">
              <a:lnSpc>
                <a:spcPct val="80000"/>
              </a:lnSpc>
            </a:pPr>
            <a:r>
              <a:rPr lang="en-US" sz="1600" smtClean="0"/>
              <a:t>Black &amp; white triangulated wireframe mode</a:t>
            </a:r>
            <a:br>
              <a:rPr lang="en-US" sz="1600" smtClean="0"/>
            </a:br>
            <a:endParaRPr lang="en-US" sz="1600" smtClean="0"/>
          </a:p>
          <a:p>
            <a:pPr eaLnBrk="1" hangingPunct="1">
              <a:lnSpc>
                <a:spcPct val="80000"/>
              </a:lnSpc>
            </a:pPr>
            <a:r>
              <a:rPr lang="en-US" sz="2000" smtClean="0">
                <a:solidFill>
                  <a:srgbClr val="FF0000"/>
                </a:solidFill>
              </a:rPr>
              <a:t>Overlay sketch</a:t>
            </a:r>
          </a:p>
          <a:p>
            <a:pPr lvl="1" eaLnBrk="1" hangingPunct="1">
              <a:lnSpc>
                <a:spcPct val="80000"/>
              </a:lnSpc>
            </a:pPr>
            <a:r>
              <a:rPr lang="en-US" sz="1600" smtClean="0"/>
              <a:t>Can be combined with Flat or Gouraud shading. Allows for inspecting </a:t>
            </a:r>
          </a:p>
          <a:p>
            <a:pPr lvl="1" eaLnBrk="1" hangingPunct="1">
              <a:lnSpc>
                <a:spcPct val="80000"/>
              </a:lnSpc>
              <a:buFont typeface="Wingdings" pitchFamily="2" charset="2"/>
              <a:buNone/>
            </a:pPr>
            <a:r>
              <a:rPr lang="en-US" sz="1600" smtClean="0"/>
              <a:t>     regions that are located inside other regions.</a:t>
            </a:r>
            <a:br>
              <a:rPr lang="en-US" sz="1600" smtClean="0"/>
            </a:br>
            <a:endParaRPr lang="en-US" sz="1600" smtClean="0"/>
          </a:p>
          <a:p>
            <a:pPr eaLnBrk="1" hangingPunct="1">
              <a:lnSpc>
                <a:spcPct val="80000"/>
              </a:lnSpc>
            </a:pPr>
            <a:r>
              <a:rPr lang="en-US" sz="2000" smtClean="0">
                <a:solidFill>
                  <a:srgbClr val="FF0000"/>
                </a:solidFill>
              </a:rPr>
              <a:t>Render contours</a:t>
            </a:r>
          </a:p>
          <a:p>
            <a:pPr lvl="1" eaLnBrk="1" hangingPunct="1">
              <a:lnSpc>
                <a:spcPct val="80000"/>
              </a:lnSpc>
            </a:pPr>
            <a:r>
              <a:rPr lang="en-US" sz="1600" smtClean="0"/>
              <a:t>Can be combined with Flat or Gouraud shading. Only the outermost</a:t>
            </a:r>
            <a:br>
              <a:rPr lang="en-US" sz="1600" smtClean="0"/>
            </a:br>
            <a:r>
              <a:rPr lang="en-US" sz="1600" smtClean="0"/>
              <a:t>contours are drawn</a:t>
            </a:r>
          </a:p>
          <a:p>
            <a:pPr eaLnBrk="1" hangingPunct="1">
              <a:lnSpc>
                <a:spcPct val="80000"/>
              </a:lnSpc>
            </a:pPr>
            <a:r>
              <a:rPr lang="en-US" sz="2000" smtClean="0">
                <a:solidFill>
                  <a:srgbClr val="FF0000"/>
                </a:solidFill>
              </a:rPr>
              <a:t>Render hard contours</a:t>
            </a:r>
          </a:p>
          <a:p>
            <a:pPr lvl="1" eaLnBrk="1" hangingPunct="1">
              <a:lnSpc>
                <a:spcPct val="80000"/>
              </a:lnSpc>
            </a:pPr>
            <a:r>
              <a:rPr lang="en-US" sz="1600" smtClean="0"/>
              <a:t>Only hard edges will be drawn which is useful, for example, for cylindrical bodies.</a:t>
            </a:r>
            <a:endParaRPr lang="en-US" sz="1600" smtClean="0">
              <a:solidFill>
                <a:srgbClr val="FF0000"/>
              </a:solidFill>
            </a:endParaRPr>
          </a:p>
          <a:p>
            <a:pPr eaLnBrk="1" hangingPunct="1">
              <a:lnSpc>
                <a:spcPct val="80000"/>
              </a:lnSpc>
            </a:pPr>
            <a:endParaRPr lang="en-US" sz="2400" smtClean="0"/>
          </a:p>
        </p:txBody>
      </p:sp>
      <p:sp>
        <p:nvSpPr>
          <p:cNvPr id="32772" name="Rectangle 4"/>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2773" name="Rectangle 5"/>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pic>
        <p:nvPicPr>
          <p:cNvPr id="32774" name="Picture 15"/>
          <p:cNvPicPr>
            <a:picLocks noChangeAspect="1" noChangeArrowheads="1"/>
          </p:cNvPicPr>
          <p:nvPr/>
        </p:nvPicPr>
        <p:blipFill>
          <a:blip r:embed="rId3"/>
          <a:srcRect/>
          <a:stretch>
            <a:fillRect/>
          </a:stretch>
        </p:blipFill>
        <p:spPr bwMode="auto">
          <a:xfrm>
            <a:off x="8689975" y="900113"/>
            <a:ext cx="544513" cy="509587"/>
          </a:xfrm>
          <a:prstGeom prst="rect">
            <a:avLst/>
          </a:prstGeom>
          <a:noFill/>
          <a:ln w="9525">
            <a:noFill/>
            <a:miter lim="800000"/>
            <a:headEnd/>
            <a:tailEnd/>
          </a:ln>
        </p:spPr>
      </p:pic>
      <p:pic>
        <p:nvPicPr>
          <p:cNvPr id="32775" name="Picture 16"/>
          <p:cNvPicPr>
            <a:picLocks noChangeAspect="1" noChangeArrowheads="1"/>
          </p:cNvPicPr>
          <p:nvPr/>
        </p:nvPicPr>
        <p:blipFill>
          <a:blip r:embed="rId4"/>
          <a:srcRect/>
          <a:stretch>
            <a:fillRect/>
          </a:stretch>
        </p:blipFill>
        <p:spPr bwMode="auto">
          <a:xfrm>
            <a:off x="8732838" y="1814513"/>
            <a:ext cx="481012" cy="482600"/>
          </a:xfrm>
          <a:prstGeom prst="rect">
            <a:avLst/>
          </a:prstGeom>
          <a:noFill/>
          <a:ln w="9525">
            <a:noFill/>
            <a:miter lim="800000"/>
            <a:headEnd/>
            <a:tailEnd/>
          </a:ln>
        </p:spPr>
      </p:pic>
      <p:pic>
        <p:nvPicPr>
          <p:cNvPr id="32776" name="Picture 20"/>
          <p:cNvPicPr>
            <a:picLocks noChangeAspect="1" noChangeArrowheads="1"/>
          </p:cNvPicPr>
          <p:nvPr/>
        </p:nvPicPr>
        <p:blipFill>
          <a:blip r:embed="rId5"/>
          <a:srcRect/>
          <a:stretch>
            <a:fillRect/>
          </a:stretch>
        </p:blipFill>
        <p:spPr bwMode="auto">
          <a:xfrm>
            <a:off x="8764588" y="5853113"/>
            <a:ext cx="457200" cy="482600"/>
          </a:xfrm>
          <a:prstGeom prst="rect">
            <a:avLst/>
          </a:prstGeom>
          <a:noFill/>
          <a:ln w="9525">
            <a:noFill/>
            <a:miter lim="800000"/>
            <a:headEnd/>
            <a:tailEnd/>
          </a:ln>
        </p:spPr>
      </p:pic>
      <p:pic>
        <p:nvPicPr>
          <p:cNvPr id="32777" name="Picture 21"/>
          <p:cNvPicPr>
            <a:picLocks noChangeAspect="1" noChangeArrowheads="1"/>
          </p:cNvPicPr>
          <p:nvPr/>
        </p:nvPicPr>
        <p:blipFill>
          <a:blip r:embed="rId6"/>
          <a:srcRect/>
          <a:stretch>
            <a:fillRect/>
          </a:stretch>
        </p:blipFill>
        <p:spPr bwMode="auto">
          <a:xfrm>
            <a:off x="8736013" y="5167313"/>
            <a:ext cx="504825" cy="496887"/>
          </a:xfrm>
          <a:prstGeom prst="rect">
            <a:avLst/>
          </a:prstGeom>
          <a:noFill/>
          <a:ln w="9525">
            <a:noFill/>
            <a:miter lim="800000"/>
            <a:headEnd/>
            <a:tailEnd/>
          </a:ln>
        </p:spPr>
      </p:pic>
      <p:pic>
        <p:nvPicPr>
          <p:cNvPr id="32778" name="Picture 22"/>
          <p:cNvPicPr>
            <a:picLocks noChangeAspect="1" noChangeArrowheads="1"/>
          </p:cNvPicPr>
          <p:nvPr/>
        </p:nvPicPr>
        <p:blipFill>
          <a:blip r:embed="rId7"/>
          <a:srcRect/>
          <a:stretch>
            <a:fillRect/>
          </a:stretch>
        </p:blipFill>
        <p:spPr bwMode="auto">
          <a:xfrm>
            <a:off x="8764588" y="4252913"/>
            <a:ext cx="466725" cy="482600"/>
          </a:xfrm>
          <a:prstGeom prst="rect">
            <a:avLst/>
          </a:prstGeom>
          <a:noFill/>
          <a:ln w="9525">
            <a:noFill/>
            <a:miter lim="800000"/>
            <a:headEnd/>
            <a:tailEnd/>
          </a:ln>
        </p:spPr>
      </p:pic>
      <p:sp>
        <p:nvSpPr>
          <p:cNvPr id="32779" name="Slide Number Placeholder 12"/>
          <p:cNvSpPr>
            <a:spLocks noGrp="1"/>
          </p:cNvSpPr>
          <p:nvPr>
            <p:ph type="sldNum" sz="quarter" idx="11"/>
          </p:nvPr>
        </p:nvSpPr>
        <p:spPr>
          <a:noFill/>
        </p:spPr>
        <p:txBody>
          <a:bodyPr/>
          <a:lstStyle/>
          <a:p>
            <a:fld id="{470A8548-F0D3-4D22-BD95-43A6A776F119}" type="slidenum">
              <a:rPr lang="en-US" smtClean="0"/>
              <a:pPr/>
              <a:t>19</a:t>
            </a:fld>
            <a:endParaRPr lang="en-US" smtClean="0"/>
          </a:p>
        </p:txBody>
      </p:sp>
      <p:sp>
        <p:nvSpPr>
          <p:cNvPr id="32780" name="Footer Placeholder 13"/>
          <p:cNvSpPr>
            <a:spLocks noGrp="1"/>
          </p:cNvSpPr>
          <p:nvPr>
            <p:ph type="ftr" sz="quarter" idx="10"/>
          </p:nvPr>
        </p:nvSpPr>
        <p:spPr>
          <a:noFill/>
        </p:spPr>
        <p:txBody>
          <a:bodyPr/>
          <a:lstStyle/>
          <a:p>
            <a:endParaRPr lang="en-US" smtClean="0"/>
          </a:p>
        </p:txBody>
      </p:sp>
      <p:pic>
        <p:nvPicPr>
          <p:cNvPr id="32781" name="Picture 19"/>
          <p:cNvPicPr>
            <a:picLocks noChangeAspect="1" noChangeArrowheads="1"/>
          </p:cNvPicPr>
          <p:nvPr/>
        </p:nvPicPr>
        <p:blipFill>
          <a:blip r:embed="rId8"/>
          <a:srcRect l="16394" t="20157" r="21310" b="16269"/>
          <a:stretch>
            <a:fillRect/>
          </a:stretch>
        </p:blipFill>
        <p:spPr bwMode="auto">
          <a:xfrm>
            <a:off x="8656638" y="6462713"/>
            <a:ext cx="635000" cy="685800"/>
          </a:xfrm>
          <a:prstGeom prst="rect">
            <a:avLst/>
          </a:prstGeom>
          <a:noFill/>
          <a:ln w="9525">
            <a:noFill/>
            <a:miter lim="800000"/>
            <a:headEnd/>
            <a:tailEnd/>
          </a:ln>
        </p:spPr>
      </p:pic>
      <p:pic>
        <p:nvPicPr>
          <p:cNvPr id="32782" name="Picture 22"/>
          <p:cNvPicPr>
            <a:picLocks noChangeAspect="1" noChangeArrowheads="1"/>
          </p:cNvPicPr>
          <p:nvPr/>
        </p:nvPicPr>
        <p:blipFill>
          <a:blip r:embed="rId7"/>
          <a:srcRect/>
          <a:stretch>
            <a:fillRect/>
          </a:stretch>
        </p:blipFill>
        <p:spPr bwMode="auto">
          <a:xfrm>
            <a:off x="8766175" y="3414713"/>
            <a:ext cx="466725" cy="482600"/>
          </a:xfrm>
          <a:prstGeom prst="rect">
            <a:avLst/>
          </a:prstGeom>
          <a:noFill/>
          <a:ln w="9525">
            <a:noFill/>
            <a:miter lim="800000"/>
            <a:headEnd/>
            <a:tailEnd/>
          </a:ln>
        </p:spPr>
      </p:pic>
      <p:pic>
        <p:nvPicPr>
          <p:cNvPr id="32783" name="Picture 22"/>
          <p:cNvPicPr>
            <a:picLocks noChangeAspect="1" noChangeArrowheads="1"/>
          </p:cNvPicPr>
          <p:nvPr/>
        </p:nvPicPr>
        <p:blipFill>
          <a:blip r:embed="rId7"/>
          <a:srcRect/>
          <a:stretch>
            <a:fillRect/>
          </a:stretch>
        </p:blipFill>
        <p:spPr bwMode="auto">
          <a:xfrm>
            <a:off x="8732838" y="2625725"/>
            <a:ext cx="466725" cy="48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731838" y="138113"/>
            <a:ext cx="8153400" cy="936625"/>
          </a:xfrm>
        </p:spPr>
        <p:txBody>
          <a:bodyPr/>
          <a:lstStyle/>
          <a:p>
            <a:pPr eaLnBrk="1" hangingPunct="1"/>
            <a:r>
              <a:rPr lang="en-US" smtClean="0">
                <a:latin typeface="Arial" charset="0"/>
              </a:rPr>
              <a:t>Overview</a:t>
            </a:r>
          </a:p>
        </p:txBody>
      </p:sp>
      <p:sp>
        <p:nvSpPr>
          <p:cNvPr id="1029" name="Rectangle 3"/>
          <p:cNvSpPr>
            <a:spLocks noGrp="1" noChangeArrowheads="1"/>
          </p:cNvSpPr>
          <p:nvPr>
            <p:ph type="body" sz="half" idx="1"/>
          </p:nvPr>
        </p:nvSpPr>
        <p:spPr>
          <a:xfrm>
            <a:off x="1493838" y="2043113"/>
            <a:ext cx="8382000" cy="4267200"/>
          </a:xfrm>
        </p:spPr>
        <p:txBody>
          <a:bodyPr/>
          <a:lstStyle/>
          <a:p>
            <a:pPr eaLnBrk="1" hangingPunct="1">
              <a:buFontTx/>
              <a:buNone/>
            </a:pPr>
            <a:r>
              <a:rPr lang="en-US" sz="2800" smtClean="0"/>
              <a:t>Approaches for geometry construction </a:t>
            </a:r>
          </a:p>
          <a:p>
            <a:pPr eaLnBrk="1" hangingPunct="1">
              <a:buFontTx/>
              <a:buNone/>
            </a:pPr>
            <a:r>
              <a:rPr lang="en-US" sz="2800" smtClean="0"/>
              <a:t>(CAD, CSG)</a:t>
            </a:r>
          </a:p>
          <a:p>
            <a:pPr eaLnBrk="1" hangingPunct="1">
              <a:buFontTx/>
              <a:buNone/>
            </a:pPr>
            <a:endParaRPr lang="en-US" sz="2800" smtClean="0"/>
          </a:p>
          <a:p>
            <a:pPr eaLnBrk="1" hangingPunct="1">
              <a:buFontTx/>
              <a:buNone/>
            </a:pPr>
            <a:r>
              <a:rPr lang="en-US" sz="2800" smtClean="0"/>
              <a:t>SimpleGeo – an interactive geometry modeler</a:t>
            </a:r>
          </a:p>
          <a:p>
            <a:pPr eaLnBrk="1" hangingPunct="1">
              <a:buFontTx/>
              <a:buNone/>
            </a:pPr>
            <a:endParaRPr lang="en-US" sz="2800" smtClean="0"/>
          </a:p>
          <a:p>
            <a:pPr eaLnBrk="1" hangingPunct="1">
              <a:buFontTx/>
              <a:buNone/>
            </a:pPr>
            <a:endParaRPr lang="en-US" sz="2800" smtClean="0"/>
          </a:p>
          <a:p>
            <a:pPr eaLnBrk="1" hangingPunct="1">
              <a:buFontTx/>
              <a:buNone/>
            </a:pPr>
            <a:r>
              <a:rPr lang="en-US" sz="2800" smtClean="0"/>
              <a:t>Plugin concept</a:t>
            </a:r>
          </a:p>
          <a:p>
            <a:pPr eaLnBrk="1" hangingPunct="1">
              <a:buFontTx/>
              <a:buNone/>
            </a:pPr>
            <a:endParaRPr lang="en-US" sz="2800" smtClean="0"/>
          </a:p>
          <a:p>
            <a:pPr eaLnBrk="1" hangingPunct="1">
              <a:buFontTx/>
              <a:buNone/>
            </a:pPr>
            <a:endParaRPr lang="en-US" sz="2800" smtClean="0"/>
          </a:p>
        </p:txBody>
      </p:sp>
      <p:pic>
        <p:nvPicPr>
          <p:cNvPr id="1030" name="Picture 4" descr="Torus"/>
          <p:cNvPicPr>
            <a:picLocks noChangeAspect="1" noChangeArrowheads="1"/>
          </p:cNvPicPr>
          <p:nvPr/>
        </p:nvPicPr>
        <p:blipFill>
          <a:blip r:embed="rId4"/>
          <a:srcRect/>
          <a:stretch>
            <a:fillRect/>
          </a:stretch>
        </p:blipFill>
        <p:spPr bwMode="auto">
          <a:xfrm>
            <a:off x="1112838" y="3754438"/>
            <a:ext cx="381000" cy="212725"/>
          </a:xfrm>
          <a:prstGeom prst="rect">
            <a:avLst/>
          </a:prstGeom>
          <a:noFill/>
          <a:ln w="9525">
            <a:noFill/>
            <a:miter lim="800000"/>
            <a:headEnd/>
            <a:tailEnd/>
          </a:ln>
        </p:spPr>
      </p:pic>
      <p:sp>
        <p:nvSpPr>
          <p:cNvPr id="1031" name="Text Box 5"/>
          <p:cNvSpPr txBox="1">
            <a:spLocks noChangeArrowheads="1"/>
          </p:cNvSpPr>
          <p:nvPr/>
        </p:nvSpPr>
        <p:spPr bwMode="auto">
          <a:xfrm>
            <a:off x="258763" y="98425"/>
            <a:ext cx="184150" cy="366713"/>
          </a:xfrm>
          <a:prstGeom prst="rect">
            <a:avLst/>
          </a:prstGeom>
          <a:noFill/>
          <a:ln w="9525">
            <a:noFill/>
            <a:miter lim="800000"/>
            <a:headEnd/>
            <a:tailEnd/>
          </a:ln>
        </p:spPr>
        <p:txBody>
          <a:bodyPr wrap="none">
            <a:spAutoFit/>
          </a:bodyPr>
          <a:lstStyle/>
          <a:p>
            <a:endParaRPr lang="de-AT"/>
          </a:p>
        </p:txBody>
      </p:sp>
      <p:graphicFrame>
        <p:nvGraphicFramePr>
          <p:cNvPr id="1026" name="Object 7"/>
          <p:cNvGraphicFramePr>
            <a:graphicFrameLocks noChangeAspect="1"/>
          </p:cNvGraphicFramePr>
          <p:nvPr/>
        </p:nvGraphicFramePr>
        <p:xfrm>
          <a:off x="1112838" y="5262563"/>
          <a:ext cx="374650" cy="209550"/>
        </p:xfrm>
        <a:graphic>
          <a:graphicData uri="http://schemas.openxmlformats.org/presentationml/2006/ole">
            <p:oleObj spid="_x0000_s1026" name="Image" r:id="rId5" imgW="3809524" imgH="2133333" progId="Photoshop.Image.9">
              <p:embed/>
            </p:oleObj>
          </a:graphicData>
        </a:graphic>
      </p:graphicFrame>
      <p:graphicFrame>
        <p:nvGraphicFramePr>
          <p:cNvPr id="1027" name="Object 28"/>
          <p:cNvGraphicFramePr>
            <a:graphicFrameLocks noChangeAspect="1"/>
          </p:cNvGraphicFramePr>
          <p:nvPr>
            <p:ph sz="half" idx="2"/>
          </p:nvPr>
        </p:nvGraphicFramePr>
        <p:xfrm>
          <a:off x="1112838" y="2271713"/>
          <a:ext cx="384175" cy="214312"/>
        </p:xfrm>
        <a:graphic>
          <a:graphicData uri="http://schemas.openxmlformats.org/presentationml/2006/ole">
            <p:oleObj spid="_x0000_s1027" name="Image" r:id="rId6" imgW="3809524" imgH="2133333" progId="Photoshop.Image.9">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Visualization modes</a:t>
            </a:r>
          </a:p>
        </p:txBody>
      </p:sp>
      <p:sp>
        <p:nvSpPr>
          <p:cNvPr id="33795" name="Rectangle 3"/>
          <p:cNvSpPr>
            <a:spLocks noGrp="1" noChangeArrowheads="1"/>
          </p:cNvSpPr>
          <p:nvPr>
            <p:ph idx="1"/>
          </p:nvPr>
        </p:nvSpPr>
        <p:spPr>
          <a:xfrm>
            <a:off x="676275" y="1490663"/>
            <a:ext cx="8797925" cy="5734050"/>
          </a:xfrm>
        </p:spPr>
        <p:txBody>
          <a:bodyPr/>
          <a:lstStyle/>
          <a:p>
            <a:pPr eaLnBrk="1" hangingPunct="1"/>
            <a:r>
              <a:rPr lang="en-US" sz="2600" smtClean="0"/>
              <a:t>Try to combine “</a:t>
            </a:r>
            <a:r>
              <a:rPr lang="en-US" sz="2600" smtClean="0">
                <a:solidFill>
                  <a:srgbClr val="0000FF"/>
                </a:solidFill>
              </a:rPr>
              <a:t>Flat</a:t>
            </a:r>
            <a:r>
              <a:rPr lang="en-US" sz="2600" smtClean="0"/>
              <a:t>” shading with “</a:t>
            </a:r>
            <a:r>
              <a:rPr lang="en-US" sz="2600" smtClean="0">
                <a:solidFill>
                  <a:srgbClr val="0000FF"/>
                </a:solidFill>
              </a:rPr>
              <a:t>Render contours</a:t>
            </a:r>
            <a:r>
              <a:rPr lang="en-US" sz="2600" smtClean="0"/>
              <a:t>”.</a:t>
            </a:r>
          </a:p>
          <a:p>
            <a:pPr eaLnBrk="1" hangingPunct="1"/>
            <a:endParaRPr lang="en-US" smtClean="0"/>
          </a:p>
          <a:p>
            <a:pPr eaLnBrk="1" hangingPunct="1"/>
            <a:r>
              <a:rPr lang="en-US" sz="2600" smtClean="0"/>
              <a:t>Try to combine “</a:t>
            </a:r>
            <a:r>
              <a:rPr lang="en-US" sz="2600" smtClean="0">
                <a:solidFill>
                  <a:srgbClr val="0000FF"/>
                </a:solidFill>
              </a:rPr>
              <a:t>Flat</a:t>
            </a:r>
            <a:r>
              <a:rPr lang="en-US" sz="2600" smtClean="0"/>
              <a:t>” shading </a:t>
            </a:r>
            <a:br>
              <a:rPr lang="en-US" sz="2600" smtClean="0"/>
            </a:br>
            <a:r>
              <a:rPr lang="en-US" sz="2600" smtClean="0"/>
              <a:t>with “</a:t>
            </a:r>
            <a:r>
              <a:rPr lang="en-US" sz="2600" smtClean="0">
                <a:solidFill>
                  <a:srgbClr val="0000FF"/>
                </a:solidFill>
              </a:rPr>
              <a:t>Overlay sketch</a:t>
            </a:r>
            <a:r>
              <a:rPr lang="en-US" sz="2600" smtClean="0"/>
              <a:t>”. This will </a:t>
            </a:r>
            <a:br>
              <a:rPr lang="en-US" sz="2600" smtClean="0"/>
            </a:br>
            <a:r>
              <a:rPr lang="en-US" sz="2600" smtClean="0"/>
              <a:t>allow you to see inside the </a:t>
            </a:r>
            <a:br>
              <a:rPr lang="en-US" sz="2600" smtClean="0"/>
            </a:br>
            <a:r>
              <a:rPr lang="en-US" sz="2600" smtClean="0"/>
              <a:t>surrounding air and show </a:t>
            </a:r>
            <a:br>
              <a:rPr lang="en-US" sz="2600" smtClean="0"/>
            </a:br>
            <a:r>
              <a:rPr lang="en-US" sz="2600" smtClean="0"/>
              <a:t>you the maze.</a:t>
            </a:r>
          </a:p>
        </p:txBody>
      </p:sp>
      <p:pic>
        <p:nvPicPr>
          <p:cNvPr id="33796" name="Picture 4"/>
          <p:cNvPicPr>
            <a:picLocks noChangeAspect="1" noChangeArrowheads="1"/>
          </p:cNvPicPr>
          <p:nvPr/>
        </p:nvPicPr>
        <p:blipFill>
          <a:blip r:embed="rId3"/>
          <a:srcRect/>
          <a:stretch>
            <a:fillRect/>
          </a:stretch>
        </p:blipFill>
        <p:spPr bwMode="auto">
          <a:xfrm>
            <a:off x="5132388" y="3414713"/>
            <a:ext cx="4819650" cy="3733800"/>
          </a:xfrm>
          <a:prstGeom prst="rect">
            <a:avLst/>
          </a:prstGeom>
          <a:noFill/>
          <a:ln w="9525">
            <a:noFill/>
            <a:miter lim="800000"/>
            <a:headEnd/>
            <a:tailEnd/>
          </a:ln>
        </p:spPr>
      </p:pic>
      <p:sp>
        <p:nvSpPr>
          <p:cNvPr id="33797" name="Rectangle 5"/>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3798" name="Rectangle 6"/>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3799" name="Slide Number Placeholder 6"/>
          <p:cNvSpPr>
            <a:spLocks noGrp="1"/>
          </p:cNvSpPr>
          <p:nvPr>
            <p:ph type="sldNum" sz="quarter" idx="11"/>
          </p:nvPr>
        </p:nvSpPr>
        <p:spPr>
          <a:noFill/>
        </p:spPr>
        <p:txBody>
          <a:bodyPr/>
          <a:lstStyle/>
          <a:p>
            <a:fld id="{A5878879-3125-4CD3-9536-9261EE994390}" type="slidenum">
              <a:rPr lang="en-US" smtClean="0"/>
              <a:pPr/>
              <a:t>20</a:t>
            </a:fld>
            <a:endParaRPr lang="en-US" smtClean="0"/>
          </a:p>
        </p:txBody>
      </p:sp>
      <p:sp>
        <p:nvSpPr>
          <p:cNvPr id="33800" name="Footer Placeholder 7"/>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More on rendering options</a:t>
            </a:r>
          </a:p>
        </p:txBody>
      </p:sp>
      <p:sp>
        <p:nvSpPr>
          <p:cNvPr id="34819" name="Rectangle 3"/>
          <p:cNvSpPr>
            <a:spLocks noGrp="1" noChangeArrowheads="1"/>
          </p:cNvSpPr>
          <p:nvPr>
            <p:ph idx="1"/>
          </p:nvPr>
        </p:nvSpPr>
        <p:spPr/>
        <p:txBody>
          <a:bodyPr/>
          <a:lstStyle/>
          <a:p>
            <a:pPr eaLnBrk="1" hangingPunct="1"/>
            <a:r>
              <a:rPr lang="en-US" sz="2600" smtClean="0"/>
              <a:t>There are several other rendering options:</a:t>
            </a:r>
          </a:p>
          <a:p>
            <a:pPr lvl="1" eaLnBrk="1" hangingPunct="1"/>
            <a:r>
              <a:rPr lang="en-US" sz="2000" smtClean="0"/>
              <a:t>Aliasing: Softening of jagged contour lines. High-end</a:t>
            </a:r>
            <a:br>
              <a:rPr lang="en-US" sz="2000" smtClean="0"/>
            </a:br>
            <a:r>
              <a:rPr lang="en-US" sz="2000" smtClean="0"/>
              <a:t>gfx cards can do this “on-the-fly” to some extent.</a:t>
            </a:r>
          </a:p>
          <a:p>
            <a:pPr lvl="1" eaLnBrk="1" hangingPunct="1"/>
            <a:endParaRPr lang="en-US" sz="1800" smtClean="0"/>
          </a:p>
          <a:p>
            <a:pPr lvl="1" eaLnBrk="1" hangingPunct="1"/>
            <a:r>
              <a:rPr lang="en-US" sz="2000" smtClean="0"/>
              <a:t>Parallel projection, allows you to obtain flat looking images. The look is similar to 2D sections if the camera is set to the correct position.</a:t>
            </a:r>
          </a:p>
        </p:txBody>
      </p:sp>
      <p:pic>
        <p:nvPicPr>
          <p:cNvPr id="34820" name="Picture 4"/>
          <p:cNvPicPr>
            <a:picLocks noChangeAspect="1" noChangeArrowheads="1"/>
          </p:cNvPicPr>
          <p:nvPr/>
        </p:nvPicPr>
        <p:blipFill>
          <a:blip r:embed="rId3"/>
          <a:srcRect/>
          <a:stretch>
            <a:fillRect/>
          </a:stretch>
        </p:blipFill>
        <p:spPr bwMode="auto">
          <a:xfrm>
            <a:off x="5837238" y="3871913"/>
            <a:ext cx="3127375" cy="3124200"/>
          </a:xfrm>
          <a:prstGeom prst="rect">
            <a:avLst/>
          </a:prstGeom>
          <a:noFill/>
          <a:ln w="9525">
            <a:noFill/>
            <a:miter lim="800000"/>
            <a:headEnd/>
            <a:tailEnd/>
          </a:ln>
        </p:spPr>
      </p:pic>
      <p:pic>
        <p:nvPicPr>
          <p:cNvPr id="34821" name="Picture 5"/>
          <p:cNvPicPr>
            <a:picLocks noChangeAspect="1" noChangeArrowheads="1"/>
          </p:cNvPicPr>
          <p:nvPr/>
        </p:nvPicPr>
        <p:blipFill>
          <a:blip r:embed="rId4"/>
          <a:srcRect/>
          <a:stretch>
            <a:fillRect/>
          </a:stretch>
        </p:blipFill>
        <p:spPr bwMode="auto">
          <a:xfrm>
            <a:off x="1495425" y="3871913"/>
            <a:ext cx="3043238" cy="3048000"/>
          </a:xfrm>
          <a:prstGeom prst="rect">
            <a:avLst/>
          </a:prstGeom>
          <a:noFill/>
          <a:ln w="9525">
            <a:noFill/>
            <a:miter lim="800000"/>
            <a:headEnd/>
            <a:tailEnd/>
          </a:ln>
        </p:spPr>
      </p:pic>
      <p:sp>
        <p:nvSpPr>
          <p:cNvPr id="34822"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4823"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4824" name="Slide Number Placeholder 7"/>
          <p:cNvSpPr>
            <a:spLocks noGrp="1"/>
          </p:cNvSpPr>
          <p:nvPr>
            <p:ph type="sldNum" sz="quarter" idx="11"/>
          </p:nvPr>
        </p:nvSpPr>
        <p:spPr>
          <a:noFill/>
        </p:spPr>
        <p:txBody>
          <a:bodyPr/>
          <a:lstStyle/>
          <a:p>
            <a:fld id="{35E55DFF-4D94-41D4-9125-DF6802A0419D}" type="slidenum">
              <a:rPr lang="en-US" smtClean="0"/>
              <a:pPr/>
              <a:t>21</a:t>
            </a:fld>
            <a:endParaRPr lang="en-US" smtClean="0"/>
          </a:p>
        </p:txBody>
      </p:sp>
      <p:sp>
        <p:nvSpPr>
          <p:cNvPr id="34825" name="Footer Placeholder 8"/>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Clipping planes</a:t>
            </a:r>
          </a:p>
        </p:txBody>
      </p:sp>
      <p:sp>
        <p:nvSpPr>
          <p:cNvPr id="35843" name="Rectangle 3"/>
          <p:cNvSpPr>
            <a:spLocks noGrp="1" noChangeArrowheads="1"/>
          </p:cNvSpPr>
          <p:nvPr>
            <p:ph idx="1"/>
          </p:nvPr>
        </p:nvSpPr>
        <p:spPr/>
        <p:txBody>
          <a:bodyPr/>
          <a:lstStyle/>
          <a:p>
            <a:pPr eaLnBrk="1" hangingPunct="1">
              <a:lnSpc>
                <a:spcPct val="90000"/>
              </a:lnSpc>
            </a:pPr>
            <a:r>
              <a:rPr lang="en-US" sz="2800" smtClean="0"/>
              <a:t>Clipping planes remove everything on one side of the plane. You can select various predefined planes from the “</a:t>
            </a:r>
            <a:r>
              <a:rPr lang="en-US" sz="2800" smtClean="0">
                <a:solidFill>
                  <a:srgbClr val="0000FF"/>
                </a:solidFill>
              </a:rPr>
              <a:t>View</a:t>
            </a:r>
            <a:r>
              <a:rPr lang="en-US" sz="2800" smtClean="0"/>
              <a:t>” - “</a:t>
            </a:r>
            <a:r>
              <a:rPr lang="en-US" sz="2800" smtClean="0">
                <a:solidFill>
                  <a:srgbClr val="0000FF"/>
                </a:solidFill>
              </a:rPr>
              <a:t>Clipping planes</a:t>
            </a:r>
            <a:r>
              <a:rPr lang="en-US" sz="2800" smtClean="0"/>
              <a:t>” menu.</a:t>
            </a:r>
          </a:p>
          <a:p>
            <a:pPr eaLnBrk="1" hangingPunct="1">
              <a:lnSpc>
                <a:spcPct val="90000"/>
              </a:lnSpc>
            </a:pPr>
            <a:endParaRPr lang="en-US" sz="2800" smtClean="0"/>
          </a:p>
          <a:p>
            <a:pPr eaLnBrk="1" hangingPunct="1">
              <a:lnSpc>
                <a:spcPct val="90000"/>
              </a:lnSpc>
              <a:buFontTx/>
              <a:buNone/>
            </a:pPr>
            <a:r>
              <a:rPr lang="en-US" sz="2800" smtClean="0"/>
              <a:t>Activating the Identify function</a:t>
            </a:r>
          </a:p>
          <a:p>
            <a:pPr eaLnBrk="1" hangingPunct="1">
              <a:lnSpc>
                <a:spcPct val="90000"/>
              </a:lnSpc>
              <a:buFontTx/>
              <a:buNone/>
            </a:pPr>
            <a:r>
              <a:rPr lang="en-US" sz="2800" smtClean="0"/>
              <a:t>from the toolbar you can </a:t>
            </a:r>
          </a:p>
          <a:p>
            <a:pPr eaLnBrk="1" hangingPunct="1">
              <a:lnSpc>
                <a:spcPct val="90000"/>
              </a:lnSpc>
              <a:buFontTx/>
              <a:buNone/>
            </a:pPr>
            <a:r>
              <a:rPr lang="en-US" sz="2800" smtClean="0"/>
              <a:t>interactively change the position</a:t>
            </a:r>
          </a:p>
          <a:p>
            <a:pPr eaLnBrk="1" hangingPunct="1">
              <a:lnSpc>
                <a:spcPct val="90000"/>
              </a:lnSpc>
              <a:buFontTx/>
              <a:buNone/>
            </a:pPr>
            <a:r>
              <a:rPr lang="en-US" sz="2800" smtClean="0"/>
              <a:t>of the clipping plane while moving</a:t>
            </a:r>
          </a:p>
          <a:p>
            <a:pPr eaLnBrk="1" hangingPunct="1">
              <a:lnSpc>
                <a:spcPct val="90000"/>
              </a:lnSpc>
              <a:buFontTx/>
              <a:buNone/>
            </a:pPr>
            <a:r>
              <a:rPr lang="en-US" sz="2800" smtClean="0"/>
              <a:t>the mouse with the left button</a:t>
            </a:r>
          </a:p>
          <a:p>
            <a:pPr eaLnBrk="1" hangingPunct="1">
              <a:lnSpc>
                <a:spcPct val="90000"/>
              </a:lnSpc>
              <a:buFontTx/>
              <a:buNone/>
            </a:pPr>
            <a:r>
              <a:rPr lang="en-US" sz="2800" smtClean="0"/>
              <a:t>pressed.</a:t>
            </a:r>
          </a:p>
        </p:txBody>
      </p:sp>
      <p:pic>
        <p:nvPicPr>
          <p:cNvPr id="35844" name="Picture 4"/>
          <p:cNvPicPr>
            <a:picLocks noChangeAspect="1" noChangeArrowheads="1"/>
          </p:cNvPicPr>
          <p:nvPr/>
        </p:nvPicPr>
        <p:blipFill>
          <a:blip r:embed="rId3"/>
          <a:srcRect/>
          <a:stretch>
            <a:fillRect/>
          </a:stretch>
        </p:blipFill>
        <p:spPr bwMode="auto">
          <a:xfrm>
            <a:off x="6142038" y="3643313"/>
            <a:ext cx="3733800" cy="2311400"/>
          </a:xfrm>
          <a:prstGeom prst="rect">
            <a:avLst/>
          </a:prstGeom>
          <a:noFill/>
          <a:ln w="9525">
            <a:noFill/>
            <a:miter lim="800000"/>
            <a:headEnd/>
            <a:tailEnd/>
          </a:ln>
        </p:spPr>
      </p:pic>
      <p:sp>
        <p:nvSpPr>
          <p:cNvPr id="35845" name="Rectangle 5"/>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5846" name="Rectangle 6"/>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5847" name="Slide Number Placeholder 6"/>
          <p:cNvSpPr>
            <a:spLocks noGrp="1"/>
          </p:cNvSpPr>
          <p:nvPr>
            <p:ph type="sldNum" sz="quarter" idx="11"/>
          </p:nvPr>
        </p:nvSpPr>
        <p:spPr>
          <a:noFill/>
        </p:spPr>
        <p:txBody>
          <a:bodyPr/>
          <a:lstStyle/>
          <a:p>
            <a:fld id="{FA47ACB1-49C1-4579-81BD-693C01754E37}" type="slidenum">
              <a:rPr lang="en-US" smtClean="0"/>
              <a:pPr/>
              <a:t>22</a:t>
            </a:fld>
            <a:endParaRPr lang="en-US" smtClean="0"/>
          </a:p>
        </p:txBody>
      </p:sp>
      <p:sp>
        <p:nvSpPr>
          <p:cNvPr id="35848" name="Footer Placeholder 7"/>
          <p:cNvSpPr>
            <a:spLocks noGrp="1"/>
          </p:cNvSpPr>
          <p:nvPr>
            <p:ph type="ftr" sz="quarter" idx="10"/>
          </p:nvPr>
        </p:nvSpPr>
        <p:spPr>
          <a:noFill/>
        </p:spPr>
        <p:txBody>
          <a:bodyPr/>
          <a:lstStyle/>
          <a:p>
            <a:r>
              <a:rPr lang="en-US" smtClean="0"/>
              <a:t>FLUKA course, CERN 2008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More on clipping planes</a:t>
            </a:r>
          </a:p>
        </p:txBody>
      </p:sp>
      <p:pic>
        <p:nvPicPr>
          <p:cNvPr id="36867" name="Picture 4"/>
          <p:cNvPicPr>
            <a:picLocks noChangeAspect="1" noChangeArrowheads="1"/>
          </p:cNvPicPr>
          <p:nvPr/>
        </p:nvPicPr>
        <p:blipFill>
          <a:blip r:embed="rId3"/>
          <a:srcRect/>
          <a:stretch>
            <a:fillRect/>
          </a:stretch>
        </p:blipFill>
        <p:spPr bwMode="auto">
          <a:xfrm>
            <a:off x="5075238" y="2178050"/>
            <a:ext cx="4572000" cy="4284663"/>
          </a:xfrm>
          <a:prstGeom prst="rect">
            <a:avLst/>
          </a:prstGeom>
          <a:noFill/>
          <a:ln w="9525">
            <a:noFill/>
            <a:miter lim="800000"/>
            <a:headEnd/>
            <a:tailEnd/>
          </a:ln>
        </p:spPr>
      </p:pic>
      <p:sp>
        <p:nvSpPr>
          <p:cNvPr id="36868" name="Text Box 5"/>
          <p:cNvSpPr txBox="1">
            <a:spLocks noChangeArrowheads="1"/>
          </p:cNvSpPr>
          <p:nvPr/>
        </p:nvSpPr>
        <p:spPr bwMode="auto">
          <a:xfrm>
            <a:off x="427038" y="2097088"/>
            <a:ext cx="4648200" cy="4060825"/>
          </a:xfrm>
          <a:prstGeom prst="rect">
            <a:avLst/>
          </a:prstGeom>
          <a:noFill/>
          <a:ln w="9525">
            <a:noFill/>
            <a:miter lim="800000"/>
            <a:headEnd/>
            <a:tailEnd/>
          </a:ln>
        </p:spPr>
        <p:txBody>
          <a:bodyPr>
            <a:spAutoFit/>
          </a:bodyPr>
          <a:lstStyle/>
          <a:p>
            <a:r>
              <a:rPr lang="en-US" sz="2600"/>
              <a:t>The options (plane equation)  of the clipping planes are available under the “</a:t>
            </a:r>
            <a:r>
              <a:rPr lang="en-US" sz="2600">
                <a:solidFill>
                  <a:srgbClr val="0000FF"/>
                </a:solidFill>
              </a:rPr>
              <a:t>Clipping planes</a:t>
            </a:r>
            <a:r>
              <a:rPr lang="en-US" sz="2600"/>
              <a:t>” – “</a:t>
            </a:r>
            <a:r>
              <a:rPr lang="en-US" sz="2600">
                <a:solidFill>
                  <a:srgbClr val="0000FF"/>
                </a:solidFill>
              </a:rPr>
              <a:t>Settings…</a:t>
            </a:r>
            <a:r>
              <a:rPr lang="en-US" sz="2600"/>
              <a:t>” item.  There you can define the type, position and orientation. </a:t>
            </a:r>
            <a:br>
              <a:rPr lang="en-US" sz="2600"/>
            </a:br>
            <a:endParaRPr lang="en-US" sz="2600"/>
          </a:p>
          <a:p>
            <a:r>
              <a:rPr lang="en-US" sz="2600"/>
              <a:t>The orientation can be flipped by changing the sign for example.</a:t>
            </a:r>
          </a:p>
        </p:txBody>
      </p:sp>
      <p:sp>
        <p:nvSpPr>
          <p:cNvPr id="36869"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6870"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6871" name="Slide Number Placeholder 6"/>
          <p:cNvSpPr>
            <a:spLocks noGrp="1"/>
          </p:cNvSpPr>
          <p:nvPr>
            <p:ph type="sldNum" sz="quarter" idx="11"/>
          </p:nvPr>
        </p:nvSpPr>
        <p:spPr>
          <a:noFill/>
        </p:spPr>
        <p:txBody>
          <a:bodyPr/>
          <a:lstStyle/>
          <a:p>
            <a:fld id="{8BF03B03-683B-40C8-B5E6-A2E8526FB298}" type="slidenum">
              <a:rPr lang="en-US" smtClean="0"/>
              <a:pPr/>
              <a:t>23</a:t>
            </a:fld>
            <a:endParaRPr lang="en-US" smtClean="0"/>
          </a:p>
        </p:txBody>
      </p:sp>
      <p:sp>
        <p:nvSpPr>
          <p:cNvPr id="36872" name="Footer Placeholder 7"/>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Emphasizing an object</a:t>
            </a:r>
          </a:p>
        </p:txBody>
      </p:sp>
      <p:sp>
        <p:nvSpPr>
          <p:cNvPr id="37891" name="Text Box 4"/>
          <p:cNvSpPr txBox="1">
            <a:spLocks noChangeArrowheads="1"/>
          </p:cNvSpPr>
          <p:nvPr/>
        </p:nvSpPr>
        <p:spPr bwMode="auto">
          <a:xfrm>
            <a:off x="715963" y="1814513"/>
            <a:ext cx="4511675" cy="4838700"/>
          </a:xfrm>
          <a:prstGeom prst="rect">
            <a:avLst/>
          </a:prstGeom>
          <a:noFill/>
          <a:ln w="9525">
            <a:noFill/>
            <a:miter lim="800000"/>
            <a:headEnd/>
            <a:tailEnd/>
          </a:ln>
        </p:spPr>
        <p:txBody>
          <a:bodyPr>
            <a:spAutoFit/>
          </a:bodyPr>
          <a:lstStyle/>
          <a:p>
            <a:r>
              <a:rPr lang="en-US" sz="2400"/>
              <a:t>If you want to emphasize an object you can select different options (color, line style, line width) for this one region only. First select the region and then choose the visualization attributes in the property view. </a:t>
            </a:r>
          </a:p>
          <a:p>
            <a:endParaRPr lang="en-US" sz="2400"/>
          </a:p>
          <a:p>
            <a:endParaRPr lang="en-US" sz="2400"/>
          </a:p>
          <a:p>
            <a:endParaRPr lang="en-US" sz="2400"/>
          </a:p>
          <a:p>
            <a:r>
              <a:rPr lang="en-US" sz="2400"/>
              <a:t>These settings will be effective in any rendering mode where contours are shown.</a:t>
            </a:r>
          </a:p>
        </p:txBody>
      </p:sp>
      <p:pic>
        <p:nvPicPr>
          <p:cNvPr id="37892" name="Picture 5"/>
          <p:cNvPicPr>
            <a:picLocks noChangeAspect="1" noChangeArrowheads="1"/>
          </p:cNvPicPr>
          <p:nvPr/>
        </p:nvPicPr>
        <p:blipFill>
          <a:blip r:embed="rId3"/>
          <a:srcRect/>
          <a:stretch>
            <a:fillRect/>
          </a:stretch>
        </p:blipFill>
        <p:spPr bwMode="auto">
          <a:xfrm>
            <a:off x="5989638" y="2195513"/>
            <a:ext cx="2514600" cy="1146175"/>
          </a:xfrm>
          <a:prstGeom prst="rect">
            <a:avLst/>
          </a:prstGeom>
          <a:noFill/>
          <a:ln w="9525">
            <a:noFill/>
            <a:miter lim="800000"/>
            <a:headEnd/>
            <a:tailEnd/>
          </a:ln>
        </p:spPr>
      </p:pic>
      <p:pic>
        <p:nvPicPr>
          <p:cNvPr id="37893" name="Picture 6"/>
          <p:cNvPicPr>
            <a:picLocks noChangeAspect="1" noChangeArrowheads="1"/>
          </p:cNvPicPr>
          <p:nvPr/>
        </p:nvPicPr>
        <p:blipFill>
          <a:blip r:embed="rId4"/>
          <a:srcRect/>
          <a:stretch>
            <a:fillRect/>
          </a:stretch>
        </p:blipFill>
        <p:spPr bwMode="auto">
          <a:xfrm>
            <a:off x="5151438" y="3490913"/>
            <a:ext cx="4124325" cy="3508375"/>
          </a:xfrm>
          <a:prstGeom prst="rect">
            <a:avLst/>
          </a:prstGeom>
          <a:noFill/>
          <a:ln w="9525">
            <a:noFill/>
            <a:miter lim="800000"/>
            <a:headEnd/>
            <a:tailEnd/>
          </a:ln>
        </p:spPr>
      </p:pic>
      <p:sp>
        <p:nvSpPr>
          <p:cNvPr id="37894" name="Rectangle 7"/>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7895" name="Rectangle 8"/>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7896" name="Slide Number Placeholder 7"/>
          <p:cNvSpPr>
            <a:spLocks noGrp="1"/>
          </p:cNvSpPr>
          <p:nvPr>
            <p:ph type="sldNum" sz="quarter" idx="11"/>
          </p:nvPr>
        </p:nvSpPr>
        <p:spPr>
          <a:noFill/>
        </p:spPr>
        <p:txBody>
          <a:bodyPr/>
          <a:lstStyle/>
          <a:p>
            <a:fld id="{14E9B376-7EBD-408E-9BA7-DA06E1891A43}" type="slidenum">
              <a:rPr lang="en-US" smtClean="0"/>
              <a:pPr/>
              <a:t>24</a:t>
            </a:fld>
            <a:endParaRPr lang="en-US" smtClean="0"/>
          </a:p>
        </p:txBody>
      </p:sp>
      <p:sp>
        <p:nvSpPr>
          <p:cNvPr id="37897" name="Footer Placeholder 8"/>
          <p:cNvSpPr>
            <a:spLocks noGrp="1"/>
          </p:cNvSpPr>
          <p:nvPr>
            <p:ph type="ftr" sz="quarter" idx="10"/>
          </p:nvPr>
        </p:nvSpPr>
        <p:spPr>
          <a:noFill/>
        </p:spPr>
        <p:txBody>
          <a:bodyPr/>
          <a:lstStyle/>
          <a:p>
            <a:r>
              <a:rPr lang="en-US" smtClean="0"/>
              <a:t>FLUKA course, CERN 2008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Navigation in the CSG tree</a:t>
            </a:r>
          </a:p>
        </p:txBody>
      </p:sp>
      <p:sp>
        <p:nvSpPr>
          <p:cNvPr id="38915" name="Rectangle 3"/>
          <p:cNvSpPr>
            <a:spLocks noGrp="1" noChangeArrowheads="1"/>
          </p:cNvSpPr>
          <p:nvPr>
            <p:ph idx="1"/>
          </p:nvPr>
        </p:nvSpPr>
        <p:spPr/>
        <p:txBody>
          <a:bodyPr/>
          <a:lstStyle/>
          <a:p>
            <a:pPr eaLnBrk="1" hangingPunct="1"/>
            <a:r>
              <a:rPr lang="en-US" sz="2400" smtClean="0"/>
              <a:t>You can immediately jump to a region number X by choosing “</a:t>
            </a:r>
            <a:r>
              <a:rPr lang="en-US" sz="2400" smtClean="0">
                <a:solidFill>
                  <a:srgbClr val="0000FF"/>
                </a:solidFill>
              </a:rPr>
              <a:t>Go to region...</a:t>
            </a:r>
            <a:r>
              <a:rPr lang="en-US" sz="2400" smtClean="0"/>
              <a:t>” from the “</a:t>
            </a:r>
            <a:r>
              <a:rPr lang="en-US" sz="2400" smtClean="0">
                <a:solidFill>
                  <a:srgbClr val="0000FF"/>
                </a:solidFill>
              </a:rPr>
              <a:t>Edit</a:t>
            </a:r>
            <a:r>
              <a:rPr lang="en-US" sz="2400" smtClean="0"/>
              <a:t>” menu or by pressing </a:t>
            </a:r>
            <a:r>
              <a:rPr lang="en-US" sz="2400" smtClean="0">
                <a:solidFill>
                  <a:srgbClr val="0000FF"/>
                </a:solidFill>
              </a:rPr>
              <a:t>Ctrl + G</a:t>
            </a:r>
            <a:r>
              <a:rPr lang="en-US" sz="2400" smtClean="0"/>
              <a:t>.</a:t>
            </a:r>
          </a:p>
          <a:p>
            <a:pPr eaLnBrk="1" hangingPunct="1"/>
            <a:endParaRPr lang="en-US" smtClean="0"/>
          </a:p>
          <a:p>
            <a:pPr eaLnBrk="1" hangingPunct="1"/>
            <a:endParaRPr lang="en-US" smtClean="0"/>
          </a:p>
          <a:p>
            <a:pPr eaLnBrk="1" hangingPunct="1"/>
            <a:r>
              <a:rPr lang="en-US" sz="2400" smtClean="0"/>
              <a:t>To find regions choose “</a:t>
            </a:r>
            <a:r>
              <a:rPr lang="en-US" sz="2400" smtClean="0">
                <a:solidFill>
                  <a:srgbClr val="0000FF"/>
                </a:solidFill>
              </a:rPr>
              <a:t>Find node</a:t>
            </a:r>
            <a:r>
              <a:rPr lang="en-US" sz="2400" smtClean="0"/>
              <a:t>” from the “</a:t>
            </a:r>
            <a:r>
              <a:rPr lang="en-US" sz="2400" smtClean="0">
                <a:solidFill>
                  <a:srgbClr val="0000FF"/>
                </a:solidFill>
              </a:rPr>
              <a:t>Edit</a:t>
            </a:r>
            <a:r>
              <a:rPr lang="en-US" sz="2400" smtClean="0"/>
              <a:t>” menu or press </a:t>
            </a:r>
            <a:r>
              <a:rPr lang="en-US" sz="2400" smtClean="0">
                <a:solidFill>
                  <a:srgbClr val="0000FF"/>
                </a:solidFill>
              </a:rPr>
              <a:t>Ctrl + F</a:t>
            </a:r>
            <a:r>
              <a:rPr lang="en-US" sz="2400" smtClean="0"/>
              <a:t>.</a:t>
            </a:r>
          </a:p>
          <a:p>
            <a:pPr lvl="1" eaLnBrk="1" hangingPunct="1"/>
            <a:r>
              <a:rPr lang="en-US" sz="2000" smtClean="0"/>
              <a:t>Various search criterions like </a:t>
            </a:r>
            <a:r>
              <a:rPr lang="en-US" sz="2000" smtClean="0">
                <a:solidFill>
                  <a:srgbClr val="33CC33"/>
                </a:solidFill>
              </a:rPr>
              <a:t>name</a:t>
            </a:r>
            <a:r>
              <a:rPr lang="en-US" sz="2000" smtClean="0"/>
              <a:t>, </a:t>
            </a:r>
            <a:r>
              <a:rPr lang="en-US" sz="2000" smtClean="0">
                <a:solidFill>
                  <a:srgbClr val="33CC33"/>
                </a:solidFill>
              </a:rPr>
              <a:t>comments</a:t>
            </a:r>
            <a:r>
              <a:rPr lang="en-US" sz="2000" smtClean="0"/>
              <a:t>, </a:t>
            </a:r>
            <a:r>
              <a:rPr lang="en-US" sz="2000" smtClean="0">
                <a:solidFill>
                  <a:srgbClr val="33CC33"/>
                </a:solidFill>
              </a:rPr>
              <a:t>materials </a:t>
            </a:r>
            <a:r>
              <a:rPr lang="en-US" sz="2000" smtClean="0"/>
              <a:t>and </a:t>
            </a:r>
            <a:r>
              <a:rPr lang="en-US" sz="2000" smtClean="0">
                <a:solidFill>
                  <a:srgbClr val="33CC33"/>
                </a:solidFill>
              </a:rPr>
              <a:t>type</a:t>
            </a:r>
            <a:r>
              <a:rPr lang="en-US" sz="2000" smtClean="0"/>
              <a:t> are available.</a:t>
            </a:r>
          </a:p>
        </p:txBody>
      </p:sp>
      <p:sp>
        <p:nvSpPr>
          <p:cNvPr id="38916" name="Rectangle 4"/>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8917" name="Rectangle 5"/>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8918" name="Slide Number Placeholder 5"/>
          <p:cNvSpPr>
            <a:spLocks noGrp="1"/>
          </p:cNvSpPr>
          <p:nvPr>
            <p:ph type="sldNum" sz="quarter" idx="11"/>
          </p:nvPr>
        </p:nvSpPr>
        <p:spPr>
          <a:noFill/>
        </p:spPr>
        <p:txBody>
          <a:bodyPr/>
          <a:lstStyle/>
          <a:p>
            <a:fld id="{9AFBF0C8-16B6-4240-A6FF-10CFB4626476}" type="slidenum">
              <a:rPr lang="en-US" smtClean="0"/>
              <a:pPr/>
              <a:t>25</a:t>
            </a:fld>
            <a:endParaRPr lang="en-US" smtClean="0"/>
          </a:p>
        </p:txBody>
      </p:sp>
      <p:sp>
        <p:nvSpPr>
          <p:cNvPr id="38919" name="Footer Placeholder 6"/>
          <p:cNvSpPr>
            <a:spLocks noGrp="1"/>
          </p:cNvSpPr>
          <p:nvPr>
            <p:ph type="ftr" sz="quarter" idx="10"/>
          </p:nvPr>
        </p:nvSpPr>
        <p:spPr>
          <a:noFill/>
        </p:spPr>
        <p:txBody>
          <a:bodyPr/>
          <a:lstStyle/>
          <a:p>
            <a:r>
              <a:rPr lang="en-US" smtClean="0"/>
              <a:t>FLUKA course, CERN 2008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Searching in the CSG tree</a:t>
            </a:r>
          </a:p>
        </p:txBody>
      </p:sp>
      <p:pic>
        <p:nvPicPr>
          <p:cNvPr id="39939" name="Picture 4"/>
          <p:cNvPicPr>
            <a:picLocks noChangeAspect="1" noChangeArrowheads="1"/>
          </p:cNvPicPr>
          <p:nvPr/>
        </p:nvPicPr>
        <p:blipFill>
          <a:blip r:embed="rId3"/>
          <a:srcRect/>
          <a:stretch>
            <a:fillRect/>
          </a:stretch>
        </p:blipFill>
        <p:spPr bwMode="auto">
          <a:xfrm>
            <a:off x="427038" y="1357313"/>
            <a:ext cx="5715000" cy="2192337"/>
          </a:xfrm>
          <a:prstGeom prst="rect">
            <a:avLst/>
          </a:prstGeom>
          <a:noFill/>
          <a:ln w="9525">
            <a:noFill/>
            <a:miter lim="800000"/>
            <a:headEnd/>
            <a:tailEnd/>
          </a:ln>
        </p:spPr>
      </p:pic>
      <p:sp>
        <p:nvSpPr>
          <p:cNvPr id="39940" name="Text Box 5"/>
          <p:cNvSpPr txBox="1">
            <a:spLocks noChangeArrowheads="1"/>
          </p:cNvSpPr>
          <p:nvPr/>
        </p:nvSpPr>
        <p:spPr bwMode="auto">
          <a:xfrm>
            <a:off x="411163" y="3898900"/>
            <a:ext cx="9466262" cy="2436813"/>
          </a:xfrm>
          <a:prstGeom prst="rect">
            <a:avLst/>
          </a:prstGeom>
          <a:noFill/>
          <a:ln w="9525">
            <a:noFill/>
            <a:miter lim="800000"/>
            <a:headEnd/>
            <a:tailEnd/>
          </a:ln>
        </p:spPr>
        <p:txBody>
          <a:bodyPr wrap="none">
            <a:spAutoFit/>
          </a:bodyPr>
          <a:lstStyle/>
          <a:p>
            <a:r>
              <a:rPr lang="en-US" sz="2200"/>
              <a:t>Several search refinements options are available. The options given </a:t>
            </a:r>
            <a:br>
              <a:rPr lang="en-US" sz="2200"/>
            </a:br>
            <a:r>
              <a:rPr lang="en-US" sz="2200"/>
              <a:t>above will find every node which has a material assignment that partially </a:t>
            </a:r>
            <a:br>
              <a:rPr lang="en-US" sz="2200"/>
            </a:br>
            <a:r>
              <a:rPr lang="en-US" sz="2200"/>
              <a:t>matches “</a:t>
            </a:r>
            <a:r>
              <a:rPr lang="en-US" sz="2200">
                <a:solidFill>
                  <a:srgbClr val="0000FF"/>
                </a:solidFill>
              </a:rPr>
              <a:t>ai</a:t>
            </a:r>
            <a:r>
              <a:rPr lang="en-US" sz="2200"/>
              <a:t>” in its name. In our case we will find all nodes with a</a:t>
            </a:r>
            <a:br>
              <a:rPr lang="en-US" sz="2200"/>
            </a:br>
            <a:r>
              <a:rPr lang="en-US" sz="2200"/>
              <a:t>material assignment of “</a:t>
            </a:r>
            <a:r>
              <a:rPr lang="en-US" sz="2200">
                <a:solidFill>
                  <a:srgbClr val="0000FF"/>
                </a:solidFill>
              </a:rPr>
              <a:t>Air</a:t>
            </a:r>
            <a:r>
              <a:rPr lang="en-US" sz="2200"/>
              <a:t>”. Pressing the </a:t>
            </a:r>
            <a:r>
              <a:rPr lang="en-US" sz="2200">
                <a:solidFill>
                  <a:srgbClr val="FF0000"/>
                </a:solidFill>
              </a:rPr>
              <a:t>&lt;</a:t>
            </a:r>
            <a:r>
              <a:rPr lang="en-US" sz="2200"/>
              <a:t> and </a:t>
            </a:r>
            <a:r>
              <a:rPr lang="en-US" sz="2200">
                <a:solidFill>
                  <a:srgbClr val="FF0000"/>
                </a:solidFill>
              </a:rPr>
              <a:t>&gt;</a:t>
            </a:r>
            <a:r>
              <a:rPr lang="en-US" sz="2200"/>
              <a:t> key automatically jumps </a:t>
            </a:r>
          </a:p>
          <a:p>
            <a:r>
              <a:rPr lang="en-US" sz="2200"/>
              <a:t>to the respective node in the CSG tree. </a:t>
            </a:r>
            <a:br>
              <a:rPr lang="en-US" sz="2200"/>
            </a:br>
            <a:r>
              <a:rPr lang="en-US" sz="2200"/>
              <a:t/>
            </a:r>
            <a:br>
              <a:rPr lang="en-US" sz="2200"/>
            </a:br>
            <a:r>
              <a:rPr lang="en-US" sz="2200"/>
              <a:t>If requested regular expressions are available for more complex searches.</a:t>
            </a:r>
          </a:p>
        </p:txBody>
      </p:sp>
      <p:sp>
        <p:nvSpPr>
          <p:cNvPr id="39941"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39942"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39943" name="Slide Number Placeholder 6"/>
          <p:cNvSpPr>
            <a:spLocks noGrp="1"/>
          </p:cNvSpPr>
          <p:nvPr>
            <p:ph type="sldNum" sz="quarter" idx="11"/>
          </p:nvPr>
        </p:nvSpPr>
        <p:spPr>
          <a:noFill/>
        </p:spPr>
        <p:txBody>
          <a:bodyPr/>
          <a:lstStyle/>
          <a:p>
            <a:fld id="{80B562A8-85F2-482B-8997-65B5DED5688D}" type="slidenum">
              <a:rPr lang="en-US" smtClean="0"/>
              <a:pPr/>
              <a:t>26</a:t>
            </a:fld>
            <a:endParaRPr lang="en-US" smtClean="0"/>
          </a:p>
        </p:txBody>
      </p:sp>
      <p:sp>
        <p:nvSpPr>
          <p:cNvPr id="39944" name="Footer Placeholder 7"/>
          <p:cNvSpPr>
            <a:spLocks noGrp="1"/>
          </p:cNvSpPr>
          <p:nvPr>
            <p:ph type="ftr" sz="quarter" idx="10"/>
          </p:nvPr>
        </p:nvSpPr>
        <p:spPr>
          <a:noFill/>
        </p:spPr>
        <p:txBody>
          <a:bodyPr/>
          <a:lstStyle/>
          <a:p>
            <a:r>
              <a:rPr lang="en-US" smtClean="0"/>
              <a:t>FLUKA course, CERN 2008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Saving images &amp; geometries…</a:t>
            </a:r>
          </a:p>
        </p:txBody>
      </p:sp>
      <p:sp>
        <p:nvSpPr>
          <p:cNvPr id="40963" name="Rectangle 3"/>
          <p:cNvSpPr>
            <a:spLocks noGrp="1" noChangeArrowheads="1"/>
          </p:cNvSpPr>
          <p:nvPr>
            <p:ph idx="1"/>
          </p:nvPr>
        </p:nvSpPr>
        <p:spPr>
          <a:xfrm>
            <a:off x="274638" y="1662113"/>
            <a:ext cx="9753600" cy="5548312"/>
          </a:xfrm>
        </p:spPr>
        <p:txBody>
          <a:bodyPr/>
          <a:lstStyle/>
          <a:p>
            <a:pPr eaLnBrk="1" hangingPunct="1"/>
            <a:r>
              <a:rPr lang="en-US" smtClean="0"/>
              <a:t>The currently visible geometry can be saved to an image by selecting “</a:t>
            </a:r>
            <a:r>
              <a:rPr lang="en-US" smtClean="0">
                <a:solidFill>
                  <a:srgbClr val="0000FF"/>
                </a:solidFill>
              </a:rPr>
              <a:t>Save Image</a:t>
            </a:r>
            <a:r>
              <a:rPr lang="en-US" smtClean="0"/>
              <a:t>” from the “</a:t>
            </a:r>
            <a:r>
              <a:rPr lang="en-US" smtClean="0">
                <a:solidFill>
                  <a:srgbClr val="0000FF"/>
                </a:solidFill>
              </a:rPr>
              <a:t>File</a:t>
            </a:r>
            <a:r>
              <a:rPr lang="en-US" smtClean="0"/>
              <a:t>” menu, or it can be copied to the clipboard via “</a:t>
            </a:r>
            <a:r>
              <a:rPr lang="en-US" smtClean="0">
                <a:solidFill>
                  <a:srgbClr val="0000FF"/>
                </a:solidFill>
              </a:rPr>
              <a:t>Edit</a:t>
            </a:r>
            <a:r>
              <a:rPr lang="en-US" smtClean="0"/>
              <a:t>” – “</a:t>
            </a:r>
            <a:r>
              <a:rPr lang="en-US" smtClean="0">
                <a:solidFill>
                  <a:srgbClr val="0000FF"/>
                </a:solidFill>
              </a:rPr>
              <a:t>Copy to clipboard</a:t>
            </a:r>
            <a:r>
              <a:rPr lang="en-US" smtClean="0"/>
              <a:t>” for immediate insertion in other Windows applications.</a:t>
            </a:r>
          </a:p>
          <a:p>
            <a:pPr eaLnBrk="1" hangingPunct="1"/>
            <a:endParaRPr lang="en-US" smtClean="0"/>
          </a:p>
          <a:p>
            <a:pPr eaLnBrk="1" hangingPunct="1"/>
            <a:r>
              <a:rPr lang="en-US" smtClean="0"/>
              <a:t>The geometry can be exported to different raytracing packages via “</a:t>
            </a:r>
            <a:r>
              <a:rPr lang="en-US" smtClean="0">
                <a:solidFill>
                  <a:srgbClr val="0000FF"/>
                </a:solidFill>
              </a:rPr>
              <a:t>File</a:t>
            </a:r>
            <a:r>
              <a:rPr lang="en-US" smtClean="0"/>
              <a:t>” - “</a:t>
            </a:r>
            <a:r>
              <a:rPr lang="en-US" smtClean="0">
                <a:solidFill>
                  <a:srgbClr val="0000FF"/>
                </a:solidFill>
              </a:rPr>
              <a:t>Export</a:t>
            </a:r>
            <a:r>
              <a:rPr lang="en-US" smtClean="0"/>
              <a:t>” - “</a:t>
            </a:r>
            <a:r>
              <a:rPr lang="en-US" smtClean="0">
                <a:solidFill>
                  <a:srgbClr val="0000FF"/>
                </a:solidFill>
              </a:rPr>
              <a:t>3D objects</a:t>
            </a:r>
            <a:r>
              <a:rPr lang="en-US" smtClean="0"/>
              <a:t>”. These packages do not support interactivity but supply photorealistic images.</a:t>
            </a:r>
          </a:p>
        </p:txBody>
      </p:sp>
      <p:sp>
        <p:nvSpPr>
          <p:cNvPr id="40964" name="Rectangle 4"/>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40965" name="Rectangle 5"/>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40966" name="Slide Number Placeholder 5"/>
          <p:cNvSpPr>
            <a:spLocks noGrp="1"/>
          </p:cNvSpPr>
          <p:nvPr>
            <p:ph type="sldNum" sz="quarter" idx="11"/>
          </p:nvPr>
        </p:nvSpPr>
        <p:spPr>
          <a:noFill/>
        </p:spPr>
        <p:txBody>
          <a:bodyPr/>
          <a:lstStyle/>
          <a:p>
            <a:fld id="{E817183F-832E-4D1F-90BD-17DADE665A98}" type="slidenum">
              <a:rPr lang="en-US" smtClean="0"/>
              <a:pPr/>
              <a:t>27</a:t>
            </a:fld>
            <a:endParaRPr lang="en-US" smtClean="0"/>
          </a:p>
        </p:txBody>
      </p:sp>
      <p:sp>
        <p:nvSpPr>
          <p:cNvPr id="40967" name="Footer Placeholder 6"/>
          <p:cNvSpPr>
            <a:spLocks noGrp="1"/>
          </p:cNvSpPr>
          <p:nvPr>
            <p:ph type="ftr" sz="quarter" idx="10"/>
          </p:nvPr>
        </p:nvSpPr>
        <p:spPr>
          <a:noFill/>
        </p:spPr>
        <p:txBody>
          <a:bodyPr/>
          <a:lstStyle/>
          <a:p>
            <a:r>
              <a:rPr lang="en-US" smtClean="0"/>
              <a:t>FLUKA course, CERN 2008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Saving images &amp; geometries…</a:t>
            </a:r>
          </a:p>
        </p:txBody>
      </p:sp>
      <p:pic>
        <p:nvPicPr>
          <p:cNvPr id="41987" name="Picture 4"/>
          <p:cNvPicPr>
            <a:picLocks noChangeAspect="1" noChangeArrowheads="1"/>
          </p:cNvPicPr>
          <p:nvPr/>
        </p:nvPicPr>
        <p:blipFill>
          <a:blip r:embed="rId3"/>
          <a:srcRect/>
          <a:stretch>
            <a:fillRect/>
          </a:stretch>
        </p:blipFill>
        <p:spPr bwMode="auto">
          <a:xfrm>
            <a:off x="4541838" y="2105025"/>
            <a:ext cx="5410200" cy="4205288"/>
          </a:xfrm>
          <a:prstGeom prst="rect">
            <a:avLst/>
          </a:prstGeom>
          <a:noFill/>
          <a:ln w="9525">
            <a:noFill/>
            <a:miter lim="800000"/>
            <a:headEnd/>
            <a:tailEnd/>
          </a:ln>
        </p:spPr>
      </p:pic>
      <p:sp>
        <p:nvSpPr>
          <p:cNvPr id="41988" name="Text Box 5"/>
          <p:cNvSpPr txBox="1">
            <a:spLocks noChangeArrowheads="1"/>
          </p:cNvSpPr>
          <p:nvPr/>
        </p:nvSpPr>
        <p:spPr bwMode="auto">
          <a:xfrm>
            <a:off x="122238" y="2043113"/>
            <a:ext cx="4371975" cy="3416300"/>
          </a:xfrm>
          <a:prstGeom prst="rect">
            <a:avLst/>
          </a:prstGeom>
          <a:noFill/>
          <a:ln w="9525">
            <a:noFill/>
            <a:miter lim="800000"/>
            <a:headEnd/>
            <a:tailEnd/>
          </a:ln>
        </p:spPr>
        <p:txBody>
          <a:bodyPr>
            <a:spAutoFit/>
          </a:bodyPr>
          <a:lstStyle/>
          <a:p>
            <a:r>
              <a:rPr lang="en-US"/>
              <a:t>One supported file format is VRML. You can pass these files on to collaborators who can inspect them in a web browser using any freely available VRML plugin.</a:t>
            </a:r>
          </a:p>
          <a:p>
            <a:r>
              <a:rPr lang="en-US"/>
              <a:t>(e.g. CORTONA). They do not need SimpleGeo!</a:t>
            </a:r>
          </a:p>
          <a:p>
            <a:endParaRPr lang="en-US"/>
          </a:p>
          <a:p>
            <a:r>
              <a:rPr lang="en-US"/>
              <a:t>For ray-tracing packages only regions that are currently visible are saved to avoid cluttering.</a:t>
            </a:r>
          </a:p>
          <a:p>
            <a:endParaRPr lang="en-US"/>
          </a:p>
          <a:p>
            <a:endParaRPr lang="en-US"/>
          </a:p>
        </p:txBody>
      </p:sp>
      <p:sp>
        <p:nvSpPr>
          <p:cNvPr id="41989"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41990"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41991" name="Slide Number Placeholder 6"/>
          <p:cNvSpPr>
            <a:spLocks noGrp="1"/>
          </p:cNvSpPr>
          <p:nvPr>
            <p:ph type="sldNum" sz="quarter" idx="11"/>
          </p:nvPr>
        </p:nvSpPr>
        <p:spPr>
          <a:noFill/>
        </p:spPr>
        <p:txBody>
          <a:bodyPr/>
          <a:lstStyle/>
          <a:p>
            <a:fld id="{55AE6844-E22F-4ECD-9886-766A17BD386D}" type="slidenum">
              <a:rPr lang="en-US" smtClean="0"/>
              <a:pPr/>
              <a:t>28</a:t>
            </a:fld>
            <a:endParaRPr lang="en-US" smtClean="0"/>
          </a:p>
        </p:txBody>
      </p:sp>
      <p:sp>
        <p:nvSpPr>
          <p:cNvPr id="41992" name="Footer Placeholder 7"/>
          <p:cNvSpPr>
            <a:spLocks noGrp="1"/>
          </p:cNvSpPr>
          <p:nvPr>
            <p:ph type="ftr" sz="quarter" idx="10"/>
          </p:nvPr>
        </p:nvSpPr>
        <p:spPr>
          <a:noFill/>
        </p:spPr>
        <p:txBody>
          <a:bodyPr/>
          <a:lstStyle/>
          <a:p>
            <a:endParaRPr lang="en-US" smtClean="0"/>
          </a:p>
        </p:txBody>
      </p:sp>
      <p:sp>
        <p:nvSpPr>
          <p:cNvPr id="41993" name="TextBox 8"/>
          <p:cNvSpPr txBox="1">
            <a:spLocks noChangeArrowheads="1"/>
          </p:cNvSpPr>
          <p:nvPr/>
        </p:nvSpPr>
        <p:spPr bwMode="auto">
          <a:xfrm>
            <a:off x="274638" y="6424613"/>
            <a:ext cx="9174162" cy="647700"/>
          </a:xfrm>
          <a:prstGeom prst="rect">
            <a:avLst/>
          </a:prstGeom>
          <a:noFill/>
          <a:ln w="9525">
            <a:noFill/>
            <a:miter lim="800000"/>
            <a:headEnd/>
            <a:tailEnd/>
          </a:ln>
        </p:spPr>
        <p:txBody>
          <a:bodyPr wrap="none">
            <a:spAutoFit/>
          </a:bodyPr>
          <a:lstStyle/>
          <a:p>
            <a:r>
              <a:rPr lang="en-GB"/>
              <a:t>Images can be saved in various formats or directly exported to other Windows programs</a:t>
            </a:r>
          </a:p>
          <a:p>
            <a:r>
              <a:rPr lang="en-GB"/>
              <a:t>via the clipboard.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Ray-traced geometry</a:t>
            </a:r>
          </a:p>
        </p:txBody>
      </p:sp>
      <p:sp>
        <p:nvSpPr>
          <p:cNvPr id="43011" name="Text Box 5"/>
          <p:cNvSpPr txBox="1">
            <a:spLocks noChangeArrowheads="1"/>
          </p:cNvSpPr>
          <p:nvPr/>
        </p:nvSpPr>
        <p:spPr bwMode="auto">
          <a:xfrm>
            <a:off x="350838" y="6624638"/>
            <a:ext cx="1746250" cy="523875"/>
          </a:xfrm>
          <a:prstGeom prst="rect">
            <a:avLst/>
          </a:prstGeom>
          <a:noFill/>
          <a:ln w="9525">
            <a:noFill/>
            <a:miter lim="800000"/>
            <a:headEnd/>
            <a:tailEnd/>
          </a:ln>
        </p:spPr>
        <p:txBody>
          <a:bodyPr wrap="none">
            <a:spAutoFit/>
          </a:bodyPr>
          <a:lstStyle/>
          <a:p>
            <a:r>
              <a:rPr lang="en-US" sz="1400"/>
              <a:t>Geometry courtesy </a:t>
            </a:r>
          </a:p>
          <a:p>
            <a:r>
              <a:rPr lang="en-US" sz="1400"/>
              <a:t>of M. Fuerstner</a:t>
            </a:r>
          </a:p>
        </p:txBody>
      </p:sp>
      <p:sp>
        <p:nvSpPr>
          <p:cNvPr id="43012"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43013" name="Rectangle 7"/>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43014" name="Slide Number Placeholder 6"/>
          <p:cNvSpPr>
            <a:spLocks noGrp="1"/>
          </p:cNvSpPr>
          <p:nvPr>
            <p:ph type="sldNum" sz="quarter" idx="11"/>
          </p:nvPr>
        </p:nvSpPr>
        <p:spPr>
          <a:noFill/>
        </p:spPr>
        <p:txBody>
          <a:bodyPr/>
          <a:lstStyle/>
          <a:p>
            <a:fld id="{6A446DD2-4EAC-4399-B3A9-FE9580C214D1}" type="slidenum">
              <a:rPr lang="en-US" smtClean="0"/>
              <a:pPr/>
              <a:t>29</a:t>
            </a:fld>
            <a:endParaRPr lang="en-US" smtClean="0"/>
          </a:p>
        </p:txBody>
      </p:sp>
      <p:sp>
        <p:nvSpPr>
          <p:cNvPr id="43015" name="Footer Placeholder 7"/>
          <p:cNvSpPr>
            <a:spLocks noGrp="1"/>
          </p:cNvSpPr>
          <p:nvPr>
            <p:ph type="ftr" sz="quarter" idx="10"/>
          </p:nvPr>
        </p:nvSpPr>
        <p:spPr>
          <a:noFill/>
        </p:spPr>
        <p:txBody>
          <a:bodyPr/>
          <a:lstStyle/>
          <a:p>
            <a:endParaRPr lang="en-US" smtClean="0"/>
          </a:p>
        </p:txBody>
      </p:sp>
      <p:pic>
        <p:nvPicPr>
          <p:cNvPr id="43016" name="Picture 9" descr="D:\MyProjects\SimpleGeo\Data\import test\SimpleGeo Images\ray_RPL5.jpg"/>
          <p:cNvPicPr>
            <a:picLocks noChangeAspect="1" noChangeArrowheads="1"/>
          </p:cNvPicPr>
          <p:nvPr/>
        </p:nvPicPr>
        <p:blipFill>
          <a:blip r:embed="rId3"/>
          <a:srcRect/>
          <a:stretch>
            <a:fillRect/>
          </a:stretch>
        </p:blipFill>
        <p:spPr bwMode="auto">
          <a:xfrm>
            <a:off x="1493838" y="1052513"/>
            <a:ext cx="74676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454025"/>
            <a:ext cx="8626475" cy="674688"/>
          </a:xfrm>
        </p:spPr>
        <p:txBody>
          <a:bodyPr/>
          <a:lstStyle/>
          <a:p>
            <a:pPr eaLnBrk="1" hangingPunct="1"/>
            <a:r>
              <a:rPr lang="en-US" smtClean="0">
                <a:latin typeface="Arial" charset="0"/>
              </a:rPr>
              <a:t>Current status</a:t>
            </a:r>
          </a:p>
        </p:txBody>
      </p:sp>
      <p:sp>
        <p:nvSpPr>
          <p:cNvPr id="137219" name="Text Box 3"/>
          <p:cNvSpPr txBox="1">
            <a:spLocks noChangeArrowheads="1"/>
          </p:cNvSpPr>
          <p:nvPr/>
        </p:nvSpPr>
        <p:spPr bwMode="auto">
          <a:xfrm>
            <a:off x="669925" y="1447800"/>
            <a:ext cx="2957513" cy="579438"/>
          </a:xfrm>
          <a:prstGeom prst="rect">
            <a:avLst/>
          </a:prstGeom>
          <a:noFill/>
          <a:ln w="9525">
            <a:noFill/>
            <a:miter lim="800000"/>
            <a:headEnd/>
            <a:tailEnd/>
          </a:ln>
          <a:effectLst/>
        </p:spPr>
        <p:txBody>
          <a:bodyPr wrap="none">
            <a:spAutoFit/>
          </a:bodyPr>
          <a:lstStyle/>
          <a:p>
            <a:pPr eaLnBrk="1" hangingPunct="1">
              <a:defRPr/>
            </a:pPr>
            <a:r>
              <a:rPr lang="de-AT" sz="3200" b="1" dirty="0">
                <a:solidFill>
                  <a:srgbClr val="FF3300"/>
                </a:solidFill>
                <a:effectLst>
                  <a:outerShdw blurRad="38100" dist="38100" dir="2700000" algn="tl">
                    <a:srgbClr val="C0C0C0"/>
                  </a:outerShdw>
                </a:effectLst>
              </a:rPr>
              <a:t>Current status</a:t>
            </a:r>
            <a:endParaRPr lang="en-US" sz="3200" b="1" dirty="0">
              <a:solidFill>
                <a:srgbClr val="FF3300"/>
              </a:solidFill>
              <a:effectLst>
                <a:outerShdw blurRad="38100" dist="38100" dir="2700000" algn="tl">
                  <a:srgbClr val="C0C0C0"/>
                </a:outerShdw>
              </a:effectLst>
            </a:endParaRPr>
          </a:p>
        </p:txBody>
      </p:sp>
      <p:sp>
        <p:nvSpPr>
          <p:cNvPr id="16388" name="AutoShape 4"/>
          <p:cNvSpPr>
            <a:spLocks noChangeArrowheads="1"/>
          </p:cNvSpPr>
          <p:nvPr/>
        </p:nvSpPr>
        <p:spPr bwMode="auto">
          <a:xfrm>
            <a:off x="762000" y="2151063"/>
            <a:ext cx="503238" cy="288925"/>
          </a:xfrm>
          <a:prstGeom prst="notchedRightArrow">
            <a:avLst>
              <a:gd name="adj1" fmla="val 50000"/>
              <a:gd name="adj2" fmla="val 43544"/>
            </a:avLst>
          </a:prstGeom>
          <a:solidFill>
            <a:schemeClr val="accent2"/>
          </a:solidFill>
          <a:ln w="9525">
            <a:solidFill>
              <a:schemeClr val="tx1"/>
            </a:solidFill>
            <a:miter lim="800000"/>
            <a:headEnd/>
            <a:tailEnd/>
          </a:ln>
        </p:spPr>
        <p:txBody>
          <a:bodyPr wrap="none" anchor="ctr"/>
          <a:lstStyle/>
          <a:p>
            <a:endParaRPr lang="en-US"/>
          </a:p>
        </p:txBody>
      </p:sp>
      <p:sp>
        <p:nvSpPr>
          <p:cNvPr id="16389" name="Text Box 5"/>
          <p:cNvSpPr txBox="1">
            <a:spLocks noChangeArrowheads="1"/>
          </p:cNvSpPr>
          <p:nvPr/>
        </p:nvSpPr>
        <p:spPr bwMode="auto">
          <a:xfrm>
            <a:off x="1273175" y="2055813"/>
            <a:ext cx="6926263" cy="1282700"/>
          </a:xfrm>
          <a:prstGeom prst="rect">
            <a:avLst/>
          </a:prstGeom>
          <a:noFill/>
          <a:ln w="9525">
            <a:noFill/>
            <a:miter lim="800000"/>
            <a:headEnd/>
            <a:tailEnd/>
          </a:ln>
        </p:spPr>
        <p:txBody>
          <a:bodyPr wrap="none">
            <a:spAutoFit/>
          </a:bodyPr>
          <a:lstStyle/>
          <a:p>
            <a:pPr eaLnBrk="1" hangingPunct="1"/>
            <a:r>
              <a:rPr lang="de-AT" sz="2600"/>
              <a:t>Textual input </a:t>
            </a:r>
            <a:br>
              <a:rPr lang="de-AT" sz="2600"/>
            </a:br>
            <a:endParaRPr lang="de-AT" sz="2600"/>
          </a:p>
          <a:p>
            <a:pPr eaLnBrk="1" hangingPunct="1"/>
            <a:r>
              <a:rPr lang="de-AT" sz="2600"/>
              <a:t>2D cuts (supplied by FLUKA via PLOTGEOM)</a:t>
            </a:r>
            <a:endParaRPr lang="en-US" sz="2600"/>
          </a:p>
        </p:txBody>
      </p:sp>
      <p:sp>
        <p:nvSpPr>
          <p:cNvPr id="137222" name="Text Box 6"/>
          <p:cNvSpPr txBox="1">
            <a:spLocks noChangeArrowheads="1"/>
          </p:cNvSpPr>
          <p:nvPr/>
        </p:nvSpPr>
        <p:spPr bwMode="auto">
          <a:xfrm>
            <a:off x="682625" y="4100513"/>
            <a:ext cx="1192213" cy="579437"/>
          </a:xfrm>
          <a:prstGeom prst="rect">
            <a:avLst/>
          </a:prstGeom>
          <a:noFill/>
          <a:ln w="9525">
            <a:noFill/>
            <a:miter lim="800000"/>
            <a:headEnd/>
            <a:tailEnd/>
          </a:ln>
          <a:effectLst/>
        </p:spPr>
        <p:txBody>
          <a:bodyPr wrap="none">
            <a:spAutoFit/>
          </a:bodyPr>
          <a:lstStyle/>
          <a:p>
            <a:pPr eaLnBrk="1" hangingPunct="1">
              <a:defRPr/>
            </a:pPr>
            <a:r>
              <a:rPr lang="de-AT" sz="3200" b="1" dirty="0">
                <a:solidFill>
                  <a:srgbClr val="FF3300"/>
                </a:solidFill>
                <a:effectLst>
                  <a:outerShdw blurRad="38100" dist="38100" dir="2700000" algn="tl">
                    <a:srgbClr val="C0C0C0"/>
                  </a:outerShdw>
                </a:effectLst>
              </a:rPr>
              <a:t>Goal</a:t>
            </a:r>
            <a:r>
              <a:rPr lang="de-AT" sz="3000" b="1" dirty="0">
                <a:solidFill>
                  <a:srgbClr val="800080"/>
                </a:solidFill>
                <a:effectLst>
                  <a:outerShdw blurRad="38100" dist="38100" dir="2700000" algn="tl">
                    <a:srgbClr val="C0C0C0"/>
                  </a:outerShdw>
                </a:effectLst>
              </a:rPr>
              <a:t> </a:t>
            </a:r>
            <a:endParaRPr lang="en-US" sz="3000" b="1" dirty="0">
              <a:solidFill>
                <a:srgbClr val="800080"/>
              </a:solidFill>
              <a:effectLst>
                <a:outerShdw blurRad="38100" dist="38100" dir="2700000" algn="tl">
                  <a:srgbClr val="C0C0C0"/>
                </a:outerShdw>
              </a:effectLst>
            </a:endParaRPr>
          </a:p>
        </p:txBody>
      </p:sp>
      <p:sp>
        <p:nvSpPr>
          <p:cNvPr id="137223" name="AutoShape 7"/>
          <p:cNvSpPr>
            <a:spLocks noChangeArrowheads="1"/>
          </p:cNvSpPr>
          <p:nvPr/>
        </p:nvSpPr>
        <p:spPr bwMode="auto">
          <a:xfrm>
            <a:off x="838200" y="4752975"/>
            <a:ext cx="503238" cy="288925"/>
          </a:xfrm>
          <a:prstGeom prst="notchedRightArrow">
            <a:avLst>
              <a:gd name="adj1" fmla="val 50000"/>
              <a:gd name="adj2" fmla="val 43544"/>
            </a:avLst>
          </a:prstGeom>
          <a:solidFill>
            <a:schemeClr val="accent2"/>
          </a:solidFill>
          <a:ln w="9525">
            <a:solidFill>
              <a:schemeClr val="tx1"/>
            </a:solidFill>
            <a:miter lim="800000"/>
            <a:headEnd/>
            <a:tailEnd/>
          </a:ln>
        </p:spPr>
        <p:txBody>
          <a:bodyPr wrap="none" anchor="ctr"/>
          <a:lstStyle/>
          <a:p>
            <a:endParaRPr lang="en-US"/>
          </a:p>
        </p:txBody>
      </p:sp>
      <p:sp>
        <p:nvSpPr>
          <p:cNvPr id="137224" name="Text Box 8"/>
          <p:cNvSpPr txBox="1">
            <a:spLocks noChangeArrowheads="1"/>
          </p:cNvSpPr>
          <p:nvPr/>
        </p:nvSpPr>
        <p:spPr bwMode="auto">
          <a:xfrm>
            <a:off x="1365250" y="4633913"/>
            <a:ext cx="7607300" cy="1292225"/>
          </a:xfrm>
          <a:prstGeom prst="rect">
            <a:avLst/>
          </a:prstGeom>
          <a:noFill/>
          <a:ln w="9525">
            <a:noFill/>
            <a:miter lim="800000"/>
            <a:headEnd/>
            <a:tailEnd/>
          </a:ln>
        </p:spPr>
        <p:txBody>
          <a:bodyPr wrap="none">
            <a:spAutoFit/>
          </a:bodyPr>
          <a:lstStyle/>
          <a:p>
            <a:pPr eaLnBrk="1" hangingPunct="1"/>
            <a:r>
              <a:rPr lang="de-AT" sz="2600">
                <a:solidFill>
                  <a:srgbClr val="33CC33"/>
                </a:solidFill>
              </a:rPr>
              <a:t>Combined</a:t>
            </a:r>
            <a:r>
              <a:rPr lang="de-AT" sz="2600"/>
              <a:t> </a:t>
            </a:r>
            <a:r>
              <a:rPr lang="de-AT" sz="2600">
                <a:solidFill>
                  <a:srgbClr val="0000FF"/>
                </a:solidFill>
              </a:rPr>
              <a:t>interactive </a:t>
            </a:r>
            <a:r>
              <a:rPr lang="de-AT" sz="2600"/>
              <a:t>modeling &amp; 3D visualization </a:t>
            </a:r>
            <a:br>
              <a:rPr lang="de-AT" sz="2600"/>
            </a:br>
            <a:r>
              <a:rPr lang="de-AT" sz="2600"/>
              <a:t>&amp; debugging which is independent of the syntax </a:t>
            </a:r>
          </a:p>
          <a:p>
            <a:pPr eaLnBrk="1" hangingPunct="1"/>
            <a:r>
              <a:rPr lang="de-AT" sz="2600"/>
              <a:t>and format</a:t>
            </a:r>
          </a:p>
        </p:txBody>
      </p:sp>
      <p:sp>
        <p:nvSpPr>
          <p:cNvPr id="137225" name="Text Box 9"/>
          <p:cNvSpPr txBox="1">
            <a:spLocks noChangeArrowheads="1"/>
          </p:cNvSpPr>
          <p:nvPr/>
        </p:nvSpPr>
        <p:spPr bwMode="auto">
          <a:xfrm>
            <a:off x="0" y="6157913"/>
            <a:ext cx="10150475" cy="579437"/>
          </a:xfrm>
          <a:prstGeom prst="rect">
            <a:avLst/>
          </a:prstGeom>
          <a:noFill/>
          <a:ln w="9525">
            <a:noFill/>
            <a:miter lim="800000"/>
            <a:headEnd/>
            <a:tailEnd/>
          </a:ln>
          <a:effectLst/>
        </p:spPr>
        <p:txBody>
          <a:bodyPr>
            <a:spAutoFit/>
          </a:bodyPr>
          <a:lstStyle/>
          <a:p>
            <a:pPr algn="ctr" eaLnBrk="1" hangingPunct="1">
              <a:defRPr/>
            </a:pPr>
            <a:r>
              <a:rPr lang="de-AT" sz="3200" b="1">
                <a:solidFill>
                  <a:srgbClr val="FF3300"/>
                </a:solidFill>
                <a:effectLst>
                  <a:outerShdw blurRad="38100" dist="38100" dir="2700000" algn="tl">
                    <a:srgbClr val="C0C0C0"/>
                  </a:outerShdw>
                </a:effectLst>
              </a:rPr>
              <a:t>Ways to go: CAD or CSG?</a:t>
            </a:r>
            <a:endParaRPr lang="en-US" sz="3200" b="1">
              <a:solidFill>
                <a:srgbClr val="FF3300"/>
              </a:solidFill>
              <a:effectLst>
                <a:outerShdw blurRad="38100" dist="38100" dir="2700000" algn="tl">
                  <a:srgbClr val="C0C0C0"/>
                </a:outerShdw>
              </a:effectLst>
            </a:endParaRPr>
          </a:p>
        </p:txBody>
      </p:sp>
      <p:sp>
        <p:nvSpPr>
          <p:cNvPr id="16394" name="Rectangle 10"/>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16395" name="Slide Number Placeholder 10"/>
          <p:cNvSpPr>
            <a:spLocks noGrp="1"/>
          </p:cNvSpPr>
          <p:nvPr>
            <p:ph type="sldNum" sz="quarter" idx="11"/>
          </p:nvPr>
        </p:nvSpPr>
        <p:spPr>
          <a:noFill/>
        </p:spPr>
        <p:txBody>
          <a:bodyPr/>
          <a:lstStyle/>
          <a:p>
            <a:fld id="{EE17B4DB-B048-47BD-9E7C-866F70E078D0}" type="slidenum">
              <a:rPr lang="en-US" smtClean="0"/>
              <a:pPr/>
              <a:t>3</a:t>
            </a:fld>
            <a:endParaRPr lang="en-US" smtClean="0"/>
          </a:p>
        </p:txBody>
      </p:sp>
      <p:sp>
        <p:nvSpPr>
          <p:cNvPr id="16396" name="Footer Placeholder 11"/>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fade">
                                      <p:cBhvr>
                                        <p:cTn id="7" dur="2000"/>
                                        <p:tgtEl>
                                          <p:spTgt spid="1372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7223"/>
                                        </p:tgtEl>
                                        <p:attrNameLst>
                                          <p:attrName>style.visibility</p:attrName>
                                        </p:attrNameLst>
                                      </p:cBhvr>
                                      <p:to>
                                        <p:strVal val="visible"/>
                                      </p:to>
                                    </p:set>
                                    <p:animEffect transition="in" filter="fade">
                                      <p:cBhvr>
                                        <p:cTn id="10" dur="2000"/>
                                        <p:tgtEl>
                                          <p:spTgt spid="1372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7224"/>
                                        </p:tgtEl>
                                        <p:attrNameLst>
                                          <p:attrName>style.visibility</p:attrName>
                                        </p:attrNameLst>
                                      </p:cBhvr>
                                      <p:to>
                                        <p:strVal val="visible"/>
                                      </p:to>
                                    </p:set>
                                    <p:animEffect transition="in" filter="fade">
                                      <p:cBhvr>
                                        <p:cTn id="13" dur="2000"/>
                                        <p:tgtEl>
                                          <p:spTgt spid="1372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225"/>
                                        </p:tgtEl>
                                        <p:attrNameLst>
                                          <p:attrName>style.visibility</p:attrName>
                                        </p:attrNameLst>
                                      </p:cBhvr>
                                      <p:to>
                                        <p:strVal val="visible"/>
                                      </p:to>
                                    </p:set>
                                    <p:animEffect transition="in" filter="fade">
                                      <p:cBhvr>
                                        <p:cTn id="16" dur="2000"/>
                                        <p:tgtEl>
                                          <p:spTgt spid="13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p:bldP spid="137223" grpId="0" animBg="1"/>
      <p:bldP spid="137224" grpId="0"/>
      <p:bldP spid="13722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latin typeface="Arial" charset="0"/>
              </a:rPr>
              <a:t>Key features</a:t>
            </a:r>
          </a:p>
        </p:txBody>
      </p:sp>
      <p:sp>
        <p:nvSpPr>
          <p:cNvPr id="44035" name="Rectangle 3"/>
          <p:cNvSpPr>
            <a:spLocks noChangeArrowheads="1"/>
          </p:cNvSpPr>
          <p:nvPr/>
        </p:nvSpPr>
        <p:spPr bwMode="auto">
          <a:xfrm>
            <a:off x="579438" y="1433513"/>
            <a:ext cx="8686800" cy="5410200"/>
          </a:xfrm>
          <a:prstGeom prst="rect">
            <a:avLst/>
          </a:prstGeom>
          <a:noFill/>
          <a:ln w="9525">
            <a:noFill/>
            <a:miter lim="800000"/>
            <a:headEnd/>
            <a:tailEnd/>
          </a:ln>
        </p:spPr>
        <p:txBody>
          <a:bodyPr>
            <a:spAutoFit/>
          </a:bodyPr>
          <a:lstStyle/>
          <a:p>
            <a:pPr>
              <a:lnSpc>
                <a:spcPct val="80000"/>
              </a:lnSpc>
              <a:buClr>
                <a:srgbClr val="000066"/>
              </a:buClr>
              <a:buFont typeface="Wingdings" pitchFamily="2" charset="2"/>
              <a:buChar char="ü"/>
            </a:pPr>
            <a:r>
              <a:rPr lang="de-AT" sz="2400"/>
              <a:t> Interactive </a:t>
            </a:r>
            <a:r>
              <a:rPr lang="de-AT" sz="2400">
                <a:solidFill>
                  <a:srgbClr val="FF0000"/>
                </a:solidFill>
              </a:rPr>
              <a:t>creation </a:t>
            </a:r>
            <a:r>
              <a:rPr lang="de-AT" sz="2400"/>
              <a:t>&amp; </a:t>
            </a:r>
            <a:r>
              <a:rPr lang="de-AT" sz="2400">
                <a:solidFill>
                  <a:srgbClr val="FF0000"/>
                </a:solidFill>
              </a:rPr>
              <a:t>modification</a:t>
            </a:r>
            <a:r>
              <a:rPr lang="de-AT" sz="2400"/>
              <a:t> of a geometry</a:t>
            </a:r>
            <a:br>
              <a:rPr lang="de-AT" sz="2400"/>
            </a:br>
            <a:r>
              <a:rPr lang="de-AT" sz="2400"/>
              <a:t>    via </a:t>
            </a:r>
            <a:r>
              <a:rPr lang="de-AT" sz="2400">
                <a:solidFill>
                  <a:srgbClr val="FF0000"/>
                </a:solidFill>
              </a:rPr>
              <a:t>drag &amp; drop</a:t>
            </a:r>
          </a:p>
          <a:p>
            <a:pPr>
              <a:lnSpc>
                <a:spcPct val="80000"/>
              </a:lnSpc>
              <a:buClr>
                <a:srgbClr val="000066"/>
              </a:buClr>
              <a:buFont typeface="Wingdings" pitchFamily="2" charset="2"/>
              <a:buChar char="ü"/>
            </a:pPr>
            <a:endParaRPr lang="de-AT" sz="2400">
              <a:solidFill>
                <a:srgbClr val="FF0000"/>
              </a:solidFill>
            </a:endParaRPr>
          </a:p>
          <a:p>
            <a:pPr>
              <a:lnSpc>
                <a:spcPct val="80000"/>
              </a:lnSpc>
              <a:buClr>
                <a:srgbClr val="000066"/>
              </a:buClr>
              <a:buFont typeface="Wingdings" pitchFamily="2" charset="2"/>
              <a:buChar char="ü"/>
            </a:pPr>
            <a:r>
              <a:rPr lang="de-AT" sz="2400"/>
              <a:t>Import of FLUKA, ALIFE, WAVEFRONT, PLY</a:t>
            </a:r>
            <a:endParaRPr lang="de-AT" sz="2400">
              <a:solidFill>
                <a:srgbClr val="FF0000"/>
              </a:solidFill>
            </a:endParaRPr>
          </a:p>
          <a:p>
            <a:pPr>
              <a:lnSpc>
                <a:spcPct val="80000"/>
              </a:lnSpc>
              <a:buClr>
                <a:srgbClr val="000066"/>
              </a:buClr>
              <a:buFont typeface="Wingdings" pitchFamily="2" charset="2"/>
              <a:buChar char="ü"/>
            </a:pPr>
            <a:endParaRPr lang="de-AT" sz="2400"/>
          </a:p>
          <a:p>
            <a:pPr>
              <a:lnSpc>
                <a:spcPct val="80000"/>
              </a:lnSpc>
              <a:buClr>
                <a:srgbClr val="000066"/>
              </a:buClr>
              <a:buFont typeface="Wingdings" pitchFamily="2" charset="2"/>
              <a:buChar char="ü"/>
            </a:pPr>
            <a:r>
              <a:rPr lang="de-AT" sz="2400"/>
              <a:t> Export to FLUKA, MCNP(X), PHITS* </a:t>
            </a:r>
          </a:p>
          <a:p>
            <a:pPr>
              <a:lnSpc>
                <a:spcPct val="80000"/>
              </a:lnSpc>
              <a:buClr>
                <a:srgbClr val="000066"/>
              </a:buClr>
            </a:pPr>
            <a:endParaRPr lang="de-AT" sz="2400"/>
          </a:p>
          <a:p>
            <a:pPr>
              <a:lnSpc>
                <a:spcPct val="80000"/>
              </a:lnSpc>
              <a:buClr>
                <a:srgbClr val="000066"/>
              </a:buClr>
              <a:buFont typeface="Wingdings" pitchFamily="2" charset="2"/>
              <a:buChar char="ü"/>
            </a:pPr>
            <a:r>
              <a:rPr lang="de-AT" sz="2400"/>
              <a:t> Export to various 3D raytracing packages</a:t>
            </a:r>
            <a:br>
              <a:rPr lang="de-AT" sz="2400"/>
            </a:br>
            <a:endParaRPr lang="de-AT" sz="2400"/>
          </a:p>
          <a:p>
            <a:pPr>
              <a:lnSpc>
                <a:spcPct val="80000"/>
              </a:lnSpc>
              <a:buClr>
                <a:srgbClr val="000066"/>
              </a:buClr>
              <a:buFont typeface="Wingdings" pitchFamily="2" charset="2"/>
              <a:buChar char="ü"/>
            </a:pPr>
            <a:r>
              <a:rPr lang="de-AT" sz="2400"/>
              <a:t> Arbitrary camera viewpoints</a:t>
            </a:r>
            <a:br>
              <a:rPr lang="de-AT" sz="2400"/>
            </a:br>
            <a:endParaRPr lang="de-AT" sz="2400"/>
          </a:p>
          <a:p>
            <a:pPr>
              <a:lnSpc>
                <a:spcPct val="80000"/>
              </a:lnSpc>
              <a:buClr>
                <a:srgbClr val="000066"/>
              </a:buClr>
              <a:buFont typeface="Wingdings" pitchFamily="2" charset="2"/>
              <a:buChar char="ü"/>
            </a:pPr>
            <a:r>
              <a:rPr lang="de-AT" sz="2400"/>
              <a:t> VB-Script like macro language</a:t>
            </a:r>
            <a:br>
              <a:rPr lang="de-AT" sz="2400"/>
            </a:br>
            <a:endParaRPr lang="de-AT" sz="2400"/>
          </a:p>
          <a:p>
            <a:pPr>
              <a:lnSpc>
                <a:spcPct val="80000"/>
              </a:lnSpc>
              <a:buClr>
                <a:srgbClr val="000066"/>
              </a:buClr>
              <a:buFont typeface="Wingdings" pitchFamily="2" charset="2"/>
              <a:buChar char="ü"/>
            </a:pPr>
            <a:r>
              <a:rPr lang="de-AT" sz="2400"/>
              <a:t> Relative coordinate frames of nodes</a:t>
            </a:r>
            <a:br>
              <a:rPr lang="de-AT" sz="2400"/>
            </a:br>
            <a:endParaRPr lang="de-AT" sz="2400"/>
          </a:p>
          <a:p>
            <a:pPr>
              <a:lnSpc>
                <a:spcPct val="80000"/>
              </a:lnSpc>
              <a:buClr>
                <a:srgbClr val="000066"/>
              </a:buClr>
              <a:buFont typeface="Wingdings" pitchFamily="2" charset="2"/>
              <a:buChar char="ü"/>
            </a:pPr>
            <a:r>
              <a:rPr lang="de-AT" sz="2400"/>
              <a:t> Undo/Redo functionality</a:t>
            </a:r>
            <a:br>
              <a:rPr lang="de-AT" sz="2400"/>
            </a:br>
            <a:endParaRPr lang="de-AT" sz="2400"/>
          </a:p>
          <a:p>
            <a:pPr>
              <a:lnSpc>
                <a:spcPct val="80000"/>
              </a:lnSpc>
              <a:buClr>
                <a:srgbClr val="000066"/>
              </a:buClr>
              <a:buFont typeface="Wingdings" pitchFamily="2" charset="2"/>
              <a:buChar char="ü"/>
            </a:pPr>
            <a:r>
              <a:rPr lang="de-AT" sz="2400"/>
              <a:t> Volume &amp; mass calculation of regions</a:t>
            </a:r>
          </a:p>
        </p:txBody>
      </p:sp>
      <p:sp>
        <p:nvSpPr>
          <p:cNvPr id="44036" name="Rectangle 4"/>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44037" name="Slide Number Placeholder 4"/>
          <p:cNvSpPr>
            <a:spLocks noGrp="1"/>
          </p:cNvSpPr>
          <p:nvPr>
            <p:ph type="sldNum" sz="quarter" idx="11"/>
          </p:nvPr>
        </p:nvSpPr>
        <p:spPr>
          <a:noFill/>
        </p:spPr>
        <p:txBody>
          <a:bodyPr/>
          <a:lstStyle/>
          <a:p>
            <a:fld id="{F33C7971-960B-4573-9E4D-D82B3B1AA703}" type="slidenum">
              <a:rPr lang="en-US" smtClean="0"/>
              <a:pPr/>
              <a:t>30</a:t>
            </a:fld>
            <a:endParaRPr lang="en-US" smtClean="0"/>
          </a:p>
        </p:txBody>
      </p:sp>
      <p:sp>
        <p:nvSpPr>
          <p:cNvPr id="44038" name="Footer Placeholder 5"/>
          <p:cNvSpPr>
            <a:spLocks noGrp="1"/>
          </p:cNvSpPr>
          <p:nvPr>
            <p:ph type="ftr" sz="quarter" idx="10"/>
          </p:nvPr>
        </p:nvSpPr>
        <p:spPr>
          <a:noFill/>
        </p:spPr>
        <p:txBody>
          <a:bodyPr/>
          <a:lstStyle/>
          <a:p>
            <a:endParaRPr lang="en-US" smtClean="0"/>
          </a:p>
        </p:txBody>
      </p:sp>
      <p:sp>
        <p:nvSpPr>
          <p:cNvPr id="44039" name="TextBox 6"/>
          <p:cNvSpPr txBox="1">
            <a:spLocks noChangeArrowheads="1"/>
          </p:cNvSpPr>
          <p:nvPr/>
        </p:nvSpPr>
        <p:spPr bwMode="auto">
          <a:xfrm>
            <a:off x="579438" y="6843713"/>
            <a:ext cx="4181475" cy="368300"/>
          </a:xfrm>
          <a:prstGeom prst="rect">
            <a:avLst/>
          </a:prstGeom>
          <a:noFill/>
          <a:ln w="9525">
            <a:noFill/>
            <a:miter lim="800000"/>
            <a:headEnd/>
            <a:tailEnd/>
          </a:ln>
        </p:spPr>
        <p:txBody>
          <a:bodyPr wrap="none">
            <a:spAutoFit/>
          </a:bodyPr>
          <a:lstStyle/>
          <a:p>
            <a:r>
              <a:rPr lang="en-GB">
                <a:solidFill>
                  <a:srgbClr val="92D050"/>
                </a:solidFill>
              </a:rPr>
              <a:t>* This exporter is currently in beta state</a:t>
            </a:r>
            <a:endParaRPr lang="en-US">
              <a:solidFill>
                <a:srgbClr val="92D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Examples</a:t>
            </a:r>
          </a:p>
        </p:txBody>
      </p:sp>
      <p:sp>
        <p:nvSpPr>
          <p:cNvPr id="45059"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45060" name="Slide Number Placeholder 5"/>
          <p:cNvSpPr>
            <a:spLocks noGrp="1"/>
          </p:cNvSpPr>
          <p:nvPr>
            <p:ph type="sldNum" sz="quarter" idx="11"/>
          </p:nvPr>
        </p:nvSpPr>
        <p:spPr>
          <a:noFill/>
        </p:spPr>
        <p:txBody>
          <a:bodyPr/>
          <a:lstStyle/>
          <a:p>
            <a:fld id="{AB35C19E-B89A-40EF-8954-96F9A183972C}" type="slidenum">
              <a:rPr lang="en-US" smtClean="0"/>
              <a:pPr/>
              <a:t>31</a:t>
            </a:fld>
            <a:endParaRPr lang="en-US" smtClean="0"/>
          </a:p>
        </p:txBody>
      </p:sp>
      <p:sp>
        <p:nvSpPr>
          <p:cNvPr id="45061" name="Footer Placeholder 6"/>
          <p:cNvSpPr>
            <a:spLocks noGrp="1"/>
          </p:cNvSpPr>
          <p:nvPr>
            <p:ph type="ftr" sz="quarter" idx="10"/>
          </p:nvPr>
        </p:nvSpPr>
        <p:spPr>
          <a:noFill/>
        </p:spPr>
        <p:txBody>
          <a:bodyPr/>
          <a:lstStyle/>
          <a:p>
            <a:endParaRPr lang="en-US" smtClean="0"/>
          </a:p>
        </p:txBody>
      </p:sp>
      <p:pic>
        <p:nvPicPr>
          <p:cNvPr id="45062" name="Picture 8" descr="Untitled-11.png"/>
          <p:cNvPicPr>
            <a:picLocks noChangeAspect="1"/>
          </p:cNvPicPr>
          <p:nvPr/>
        </p:nvPicPr>
        <p:blipFill>
          <a:blip r:embed="rId3"/>
          <a:srcRect t="8888"/>
          <a:stretch>
            <a:fillRect/>
          </a:stretch>
        </p:blipFill>
        <p:spPr bwMode="auto">
          <a:xfrm>
            <a:off x="960438" y="1052513"/>
            <a:ext cx="8382000" cy="7337425"/>
          </a:xfrm>
          <a:prstGeom prst="rect">
            <a:avLst/>
          </a:prstGeom>
          <a:noFill/>
          <a:ln w="9525">
            <a:noFill/>
            <a:miter lim="800000"/>
            <a:headEnd/>
            <a:tailEnd/>
          </a:ln>
        </p:spPr>
      </p:pic>
      <p:sp>
        <p:nvSpPr>
          <p:cNvPr id="45063" name="Text Box 9"/>
          <p:cNvSpPr txBox="1">
            <a:spLocks noChangeArrowheads="1"/>
          </p:cNvSpPr>
          <p:nvPr/>
        </p:nvSpPr>
        <p:spPr bwMode="auto">
          <a:xfrm>
            <a:off x="350838" y="6415088"/>
            <a:ext cx="1828800" cy="523875"/>
          </a:xfrm>
          <a:prstGeom prst="rect">
            <a:avLst/>
          </a:prstGeom>
          <a:noFill/>
          <a:ln w="9525">
            <a:noFill/>
            <a:miter lim="800000"/>
            <a:headEnd/>
            <a:tailEnd/>
          </a:ln>
        </p:spPr>
        <p:txBody>
          <a:bodyPr>
            <a:spAutoFit/>
          </a:bodyPr>
          <a:lstStyle/>
          <a:p>
            <a:r>
              <a:rPr lang="en-US" sz="1400"/>
              <a:t>Model courtesy </a:t>
            </a:r>
          </a:p>
          <a:p>
            <a:r>
              <a:rPr lang="en-US" sz="1400"/>
              <a:t>of E. Feldbaumer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Examples</a:t>
            </a:r>
          </a:p>
        </p:txBody>
      </p:sp>
      <p:sp>
        <p:nvSpPr>
          <p:cNvPr id="46083"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46084" name="Slide Number Placeholder 5"/>
          <p:cNvSpPr>
            <a:spLocks noGrp="1"/>
          </p:cNvSpPr>
          <p:nvPr>
            <p:ph type="sldNum" sz="quarter" idx="11"/>
          </p:nvPr>
        </p:nvSpPr>
        <p:spPr>
          <a:noFill/>
        </p:spPr>
        <p:txBody>
          <a:bodyPr/>
          <a:lstStyle/>
          <a:p>
            <a:fld id="{35E2CA38-80A7-4396-A6E3-4C80A5DD67EC}" type="slidenum">
              <a:rPr lang="en-US" smtClean="0"/>
              <a:pPr/>
              <a:t>32</a:t>
            </a:fld>
            <a:endParaRPr lang="en-US" smtClean="0"/>
          </a:p>
        </p:txBody>
      </p:sp>
      <p:sp>
        <p:nvSpPr>
          <p:cNvPr id="46085" name="Footer Placeholder 6"/>
          <p:cNvSpPr>
            <a:spLocks noGrp="1"/>
          </p:cNvSpPr>
          <p:nvPr>
            <p:ph type="ftr" sz="quarter" idx="10"/>
          </p:nvPr>
        </p:nvSpPr>
        <p:spPr>
          <a:noFill/>
        </p:spPr>
        <p:txBody>
          <a:bodyPr/>
          <a:lstStyle/>
          <a:p>
            <a:endParaRPr lang="en-US" smtClean="0"/>
          </a:p>
        </p:txBody>
      </p:sp>
      <p:sp>
        <p:nvSpPr>
          <p:cNvPr id="46086" name="Text Box 9"/>
          <p:cNvSpPr txBox="1">
            <a:spLocks noChangeArrowheads="1"/>
          </p:cNvSpPr>
          <p:nvPr/>
        </p:nvSpPr>
        <p:spPr bwMode="auto">
          <a:xfrm>
            <a:off x="350838" y="6415088"/>
            <a:ext cx="1828800" cy="523875"/>
          </a:xfrm>
          <a:prstGeom prst="rect">
            <a:avLst/>
          </a:prstGeom>
          <a:noFill/>
          <a:ln w="9525">
            <a:noFill/>
            <a:miter lim="800000"/>
            <a:headEnd/>
            <a:tailEnd/>
          </a:ln>
        </p:spPr>
        <p:txBody>
          <a:bodyPr>
            <a:spAutoFit/>
          </a:bodyPr>
          <a:lstStyle/>
          <a:p>
            <a:r>
              <a:rPr lang="en-US" sz="1400"/>
              <a:t>Model courtesy </a:t>
            </a:r>
          </a:p>
          <a:p>
            <a:r>
              <a:rPr lang="en-US" sz="1400"/>
              <a:t>of E. Feldbaumer</a:t>
            </a:r>
          </a:p>
        </p:txBody>
      </p:sp>
      <p:pic>
        <p:nvPicPr>
          <p:cNvPr id="46087" name="Picture 2"/>
          <p:cNvPicPr>
            <a:picLocks noChangeAspect="1" noChangeArrowheads="1"/>
          </p:cNvPicPr>
          <p:nvPr/>
        </p:nvPicPr>
        <p:blipFill>
          <a:blip r:embed="rId3"/>
          <a:srcRect t="8711"/>
          <a:stretch>
            <a:fillRect/>
          </a:stretch>
        </p:blipFill>
        <p:spPr bwMode="auto">
          <a:xfrm>
            <a:off x="2027238" y="1128713"/>
            <a:ext cx="5791200"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pPr eaLnBrk="1" hangingPunct="1"/>
            <a:r>
              <a:rPr lang="en-US" smtClean="0"/>
              <a:t>Examples</a:t>
            </a:r>
          </a:p>
        </p:txBody>
      </p:sp>
      <p:sp>
        <p:nvSpPr>
          <p:cNvPr id="47107" name="Rectangle 3"/>
          <p:cNvSpPr>
            <a:spLocks noChangeArrowheads="1"/>
          </p:cNvSpPr>
          <p:nvPr/>
        </p:nvSpPr>
        <p:spPr bwMode="auto">
          <a:xfrm>
            <a:off x="0" y="0"/>
            <a:ext cx="69802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47108" name="Slide Number Placeholder 6"/>
          <p:cNvSpPr>
            <a:spLocks noGrp="1"/>
          </p:cNvSpPr>
          <p:nvPr>
            <p:ph type="sldNum" sz="quarter" idx="11"/>
          </p:nvPr>
        </p:nvSpPr>
        <p:spPr>
          <a:noFill/>
        </p:spPr>
        <p:txBody>
          <a:bodyPr/>
          <a:lstStyle/>
          <a:p>
            <a:fld id="{8D7D0C0D-C4B9-4D9E-BA46-346DCB0B4C41}" type="slidenum">
              <a:rPr lang="en-US" smtClean="0"/>
              <a:pPr/>
              <a:t>33</a:t>
            </a:fld>
            <a:endParaRPr lang="en-US" smtClean="0"/>
          </a:p>
        </p:txBody>
      </p:sp>
      <p:sp>
        <p:nvSpPr>
          <p:cNvPr id="47109" name="Footer Placeholder 7"/>
          <p:cNvSpPr>
            <a:spLocks noGrp="1"/>
          </p:cNvSpPr>
          <p:nvPr>
            <p:ph type="ftr" sz="quarter" idx="10"/>
          </p:nvPr>
        </p:nvSpPr>
        <p:spPr>
          <a:noFill/>
        </p:spPr>
        <p:txBody>
          <a:bodyPr/>
          <a:lstStyle/>
          <a:p>
            <a:endParaRPr lang="en-US" smtClean="0"/>
          </a:p>
        </p:txBody>
      </p:sp>
      <p:sp>
        <p:nvSpPr>
          <p:cNvPr id="47110"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pic>
        <p:nvPicPr>
          <p:cNvPr id="47111" name="Picture 10" descr="D:\MyProjects\SimpleGeo\Data\import test\SimpleGeo Images\LHCb-Davis3D_1.jpg"/>
          <p:cNvPicPr>
            <a:picLocks noChangeAspect="1" noChangeArrowheads="1"/>
          </p:cNvPicPr>
          <p:nvPr/>
        </p:nvPicPr>
        <p:blipFill>
          <a:blip r:embed="rId3"/>
          <a:srcRect/>
          <a:stretch>
            <a:fillRect/>
          </a:stretch>
        </p:blipFill>
        <p:spPr bwMode="auto">
          <a:xfrm>
            <a:off x="1874838" y="996950"/>
            <a:ext cx="7029450" cy="645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Examples</a:t>
            </a:r>
          </a:p>
        </p:txBody>
      </p:sp>
      <p:sp>
        <p:nvSpPr>
          <p:cNvPr id="48131" name="Rectangle 4"/>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48132" name="Text Box 6"/>
          <p:cNvSpPr txBox="1">
            <a:spLocks noChangeArrowheads="1"/>
          </p:cNvSpPr>
          <p:nvPr/>
        </p:nvSpPr>
        <p:spPr bwMode="auto">
          <a:xfrm>
            <a:off x="198438" y="6265863"/>
            <a:ext cx="1447800" cy="730250"/>
          </a:xfrm>
          <a:prstGeom prst="rect">
            <a:avLst/>
          </a:prstGeom>
          <a:noFill/>
          <a:ln w="9525">
            <a:noFill/>
            <a:miter lim="800000"/>
            <a:headEnd/>
            <a:tailEnd/>
          </a:ln>
        </p:spPr>
        <p:txBody>
          <a:bodyPr>
            <a:spAutoFit/>
          </a:bodyPr>
          <a:lstStyle/>
          <a:p>
            <a:r>
              <a:rPr lang="en-US" sz="1400"/>
              <a:t>Model courtesy </a:t>
            </a:r>
          </a:p>
          <a:p>
            <a:r>
              <a:rPr lang="en-US" sz="1400"/>
              <a:t>of M. Brugger &amp; S. Roesler</a:t>
            </a:r>
          </a:p>
        </p:txBody>
      </p:sp>
      <p:pic>
        <p:nvPicPr>
          <p:cNvPr id="48133" name="Picture 8" descr="Untitled-1"/>
          <p:cNvPicPr>
            <a:picLocks noChangeAspect="1" noChangeArrowheads="1"/>
          </p:cNvPicPr>
          <p:nvPr/>
        </p:nvPicPr>
        <p:blipFill>
          <a:blip r:embed="rId3"/>
          <a:srcRect/>
          <a:stretch>
            <a:fillRect/>
          </a:stretch>
        </p:blipFill>
        <p:spPr bwMode="auto">
          <a:xfrm>
            <a:off x="2027238" y="1281113"/>
            <a:ext cx="6096000" cy="5624512"/>
          </a:xfrm>
          <a:prstGeom prst="rect">
            <a:avLst/>
          </a:prstGeom>
          <a:noFill/>
          <a:ln w="9525">
            <a:noFill/>
            <a:miter lim="800000"/>
            <a:headEnd/>
            <a:tailEnd/>
          </a:ln>
        </p:spPr>
      </p:pic>
      <p:sp>
        <p:nvSpPr>
          <p:cNvPr id="48134" name="Slide Number Placeholder 5"/>
          <p:cNvSpPr>
            <a:spLocks noGrp="1"/>
          </p:cNvSpPr>
          <p:nvPr>
            <p:ph type="sldNum" sz="quarter" idx="11"/>
          </p:nvPr>
        </p:nvSpPr>
        <p:spPr>
          <a:noFill/>
        </p:spPr>
        <p:txBody>
          <a:bodyPr/>
          <a:lstStyle/>
          <a:p>
            <a:fld id="{92A6BF5E-BAC9-44C1-9098-2F786B13C1DE}" type="slidenum">
              <a:rPr lang="en-US" smtClean="0"/>
              <a:pPr/>
              <a:t>34</a:t>
            </a:fld>
            <a:endParaRPr lang="en-US" smtClean="0"/>
          </a:p>
        </p:txBody>
      </p:sp>
      <p:sp>
        <p:nvSpPr>
          <p:cNvPr id="48135" name="Footer Placeholder 6"/>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Examples</a:t>
            </a:r>
          </a:p>
        </p:txBody>
      </p:sp>
      <p:sp>
        <p:nvSpPr>
          <p:cNvPr id="49155"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49156" name="Text Box 9"/>
          <p:cNvSpPr txBox="1">
            <a:spLocks noChangeArrowheads="1"/>
          </p:cNvSpPr>
          <p:nvPr/>
        </p:nvSpPr>
        <p:spPr bwMode="auto">
          <a:xfrm>
            <a:off x="350838" y="6415088"/>
            <a:ext cx="1447800" cy="517525"/>
          </a:xfrm>
          <a:prstGeom prst="rect">
            <a:avLst/>
          </a:prstGeom>
          <a:noFill/>
          <a:ln w="9525">
            <a:noFill/>
            <a:miter lim="800000"/>
            <a:headEnd/>
            <a:tailEnd/>
          </a:ln>
        </p:spPr>
        <p:txBody>
          <a:bodyPr>
            <a:spAutoFit/>
          </a:bodyPr>
          <a:lstStyle/>
          <a:p>
            <a:r>
              <a:rPr lang="en-US" sz="1400"/>
              <a:t>Model courtesy </a:t>
            </a:r>
          </a:p>
          <a:p>
            <a:r>
              <a:rPr lang="en-US" sz="1400"/>
              <a:t>of H. Vincke</a:t>
            </a:r>
          </a:p>
        </p:txBody>
      </p:sp>
      <p:pic>
        <p:nvPicPr>
          <p:cNvPr id="49157" name="Picture 15" descr="Untitled-1"/>
          <p:cNvPicPr>
            <a:picLocks noChangeAspect="1" noChangeArrowheads="1"/>
          </p:cNvPicPr>
          <p:nvPr/>
        </p:nvPicPr>
        <p:blipFill>
          <a:blip r:embed="rId3"/>
          <a:srcRect/>
          <a:stretch>
            <a:fillRect/>
          </a:stretch>
        </p:blipFill>
        <p:spPr bwMode="auto">
          <a:xfrm>
            <a:off x="2179638" y="1063625"/>
            <a:ext cx="6096000" cy="5932488"/>
          </a:xfrm>
          <a:prstGeom prst="rect">
            <a:avLst/>
          </a:prstGeom>
          <a:noFill/>
          <a:ln w="9525">
            <a:noFill/>
            <a:miter lim="800000"/>
            <a:headEnd/>
            <a:tailEnd/>
          </a:ln>
        </p:spPr>
      </p:pic>
      <p:sp>
        <p:nvSpPr>
          <p:cNvPr id="49158" name="Slide Number Placeholder 5"/>
          <p:cNvSpPr>
            <a:spLocks noGrp="1"/>
          </p:cNvSpPr>
          <p:nvPr>
            <p:ph type="sldNum" sz="quarter" idx="11"/>
          </p:nvPr>
        </p:nvSpPr>
        <p:spPr>
          <a:noFill/>
        </p:spPr>
        <p:txBody>
          <a:bodyPr/>
          <a:lstStyle/>
          <a:p>
            <a:fld id="{72F240B0-ED1D-4B6C-9994-71016DE0EA9F}" type="slidenum">
              <a:rPr lang="en-US" smtClean="0"/>
              <a:pPr/>
              <a:t>35</a:t>
            </a:fld>
            <a:endParaRPr lang="en-US" smtClean="0"/>
          </a:p>
        </p:txBody>
      </p:sp>
      <p:sp>
        <p:nvSpPr>
          <p:cNvPr id="49159" name="Footer Placeholder 6"/>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Examples</a:t>
            </a:r>
          </a:p>
        </p:txBody>
      </p:sp>
      <p:sp>
        <p:nvSpPr>
          <p:cNvPr id="50179"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pic>
        <p:nvPicPr>
          <p:cNvPr id="50180" name="Picture 5" descr="C:\MyProjects\SimpleGeo\Data\import test\SimpleGeo Images\Tidv_Ludovic1.jpg"/>
          <p:cNvPicPr>
            <a:picLocks noChangeAspect="1" noChangeArrowheads="1"/>
          </p:cNvPicPr>
          <p:nvPr/>
        </p:nvPicPr>
        <p:blipFill>
          <a:blip r:embed="rId3"/>
          <a:srcRect/>
          <a:stretch>
            <a:fillRect/>
          </a:stretch>
        </p:blipFill>
        <p:spPr bwMode="auto">
          <a:xfrm>
            <a:off x="1570038" y="976313"/>
            <a:ext cx="6018212" cy="5657850"/>
          </a:xfrm>
          <a:prstGeom prst="rect">
            <a:avLst/>
          </a:prstGeom>
          <a:noFill/>
          <a:ln w="9525">
            <a:noFill/>
            <a:miter lim="800000"/>
            <a:headEnd/>
            <a:tailEnd/>
          </a:ln>
        </p:spPr>
      </p:pic>
      <p:sp>
        <p:nvSpPr>
          <p:cNvPr id="50181" name="Text Box 4"/>
          <p:cNvSpPr txBox="1">
            <a:spLocks noChangeArrowheads="1"/>
          </p:cNvSpPr>
          <p:nvPr/>
        </p:nvSpPr>
        <p:spPr bwMode="auto">
          <a:xfrm>
            <a:off x="274638" y="6415088"/>
            <a:ext cx="1447800" cy="523875"/>
          </a:xfrm>
          <a:prstGeom prst="rect">
            <a:avLst/>
          </a:prstGeom>
          <a:noFill/>
          <a:ln w="9525">
            <a:noFill/>
            <a:miter lim="800000"/>
            <a:headEnd/>
            <a:tailEnd/>
          </a:ln>
        </p:spPr>
        <p:txBody>
          <a:bodyPr>
            <a:spAutoFit/>
          </a:bodyPr>
          <a:lstStyle/>
          <a:p>
            <a:r>
              <a:rPr lang="en-US" sz="1400"/>
              <a:t>Model courtesy </a:t>
            </a:r>
          </a:p>
          <a:p>
            <a:r>
              <a:rPr lang="en-US" sz="1400"/>
              <a:t>of L. Nicolas</a:t>
            </a:r>
          </a:p>
        </p:txBody>
      </p:sp>
      <p:sp>
        <p:nvSpPr>
          <p:cNvPr id="50182" name="Slide Number Placeholder 5"/>
          <p:cNvSpPr>
            <a:spLocks noGrp="1"/>
          </p:cNvSpPr>
          <p:nvPr>
            <p:ph type="sldNum" sz="quarter" idx="11"/>
          </p:nvPr>
        </p:nvSpPr>
        <p:spPr>
          <a:noFill/>
        </p:spPr>
        <p:txBody>
          <a:bodyPr/>
          <a:lstStyle/>
          <a:p>
            <a:fld id="{4BB64637-506A-4686-B804-F4EF952AFAF6}" type="slidenum">
              <a:rPr lang="en-US" smtClean="0"/>
              <a:pPr/>
              <a:t>36</a:t>
            </a:fld>
            <a:endParaRPr lang="en-US" smtClean="0"/>
          </a:p>
        </p:txBody>
      </p:sp>
      <p:sp>
        <p:nvSpPr>
          <p:cNvPr id="50183" name="Footer Placeholder 6"/>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Examples</a:t>
            </a:r>
          </a:p>
        </p:txBody>
      </p:sp>
      <p:sp>
        <p:nvSpPr>
          <p:cNvPr id="51203"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51204" name="Text Box 4"/>
          <p:cNvSpPr txBox="1">
            <a:spLocks noChangeArrowheads="1"/>
          </p:cNvSpPr>
          <p:nvPr/>
        </p:nvSpPr>
        <p:spPr bwMode="auto">
          <a:xfrm>
            <a:off x="350838" y="6415088"/>
            <a:ext cx="1447800" cy="517525"/>
          </a:xfrm>
          <a:prstGeom prst="rect">
            <a:avLst/>
          </a:prstGeom>
          <a:noFill/>
          <a:ln w="9525">
            <a:noFill/>
            <a:miter lim="800000"/>
            <a:headEnd/>
            <a:tailEnd/>
          </a:ln>
        </p:spPr>
        <p:txBody>
          <a:bodyPr>
            <a:spAutoFit/>
          </a:bodyPr>
          <a:lstStyle/>
          <a:p>
            <a:r>
              <a:rPr lang="en-US" sz="1400"/>
              <a:t>Model courtesy </a:t>
            </a:r>
          </a:p>
          <a:p>
            <a:r>
              <a:rPr lang="en-US" sz="1400"/>
              <a:t>of H. Vincke</a:t>
            </a:r>
          </a:p>
        </p:txBody>
      </p:sp>
      <p:pic>
        <p:nvPicPr>
          <p:cNvPr id="51205" name="Picture 7" descr="Untitled-1"/>
          <p:cNvPicPr>
            <a:picLocks noChangeAspect="1" noChangeArrowheads="1"/>
          </p:cNvPicPr>
          <p:nvPr/>
        </p:nvPicPr>
        <p:blipFill>
          <a:blip r:embed="rId3"/>
          <a:srcRect/>
          <a:stretch>
            <a:fillRect/>
          </a:stretch>
        </p:blipFill>
        <p:spPr bwMode="auto">
          <a:xfrm>
            <a:off x="1951038" y="1052513"/>
            <a:ext cx="6553200" cy="6313487"/>
          </a:xfrm>
          <a:prstGeom prst="rect">
            <a:avLst/>
          </a:prstGeom>
          <a:noFill/>
          <a:ln w="9525">
            <a:noFill/>
            <a:miter lim="800000"/>
            <a:headEnd/>
            <a:tailEnd/>
          </a:ln>
        </p:spPr>
      </p:pic>
      <p:sp>
        <p:nvSpPr>
          <p:cNvPr id="51206" name="Slide Number Placeholder 5"/>
          <p:cNvSpPr>
            <a:spLocks noGrp="1"/>
          </p:cNvSpPr>
          <p:nvPr>
            <p:ph type="sldNum" sz="quarter" idx="11"/>
          </p:nvPr>
        </p:nvSpPr>
        <p:spPr>
          <a:noFill/>
        </p:spPr>
        <p:txBody>
          <a:bodyPr/>
          <a:lstStyle/>
          <a:p>
            <a:fld id="{C3776B05-AF96-483F-A369-B145C43C82B9}" type="slidenum">
              <a:rPr lang="en-US" smtClean="0"/>
              <a:pPr/>
              <a:t>37</a:t>
            </a:fld>
            <a:endParaRPr lang="en-US" smtClean="0"/>
          </a:p>
        </p:txBody>
      </p:sp>
      <p:sp>
        <p:nvSpPr>
          <p:cNvPr id="51207" name="Footer Placeholder 6"/>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Examples</a:t>
            </a:r>
          </a:p>
        </p:txBody>
      </p:sp>
      <p:sp>
        <p:nvSpPr>
          <p:cNvPr id="52227"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52228" name="Text Box 4"/>
          <p:cNvSpPr txBox="1">
            <a:spLocks noChangeArrowheads="1"/>
          </p:cNvSpPr>
          <p:nvPr/>
        </p:nvSpPr>
        <p:spPr bwMode="auto">
          <a:xfrm>
            <a:off x="350838" y="6415088"/>
            <a:ext cx="1447800" cy="517525"/>
          </a:xfrm>
          <a:prstGeom prst="rect">
            <a:avLst/>
          </a:prstGeom>
          <a:noFill/>
          <a:ln w="9525">
            <a:noFill/>
            <a:miter lim="800000"/>
            <a:headEnd/>
            <a:tailEnd/>
          </a:ln>
        </p:spPr>
        <p:txBody>
          <a:bodyPr>
            <a:spAutoFit/>
          </a:bodyPr>
          <a:lstStyle/>
          <a:p>
            <a:r>
              <a:rPr lang="en-US" sz="1400"/>
              <a:t>Model courtesy </a:t>
            </a:r>
          </a:p>
          <a:p>
            <a:r>
              <a:rPr lang="en-US" sz="1400"/>
              <a:t>of H. Vincke</a:t>
            </a:r>
          </a:p>
        </p:txBody>
      </p:sp>
      <p:sp>
        <p:nvSpPr>
          <p:cNvPr id="52229" name="Slide Number Placeholder 5"/>
          <p:cNvSpPr>
            <a:spLocks noGrp="1"/>
          </p:cNvSpPr>
          <p:nvPr>
            <p:ph type="sldNum" sz="quarter" idx="11"/>
          </p:nvPr>
        </p:nvSpPr>
        <p:spPr>
          <a:noFill/>
        </p:spPr>
        <p:txBody>
          <a:bodyPr/>
          <a:lstStyle/>
          <a:p>
            <a:fld id="{D86E4487-4AC4-43E0-AC6D-133F261FF59F}" type="slidenum">
              <a:rPr lang="en-US" smtClean="0"/>
              <a:pPr/>
              <a:t>38</a:t>
            </a:fld>
            <a:endParaRPr lang="en-US" smtClean="0"/>
          </a:p>
        </p:txBody>
      </p:sp>
      <p:sp>
        <p:nvSpPr>
          <p:cNvPr id="52230" name="Footer Placeholder 6"/>
          <p:cNvSpPr>
            <a:spLocks noGrp="1"/>
          </p:cNvSpPr>
          <p:nvPr>
            <p:ph type="ftr" sz="quarter" idx="10"/>
          </p:nvPr>
        </p:nvSpPr>
        <p:spPr>
          <a:noFill/>
        </p:spPr>
        <p:txBody>
          <a:bodyPr/>
          <a:lstStyle/>
          <a:p>
            <a:endParaRPr lang="en-US" smtClean="0"/>
          </a:p>
        </p:txBody>
      </p:sp>
      <p:pic>
        <p:nvPicPr>
          <p:cNvPr id="52231" name="Picture 8"/>
          <p:cNvPicPr>
            <a:picLocks noChangeAspect="1" noChangeArrowheads="1"/>
          </p:cNvPicPr>
          <p:nvPr/>
        </p:nvPicPr>
        <p:blipFill>
          <a:blip r:embed="rId3"/>
          <a:srcRect/>
          <a:stretch>
            <a:fillRect/>
          </a:stretch>
        </p:blipFill>
        <p:spPr bwMode="auto">
          <a:xfrm>
            <a:off x="2103438" y="976313"/>
            <a:ext cx="5791200" cy="612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Examples – 2D measures</a:t>
            </a:r>
          </a:p>
        </p:txBody>
      </p:sp>
      <p:sp>
        <p:nvSpPr>
          <p:cNvPr id="53251"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53252" name="Slide Number Placeholder 5"/>
          <p:cNvSpPr>
            <a:spLocks noGrp="1"/>
          </p:cNvSpPr>
          <p:nvPr>
            <p:ph type="sldNum" sz="quarter" idx="11"/>
          </p:nvPr>
        </p:nvSpPr>
        <p:spPr>
          <a:noFill/>
        </p:spPr>
        <p:txBody>
          <a:bodyPr/>
          <a:lstStyle/>
          <a:p>
            <a:fld id="{256FC6BA-3D9E-4044-A00A-07B23907BD49}" type="slidenum">
              <a:rPr lang="en-US" smtClean="0"/>
              <a:pPr/>
              <a:t>39</a:t>
            </a:fld>
            <a:endParaRPr lang="en-US" smtClean="0"/>
          </a:p>
        </p:txBody>
      </p:sp>
      <p:sp>
        <p:nvSpPr>
          <p:cNvPr id="53253" name="Footer Placeholder 6"/>
          <p:cNvSpPr>
            <a:spLocks noGrp="1"/>
          </p:cNvSpPr>
          <p:nvPr>
            <p:ph type="ftr" sz="quarter" idx="10"/>
          </p:nvPr>
        </p:nvSpPr>
        <p:spPr>
          <a:noFill/>
        </p:spPr>
        <p:txBody>
          <a:bodyPr/>
          <a:lstStyle/>
          <a:p>
            <a:endParaRPr lang="en-US" smtClean="0"/>
          </a:p>
        </p:txBody>
      </p:sp>
      <p:pic>
        <p:nvPicPr>
          <p:cNvPr id="53254" name="Picture 2"/>
          <p:cNvPicPr>
            <a:picLocks noChangeAspect="1" noChangeArrowheads="1"/>
          </p:cNvPicPr>
          <p:nvPr/>
        </p:nvPicPr>
        <p:blipFill>
          <a:blip r:embed="rId3"/>
          <a:srcRect/>
          <a:stretch>
            <a:fillRect/>
          </a:stretch>
        </p:blipFill>
        <p:spPr bwMode="auto">
          <a:xfrm>
            <a:off x="1112838" y="1098550"/>
            <a:ext cx="7848600" cy="589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55638" y="192088"/>
            <a:ext cx="8153400" cy="936625"/>
          </a:xfrm>
        </p:spPr>
        <p:txBody>
          <a:bodyPr/>
          <a:lstStyle/>
          <a:p>
            <a:pPr eaLnBrk="1" hangingPunct="1"/>
            <a:r>
              <a:rPr lang="en-US" smtClean="0">
                <a:latin typeface="Arial" charset="0"/>
              </a:rPr>
              <a:t>Why not use AutoCAD, etc…?</a:t>
            </a:r>
          </a:p>
        </p:txBody>
      </p:sp>
      <p:sp>
        <p:nvSpPr>
          <p:cNvPr id="17411" name="Text Box 3"/>
          <p:cNvSpPr txBox="1">
            <a:spLocks noChangeArrowheads="1"/>
          </p:cNvSpPr>
          <p:nvPr/>
        </p:nvSpPr>
        <p:spPr bwMode="auto">
          <a:xfrm>
            <a:off x="1292225" y="1966913"/>
            <a:ext cx="7821613" cy="549275"/>
          </a:xfrm>
          <a:prstGeom prst="rect">
            <a:avLst/>
          </a:prstGeom>
          <a:noFill/>
          <a:ln w="9525">
            <a:noFill/>
            <a:miter lim="800000"/>
            <a:headEnd/>
            <a:tailEnd/>
          </a:ln>
        </p:spPr>
        <p:txBody>
          <a:bodyPr wrap="none">
            <a:spAutoFit/>
          </a:bodyPr>
          <a:lstStyle/>
          <a:p>
            <a:r>
              <a:rPr lang="en-US" sz="3000"/>
              <a:t>What is the difference between CAD &amp; CSG?</a:t>
            </a:r>
          </a:p>
        </p:txBody>
      </p:sp>
      <p:grpSp>
        <p:nvGrpSpPr>
          <p:cNvPr id="2" name="Group 4"/>
          <p:cNvGrpSpPr>
            <a:grpSpLocks/>
          </p:cNvGrpSpPr>
          <p:nvPr/>
        </p:nvGrpSpPr>
        <p:grpSpPr bwMode="auto">
          <a:xfrm>
            <a:off x="655638" y="2728913"/>
            <a:ext cx="2500312" cy="3332162"/>
            <a:chOff x="413" y="1719"/>
            <a:chExt cx="1575" cy="2099"/>
          </a:xfrm>
        </p:grpSpPr>
        <p:pic>
          <p:nvPicPr>
            <p:cNvPr id="17422" name="Picture 5" descr="j0149599"/>
            <p:cNvPicPr>
              <a:picLocks noChangeAspect="1" noChangeArrowheads="1"/>
            </p:cNvPicPr>
            <p:nvPr/>
          </p:nvPicPr>
          <p:blipFill>
            <a:blip r:embed="rId3"/>
            <a:srcRect/>
            <a:stretch>
              <a:fillRect/>
            </a:stretch>
          </p:blipFill>
          <p:spPr bwMode="auto">
            <a:xfrm>
              <a:off x="893" y="1719"/>
              <a:ext cx="1095" cy="2099"/>
            </a:xfrm>
            <a:prstGeom prst="rect">
              <a:avLst/>
            </a:prstGeom>
            <a:noFill/>
            <a:ln w="9525">
              <a:noFill/>
              <a:miter lim="800000"/>
              <a:headEnd/>
              <a:tailEnd/>
            </a:ln>
          </p:spPr>
        </p:pic>
        <p:sp>
          <p:nvSpPr>
            <p:cNvPr id="17423" name="Text Box 6"/>
            <p:cNvSpPr txBox="1">
              <a:spLocks noChangeArrowheads="1"/>
            </p:cNvSpPr>
            <p:nvPr/>
          </p:nvSpPr>
          <p:spPr bwMode="auto">
            <a:xfrm>
              <a:off x="413" y="1911"/>
              <a:ext cx="528" cy="1096"/>
            </a:xfrm>
            <a:prstGeom prst="rect">
              <a:avLst/>
            </a:prstGeom>
            <a:noFill/>
            <a:ln w="9525">
              <a:noFill/>
              <a:miter lim="800000"/>
              <a:headEnd/>
              <a:tailEnd/>
            </a:ln>
          </p:spPr>
          <p:txBody>
            <a:bodyPr>
              <a:spAutoFit/>
            </a:bodyPr>
            <a:lstStyle/>
            <a:p>
              <a:r>
                <a:rPr lang="en-US" sz="3600">
                  <a:solidFill>
                    <a:srgbClr val="000066"/>
                  </a:solidFill>
                </a:rPr>
                <a:t>C</a:t>
              </a:r>
            </a:p>
            <a:p>
              <a:r>
                <a:rPr lang="en-US" sz="3600">
                  <a:solidFill>
                    <a:srgbClr val="000066"/>
                  </a:solidFill>
                </a:rPr>
                <a:t>A</a:t>
              </a:r>
            </a:p>
            <a:p>
              <a:r>
                <a:rPr lang="en-US" sz="3600">
                  <a:solidFill>
                    <a:srgbClr val="000066"/>
                  </a:solidFill>
                </a:rPr>
                <a:t>D</a:t>
              </a:r>
            </a:p>
          </p:txBody>
        </p:sp>
      </p:grpSp>
      <p:grpSp>
        <p:nvGrpSpPr>
          <p:cNvPr id="3" name="Group 7"/>
          <p:cNvGrpSpPr>
            <a:grpSpLocks/>
          </p:cNvGrpSpPr>
          <p:nvPr/>
        </p:nvGrpSpPr>
        <p:grpSpPr bwMode="auto">
          <a:xfrm>
            <a:off x="5837238" y="3186113"/>
            <a:ext cx="3581400" cy="2046287"/>
            <a:chOff x="3677" y="2007"/>
            <a:chExt cx="2256" cy="1289"/>
          </a:xfrm>
        </p:grpSpPr>
        <p:pic>
          <p:nvPicPr>
            <p:cNvPr id="17420" name="Picture 8" descr="j0149771"/>
            <p:cNvPicPr>
              <a:picLocks noChangeAspect="1" noChangeArrowheads="1"/>
            </p:cNvPicPr>
            <p:nvPr/>
          </p:nvPicPr>
          <p:blipFill>
            <a:blip r:embed="rId4"/>
            <a:srcRect/>
            <a:stretch>
              <a:fillRect/>
            </a:stretch>
          </p:blipFill>
          <p:spPr bwMode="auto">
            <a:xfrm>
              <a:off x="4232" y="2151"/>
              <a:ext cx="1701" cy="1145"/>
            </a:xfrm>
            <a:prstGeom prst="rect">
              <a:avLst/>
            </a:prstGeom>
            <a:noFill/>
            <a:ln w="9525">
              <a:noFill/>
              <a:miter lim="800000"/>
              <a:headEnd/>
              <a:tailEnd/>
            </a:ln>
          </p:spPr>
        </p:pic>
        <p:sp>
          <p:nvSpPr>
            <p:cNvPr id="17421" name="Text Box 9"/>
            <p:cNvSpPr txBox="1">
              <a:spLocks noChangeArrowheads="1"/>
            </p:cNvSpPr>
            <p:nvPr/>
          </p:nvSpPr>
          <p:spPr bwMode="auto">
            <a:xfrm>
              <a:off x="3677" y="2007"/>
              <a:ext cx="528" cy="1096"/>
            </a:xfrm>
            <a:prstGeom prst="rect">
              <a:avLst/>
            </a:prstGeom>
            <a:noFill/>
            <a:ln w="9525">
              <a:noFill/>
              <a:miter lim="800000"/>
              <a:headEnd/>
              <a:tailEnd/>
            </a:ln>
          </p:spPr>
          <p:txBody>
            <a:bodyPr>
              <a:spAutoFit/>
            </a:bodyPr>
            <a:lstStyle/>
            <a:p>
              <a:r>
                <a:rPr lang="en-US" sz="3600">
                  <a:solidFill>
                    <a:srgbClr val="FF0000"/>
                  </a:solidFill>
                </a:rPr>
                <a:t>C</a:t>
              </a:r>
            </a:p>
            <a:p>
              <a:r>
                <a:rPr lang="en-US" sz="3600">
                  <a:solidFill>
                    <a:srgbClr val="FF0000"/>
                  </a:solidFill>
                </a:rPr>
                <a:t>S</a:t>
              </a:r>
            </a:p>
            <a:p>
              <a:r>
                <a:rPr lang="en-US" sz="3600">
                  <a:solidFill>
                    <a:srgbClr val="FF0000"/>
                  </a:solidFill>
                </a:rPr>
                <a:t>G</a:t>
              </a:r>
            </a:p>
          </p:txBody>
        </p:sp>
      </p:grpSp>
      <p:sp>
        <p:nvSpPr>
          <p:cNvPr id="139274" name="Text Box 10"/>
          <p:cNvSpPr txBox="1">
            <a:spLocks noChangeArrowheads="1"/>
          </p:cNvSpPr>
          <p:nvPr/>
        </p:nvSpPr>
        <p:spPr bwMode="auto">
          <a:xfrm>
            <a:off x="180975" y="6081713"/>
            <a:ext cx="4818063" cy="549275"/>
          </a:xfrm>
          <a:prstGeom prst="rect">
            <a:avLst/>
          </a:prstGeom>
          <a:noFill/>
          <a:ln w="9525">
            <a:noFill/>
            <a:miter lim="800000"/>
            <a:headEnd/>
            <a:tailEnd/>
          </a:ln>
        </p:spPr>
        <p:txBody>
          <a:bodyPr wrap="none">
            <a:spAutoFit/>
          </a:bodyPr>
          <a:lstStyle/>
          <a:p>
            <a:r>
              <a:rPr lang="en-US" sz="3000"/>
              <a:t>The “looks” must be correct</a:t>
            </a:r>
          </a:p>
        </p:txBody>
      </p:sp>
      <p:sp>
        <p:nvSpPr>
          <p:cNvPr id="139275" name="Text Box 11"/>
          <p:cNvSpPr txBox="1">
            <a:spLocks noChangeArrowheads="1"/>
          </p:cNvSpPr>
          <p:nvPr/>
        </p:nvSpPr>
        <p:spPr bwMode="auto">
          <a:xfrm>
            <a:off x="5376863" y="5624513"/>
            <a:ext cx="4243387" cy="1006475"/>
          </a:xfrm>
          <a:prstGeom prst="rect">
            <a:avLst/>
          </a:prstGeom>
          <a:noFill/>
          <a:ln w="9525">
            <a:noFill/>
            <a:miter lim="800000"/>
            <a:headEnd/>
            <a:tailEnd/>
          </a:ln>
        </p:spPr>
        <p:txBody>
          <a:bodyPr wrap="none">
            <a:spAutoFit/>
          </a:bodyPr>
          <a:lstStyle/>
          <a:p>
            <a:r>
              <a:rPr lang="en-US" sz="3000"/>
              <a:t>Mathematical properties</a:t>
            </a:r>
          </a:p>
          <a:p>
            <a:r>
              <a:rPr lang="en-US" sz="3000"/>
              <a:t>must be preserved!</a:t>
            </a:r>
          </a:p>
        </p:txBody>
      </p:sp>
      <p:sp>
        <p:nvSpPr>
          <p:cNvPr id="17416" name="Line 12"/>
          <p:cNvSpPr>
            <a:spLocks noChangeShapeType="1"/>
          </p:cNvSpPr>
          <p:nvPr/>
        </p:nvSpPr>
        <p:spPr bwMode="auto">
          <a:xfrm>
            <a:off x="5151438" y="2576513"/>
            <a:ext cx="0" cy="4267200"/>
          </a:xfrm>
          <a:prstGeom prst="line">
            <a:avLst/>
          </a:prstGeom>
          <a:noFill/>
          <a:ln w="9525">
            <a:solidFill>
              <a:schemeClr val="tx1"/>
            </a:solidFill>
            <a:round/>
            <a:headEnd/>
            <a:tailEnd/>
          </a:ln>
        </p:spPr>
        <p:txBody>
          <a:bodyPr/>
          <a:lstStyle/>
          <a:p>
            <a:endParaRPr lang="en-GB"/>
          </a:p>
        </p:txBody>
      </p:sp>
      <p:sp>
        <p:nvSpPr>
          <p:cNvPr id="17417" name="Rectangle 13"/>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17418" name="Slide Number Placeholder 13"/>
          <p:cNvSpPr>
            <a:spLocks noGrp="1"/>
          </p:cNvSpPr>
          <p:nvPr>
            <p:ph type="sldNum" sz="quarter" idx="11"/>
          </p:nvPr>
        </p:nvSpPr>
        <p:spPr>
          <a:noFill/>
        </p:spPr>
        <p:txBody>
          <a:bodyPr/>
          <a:lstStyle/>
          <a:p>
            <a:fld id="{0B27CF70-BF05-464A-AFF9-EAB8064DFBFA}" type="slidenum">
              <a:rPr lang="en-US" smtClean="0"/>
              <a:pPr/>
              <a:t>4</a:t>
            </a:fld>
            <a:endParaRPr lang="en-US" smtClean="0"/>
          </a:p>
        </p:txBody>
      </p:sp>
      <p:sp>
        <p:nvSpPr>
          <p:cNvPr id="17419" name="Footer Placeholder 14"/>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274"/>
                                        </p:tgtEl>
                                        <p:attrNameLst>
                                          <p:attrName>style.visibility</p:attrName>
                                        </p:attrNameLst>
                                      </p:cBhvr>
                                      <p:to>
                                        <p:strVal val="visible"/>
                                      </p:to>
                                    </p:set>
                                    <p:animEffect transition="in" filter="fade">
                                      <p:cBhvr>
                                        <p:cTn id="10" dur="2000"/>
                                        <p:tgtEl>
                                          <p:spTgt spid="1392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9275"/>
                                        </p:tgtEl>
                                        <p:attrNameLst>
                                          <p:attrName>style.visibility</p:attrName>
                                        </p:attrNameLst>
                                      </p:cBhvr>
                                      <p:to>
                                        <p:strVal val="visible"/>
                                      </p:to>
                                    </p:set>
                                    <p:animEffect transition="in" filter="fade">
                                      <p:cBhvr>
                                        <p:cTn id="15" dur="2000"/>
                                        <p:tgtEl>
                                          <p:spTgt spid="13927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4" grpId="0"/>
      <p:bldP spid="13927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Examples</a:t>
            </a:r>
          </a:p>
        </p:txBody>
      </p:sp>
      <p:sp>
        <p:nvSpPr>
          <p:cNvPr id="54275" name="Rectangle 3"/>
          <p:cNvSpPr>
            <a:spLocks noChangeArrowheads="1"/>
          </p:cNvSpPr>
          <p:nvPr/>
        </p:nvSpPr>
        <p:spPr bwMode="auto">
          <a:xfrm>
            <a:off x="0" y="0"/>
            <a:ext cx="10150475"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a:t>
            </a:r>
            <a:r>
              <a:rPr lang="en-US"/>
              <a:t>Status &amp; outlook</a:t>
            </a:r>
          </a:p>
        </p:txBody>
      </p:sp>
      <p:sp>
        <p:nvSpPr>
          <p:cNvPr id="54276" name="Slide Number Placeholder 5"/>
          <p:cNvSpPr>
            <a:spLocks noGrp="1"/>
          </p:cNvSpPr>
          <p:nvPr>
            <p:ph type="sldNum" sz="quarter" idx="11"/>
          </p:nvPr>
        </p:nvSpPr>
        <p:spPr>
          <a:noFill/>
        </p:spPr>
        <p:txBody>
          <a:bodyPr/>
          <a:lstStyle/>
          <a:p>
            <a:fld id="{367A1E8A-CB5D-4C6D-A045-D00F816F9AB9}" type="slidenum">
              <a:rPr lang="en-US" smtClean="0"/>
              <a:pPr/>
              <a:t>40</a:t>
            </a:fld>
            <a:endParaRPr lang="en-US" smtClean="0"/>
          </a:p>
        </p:txBody>
      </p:sp>
      <p:sp>
        <p:nvSpPr>
          <p:cNvPr id="54277" name="Footer Placeholder 6"/>
          <p:cNvSpPr>
            <a:spLocks noGrp="1"/>
          </p:cNvSpPr>
          <p:nvPr>
            <p:ph type="ftr" sz="quarter" idx="10"/>
          </p:nvPr>
        </p:nvSpPr>
        <p:spPr>
          <a:noFill/>
        </p:spPr>
        <p:txBody>
          <a:bodyPr/>
          <a:lstStyle/>
          <a:p>
            <a:endParaRPr lang="en-US" smtClean="0"/>
          </a:p>
        </p:txBody>
      </p:sp>
      <p:pic>
        <p:nvPicPr>
          <p:cNvPr id="54278" name="Picture 2"/>
          <p:cNvPicPr>
            <a:picLocks noChangeAspect="1" noChangeArrowheads="1"/>
          </p:cNvPicPr>
          <p:nvPr/>
        </p:nvPicPr>
        <p:blipFill>
          <a:blip r:embed="rId3"/>
          <a:srcRect/>
          <a:stretch>
            <a:fillRect/>
          </a:stretch>
        </p:blipFill>
        <p:spPr bwMode="auto">
          <a:xfrm>
            <a:off x="2179638" y="992188"/>
            <a:ext cx="5148262" cy="6003925"/>
          </a:xfrm>
          <a:prstGeom prst="rect">
            <a:avLst/>
          </a:prstGeom>
          <a:noFill/>
          <a:ln w="9525">
            <a:noFill/>
            <a:miter lim="800000"/>
            <a:headEnd/>
            <a:tailEnd/>
          </a:ln>
        </p:spPr>
      </p:pic>
      <p:sp>
        <p:nvSpPr>
          <p:cNvPr id="54279" name="Text Box 4"/>
          <p:cNvSpPr txBox="1">
            <a:spLocks noChangeArrowheads="1"/>
          </p:cNvSpPr>
          <p:nvPr/>
        </p:nvSpPr>
        <p:spPr bwMode="auto">
          <a:xfrm>
            <a:off x="350838" y="6415088"/>
            <a:ext cx="1447800" cy="523875"/>
          </a:xfrm>
          <a:prstGeom prst="rect">
            <a:avLst/>
          </a:prstGeom>
          <a:noFill/>
          <a:ln w="9525">
            <a:noFill/>
            <a:miter lim="800000"/>
            <a:headEnd/>
            <a:tailEnd/>
          </a:ln>
        </p:spPr>
        <p:txBody>
          <a:bodyPr>
            <a:spAutoFit/>
          </a:bodyPr>
          <a:lstStyle/>
          <a:p>
            <a:r>
              <a:rPr lang="en-US" sz="1400"/>
              <a:t>Model courtesy </a:t>
            </a:r>
          </a:p>
          <a:p>
            <a:r>
              <a:rPr lang="en-US" sz="1400"/>
              <a:t>of E. Lebbos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112838" y="2652713"/>
            <a:ext cx="8153400" cy="936625"/>
          </a:xfrm>
        </p:spPr>
        <p:txBody>
          <a:bodyPr/>
          <a:lstStyle/>
          <a:p>
            <a:pPr algn="ctr" eaLnBrk="1" hangingPunct="1">
              <a:defRPr/>
            </a:pPr>
            <a:r>
              <a:rPr lang="en-US" sz="4600">
                <a:effectLst>
                  <a:outerShdw blurRad="38100" dist="38100" dir="2700000" algn="tl">
                    <a:srgbClr val="C0C0C0"/>
                  </a:outerShdw>
                </a:effectLst>
                <a:latin typeface="Arial" charset="0"/>
              </a:rPr>
              <a:t>Thank you for your attention</a:t>
            </a:r>
            <a:endParaRPr lang="en-US" sz="3900">
              <a:effectLst>
                <a:outerShdw blurRad="38100" dist="38100" dir="2700000" algn="tl">
                  <a:srgbClr val="C0C0C0"/>
                </a:outerShdw>
              </a:effectLst>
              <a:latin typeface="Arial" charset="0"/>
            </a:endParaRPr>
          </a:p>
        </p:txBody>
      </p:sp>
      <p:pic>
        <p:nvPicPr>
          <p:cNvPr id="55299" name="Picture 3" descr="pic1"/>
          <p:cNvPicPr>
            <a:picLocks noChangeAspect="1" noChangeArrowheads="1"/>
          </p:cNvPicPr>
          <p:nvPr/>
        </p:nvPicPr>
        <p:blipFill>
          <a:blip r:embed="rId3"/>
          <a:srcRect/>
          <a:stretch>
            <a:fillRect/>
          </a:stretch>
        </p:blipFill>
        <p:spPr bwMode="auto">
          <a:xfrm rot="739073">
            <a:off x="2027238" y="3186113"/>
            <a:ext cx="6781800" cy="2122487"/>
          </a:xfrm>
          <a:prstGeom prst="rect">
            <a:avLst/>
          </a:prstGeom>
          <a:noFill/>
          <a:ln w="9525">
            <a:noFill/>
            <a:miter lim="800000"/>
            <a:headEnd/>
            <a:tailEnd/>
          </a:ln>
        </p:spPr>
      </p:pic>
      <p:sp>
        <p:nvSpPr>
          <p:cNvPr id="55300" name="Rectangle 6"/>
          <p:cNvSpPr>
            <a:spLocks noChangeArrowheads="1"/>
          </p:cNvSpPr>
          <p:nvPr/>
        </p:nvSpPr>
        <p:spPr bwMode="auto">
          <a:xfrm>
            <a:off x="274638" y="6919913"/>
            <a:ext cx="9723437" cy="457200"/>
          </a:xfrm>
          <a:prstGeom prst="rect">
            <a:avLst/>
          </a:prstGeom>
          <a:solidFill>
            <a:schemeClr val="bg1"/>
          </a:solidFill>
          <a:ln w="9525">
            <a:noFill/>
            <a:miter lim="800000"/>
            <a:headEnd/>
            <a:tailEnd/>
          </a:ln>
        </p:spPr>
        <p:txBody>
          <a:bodyPr wrap="none" anchor="ctr"/>
          <a:lstStyle/>
          <a:p>
            <a:endParaRPr lang="en-US"/>
          </a:p>
        </p:txBody>
      </p:sp>
      <p:sp>
        <p:nvSpPr>
          <p:cNvPr id="198683" name="Rectangle 27"/>
          <p:cNvSpPr>
            <a:spLocks noChangeArrowheads="1"/>
          </p:cNvSpPr>
          <p:nvPr/>
        </p:nvSpPr>
        <p:spPr bwMode="auto">
          <a:xfrm>
            <a:off x="2581275" y="4894263"/>
            <a:ext cx="5434013" cy="1200150"/>
          </a:xfrm>
          <a:prstGeom prst="rect">
            <a:avLst/>
          </a:prstGeom>
          <a:noFill/>
          <a:ln w="9525">
            <a:noFill/>
            <a:miter lim="800000"/>
            <a:headEnd/>
            <a:tailEnd/>
          </a:ln>
          <a:effectLst/>
        </p:spPr>
        <p:txBody>
          <a:bodyPr wrap="none">
            <a:spAutoFit/>
          </a:bodyPr>
          <a:lstStyle/>
          <a:p>
            <a:pPr algn="ctr">
              <a:defRPr/>
            </a:pPr>
            <a:r>
              <a:rPr lang="en-US" sz="2400" dirty="0">
                <a:solidFill>
                  <a:srgbClr val="000066"/>
                </a:solidFill>
                <a:effectLst>
                  <a:outerShdw blurRad="38100" dist="38100" dir="2700000" algn="tl">
                    <a:srgbClr val="C0C0C0"/>
                  </a:outerShdw>
                </a:effectLst>
              </a:rPr>
              <a:t>Website: www.cern.ch/theis/simplegeo</a:t>
            </a:r>
          </a:p>
          <a:p>
            <a:pPr algn="ctr">
              <a:defRPr/>
            </a:pPr>
            <a:endParaRPr lang="en-US" sz="2400" dirty="0">
              <a:solidFill>
                <a:srgbClr val="000066"/>
              </a:solidFill>
              <a:effectLst>
                <a:outerShdw blurRad="38100" dist="38100" dir="2700000" algn="tl">
                  <a:srgbClr val="C0C0C0"/>
                </a:outerShdw>
              </a:effectLst>
            </a:endParaRPr>
          </a:p>
          <a:p>
            <a:pPr algn="ctr">
              <a:defRPr/>
            </a:pPr>
            <a:r>
              <a:rPr lang="en-US" sz="2400" dirty="0">
                <a:solidFill>
                  <a:srgbClr val="000066"/>
                </a:solidFill>
                <a:effectLst>
                  <a:outerShdw blurRad="38100" dist="38100" dir="2700000" algn="tl">
                    <a:srgbClr val="C0C0C0"/>
                  </a:outerShdw>
                </a:effectLst>
              </a:rPr>
              <a:t>Author: </a:t>
            </a:r>
            <a:r>
              <a:rPr lang="en-US" sz="2400" dirty="0" err="1">
                <a:solidFill>
                  <a:srgbClr val="000066"/>
                </a:solidFill>
                <a:effectLst>
                  <a:outerShdw blurRad="38100" dist="38100" dir="2700000" algn="tl">
                    <a:srgbClr val="C0C0C0"/>
                  </a:outerShdw>
                </a:effectLst>
              </a:rPr>
              <a:t>Christian.Theis</a:t>
            </a:r>
            <a:r>
              <a:rPr lang="en-US" sz="2400" dirty="0">
                <a:solidFill>
                  <a:srgbClr val="000066"/>
                </a:solidFill>
                <a:effectLst>
                  <a:outerShdw blurRad="38100" dist="38100" dir="2700000" algn="tl">
                    <a:srgbClr val="C0C0C0"/>
                  </a:outerShdw>
                </a:effectLst>
              </a:rPr>
              <a:t> {at} </a:t>
            </a:r>
            <a:r>
              <a:rPr lang="en-US" sz="2400" dirty="0" err="1">
                <a:solidFill>
                  <a:srgbClr val="000066"/>
                </a:solidFill>
                <a:effectLst>
                  <a:outerShdw blurRad="38100" dist="38100" dir="2700000" algn="tl">
                    <a:srgbClr val="C0C0C0"/>
                  </a:outerShdw>
                </a:effectLst>
              </a:rPr>
              <a:t>cern</a:t>
            </a:r>
            <a:r>
              <a:rPr lang="en-US" sz="2400" dirty="0">
                <a:solidFill>
                  <a:srgbClr val="000066"/>
                </a:solidFill>
                <a:effectLst>
                  <a:outerShdw blurRad="38100" dist="38100" dir="2700000" algn="tl">
                    <a:srgbClr val="C0C0C0"/>
                  </a:outerShdw>
                </a:effectLst>
              </a:rPr>
              <a:t> . </a:t>
            </a:r>
            <a:r>
              <a:rPr lang="en-US" sz="2400" dirty="0" err="1">
                <a:solidFill>
                  <a:srgbClr val="000066"/>
                </a:solidFill>
                <a:effectLst>
                  <a:outerShdw blurRad="38100" dist="38100" dir="2700000" algn="tl">
                    <a:srgbClr val="C0C0C0"/>
                  </a:outerShdw>
                </a:effectLst>
              </a:rPr>
              <a:t>ch</a:t>
            </a:r>
            <a:endParaRPr lang="en-US" sz="2400" dirty="0">
              <a:solidFill>
                <a:srgbClr val="000066"/>
              </a:solidFill>
              <a:effectLst>
                <a:outerShdw blurRad="38100" dist="38100" dir="2700000" algn="tl">
                  <a:srgbClr val="C0C0C0"/>
                </a:outerShdw>
              </a:effectLst>
            </a:endParaRPr>
          </a:p>
        </p:txBody>
      </p:sp>
      <p:sp>
        <p:nvSpPr>
          <p:cNvPr id="55302" name="Slide Number Placeholder 5"/>
          <p:cNvSpPr>
            <a:spLocks noGrp="1"/>
          </p:cNvSpPr>
          <p:nvPr>
            <p:ph type="sldNum" sz="quarter" idx="11"/>
          </p:nvPr>
        </p:nvSpPr>
        <p:spPr>
          <a:noFill/>
        </p:spPr>
        <p:txBody>
          <a:bodyPr/>
          <a:lstStyle/>
          <a:p>
            <a:fld id="{A440A500-AE64-4283-B56E-B269B2FEE403}" type="slidenum">
              <a:rPr lang="en-US" smtClean="0"/>
              <a:pPr/>
              <a:t>41</a:t>
            </a:fld>
            <a:endParaRPr lang="en-US" smtClean="0"/>
          </a:p>
        </p:txBody>
      </p:sp>
      <p:sp>
        <p:nvSpPr>
          <p:cNvPr id="55303" name="Footer Placeholder 6"/>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377825"/>
            <a:ext cx="8626475" cy="674688"/>
          </a:xfrm>
        </p:spPr>
        <p:txBody>
          <a:bodyPr/>
          <a:lstStyle/>
          <a:p>
            <a:pPr eaLnBrk="1" hangingPunct="1"/>
            <a:r>
              <a:rPr lang="en-US" smtClean="0">
                <a:latin typeface="Arial" charset="0"/>
              </a:rPr>
              <a:t>Mathematical properties?</a:t>
            </a:r>
          </a:p>
        </p:txBody>
      </p:sp>
      <p:sp>
        <p:nvSpPr>
          <p:cNvPr id="141315" name="Text Box 3"/>
          <p:cNvSpPr txBox="1">
            <a:spLocks noChangeArrowheads="1"/>
          </p:cNvSpPr>
          <p:nvPr/>
        </p:nvSpPr>
        <p:spPr bwMode="auto">
          <a:xfrm>
            <a:off x="1570038" y="3871913"/>
            <a:ext cx="935037" cy="519112"/>
          </a:xfrm>
          <a:prstGeom prst="rect">
            <a:avLst/>
          </a:prstGeom>
          <a:noFill/>
          <a:ln w="9525">
            <a:noFill/>
            <a:miter lim="800000"/>
            <a:headEnd/>
            <a:tailEnd/>
          </a:ln>
          <a:effectLst/>
        </p:spPr>
        <p:txBody>
          <a:bodyPr wrap="none">
            <a:spAutoFit/>
          </a:bodyPr>
          <a:lstStyle/>
          <a:p>
            <a:pPr>
              <a:defRPr/>
            </a:pPr>
            <a:r>
              <a:rPr lang="en-US" sz="2800">
                <a:effectLst>
                  <a:outerShdw blurRad="38100" dist="38100" dir="2700000" algn="tl">
                    <a:srgbClr val="C0C0C0"/>
                  </a:outerShdw>
                </a:effectLst>
              </a:rPr>
              <a:t>CAD</a:t>
            </a:r>
          </a:p>
        </p:txBody>
      </p:sp>
      <p:sp>
        <p:nvSpPr>
          <p:cNvPr id="141316" name="Text Box 4"/>
          <p:cNvSpPr txBox="1">
            <a:spLocks noChangeArrowheads="1"/>
          </p:cNvSpPr>
          <p:nvPr/>
        </p:nvSpPr>
        <p:spPr bwMode="auto">
          <a:xfrm>
            <a:off x="7092950" y="3871913"/>
            <a:ext cx="954088" cy="519112"/>
          </a:xfrm>
          <a:prstGeom prst="rect">
            <a:avLst/>
          </a:prstGeom>
          <a:noFill/>
          <a:ln w="9525">
            <a:noFill/>
            <a:miter lim="800000"/>
            <a:headEnd/>
            <a:tailEnd/>
          </a:ln>
          <a:effectLst/>
        </p:spPr>
        <p:txBody>
          <a:bodyPr wrap="none">
            <a:spAutoFit/>
          </a:bodyPr>
          <a:lstStyle/>
          <a:p>
            <a:pPr>
              <a:defRPr/>
            </a:pPr>
            <a:r>
              <a:rPr lang="en-US" sz="2800">
                <a:effectLst>
                  <a:outerShdw blurRad="38100" dist="38100" dir="2700000" algn="tl">
                    <a:srgbClr val="C0C0C0"/>
                  </a:outerShdw>
                </a:effectLst>
              </a:rPr>
              <a:t>CSG</a:t>
            </a:r>
          </a:p>
        </p:txBody>
      </p:sp>
      <p:sp>
        <p:nvSpPr>
          <p:cNvPr id="141317" name="Text Box 5"/>
          <p:cNvSpPr txBox="1">
            <a:spLocks noChangeArrowheads="1"/>
          </p:cNvSpPr>
          <p:nvPr/>
        </p:nvSpPr>
        <p:spPr bwMode="auto">
          <a:xfrm>
            <a:off x="2725738" y="4495800"/>
            <a:ext cx="4914900" cy="595313"/>
          </a:xfrm>
          <a:prstGeom prst="rect">
            <a:avLst/>
          </a:prstGeom>
          <a:noFill/>
          <a:ln w="9525">
            <a:noFill/>
            <a:miter lim="800000"/>
            <a:headEnd/>
            <a:tailEnd/>
          </a:ln>
          <a:effectLst/>
        </p:spPr>
        <p:txBody>
          <a:bodyPr wrap="none">
            <a:spAutoFit/>
          </a:bodyPr>
          <a:lstStyle/>
          <a:p>
            <a:pPr>
              <a:defRPr/>
            </a:pPr>
            <a:r>
              <a:rPr lang="en-US" sz="3300">
                <a:solidFill>
                  <a:srgbClr val="FF0000"/>
                </a:solidFill>
                <a:effectLst>
                  <a:outerShdw blurRad="38100" dist="38100" dir="2700000" algn="tl">
                    <a:srgbClr val="C0C0C0"/>
                  </a:outerShdw>
                </a:effectLst>
              </a:rPr>
              <a:t>“So, what’s the big deal?”</a:t>
            </a:r>
          </a:p>
        </p:txBody>
      </p:sp>
      <p:sp>
        <p:nvSpPr>
          <p:cNvPr id="141318" name="Text Box 6"/>
          <p:cNvSpPr txBox="1">
            <a:spLocks noChangeArrowheads="1"/>
          </p:cNvSpPr>
          <p:nvPr/>
        </p:nvSpPr>
        <p:spPr bwMode="auto">
          <a:xfrm>
            <a:off x="3998913" y="5167313"/>
            <a:ext cx="1838325" cy="609600"/>
          </a:xfrm>
          <a:prstGeom prst="rect">
            <a:avLst/>
          </a:prstGeom>
          <a:noFill/>
          <a:ln w="9525">
            <a:noFill/>
            <a:miter lim="800000"/>
            <a:headEnd/>
            <a:tailEnd/>
          </a:ln>
          <a:effectLst/>
        </p:spPr>
        <p:txBody>
          <a:bodyPr wrap="none">
            <a:spAutoFit/>
          </a:bodyPr>
          <a:lstStyle/>
          <a:p>
            <a:pPr>
              <a:defRPr/>
            </a:pPr>
            <a:r>
              <a:rPr lang="en-US" sz="3400">
                <a:solidFill>
                  <a:srgbClr val="33CC33"/>
                </a:solidFill>
                <a:effectLst>
                  <a:outerShdw blurRad="38100" dist="38100" dir="2700000" algn="tl">
                    <a:srgbClr val="C0C0C0"/>
                  </a:outerShdw>
                </a:effectLst>
              </a:rPr>
              <a:t>Tracking</a:t>
            </a:r>
          </a:p>
        </p:txBody>
      </p:sp>
      <p:sp>
        <p:nvSpPr>
          <p:cNvPr id="141319" name="Text Box 7"/>
          <p:cNvSpPr txBox="1">
            <a:spLocks noChangeArrowheads="1"/>
          </p:cNvSpPr>
          <p:nvPr/>
        </p:nvSpPr>
        <p:spPr bwMode="auto">
          <a:xfrm>
            <a:off x="334963" y="6157913"/>
            <a:ext cx="3998912" cy="822325"/>
          </a:xfrm>
          <a:prstGeom prst="rect">
            <a:avLst/>
          </a:prstGeom>
          <a:noFill/>
          <a:ln w="9525">
            <a:noFill/>
            <a:miter lim="800000"/>
            <a:headEnd/>
            <a:tailEnd/>
          </a:ln>
        </p:spPr>
        <p:txBody>
          <a:bodyPr wrap="none">
            <a:spAutoFit/>
          </a:bodyPr>
          <a:lstStyle/>
          <a:p>
            <a:r>
              <a:rPr lang="en-US" sz="2400"/>
              <a:t>Point in polyhedron test with</a:t>
            </a:r>
          </a:p>
          <a:p>
            <a:r>
              <a:rPr lang="en-US" sz="2400"/>
              <a:t>Considering N x M faces</a:t>
            </a:r>
          </a:p>
        </p:txBody>
      </p:sp>
      <p:sp>
        <p:nvSpPr>
          <p:cNvPr id="141320" name="Text Box 8"/>
          <p:cNvSpPr txBox="1">
            <a:spLocks noChangeArrowheads="1"/>
          </p:cNvSpPr>
          <p:nvPr/>
        </p:nvSpPr>
        <p:spPr bwMode="auto">
          <a:xfrm>
            <a:off x="6446838" y="6157913"/>
            <a:ext cx="3352800" cy="822325"/>
          </a:xfrm>
          <a:prstGeom prst="rect">
            <a:avLst/>
          </a:prstGeom>
          <a:noFill/>
          <a:ln w="9525">
            <a:noFill/>
            <a:miter lim="800000"/>
            <a:headEnd/>
            <a:tailEnd/>
          </a:ln>
        </p:spPr>
        <p:txBody>
          <a:bodyPr wrap="none">
            <a:spAutoFit/>
          </a:bodyPr>
          <a:lstStyle/>
          <a:p>
            <a:r>
              <a:rPr lang="en-US" sz="2400"/>
              <a:t>Solving </a:t>
            </a:r>
            <a:r>
              <a:rPr lang="de-AT" sz="2400"/>
              <a:t>x</a:t>
            </a:r>
            <a:r>
              <a:rPr lang="de-AT" sz="2400" baseline="30000"/>
              <a:t>2</a:t>
            </a:r>
            <a:r>
              <a:rPr lang="de-AT" sz="2400"/>
              <a:t> + y</a:t>
            </a:r>
            <a:r>
              <a:rPr lang="de-AT" sz="2400" baseline="30000"/>
              <a:t>2</a:t>
            </a:r>
            <a:r>
              <a:rPr lang="de-AT" sz="2400"/>
              <a:t> +z</a:t>
            </a:r>
            <a:r>
              <a:rPr lang="de-AT" sz="2400" baseline="30000"/>
              <a:t>2</a:t>
            </a:r>
            <a:r>
              <a:rPr lang="de-AT" sz="2400"/>
              <a:t> = R</a:t>
            </a:r>
            <a:r>
              <a:rPr lang="de-AT" sz="2400" baseline="30000"/>
              <a:t>2</a:t>
            </a:r>
            <a:endParaRPr lang="de-AT" sz="2400"/>
          </a:p>
          <a:p>
            <a:endParaRPr lang="en-US" sz="2400"/>
          </a:p>
        </p:txBody>
      </p:sp>
      <p:pic>
        <p:nvPicPr>
          <p:cNvPr id="18441" name="Picture 9" descr="Untitled-2"/>
          <p:cNvPicPr>
            <a:picLocks noChangeAspect="1" noChangeArrowheads="1"/>
          </p:cNvPicPr>
          <p:nvPr/>
        </p:nvPicPr>
        <p:blipFill>
          <a:blip r:embed="rId3"/>
          <a:srcRect/>
          <a:stretch>
            <a:fillRect/>
          </a:stretch>
        </p:blipFill>
        <p:spPr bwMode="auto">
          <a:xfrm>
            <a:off x="6294438" y="1460500"/>
            <a:ext cx="2406650" cy="2411413"/>
          </a:xfrm>
          <a:prstGeom prst="rect">
            <a:avLst/>
          </a:prstGeom>
          <a:noFill/>
          <a:ln w="9525">
            <a:noFill/>
            <a:miter lim="800000"/>
            <a:headEnd/>
            <a:tailEnd/>
          </a:ln>
        </p:spPr>
      </p:pic>
      <p:pic>
        <p:nvPicPr>
          <p:cNvPr id="18442" name="Picture 10" descr="Untitled-2"/>
          <p:cNvPicPr>
            <a:picLocks noChangeAspect="1" noChangeArrowheads="1"/>
          </p:cNvPicPr>
          <p:nvPr/>
        </p:nvPicPr>
        <p:blipFill>
          <a:blip r:embed="rId4"/>
          <a:srcRect/>
          <a:stretch>
            <a:fillRect/>
          </a:stretch>
        </p:blipFill>
        <p:spPr bwMode="auto">
          <a:xfrm>
            <a:off x="884238" y="1433513"/>
            <a:ext cx="2508250" cy="2514600"/>
          </a:xfrm>
          <a:prstGeom prst="rect">
            <a:avLst/>
          </a:prstGeom>
          <a:noFill/>
          <a:ln w="9525">
            <a:noFill/>
            <a:miter lim="800000"/>
            <a:headEnd/>
            <a:tailEnd/>
          </a:ln>
        </p:spPr>
      </p:pic>
      <p:pic>
        <p:nvPicPr>
          <p:cNvPr id="141323" name="Picture 11" descr="MCEN00962_0000[1]"/>
          <p:cNvPicPr>
            <a:picLocks noChangeAspect="1" noChangeArrowheads="1"/>
          </p:cNvPicPr>
          <p:nvPr/>
        </p:nvPicPr>
        <p:blipFill>
          <a:blip r:embed="rId5"/>
          <a:srcRect/>
          <a:stretch>
            <a:fillRect/>
          </a:stretch>
        </p:blipFill>
        <p:spPr bwMode="auto">
          <a:xfrm>
            <a:off x="3779838" y="5853113"/>
            <a:ext cx="2438400" cy="222250"/>
          </a:xfrm>
          <a:prstGeom prst="rect">
            <a:avLst/>
          </a:prstGeom>
          <a:noFill/>
          <a:ln w="9525">
            <a:noFill/>
            <a:miter lim="800000"/>
            <a:headEnd/>
            <a:tailEnd/>
          </a:ln>
        </p:spPr>
      </p:pic>
      <p:pic>
        <p:nvPicPr>
          <p:cNvPr id="141324" name="Picture 12" descr="MCPE01451_0000[1]"/>
          <p:cNvPicPr>
            <a:picLocks noChangeAspect="1" noChangeArrowheads="1"/>
          </p:cNvPicPr>
          <p:nvPr/>
        </p:nvPicPr>
        <p:blipFill>
          <a:blip r:embed="rId6"/>
          <a:srcRect/>
          <a:stretch>
            <a:fillRect/>
          </a:stretch>
        </p:blipFill>
        <p:spPr bwMode="auto">
          <a:xfrm>
            <a:off x="5684838" y="5091113"/>
            <a:ext cx="1219200" cy="1020762"/>
          </a:xfrm>
          <a:prstGeom prst="rect">
            <a:avLst/>
          </a:prstGeom>
          <a:noFill/>
          <a:ln w="9525">
            <a:noFill/>
            <a:miter lim="800000"/>
            <a:headEnd/>
            <a:tailEnd/>
          </a:ln>
        </p:spPr>
      </p:pic>
      <p:sp>
        <p:nvSpPr>
          <p:cNvPr id="18445" name="Rectangle 13"/>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18446" name="Slide Number Placeholder 13"/>
          <p:cNvSpPr>
            <a:spLocks noGrp="1"/>
          </p:cNvSpPr>
          <p:nvPr>
            <p:ph type="sldNum" sz="quarter" idx="11"/>
          </p:nvPr>
        </p:nvSpPr>
        <p:spPr>
          <a:noFill/>
        </p:spPr>
        <p:txBody>
          <a:bodyPr/>
          <a:lstStyle/>
          <a:p>
            <a:fld id="{348BCD42-D6F4-4B80-BC0B-987B7ABDAB5C}" type="slidenum">
              <a:rPr lang="en-US" smtClean="0"/>
              <a:pPr/>
              <a:t>5</a:t>
            </a:fld>
            <a:endParaRPr lang="en-US" smtClean="0"/>
          </a:p>
        </p:txBody>
      </p:sp>
      <p:sp>
        <p:nvSpPr>
          <p:cNvPr id="18447" name="Footer Placeholder 14"/>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318"/>
                                        </p:tgtEl>
                                        <p:attrNameLst>
                                          <p:attrName>style.visibility</p:attrName>
                                        </p:attrNameLst>
                                      </p:cBhvr>
                                      <p:to>
                                        <p:strVal val="visible"/>
                                      </p:to>
                                    </p:set>
                                    <p:animEffect transition="in" filter="fade">
                                      <p:cBhvr>
                                        <p:cTn id="7" dur="2000"/>
                                        <p:tgtEl>
                                          <p:spTgt spid="1413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1319"/>
                                        </p:tgtEl>
                                        <p:attrNameLst>
                                          <p:attrName>style.visibility</p:attrName>
                                        </p:attrNameLst>
                                      </p:cBhvr>
                                      <p:to>
                                        <p:strVal val="visible"/>
                                      </p:to>
                                    </p:set>
                                    <p:animEffect transition="in" filter="fade">
                                      <p:cBhvr>
                                        <p:cTn id="10" dur="2000"/>
                                        <p:tgtEl>
                                          <p:spTgt spid="1413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1320"/>
                                        </p:tgtEl>
                                        <p:attrNameLst>
                                          <p:attrName>style.visibility</p:attrName>
                                        </p:attrNameLst>
                                      </p:cBhvr>
                                      <p:to>
                                        <p:strVal val="visible"/>
                                      </p:to>
                                    </p:set>
                                    <p:animEffect transition="in" filter="fade">
                                      <p:cBhvr>
                                        <p:cTn id="13" dur="2000"/>
                                        <p:tgtEl>
                                          <p:spTgt spid="141320"/>
                                        </p:tgtEl>
                                      </p:cBhvr>
                                    </p:animEffect>
                                  </p:childTnLst>
                                </p:cTn>
                              </p:par>
                              <p:par>
                                <p:cTn id="14" presetID="10" presetClass="entr" presetSubtype="0" fill="hold" nodeType="withEffect">
                                  <p:stCondLst>
                                    <p:cond delay="0"/>
                                  </p:stCondLst>
                                  <p:childTnLst>
                                    <p:set>
                                      <p:cBhvr>
                                        <p:cTn id="15" dur="1" fill="hold">
                                          <p:stCondLst>
                                            <p:cond delay="0"/>
                                          </p:stCondLst>
                                        </p:cTn>
                                        <p:tgtEl>
                                          <p:spTgt spid="141324"/>
                                        </p:tgtEl>
                                        <p:attrNameLst>
                                          <p:attrName>style.visibility</p:attrName>
                                        </p:attrNameLst>
                                      </p:cBhvr>
                                      <p:to>
                                        <p:strVal val="visible"/>
                                      </p:to>
                                    </p:set>
                                    <p:animEffect transition="in" filter="fade">
                                      <p:cBhvr>
                                        <p:cTn id="16" dur="2000"/>
                                        <p:tgtEl>
                                          <p:spTgt spid="141324"/>
                                        </p:tgtEl>
                                      </p:cBhvr>
                                    </p:animEffect>
                                  </p:childTnLst>
                                </p:cTn>
                              </p:par>
                              <p:par>
                                <p:cTn id="17" presetID="10" presetClass="entr" presetSubtype="0" fill="hold" nodeType="withEffect">
                                  <p:stCondLst>
                                    <p:cond delay="0"/>
                                  </p:stCondLst>
                                  <p:childTnLst>
                                    <p:set>
                                      <p:cBhvr>
                                        <p:cTn id="18" dur="1" fill="hold">
                                          <p:stCondLst>
                                            <p:cond delay="0"/>
                                          </p:stCondLst>
                                        </p:cTn>
                                        <p:tgtEl>
                                          <p:spTgt spid="141323"/>
                                        </p:tgtEl>
                                        <p:attrNameLst>
                                          <p:attrName>style.visibility</p:attrName>
                                        </p:attrNameLst>
                                      </p:cBhvr>
                                      <p:to>
                                        <p:strVal val="visible"/>
                                      </p:to>
                                    </p:set>
                                    <p:animEffect transition="in" filter="fade">
                                      <p:cBhvr>
                                        <p:cTn id="19" dur="2000"/>
                                        <p:tgtEl>
                                          <p:spTgt spid="141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p:bldP spid="141319" grpId="0"/>
      <p:bldP spid="1413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latin typeface="Arial" charset="0"/>
              </a:rPr>
              <a:t>SimpleGeo - a hybrid solution</a:t>
            </a:r>
          </a:p>
        </p:txBody>
      </p:sp>
      <p:sp>
        <p:nvSpPr>
          <p:cNvPr id="149507" name="Text Box 3"/>
          <p:cNvSpPr txBox="1">
            <a:spLocks noChangeArrowheads="1"/>
          </p:cNvSpPr>
          <p:nvPr/>
        </p:nvSpPr>
        <p:spPr bwMode="auto">
          <a:xfrm>
            <a:off x="3779838" y="4100513"/>
            <a:ext cx="2819400" cy="650875"/>
          </a:xfrm>
          <a:prstGeom prst="rect">
            <a:avLst/>
          </a:prstGeom>
          <a:solidFill>
            <a:schemeClr val="accent2"/>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sz="3600">
                <a:solidFill>
                  <a:schemeClr val="bg1"/>
                </a:solidFill>
              </a:rPr>
              <a:t>SimpleGeo</a:t>
            </a:r>
          </a:p>
        </p:txBody>
      </p:sp>
      <p:sp>
        <p:nvSpPr>
          <p:cNvPr id="149508" name="Text Box 4"/>
          <p:cNvSpPr txBox="1">
            <a:spLocks noChangeArrowheads="1"/>
          </p:cNvSpPr>
          <p:nvPr/>
        </p:nvSpPr>
        <p:spPr bwMode="auto">
          <a:xfrm>
            <a:off x="696913" y="1765300"/>
            <a:ext cx="4149725" cy="1373188"/>
          </a:xfrm>
          <a:prstGeom prst="rect">
            <a:avLst/>
          </a:prstGeom>
          <a:noFill/>
          <a:ln w="9525">
            <a:noFill/>
            <a:miter lim="800000"/>
            <a:headEnd/>
            <a:tailEnd/>
          </a:ln>
          <a:effectLst/>
        </p:spPr>
        <p:txBody>
          <a:bodyPr wrap="none">
            <a:spAutoFit/>
          </a:bodyPr>
          <a:lstStyle/>
          <a:p>
            <a:pPr algn="ctr">
              <a:defRPr/>
            </a:pPr>
            <a:r>
              <a:rPr lang="en-US" sz="3200" dirty="0">
                <a:solidFill>
                  <a:srgbClr val="FF0000"/>
                </a:solidFill>
                <a:effectLst>
                  <a:outerShdw blurRad="38100" dist="38100" dir="2700000" algn="tl">
                    <a:srgbClr val="C0C0C0"/>
                  </a:outerShdw>
                </a:effectLst>
              </a:rPr>
              <a:t>CAD</a:t>
            </a:r>
          </a:p>
          <a:p>
            <a:pPr algn="ctr">
              <a:defRPr/>
            </a:pPr>
            <a:r>
              <a:rPr lang="en-US" sz="2600" dirty="0"/>
              <a:t>Can be rendered directly</a:t>
            </a:r>
          </a:p>
          <a:p>
            <a:pPr algn="ctr">
              <a:defRPr/>
            </a:pPr>
            <a:r>
              <a:rPr lang="en-US" sz="2600" dirty="0"/>
              <a:t>with “ordinary” GFX - cards</a:t>
            </a:r>
          </a:p>
        </p:txBody>
      </p:sp>
      <p:sp>
        <p:nvSpPr>
          <p:cNvPr id="149509" name="Text Box 5"/>
          <p:cNvSpPr txBox="1">
            <a:spLocks noChangeArrowheads="1"/>
          </p:cNvSpPr>
          <p:nvPr/>
        </p:nvSpPr>
        <p:spPr bwMode="auto">
          <a:xfrm>
            <a:off x="5989638" y="1763713"/>
            <a:ext cx="3511550" cy="1373187"/>
          </a:xfrm>
          <a:prstGeom prst="rect">
            <a:avLst/>
          </a:prstGeom>
          <a:noFill/>
          <a:ln w="9525">
            <a:noFill/>
            <a:miter lim="800000"/>
            <a:headEnd/>
            <a:tailEnd/>
          </a:ln>
          <a:effectLst/>
        </p:spPr>
        <p:txBody>
          <a:bodyPr wrap="none">
            <a:spAutoFit/>
          </a:bodyPr>
          <a:lstStyle/>
          <a:p>
            <a:pPr algn="ctr">
              <a:defRPr/>
            </a:pPr>
            <a:r>
              <a:rPr lang="en-US" sz="3200" dirty="0">
                <a:solidFill>
                  <a:srgbClr val="FF0000"/>
                </a:solidFill>
                <a:effectLst>
                  <a:outerShdw blurRad="38100" dist="38100" dir="2700000" algn="tl">
                    <a:srgbClr val="C0C0C0"/>
                  </a:outerShdw>
                </a:effectLst>
              </a:rPr>
              <a:t>CSG</a:t>
            </a:r>
          </a:p>
          <a:p>
            <a:pPr algn="ctr">
              <a:defRPr/>
            </a:pPr>
            <a:r>
              <a:rPr lang="en-US" sz="2600" dirty="0"/>
              <a:t>Output for MC – codes</a:t>
            </a:r>
            <a:br>
              <a:rPr lang="en-US" sz="2600" dirty="0"/>
            </a:br>
            <a:r>
              <a:rPr lang="en-US" sz="2600" dirty="0"/>
              <a:t>Hierarchical structure</a:t>
            </a:r>
          </a:p>
        </p:txBody>
      </p:sp>
      <p:pic>
        <p:nvPicPr>
          <p:cNvPr id="19462" name="Picture 6" descr="j0383552"/>
          <p:cNvPicPr>
            <a:picLocks noChangeAspect="1" noChangeArrowheads="1"/>
          </p:cNvPicPr>
          <p:nvPr/>
        </p:nvPicPr>
        <p:blipFill>
          <a:blip r:embed="rId3"/>
          <a:srcRect/>
          <a:stretch>
            <a:fillRect/>
          </a:stretch>
        </p:blipFill>
        <p:spPr bwMode="auto">
          <a:xfrm>
            <a:off x="4922838" y="3109913"/>
            <a:ext cx="696912" cy="852487"/>
          </a:xfrm>
          <a:prstGeom prst="rect">
            <a:avLst/>
          </a:prstGeom>
          <a:noFill/>
          <a:ln w="9525">
            <a:noFill/>
            <a:miter lim="800000"/>
            <a:headEnd/>
            <a:tailEnd/>
          </a:ln>
        </p:spPr>
      </p:pic>
      <p:pic>
        <p:nvPicPr>
          <p:cNvPr id="19463" name="Picture 7" descr="j0078703"/>
          <p:cNvPicPr>
            <a:picLocks noChangeAspect="1" noChangeArrowheads="1"/>
          </p:cNvPicPr>
          <p:nvPr/>
        </p:nvPicPr>
        <p:blipFill>
          <a:blip r:embed="rId4"/>
          <a:srcRect/>
          <a:stretch>
            <a:fillRect/>
          </a:stretch>
        </p:blipFill>
        <p:spPr bwMode="auto">
          <a:xfrm>
            <a:off x="4953000" y="5005388"/>
            <a:ext cx="579438" cy="1000125"/>
          </a:xfrm>
          <a:prstGeom prst="rect">
            <a:avLst/>
          </a:prstGeom>
          <a:noFill/>
          <a:ln w="9525">
            <a:noFill/>
            <a:miter lim="800000"/>
            <a:headEnd/>
            <a:tailEnd/>
          </a:ln>
        </p:spPr>
      </p:pic>
      <p:sp>
        <p:nvSpPr>
          <p:cNvPr id="19464" name="Text Box 8"/>
          <p:cNvSpPr txBox="1">
            <a:spLocks noChangeArrowheads="1"/>
          </p:cNvSpPr>
          <p:nvPr/>
        </p:nvSpPr>
        <p:spPr bwMode="auto">
          <a:xfrm>
            <a:off x="2874963" y="6029325"/>
            <a:ext cx="4537075" cy="885825"/>
          </a:xfrm>
          <a:prstGeom prst="rect">
            <a:avLst/>
          </a:prstGeom>
          <a:noFill/>
          <a:ln w="9525">
            <a:noFill/>
            <a:miter lim="800000"/>
            <a:headEnd/>
            <a:tailEnd/>
          </a:ln>
        </p:spPr>
        <p:txBody>
          <a:bodyPr wrap="none">
            <a:spAutoFit/>
          </a:bodyPr>
          <a:lstStyle/>
          <a:p>
            <a:pPr algn="ctr"/>
            <a:r>
              <a:rPr lang="en-US" sz="2600"/>
              <a:t>Complex modeling algorithms</a:t>
            </a:r>
          </a:p>
          <a:p>
            <a:pPr algn="ctr"/>
            <a:r>
              <a:rPr lang="en-US" sz="2600"/>
              <a:t>Numerical issues</a:t>
            </a:r>
          </a:p>
        </p:txBody>
      </p:sp>
      <p:sp>
        <p:nvSpPr>
          <p:cNvPr id="19465" name="Slide Number Placeholder 9"/>
          <p:cNvSpPr>
            <a:spLocks noGrp="1"/>
          </p:cNvSpPr>
          <p:nvPr>
            <p:ph type="sldNum" sz="quarter" idx="11"/>
          </p:nvPr>
        </p:nvSpPr>
        <p:spPr>
          <a:noFill/>
        </p:spPr>
        <p:txBody>
          <a:bodyPr/>
          <a:lstStyle/>
          <a:p>
            <a:fld id="{1844D678-E169-4897-95AF-AD7E01696BB4}" type="slidenum">
              <a:rPr lang="en-US" smtClean="0"/>
              <a:pPr/>
              <a:t>6</a:t>
            </a:fld>
            <a:endParaRPr lang="en-US" smtClean="0"/>
          </a:p>
        </p:txBody>
      </p:sp>
      <p:sp>
        <p:nvSpPr>
          <p:cNvPr id="19466" name="Footer Placeholder 10"/>
          <p:cNvSpPr>
            <a:spLocks noGrp="1"/>
          </p:cNvSpPr>
          <p:nvPr>
            <p:ph type="ftr" sz="quarter" idx="10"/>
          </p:nvPr>
        </p:nvSpPr>
        <p:spPr>
          <a:noFill/>
        </p:spPr>
        <p:txBody>
          <a:bodyPr/>
          <a:lstStyle/>
          <a:p>
            <a:endParaRPr lang="en-US" smtClean="0"/>
          </a:p>
        </p:txBody>
      </p:sp>
      <p:sp>
        <p:nvSpPr>
          <p:cNvPr id="19467" name="Rectangle 12"/>
          <p:cNvSpPr>
            <a:spLocks noChangeArrowheads="1"/>
          </p:cNvSpPr>
          <p:nvPr/>
        </p:nvSpPr>
        <p:spPr bwMode="auto">
          <a:xfrm>
            <a:off x="0" y="39688"/>
            <a:ext cx="10150475" cy="368300"/>
          </a:xfrm>
          <a:prstGeom prst="rect">
            <a:avLst/>
          </a:prstGeom>
          <a:noFill/>
          <a:ln w="9525">
            <a:noFill/>
            <a:miter lim="800000"/>
            <a:headEnd/>
            <a:tailEnd/>
          </a:ln>
        </p:spPr>
        <p:txBody>
          <a:bodyPr>
            <a:spAutoFit/>
          </a:bodyPr>
          <a:lstStyle/>
          <a:p>
            <a:r>
              <a:rPr lang="en-US"/>
              <a:t>CAD vs. CSG				</a:t>
            </a:r>
            <a:r>
              <a:rPr lang="en-US">
                <a:solidFill>
                  <a:schemeClr val="bg2"/>
                </a:solidFill>
              </a:rPr>
              <a:t>SimpleGeo			Status &amp; outlook</a:t>
            </a:r>
          </a:p>
        </p:txBody>
      </p:sp>
      <p:sp>
        <p:nvSpPr>
          <p:cNvPr id="19468" name="Rectangle 13"/>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latin typeface="Arial" charset="0"/>
              </a:rPr>
              <a:t>Constructive solid geometry</a:t>
            </a:r>
          </a:p>
        </p:txBody>
      </p:sp>
      <p:sp>
        <p:nvSpPr>
          <p:cNvPr id="20483" name="Text Box 3"/>
          <p:cNvSpPr txBox="1">
            <a:spLocks noChangeArrowheads="1"/>
          </p:cNvSpPr>
          <p:nvPr/>
        </p:nvSpPr>
        <p:spPr bwMode="auto">
          <a:xfrm>
            <a:off x="671513" y="1708150"/>
            <a:ext cx="2292350" cy="641350"/>
          </a:xfrm>
          <a:prstGeom prst="rect">
            <a:avLst/>
          </a:prstGeom>
          <a:noFill/>
          <a:ln w="9525">
            <a:noFill/>
            <a:miter lim="800000"/>
            <a:headEnd/>
            <a:tailEnd/>
          </a:ln>
        </p:spPr>
        <p:txBody>
          <a:bodyPr wrap="none">
            <a:spAutoFit/>
          </a:bodyPr>
          <a:lstStyle/>
          <a:p>
            <a:pPr eaLnBrk="1" hangingPunct="1"/>
            <a:r>
              <a:rPr lang="de-AT" sz="3600">
                <a:solidFill>
                  <a:srgbClr val="FF3300"/>
                </a:solidFill>
              </a:rPr>
              <a:t>Basic idea</a:t>
            </a:r>
          </a:p>
        </p:txBody>
      </p:sp>
      <p:sp>
        <p:nvSpPr>
          <p:cNvPr id="20484" name="Text Box 4"/>
          <p:cNvSpPr txBox="1">
            <a:spLocks noChangeArrowheads="1"/>
          </p:cNvSpPr>
          <p:nvPr/>
        </p:nvSpPr>
        <p:spPr bwMode="auto">
          <a:xfrm>
            <a:off x="815975" y="2295525"/>
            <a:ext cx="8740775" cy="488950"/>
          </a:xfrm>
          <a:prstGeom prst="rect">
            <a:avLst/>
          </a:prstGeom>
          <a:noFill/>
          <a:ln w="9525">
            <a:noFill/>
            <a:miter lim="800000"/>
            <a:headEnd/>
            <a:tailEnd/>
          </a:ln>
        </p:spPr>
        <p:txBody>
          <a:bodyPr wrap="none">
            <a:spAutoFit/>
          </a:bodyPr>
          <a:lstStyle/>
          <a:p>
            <a:pPr eaLnBrk="1" hangingPunct="1"/>
            <a:r>
              <a:rPr lang="de-AT" sz="2600"/>
              <a:t>Solids are point sets (= primitives) that can be operated on</a:t>
            </a:r>
            <a:endParaRPr lang="en-US" sz="2600"/>
          </a:p>
        </p:txBody>
      </p:sp>
      <p:sp>
        <p:nvSpPr>
          <p:cNvPr id="20485" name="Text Box 5"/>
          <p:cNvSpPr txBox="1">
            <a:spLocks noChangeArrowheads="1"/>
          </p:cNvSpPr>
          <p:nvPr/>
        </p:nvSpPr>
        <p:spPr bwMode="auto">
          <a:xfrm>
            <a:off x="655638" y="3186113"/>
            <a:ext cx="2190750" cy="641350"/>
          </a:xfrm>
          <a:prstGeom prst="rect">
            <a:avLst/>
          </a:prstGeom>
          <a:noFill/>
          <a:ln w="9525">
            <a:noFill/>
            <a:miter lim="800000"/>
            <a:headEnd/>
            <a:tailEnd/>
          </a:ln>
        </p:spPr>
        <p:txBody>
          <a:bodyPr wrap="none">
            <a:spAutoFit/>
          </a:bodyPr>
          <a:lstStyle/>
          <a:p>
            <a:pPr eaLnBrk="1" hangingPunct="1"/>
            <a:r>
              <a:rPr lang="de-AT" sz="3600">
                <a:solidFill>
                  <a:srgbClr val="FF3300"/>
                </a:solidFill>
              </a:rPr>
              <a:t>Geometry</a:t>
            </a:r>
          </a:p>
        </p:txBody>
      </p:sp>
      <p:sp>
        <p:nvSpPr>
          <p:cNvPr id="20486" name="Text Box 6"/>
          <p:cNvSpPr txBox="1">
            <a:spLocks noChangeArrowheads="1"/>
          </p:cNvSpPr>
          <p:nvPr/>
        </p:nvSpPr>
        <p:spPr bwMode="auto">
          <a:xfrm>
            <a:off x="884238" y="3948113"/>
            <a:ext cx="8418512" cy="488950"/>
          </a:xfrm>
          <a:prstGeom prst="rect">
            <a:avLst/>
          </a:prstGeom>
          <a:noFill/>
          <a:ln w="9525">
            <a:noFill/>
            <a:miter lim="800000"/>
            <a:headEnd/>
            <a:tailEnd/>
          </a:ln>
        </p:spPr>
        <p:txBody>
          <a:bodyPr wrap="none">
            <a:spAutoFit/>
          </a:bodyPr>
          <a:lstStyle/>
          <a:p>
            <a:pPr eaLnBrk="1" hangingPunct="1"/>
            <a:r>
              <a:rPr lang="de-AT" sz="2600"/>
              <a:t>Set of primitive solids combined with boolean operations</a:t>
            </a:r>
            <a:endParaRPr lang="en-US" sz="2600"/>
          </a:p>
        </p:txBody>
      </p:sp>
      <p:pic>
        <p:nvPicPr>
          <p:cNvPr id="20487" name="Picture 7" descr="Csg_union"/>
          <p:cNvPicPr>
            <a:picLocks noChangeAspect="1" noChangeArrowheads="1"/>
          </p:cNvPicPr>
          <p:nvPr/>
        </p:nvPicPr>
        <p:blipFill>
          <a:blip r:embed="rId3"/>
          <a:srcRect/>
          <a:stretch>
            <a:fillRect/>
          </a:stretch>
        </p:blipFill>
        <p:spPr bwMode="auto">
          <a:xfrm>
            <a:off x="960438" y="4786313"/>
            <a:ext cx="1524000" cy="1524000"/>
          </a:xfrm>
          <a:prstGeom prst="rect">
            <a:avLst/>
          </a:prstGeom>
          <a:noFill/>
          <a:ln w="9525">
            <a:noFill/>
            <a:miter lim="800000"/>
            <a:headEnd/>
            <a:tailEnd/>
          </a:ln>
        </p:spPr>
      </p:pic>
      <p:pic>
        <p:nvPicPr>
          <p:cNvPr id="20488" name="Picture 8" descr="Csg_difference"/>
          <p:cNvPicPr>
            <a:picLocks noChangeAspect="1" noChangeArrowheads="1"/>
          </p:cNvPicPr>
          <p:nvPr/>
        </p:nvPicPr>
        <p:blipFill>
          <a:blip r:embed="rId4"/>
          <a:srcRect/>
          <a:stretch>
            <a:fillRect/>
          </a:stretch>
        </p:blipFill>
        <p:spPr bwMode="auto">
          <a:xfrm>
            <a:off x="3094038" y="4862513"/>
            <a:ext cx="1524000" cy="1524000"/>
          </a:xfrm>
          <a:prstGeom prst="rect">
            <a:avLst/>
          </a:prstGeom>
          <a:noFill/>
          <a:ln w="9525">
            <a:noFill/>
            <a:miter lim="800000"/>
            <a:headEnd/>
            <a:tailEnd/>
          </a:ln>
        </p:spPr>
      </p:pic>
      <p:pic>
        <p:nvPicPr>
          <p:cNvPr id="20489" name="Picture 9" descr="Csg_intersection"/>
          <p:cNvPicPr>
            <a:picLocks noChangeAspect="1" noChangeArrowheads="1"/>
          </p:cNvPicPr>
          <p:nvPr/>
        </p:nvPicPr>
        <p:blipFill>
          <a:blip r:embed="rId5"/>
          <a:srcRect/>
          <a:stretch>
            <a:fillRect/>
          </a:stretch>
        </p:blipFill>
        <p:spPr bwMode="auto">
          <a:xfrm>
            <a:off x="5075238" y="4953000"/>
            <a:ext cx="1524000" cy="1524000"/>
          </a:xfrm>
          <a:prstGeom prst="rect">
            <a:avLst/>
          </a:prstGeom>
          <a:noFill/>
          <a:ln w="9525">
            <a:noFill/>
            <a:miter lim="800000"/>
            <a:headEnd/>
            <a:tailEnd/>
          </a:ln>
        </p:spPr>
      </p:pic>
      <p:sp>
        <p:nvSpPr>
          <p:cNvPr id="20490" name="Text Box 10"/>
          <p:cNvSpPr txBox="1">
            <a:spLocks noChangeArrowheads="1"/>
          </p:cNvSpPr>
          <p:nvPr/>
        </p:nvSpPr>
        <p:spPr bwMode="auto">
          <a:xfrm>
            <a:off x="1169988" y="6310313"/>
            <a:ext cx="781050" cy="366712"/>
          </a:xfrm>
          <a:prstGeom prst="rect">
            <a:avLst/>
          </a:prstGeom>
          <a:noFill/>
          <a:ln w="9525">
            <a:noFill/>
            <a:miter lim="800000"/>
            <a:headEnd/>
            <a:tailEnd/>
          </a:ln>
        </p:spPr>
        <p:txBody>
          <a:bodyPr wrap="none">
            <a:spAutoFit/>
          </a:bodyPr>
          <a:lstStyle/>
          <a:p>
            <a:r>
              <a:rPr lang="en-US"/>
              <a:t>Union</a:t>
            </a:r>
          </a:p>
        </p:txBody>
      </p:sp>
      <p:sp>
        <p:nvSpPr>
          <p:cNvPr id="20491" name="Text Box 11"/>
          <p:cNvSpPr txBox="1">
            <a:spLocks noChangeArrowheads="1"/>
          </p:cNvSpPr>
          <p:nvPr/>
        </p:nvSpPr>
        <p:spPr bwMode="auto">
          <a:xfrm>
            <a:off x="3094038" y="6386513"/>
            <a:ext cx="1225550" cy="366712"/>
          </a:xfrm>
          <a:prstGeom prst="rect">
            <a:avLst/>
          </a:prstGeom>
          <a:noFill/>
          <a:ln w="9525">
            <a:noFill/>
            <a:miter lim="800000"/>
            <a:headEnd/>
            <a:tailEnd/>
          </a:ln>
        </p:spPr>
        <p:txBody>
          <a:bodyPr wrap="none">
            <a:spAutoFit/>
          </a:bodyPr>
          <a:lstStyle/>
          <a:p>
            <a:r>
              <a:rPr lang="en-US"/>
              <a:t>Difference</a:t>
            </a:r>
          </a:p>
        </p:txBody>
      </p:sp>
      <p:sp>
        <p:nvSpPr>
          <p:cNvPr id="20492" name="Text Box 12"/>
          <p:cNvSpPr txBox="1">
            <a:spLocks noChangeArrowheads="1"/>
          </p:cNvSpPr>
          <p:nvPr/>
        </p:nvSpPr>
        <p:spPr bwMode="auto">
          <a:xfrm>
            <a:off x="5151438" y="6400800"/>
            <a:ext cx="1365250" cy="366713"/>
          </a:xfrm>
          <a:prstGeom prst="rect">
            <a:avLst/>
          </a:prstGeom>
          <a:noFill/>
          <a:ln w="9525">
            <a:noFill/>
            <a:miter lim="800000"/>
            <a:headEnd/>
            <a:tailEnd/>
          </a:ln>
        </p:spPr>
        <p:txBody>
          <a:bodyPr wrap="none">
            <a:spAutoFit/>
          </a:bodyPr>
          <a:lstStyle/>
          <a:p>
            <a:r>
              <a:rPr lang="en-US"/>
              <a:t>Intersection</a:t>
            </a:r>
          </a:p>
        </p:txBody>
      </p:sp>
      <p:sp>
        <p:nvSpPr>
          <p:cNvPr id="20493" name="Rectangle 13"/>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grpSp>
        <p:nvGrpSpPr>
          <p:cNvPr id="20494" name="Group 39"/>
          <p:cNvGrpSpPr>
            <a:grpSpLocks/>
          </p:cNvGrpSpPr>
          <p:nvPr/>
        </p:nvGrpSpPr>
        <p:grpSpPr bwMode="auto">
          <a:xfrm>
            <a:off x="7589838" y="5014913"/>
            <a:ext cx="1066800" cy="1143000"/>
            <a:chOff x="4829" y="3207"/>
            <a:chExt cx="672" cy="720"/>
          </a:xfrm>
        </p:grpSpPr>
        <p:pic>
          <p:nvPicPr>
            <p:cNvPr id="20499" name="Picture 36" descr="Csg_difference"/>
            <p:cNvPicPr>
              <a:picLocks noChangeAspect="1" noChangeArrowheads="1"/>
            </p:cNvPicPr>
            <p:nvPr/>
          </p:nvPicPr>
          <p:blipFill>
            <a:blip r:embed="rId4"/>
            <a:srcRect/>
            <a:stretch>
              <a:fillRect/>
            </a:stretch>
          </p:blipFill>
          <p:spPr bwMode="auto">
            <a:xfrm flipH="1">
              <a:off x="5165" y="3303"/>
              <a:ext cx="336" cy="336"/>
            </a:xfrm>
            <a:prstGeom prst="rect">
              <a:avLst/>
            </a:prstGeom>
            <a:noFill/>
            <a:ln w="9525">
              <a:noFill/>
              <a:miter lim="800000"/>
              <a:headEnd/>
              <a:tailEnd/>
            </a:ln>
          </p:spPr>
        </p:pic>
        <p:pic>
          <p:nvPicPr>
            <p:cNvPr id="20500" name="Picture 35" descr="Csg_union"/>
            <p:cNvPicPr>
              <a:picLocks noChangeAspect="1" noChangeArrowheads="1"/>
            </p:cNvPicPr>
            <p:nvPr/>
          </p:nvPicPr>
          <p:blipFill>
            <a:blip r:embed="rId3"/>
            <a:srcRect/>
            <a:stretch>
              <a:fillRect/>
            </a:stretch>
          </p:blipFill>
          <p:spPr bwMode="auto">
            <a:xfrm flipH="1">
              <a:off x="4925" y="3591"/>
              <a:ext cx="336" cy="336"/>
            </a:xfrm>
            <a:prstGeom prst="rect">
              <a:avLst/>
            </a:prstGeom>
            <a:noFill/>
            <a:ln w="9525">
              <a:noFill/>
              <a:miter lim="800000"/>
              <a:headEnd/>
              <a:tailEnd/>
            </a:ln>
          </p:spPr>
        </p:pic>
        <p:pic>
          <p:nvPicPr>
            <p:cNvPr id="20501" name="Picture 37" descr="Csg_intersection"/>
            <p:cNvPicPr>
              <a:picLocks noChangeAspect="1" noChangeArrowheads="1"/>
            </p:cNvPicPr>
            <p:nvPr/>
          </p:nvPicPr>
          <p:blipFill>
            <a:blip r:embed="rId5"/>
            <a:srcRect/>
            <a:stretch>
              <a:fillRect/>
            </a:stretch>
          </p:blipFill>
          <p:spPr bwMode="auto">
            <a:xfrm flipH="1">
              <a:off x="4829" y="3207"/>
              <a:ext cx="336" cy="336"/>
            </a:xfrm>
            <a:prstGeom prst="rect">
              <a:avLst/>
            </a:prstGeom>
            <a:noFill/>
            <a:ln w="9525">
              <a:noFill/>
              <a:miter lim="800000"/>
              <a:headEnd/>
              <a:tailEnd/>
            </a:ln>
          </p:spPr>
        </p:pic>
      </p:grpSp>
      <p:sp>
        <p:nvSpPr>
          <p:cNvPr id="20495" name="Rectangle 38"/>
          <p:cNvSpPr>
            <a:spLocks noChangeArrowheads="1"/>
          </p:cNvSpPr>
          <p:nvPr/>
        </p:nvSpPr>
        <p:spPr bwMode="auto">
          <a:xfrm>
            <a:off x="7361238" y="4938713"/>
            <a:ext cx="1524000" cy="1371600"/>
          </a:xfrm>
          <a:prstGeom prst="rect">
            <a:avLst/>
          </a:prstGeom>
          <a:noFill/>
          <a:ln w="28575">
            <a:solidFill>
              <a:srgbClr val="33CC33"/>
            </a:solidFill>
            <a:prstDash val="dash"/>
            <a:miter lim="800000"/>
            <a:headEnd/>
            <a:tailEnd/>
          </a:ln>
        </p:spPr>
        <p:txBody>
          <a:bodyPr wrap="none" anchor="ctr"/>
          <a:lstStyle/>
          <a:p>
            <a:endParaRPr lang="en-US"/>
          </a:p>
        </p:txBody>
      </p:sp>
      <p:sp>
        <p:nvSpPr>
          <p:cNvPr id="20496" name="Text Box 40"/>
          <p:cNvSpPr txBox="1">
            <a:spLocks noChangeArrowheads="1"/>
          </p:cNvSpPr>
          <p:nvPr/>
        </p:nvSpPr>
        <p:spPr bwMode="auto">
          <a:xfrm>
            <a:off x="7742238" y="6386513"/>
            <a:ext cx="819150" cy="366712"/>
          </a:xfrm>
          <a:prstGeom prst="rect">
            <a:avLst/>
          </a:prstGeom>
          <a:noFill/>
          <a:ln w="9525">
            <a:noFill/>
            <a:miter lim="800000"/>
            <a:headEnd/>
            <a:tailEnd/>
          </a:ln>
        </p:spPr>
        <p:txBody>
          <a:bodyPr wrap="none">
            <a:spAutoFit/>
          </a:bodyPr>
          <a:lstStyle/>
          <a:p>
            <a:r>
              <a:rPr lang="en-US"/>
              <a:t>Group</a:t>
            </a:r>
          </a:p>
        </p:txBody>
      </p:sp>
      <p:sp>
        <p:nvSpPr>
          <p:cNvPr id="20497" name="Slide Number Placeholder 19"/>
          <p:cNvSpPr>
            <a:spLocks noGrp="1"/>
          </p:cNvSpPr>
          <p:nvPr>
            <p:ph type="sldNum" sz="quarter" idx="11"/>
          </p:nvPr>
        </p:nvSpPr>
        <p:spPr>
          <a:noFill/>
        </p:spPr>
        <p:txBody>
          <a:bodyPr/>
          <a:lstStyle/>
          <a:p>
            <a:fld id="{5023AB12-BA81-49CA-82AA-9E6B8CD4F3E0}" type="slidenum">
              <a:rPr lang="en-US" smtClean="0"/>
              <a:pPr/>
              <a:t>7</a:t>
            </a:fld>
            <a:endParaRPr lang="en-US" smtClean="0"/>
          </a:p>
        </p:txBody>
      </p:sp>
      <p:sp>
        <p:nvSpPr>
          <p:cNvPr id="20498" name="Footer Placeholder 20"/>
          <p:cNvSpPr>
            <a:spLocks noGrp="1"/>
          </p:cNvSpPr>
          <p:nvPr>
            <p:ph type="ftr" sz="quarter" idx="10"/>
          </p:nvPr>
        </p:nvSpPr>
        <p:spPr>
          <a:noFill/>
        </p:spPr>
        <p:txBody>
          <a:bodyPr/>
          <a:lstStyle/>
          <a:p>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377825"/>
            <a:ext cx="8626475" cy="674688"/>
          </a:xfrm>
        </p:spPr>
        <p:txBody>
          <a:bodyPr/>
          <a:lstStyle/>
          <a:p>
            <a:pPr eaLnBrk="1" hangingPunct="1"/>
            <a:r>
              <a:rPr lang="en-US" smtClean="0">
                <a:latin typeface="Arial" charset="0"/>
              </a:rPr>
              <a:t>Recursive CSG tree</a:t>
            </a:r>
          </a:p>
        </p:txBody>
      </p:sp>
      <p:sp>
        <p:nvSpPr>
          <p:cNvPr id="21507" name="Text Box 3"/>
          <p:cNvSpPr txBox="1">
            <a:spLocks noChangeArrowheads="1"/>
          </p:cNvSpPr>
          <p:nvPr/>
        </p:nvSpPr>
        <p:spPr bwMode="auto">
          <a:xfrm>
            <a:off x="1189038" y="4786313"/>
            <a:ext cx="2363787" cy="246062"/>
          </a:xfrm>
          <a:prstGeom prst="rect">
            <a:avLst/>
          </a:prstGeom>
          <a:noFill/>
          <a:ln w="9525">
            <a:noFill/>
            <a:miter lim="800000"/>
            <a:headEnd/>
            <a:tailEnd/>
          </a:ln>
        </p:spPr>
        <p:txBody>
          <a:bodyPr wrap="none">
            <a:spAutoFit/>
          </a:bodyPr>
          <a:lstStyle/>
          <a:p>
            <a:r>
              <a:rPr lang="en-US" sz="1000"/>
              <a:t>Original images courtesy of N. Stewart</a:t>
            </a:r>
          </a:p>
        </p:txBody>
      </p:sp>
      <p:pic>
        <p:nvPicPr>
          <p:cNvPr id="21508" name="Picture 4" descr="Untitled-2"/>
          <p:cNvPicPr>
            <a:picLocks noChangeAspect="1" noChangeArrowheads="1"/>
          </p:cNvPicPr>
          <p:nvPr/>
        </p:nvPicPr>
        <p:blipFill>
          <a:blip r:embed="rId3"/>
          <a:srcRect/>
          <a:stretch>
            <a:fillRect/>
          </a:stretch>
        </p:blipFill>
        <p:spPr bwMode="auto">
          <a:xfrm>
            <a:off x="808038" y="2195513"/>
            <a:ext cx="4495800" cy="2590800"/>
          </a:xfrm>
          <a:prstGeom prst="rect">
            <a:avLst/>
          </a:prstGeom>
          <a:noFill/>
          <a:ln w="9525">
            <a:noFill/>
            <a:miter lim="800000"/>
            <a:headEnd/>
            <a:tailEnd/>
          </a:ln>
        </p:spPr>
      </p:pic>
      <p:pic>
        <p:nvPicPr>
          <p:cNvPr id="21509" name="Picture 5" descr="Untitled-2"/>
          <p:cNvPicPr>
            <a:picLocks noChangeAspect="1" noChangeArrowheads="1"/>
          </p:cNvPicPr>
          <p:nvPr/>
        </p:nvPicPr>
        <p:blipFill>
          <a:blip r:embed="rId4"/>
          <a:srcRect/>
          <a:stretch>
            <a:fillRect/>
          </a:stretch>
        </p:blipFill>
        <p:spPr bwMode="auto">
          <a:xfrm>
            <a:off x="6218238" y="1357313"/>
            <a:ext cx="3106737" cy="3733800"/>
          </a:xfrm>
          <a:prstGeom prst="rect">
            <a:avLst/>
          </a:prstGeom>
          <a:noFill/>
          <a:ln w="9525">
            <a:noFill/>
            <a:miter lim="800000"/>
            <a:headEnd/>
            <a:tailEnd/>
          </a:ln>
        </p:spPr>
      </p:pic>
      <p:sp>
        <p:nvSpPr>
          <p:cNvPr id="21510" name="Rectangle 6"/>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1511" name="TextBox 6"/>
          <p:cNvSpPr txBox="1">
            <a:spLocks noChangeArrowheads="1"/>
          </p:cNvSpPr>
          <p:nvPr/>
        </p:nvSpPr>
        <p:spPr bwMode="auto">
          <a:xfrm>
            <a:off x="198438" y="6335713"/>
            <a:ext cx="9631362" cy="431800"/>
          </a:xfrm>
          <a:prstGeom prst="rect">
            <a:avLst/>
          </a:prstGeom>
          <a:noFill/>
          <a:ln w="9525">
            <a:noFill/>
            <a:miter lim="800000"/>
            <a:headEnd/>
            <a:tailEnd/>
          </a:ln>
        </p:spPr>
        <p:txBody>
          <a:bodyPr wrap="none">
            <a:spAutoFit/>
          </a:bodyPr>
          <a:lstStyle/>
          <a:p>
            <a:r>
              <a:rPr lang="en-US" sz="2200"/>
              <a:t>CSG trees are </a:t>
            </a:r>
            <a:r>
              <a:rPr lang="en-US" sz="2200">
                <a:solidFill>
                  <a:srgbClr val="FF0000"/>
                </a:solidFill>
              </a:rPr>
              <a:t>not unique</a:t>
            </a:r>
            <a:r>
              <a:rPr lang="en-US" sz="2200"/>
              <a:t>. Different constructions can yield the same result.</a:t>
            </a:r>
          </a:p>
        </p:txBody>
      </p:sp>
      <p:sp>
        <p:nvSpPr>
          <p:cNvPr id="21512" name="TextBox 7"/>
          <p:cNvSpPr txBox="1">
            <a:spLocks noChangeArrowheads="1"/>
          </p:cNvSpPr>
          <p:nvPr/>
        </p:nvSpPr>
        <p:spPr bwMode="auto">
          <a:xfrm>
            <a:off x="1570038" y="5407025"/>
            <a:ext cx="3151187" cy="492125"/>
          </a:xfrm>
          <a:prstGeom prst="rect">
            <a:avLst/>
          </a:prstGeom>
          <a:noFill/>
          <a:ln w="9525">
            <a:noFill/>
            <a:miter lim="800000"/>
            <a:headEnd/>
            <a:tailEnd/>
          </a:ln>
        </p:spPr>
        <p:txBody>
          <a:bodyPr wrap="none">
            <a:spAutoFit/>
          </a:bodyPr>
          <a:lstStyle/>
          <a:p>
            <a:r>
              <a:rPr lang="en-US" sz="2600">
                <a:solidFill>
                  <a:srgbClr val="0000FF"/>
                </a:solidFill>
              </a:rPr>
              <a:t>Recursive CSG tree</a:t>
            </a:r>
          </a:p>
        </p:txBody>
      </p:sp>
      <p:sp>
        <p:nvSpPr>
          <p:cNvPr id="21513" name="TextBox 8"/>
          <p:cNvSpPr txBox="1">
            <a:spLocks noChangeArrowheads="1"/>
          </p:cNvSpPr>
          <p:nvPr/>
        </p:nvSpPr>
        <p:spPr bwMode="auto">
          <a:xfrm>
            <a:off x="6291263" y="5395913"/>
            <a:ext cx="3355975" cy="492125"/>
          </a:xfrm>
          <a:prstGeom prst="rect">
            <a:avLst/>
          </a:prstGeom>
          <a:noFill/>
          <a:ln w="9525">
            <a:noFill/>
            <a:miter lim="800000"/>
            <a:headEnd/>
            <a:tailEnd/>
          </a:ln>
        </p:spPr>
        <p:txBody>
          <a:bodyPr wrap="none">
            <a:spAutoFit/>
          </a:bodyPr>
          <a:lstStyle/>
          <a:p>
            <a:r>
              <a:rPr lang="en-US" sz="2600">
                <a:solidFill>
                  <a:srgbClr val="0000FF"/>
                </a:solidFill>
              </a:rPr>
              <a:t>Normalized CSG tree</a:t>
            </a:r>
          </a:p>
        </p:txBody>
      </p:sp>
      <p:sp>
        <p:nvSpPr>
          <p:cNvPr id="21514" name="Slide Number Placeholder 9"/>
          <p:cNvSpPr>
            <a:spLocks noGrp="1"/>
          </p:cNvSpPr>
          <p:nvPr>
            <p:ph type="sldNum" sz="quarter" idx="12"/>
          </p:nvPr>
        </p:nvSpPr>
        <p:spPr>
          <a:noFill/>
        </p:spPr>
        <p:txBody>
          <a:bodyPr/>
          <a:lstStyle/>
          <a:p>
            <a:fld id="{544BD4C6-1899-4B8E-B30F-4A5636B3935D}" type="slidenum">
              <a:rPr lang="en-US" smtClean="0"/>
              <a:pPr/>
              <a:t>8</a:t>
            </a:fld>
            <a:endParaRPr lang="en-US" smtClean="0"/>
          </a:p>
        </p:txBody>
      </p:sp>
      <p:sp>
        <p:nvSpPr>
          <p:cNvPr id="21515" name="Footer Placeholder 10"/>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3"/>
          <a:srcRect l="-63" r="6998" b="16667"/>
          <a:stretch>
            <a:fillRect/>
          </a:stretch>
        </p:blipFill>
        <p:spPr bwMode="auto">
          <a:xfrm>
            <a:off x="427038" y="4862513"/>
            <a:ext cx="9448800" cy="349250"/>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eaLnBrk="1" hangingPunct="1"/>
            <a:r>
              <a:rPr lang="en-US" smtClean="0"/>
              <a:t>Loading a FLUKA input</a:t>
            </a:r>
          </a:p>
        </p:txBody>
      </p:sp>
      <p:sp>
        <p:nvSpPr>
          <p:cNvPr id="22532" name="Rectangle 3"/>
          <p:cNvSpPr>
            <a:spLocks noGrp="1" noChangeArrowheads="1"/>
          </p:cNvSpPr>
          <p:nvPr>
            <p:ph idx="1"/>
          </p:nvPr>
        </p:nvSpPr>
        <p:spPr>
          <a:xfrm>
            <a:off x="196850" y="1357313"/>
            <a:ext cx="9753600" cy="4876800"/>
          </a:xfrm>
        </p:spPr>
        <p:txBody>
          <a:bodyPr/>
          <a:lstStyle/>
          <a:p>
            <a:pPr marL="609600" indent="-609600" eaLnBrk="1" hangingPunct="1">
              <a:buFontTx/>
              <a:buAutoNum type="arabicPeriod"/>
            </a:pPr>
            <a:r>
              <a:rPr lang="en-US" sz="2800" smtClean="0"/>
              <a:t>Select “</a:t>
            </a:r>
            <a:r>
              <a:rPr lang="en-US" sz="2800" smtClean="0">
                <a:solidFill>
                  <a:srgbClr val="0000FF"/>
                </a:solidFill>
              </a:rPr>
              <a:t>File</a:t>
            </a:r>
            <a:r>
              <a:rPr lang="en-US" sz="2800" smtClean="0"/>
              <a:t>” -&gt; “</a:t>
            </a:r>
            <a:r>
              <a:rPr lang="en-US" sz="2800" smtClean="0">
                <a:solidFill>
                  <a:srgbClr val="0000FF"/>
                </a:solidFill>
              </a:rPr>
              <a:t>Import</a:t>
            </a:r>
            <a:r>
              <a:rPr lang="en-US" sz="2800" smtClean="0"/>
              <a:t>”</a:t>
            </a:r>
            <a:r>
              <a:rPr lang="en-US" sz="2800" smtClean="0">
                <a:solidFill>
                  <a:srgbClr val="33CC33"/>
                </a:solidFill>
              </a:rPr>
              <a:t>*</a:t>
            </a:r>
            <a:r>
              <a:rPr lang="en-US" sz="2800" smtClean="0"/>
              <a:t> and open the file named NeutronGenerator.inp located in the directory data\NeutronGen</a:t>
            </a:r>
          </a:p>
          <a:p>
            <a:pPr marL="609600" indent="-609600" eaLnBrk="1" hangingPunct="1">
              <a:buFontTx/>
              <a:buAutoNum type="arabicPeriod"/>
            </a:pPr>
            <a:r>
              <a:rPr lang="en-US" sz="2800" smtClean="0"/>
              <a:t>If more than 10 regions are loaded the automatic build function is      disabled. You’ll immediately be notified of this.</a:t>
            </a:r>
          </a:p>
          <a:p>
            <a:pPr marL="609600" indent="-609600" eaLnBrk="1" hangingPunct="1">
              <a:buFontTx/>
              <a:buAutoNum type="arabicPeriod"/>
            </a:pPr>
            <a:r>
              <a:rPr lang="en-US" sz="2800" smtClean="0"/>
              <a:t>Press the automatic build button on the toolbar</a:t>
            </a:r>
          </a:p>
          <a:p>
            <a:pPr marL="609600" indent="-609600" eaLnBrk="1" hangingPunct="1">
              <a:buFontTx/>
              <a:buAutoNum type="arabicPeriod"/>
            </a:pPr>
            <a:endParaRPr lang="en-US" sz="2800" smtClean="0"/>
          </a:p>
          <a:p>
            <a:pPr marL="609600" indent="-609600" eaLnBrk="1" hangingPunct="1">
              <a:buFontTx/>
              <a:buAutoNum type="arabicPeriod"/>
            </a:pPr>
            <a:endParaRPr lang="en-US" sz="2800" smtClean="0"/>
          </a:p>
          <a:p>
            <a:pPr marL="609600" indent="-609600" eaLnBrk="1" hangingPunct="1">
              <a:buFontTx/>
              <a:buAutoNum type="arabicPeriod"/>
            </a:pPr>
            <a:r>
              <a:rPr lang="en-US" sz="2800" smtClean="0"/>
              <a:t>Press the “</a:t>
            </a:r>
            <a:r>
              <a:rPr lang="en-US" sz="2800" smtClean="0">
                <a:solidFill>
                  <a:srgbClr val="0000FF"/>
                </a:solidFill>
              </a:rPr>
              <a:t>Reset view</a:t>
            </a:r>
            <a:r>
              <a:rPr lang="en-US" sz="2800" smtClean="0"/>
              <a:t>” button.</a:t>
            </a:r>
          </a:p>
        </p:txBody>
      </p:sp>
      <p:pic>
        <p:nvPicPr>
          <p:cNvPr id="22533" name="Picture 4"/>
          <p:cNvPicPr>
            <a:picLocks noChangeAspect="1" noChangeArrowheads="1"/>
          </p:cNvPicPr>
          <p:nvPr/>
        </p:nvPicPr>
        <p:blipFill>
          <a:blip r:embed="rId4"/>
          <a:srcRect/>
          <a:stretch>
            <a:fillRect/>
          </a:stretch>
        </p:blipFill>
        <p:spPr bwMode="auto">
          <a:xfrm>
            <a:off x="2560638" y="3186113"/>
            <a:ext cx="533400" cy="469900"/>
          </a:xfrm>
          <a:prstGeom prst="rect">
            <a:avLst/>
          </a:prstGeom>
          <a:noFill/>
          <a:ln w="9525">
            <a:noFill/>
            <a:miter lim="800000"/>
            <a:headEnd/>
            <a:tailEnd/>
          </a:ln>
        </p:spPr>
      </p:pic>
      <p:sp>
        <p:nvSpPr>
          <p:cNvPr id="22534" name="Oval 6"/>
          <p:cNvSpPr>
            <a:spLocks noChangeArrowheads="1"/>
          </p:cNvSpPr>
          <p:nvPr/>
        </p:nvSpPr>
        <p:spPr bwMode="auto">
          <a:xfrm>
            <a:off x="9375775" y="4719638"/>
            <a:ext cx="609600" cy="685800"/>
          </a:xfrm>
          <a:prstGeom prst="ellipse">
            <a:avLst/>
          </a:prstGeom>
          <a:noFill/>
          <a:ln w="38100">
            <a:solidFill>
              <a:srgbClr val="FF0000"/>
            </a:solidFill>
            <a:round/>
            <a:headEnd/>
            <a:tailEnd/>
          </a:ln>
        </p:spPr>
        <p:txBody>
          <a:bodyPr wrap="none" anchor="ctr"/>
          <a:lstStyle/>
          <a:p>
            <a:endParaRPr lang="en-US"/>
          </a:p>
        </p:txBody>
      </p:sp>
      <p:sp>
        <p:nvSpPr>
          <p:cNvPr id="22535" name="Line 7"/>
          <p:cNvSpPr>
            <a:spLocks noChangeShapeType="1"/>
          </p:cNvSpPr>
          <p:nvPr/>
        </p:nvSpPr>
        <p:spPr bwMode="auto">
          <a:xfrm>
            <a:off x="6251575" y="4491038"/>
            <a:ext cx="3124200" cy="381000"/>
          </a:xfrm>
          <a:prstGeom prst="line">
            <a:avLst/>
          </a:prstGeom>
          <a:noFill/>
          <a:ln w="28575">
            <a:solidFill>
              <a:srgbClr val="FF0000"/>
            </a:solidFill>
            <a:round/>
            <a:headEnd/>
            <a:tailEnd type="triangle" w="med" len="med"/>
          </a:ln>
        </p:spPr>
        <p:txBody>
          <a:bodyPr/>
          <a:lstStyle/>
          <a:p>
            <a:endParaRPr lang="en-GB"/>
          </a:p>
        </p:txBody>
      </p:sp>
      <p:sp>
        <p:nvSpPr>
          <p:cNvPr id="22536" name="Rectangle 8"/>
          <p:cNvSpPr>
            <a:spLocks noChangeArrowheads="1"/>
          </p:cNvSpPr>
          <p:nvPr/>
        </p:nvSpPr>
        <p:spPr bwMode="auto">
          <a:xfrm>
            <a:off x="0" y="0"/>
            <a:ext cx="3246438" cy="457200"/>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a:t>
            </a:r>
            <a:r>
              <a:rPr lang="en-US">
                <a:solidFill>
                  <a:schemeClr val="bg2"/>
                </a:solidFill>
              </a:rPr>
              <a:t>SimpleGeo			Status &amp; outlook</a:t>
            </a:r>
          </a:p>
        </p:txBody>
      </p:sp>
      <p:sp>
        <p:nvSpPr>
          <p:cNvPr id="22537" name="Rectangle 9"/>
          <p:cNvSpPr>
            <a:spLocks noChangeArrowheads="1"/>
          </p:cNvSpPr>
          <p:nvPr/>
        </p:nvSpPr>
        <p:spPr bwMode="auto">
          <a:xfrm>
            <a:off x="0" y="-14288"/>
            <a:ext cx="6980238" cy="457201"/>
          </a:xfrm>
          <a:prstGeom prst="rect">
            <a:avLst/>
          </a:prstGeom>
          <a:gradFill rotWithShape="1">
            <a:gsLst>
              <a:gs pos="0">
                <a:srgbClr val="5E9EFF"/>
              </a:gs>
              <a:gs pos="39999">
                <a:srgbClr val="85C2FF"/>
              </a:gs>
              <a:gs pos="70000">
                <a:srgbClr val="C4D6EB"/>
              </a:gs>
              <a:gs pos="100000">
                <a:srgbClr val="FFEBFA"/>
              </a:gs>
            </a:gsLst>
            <a:lin ang="0" scaled="1"/>
          </a:gradFill>
          <a:ln w="9525">
            <a:noFill/>
            <a:miter lim="800000"/>
            <a:headEnd/>
            <a:tailEnd/>
          </a:ln>
        </p:spPr>
        <p:txBody>
          <a:bodyPr wrap="none" anchor="ctr"/>
          <a:lstStyle/>
          <a:p>
            <a:r>
              <a:rPr lang="en-US"/>
              <a:t>CAD vs. CSG				SimpleGeo</a:t>
            </a:r>
            <a:r>
              <a:rPr lang="en-US">
                <a:solidFill>
                  <a:schemeClr val="bg2"/>
                </a:solidFill>
              </a:rPr>
              <a:t>			Status &amp; outlook</a:t>
            </a:r>
          </a:p>
        </p:txBody>
      </p:sp>
      <p:sp>
        <p:nvSpPr>
          <p:cNvPr id="22538" name="Text Box 10"/>
          <p:cNvSpPr txBox="1">
            <a:spLocks noChangeArrowheads="1"/>
          </p:cNvSpPr>
          <p:nvPr/>
        </p:nvSpPr>
        <p:spPr bwMode="auto">
          <a:xfrm>
            <a:off x="238125" y="6386513"/>
            <a:ext cx="8951913" cy="461962"/>
          </a:xfrm>
          <a:prstGeom prst="rect">
            <a:avLst/>
          </a:prstGeom>
          <a:noFill/>
          <a:ln w="9525">
            <a:noFill/>
            <a:miter lim="800000"/>
            <a:headEnd/>
            <a:tailEnd/>
          </a:ln>
        </p:spPr>
        <p:txBody>
          <a:bodyPr>
            <a:spAutoFit/>
          </a:bodyPr>
          <a:lstStyle/>
          <a:p>
            <a:r>
              <a:rPr lang="en-US" sz="1200">
                <a:solidFill>
                  <a:srgbClr val="33CC33"/>
                </a:solidFill>
              </a:rPr>
              <a:t>* Versions &gt;2.0 support the new syntax with names as well as the old syntax with numbers. In view of the free format a delimiter (e.g. space) between the values is mandatory!  If this is not present a warning will be displayed.</a:t>
            </a:r>
          </a:p>
        </p:txBody>
      </p:sp>
      <p:sp>
        <p:nvSpPr>
          <p:cNvPr id="22539" name="Slide Number Placeholder 10"/>
          <p:cNvSpPr>
            <a:spLocks noGrp="1"/>
          </p:cNvSpPr>
          <p:nvPr>
            <p:ph type="sldNum" sz="quarter" idx="11"/>
          </p:nvPr>
        </p:nvSpPr>
        <p:spPr>
          <a:noFill/>
        </p:spPr>
        <p:txBody>
          <a:bodyPr/>
          <a:lstStyle/>
          <a:p>
            <a:fld id="{4F186627-630A-4BFC-9D98-BAA51A59C112}" type="slidenum">
              <a:rPr lang="en-US" smtClean="0"/>
              <a:pPr/>
              <a:t>9</a:t>
            </a:fld>
            <a:endParaRPr lang="en-US" smtClean="0"/>
          </a:p>
        </p:txBody>
      </p:sp>
      <p:sp>
        <p:nvSpPr>
          <p:cNvPr id="22540" name="Footer Placeholder 11"/>
          <p:cNvSpPr>
            <a:spLocks noGrp="1"/>
          </p:cNvSpPr>
          <p:nvPr>
            <p:ph type="ftr" sz="quarter" idx="10"/>
          </p:nvPr>
        </p:nvSpPr>
        <p:spPr>
          <a:noFill/>
        </p:spPr>
        <p:txBody>
          <a:bodyPr/>
          <a:lstStyle/>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uka">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fluka</Template>
  <TotalTime>6104</TotalTime>
  <Words>1514</Words>
  <Application>Microsoft PowerPoint</Application>
  <PresentationFormat>Custom</PresentationFormat>
  <Paragraphs>379</Paragraphs>
  <Slides>41</Slides>
  <Notes>41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Arial</vt:lpstr>
      <vt:lpstr>Tahoma</vt:lpstr>
      <vt:lpstr>Wingdings</vt:lpstr>
      <vt:lpstr>fluka</vt:lpstr>
      <vt:lpstr>Adobe Photoshop Image</vt:lpstr>
      <vt:lpstr>Slide 1</vt:lpstr>
      <vt:lpstr>Overview</vt:lpstr>
      <vt:lpstr>Current status</vt:lpstr>
      <vt:lpstr>Why not use AutoCAD, etc…?</vt:lpstr>
      <vt:lpstr>Mathematical properties?</vt:lpstr>
      <vt:lpstr>SimpleGeo - a hybrid solution</vt:lpstr>
      <vt:lpstr>Constructive solid geometry</vt:lpstr>
      <vt:lpstr>Recursive CSG tree</vt:lpstr>
      <vt:lpstr>Loading a FLUKA input</vt:lpstr>
      <vt:lpstr>Slide 10</vt:lpstr>
      <vt:lpstr>Next step –object identification</vt:lpstr>
      <vt:lpstr>Change visibility</vt:lpstr>
      <vt:lpstr>Checking regions/subregions</vt:lpstr>
      <vt:lpstr>Camera control</vt:lpstr>
      <vt:lpstr>Camera control 2</vt:lpstr>
      <vt:lpstr>Camera control 3</vt:lpstr>
      <vt:lpstr>Camera control 4</vt:lpstr>
      <vt:lpstr>Visualization modes</vt:lpstr>
      <vt:lpstr>Visualization modes</vt:lpstr>
      <vt:lpstr>Visualization modes</vt:lpstr>
      <vt:lpstr>More on rendering options</vt:lpstr>
      <vt:lpstr>Clipping planes</vt:lpstr>
      <vt:lpstr>More on clipping planes</vt:lpstr>
      <vt:lpstr>Emphasizing an object</vt:lpstr>
      <vt:lpstr>Navigation in the CSG tree</vt:lpstr>
      <vt:lpstr>Searching in the CSG tree</vt:lpstr>
      <vt:lpstr>Saving images &amp; geometries…</vt:lpstr>
      <vt:lpstr>Saving images &amp; geometries…</vt:lpstr>
      <vt:lpstr>Ray-traced geometry</vt:lpstr>
      <vt:lpstr>Key features</vt:lpstr>
      <vt:lpstr>Examples</vt:lpstr>
      <vt:lpstr>Examples</vt:lpstr>
      <vt:lpstr>Examples</vt:lpstr>
      <vt:lpstr>Examples</vt:lpstr>
      <vt:lpstr>Examples</vt:lpstr>
      <vt:lpstr>Examples</vt:lpstr>
      <vt:lpstr>Examples</vt:lpstr>
      <vt:lpstr>Examples</vt:lpstr>
      <vt:lpstr>Examples – 2D measures</vt:lpstr>
      <vt:lpstr>Examples</vt:lpstr>
      <vt:lpstr>Thank you for your attention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theis</dc:creator>
  <cp:lastModifiedBy>Markus Brugger</cp:lastModifiedBy>
  <cp:revision>204</cp:revision>
  <cp:lastPrinted>1601-01-01T00:00:00Z</cp:lastPrinted>
  <dcterms:created xsi:type="dcterms:W3CDTF">2005-05-26T10:57:54Z</dcterms:created>
  <dcterms:modified xsi:type="dcterms:W3CDTF">2009-03-27T07:49:27Z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