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handoutMasterIdLst>
    <p:handoutMasterId r:id="rId50"/>
  </p:handoutMasterIdLst>
  <p:sldIdLst>
    <p:sldId id="274" r:id="rId2"/>
    <p:sldId id="276" r:id="rId3"/>
    <p:sldId id="277" r:id="rId4"/>
    <p:sldId id="279" r:id="rId5"/>
    <p:sldId id="281" r:id="rId6"/>
    <p:sldId id="282" r:id="rId7"/>
    <p:sldId id="283" r:id="rId8"/>
    <p:sldId id="368" r:id="rId9"/>
    <p:sldId id="339" r:id="rId10"/>
    <p:sldId id="341" r:id="rId11"/>
    <p:sldId id="284" r:id="rId12"/>
    <p:sldId id="285" r:id="rId13"/>
    <p:sldId id="286" r:id="rId14"/>
    <p:sldId id="340" r:id="rId15"/>
    <p:sldId id="352" r:id="rId16"/>
    <p:sldId id="353" r:id="rId17"/>
    <p:sldId id="354" r:id="rId18"/>
    <p:sldId id="355" r:id="rId19"/>
    <p:sldId id="358" r:id="rId20"/>
    <p:sldId id="361" r:id="rId21"/>
    <p:sldId id="369" r:id="rId22"/>
    <p:sldId id="370" r:id="rId23"/>
    <p:sldId id="371" r:id="rId24"/>
    <p:sldId id="376" r:id="rId25"/>
    <p:sldId id="372" r:id="rId26"/>
    <p:sldId id="373" r:id="rId27"/>
    <p:sldId id="289" r:id="rId28"/>
    <p:sldId id="290" r:id="rId29"/>
    <p:sldId id="291" r:id="rId30"/>
    <p:sldId id="292" r:id="rId31"/>
    <p:sldId id="308" r:id="rId32"/>
    <p:sldId id="318" r:id="rId33"/>
    <p:sldId id="319" r:id="rId34"/>
    <p:sldId id="374" r:id="rId35"/>
    <p:sldId id="375" r:id="rId36"/>
    <p:sldId id="322" r:id="rId37"/>
    <p:sldId id="323" r:id="rId38"/>
    <p:sldId id="324" r:id="rId39"/>
    <p:sldId id="325" r:id="rId40"/>
    <p:sldId id="326" r:id="rId41"/>
    <p:sldId id="327" r:id="rId42"/>
    <p:sldId id="328" r:id="rId43"/>
    <p:sldId id="329" r:id="rId44"/>
    <p:sldId id="330" r:id="rId45"/>
    <p:sldId id="331" r:id="rId46"/>
    <p:sldId id="332" r:id="rId47"/>
    <p:sldId id="348" r:id="rId48"/>
  </p:sldIdLst>
  <p:sldSz cx="9144000" cy="6858000" type="overhead"/>
  <p:notesSz cx="7315200" cy="9601200"/>
  <p:defaultTextStyle>
    <a:defPPr>
      <a:defRPr lang="en-US"/>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CC0066"/>
    <a:srgbClr val="00CC00"/>
    <a:srgbClr val="FF0000"/>
    <a:srgbClr val="008000"/>
    <a:srgbClr val="000000"/>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31" autoAdjust="0"/>
    <p:restoredTop sz="96902" autoAdjust="0"/>
  </p:normalViewPr>
  <p:slideViewPr>
    <p:cSldViewPr>
      <p:cViewPr varScale="1">
        <p:scale>
          <a:sx n="79" d="100"/>
          <a:sy n="79" d="100"/>
        </p:scale>
        <p:origin x="-846" y="-84"/>
      </p:cViewPr>
      <p:guideLst>
        <p:guide orient="horz" pos="2205"/>
        <p:guide pos="2880"/>
      </p:guideLst>
    </p:cSldViewPr>
  </p:slideViewPr>
  <p:notesTextViewPr>
    <p:cViewPr>
      <p:scale>
        <a:sx n="100" d="100"/>
        <a:sy n="100" d="100"/>
      </p:scale>
      <p:origin x="0" y="0"/>
    </p:cViewPr>
  </p:notesTextViewPr>
  <p:sorterViewPr>
    <p:cViewPr>
      <p:scale>
        <a:sx n="100" d="100"/>
        <a:sy n="100" d="100"/>
      </p:scale>
      <p:origin x="0" y="12186"/>
    </p:cViewPr>
  </p:sorterViewPr>
  <p:notesViewPr>
    <p:cSldViewPr>
      <p:cViewPr varScale="1">
        <p:scale>
          <a:sx n="49" d="100"/>
          <a:sy n="49" d="100"/>
        </p:scale>
        <p:origin x="-1950" y="-114"/>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1200"/>
            </a:lvl1pPr>
          </a:lstStyle>
          <a:p>
            <a:endParaRPr lang="en-US"/>
          </a:p>
        </p:txBody>
      </p:sp>
      <p:sp>
        <p:nvSpPr>
          <p:cNvPr id="4099" name="Rectangle 3"/>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a:lvl1pPr>
          </a:lstStyle>
          <a:p>
            <a:endParaRPr lang="en-US"/>
          </a:p>
        </p:txBody>
      </p:sp>
      <p:sp>
        <p:nvSpPr>
          <p:cNvPr id="4100" name="Rectangle 4"/>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a:lvl1pPr>
          </a:lstStyle>
          <a:p>
            <a:endParaRPr lang="en-US"/>
          </a:p>
        </p:txBody>
      </p:sp>
      <p:sp>
        <p:nvSpPr>
          <p:cNvPr id="4101" name="Rectangle 5"/>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fld id="{CF8A7067-F2DE-4083-B325-D6F01C80F6F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40075" cy="51593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lvl1pPr algn="l" defTabSz="909638">
              <a:defRPr sz="1200"/>
            </a:lvl1pPr>
          </a:lstStyle>
          <a:p>
            <a:endParaRPr lang="en-US"/>
          </a:p>
        </p:txBody>
      </p:sp>
      <p:sp>
        <p:nvSpPr>
          <p:cNvPr id="3075" name="Rectangle 3"/>
          <p:cNvSpPr>
            <a:spLocks noGrp="1" noChangeArrowheads="1"/>
          </p:cNvSpPr>
          <p:nvPr>
            <p:ph type="dt" idx="1"/>
          </p:nvPr>
        </p:nvSpPr>
        <p:spPr bwMode="auto">
          <a:xfrm>
            <a:off x="4130675" y="0"/>
            <a:ext cx="3222625" cy="51593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lvl1pPr algn="r" defTabSz="909638">
              <a:defRPr sz="1200"/>
            </a:lvl1pPr>
          </a:lstStyle>
          <a:p>
            <a:endParaRPr lang="en-US"/>
          </a:p>
        </p:txBody>
      </p:sp>
      <p:sp>
        <p:nvSpPr>
          <p:cNvPr id="3076" name="Rectangle 4"/>
          <p:cNvSpPr>
            <a:spLocks noRot="1" noChangeArrowheads="1" noTextEdit="1"/>
          </p:cNvSpPr>
          <p:nvPr>
            <p:ph type="sldImg" idx="2"/>
          </p:nvPr>
        </p:nvSpPr>
        <p:spPr bwMode="auto">
          <a:xfrm>
            <a:off x="1268413" y="738188"/>
            <a:ext cx="4819650" cy="3614737"/>
          </a:xfrm>
          <a:prstGeom prst="rect">
            <a:avLst/>
          </a:prstGeom>
          <a:noFill/>
          <a:ln w="12700">
            <a:solidFill>
              <a:srgbClr val="000000"/>
            </a:solidFill>
            <a:miter lim="800000"/>
            <a:headEnd/>
            <a:tailEnd/>
          </a:ln>
          <a:effectLst/>
        </p:spPr>
      </p:sp>
      <p:sp>
        <p:nvSpPr>
          <p:cNvPr id="3077" name="Rectangle 5"/>
          <p:cNvSpPr>
            <a:spLocks noGrp="1" noChangeArrowheads="1"/>
          </p:cNvSpPr>
          <p:nvPr>
            <p:ph type="body" sz="quarter" idx="3"/>
          </p:nvPr>
        </p:nvSpPr>
        <p:spPr bwMode="auto">
          <a:xfrm>
            <a:off x="992188" y="4575175"/>
            <a:ext cx="5370512" cy="428148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151938"/>
            <a:ext cx="3140075" cy="441325"/>
          </a:xfrm>
          <a:prstGeom prst="rect">
            <a:avLst/>
          </a:prstGeom>
          <a:noFill/>
          <a:ln w="9525">
            <a:noFill/>
            <a:miter lim="800000"/>
            <a:headEnd/>
            <a:tailEnd/>
          </a:ln>
          <a:effectLst/>
        </p:spPr>
        <p:txBody>
          <a:bodyPr vert="horz" wrap="square" lIns="90488" tIns="46038" rIns="90488" bIns="46038" numCol="1" anchor="b" anchorCtr="0" compatLnSpc="1">
            <a:prstTxWarp prst="textNoShape">
              <a:avLst/>
            </a:prstTxWarp>
          </a:bodyPr>
          <a:lstStyle>
            <a:lvl1pPr algn="l" defTabSz="909638">
              <a:defRPr sz="1200"/>
            </a:lvl1pPr>
          </a:lstStyle>
          <a:p>
            <a:endParaRPr lang="en-US"/>
          </a:p>
        </p:txBody>
      </p:sp>
      <p:sp>
        <p:nvSpPr>
          <p:cNvPr id="3079" name="Rectangle 7"/>
          <p:cNvSpPr>
            <a:spLocks noGrp="1" noChangeArrowheads="1"/>
          </p:cNvSpPr>
          <p:nvPr>
            <p:ph type="sldNum" sz="quarter" idx="5"/>
          </p:nvPr>
        </p:nvSpPr>
        <p:spPr bwMode="auto">
          <a:xfrm>
            <a:off x="4130675" y="9151938"/>
            <a:ext cx="3222625" cy="441325"/>
          </a:xfrm>
          <a:prstGeom prst="rect">
            <a:avLst/>
          </a:prstGeom>
          <a:noFill/>
          <a:ln w="9525">
            <a:noFill/>
            <a:miter lim="800000"/>
            <a:headEnd/>
            <a:tailEnd/>
          </a:ln>
          <a:effectLst/>
        </p:spPr>
        <p:txBody>
          <a:bodyPr vert="horz" wrap="square" lIns="90488" tIns="46038" rIns="90488" bIns="46038" numCol="1" anchor="b" anchorCtr="0" compatLnSpc="1">
            <a:prstTxWarp prst="textNoShape">
              <a:avLst/>
            </a:prstTxWarp>
          </a:bodyPr>
          <a:lstStyle>
            <a:lvl1pPr algn="r" defTabSz="909638">
              <a:defRPr sz="1200"/>
            </a:lvl1pPr>
          </a:lstStyle>
          <a:p>
            <a:fld id="{CFAA4480-3491-406F-A562-693E883F684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308EE-9744-4463-8029-5D0CDA15FAA7}" type="slidenum">
              <a:rPr lang="en-US"/>
              <a:pPr/>
              <a:t>1</a:t>
            </a:fld>
            <a:endParaRPr lang="en-US"/>
          </a:p>
        </p:txBody>
      </p:sp>
      <p:sp>
        <p:nvSpPr>
          <p:cNvPr id="6146" name="Rectangle 2"/>
          <p:cNvSpPr>
            <a:spLocks noRot="1" noChangeArrowheads="1" noTextEdit="1"/>
          </p:cNvSpPr>
          <p:nvPr>
            <p:ph type="sldImg"/>
          </p:nvPr>
        </p:nvSpPr>
        <p:spPr>
          <a:ln cap="flat"/>
        </p:spPr>
      </p:sp>
      <p:sp>
        <p:nvSpPr>
          <p:cNvPr id="6147" name="Rectangle 3"/>
          <p:cNvSpPr>
            <a:spLocks noGrp="1" noChangeArrowheads="1"/>
          </p:cNvSpPr>
          <p:nvPr>
            <p:ph type="body" idx="1"/>
          </p:nvPr>
        </p:nvSpPr>
        <p:spPr>
          <a:ln/>
        </p:spPr>
        <p:txBody>
          <a:bodyPr/>
          <a:lstStyle/>
          <a:p>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7AF3DE-5A87-4846-8DA3-7988680D63DE}" type="slidenum">
              <a:rPr lang="en-US"/>
              <a:pPr/>
              <a:t>10</a:t>
            </a:fld>
            <a:endParaRPr lang="en-US"/>
          </a:p>
        </p:txBody>
      </p:sp>
      <p:sp>
        <p:nvSpPr>
          <p:cNvPr id="500738" name="Rectangle 2"/>
          <p:cNvSpPr>
            <a:spLocks noRot="1"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454DDF-B67D-4B07-9EAD-3A89242ACBA7}" type="slidenum">
              <a:rPr lang="en-US"/>
              <a:pPr/>
              <a:t>11</a:t>
            </a:fld>
            <a:endParaRPr lang="en-US"/>
          </a:p>
        </p:txBody>
      </p:sp>
      <p:sp>
        <p:nvSpPr>
          <p:cNvPr id="375810" name="Rectangle 2"/>
          <p:cNvSpPr txBox="1">
            <a:spLocks noChangeArrowheads="1" noTextEdit="1"/>
          </p:cNvSpPr>
          <p:nvPr>
            <p:ph type="sldImg"/>
          </p:nvPr>
        </p:nvSpPr>
        <p:spPr>
          <a:xfrm>
            <a:off x="1257300" y="720725"/>
            <a:ext cx="4800600" cy="3600450"/>
          </a:xfrm>
          <a:ln/>
        </p:spPr>
      </p:sp>
      <p:sp>
        <p:nvSpPr>
          <p:cNvPr id="37581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CD77CB-7FD1-4A24-925D-3FBC57B1044D}" type="slidenum">
              <a:rPr lang="en-US"/>
              <a:pPr/>
              <a:t>12</a:t>
            </a:fld>
            <a:endParaRPr lang="en-US"/>
          </a:p>
        </p:txBody>
      </p:sp>
      <p:sp>
        <p:nvSpPr>
          <p:cNvPr id="377858" name="Rectangle 2"/>
          <p:cNvSpPr txBox="1">
            <a:spLocks noChangeArrowheads="1" noTextEdit="1"/>
          </p:cNvSpPr>
          <p:nvPr>
            <p:ph type="sldImg"/>
          </p:nvPr>
        </p:nvSpPr>
        <p:spPr>
          <a:xfrm>
            <a:off x="1257300" y="720725"/>
            <a:ext cx="4800600" cy="3600450"/>
          </a:xfrm>
          <a:ln/>
        </p:spPr>
      </p:sp>
      <p:sp>
        <p:nvSpPr>
          <p:cNvPr id="37785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C056F6-AE63-4754-B73F-6283DBDD9937}" type="slidenum">
              <a:rPr lang="en-US"/>
              <a:pPr/>
              <a:t>13</a:t>
            </a:fld>
            <a:endParaRPr lang="en-US"/>
          </a:p>
        </p:txBody>
      </p:sp>
      <p:sp>
        <p:nvSpPr>
          <p:cNvPr id="379906" name="Rectangle 2"/>
          <p:cNvSpPr txBox="1">
            <a:spLocks noChangeArrowheads="1" noTextEdit="1"/>
          </p:cNvSpPr>
          <p:nvPr>
            <p:ph type="sldImg"/>
          </p:nvPr>
        </p:nvSpPr>
        <p:spPr>
          <a:xfrm>
            <a:off x="1257300" y="720725"/>
            <a:ext cx="4800600" cy="3600450"/>
          </a:xfrm>
          <a:ln/>
        </p:spPr>
      </p:sp>
      <p:sp>
        <p:nvSpPr>
          <p:cNvPr id="37990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2D4B6A-B660-466F-8D86-648F51B74454}" type="slidenum">
              <a:rPr lang="en-US"/>
              <a:pPr/>
              <a:t>14</a:t>
            </a:fld>
            <a:endParaRPr lang="en-US"/>
          </a:p>
        </p:txBody>
      </p:sp>
      <p:sp>
        <p:nvSpPr>
          <p:cNvPr id="501762" name="Rectangle 2"/>
          <p:cNvSpPr>
            <a:spLocks noRot="1"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6834A-B088-4691-B224-C437BBEB9940}" type="slidenum">
              <a:rPr lang="en-US"/>
              <a:pPr/>
              <a:t>15</a:t>
            </a:fld>
            <a:endParaRPr lang="en-US"/>
          </a:p>
        </p:txBody>
      </p:sp>
      <p:sp>
        <p:nvSpPr>
          <p:cNvPr id="519170" name="Rectangle 2"/>
          <p:cNvSpPr txBox="1">
            <a:spLocks noChangeArrowheads="1" noTextEdit="1"/>
          </p:cNvSpPr>
          <p:nvPr>
            <p:ph type="sldImg"/>
          </p:nvPr>
        </p:nvSpPr>
        <p:spPr>
          <a:xfrm>
            <a:off x="1257300" y="720725"/>
            <a:ext cx="4800600" cy="3600450"/>
          </a:xfrm>
          <a:ln/>
        </p:spPr>
      </p:sp>
      <p:sp>
        <p:nvSpPr>
          <p:cNvPr id="51917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97B1F-046E-4D02-A538-CF6541AB315A}" type="slidenum">
              <a:rPr lang="en-US"/>
              <a:pPr/>
              <a:t>16</a:t>
            </a:fld>
            <a:endParaRPr lang="en-US"/>
          </a:p>
        </p:txBody>
      </p:sp>
      <p:sp>
        <p:nvSpPr>
          <p:cNvPr id="521218" name="Rectangle 2"/>
          <p:cNvSpPr txBox="1">
            <a:spLocks noChangeArrowheads="1" noTextEdit="1"/>
          </p:cNvSpPr>
          <p:nvPr>
            <p:ph type="sldImg"/>
          </p:nvPr>
        </p:nvSpPr>
        <p:spPr>
          <a:xfrm>
            <a:off x="1257300" y="720725"/>
            <a:ext cx="4800600" cy="3600450"/>
          </a:xfrm>
          <a:ln/>
        </p:spPr>
      </p:sp>
      <p:sp>
        <p:nvSpPr>
          <p:cNvPr id="52121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11A67D-4B56-4FED-AE08-DC8A25AD2279}" type="slidenum">
              <a:rPr lang="en-US"/>
              <a:pPr/>
              <a:t>17</a:t>
            </a:fld>
            <a:endParaRPr lang="en-US"/>
          </a:p>
        </p:txBody>
      </p:sp>
      <p:sp>
        <p:nvSpPr>
          <p:cNvPr id="523266" name="Rectangle 2"/>
          <p:cNvSpPr txBox="1">
            <a:spLocks noChangeArrowheads="1" noTextEdit="1"/>
          </p:cNvSpPr>
          <p:nvPr>
            <p:ph type="sldImg"/>
          </p:nvPr>
        </p:nvSpPr>
        <p:spPr>
          <a:xfrm>
            <a:off x="1257300" y="720725"/>
            <a:ext cx="4800600" cy="3600450"/>
          </a:xfrm>
          <a:ln/>
        </p:spPr>
      </p:sp>
      <p:sp>
        <p:nvSpPr>
          <p:cNvPr id="52326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A38946-6F69-400C-94B3-0BA134DB1E60}" type="slidenum">
              <a:rPr lang="en-US"/>
              <a:pPr/>
              <a:t>18</a:t>
            </a:fld>
            <a:endParaRPr lang="en-US"/>
          </a:p>
        </p:txBody>
      </p:sp>
      <p:sp>
        <p:nvSpPr>
          <p:cNvPr id="525314" name="Rectangle 2"/>
          <p:cNvSpPr>
            <a:spLocks noRo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579A91-386C-4CB0-8142-7562C4917A8C}" type="slidenum">
              <a:rPr lang="en-US"/>
              <a:pPr/>
              <a:t>19</a:t>
            </a:fld>
            <a:endParaRPr lang="en-US"/>
          </a:p>
        </p:txBody>
      </p:sp>
      <p:sp>
        <p:nvSpPr>
          <p:cNvPr id="531458" name="Rectangle 2"/>
          <p:cNvSpPr txBox="1">
            <a:spLocks noChangeArrowheads="1" noTextEdit="1"/>
          </p:cNvSpPr>
          <p:nvPr>
            <p:ph type="sldImg"/>
          </p:nvPr>
        </p:nvSpPr>
        <p:spPr>
          <a:xfrm>
            <a:off x="1257300" y="720725"/>
            <a:ext cx="4800600" cy="3600450"/>
          </a:xfrm>
          <a:ln/>
        </p:spPr>
      </p:sp>
      <p:sp>
        <p:nvSpPr>
          <p:cNvPr id="53145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096CB-974C-4CB7-9628-86F7021201E7}" type="slidenum">
              <a:rPr lang="en-US"/>
              <a:pPr/>
              <a:t>2</a:t>
            </a:fld>
            <a:endParaRPr lang="en-US"/>
          </a:p>
        </p:txBody>
      </p:sp>
      <p:sp>
        <p:nvSpPr>
          <p:cNvPr id="359426" name="Rectangle 2"/>
          <p:cNvSpPr txBox="1">
            <a:spLocks noChangeArrowheads="1" noTextEdit="1"/>
          </p:cNvSpPr>
          <p:nvPr>
            <p:ph type="sldImg"/>
          </p:nvPr>
        </p:nvSpPr>
        <p:spPr>
          <a:xfrm>
            <a:off x="1257300" y="720725"/>
            <a:ext cx="4800600" cy="3600450"/>
          </a:xfrm>
          <a:ln/>
        </p:spPr>
      </p:sp>
      <p:sp>
        <p:nvSpPr>
          <p:cNvPr id="35942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DEC03E-04F8-4AEC-A5D8-C32B3538D028}" type="slidenum">
              <a:rPr lang="en-US"/>
              <a:pPr/>
              <a:t>20</a:t>
            </a:fld>
            <a:endParaRPr lang="en-US"/>
          </a:p>
        </p:txBody>
      </p:sp>
      <p:sp>
        <p:nvSpPr>
          <p:cNvPr id="537602" name="Rectangle 2"/>
          <p:cNvSpPr txBox="1">
            <a:spLocks noChangeArrowheads="1" noTextEdit="1"/>
          </p:cNvSpPr>
          <p:nvPr>
            <p:ph type="sldImg"/>
          </p:nvPr>
        </p:nvSpPr>
        <p:spPr>
          <a:xfrm>
            <a:off x="1257300" y="720725"/>
            <a:ext cx="4800600" cy="3600450"/>
          </a:xfrm>
          <a:ln/>
        </p:spPr>
      </p:sp>
      <p:sp>
        <p:nvSpPr>
          <p:cNvPr id="53760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5631F7-D58A-47BE-9645-27671DF895E4}" type="slidenum">
              <a:rPr lang="en-US"/>
              <a:pPr/>
              <a:t>21</a:t>
            </a:fld>
            <a:endParaRPr lang="en-US"/>
          </a:p>
        </p:txBody>
      </p:sp>
      <p:sp>
        <p:nvSpPr>
          <p:cNvPr id="553986" name="Rectangle 2"/>
          <p:cNvSpPr txBox="1">
            <a:spLocks noChangeArrowheads="1" noTextEdit="1"/>
          </p:cNvSpPr>
          <p:nvPr>
            <p:ph type="sldImg"/>
          </p:nvPr>
        </p:nvSpPr>
        <p:spPr>
          <a:xfrm>
            <a:off x="1257300" y="720725"/>
            <a:ext cx="4800600" cy="3600450"/>
          </a:xfrm>
          <a:ln/>
        </p:spPr>
      </p:sp>
      <p:sp>
        <p:nvSpPr>
          <p:cNvPr id="55398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2ADA77-4014-4C03-9D52-D35489F09DF8}" type="slidenum">
              <a:rPr lang="en-US"/>
              <a:pPr/>
              <a:t>22</a:t>
            </a:fld>
            <a:endParaRPr lang="en-US"/>
          </a:p>
        </p:txBody>
      </p:sp>
      <p:sp>
        <p:nvSpPr>
          <p:cNvPr id="556034" name="Rectangle 2"/>
          <p:cNvSpPr txBox="1">
            <a:spLocks noChangeArrowheads="1" noTextEdit="1"/>
          </p:cNvSpPr>
          <p:nvPr>
            <p:ph type="sldImg"/>
          </p:nvPr>
        </p:nvSpPr>
        <p:spPr>
          <a:xfrm>
            <a:off x="1257300" y="720725"/>
            <a:ext cx="4800600" cy="3600450"/>
          </a:xfrm>
          <a:ln/>
        </p:spPr>
      </p:sp>
      <p:sp>
        <p:nvSpPr>
          <p:cNvPr id="55603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6FBF63-84E0-43A3-972F-0A1F5EAF942B}" type="slidenum">
              <a:rPr lang="en-US"/>
              <a:pPr/>
              <a:t>23</a:t>
            </a:fld>
            <a:endParaRPr lang="en-US"/>
          </a:p>
        </p:txBody>
      </p:sp>
      <p:sp>
        <p:nvSpPr>
          <p:cNvPr id="558082" name="Rectangle 2"/>
          <p:cNvSpPr txBox="1">
            <a:spLocks noChangeArrowheads="1" noTextEdit="1"/>
          </p:cNvSpPr>
          <p:nvPr>
            <p:ph type="sldImg"/>
          </p:nvPr>
        </p:nvSpPr>
        <p:spPr>
          <a:xfrm>
            <a:off x="1257300" y="720725"/>
            <a:ext cx="4800600" cy="3600450"/>
          </a:xfrm>
          <a:ln/>
        </p:spPr>
      </p:sp>
      <p:sp>
        <p:nvSpPr>
          <p:cNvPr id="55808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F6ADD-9FC7-4289-8E58-1ECDE415DD1C}" type="slidenum">
              <a:rPr lang="en-US"/>
              <a:pPr/>
              <a:t>24</a:t>
            </a:fld>
            <a:endParaRPr lang="en-US"/>
          </a:p>
        </p:txBody>
      </p:sp>
      <p:sp>
        <p:nvSpPr>
          <p:cNvPr id="580610" name="Rectangle 2"/>
          <p:cNvSpPr txBox="1">
            <a:spLocks noChangeArrowheads="1" noTextEdit="1"/>
          </p:cNvSpPr>
          <p:nvPr>
            <p:ph type="sldImg"/>
          </p:nvPr>
        </p:nvSpPr>
        <p:spPr>
          <a:xfrm>
            <a:off x="1257300" y="720725"/>
            <a:ext cx="4800600" cy="3600450"/>
          </a:xfrm>
          <a:ln/>
        </p:spPr>
      </p:sp>
      <p:sp>
        <p:nvSpPr>
          <p:cNvPr id="58061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8F7222-75F7-4F97-A3D8-B045A5EF36BA}" type="slidenum">
              <a:rPr lang="en-US"/>
              <a:pPr/>
              <a:t>25</a:t>
            </a:fld>
            <a:endParaRPr lang="en-US"/>
          </a:p>
        </p:txBody>
      </p:sp>
      <p:sp>
        <p:nvSpPr>
          <p:cNvPr id="560130" name="Rectangle 2"/>
          <p:cNvSpPr txBox="1">
            <a:spLocks noChangeArrowheads="1" noTextEdit="1"/>
          </p:cNvSpPr>
          <p:nvPr>
            <p:ph type="sldImg"/>
          </p:nvPr>
        </p:nvSpPr>
        <p:spPr>
          <a:xfrm>
            <a:off x="1257300" y="720725"/>
            <a:ext cx="4800600" cy="3600450"/>
          </a:xfrm>
          <a:ln/>
        </p:spPr>
      </p:sp>
      <p:sp>
        <p:nvSpPr>
          <p:cNvPr id="56013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432646-2BA6-487C-8CCE-868A76344FA8}" type="slidenum">
              <a:rPr lang="en-US"/>
              <a:pPr/>
              <a:t>26</a:t>
            </a:fld>
            <a:endParaRPr lang="en-US"/>
          </a:p>
        </p:txBody>
      </p:sp>
      <p:sp>
        <p:nvSpPr>
          <p:cNvPr id="562178" name="Rectangle 2"/>
          <p:cNvSpPr txBox="1">
            <a:spLocks noChangeArrowheads="1" noTextEdit="1"/>
          </p:cNvSpPr>
          <p:nvPr>
            <p:ph type="sldImg"/>
          </p:nvPr>
        </p:nvSpPr>
        <p:spPr>
          <a:xfrm>
            <a:off x="1257300" y="720725"/>
            <a:ext cx="4800600" cy="3600450"/>
          </a:xfrm>
          <a:ln/>
        </p:spPr>
      </p:sp>
      <p:sp>
        <p:nvSpPr>
          <p:cNvPr id="56217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C85FB4-CFD5-437E-A84C-C41E296E7D22}" type="slidenum">
              <a:rPr lang="en-US"/>
              <a:pPr/>
              <a:t>27</a:t>
            </a:fld>
            <a:endParaRPr lang="en-US"/>
          </a:p>
        </p:txBody>
      </p:sp>
      <p:sp>
        <p:nvSpPr>
          <p:cNvPr id="386050" name="Rectangle 2"/>
          <p:cNvSpPr txBox="1">
            <a:spLocks noChangeArrowheads="1" noTextEdit="1"/>
          </p:cNvSpPr>
          <p:nvPr>
            <p:ph type="sldImg"/>
          </p:nvPr>
        </p:nvSpPr>
        <p:spPr>
          <a:xfrm>
            <a:off x="1257300" y="720725"/>
            <a:ext cx="4800600" cy="3600450"/>
          </a:xfrm>
          <a:ln/>
        </p:spPr>
      </p:sp>
      <p:sp>
        <p:nvSpPr>
          <p:cNvPr id="38605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6FE03-2502-465F-8BE2-A93F6F9AA557}" type="slidenum">
              <a:rPr lang="en-US"/>
              <a:pPr/>
              <a:t>28</a:t>
            </a:fld>
            <a:endParaRPr lang="en-US"/>
          </a:p>
        </p:txBody>
      </p:sp>
      <p:sp>
        <p:nvSpPr>
          <p:cNvPr id="388098" name="Rectangle 2"/>
          <p:cNvSpPr txBox="1">
            <a:spLocks noChangeArrowheads="1" noTextEdit="1"/>
          </p:cNvSpPr>
          <p:nvPr>
            <p:ph type="sldImg"/>
          </p:nvPr>
        </p:nvSpPr>
        <p:spPr>
          <a:xfrm>
            <a:off x="1257300" y="720725"/>
            <a:ext cx="4800600" cy="3600450"/>
          </a:xfrm>
          <a:ln/>
        </p:spPr>
      </p:sp>
      <p:sp>
        <p:nvSpPr>
          <p:cNvPr id="38809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A79E4-4D11-4A30-AADE-FB31A6174075}" type="slidenum">
              <a:rPr lang="en-US"/>
              <a:pPr/>
              <a:t>29</a:t>
            </a:fld>
            <a:endParaRPr lang="en-US"/>
          </a:p>
        </p:txBody>
      </p:sp>
      <p:sp>
        <p:nvSpPr>
          <p:cNvPr id="390146" name="Rectangle 2"/>
          <p:cNvSpPr txBox="1">
            <a:spLocks noChangeArrowheads="1" noTextEdit="1"/>
          </p:cNvSpPr>
          <p:nvPr>
            <p:ph type="sldImg"/>
          </p:nvPr>
        </p:nvSpPr>
        <p:spPr>
          <a:xfrm>
            <a:off x="1257300" y="720725"/>
            <a:ext cx="4800600" cy="3600450"/>
          </a:xfrm>
          <a:ln/>
        </p:spPr>
      </p:sp>
      <p:sp>
        <p:nvSpPr>
          <p:cNvPr id="39014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01E012-5747-4F4A-A3EA-37EBE020AABD}" type="slidenum">
              <a:rPr lang="en-US"/>
              <a:pPr/>
              <a:t>3</a:t>
            </a:fld>
            <a:endParaRPr lang="en-US"/>
          </a:p>
        </p:txBody>
      </p:sp>
      <p:sp>
        <p:nvSpPr>
          <p:cNvPr id="361474" name="Rectangle 2"/>
          <p:cNvSpPr txBox="1">
            <a:spLocks noChangeArrowheads="1" noTextEdit="1"/>
          </p:cNvSpPr>
          <p:nvPr>
            <p:ph type="sldImg"/>
          </p:nvPr>
        </p:nvSpPr>
        <p:spPr>
          <a:xfrm>
            <a:off x="1257300" y="720725"/>
            <a:ext cx="4800600" cy="3600450"/>
          </a:xfrm>
          <a:ln/>
        </p:spPr>
      </p:sp>
      <p:sp>
        <p:nvSpPr>
          <p:cNvPr id="36147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738007-E123-4874-B59D-0CC6CEA118BE}" type="slidenum">
              <a:rPr lang="en-US"/>
              <a:pPr/>
              <a:t>30</a:t>
            </a:fld>
            <a:endParaRPr lang="en-US"/>
          </a:p>
        </p:txBody>
      </p:sp>
      <p:sp>
        <p:nvSpPr>
          <p:cNvPr id="392194" name="Rectangle 2"/>
          <p:cNvSpPr txBox="1">
            <a:spLocks noChangeArrowheads="1" noTextEdit="1"/>
          </p:cNvSpPr>
          <p:nvPr>
            <p:ph type="sldImg"/>
          </p:nvPr>
        </p:nvSpPr>
        <p:spPr>
          <a:xfrm>
            <a:off x="1257300" y="720725"/>
            <a:ext cx="4800600" cy="3600450"/>
          </a:xfrm>
          <a:ln/>
        </p:spPr>
      </p:sp>
      <p:sp>
        <p:nvSpPr>
          <p:cNvPr id="39219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7AF733-C1DA-4EE0-A671-1B59D7021310}" type="slidenum">
              <a:rPr lang="en-US"/>
              <a:pPr/>
              <a:t>31</a:t>
            </a:fld>
            <a:endParaRPr lang="en-US"/>
          </a:p>
        </p:txBody>
      </p:sp>
      <p:sp>
        <p:nvSpPr>
          <p:cNvPr id="424962" name="Rectangle 2"/>
          <p:cNvSpPr txBox="1">
            <a:spLocks noChangeArrowheads="1" noTextEdit="1"/>
          </p:cNvSpPr>
          <p:nvPr>
            <p:ph type="sldImg"/>
          </p:nvPr>
        </p:nvSpPr>
        <p:spPr>
          <a:xfrm>
            <a:off x="1257300" y="720725"/>
            <a:ext cx="4800600" cy="3600450"/>
          </a:xfrm>
          <a:ln/>
        </p:spPr>
      </p:sp>
      <p:sp>
        <p:nvSpPr>
          <p:cNvPr id="42496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D00E04-8909-40F5-A3DF-99F19CDEF93B}" type="slidenum">
              <a:rPr lang="en-US"/>
              <a:pPr/>
              <a:t>32</a:t>
            </a:fld>
            <a:endParaRPr lang="en-US"/>
          </a:p>
        </p:txBody>
      </p:sp>
      <p:sp>
        <p:nvSpPr>
          <p:cNvPr id="445442" name="Rectangle 2"/>
          <p:cNvSpPr txBox="1">
            <a:spLocks noChangeArrowheads="1" noTextEdit="1"/>
          </p:cNvSpPr>
          <p:nvPr>
            <p:ph type="sldImg"/>
          </p:nvPr>
        </p:nvSpPr>
        <p:spPr>
          <a:xfrm>
            <a:off x="1257300" y="720725"/>
            <a:ext cx="4800600" cy="3600450"/>
          </a:xfrm>
          <a:ln/>
        </p:spPr>
      </p:sp>
      <p:sp>
        <p:nvSpPr>
          <p:cNvPr id="44544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848B6-287D-40CC-8255-2CA58BF009D5}" type="slidenum">
              <a:rPr lang="en-US"/>
              <a:pPr/>
              <a:t>33</a:t>
            </a:fld>
            <a:endParaRPr lang="en-US"/>
          </a:p>
        </p:txBody>
      </p:sp>
      <p:sp>
        <p:nvSpPr>
          <p:cNvPr id="447490" name="Rectangle 2"/>
          <p:cNvSpPr txBox="1">
            <a:spLocks noChangeArrowheads="1" noTextEdit="1"/>
          </p:cNvSpPr>
          <p:nvPr>
            <p:ph type="sldImg"/>
          </p:nvPr>
        </p:nvSpPr>
        <p:spPr>
          <a:xfrm>
            <a:off x="1257300" y="720725"/>
            <a:ext cx="4800600" cy="3600450"/>
          </a:xfrm>
          <a:ln/>
        </p:spPr>
      </p:sp>
      <p:sp>
        <p:nvSpPr>
          <p:cNvPr id="44749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42B620-CCFD-470B-BDAD-A59CE34E2615}" type="slidenum">
              <a:rPr lang="en-US"/>
              <a:pPr/>
              <a:t>34</a:t>
            </a:fld>
            <a:endParaRPr lang="en-US"/>
          </a:p>
        </p:txBody>
      </p:sp>
      <p:sp>
        <p:nvSpPr>
          <p:cNvPr id="576514" name="Rectangle 2"/>
          <p:cNvSpPr txBox="1">
            <a:spLocks noChangeArrowheads="1" noTextEdit="1"/>
          </p:cNvSpPr>
          <p:nvPr>
            <p:ph type="sldImg"/>
          </p:nvPr>
        </p:nvSpPr>
        <p:spPr>
          <a:xfrm>
            <a:off x="1257300" y="720725"/>
            <a:ext cx="4800600" cy="3600450"/>
          </a:xfrm>
          <a:ln/>
        </p:spPr>
      </p:sp>
      <p:sp>
        <p:nvSpPr>
          <p:cNvPr id="57651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581F7-7A34-4ED0-94A3-B77941440A19}" type="slidenum">
              <a:rPr lang="en-US"/>
              <a:pPr/>
              <a:t>35</a:t>
            </a:fld>
            <a:endParaRPr lang="en-US"/>
          </a:p>
        </p:txBody>
      </p:sp>
      <p:sp>
        <p:nvSpPr>
          <p:cNvPr id="578562" name="Rectangle 2"/>
          <p:cNvSpPr txBox="1">
            <a:spLocks noChangeArrowheads="1" noTextEdit="1"/>
          </p:cNvSpPr>
          <p:nvPr>
            <p:ph type="sldImg"/>
          </p:nvPr>
        </p:nvSpPr>
        <p:spPr>
          <a:xfrm>
            <a:off x="1257300" y="720725"/>
            <a:ext cx="4800600" cy="3600450"/>
          </a:xfrm>
          <a:ln/>
        </p:spPr>
      </p:sp>
      <p:sp>
        <p:nvSpPr>
          <p:cNvPr id="57856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37E37A-6797-492D-99DC-9B1A94997336}" type="slidenum">
              <a:rPr lang="en-US"/>
              <a:pPr/>
              <a:t>36</a:t>
            </a:fld>
            <a:endParaRPr lang="en-US"/>
          </a:p>
        </p:txBody>
      </p:sp>
      <p:sp>
        <p:nvSpPr>
          <p:cNvPr id="453634" name="Rectangle 2"/>
          <p:cNvSpPr txBox="1">
            <a:spLocks noChangeArrowheads="1" noTextEdit="1"/>
          </p:cNvSpPr>
          <p:nvPr>
            <p:ph type="sldImg"/>
          </p:nvPr>
        </p:nvSpPr>
        <p:spPr>
          <a:xfrm>
            <a:off x="1257300" y="720725"/>
            <a:ext cx="4800600" cy="3600450"/>
          </a:xfrm>
          <a:ln/>
        </p:spPr>
      </p:sp>
      <p:sp>
        <p:nvSpPr>
          <p:cNvPr id="45363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62A3D5-796E-488A-B8E9-A2E86E09807E}" type="slidenum">
              <a:rPr lang="en-US"/>
              <a:pPr/>
              <a:t>37</a:t>
            </a:fld>
            <a:endParaRPr lang="en-US"/>
          </a:p>
        </p:txBody>
      </p:sp>
      <p:sp>
        <p:nvSpPr>
          <p:cNvPr id="455682" name="Rectangle 2"/>
          <p:cNvSpPr txBox="1">
            <a:spLocks noChangeArrowheads="1" noTextEdit="1"/>
          </p:cNvSpPr>
          <p:nvPr>
            <p:ph type="sldImg"/>
          </p:nvPr>
        </p:nvSpPr>
        <p:spPr>
          <a:xfrm>
            <a:off x="1257300" y="720725"/>
            <a:ext cx="4800600" cy="3600450"/>
          </a:xfrm>
          <a:ln/>
        </p:spPr>
      </p:sp>
      <p:sp>
        <p:nvSpPr>
          <p:cNvPr id="45568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1FD393-B744-4347-A65E-4DDC0EEA1038}" type="slidenum">
              <a:rPr lang="en-US"/>
              <a:pPr/>
              <a:t>38</a:t>
            </a:fld>
            <a:endParaRPr lang="en-US"/>
          </a:p>
        </p:txBody>
      </p:sp>
      <p:sp>
        <p:nvSpPr>
          <p:cNvPr id="457730" name="Rectangle 2"/>
          <p:cNvSpPr txBox="1">
            <a:spLocks noChangeArrowheads="1" noTextEdit="1"/>
          </p:cNvSpPr>
          <p:nvPr>
            <p:ph type="sldImg"/>
          </p:nvPr>
        </p:nvSpPr>
        <p:spPr>
          <a:xfrm>
            <a:off x="1257300" y="720725"/>
            <a:ext cx="4800600" cy="3600450"/>
          </a:xfrm>
          <a:ln/>
        </p:spPr>
      </p:sp>
      <p:sp>
        <p:nvSpPr>
          <p:cNvPr id="45773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9A3F2B-BFEB-4268-9A95-308BBF67BA53}" type="slidenum">
              <a:rPr lang="en-US"/>
              <a:pPr/>
              <a:t>39</a:t>
            </a:fld>
            <a:endParaRPr lang="en-US"/>
          </a:p>
        </p:txBody>
      </p:sp>
      <p:sp>
        <p:nvSpPr>
          <p:cNvPr id="459778" name="Rectangle 2"/>
          <p:cNvSpPr txBox="1">
            <a:spLocks noChangeArrowheads="1" noTextEdit="1"/>
          </p:cNvSpPr>
          <p:nvPr>
            <p:ph type="sldImg"/>
          </p:nvPr>
        </p:nvSpPr>
        <p:spPr>
          <a:xfrm>
            <a:off x="1257300" y="720725"/>
            <a:ext cx="4800600" cy="3600450"/>
          </a:xfrm>
          <a:ln/>
        </p:spPr>
      </p:sp>
      <p:sp>
        <p:nvSpPr>
          <p:cNvPr id="45977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3DBD6B-E754-41AB-BFCE-297638602039}" type="slidenum">
              <a:rPr lang="en-US"/>
              <a:pPr/>
              <a:t>4</a:t>
            </a:fld>
            <a:endParaRPr lang="en-US"/>
          </a:p>
        </p:txBody>
      </p:sp>
      <p:sp>
        <p:nvSpPr>
          <p:cNvPr id="365570" name="Rectangle 2"/>
          <p:cNvSpPr txBox="1">
            <a:spLocks noChangeArrowheads="1" noTextEdit="1"/>
          </p:cNvSpPr>
          <p:nvPr>
            <p:ph type="sldImg"/>
          </p:nvPr>
        </p:nvSpPr>
        <p:spPr>
          <a:xfrm>
            <a:off x="1257300" y="720725"/>
            <a:ext cx="4800600" cy="3600450"/>
          </a:xfrm>
          <a:ln/>
        </p:spPr>
      </p:sp>
      <p:sp>
        <p:nvSpPr>
          <p:cNvPr id="36557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8689D-DA81-472A-90FA-ED2B4B3A2026}" type="slidenum">
              <a:rPr lang="en-US"/>
              <a:pPr/>
              <a:t>40</a:t>
            </a:fld>
            <a:endParaRPr lang="en-US"/>
          </a:p>
        </p:txBody>
      </p:sp>
      <p:sp>
        <p:nvSpPr>
          <p:cNvPr id="461826" name="Rectangle 2"/>
          <p:cNvSpPr txBox="1">
            <a:spLocks noChangeArrowheads="1" noTextEdit="1"/>
          </p:cNvSpPr>
          <p:nvPr>
            <p:ph type="sldImg"/>
          </p:nvPr>
        </p:nvSpPr>
        <p:spPr>
          <a:xfrm>
            <a:off x="1257300" y="720725"/>
            <a:ext cx="4800600" cy="3600450"/>
          </a:xfrm>
          <a:ln/>
        </p:spPr>
      </p:sp>
      <p:sp>
        <p:nvSpPr>
          <p:cNvPr id="46182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D94851-9F8E-4B8D-A8B7-E3B7029473E9}" type="slidenum">
              <a:rPr lang="en-US"/>
              <a:pPr/>
              <a:t>41</a:t>
            </a:fld>
            <a:endParaRPr lang="en-US"/>
          </a:p>
        </p:txBody>
      </p:sp>
      <p:sp>
        <p:nvSpPr>
          <p:cNvPr id="463874" name="Rectangle 2"/>
          <p:cNvSpPr txBox="1">
            <a:spLocks noChangeArrowheads="1" noTextEdit="1"/>
          </p:cNvSpPr>
          <p:nvPr>
            <p:ph type="sldImg"/>
          </p:nvPr>
        </p:nvSpPr>
        <p:spPr>
          <a:xfrm>
            <a:off x="1257300" y="720725"/>
            <a:ext cx="4800600" cy="3600450"/>
          </a:xfrm>
          <a:ln/>
        </p:spPr>
      </p:sp>
      <p:sp>
        <p:nvSpPr>
          <p:cNvPr id="46387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40367F-265C-46D6-85ED-EC174A1A087F}" type="slidenum">
              <a:rPr lang="en-US"/>
              <a:pPr/>
              <a:t>42</a:t>
            </a:fld>
            <a:endParaRPr lang="en-US"/>
          </a:p>
        </p:txBody>
      </p:sp>
      <p:sp>
        <p:nvSpPr>
          <p:cNvPr id="465922" name="Rectangle 2"/>
          <p:cNvSpPr txBox="1">
            <a:spLocks noChangeArrowheads="1" noTextEdit="1"/>
          </p:cNvSpPr>
          <p:nvPr>
            <p:ph type="sldImg"/>
          </p:nvPr>
        </p:nvSpPr>
        <p:spPr>
          <a:xfrm>
            <a:off x="1257300" y="720725"/>
            <a:ext cx="4800600" cy="3600450"/>
          </a:xfrm>
          <a:ln/>
        </p:spPr>
      </p:sp>
      <p:sp>
        <p:nvSpPr>
          <p:cNvPr id="46592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43B40-CE43-460D-8230-F58A64112FD8}" type="slidenum">
              <a:rPr lang="en-US"/>
              <a:pPr/>
              <a:t>43</a:t>
            </a:fld>
            <a:endParaRPr lang="en-US"/>
          </a:p>
        </p:txBody>
      </p:sp>
      <p:sp>
        <p:nvSpPr>
          <p:cNvPr id="467970" name="Rectangle 2"/>
          <p:cNvSpPr txBox="1">
            <a:spLocks noChangeArrowheads="1" noTextEdit="1"/>
          </p:cNvSpPr>
          <p:nvPr>
            <p:ph type="sldImg"/>
          </p:nvPr>
        </p:nvSpPr>
        <p:spPr>
          <a:xfrm>
            <a:off x="1257300" y="720725"/>
            <a:ext cx="4800600" cy="3600450"/>
          </a:xfrm>
          <a:ln/>
        </p:spPr>
      </p:sp>
      <p:sp>
        <p:nvSpPr>
          <p:cNvPr id="467971"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521B10-1A2A-4FEE-A0BB-1B2D7588D832}" type="slidenum">
              <a:rPr lang="en-US"/>
              <a:pPr/>
              <a:t>44</a:t>
            </a:fld>
            <a:endParaRPr lang="en-US"/>
          </a:p>
        </p:txBody>
      </p:sp>
      <p:sp>
        <p:nvSpPr>
          <p:cNvPr id="470018" name="Rectangle 2"/>
          <p:cNvSpPr txBox="1">
            <a:spLocks noChangeArrowheads="1" noTextEdit="1"/>
          </p:cNvSpPr>
          <p:nvPr>
            <p:ph type="sldImg"/>
          </p:nvPr>
        </p:nvSpPr>
        <p:spPr>
          <a:xfrm>
            <a:off x="1257300" y="720725"/>
            <a:ext cx="4800600" cy="3600450"/>
          </a:xfrm>
          <a:ln/>
        </p:spPr>
      </p:sp>
      <p:sp>
        <p:nvSpPr>
          <p:cNvPr id="47001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5C034C-9BF5-4BCB-B4D6-F4686F88EC71}" type="slidenum">
              <a:rPr lang="en-US"/>
              <a:pPr/>
              <a:t>45</a:t>
            </a:fld>
            <a:endParaRPr lang="en-US"/>
          </a:p>
        </p:txBody>
      </p:sp>
      <p:sp>
        <p:nvSpPr>
          <p:cNvPr id="472066" name="Rectangle 2"/>
          <p:cNvSpPr txBox="1">
            <a:spLocks noChangeArrowheads="1" noTextEdit="1"/>
          </p:cNvSpPr>
          <p:nvPr>
            <p:ph type="sldImg"/>
          </p:nvPr>
        </p:nvSpPr>
        <p:spPr>
          <a:xfrm>
            <a:off x="1257300" y="720725"/>
            <a:ext cx="4800600" cy="3600450"/>
          </a:xfrm>
          <a:ln/>
        </p:spPr>
      </p:sp>
      <p:sp>
        <p:nvSpPr>
          <p:cNvPr id="47206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BF3683-4E55-48BD-A870-AC608045FDF0}" type="slidenum">
              <a:rPr lang="en-US"/>
              <a:pPr/>
              <a:t>46</a:t>
            </a:fld>
            <a:endParaRPr lang="en-US"/>
          </a:p>
        </p:txBody>
      </p:sp>
      <p:sp>
        <p:nvSpPr>
          <p:cNvPr id="474114" name="Rectangle 2"/>
          <p:cNvSpPr txBox="1">
            <a:spLocks noChangeArrowheads="1" noTextEdit="1"/>
          </p:cNvSpPr>
          <p:nvPr>
            <p:ph type="sldImg"/>
          </p:nvPr>
        </p:nvSpPr>
        <p:spPr>
          <a:xfrm>
            <a:off x="1257300" y="720725"/>
            <a:ext cx="4800600" cy="3600450"/>
          </a:xfrm>
          <a:ln/>
        </p:spPr>
      </p:sp>
      <p:sp>
        <p:nvSpPr>
          <p:cNvPr id="47411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7530BB-1135-4151-AE6D-7DD3CF613562}" type="slidenum">
              <a:rPr lang="en-US"/>
              <a:pPr/>
              <a:t>47</a:t>
            </a:fld>
            <a:endParaRPr lang="en-US"/>
          </a:p>
        </p:txBody>
      </p:sp>
      <p:sp>
        <p:nvSpPr>
          <p:cNvPr id="517122" name="Rectangle 2"/>
          <p:cNvSpPr>
            <a:spLocks noRot="1" noChangeArrowheads="1" noTextEdit="1"/>
          </p:cNvSpPr>
          <p:nvPr>
            <p:ph type="sldImg"/>
          </p:nvPr>
        </p:nvSpPr>
        <p:spPr>
          <a:ln/>
        </p:spPr>
      </p:sp>
      <p:sp>
        <p:nvSpPr>
          <p:cNvPr id="517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9518D2-484F-466E-9F6A-5D9E37C6D078}" type="slidenum">
              <a:rPr lang="en-US"/>
              <a:pPr/>
              <a:t>5</a:t>
            </a:fld>
            <a:endParaRPr lang="en-US"/>
          </a:p>
        </p:txBody>
      </p:sp>
      <p:sp>
        <p:nvSpPr>
          <p:cNvPr id="369666" name="Rectangle 2"/>
          <p:cNvSpPr txBox="1">
            <a:spLocks noChangeArrowheads="1" noTextEdit="1"/>
          </p:cNvSpPr>
          <p:nvPr>
            <p:ph type="sldImg"/>
          </p:nvPr>
        </p:nvSpPr>
        <p:spPr>
          <a:xfrm>
            <a:off x="1257300" y="720725"/>
            <a:ext cx="4800600" cy="3600450"/>
          </a:xfrm>
          <a:ln/>
        </p:spPr>
      </p:sp>
      <p:sp>
        <p:nvSpPr>
          <p:cNvPr id="369667"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AEEBF9-C844-4BDD-91F4-500087AA8F4C}" type="slidenum">
              <a:rPr lang="en-US"/>
              <a:pPr/>
              <a:t>6</a:t>
            </a:fld>
            <a:endParaRPr lang="en-US"/>
          </a:p>
        </p:txBody>
      </p:sp>
      <p:sp>
        <p:nvSpPr>
          <p:cNvPr id="371714" name="Rectangle 2"/>
          <p:cNvSpPr txBox="1">
            <a:spLocks noChangeArrowheads="1" noTextEdit="1"/>
          </p:cNvSpPr>
          <p:nvPr>
            <p:ph type="sldImg"/>
          </p:nvPr>
        </p:nvSpPr>
        <p:spPr>
          <a:xfrm>
            <a:off x="1257300" y="720725"/>
            <a:ext cx="4800600" cy="3600450"/>
          </a:xfrm>
          <a:ln/>
        </p:spPr>
      </p:sp>
      <p:sp>
        <p:nvSpPr>
          <p:cNvPr id="371715"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C7110A-A682-400A-B609-C81CE8DC1A69}" type="slidenum">
              <a:rPr lang="en-US"/>
              <a:pPr/>
              <a:t>7</a:t>
            </a:fld>
            <a:endParaRPr lang="en-US"/>
          </a:p>
        </p:txBody>
      </p:sp>
      <p:sp>
        <p:nvSpPr>
          <p:cNvPr id="373762" name="Rectangle 2"/>
          <p:cNvSpPr txBox="1">
            <a:spLocks noChangeArrowheads="1" noTextEdit="1"/>
          </p:cNvSpPr>
          <p:nvPr>
            <p:ph type="sldImg"/>
          </p:nvPr>
        </p:nvSpPr>
        <p:spPr>
          <a:xfrm>
            <a:off x="1257300" y="720725"/>
            <a:ext cx="4800600" cy="3600450"/>
          </a:xfrm>
          <a:ln/>
        </p:spPr>
      </p:sp>
      <p:sp>
        <p:nvSpPr>
          <p:cNvPr id="373763"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41550F-9168-41E6-B799-DAD3383525D2}" type="slidenum">
              <a:rPr lang="en-US"/>
              <a:pPr/>
              <a:t>8</a:t>
            </a:fld>
            <a:endParaRPr lang="en-US"/>
          </a:p>
        </p:txBody>
      </p:sp>
      <p:sp>
        <p:nvSpPr>
          <p:cNvPr id="551938" name="Rectangle 2"/>
          <p:cNvSpPr txBox="1">
            <a:spLocks noChangeArrowheads="1" noTextEdit="1"/>
          </p:cNvSpPr>
          <p:nvPr>
            <p:ph type="sldImg"/>
          </p:nvPr>
        </p:nvSpPr>
        <p:spPr>
          <a:xfrm>
            <a:off x="1257300" y="720725"/>
            <a:ext cx="4800600" cy="3600450"/>
          </a:xfrm>
          <a:ln/>
        </p:spPr>
      </p:sp>
      <p:sp>
        <p:nvSpPr>
          <p:cNvPr id="551939" name="Rectangle 3"/>
          <p:cNvSpPr txBox="1">
            <a:spLocks noChangeArrowheads="1"/>
          </p:cNvSpPr>
          <p:nvPr>
            <p:ph type="body" idx="1"/>
          </p:nvPr>
        </p:nvSpPr>
        <p:spPr>
          <a:xfrm>
            <a:off x="731838" y="4560888"/>
            <a:ext cx="5851525" cy="4319587"/>
          </a:xfrm>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4A8B90-0449-43F6-AE92-8F3D0C303D9E}" type="slidenum">
              <a:rPr lang="en-US"/>
              <a:pPr/>
              <a:t>9</a:t>
            </a:fld>
            <a:endParaRPr lang="en-US"/>
          </a:p>
        </p:txBody>
      </p:sp>
      <p:sp>
        <p:nvSpPr>
          <p:cNvPr id="499714" name="Rectangle 2"/>
          <p:cNvSpPr>
            <a:spLocks noRot="1"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54" name="Group 6"/>
          <p:cNvGrpSpPr>
            <a:grpSpLocks/>
          </p:cNvGrpSpPr>
          <p:nvPr/>
        </p:nvGrpSpPr>
        <p:grpSpPr bwMode="auto">
          <a:xfrm>
            <a:off x="1588" y="887413"/>
            <a:ext cx="6654800" cy="2851150"/>
            <a:chOff x="1" y="559"/>
            <a:chExt cx="4192" cy="1796"/>
          </a:xfrm>
        </p:grpSpPr>
        <p:sp>
          <p:nvSpPr>
            <p:cNvPr id="2050" name="Line 2"/>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endParaRPr lang="en-US"/>
            </a:p>
          </p:txBody>
        </p:sp>
        <p:sp>
          <p:nvSpPr>
            <p:cNvPr id="2051" name="Line 3"/>
            <p:cNvSpPr>
              <a:spLocks noChangeShapeType="1"/>
            </p:cNvSpPr>
            <p:nvPr/>
          </p:nvSpPr>
          <p:spPr bwMode="ltGray">
            <a:xfrm flipH="1" flipV="1">
              <a:off x="1" y="1922"/>
              <a:ext cx="3211" cy="1"/>
            </a:xfrm>
            <a:prstGeom prst="line">
              <a:avLst/>
            </a:prstGeom>
            <a:noFill/>
            <a:ln w="12700">
              <a:solidFill>
                <a:schemeClr val="hlink"/>
              </a:solidFill>
              <a:round/>
              <a:headEnd type="none" w="sm" len="sm"/>
              <a:tailEnd type="none" w="sm" len="sm"/>
            </a:ln>
            <a:effectLst/>
          </p:spPr>
          <p:txBody>
            <a:bodyPr/>
            <a:lstStyle/>
            <a:p>
              <a:endParaRPr lang="en-US"/>
            </a:p>
          </p:txBody>
        </p:sp>
        <p:sp>
          <p:nvSpPr>
            <p:cNvPr id="2052" name="Line 4"/>
            <p:cNvSpPr>
              <a:spLocks noChangeShapeType="1"/>
            </p:cNvSpPr>
            <p:nvPr/>
          </p:nvSpPr>
          <p:spPr bwMode="ltGray">
            <a:xfrm flipH="1" flipV="1">
              <a:off x="382" y="936"/>
              <a:ext cx="3811" cy="1"/>
            </a:xfrm>
            <a:prstGeom prst="line">
              <a:avLst/>
            </a:prstGeom>
            <a:noFill/>
            <a:ln w="12700">
              <a:solidFill>
                <a:schemeClr val="hlink"/>
              </a:solidFill>
              <a:round/>
              <a:headEnd type="none" w="sm" len="sm"/>
              <a:tailEnd type="none" w="sm" len="sm"/>
            </a:ln>
            <a:effectLst/>
          </p:spPr>
          <p:txBody>
            <a:bodyPr/>
            <a:lstStyle/>
            <a:p>
              <a:endParaRPr lang="en-US"/>
            </a:p>
          </p:txBody>
        </p:sp>
        <p:sp>
          <p:nvSpPr>
            <p:cNvPr id="2053" name="Arc 5"/>
            <p:cNvSpPr>
              <a:spLocks/>
            </p:cNvSpPr>
            <p:nvPr/>
          </p:nvSpPr>
          <p:spPr bwMode="ltGray">
            <a:xfrm rot="16200000">
              <a:off x="426" y="864"/>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grpSp>
        <p:nvGrpSpPr>
          <p:cNvPr id="2058" name="Group 10"/>
          <p:cNvGrpSpPr>
            <a:grpSpLocks/>
          </p:cNvGrpSpPr>
          <p:nvPr/>
        </p:nvGrpSpPr>
        <p:grpSpPr bwMode="auto">
          <a:xfrm>
            <a:off x="2349500" y="3098800"/>
            <a:ext cx="6045200" cy="2876550"/>
            <a:chOff x="1480" y="1952"/>
            <a:chExt cx="3808" cy="1812"/>
          </a:xfrm>
        </p:grpSpPr>
        <p:sp>
          <p:nvSpPr>
            <p:cNvPr id="2055" name="Line 7"/>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endParaRPr lang="en-US"/>
            </a:p>
          </p:txBody>
        </p:sp>
        <p:sp>
          <p:nvSpPr>
            <p:cNvPr id="2056" name="Line 8"/>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endParaRPr lang="en-US"/>
            </a:p>
          </p:txBody>
        </p:sp>
        <p:sp>
          <p:nvSpPr>
            <p:cNvPr id="2057" name="Arc 9"/>
            <p:cNvSpPr>
              <a:spLocks/>
            </p:cNvSpPr>
            <p:nvPr/>
          </p:nvSpPr>
          <p:spPr bwMode="ltGray">
            <a:xfrm rot="5400000">
              <a:off x="5098" y="3350"/>
              <a:ext cx="156" cy="157"/>
            </a:xfrm>
            <a:custGeom>
              <a:avLst/>
              <a:gdLst>
                <a:gd name="G0" fmla="+- 21600 0 0"/>
                <a:gd name="G1" fmla="+- 21600 0 0"/>
                <a:gd name="G2" fmla="+- 21600 0 0"/>
                <a:gd name="T0" fmla="*/ 21050 w 43200"/>
                <a:gd name="T1" fmla="*/ 7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sp>
        <p:nvSpPr>
          <p:cNvPr id="2059" name="Rectangle 11"/>
          <p:cNvSpPr>
            <a:spLocks noGrp="1" noChangeArrowheads="1"/>
          </p:cNvSpPr>
          <p:nvPr>
            <p:ph type="ctrTitle" sz="quarter"/>
          </p:nvPr>
        </p:nvSpPr>
        <p:spPr>
          <a:xfrm>
            <a:off x="990600" y="1752600"/>
            <a:ext cx="7772400" cy="1143000"/>
          </a:xfrm>
        </p:spPr>
        <p:txBody>
          <a:bodyPr/>
          <a:lstStyle>
            <a:lvl1pPr>
              <a:defRPr/>
            </a:lvl1pPr>
          </a:lstStyle>
          <a:p>
            <a:r>
              <a:rPr lang="en-US"/>
              <a:t>Click to edit Master title style</a:t>
            </a:r>
          </a:p>
        </p:txBody>
      </p:sp>
      <p:sp>
        <p:nvSpPr>
          <p:cNvPr id="2060"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a:t>Click to edit Master subtitle style</a:t>
            </a:r>
          </a:p>
        </p:txBody>
      </p:sp>
      <p:sp>
        <p:nvSpPr>
          <p:cNvPr id="2061" name="Rectangle 13"/>
          <p:cNvSpPr>
            <a:spLocks noGrp="1" noChangeArrowheads="1"/>
          </p:cNvSpPr>
          <p:nvPr>
            <p:ph type="dt" sz="quarter" idx="2"/>
          </p:nvPr>
        </p:nvSpPr>
        <p:spPr>
          <a:xfrm>
            <a:off x="685800" y="6248400"/>
            <a:ext cx="1905000" cy="457200"/>
          </a:xfrm>
        </p:spPr>
        <p:txBody>
          <a:bodyPr/>
          <a:lstStyle>
            <a:lvl1pPr>
              <a:defRPr sz="1400"/>
            </a:lvl1pPr>
          </a:lstStyle>
          <a:p>
            <a:endParaRPr lang="en-US"/>
          </a:p>
        </p:txBody>
      </p:sp>
      <p:sp>
        <p:nvSpPr>
          <p:cNvPr id="2062" name="Rectangle 14"/>
          <p:cNvSpPr>
            <a:spLocks noGrp="1" noChangeArrowheads="1"/>
          </p:cNvSpPr>
          <p:nvPr>
            <p:ph type="ftr" sz="quarter" idx="3"/>
          </p:nvPr>
        </p:nvSpPr>
        <p:spPr>
          <a:xfrm>
            <a:off x="3124200" y="6248400"/>
            <a:ext cx="2895600" cy="457200"/>
          </a:xfrm>
        </p:spPr>
        <p:txBody>
          <a:bodyPr/>
          <a:lstStyle>
            <a:lvl1pPr>
              <a:defRPr sz="1400"/>
            </a:lvl1pPr>
          </a:lstStyle>
          <a:p>
            <a:endParaRPr lang="en-US"/>
          </a:p>
        </p:txBody>
      </p:sp>
      <p:sp>
        <p:nvSpPr>
          <p:cNvPr id="2063" name="Rectangle 15"/>
          <p:cNvSpPr>
            <a:spLocks noGrp="1" noChangeArrowheads="1"/>
          </p:cNvSpPr>
          <p:nvPr>
            <p:ph type="sldNum" sz="quarter" idx="4"/>
          </p:nvPr>
        </p:nvSpPr>
        <p:spPr>
          <a:xfrm>
            <a:off x="6553200" y="6248400"/>
            <a:ext cx="1905000" cy="457200"/>
          </a:xfrm>
        </p:spPr>
        <p:txBody>
          <a:bodyPr/>
          <a:lstStyle>
            <a:lvl1pPr>
              <a:defRPr sz="1400"/>
            </a:lvl1pPr>
          </a:lstStyle>
          <a:p>
            <a:fld id="{2BCF92BE-F37F-4B83-ADF8-3200D42A8DC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E3C8F8-2615-4664-96A4-23DA39AE3CC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4788" y="304800"/>
            <a:ext cx="1981200" cy="60023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1188" y="304800"/>
            <a:ext cx="5791200" cy="6002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91E532-5FBD-4E67-9866-B7BDD9E1EA6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A86794-A496-4197-9AFE-E4A6D56E13F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86AFA1-C5B9-4028-9B7E-4165771ECF0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1188" y="1125538"/>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9788" y="1125538"/>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C095621-F282-4E8A-B762-F173206E0D5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25FD4F-95E7-4F57-8BAB-29CE0C04060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DF82F80-4626-4E98-9A08-9D026764162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35646CF-5D91-497B-9A31-9A90B701B8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BB0D83-BB72-4FAD-8CAB-F8EBD06C629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5749363-62B4-4D6C-A42B-DFFA5FFC3DA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40" name="Picture 4" descr="logo3000x2000.jpg"/>
          <p:cNvPicPr>
            <a:picLocks noChangeAspect="1"/>
          </p:cNvPicPr>
          <p:nvPr userDrawn="1"/>
        </p:nvPicPr>
        <p:blipFill>
          <a:blip r:embed="rId13"/>
          <a:srcRect/>
          <a:stretch>
            <a:fillRect/>
          </a:stretch>
        </p:blipFill>
        <p:spPr bwMode="auto">
          <a:xfrm>
            <a:off x="0" y="381000"/>
            <a:ext cx="9144000" cy="6096000"/>
          </a:xfrm>
          <a:prstGeom prst="rect">
            <a:avLst/>
          </a:prstGeom>
          <a:noFill/>
          <a:ln w="9525">
            <a:noFill/>
            <a:miter lim="800000"/>
            <a:headEnd/>
            <a:tailEnd/>
          </a:ln>
        </p:spPr>
      </p:pic>
      <p:sp>
        <p:nvSpPr>
          <p:cNvPr id="1039" name="Rectangle 5"/>
          <p:cNvSpPr>
            <a:spLocks noChangeArrowheads="1"/>
          </p:cNvSpPr>
          <p:nvPr userDrawn="1"/>
        </p:nvSpPr>
        <p:spPr bwMode="auto">
          <a:xfrm>
            <a:off x="0" y="357188"/>
            <a:ext cx="9144000" cy="6143625"/>
          </a:xfrm>
          <a:prstGeom prst="rect">
            <a:avLst/>
          </a:prstGeom>
          <a:solidFill>
            <a:schemeClr val="bg1">
              <a:alpha val="74901"/>
            </a:schemeClr>
          </a:solidFill>
          <a:ln w="6350" algn="ctr">
            <a:noFill/>
            <a:round/>
            <a:headEnd type="none" w="sm" len="sm"/>
            <a:tailEnd type="none" w="sm" len="sm"/>
          </a:ln>
        </p:spPr>
        <p:txBody>
          <a:bodyPr/>
          <a:lstStyle/>
          <a:p>
            <a:endParaRPr lang="en-GB"/>
          </a:p>
        </p:txBody>
      </p:sp>
      <p:sp>
        <p:nvSpPr>
          <p:cNvPr id="1033" name="Rectangle 9"/>
          <p:cNvSpPr>
            <a:spLocks noGrp="1" noChangeArrowheads="1"/>
          </p:cNvSpPr>
          <p:nvPr>
            <p:ph type="body" idx="1"/>
          </p:nvPr>
        </p:nvSpPr>
        <p:spPr bwMode="auto">
          <a:xfrm>
            <a:off x="611188" y="1125538"/>
            <a:ext cx="7924800" cy="5181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6" name="Rectangle 2"/>
          <p:cNvSpPr>
            <a:spLocks noChangeArrowheads="1"/>
          </p:cNvSpPr>
          <p:nvPr/>
        </p:nvSpPr>
        <p:spPr bwMode="ltGray">
          <a:xfrm>
            <a:off x="3352800" y="0"/>
            <a:ext cx="5791200" cy="152400"/>
          </a:xfrm>
          <a:prstGeom prst="rect">
            <a:avLst/>
          </a:prstGeom>
          <a:pattFill prst="pct70">
            <a:fgClr>
              <a:schemeClr val="folHlink"/>
            </a:fgClr>
            <a:bgClr>
              <a:schemeClr val="bg1"/>
            </a:bgClr>
          </a:pattFill>
          <a:ln w="9525">
            <a:noFill/>
            <a:miter lim="800000"/>
            <a:headEnd/>
            <a:tailEnd/>
          </a:ln>
          <a:effectLst/>
        </p:spPr>
        <p:txBody>
          <a:bodyPr wrap="none" anchor="ctr"/>
          <a:lstStyle/>
          <a:p>
            <a:endParaRPr lang="en-US"/>
          </a:p>
        </p:txBody>
      </p:sp>
      <p:sp>
        <p:nvSpPr>
          <p:cNvPr id="1027"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endParaRPr lang="en-US"/>
          </a:p>
        </p:txBody>
      </p:sp>
      <p:grpSp>
        <p:nvGrpSpPr>
          <p:cNvPr id="1031" name="Group 7"/>
          <p:cNvGrpSpPr>
            <a:grpSpLocks/>
          </p:cNvGrpSpPr>
          <p:nvPr/>
        </p:nvGrpSpPr>
        <p:grpSpPr bwMode="auto">
          <a:xfrm>
            <a:off x="304800" y="533400"/>
            <a:ext cx="1893888" cy="2590800"/>
            <a:chOff x="192" y="336"/>
            <a:chExt cx="1193" cy="1632"/>
          </a:xfrm>
        </p:grpSpPr>
        <p:sp>
          <p:nvSpPr>
            <p:cNvPr id="1028" name="Line 4"/>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endParaRPr lang="en-US"/>
            </a:p>
          </p:txBody>
        </p:sp>
        <p:sp>
          <p:nvSpPr>
            <p:cNvPr id="1029" name="Line 5"/>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endParaRPr lang="en-US"/>
            </a:p>
          </p:txBody>
        </p:sp>
        <p:sp>
          <p:nvSpPr>
            <p:cNvPr id="1030" name="Arc 6"/>
            <p:cNvSpPr>
              <a:spLocks/>
            </p:cNvSpPr>
            <p:nvPr/>
          </p:nvSpPr>
          <p:spPr bwMode="ltGray">
            <a:xfrm>
              <a:off x="325" y="506"/>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endParaRPr lang="en-US"/>
            </a:p>
          </p:txBody>
        </p:sp>
      </p:grpSp>
      <p:sp>
        <p:nvSpPr>
          <p:cNvPr id="1032"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a:lvl1pPr>
          </a:lstStyle>
          <a:p>
            <a:endParaRPr lang="en-US"/>
          </a:p>
        </p:txBody>
      </p:sp>
      <p:sp>
        <p:nvSpPr>
          <p:cNvPr id="1035" name="Rectangle 11"/>
          <p:cNvSpPr>
            <a:spLocks noGrp="1" noChangeArrowheads="1"/>
          </p:cNvSpPr>
          <p:nvPr>
            <p:ph type="ftr" sz="quarter" idx="3"/>
          </p:nvPr>
        </p:nvSpPr>
        <p:spPr bwMode="auto">
          <a:xfrm>
            <a:off x="2627313" y="6400800"/>
            <a:ext cx="4465637"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a:lvl1pPr>
          </a:lstStyle>
          <a:p>
            <a:endParaRPr lang="en-US"/>
          </a:p>
        </p:txBody>
      </p:sp>
      <p:sp>
        <p:nvSpPr>
          <p:cNvPr id="1036" name="Rectangle 12"/>
          <p:cNvSpPr>
            <a:spLocks noGrp="1" noChangeArrowheads="1"/>
          </p:cNvSpPr>
          <p:nvPr>
            <p:ph type="sldNum" sz="quarter" idx="4"/>
          </p:nvPr>
        </p:nvSpPr>
        <p:spPr bwMode="auto">
          <a:xfrm>
            <a:off x="6934200" y="6400800"/>
            <a:ext cx="160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fld id="{65D6651C-3BFE-4435-A636-C2EBB256120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20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16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14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4.xml"/><Relationship Id="rId1" Type="http://schemas.openxmlformats.org/officeDocument/2006/relationships/slideLayout" Target="../slideLayouts/slideLayout6.xml"/><Relationship Id="rId4" Type="http://schemas.openxmlformats.org/officeDocument/2006/relationships/image" Target="../media/image32.png"/></Relationships>
</file>

<file path=ppt/slides/_rels/slide4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827088" y="1557338"/>
            <a:ext cx="7915275" cy="1512887"/>
          </a:xfrm>
          <a:noFill/>
          <a:ln/>
        </p:spPr>
        <p:txBody>
          <a:bodyPr/>
          <a:lstStyle/>
          <a:p>
            <a:r>
              <a:rPr lang="en-US" sz="3200"/>
              <a:t>The FLUKA User Routines</a:t>
            </a:r>
            <a:br>
              <a:rPr lang="en-US" sz="3200"/>
            </a:br>
            <a:r>
              <a:rPr lang="en-GB" sz="2400">
                <a:solidFill>
                  <a:srgbClr val="FF0000"/>
                </a:solidFill>
                <a:cs typeface="Tahoma" pitchFamily="34" charset="0"/>
              </a:rPr>
              <a:t>How to tailor FLUKA to specific user’s needs</a:t>
            </a:r>
            <a:br>
              <a:rPr lang="en-GB" sz="2400">
                <a:solidFill>
                  <a:srgbClr val="FF0000"/>
                </a:solidFill>
                <a:cs typeface="Tahoma" pitchFamily="34" charset="0"/>
              </a:rPr>
            </a:br>
            <a:r>
              <a:rPr lang="en-GB" sz="2400">
                <a:solidFill>
                  <a:srgbClr val="FF0000"/>
                </a:solidFill>
                <a:cs typeface="Tahoma" pitchFamily="34" charset="0"/>
              </a:rPr>
              <a:t>User programming in the FLUKA environment</a:t>
            </a:r>
            <a:r>
              <a:rPr lang="en-GB" sz="3200">
                <a:cs typeface="Tahoma" pitchFamily="34" charset="0"/>
              </a:rPr>
              <a:t> </a:t>
            </a:r>
            <a:endParaRPr lang="en-US" sz="3200">
              <a:solidFill>
                <a:srgbClr val="3333CC"/>
              </a:solidFill>
              <a:cs typeface="Tahoma" pitchFamily="34" charset="0"/>
            </a:endParaRPr>
          </a:p>
        </p:txBody>
      </p:sp>
      <p:pic>
        <p:nvPicPr>
          <p:cNvPr id="5133" name="Picture 13" descr="logo3000x2000"/>
          <p:cNvPicPr>
            <a:picLocks noChangeAspect="1" noChangeArrowheads="1"/>
          </p:cNvPicPr>
          <p:nvPr/>
        </p:nvPicPr>
        <p:blipFill>
          <a:blip r:embed="rId4"/>
          <a:srcRect/>
          <a:stretch>
            <a:fillRect/>
          </a:stretch>
        </p:blipFill>
        <p:spPr bwMode="auto">
          <a:xfrm>
            <a:off x="6242050" y="0"/>
            <a:ext cx="2901950" cy="1054100"/>
          </a:xfrm>
          <a:prstGeom prst="rect">
            <a:avLst/>
          </a:prstGeom>
          <a:noFill/>
        </p:spPr>
      </p:pic>
      <p:sp>
        <p:nvSpPr>
          <p:cNvPr id="5135" name="Rectangle 10"/>
          <p:cNvSpPr>
            <a:spLocks noChangeArrowheads="1"/>
          </p:cNvSpPr>
          <p:nvPr/>
        </p:nvSpPr>
        <p:spPr bwMode="auto">
          <a:xfrm>
            <a:off x="2987675" y="4941888"/>
            <a:ext cx="5111750" cy="439737"/>
          </a:xfrm>
          <a:prstGeom prst="rect">
            <a:avLst/>
          </a:prstGeom>
          <a:noFill/>
          <a:ln w="9525">
            <a:noFill/>
            <a:miter lim="800000"/>
            <a:headEnd/>
            <a:tailEnd/>
          </a:ln>
        </p:spPr>
        <p:txBody>
          <a:bodyPr lIns="92075" tIns="46038" rIns="92075" bIns="46038"/>
          <a:lstStyle/>
          <a:p>
            <a:pPr algn="r">
              <a:spcBef>
                <a:spcPct val="20000"/>
              </a:spcBef>
              <a:buClr>
                <a:schemeClr val="hlink"/>
              </a:buClr>
              <a:buSzPct val="80000"/>
              <a:buFont typeface="Wingdings" pitchFamily="2" charset="2"/>
              <a:buNone/>
            </a:pPr>
            <a:r>
              <a:rPr lang="en-US"/>
              <a:t>Beginners FLUKA Course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EAD5775-3ACD-49B4-931E-9E525CBC7015}" type="slidenum">
              <a:rPr lang="en-US"/>
              <a:pPr/>
              <a:t>10</a:t>
            </a:fld>
            <a:endParaRPr lang="en-US"/>
          </a:p>
        </p:txBody>
      </p:sp>
      <p:pic>
        <p:nvPicPr>
          <p:cNvPr id="488452" name="Picture 4" descr="usermvax_dialog"/>
          <p:cNvPicPr>
            <a:picLocks noChangeAspect="1" noChangeArrowheads="1"/>
          </p:cNvPicPr>
          <p:nvPr/>
        </p:nvPicPr>
        <p:blipFill>
          <a:blip r:embed="rId3"/>
          <a:srcRect/>
          <a:stretch>
            <a:fillRect/>
          </a:stretch>
        </p:blipFill>
        <p:spPr bwMode="auto">
          <a:xfrm>
            <a:off x="684213" y="908050"/>
            <a:ext cx="7920037" cy="47180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2D878FE-338F-4ECE-A8E7-8E50853EDFC0}" type="slidenum">
              <a:rPr lang="en-US"/>
              <a:pPr/>
              <a:t>11</a:t>
            </a:fld>
            <a:endParaRPr lang="en-US"/>
          </a:p>
        </p:txBody>
      </p:sp>
      <p:sp>
        <p:nvSpPr>
          <p:cNvPr id="374786" name="Rectangle 2"/>
          <p:cNvSpPr>
            <a:spLocks noGrp="1" noChangeArrowheads="1"/>
          </p:cNvSpPr>
          <p:nvPr>
            <p:ph type="title"/>
          </p:nvPr>
        </p:nvSpPr>
        <p:spPr>
          <a:xfrm>
            <a:off x="685800" y="304800"/>
            <a:ext cx="8458200"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t>Basics about FLUKA routines/functions</a:t>
            </a:r>
          </a:p>
        </p:txBody>
      </p:sp>
      <p:sp>
        <p:nvSpPr>
          <p:cNvPr id="374787" name="Text Box 3"/>
          <p:cNvSpPr txBox="1">
            <a:spLocks noChangeArrowheads="1"/>
          </p:cNvSpPr>
          <p:nvPr/>
        </p:nvSpPr>
        <p:spPr bwMode="auto">
          <a:xfrm>
            <a:off x="566738" y="1120775"/>
            <a:ext cx="8397875" cy="4081463"/>
          </a:xfrm>
          <a:prstGeom prst="rect">
            <a:avLst/>
          </a:prstGeom>
          <a:noFill/>
          <a:ln w="9525">
            <a:noFill/>
            <a:round/>
            <a:headEnd/>
            <a:tailEnd/>
          </a:ln>
          <a:effectLst/>
        </p:spPr>
        <p:txBody>
          <a:bodyPr lIns="90000" tIns="46800" rIns="90000" bIns="46800">
            <a:spAutoFit/>
          </a:bodyPr>
          <a:lstStyle/>
          <a:p>
            <a:pPr algn="just" defTabSz="457200">
              <a:spcAft>
                <a:spcPct val="20000"/>
              </a:spcAft>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Written in Fortran 77</a:t>
            </a:r>
          </a:p>
          <a:p>
            <a:pPr algn="just" defTabSz="457200">
              <a:spcAft>
                <a:spcPct val="20000"/>
              </a:spcAft>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Double Precision everywhere, except for variables beginning </a:t>
            </a:r>
          </a:p>
          <a:p>
            <a:pPr algn="just" defTabSz="457200">
              <a:spcAft>
                <a:spcPct val="20000"/>
              </a:spcAft>
              <a:buClr>
                <a:schemeClr val="hlink"/>
              </a:buClr>
              <a:buSzPct val="80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with a letter within </a:t>
            </a:r>
            <a:r>
              <a:rPr lang="en-GB" sz="2000">
                <a:solidFill>
                  <a:srgbClr val="CC0000"/>
                </a:solidFill>
              </a:rPr>
              <a:t>(i-n)</a:t>
            </a:r>
          </a:p>
          <a:p>
            <a:pPr algn="just" defTabSz="457200">
              <a:spcAft>
                <a:spcPct val="20000"/>
              </a:spcAft>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Common blocks are in files which are loaded by </a:t>
            </a:r>
            <a:r>
              <a:rPr lang="en-GB" sz="2000">
                <a:solidFill>
                  <a:srgbClr val="CC0000"/>
                </a:solidFill>
              </a:rPr>
              <a:t>INCLUDE</a:t>
            </a:r>
            <a:r>
              <a:rPr lang="en-GB" sz="2000">
                <a:solidFill>
                  <a:srgbClr val="000000"/>
                </a:solidFill>
              </a:rPr>
              <a:t> statement</a:t>
            </a:r>
          </a:p>
          <a:p>
            <a:pPr algn="just" defTabSz="457200">
              <a:spcAft>
                <a:spcPct val="20000"/>
              </a:spcAft>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All include files are in </a:t>
            </a:r>
            <a:r>
              <a:rPr lang="en-GB" sz="2000">
                <a:solidFill>
                  <a:srgbClr val="FF0000"/>
                </a:solidFill>
              </a:rPr>
              <a:t>$FLUPRO/flukapro</a:t>
            </a:r>
            <a:endParaRPr lang="en-GB" sz="2000">
              <a:solidFill>
                <a:srgbClr val="000000"/>
              </a:solidFill>
            </a:endParaRPr>
          </a:p>
          <a:p>
            <a:pPr algn="just" defTabSz="457200">
              <a:spcAft>
                <a:spcPct val="20000"/>
              </a:spcAft>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Each routine must start with the following includes/common blocks: </a:t>
            </a:r>
          </a:p>
          <a:p>
            <a:pPr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INCLUDE ’(DBLPRC)’</a:t>
            </a:r>
          </a:p>
          <a:p>
            <a:pPr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INCLUDE ’(DIMPAR)’</a:t>
            </a:r>
          </a:p>
          <a:p>
            <a:pPr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INCLUDE ’(IOUNIT)’</a:t>
            </a:r>
          </a:p>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FF0000"/>
                </a:solidFill>
              </a:rPr>
              <a:t>Note the parentheses which are an integral part of the Fluka INCLUDE file names</a:t>
            </a:r>
            <a:endParaRPr lang="en-GB" sz="1800">
              <a:solidFill>
                <a:srgbClr val="000000"/>
              </a:solidFill>
            </a:endParaRPr>
          </a:p>
          <a:p>
            <a:pPr algn="just" defTabSz="457200">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Users may add their own common(s) which may reside in different </a:t>
            </a:r>
          </a:p>
          <a:p>
            <a:pPr algn="just" defTabSz="457200">
              <a:buClr>
                <a:schemeClr val="hlink"/>
              </a:buClr>
              <a:buSzPct val="80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places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F5C9545B-B351-4118-896A-6ABF3FB1BE26}" type="slidenum">
              <a:rPr lang="en-US"/>
              <a:pPr/>
              <a:t>12</a:t>
            </a:fld>
            <a:endParaRPr lang="en-US"/>
          </a:p>
        </p:txBody>
      </p:sp>
      <p:sp>
        <p:nvSpPr>
          <p:cNvPr id="376834" name="Rectangle 2"/>
          <p:cNvSpPr>
            <a:spLocks noGrp="1" noChangeArrowheads="1"/>
          </p:cNvSpPr>
          <p:nvPr>
            <p:ph type="title"/>
          </p:nvPr>
        </p:nvSpPr>
        <p:spPr>
          <a:xfrm>
            <a:off x="685800" y="304800"/>
            <a:ext cx="8207375" cy="60325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Basic FLUKA Include Files</a:t>
            </a:r>
          </a:p>
        </p:txBody>
      </p:sp>
      <p:sp>
        <p:nvSpPr>
          <p:cNvPr id="376836" name="Text Box 4"/>
          <p:cNvSpPr txBox="1">
            <a:spLocks noChangeArrowheads="1"/>
          </p:cNvSpPr>
          <p:nvPr/>
        </p:nvSpPr>
        <p:spPr bwMode="auto">
          <a:xfrm>
            <a:off x="563563" y="1125538"/>
            <a:ext cx="8016875" cy="2835275"/>
          </a:xfrm>
          <a:prstGeom prst="rect">
            <a:avLst/>
          </a:prstGeom>
          <a:noFill/>
          <a:ln w="9525">
            <a:noFill/>
            <a:round/>
            <a:headEnd/>
            <a:tailEnd/>
          </a:ln>
          <a:effectLst/>
        </p:spPr>
        <p:txBody>
          <a:bodyPr lIns="90000" tIns="46800" rIns="90000" bIns="46800">
            <a:spAutoFit/>
          </a:bodyPr>
          <a:lstStyle/>
          <a:p>
            <a:pPr marL="1422400" indent="-1422400" algn="just" defTabSz="457200">
              <a:buClr>
                <a:srgbClr val="3333CC"/>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r>
              <a:rPr lang="en-GB" sz="2000">
                <a:solidFill>
                  <a:srgbClr val="3333CC"/>
                </a:solidFill>
              </a:rPr>
              <a:t>DBLPRC:</a:t>
            </a:r>
            <a:r>
              <a:rPr lang="en-GB" sz="2000">
                <a:solidFill>
                  <a:srgbClr val="000000"/>
                </a:solidFill>
              </a:rPr>
              <a:t> 	included in all routines of Fluka, contains (as </a:t>
            </a:r>
            <a:r>
              <a:rPr lang="en-GB" sz="2000">
                <a:solidFill>
                  <a:srgbClr val="CC0000"/>
                </a:solidFill>
              </a:rPr>
              <a:t>PARAMETERS</a:t>
            </a:r>
            <a:r>
              <a:rPr lang="en-GB" sz="2000">
                <a:solidFill>
                  <a:srgbClr val="000000"/>
                </a:solidFill>
              </a:rPr>
              <a:t>) the </a:t>
            </a:r>
            <a:r>
              <a:rPr lang="en-GB" sz="2000">
                <a:effectLst>
                  <a:outerShdw blurRad="38100" dist="38100" dir="2700000" algn="tl">
                    <a:srgbClr val="C0C0C0"/>
                  </a:outerShdw>
                </a:effectLst>
              </a:rPr>
              <a:t>most common physical and mathematical constants</a:t>
            </a:r>
            <a:r>
              <a:rPr lang="en-GB" sz="2000">
                <a:solidFill>
                  <a:srgbClr val="000000"/>
                </a:solidFill>
              </a:rPr>
              <a:t> and the declaration</a:t>
            </a:r>
          </a:p>
          <a:p>
            <a:pPr marL="1422400" indent="-1422400" defTabSz="457200">
              <a:buClr>
                <a:srgbClr val="FF0000"/>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r>
              <a:rPr lang="en-GB" sz="2000">
                <a:solidFill>
                  <a:srgbClr val="FF0000"/>
                </a:solidFill>
              </a:rPr>
              <a:t>     IMPLICIT DOUBLE PRECISION (A-H,O-Z)</a:t>
            </a:r>
            <a:r>
              <a:rPr lang="ar-SA" sz="2000">
                <a:solidFill>
                  <a:srgbClr val="FF0000"/>
                </a:solidFill>
                <a:cs typeface="Arial" charset="0"/>
              </a:rPr>
              <a:t>‏</a:t>
            </a:r>
            <a:endParaRPr lang="en-US" sz="2000">
              <a:solidFill>
                <a:srgbClr val="FF0000"/>
              </a:solidFill>
              <a:cs typeface="Arial" charset="0"/>
            </a:endParaRPr>
          </a:p>
          <a:p>
            <a:pPr marL="1422400" indent="-1422400" defTabSz="457200">
              <a:buClr>
                <a:srgbClr val="FF0000"/>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endParaRPr lang="en-GB" sz="2000">
              <a:solidFill>
                <a:srgbClr val="FF0000"/>
              </a:solidFill>
            </a:endParaRPr>
          </a:p>
          <a:p>
            <a:pPr marL="1422400" indent="-1422400" algn="l" defTabSz="457200">
              <a:buClr>
                <a:srgbClr val="3333CC"/>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r>
              <a:rPr lang="en-GB" sz="2000">
                <a:solidFill>
                  <a:srgbClr val="3333CC"/>
                </a:solidFill>
              </a:rPr>
              <a:t>DIMPAR:</a:t>
            </a:r>
            <a:r>
              <a:rPr lang="en-GB" sz="2000">
                <a:solidFill>
                  <a:srgbClr val="000000"/>
                </a:solidFill>
              </a:rPr>
              <a:t>	dimensions of the most important arrays</a:t>
            </a:r>
          </a:p>
          <a:p>
            <a:pPr marL="1422400" indent="-1422400" algn="l" defTabSz="457200">
              <a:buClr>
                <a:srgbClr val="3333CC"/>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endParaRPr lang="en-GB" sz="2000">
              <a:solidFill>
                <a:srgbClr val="000000"/>
              </a:solidFill>
            </a:endParaRPr>
          </a:p>
          <a:p>
            <a:pPr marL="1422400" indent="-1422400" algn="l" defTabSz="457200">
              <a:buClr>
                <a:srgbClr val="3333CC"/>
              </a:buClr>
              <a:buSzPct val="100000"/>
              <a:buFont typeface="Tahoma" pitchFamily="34" charset="0"/>
              <a:buNone/>
              <a:tabLst>
                <a:tab pos="1422400" algn="l"/>
                <a:tab pos="1825625" algn="l"/>
                <a:tab pos="2740025" algn="l"/>
                <a:tab pos="3654425" algn="l"/>
                <a:tab pos="4568825" algn="l"/>
                <a:tab pos="5483225" algn="l"/>
                <a:tab pos="6397625" algn="l"/>
                <a:tab pos="7312025" algn="l"/>
                <a:tab pos="8226425" algn="l"/>
                <a:tab pos="9140825" algn="l"/>
                <a:tab pos="10055225" algn="l"/>
              </a:tabLst>
            </a:pPr>
            <a:r>
              <a:rPr lang="en-GB" sz="2000">
                <a:solidFill>
                  <a:srgbClr val="3333CC"/>
                </a:solidFill>
              </a:rPr>
              <a:t>IOUNIT:</a:t>
            </a:r>
            <a:r>
              <a:rPr lang="en-GB" sz="2000">
                <a:solidFill>
                  <a:srgbClr val="000000"/>
                </a:solidFill>
              </a:rPr>
              <a:t>	logical input and output unit numbers (FLUKA uses those from 1 to 19, </a:t>
            </a:r>
            <a:r>
              <a:rPr lang="en-GB" sz="2000" b="1" i="1" u="sng"/>
              <a:t>they must be considered as reserved</a:t>
            </a:r>
            <a:r>
              <a:rPr lang="en-GB" sz="2000">
                <a:solidFill>
                  <a:srgbClr val="000000"/>
                </a:solidFill>
              </a:rPr>
              <a:t>)</a:t>
            </a:r>
          </a:p>
        </p:txBody>
      </p:sp>
      <p:sp>
        <p:nvSpPr>
          <p:cNvPr id="376837" name="Text Box 5"/>
          <p:cNvSpPr txBox="1">
            <a:spLocks noChangeArrowheads="1"/>
          </p:cNvSpPr>
          <p:nvPr/>
        </p:nvSpPr>
        <p:spPr bwMode="auto">
          <a:xfrm>
            <a:off x="334963" y="4437063"/>
            <a:ext cx="8474075" cy="1616075"/>
          </a:xfrm>
          <a:prstGeom prst="rect">
            <a:avLst/>
          </a:prstGeom>
          <a:noFill/>
          <a:ln w="9525">
            <a:noFill/>
            <a:round/>
            <a:headEnd/>
            <a:tailEnd/>
          </a:ln>
          <a:effectLst/>
        </p:spPr>
        <p:txBody>
          <a:bodyPr lIns="90000" tIns="46800" rIns="90000" bIns="46800">
            <a:spAutoFit/>
          </a:bodyPr>
          <a:lstStyle/>
          <a:p>
            <a:pPr algn="l" defTabSz="457200">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rPr>
              <a:t> </a:t>
            </a:r>
            <a:r>
              <a:rPr lang="en-GB" sz="2000">
                <a:solidFill>
                  <a:srgbClr val="000000"/>
                </a:solidFill>
              </a:rPr>
              <a:t>Users are encouraged to adhere to the “Fluka style” by </a:t>
            </a:r>
            <a:r>
              <a:rPr lang="en-GB" sz="2000" u="sng">
                <a:solidFill>
                  <a:srgbClr val="FF0000"/>
                </a:solidFill>
              </a:rPr>
              <a:t>using systematically double precision</a:t>
            </a:r>
            <a:r>
              <a:rPr lang="en-GB" sz="2000">
                <a:solidFill>
                  <a:srgbClr val="000000"/>
                </a:solidFill>
              </a:rPr>
              <a:t> </a:t>
            </a:r>
            <a:r>
              <a:rPr lang="en-GB" sz="2000">
                <a:solidFill>
                  <a:srgbClr val="333399"/>
                </a:solidFill>
              </a:rPr>
              <a:t>(except for calling external single precision scoring packages), and to use constants defined in this file for maximum accuracy and consistency</a:t>
            </a:r>
          </a:p>
          <a:p>
            <a:pPr algn="l" defTabSz="457200">
              <a:buClr>
                <a:schemeClr val="hlink"/>
              </a:buClr>
              <a:buSzPct val="80000"/>
              <a:buFont typeface="Wingdings" pitchFamily="2" charset="2"/>
              <a:buChar char="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99"/>
                </a:solidFill>
              </a:rPr>
              <a:t> </a:t>
            </a:r>
            <a:r>
              <a:rPr lang="en-GB" sz="2000">
                <a:solidFill>
                  <a:srgbClr val="FF0000"/>
                </a:solidFill>
              </a:rPr>
              <a:t>Important:</a:t>
            </a:r>
            <a:r>
              <a:rPr lang="en-GB" sz="2000">
                <a:solidFill>
                  <a:srgbClr val="333399"/>
                </a:solidFill>
              </a:rPr>
              <a:t> </a:t>
            </a:r>
            <a:r>
              <a:rPr lang="en-GB" sz="2000">
                <a:solidFill>
                  <a:srgbClr val="000000"/>
                </a:solidFill>
              </a:rPr>
              <a:t>take some time to study the content of</a:t>
            </a:r>
            <a:r>
              <a:rPr lang="en-GB" sz="2000">
                <a:solidFill>
                  <a:srgbClr val="333399"/>
                </a:solidFill>
              </a:rPr>
              <a:t> DBLPRC</a:t>
            </a:r>
          </a:p>
        </p:txBody>
      </p:sp>
      <p:sp>
        <p:nvSpPr>
          <p:cNvPr id="376838" name="Rectangle 6"/>
          <p:cNvSpPr>
            <a:spLocks noChangeArrowheads="1"/>
          </p:cNvSpPr>
          <p:nvPr/>
        </p:nvSpPr>
        <p:spPr bwMode="auto">
          <a:xfrm>
            <a:off x="823913" y="131763"/>
            <a:ext cx="184150" cy="396875"/>
          </a:xfrm>
          <a:prstGeom prst="rect">
            <a:avLst/>
          </a:prstGeom>
          <a:noFill/>
          <a:ln w="9525">
            <a:noFill/>
            <a:round/>
            <a:headEnd/>
            <a:tailEnd/>
          </a:ln>
          <a:effectLst/>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0102F3B7-8EC8-4D83-ACCB-D5EB70886767}" type="slidenum">
              <a:rPr lang="en-US"/>
              <a:pPr/>
              <a:t>13</a:t>
            </a:fld>
            <a:endParaRPr lang="en-US"/>
          </a:p>
        </p:txBody>
      </p:sp>
      <p:sp>
        <p:nvSpPr>
          <p:cNvPr id="378882" name="Rectangle 2"/>
          <p:cNvSpPr>
            <a:spLocks noGrp="1" noChangeArrowheads="1"/>
          </p:cNvSpPr>
          <p:nvPr>
            <p:ph type="title"/>
          </p:nvPr>
        </p:nvSpPr>
        <p:spPr>
          <a:xfrm>
            <a:off x="611188" y="260350"/>
            <a:ext cx="8353425" cy="64770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a:t>Some important COMMON blocks in short (1)</a:t>
            </a:r>
            <a:r>
              <a:rPr lang="ar-SA" sz="2800" b="1">
                <a:cs typeface="Arial" charset="0"/>
              </a:rPr>
              <a:t>‏</a:t>
            </a:r>
            <a:endParaRPr lang="en-GB" sz="2800" b="1"/>
          </a:p>
        </p:txBody>
      </p:sp>
      <p:sp>
        <p:nvSpPr>
          <p:cNvPr id="378883" name="Text Box 3"/>
          <p:cNvSpPr txBox="1">
            <a:spLocks noChangeArrowheads="1"/>
          </p:cNvSpPr>
          <p:nvPr/>
        </p:nvSpPr>
        <p:spPr bwMode="auto">
          <a:xfrm>
            <a:off x="684213" y="836613"/>
            <a:ext cx="8459787" cy="3713162"/>
          </a:xfrm>
          <a:prstGeom prst="rect">
            <a:avLst/>
          </a:prstGeom>
          <a:noFill/>
          <a:ln w="9525">
            <a:noFill/>
            <a:round/>
            <a:headEnd/>
            <a:tailEnd/>
          </a:ln>
          <a:effectLst/>
        </p:spPr>
        <p:txBody>
          <a:bodyPr lIns="90000" tIns="46800" rIns="90000" bIns="46800">
            <a:spAutoFit/>
          </a:bodyPr>
          <a:lstStyle/>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BEAMCM:</a:t>
            </a:r>
            <a:r>
              <a:rPr lang="en-GB" sz="2000">
                <a:solidFill>
                  <a:srgbClr val="000000"/>
                </a:solidFill>
              </a:rPr>
              <a:t> 	beam properties of primary (BEAM and BEAMPOS)</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CASLIM:</a:t>
            </a:r>
            <a:r>
              <a:rPr lang="en-GB" sz="2000">
                <a:solidFill>
                  <a:srgbClr val="000000"/>
                </a:solidFill>
              </a:rPr>
              <a:t> 	number of primary particles followed </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EMFSTK:</a:t>
            </a:r>
            <a:r>
              <a:rPr lang="en-GB" sz="2000">
                <a:solidFill>
                  <a:srgbClr val="000000"/>
                </a:solidFill>
              </a:rPr>
              <a:t> 	particle stack for electrons and photons</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SOURCM:</a:t>
            </a:r>
            <a:r>
              <a:rPr lang="en-GB" sz="2000">
                <a:solidFill>
                  <a:srgbClr val="000000"/>
                </a:solidFill>
              </a:rPr>
              <a:t>	user variables and information for a user-written source</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FHEAVY</a:t>
            </a:r>
            <a:r>
              <a:rPr lang="en-GB" sz="2000">
                <a:solidFill>
                  <a:srgbClr val="000000"/>
                </a:solidFill>
              </a:rPr>
              <a:t>:	stack of heavy secondaries created in nuclear evaporation</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GENSTK:</a:t>
            </a:r>
            <a:r>
              <a:rPr lang="en-GB" sz="2000">
                <a:solidFill>
                  <a:srgbClr val="000000"/>
                </a:solidFill>
              </a:rPr>
              <a:t> 	properties of each secondary created in a hadronic event</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LTCLCM:</a:t>
            </a:r>
            <a:r>
              <a:rPr lang="en-GB" sz="2000">
                <a:solidFill>
                  <a:srgbClr val="000000"/>
                </a:solidFill>
              </a:rPr>
              <a:t>	LaTtice CeLl CoMmon (needed when writing symmetry  </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transformations for Lattice Geometry)</a:t>
            </a:r>
            <a:r>
              <a:rPr lang="ar-SA" sz="2000">
                <a:solidFill>
                  <a:srgbClr val="000000"/>
                </a:solidFill>
                <a:cs typeface="Arial" charset="0"/>
              </a:rPr>
              <a:t>‏</a:t>
            </a:r>
            <a:endParaRPr lang="en-GB" sz="2000">
              <a:solidFill>
                <a:srgbClr val="000000"/>
              </a:solidFill>
            </a:endParaRP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FLKMAT:</a:t>
            </a:r>
            <a:r>
              <a:rPr lang="en-GB" sz="2000">
                <a:solidFill>
                  <a:srgbClr val="000000"/>
                </a:solidFill>
              </a:rPr>
              <a:t> 	material properties</a:t>
            </a:r>
          </a:p>
          <a:p>
            <a:pPr algn="l" defTabSz="457200">
              <a:lnSpc>
                <a:spcPct val="110000"/>
              </a:lnSpc>
              <a:spcBef>
                <a:spcPct val="10000"/>
              </a:spcBef>
              <a:buClr>
                <a:srgbClr val="3333CC"/>
              </a:buClr>
              <a:buSzPct val="100000"/>
              <a:buFont typeface="Tahoma" pitchFamily="34" charset="0"/>
              <a:buNone/>
              <a:tabLst>
                <a:tab pos="0" algn="l"/>
                <a:tab pos="14859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FLKSTK:</a:t>
            </a:r>
            <a:r>
              <a:rPr lang="en-GB" sz="2000">
                <a:solidFill>
                  <a:srgbClr val="000000"/>
                </a:solidFill>
              </a:rPr>
              <a:t>	main Fluka particle stack</a:t>
            </a:r>
          </a:p>
        </p:txBody>
      </p:sp>
      <p:sp>
        <p:nvSpPr>
          <p:cNvPr id="378884" name="Text Box 4"/>
          <p:cNvSpPr txBox="1">
            <a:spLocks noChangeArrowheads="1"/>
          </p:cNvSpPr>
          <p:nvPr/>
        </p:nvSpPr>
        <p:spPr bwMode="auto">
          <a:xfrm>
            <a:off x="684213" y="4468813"/>
            <a:ext cx="8062912" cy="1984375"/>
          </a:xfrm>
          <a:prstGeom prst="rect">
            <a:avLst/>
          </a:prstGeom>
          <a:noFill/>
          <a:ln w="9525">
            <a:noFill/>
            <a:round/>
            <a:headEnd/>
            <a:tailEnd/>
          </a:ln>
          <a:effectLst/>
        </p:spPr>
        <p:txBody>
          <a:bodyPr lIns="90000" tIns="46800" rIns="90000" bIns="46800">
            <a:spAutoFit/>
          </a:bodyPr>
          <a:lstStyle/>
          <a:p>
            <a:pPr algn="l" defTabSz="457200">
              <a:spcAft>
                <a:spcPct val="30000"/>
              </a:spcAft>
              <a:buClr>
                <a:srgbClr val="3333CC"/>
              </a:buClr>
              <a:buSzPct val="100000"/>
              <a:buFont typeface="Tahoma" pitchFamily="34" charset="0"/>
              <a:buNone/>
              <a:tabLst>
                <a:tab pos="1485900" algn="l"/>
                <a:tab pos="14938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SOUEVT:</a:t>
            </a:r>
            <a:r>
              <a:rPr lang="en-GB" sz="2000">
                <a:solidFill>
                  <a:srgbClr val="000000"/>
                </a:solidFill>
              </a:rPr>
              <a:t> 	variables describing the source event</a:t>
            </a:r>
          </a:p>
          <a:p>
            <a:pPr algn="l" defTabSz="457200">
              <a:spcAft>
                <a:spcPct val="30000"/>
              </a:spcAft>
              <a:buClr>
                <a:srgbClr val="3333CC"/>
              </a:buClr>
              <a:buSzPct val="100000"/>
              <a:buFont typeface="Tahoma" pitchFamily="34" charset="0"/>
              <a:buNone/>
              <a:tabLst>
                <a:tab pos="1485900" algn="l"/>
                <a:tab pos="14938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TRACKR:</a:t>
            </a:r>
            <a:r>
              <a:rPr lang="en-GB" sz="2000">
                <a:solidFill>
                  <a:srgbClr val="000000"/>
                </a:solidFill>
              </a:rPr>
              <a:t> 	variables concerning the properties of transported </a:t>
            </a:r>
          </a:p>
          <a:p>
            <a:pPr algn="l" defTabSz="457200">
              <a:spcAft>
                <a:spcPct val="30000"/>
              </a:spcAft>
              <a:buClr>
                <a:srgbClr val="3333CC"/>
              </a:buClr>
              <a:buSzPct val="100000"/>
              <a:buFont typeface="Tahoma" pitchFamily="34" charset="0"/>
              <a:buNone/>
              <a:tabLst>
                <a:tab pos="1485900" algn="l"/>
                <a:tab pos="14938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                   particle (track) at run time</a:t>
            </a:r>
          </a:p>
          <a:p>
            <a:pPr algn="l" defTabSz="457200">
              <a:spcAft>
                <a:spcPct val="30000"/>
              </a:spcAft>
              <a:buClr>
                <a:srgbClr val="3333CC"/>
              </a:buClr>
              <a:buSzPct val="100000"/>
              <a:buFont typeface="Tahoma" pitchFamily="34" charset="0"/>
              <a:buNone/>
              <a:tabLst>
                <a:tab pos="1485900" algn="l"/>
                <a:tab pos="14938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PAPROP:</a:t>
            </a:r>
            <a:r>
              <a:rPr lang="en-GB" sz="2000">
                <a:solidFill>
                  <a:srgbClr val="000000"/>
                </a:solidFill>
              </a:rPr>
              <a:t>      particle properties (masses, charges, mean lives…)</a:t>
            </a:r>
          </a:p>
          <a:p>
            <a:pPr algn="l" defTabSz="457200">
              <a:spcAft>
                <a:spcPct val="30000"/>
              </a:spcAft>
              <a:buClr>
                <a:srgbClr val="3333CC"/>
              </a:buClr>
              <a:buSzPct val="100000"/>
              <a:buFont typeface="Tahoma" pitchFamily="34" charset="0"/>
              <a:buNone/>
              <a:tabLst>
                <a:tab pos="1485900" algn="l"/>
                <a:tab pos="14938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SCOHLP:</a:t>
            </a:r>
            <a:r>
              <a:rPr lang="en-GB" sz="2000">
                <a:solidFill>
                  <a:srgbClr val="000000"/>
                </a:solidFill>
              </a:rPr>
              <a:t> 	variables concerning the current estimator type</a:t>
            </a:r>
            <a:endParaRPr lang="en-GB" sz="180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7001C344-5F57-4CCC-92D4-B8A7EADA1222}" type="slidenum">
              <a:rPr lang="en-US"/>
              <a:pPr/>
              <a:t>14</a:t>
            </a:fld>
            <a:endParaRPr lang="en-US"/>
          </a:p>
        </p:txBody>
      </p:sp>
      <p:sp>
        <p:nvSpPr>
          <p:cNvPr id="487426" name="Rectangle 2"/>
          <p:cNvSpPr>
            <a:spLocks noGrp="1" noChangeArrowheads="1"/>
          </p:cNvSpPr>
          <p:nvPr>
            <p:ph type="title"/>
          </p:nvPr>
        </p:nvSpPr>
        <p:spPr/>
        <p:txBody>
          <a:bodyPr/>
          <a:lstStyle/>
          <a:p>
            <a:r>
              <a:rPr lang="en-GB" sz="3200" b="1"/>
              <a:t>Converting Names</a:t>
            </a:r>
            <a:r>
              <a:rPr lang="en-GB" sz="3200" b="1">
                <a:latin typeface="Symbol" pitchFamily="18" charset="2"/>
              </a:rPr>
              <a:t></a:t>
            </a:r>
            <a:r>
              <a:rPr lang="en-GB" sz="3200" b="1"/>
              <a:t>Number</a:t>
            </a:r>
            <a:endParaRPr lang="en-US" sz="3200" b="1"/>
          </a:p>
        </p:txBody>
      </p:sp>
      <p:sp>
        <p:nvSpPr>
          <p:cNvPr id="487427" name="Rectangle 3"/>
          <p:cNvSpPr>
            <a:spLocks noGrp="1" noChangeArrowheads="1"/>
          </p:cNvSpPr>
          <p:nvPr>
            <p:ph type="body" idx="1"/>
          </p:nvPr>
        </p:nvSpPr>
        <p:spPr>
          <a:xfrm>
            <a:off x="611188" y="836613"/>
            <a:ext cx="7924800" cy="5181600"/>
          </a:xfrm>
        </p:spPr>
        <p:txBody>
          <a:bodyPr/>
          <a:lstStyle/>
          <a:p>
            <a:r>
              <a:rPr lang="en-US"/>
              <a:t>FLUKA converts all </a:t>
            </a:r>
            <a:r>
              <a:rPr lang="en-US" u="sng">
                <a:solidFill>
                  <a:srgbClr val="FF0000"/>
                </a:solidFill>
              </a:rPr>
              <a:t>Names</a:t>
            </a:r>
            <a:r>
              <a:rPr lang="en-US"/>
              <a:t> given in the input file to </a:t>
            </a:r>
            <a:r>
              <a:rPr lang="en-US" u="sng">
                <a:solidFill>
                  <a:srgbClr val="FF0000"/>
                </a:solidFill>
              </a:rPr>
              <a:t>Numbers</a:t>
            </a:r>
            <a:r>
              <a:rPr lang="en-US"/>
              <a:t>: all the arguments that you will find in user routines are numeric</a:t>
            </a:r>
          </a:p>
        </p:txBody>
      </p:sp>
      <p:sp>
        <p:nvSpPr>
          <p:cNvPr id="487428" name="Rectangle 4"/>
          <p:cNvSpPr>
            <a:spLocks noChangeArrowheads="1"/>
          </p:cNvSpPr>
          <p:nvPr/>
        </p:nvSpPr>
        <p:spPr bwMode="auto">
          <a:xfrm>
            <a:off x="762000" y="1557338"/>
            <a:ext cx="8193088" cy="5330825"/>
          </a:xfrm>
          <a:prstGeom prst="rect">
            <a:avLst/>
          </a:prstGeom>
          <a:noFill/>
          <a:ln w="9525">
            <a:noFill/>
            <a:round/>
            <a:headEnd/>
            <a:tailEnd/>
          </a:ln>
          <a:effectLst/>
        </p:spPr>
        <p:txBody>
          <a:bodyPr lIns="90000" tIns="46800" rIns="90000" bIns="46800"/>
          <a:lstStyle/>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000"/>
              <a:t> </a:t>
            </a:r>
            <a:r>
              <a:rPr lang="en-GB" sz="1600"/>
              <a:t>To get the number starting from a region name</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b="1"/>
              <a:t>CALL GEON2R ( REGNAM, NREG, IERR )</a:t>
            </a:r>
            <a:r>
              <a:rPr lang="ar-SA" sz="1600" b="1">
                <a:cs typeface="Arial" charset="0"/>
              </a:rPr>
              <a:t>‏</a:t>
            </a:r>
            <a:endParaRPr lang="en-GB" sz="1600" b="1"/>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Input variable: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r>
              <a:rPr lang="en-GB" sz="1600">
                <a:solidFill>
                  <a:srgbClr val="0000FF"/>
                </a:solidFill>
              </a:rPr>
              <a:t>Regnam   = region name   (CHAR*8)</a:t>
            </a:r>
            <a:r>
              <a:rPr lang="en-GB" sz="1600"/>
              <a:t>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Output variables: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r>
              <a:rPr lang="en-GB" sz="1600">
                <a:solidFill>
                  <a:srgbClr val="0000FF"/>
                </a:solidFill>
              </a:rPr>
              <a:t>Nreg     = region number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a:t>
            </a:r>
            <a:r>
              <a:rPr lang="en-GB" sz="1600">
                <a:solidFill>
                  <a:srgbClr val="0000FF"/>
                </a:solidFill>
              </a:rPr>
              <a:t>        Ierr     = error code (0 on success, 1 on failure)</a:t>
            </a:r>
            <a:r>
              <a:rPr lang="en-GB" sz="1600"/>
              <a:t>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To get the name of a region when you know the number:</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b="1"/>
              <a:t>CALL GEOR2N ( NREG, REGNAM, IERR )</a:t>
            </a:r>
            <a:r>
              <a:rPr lang="ar-SA" sz="1600" b="1">
                <a:cs typeface="Arial" charset="0"/>
              </a:rPr>
              <a:t>‏</a:t>
            </a:r>
            <a:endParaRPr lang="en-GB" sz="1600" b="1"/>
          </a:p>
          <a:p>
            <a:pPr marL="341313" indent="-341313" algn="l" defTabSz="457200">
              <a:lnSpc>
                <a:spcPct val="90000"/>
              </a:lnSpc>
              <a:spcBef>
                <a:spcPts val="400"/>
              </a:spcBef>
              <a:buClr>
                <a:schemeClr val="hlink"/>
              </a:buClr>
              <a:buSzPct val="8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Input variable:                                                  </a:t>
            </a:r>
          </a:p>
          <a:p>
            <a:pPr marL="341313" indent="-341313" algn="l" defTabSz="457200">
              <a:lnSpc>
                <a:spcPct val="90000"/>
              </a:lnSpc>
              <a:spcBef>
                <a:spcPts val="400"/>
              </a:spcBef>
              <a:buClr>
                <a:schemeClr val="hlink"/>
              </a:buClr>
              <a:buSzPct val="8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r>
              <a:rPr lang="en-GB" sz="1600">
                <a:solidFill>
                  <a:srgbClr val="3333CC"/>
                </a:solidFill>
              </a:rPr>
              <a:t>Nreg   = region number</a:t>
            </a:r>
            <a:r>
              <a:rPr lang="en-GB" sz="1600"/>
              <a:t>                                         </a:t>
            </a:r>
          </a:p>
          <a:p>
            <a:pPr marL="341313" indent="-341313" algn="l" defTabSz="457200">
              <a:lnSpc>
                <a:spcPct val="90000"/>
              </a:lnSpc>
              <a:spcBef>
                <a:spcPts val="400"/>
              </a:spcBef>
              <a:buClr>
                <a:schemeClr val="hlink"/>
              </a:buClr>
              <a:buSzPct val="8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a:t>
            </a:r>
          </a:p>
          <a:p>
            <a:pPr marL="341313" indent="-341313" algn="l" defTabSz="457200">
              <a:lnSpc>
                <a:spcPct val="90000"/>
              </a:lnSpc>
              <a:spcBef>
                <a:spcPts val="400"/>
              </a:spcBef>
              <a:buClr>
                <a:schemeClr val="hlink"/>
              </a:buClr>
              <a:buSzPct val="80000"/>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Output variables: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r>
              <a:rPr lang="en-GB" sz="1600">
                <a:solidFill>
                  <a:srgbClr val="3333CC"/>
                </a:solidFill>
              </a:rPr>
              <a:t>Regname  = region name  (CHAR*8)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a:t>
            </a:r>
            <a:r>
              <a:rPr lang="en-GB" sz="1600">
                <a:solidFill>
                  <a:srgbClr val="3333CC"/>
                </a:solidFill>
              </a:rPr>
              <a:t>        Ierr     = error code (0 on success, 1 on failure)</a:t>
            </a:r>
            <a:r>
              <a:rPr lang="en-GB" sz="1000"/>
              <a:t>            </a:t>
            </a:r>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000"/>
          </a:p>
          <a:p>
            <a:pPr marL="341313" indent="-341313" algn="l" defTabSz="457200">
              <a:lnSpc>
                <a:spcPct val="90000"/>
              </a:lnSpc>
              <a:spcBef>
                <a:spcPts val="400"/>
              </a:spcBef>
              <a:buClr>
                <a:schemeClr val="hlink"/>
              </a:buClr>
              <a:buSzPct val="8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000"/>
          </a:p>
        </p:txBody>
      </p:sp>
      <p:sp>
        <p:nvSpPr>
          <p:cNvPr id="487429" name="Text Box 5"/>
          <p:cNvSpPr txBox="1">
            <a:spLocks noChangeArrowheads="1"/>
          </p:cNvSpPr>
          <p:nvPr/>
        </p:nvSpPr>
        <p:spPr bwMode="auto">
          <a:xfrm>
            <a:off x="6289675" y="2438400"/>
            <a:ext cx="2386013" cy="701675"/>
          </a:xfrm>
          <a:prstGeom prst="rect">
            <a:avLst/>
          </a:prstGeom>
          <a:noFill/>
          <a:ln w="9525">
            <a:noFill/>
            <a:round/>
            <a:headEnd/>
            <a:tailEnd/>
          </a:ln>
          <a:effectLst/>
        </p:spPr>
        <p:txBody>
          <a:bodyPr wrap="none" lIns="90000" tIns="46800" rIns="90000" bIns="46800">
            <a:spAutoFit/>
          </a:bodyPr>
          <a:lstStyle/>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Similar routines</a:t>
            </a:r>
          </a:p>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for lattice geometry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3C527CF8-37E3-4B03-8DE8-5A2C69239C12}" type="slidenum">
              <a:rPr lang="en-US"/>
              <a:pPr/>
              <a:t>15</a:t>
            </a:fld>
            <a:endParaRPr lang="en-US"/>
          </a:p>
        </p:txBody>
      </p:sp>
      <p:sp>
        <p:nvSpPr>
          <p:cNvPr id="518146" name="Rectangle 2"/>
          <p:cNvSpPr>
            <a:spLocks noGrp="1" noChangeArrowheads="1"/>
          </p:cNvSpPr>
          <p:nvPr>
            <p:ph type="title"/>
          </p:nvPr>
        </p:nvSpPr>
        <p:spPr>
          <a:xfrm>
            <a:off x="827088" y="465138"/>
            <a:ext cx="8029575" cy="947737"/>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t>source (user written source: generation of initial kinematics)</a:t>
            </a:r>
            <a:r>
              <a:rPr lang="ar-SA" sz="3200" b="1">
                <a:cs typeface="Arial" charset="0"/>
              </a:rPr>
              <a:t>‏</a:t>
            </a:r>
            <a:endParaRPr lang="en-GB" sz="3200" b="1"/>
          </a:p>
        </p:txBody>
      </p:sp>
      <p:pic>
        <p:nvPicPr>
          <p:cNvPr id="518147" name="Picture 3"/>
          <p:cNvPicPr>
            <a:picLocks noChangeAspect="1" noChangeArrowheads="1"/>
          </p:cNvPicPr>
          <p:nvPr/>
        </p:nvPicPr>
        <p:blipFill>
          <a:blip r:embed="rId3"/>
          <a:srcRect/>
          <a:stretch>
            <a:fillRect/>
          </a:stretch>
        </p:blipFill>
        <p:spPr bwMode="auto">
          <a:xfrm>
            <a:off x="914400" y="1676400"/>
            <a:ext cx="7596188" cy="1779588"/>
          </a:xfrm>
          <a:prstGeom prst="rect">
            <a:avLst/>
          </a:prstGeom>
          <a:noFill/>
          <a:ln w="9525">
            <a:noFill/>
            <a:round/>
            <a:headEnd/>
            <a:tailEnd/>
          </a:ln>
          <a:effectLst/>
        </p:spPr>
      </p:pic>
      <p:sp>
        <p:nvSpPr>
          <p:cNvPr id="518148" name="Rectangle 4"/>
          <p:cNvSpPr>
            <a:spLocks noChangeArrowheads="1"/>
          </p:cNvSpPr>
          <p:nvPr/>
        </p:nvSpPr>
        <p:spPr bwMode="auto">
          <a:xfrm>
            <a:off x="2057400" y="2971800"/>
            <a:ext cx="838200" cy="304800"/>
          </a:xfrm>
          <a:prstGeom prst="rect">
            <a:avLst/>
          </a:prstGeom>
          <a:solidFill>
            <a:srgbClr val="FFFFFF"/>
          </a:solidFill>
          <a:ln w="9525">
            <a:noFill/>
            <a:round/>
            <a:headEnd/>
            <a:tailEnd/>
          </a:ln>
          <a:effectLst/>
        </p:spPr>
        <p:txBody>
          <a:bodyPr wrap="none" anchor="ctr"/>
          <a:lstStyle/>
          <a:p>
            <a:endParaRPr lang="en-US"/>
          </a:p>
        </p:txBody>
      </p:sp>
      <p:sp>
        <p:nvSpPr>
          <p:cNvPr id="518149" name="Text Box 5"/>
          <p:cNvSpPr txBox="1">
            <a:spLocks noChangeArrowheads="1"/>
          </p:cNvSpPr>
          <p:nvPr/>
        </p:nvSpPr>
        <p:spPr bwMode="auto">
          <a:xfrm>
            <a:off x="517525" y="3573463"/>
            <a:ext cx="8093075" cy="25304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Subroutine </a:t>
            </a:r>
            <a:r>
              <a:rPr lang="en-GB" sz="2000">
                <a:solidFill>
                  <a:srgbClr val="3333CC"/>
                </a:solidFill>
              </a:rPr>
              <a:t>SOURCE</a:t>
            </a:r>
            <a:r>
              <a:rPr lang="en-GB" sz="2000">
                <a:solidFill>
                  <a:srgbClr val="000000"/>
                </a:solidFill>
              </a:rPr>
              <a:t> is probably the most frequently used user routine. It is activated by option </a:t>
            </a:r>
            <a:r>
              <a:rPr lang="en-GB" sz="2000">
                <a:solidFill>
                  <a:srgbClr val="3333CC"/>
                </a:solidFill>
              </a:rPr>
              <a:t>SOURCE</a:t>
            </a:r>
            <a:r>
              <a:rPr lang="en-GB" sz="2000">
                <a:solidFill>
                  <a:srgbClr val="000000"/>
                </a:solidFill>
              </a:rPr>
              <a:t> and is used to sample primary particle properties from distributions (in space, energy, time, direction or mixture of particles) which cannot be described with the </a:t>
            </a:r>
            <a:r>
              <a:rPr lang="en-GB" sz="2000">
                <a:solidFill>
                  <a:srgbClr val="3333CC"/>
                </a:solidFill>
              </a:rPr>
              <a:t>BEAM, BEAMPOS </a:t>
            </a:r>
            <a:r>
              <a:rPr lang="en-GB" sz="2000">
                <a:solidFill>
                  <a:srgbClr val="000000"/>
                </a:solidFill>
              </a:rPr>
              <a:t>and</a:t>
            </a:r>
            <a:r>
              <a:rPr lang="en-GB" sz="2000">
                <a:solidFill>
                  <a:srgbClr val="3333CC"/>
                </a:solidFill>
              </a:rPr>
              <a:t> BEAMAXES</a:t>
            </a:r>
            <a:r>
              <a:rPr lang="en-GB" sz="2000">
                <a:solidFill>
                  <a:srgbClr val="000000"/>
                </a:solidFill>
              </a:rPr>
              <a:t> cards. At each call, one (or more) particle(s) must be loaded onto </a:t>
            </a:r>
            <a:r>
              <a:rPr lang="en-GB" sz="2000">
                <a:solidFill>
                  <a:srgbClr val="3333CC"/>
                </a:solidFill>
              </a:rPr>
              <a:t>COMMON FLKSTK</a:t>
            </a:r>
            <a:r>
              <a:rPr lang="en-GB" sz="2000">
                <a:solidFill>
                  <a:srgbClr val="000000"/>
                </a:solidFill>
              </a:rPr>
              <a:t> (particle bank) before returning control. These values can be read from a file, generated by some sampling algorithm, or just assigned.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E568EF2F-180F-4BD0-B1CB-D0843D116CB8}" type="slidenum">
              <a:rPr lang="en-US"/>
              <a:pPr/>
              <a:t>16</a:t>
            </a:fld>
            <a:endParaRPr lang="en-US"/>
          </a:p>
        </p:txBody>
      </p:sp>
      <p:sp>
        <p:nvSpPr>
          <p:cNvPr id="520194"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Using source</a:t>
            </a:r>
          </a:p>
        </p:txBody>
      </p:sp>
      <p:sp>
        <p:nvSpPr>
          <p:cNvPr id="520195" name="Text Box 3"/>
          <p:cNvSpPr txBox="1">
            <a:spLocks noChangeArrowheads="1"/>
          </p:cNvSpPr>
          <p:nvPr/>
        </p:nvSpPr>
        <p:spPr bwMode="auto">
          <a:xfrm>
            <a:off x="638175" y="1125538"/>
            <a:ext cx="8397875" cy="1401762"/>
          </a:xfrm>
          <a:prstGeom prst="rect">
            <a:avLst/>
          </a:prstGeom>
          <a:noFill/>
          <a:ln w="9525">
            <a:noFill/>
            <a:round/>
            <a:headEnd/>
            <a:tailEnd/>
          </a:ln>
          <a:effectLst/>
        </p:spPr>
        <p:txBody>
          <a:bodyPr lIns="90000" tIns="46800" rIns="90000" bIns="46800">
            <a:spAutoFit/>
          </a:bodyPr>
          <a:lstStyle/>
          <a:p>
            <a:pPr algn="l" defTabSz="457200">
              <a:lnSpc>
                <a:spcPct val="110000"/>
              </a:lnSpc>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Option </a:t>
            </a:r>
            <a:r>
              <a:rPr lang="en-GB" sz="2000">
                <a:solidFill>
                  <a:srgbClr val="3333CC"/>
                </a:solidFill>
              </a:rPr>
              <a:t>SOURCE</a:t>
            </a:r>
            <a:r>
              <a:rPr lang="en-GB" sz="2000">
                <a:solidFill>
                  <a:srgbClr val="000000"/>
                </a:solidFill>
              </a:rPr>
              <a:t> allows the user to input up to 18 numerical values </a:t>
            </a:r>
            <a:r>
              <a:rPr lang="en-GB" sz="2000">
                <a:solidFill>
                  <a:srgbClr val="FF0000"/>
                </a:solidFill>
              </a:rPr>
              <a:t>(WHASOU(1),(2). . . (18))</a:t>
            </a:r>
            <a:r>
              <a:rPr lang="en-GB" sz="2000">
                <a:solidFill>
                  <a:srgbClr val="000000"/>
                </a:solidFill>
              </a:rPr>
              <a:t> and one 8-character string </a:t>
            </a:r>
            <a:r>
              <a:rPr lang="en-GB" sz="2000">
                <a:solidFill>
                  <a:srgbClr val="3333CC"/>
                </a:solidFill>
              </a:rPr>
              <a:t>(</a:t>
            </a:r>
            <a:r>
              <a:rPr lang="en-GB" sz="2000">
                <a:solidFill>
                  <a:srgbClr val="FF0000"/>
                </a:solidFill>
              </a:rPr>
              <a:t>SDUSOU</a:t>
            </a:r>
            <a:r>
              <a:rPr lang="en-GB" sz="2000">
                <a:solidFill>
                  <a:srgbClr val="3333CC"/>
                </a:solidFill>
              </a:rPr>
              <a:t>)</a:t>
            </a:r>
            <a:r>
              <a:rPr lang="en-GB" sz="2000">
                <a:solidFill>
                  <a:srgbClr val="000000"/>
                </a:solidFill>
              </a:rPr>
              <a:t> which can be accessed by the subroutine by including the following line:</a:t>
            </a:r>
          </a:p>
          <a:p>
            <a:pPr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3333CC"/>
                </a:solidFill>
              </a:rPr>
              <a:t>INCLUDE ’(SOURCM)’</a:t>
            </a:r>
          </a:p>
        </p:txBody>
      </p:sp>
      <p:pic>
        <p:nvPicPr>
          <p:cNvPr id="52019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838200" y="3214688"/>
            <a:ext cx="7391400" cy="2519362"/>
          </a:xfrm>
          <a:prstGeom prst="rect">
            <a:avLst/>
          </a:prstGeom>
          <a:noFill/>
          <a:ln w="9525">
            <a:noFill/>
            <a:round/>
            <a:headEnd/>
            <a:tailEnd/>
          </a:ln>
          <a:effectLst/>
        </p:spPr>
      </p:pic>
      <p:sp>
        <p:nvSpPr>
          <p:cNvPr id="520197" name="Text Box 5"/>
          <p:cNvSpPr txBox="1">
            <a:spLocks noChangeArrowheads="1"/>
          </p:cNvSpPr>
          <p:nvPr/>
        </p:nvSpPr>
        <p:spPr bwMode="auto">
          <a:xfrm>
            <a:off x="593725" y="2565400"/>
            <a:ext cx="8093075" cy="7016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The user can insert any first time initialization within the following IF block: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B2EC66D6-D90C-4271-91E2-DBCB98BB4341}" type="slidenum">
              <a:rPr lang="en-US"/>
              <a:pPr/>
              <a:t>17</a:t>
            </a:fld>
            <a:endParaRPr lang="en-US"/>
          </a:p>
        </p:txBody>
      </p:sp>
      <p:sp>
        <p:nvSpPr>
          <p:cNvPr id="52224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Using source (continues...)</a:t>
            </a:r>
            <a:r>
              <a:rPr lang="ar-SA">
                <a:cs typeface="Arial" charset="0"/>
              </a:rPr>
              <a:t>‏</a:t>
            </a:r>
            <a:endParaRPr lang="en-GB"/>
          </a:p>
        </p:txBody>
      </p:sp>
      <p:grpSp>
        <p:nvGrpSpPr>
          <p:cNvPr id="522243" name="Group 3"/>
          <p:cNvGrpSpPr>
            <a:grpSpLocks/>
          </p:cNvGrpSpPr>
          <p:nvPr/>
        </p:nvGrpSpPr>
        <p:grpSpPr bwMode="auto">
          <a:xfrm>
            <a:off x="481013" y="1484313"/>
            <a:ext cx="8915400" cy="1062037"/>
            <a:chOff x="144" y="1055"/>
            <a:chExt cx="5616" cy="669"/>
          </a:xfrm>
        </p:grpSpPr>
        <p:pic>
          <p:nvPicPr>
            <p:cNvPr id="52224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4" y="1440"/>
              <a:ext cx="5424" cy="284"/>
            </a:xfrm>
            <a:prstGeom prst="rect">
              <a:avLst/>
            </a:prstGeom>
            <a:noFill/>
            <a:ln w="9525">
              <a:noFill/>
              <a:round/>
              <a:headEnd/>
              <a:tailEnd/>
            </a:ln>
            <a:effectLst/>
          </p:spPr>
        </p:pic>
        <p:sp>
          <p:nvSpPr>
            <p:cNvPr id="522245" name="Text Box 5"/>
            <p:cNvSpPr txBox="1">
              <a:spLocks noChangeArrowheads="1"/>
            </p:cNvSpPr>
            <p:nvPr/>
          </p:nvSpPr>
          <p:spPr bwMode="auto">
            <a:xfrm>
              <a:off x="144" y="1055"/>
              <a:ext cx="5616" cy="231"/>
            </a:xfrm>
            <a:prstGeom prst="rect">
              <a:avLst/>
            </a:prstGeom>
            <a:noFill/>
            <a:ln w="9525">
              <a:noFill/>
              <a:round/>
              <a:headEnd/>
              <a:tailEnd/>
            </a:ln>
            <a:effectLst/>
          </p:spPr>
          <p:txBody>
            <a:bodyPr lIns="90000" tIns="46800" rIns="90000" bIns="46800">
              <a:spAutoFit/>
            </a:bodyPr>
            <a:lstStyle/>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b="1">
                <a:solidFill>
                  <a:srgbClr val="CC0066"/>
                </a:solidFill>
              </a:endParaRPr>
            </a:p>
          </p:txBody>
        </p:sp>
      </p:grpSp>
      <p:grpSp>
        <p:nvGrpSpPr>
          <p:cNvPr id="522246" name="Group 6"/>
          <p:cNvGrpSpPr>
            <a:grpSpLocks/>
          </p:cNvGrpSpPr>
          <p:nvPr/>
        </p:nvGrpSpPr>
        <p:grpSpPr bwMode="auto">
          <a:xfrm>
            <a:off x="565150" y="3141663"/>
            <a:ext cx="8686800" cy="703262"/>
            <a:chOff x="192" y="1728"/>
            <a:chExt cx="5472" cy="443"/>
          </a:xfrm>
        </p:grpSpPr>
        <p:pic>
          <p:nvPicPr>
            <p:cNvPr id="522247" name="Picture 7"/>
            <p:cNvPicPr>
              <a:picLocks noChangeAspect="1" noChangeArrowheads="1"/>
            </p:cNvPicPr>
            <p:nvPr/>
          </p:nvPicPr>
          <p:blipFill>
            <a:blip r:embed="rId4"/>
            <a:srcRect/>
            <a:stretch>
              <a:fillRect/>
            </a:stretch>
          </p:blipFill>
          <p:spPr bwMode="auto">
            <a:xfrm>
              <a:off x="192" y="1920"/>
              <a:ext cx="2318" cy="251"/>
            </a:xfrm>
            <a:prstGeom prst="rect">
              <a:avLst/>
            </a:prstGeom>
            <a:noFill/>
            <a:ln w="9525">
              <a:noFill/>
              <a:round/>
              <a:headEnd/>
              <a:tailEnd/>
            </a:ln>
            <a:effectLst/>
          </p:spPr>
        </p:pic>
        <p:sp>
          <p:nvSpPr>
            <p:cNvPr id="522248" name="Rectangle 8"/>
            <p:cNvSpPr>
              <a:spLocks noChangeArrowheads="1"/>
            </p:cNvSpPr>
            <p:nvPr/>
          </p:nvSpPr>
          <p:spPr bwMode="auto">
            <a:xfrm>
              <a:off x="192" y="1728"/>
              <a:ext cx="5472" cy="231"/>
            </a:xfrm>
            <a:prstGeom prst="rect">
              <a:avLst/>
            </a:prstGeom>
            <a:noFill/>
            <a:ln w="9525">
              <a:noFill/>
              <a:round/>
              <a:headEnd/>
              <a:tailEnd/>
            </a:ln>
            <a:effectLst/>
          </p:spPr>
          <p:txBody>
            <a:bodyPr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b="1">
                <a:solidFill>
                  <a:srgbClr val="CC0066"/>
                </a:solidFill>
              </a:endParaRPr>
            </a:p>
          </p:txBody>
        </p:sp>
      </p:grpSp>
      <p:grpSp>
        <p:nvGrpSpPr>
          <p:cNvPr id="522249" name="Group 9"/>
          <p:cNvGrpSpPr>
            <a:grpSpLocks/>
          </p:cNvGrpSpPr>
          <p:nvPr/>
        </p:nvGrpSpPr>
        <p:grpSpPr bwMode="auto">
          <a:xfrm>
            <a:off x="539750" y="4005263"/>
            <a:ext cx="5187950" cy="787400"/>
            <a:chOff x="140" y="2352"/>
            <a:chExt cx="3268" cy="496"/>
          </a:xfrm>
        </p:grpSpPr>
        <p:pic>
          <p:nvPicPr>
            <p:cNvPr id="522250"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4" y="2544"/>
              <a:ext cx="3264" cy="304"/>
            </a:xfrm>
            <a:prstGeom prst="rect">
              <a:avLst/>
            </a:prstGeom>
            <a:noFill/>
            <a:ln w="9525">
              <a:noFill/>
              <a:round/>
              <a:headEnd/>
              <a:tailEnd/>
            </a:ln>
            <a:effectLst/>
          </p:spPr>
        </p:pic>
        <p:sp>
          <p:nvSpPr>
            <p:cNvPr id="522251" name="Rectangle 11"/>
            <p:cNvSpPr>
              <a:spLocks noChangeArrowheads="1"/>
            </p:cNvSpPr>
            <p:nvPr/>
          </p:nvSpPr>
          <p:spPr bwMode="auto">
            <a:xfrm>
              <a:off x="140" y="2352"/>
              <a:ext cx="114" cy="231"/>
            </a:xfrm>
            <a:prstGeom prst="rect">
              <a:avLst/>
            </a:prstGeom>
            <a:noFill/>
            <a:ln w="9525">
              <a:noFill/>
              <a:round/>
              <a:headEnd/>
              <a:tailEnd/>
            </a:ln>
            <a:effectLst/>
          </p:spPr>
          <p:txBody>
            <a:bodyPr wrap="none"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b="1">
                <a:solidFill>
                  <a:srgbClr val="CC0066"/>
                </a:solidFill>
              </a:endParaRPr>
            </a:p>
          </p:txBody>
        </p:sp>
      </p:grpSp>
      <p:sp>
        <p:nvSpPr>
          <p:cNvPr id="522252" name="Text Box 12"/>
          <p:cNvSpPr txBox="1">
            <a:spLocks noChangeArrowheads="1"/>
          </p:cNvSpPr>
          <p:nvPr/>
        </p:nvSpPr>
        <p:spPr bwMode="auto">
          <a:xfrm>
            <a:off x="755650" y="981075"/>
            <a:ext cx="7993063" cy="1187450"/>
          </a:xfrm>
          <a:prstGeom prst="rect">
            <a:avLst/>
          </a:prstGeom>
          <a:noFill/>
          <a:ln w="6350">
            <a:noFill/>
            <a:miter lim="800000"/>
            <a:headEnd type="none" w="sm" len="sm"/>
            <a:tailEnd type="none" w="sm" len="sm"/>
          </a:ln>
          <a:effectLst/>
        </p:spPr>
        <p:txBody>
          <a:bodyPr>
            <a:spAutoFit/>
          </a:bodyPr>
          <a:lstStyle/>
          <a:p>
            <a:pPr algn="l">
              <a:spcBef>
                <a:spcPct val="50000"/>
              </a:spcBef>
            </a:pPr>
            <a:r>
              <a:rPr lang="en-GB">
                <a:solidFill>
                  <a:srgbClr val="CC0066"/>
                </a:solidFill>
              </a:rPr>
              <a:t>The user can load onto the FLKSTK stack one or more particles at each call: for each particle loaded the pointer must be increased by 1</a:t>
            </a:r>
            <a:endParaRPr lang="en-US">
              <a:solidFill>
                <a:srgbClr val="CC0066"/>
              </a:solidFill>
            </a:endParaRPr>
          </a:p>
        </p:txBody>
      </p:sp>
      <p:sp>
        <p:nvSpPr>
          <p:cNvPr id="522253" name="Text Box 13"/>
          <p:cNvSpPr txBox="1">
            <a:spLocks noChangeArrowheads="1"/>
          </p:cNvSpPr>
          <p:nvPr/>
        </p:nvSpPr>
        <p:spPr bwMode="auto">
          <a:xfrm>
            <a:off x="755650" y="2565400"/>
            <a:ext cx="7993063" cy="822325"/>
          </a:xfrm>
          <a:prstGeom prst="rect">
            <a:avLst/>
          </a:prstGeom>
          <a:noFill/>
          <a:ln w="6350">
            <a:noFill/>
            <a:miter lim="800000"/>
            <a:headEnd type="none" w="sm" len="sm"/>
            <a:tailEnd type="none" w="sm" len="sm"/>
          </a:ln>
          <a:effectLst/>
        </p:spPr>
        <p:txBody>
          <a:bodyPr>
            <a:spAutoFit/>
          </a:bodyPr>
          <a:lstStyle/>
          <a:p>
            <a:pPr algn="l">
              <a:buClr>
                <a:srgbClr val="CC0066"/>
              </a:buClr>
              <a:buSzPct val="100000"/>
              <a:buFont typeface="Tahoma" pitchFamily="34" charset="0"/>
              <a:buNone/>
            </a:pPr>
            <a:r>
              <a:rPr lang="en-GB">
                <a:solidFill>
                  <a:srgbClr val="CC0066"/>
                </a:solidFill>
              </a:rPr>
              <a:t>weight of the particle (values different  from 1 </a:t>
            </a:r>
            <a:r>
              <a:rPr lang="en-GB">
                <a:solidFill>
                  <a:srgbClr val="CC0066"/>
                </a:solidFill>
                <a:sym typeface="Wingdings" pitchFamily="2" charset="2"/>
              </a:rPr>
              <a:t> biased source, </a:t>
            </a:r>
            <a:r>
              <a:rPr lang="en-GB">
                <a:solidFill>
                  <a:srgbClr val="CC0066"/>
                </a:solidFill>
              </a:rPr>
              <a:t>advanced users)</a:t>
            </a:r>
            <a:endParaRPr lang="en-US"/>
          </a:p>
        </p:txBody>
      </p:sp>
      <p:sp>
        <p:nvSpPr>
          <p:cNvPr id="522254" name="Text Box 14"/>
          <p:cNvSpPr txBox="1">
            <a:spLocks noChangeArrowheads="1"/>
          </p:cNvSpPr>
          <p:nvPr/>
        </p:nvSpPr>
        <p:spPr bwMode="auto">
          <a:xfrm>
            <a:off x="684213" y="3860800"/>
            <a:ext cx="7775575" cy="457200"/>
          </a:xfrm>
          <a:prstGeom prst="rect">
            <a:avLst/>
          </a:prstGeom>
          <a:noFill/>
          <a:ln w="6350">
            <a:noFill/>
            <a:miter lim="800000"/>
            <a:headEnd type="none" w="sm" len="sm"/>
            <a:tailEnd type="none" w="sm" len="sm"/>
          </a:ln>
          <a:effectLst/>
        </p:spPr>
        <p:txBody>
          <a:bodyPr>
            <a:spAutoFit/>
          </a:bodyPr>
          <a:lstStyle/>
          <a:p>
            <a:pPr algn="l">
              <a:buClr>
                <a:srgbClr val="CC0066"/>
              </a:buClr>
              <a:buSzPct val="100000"/>
              <a:buFont typeface="Tahoma" pitchFamily="34" charset="0"/>
              <a:buNone/>
            </a:pPr>
            <a:r>
              <a:rPr lang="en-GB">
                <a:solidFill>
                  <a:srgbClr val="CC0066"/>
                </a:solidFill>
              </a:rPr>
              <a:t>update the total weight of the primaries </a:t>
            </a:r>
            <a:r>
              <a:rPr lang="en-GB">
                <a:solidFill>
                  <a:srgbClr val="3333CC"/>
                </a:solidFill>
              </a:rPr>
              <a:t>(don’t change)</a:t>
            </a:r>
            <a:r>
              <a:rPr lang="en-GB">
                <a:solidFill>
                  <a:srgbClr val="CC0066"/>
                </a:solidFill>
              </a:rPr>
              <a:t>:</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9B0A2D1B-0868-4D19-977B-9D2D4B28360F}" type="slidenum">
              <a:rPr lang="en-US"/>
              <a:pPr/>
              <a:t>18</a:t>
            </a:fld>
            <a:endParaRPr lang="en-US"/>
          </a:p>
        </p:txBody>
      </p:sp>
      <p:sp>
        <p:nvSpPr>
          <p:cNvPr id="524290" name="Rectangle 2"/>
          <p:cNvSpPr>
            <a:spLocks noGrp="1" noChangeArrowheads="1"/>
          </p:cNvSpPr>
          <p:nvPr>
            <p:ph type="title"/>
          </p:nvPr>
        </p:nvSpPr>
        <p:spPr/>
        <p:txBody>
          <a:bodyPr/>
          <a:lstStyle/>
          <a:p>
            <a:r>
              <a:rPr lang="en-GB" sz="3200" b="1"/>
              <a:t>Using source: setting the particle id</a:t>
            </a:r>
            <a:endParaRPr lang="en-US" sz="3200" b="1">
              <a:cs typeface="Arial" charset="0"/>
            </a:endParaRPr>
          </a:p>
        </p:txBody>
      </p:sp>
      <p:pic>
        <p:nvPicPr>
          <p:cNvPr id="524291" name="Picture 3" descr="s2"/>
          <p:cNvPicPr>
            <a:picLocks noChangeAspect="1" noChangeArrowheads="1"/>
          </p:cNvPicPr>
          <p:nvPr/>
        </p:nvPicPr>
        <p:blipFill>
          <a:blip r:embed="rId3"/>
          <a:srcRect/>
          <a:stretch>
            <a:fillRect/>
          </a:stretch>
        </p:blipFill>
        <p:spPr bwMode="auto">
          <a:xfrm>
            <a:off x="323850" y="1052513"/>
            <a:ext cx="3965575" cy="5805487"/>
          </a:xfrm>
          <a:prstGeom prst="rect">
            <a:avLst/>
          </a:prstGeom>
          <a:noFill/>
        </p:spPr>
      </p:pic>
      <p:sp>
        <p:nvSpPr>
          <p:cNvPr id="524292" name="Rectangle 4"/>
          <p:cNvSpPr>
            <a:spLocks noChangeArrowheads="1"/>
          </p:cNvSpPr>
          <p:nvPr/>
        </p:nvSpPr>
        <p:spPr bwMode="auto">
          <a:xfrm>
            <a:off x="4643438" y="1052513"/>
            <a:ext cx="4105275" cy="2289175"/>
          </a:xfrm>
          <a:prstGeom prst="rect">
            <a:avLst/>
          </a:prstGeom>
          <a:noFill/>
          <a:ln w="9525">
            <a:noFill/>
            <a:round/>
            <a:headEnd/>
            <a:tailEnd/>
          </a:ln>
          <a:effectLst/>
        </p:spPr>
        <p:txBody>
          <a:bodyPr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CC0066"/>
                </a:solidFill>
              </a:rPr>
              <a:t>The template sets the type of particle equal to the one defined by the </a:t>
            </a:r>
            <a:r>
              <a:rPr lang="en-GB" sz="1800" b="1">
                <a:solidFill>
                  <a:srgbClr val="3333CC"/>
                </a:solidFill>
              </a:rPr>
              <a:t>BEAM</a:t>
            </a:r>
            <a:r>
              <a:rPr lang="en-GB" sz="1800" b="1">
                <a:solidFill>
                  <a:srgbClr val="CC0066"/>
                </a:solidFill>
              </a:rPr>
              <a:t> card (plus </a:t>
            </a:r>
            <a:r>
              <a:rPr lang="en-GB" sz="1800" b="1"/>
              <a:t>HI-PROPE</a:t>
            </a:r>
            <a:r>
              <a:rPr lang="en-GB" sz="1800" b="1">
                <a:solidFill>
                  <a:srgbClr val="CC0066"/>
                </a:solidFill>
              </a:rPr>
              <a:t> if used). </a:t>
            </a:r>
          </a:p>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b="1">
              <a:solidFill>
                <a:srgbClr val="CC0066"/>
              </a:solidFill>
            </a:endParaRPr>
          </a:p>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CC0066"/>
                </a:solidFill>
              </a:rPr>
              <a:t>Whichever valid particle id can be set inside the source (may be different event by event)</a:t>
            </a:r>
          </a:p>
        </p:txBody>
      </p:sp>
      <p:sp>
        <p:nvSpPr>
          <p:cNvPr id="524293" name="Line 5"/>
          <p:cNvSpPr>
            <a:spLocks noChangeShapeType="1"/>
          </p:cNvSpPr>
          <p:nvPr/>
        </p:nvSpPr>
        <p:spPr bwMode="auto">
          <a:xfrm flipH="1" flipV="1">
            <a:off x="3203575" y="4797425"/>
            <a:ext cx="2520950" cy="71438"/>
          </a:xfrm>
          <a:prstGeom prst="line">
            <a:avLst/>
          </a:prstGeom>
          <a:noFill/>
          <a:ln w="28575">
            <a:solidFill>
              <a:srgbClr val="FF0000"/>
            </a:solidFill>
            <a:round/>
            <a:headEnd/>
            <a:tailEnd type="arrow" w="med" len="med"/>
          </a:ln>
          <a:effectLst/>
        </p:spPr>
        <p:txBody>
          <a:bodyPr/>
          <a:lstStyle/>
          <a:p>
            <a:endParaRPr lang="en-US"/>
          </a:p>
        </p:txBody>
      </p:sp>
      <p:sp>
        <p:nvSpPr>
          <p:cNvPr id="524294" name="Text Box 6"/>
          <p:cNvSpPr txBox="1">
            <a:spLocks noChangeArrowheads="1"/>
          </p:cNvSpPr>
          <p:nvPr/>
        </p:nvSpPr>
        <p:spPr bwMode="auto">
          <a:xfrm>
            <a:off x="5651500" y="4581525"/>
            <a:ext cx="1516063" cy="457200"/>
          </a:xfrm>
          <a:prstGeom prst="rect">
            <a:avLst/>
          </a:prstGeom>
          <a:noFill/>
          <a:ln w="6350">
            <a:noFill/>
            <a:miter lim="800000"/>
            <a:headEnd type="none" w="sm" len="sm"/>
            <a:tailEnd type="none" w="sm" len="sm"/>
          </a:ln>
          <a:effectLst/>
        </p:spPr>
        <p:txBody>
          <a:bodyPr wrap="none">
            <a:spAutoFit/>
          </a:bodyPr>
          <a:lstStyle/>
          <a:p>
            <a:r>
              <a:rPr lang="en-US"/>
              <a:t>Heavy ion</a:t>
            </a:r>
          </a:p>
        </p:txBody>
      </p:sp>
      <p:sp>
        <p:nvSpPr>
          <p:cNvPr id="524295" name="Line 7"/>
          <p:cNvSpPr>
            <a:spLocks noChangeShapeType="1"/>
          </p:cNvSpPr>
          <p:nvPr/>
        </p:nvSpPr>
        <p:spPr bwMode="auto">
          <a:xfrm flipH="1">
            <a:off x="3311525" y="5661025"/>
            <a:ext cx="2413000" cy="504825"/>
          </a:xfrm>
          <a:prstGeom prst="line">
            <a:avLst/>
          </a:prstGeom>
          <a:noFill/>
          <a:ln w="28575">
            <a:solidFill>
              <a:srgbClr val="FF0000"/>
            </a:solidFill>
            <a:round/>
            <a:headEnd/>
            <a:tailEnd type="arrow" w="med" len="med"/>
          </a:ln>
          <a:effectLst/>
        </p:spPr>
        <p:txBody>
          <a:bodyPr/>
          <a:lstStyle/>
          <a:p>
            <a:endParaRPr lang="en-US"/>
          </a:p>
        </p:txBody>
      </p:sp>
      <p:sp>
        <p:nvSpPr>
          <p:cNvPr id="524296" name="Text Box 8"/>
          <p:cNvSpPr txBox="1">
            <a:spLocks noChangeArrowheads="1"/>
          </p:cNvSpPr>
          <p:nvPr/>
        </p:nvSpPr>
        <p:spPr bwMode="auto">
          <a:xfrm>
            <a:off x="5724525" y="5373688"/>
            <a:ext cx="2468563" cy="457200"/>
          </a:xfrm>
          <a:prstGeom prst="rect">
            <a:avLst/>
          </a:prstGeom>
          <a:noFill/>
          <a:ln w="6350">
            <a:noFill/>
            <a:miter lim="800000"/>
            <a:headEnd type="none" w="sm" len="sm"/>
            <a:tailEnd type="none" w="sm" len="sm"/>
          </a:ln>
          <a:effectLst/>
        </p:spPr>
        <p:txBody>
          <a:bodyPr wrap="none">
            <a:spAutoFit/>
          </a:bodyPr>
          <a:lstStyle/>
          <a:p>
            <a:r>
              <a:rPr lang="en-US"/>
              <a:t>“Normal” particle</a:t>
            </a:r>
          </a:p>
        </p:txBody>
      </p:sp>
      <p:sp>
        <p:nvSpPr>
          <p:cNvPr id="524297" name="Oval 9"/>
          <p:cNvSpPr>
            <a:spLocks noChangeArrowheads="1"/>
          </p:cNvSpPr>
          <p:nvPr/>
        </p:nvSpPr>
        <p:spPr bwMode="auto">
          <a:xfrm>
            <a:off x="1403350" y="3500438"/>
            <a:ext cx="1800225" cy="433387"/>
          </a:xfrm>
          <a:prstGeom prst="ellipse">
            <a:avLst/>
          </a:prstGeom>
          <a:noFill/>
          <a:ln w="28575">
            <a:solidFill>
              <a:srgbClr val="FF0000"/>
            </a:solidFill>
            <a:round/>
            <a:headEnd type="none" w="sm" len="sm"/>
            <a:tailEnd type="none" w="sm" len="sm"/>
          </a:ln>
          <a:effectLst/>
        </p:spPr>
        <p:txBody>
          <a:bodyPr wrap="none" anchor="ctr"/>
          <a:lstStyle/>
          <a:p>
            <a:endParaRPr lang="en-US"/>
          </a:p>
        </p:txBody>
      </p:sp>
      <p:sp>
        <p:nvSpPr>
          <p:cNvPr id="524298" name="Line 10"/>
          <p:cNvSpPr>
            <a:spLocks noChangeShapeType="1"/>
          </p:cNvSpPr>
          <p:nvPr/>
        </p:nvSpPr>
        <p:spPr bwMode="auto">
          <a:xfrm flipH="1" flipV="1">
            <a:off x="3059113" y="3860800"/>
            <a:ext cx="2665412" cy="936625"/>
          </a:xfrm>
          <a:prstGeom prst="line">
            <a:avLst/>
          </a:prstGeom>
          <a:noFill/>
          <a:ln w="28575">
            <a:solidFill>
              <a:srgbClr val="FF0000"/>
            </a:solidFill>
            <a:round/>
            <a:headEnd/>
            <a:tailEnd type="arrow" w="med" len="med"/>
          </a:ln>
          <a:effec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4"/>
          <p:cNvSpPr>
            <a:spLocks noGrp="1"/>
          </p:cNvSpPr>
          <p:nvPr>
            <p:ph type="sldNum" sz="quarter" idx="12"/>
          </p:nvPr>
        </p:nvSpPr>
        <p:spPr/>
        <p:txBody>
          <a:bodyPr/>
          <a:lstStyle/>
          <a:p>
            <a:fld id="{0F2B7F82-794E-4BB2-918F-26F64BA3AC24}" type="slidenum">
              <a:rPr lang="en-US"/>
              <a:pPr/>
              <a:t>19</a:t>
            </a:fld>
            <a:endParaRPr lang="en-US"/>
          </a:p>
        </p:txBody>
      </p:sp>
      <p:sp>
        <p:nvSpPr>
          <p:cNvPr id="530434" name="Rectangle 2"/>
          <p:cNvSpPr>
            <a:spLocks noGrp="1" noChangeArrowheads="1"/>
          </p:cNvSpPr>
          <p:nvPr>
            <p:ph type="title"/>
          </p:nvPr>
        </p:nvSpPr>
        <p:spPr>
          <a:xfrm>
            <a:off x="685800" y="304800"/>
            <a:ext cx="8207375" cy="60325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a:t>Using source: assigning momentum energy</a:t>
            </a:r>
            <a:endParaRPr lang="en-GB" sz="2800"/>
          </a:p>
        </p:txBody>
      </p:sp>
      <p:sp>
        <p:nvSpPr>
          <p:cNvPr id="530435" name="Rectangle 3"/>
          <p:cNvSpPr>
            <a:spLocks noChangeArrowheads="1"/>
          </p:cNvSpPr>
          <p:nvPr/>
        </p:nvSpPr>
        <p:spPr bwMode="auto">
          <a:xfrm>
            <a:off x="684213" y="908050"/>
            <a:ext cx="8231187" cy="1006475"/>
          </a:xfrm>
          <a:prstGeom prst="rect">
            <a:avLst/>
          </a:prstGeom>
          <a:noFill/>
          <a:ln w="9525">
            <a:noFill/>
            <a:round/>
            <a:headEnd/>
            <a:tailEnd/>
          </a:ln>
          <a:effectLst/>
        </p:spPr>
        <p:txBody>
          <a:bodyPr lIns="90000" tIns="46800" rIns="90000" bIns="46800">
            <a:spAutoFit/>
          </a:bodyPr>
          <a:lstStyle/>
          <a:p>
            <a:pPr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In the template routine, the momentum is taken from the </a:t>
            </a:r>
            <a:r>
              <a:rPr lang="en-GB" sz="2000">
                <a:solidFill>
                  <a:srgbClr val="3333CC"/>
                </a:solidFill>
              </a:rPr>
              <a:t>BEAM</a:t>
            </a:r>
            <a:r>
              <a:rPr lang="en-GB" sz="2000">
                <a:solidFill>
                  <a:srgbClr val="CC0066"/>
                </a:solidFill>
              </a:rPr>
              <a:t> option (</a:t>
            </a:r>
            <a:r>
              <a:rPr lang="en-GB" sz="2000">
                <a:solidFill>
                  <a:srgbClr val="3333CC"/>
                </a:solidFill>
              </a:rPr>
              <a:t>PBEAM</a:t>
            </a:r>
            <a:r>
              <a:rPr lang="en-GB" sz="2000">
                <a:solidFill>
                  <a:srgbClr val="CC0066"/>
                </a:solidFill>
              </a:rPr>
              <a:t>, in </a:t>
            </a:r>
            <a:r>
              <a:rPr lang="en-GB" sz="2000">
                <a:solidFill>
                  <a:srgbClr val="3333CC"/>
                </a:solidFill>
              </a:rPr>
              <a:t>COMMON</a:t>
            </a:r>
            <a:r>
              <a:rPr lang="en-GB" sz="2000">
                <a:solidFill>
                  <a:srgbClr val="CC0066"/>
                </a:solidFill>
              </a:rPr>
              <a:t> </a:t>
            </a:r>
            <a:r>
              <a:rPr lang="en-GB" sz="2000">
                <a:solidFill>
                  <a:srgbClr val="3333CC"/>
                </a:solidFill>
              </a:rPr>
              <a:t>BEAMCM</a:t>
            </a:r>
            <a:r>
              <a:rPr lang="en-GB" sz="2000">
                <a:solidFill>
                  <a:srgbClr val="CC0066"/>
                </a:solidFill>
              </a:rPr>
              <a:t>, which contains all values defined by options </a:t>
            </a:r>
            <a:r>
              <a:rPr lang="en-GB" sz="2000">
                <a:solidFill>
                  <a:srgbClr val="3333CC"/>
                </a:solidFill>
              </a:rPr>
              <a:t>BEAM</a:t>
            </a:r>
            <a:r>
              <a:rPr lang="en-GB" sz="2000">
                <a:solidFill>
                  <a:srgbClr val="CC0066"/>
                </a:solidFill>
              </a:rPr>
              <a:t> and </a:t>
            </a:r>
            <a:r>
              <a:rPr lang="en-GB" sz="2000">
                <a:solidFill>
                  <a:srgbClr val="3333CC"/>
                </a:solidFill>
              </a:rPr>
              <a:t>BEAMPOS</a:t>
            </a:r>
            <a:r>
              <a:rPr lang="en-GB" sz="2000">
                <a:solidFill>
                  <a:srgbClr val="CC0066"/>
                </a:solidFill>
              </a:rPr>
              <a:t>)</a:t>
            </a:r>
          </a:p>
        </p:txBody>
      </p:sp>
      <p:pic>
        <p:nvPicPr>
          <p:cNvPr id="53043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1188" y="1773238"/>
            <a:ext cx="3733800" cy="652462"/>
          </a:xfrm>
          <a:prstGeom prst="rect">
            <a:avLst/>
          </a:prstGeom>
          <a:noFill/>
          <a:ln w="9525">
            <a:noFill/>
            <a:round/>
            <a:headEnd/>
            <a:tailEnd/>
          </a:ln>
          <a:effectLst/>
        </p:spPr>
      </p:pic>
      <p:sp>
        <p:nvSpPr>
          <p:cNvPr id="530437" name="Rectangle 5"/>
          <p:cNvSpPr>
            <a:spLocks noChangeArrowheads="1"/>
          </p:cNvSpPr>
          <p:nvPr/>
        </p:nvSpPr>
        <p:spPr bwMode="auto">
          <a:xfrm>
            <a:off x="684213" y="2708275"/>
            <a:ext cx="8078787" cy="427038"/>
          </a:xfrm>
          <a:prstGeom prst="rect">
            <a:avLst/>
          </a:prstGeom>
          <a:noFill/>
          <a:ln w="9525">
            <a:noFill/>
            <a:round/>
            <a:headEnd/>
            <a:tailEnd/>
          </a:ln>
          <a:effectLst/>
        </p:spPr>
        <p:txBody>
          <a:bodyPr lIns="90000" tIns="46800" rIns="90000" bIns="46800">
            <a:spAutoFit/>
          </a:bodyPr>
          <a:lstStyle/>
          <a:p>
            <a:pPr algn="l" defTabSz="457200">
              <a:lnSpc>
                <a:spcPct val="110000"/>
              </a:lnSpc>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u="sng">
                <a:solidFill>
                  <a:srgbClr val="CC0066"/>
                </a:solidFill>
              </a:rPr>
              <a:t>The user can select a momentum from a spectrum or a file</a:t>
            </a:r>
          </a:p>
        </p:txBody>
      </p:sp>
      <p:sp>
        <p:nvSpPr>
          <p:cNvPr id="530438" name="Rectangle 6"/>
          <p:cNvSpPr>
            <a:spLocks noChangeArrowheads="1"/>
          </p:cNvSpPr>
          <p:nvPr/>
        </p:nvSpPr>
        <p:spPr bwMode="auto">
          <a:xfrm>
            <a:off x="665163" y="2997200"/>
            <a:ext cx="8228012" cy="762000"/>
          </a:xfrm>
          <a:prstGeom prst="rect">
            <a:avLst/>
          </a:prstGeom>
          <a:noFill/>
          <a:ln w="9525">
            <a:noFill/>
            <a:round/>
            <a:headEnd/>
            <a:tailEnd/>
          </a:ln>
          <a:effectLst/>
        </p:spPr>
        <p:txBody>
          <a:bodyPr lIns="90000" tIns="46800" rIns="90000" bIns="46800">
            <a:spAutoFit/>
          </a:bodyPr>
          <a:lstStyle/>
          <a:p>
            <a:pPr algn="l" defTabSz="457200">
              <a:lnSpc>
                <a:spcPct val="110000"/>
              </a:lnSpc>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Alternatively  the user can sample/assign the kinetic energy and derive the momentum. </a:t>
            </a:r>
            <a:r>
              <a:rPr lang="en-GB" sz="2000">
                <a:solidFill>
                  <a:srgbClr val="3333CC"/>
                </a:solidFill>
              </a:rPr>
              <a:t>Be coherent!</a:t>
            </a:r>
          </a:p>
        </p:txBody>
      </p:sp>
      <p:pic>
        <p:nvPicPr>
          <p:cNvPr id="530439" name="Picture 7" descr="s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0" y="2205038"/>
            <a:ext cx="9144000" cy="598487"/>
          </a:xfrm>
          <a:prstGeom prst="rect">
            <a:avLst/>
          </a:prstGeom>
          <a:noFill/>
        </p:spPr>
      </p:pic>
      <p:grpSp>
        <p:nvGrpSpPr>
          <p:cNvPr id="530440" name="Group 8"/>
          <p:cNvGrpSpPr>
            <a:grpSpLocks/>
          </p:cNvGrpSpPr>
          <p:nvPr/>
        </p:nvGrpSpPr>
        <p:grpSpPr bwMode="auto">
          <a:xfrm>
            <a:off x="0" y="3789363"/>
            <a:ext cx="9036050" cy="863600"/>
            <a:chOff x="-22" y="3612"/>
            <a:chExt cx="5760" cy="567"/>
          </a:xfrm>
        </p:grpSpPr>
        <p:pic>
          <p:nvPicPr>
            <p:cNvPr id="530441" name="Picture 9" descr="s4"/>
            <p:cNvPicPr>
              <a:picLocks noChangeAspect="1" noChangeArrowheads="1"/>
            </p:cNvPicPr>
            <p:nvPr/>
          </p:nvPicPr>
          <p:blipFill>
            <a:blip r:embed="rId5"/>
            <a:srcRect/>
            <a:stretch>
              <a:fillRect/>
            </a:stretch>
          </p:blipFill>
          <p:spPr bwMode="auto">
            <a:xfrm>
              <a:off x="-22" y="3612"/>
              <a:ext cx="5760" cy="567"/>
            </a:xfrm>
            <a:prstGeom prst="rect">
              <a:avLst/>
            </a:prstGeom>
            <a:noFill/>
          </p:spPr>
        </p:pic>
        <p:sp>
          <p:nvSpPr>
            <p:cNvPr id="530442" name="Rectangle 10"/>
            <p:cNvSpPr>
              <a:spLocks noChangeArrowheads="1"/>
            </p:cNvSpPr>
            <p:nvPr/>
          </p:nvSpPr>
          <p:spPr bwMode="auto">
            <a:xfrm>
              <a:off x="0" y="3793"/>
              <a:ext cx="204" cy="317"/>
            </a:xfrm>
            <a:prstGeom prst="rect">
              <a:avLst/>
            </a:prstGeom>
            <a:solidFill>
              <a:schemeClr val="bg1"/>
            </a:solidFill>
            <a:ln w="6350">
              <a:solidFill>
                <a:schemeClr val="bg1"/>
              </a:solidFill>
              <a:miter lim="800000"/>
              <a:headEnd type="none" w="sm" len="sm"/>
              <a:tailEnd type="none" w="sm" len="sm"/>
            </a:ln>
            <a:effectLst/>
          </p:spPr>
          <p:txBody>
            <a:bodyPr wrap="none" anchor="ctr"/>
            <a:lstStyle/>
            <a:p>
              <a:endParaRPr lang="en-US"/>
            </a:p>
          </p:txBody>
        </p:sp>
      </p:grpSp>
      <p:sp>
        <p:nvSpPr>
          <p:cNvPr id="530443" name="Rectangle 11"/>
          <p:cNvSpPr>
            <a:spLocks noChangeArrowheads="1"/>
          </p:cNvSpPr>
          <p:nvPr/>
        </p:nvSpPr>
        <p:spPr bwMode="auto">
          <a:xfrm>
            <a:off x="539750" y="4724400"/>
            <a:ext cx="8286750" cy="1916113"/>
          </a:xfrm>
          <a:prstGeom prst="rect">
            <a:avLst/>
          </a:prstGeom>
          <a:noFill/>
          <a:ln w="9525">
            <a:noFill/>
            <a:round/>
            <a:headEnd/>
            <a:tailEnd/>
          </a:ln>
          <a:effectLst/>
        </p:spPr>
        <p:txBody>
          <a:bodyPr lIns="90000" tIns="46800" rIns="90000" bIns="46800"/>
          <a:lstStyle/>
          <a:p>
            <a:pPr indent="1588" algn="l" defTabSz="457200">
              <a:spcBef>
                <a:spcPts val="700"/>
              </a:spcBef>
              <a:buClr>
                <a:schemeClr val="hlink"/>
              </a:buClr>
              <a:buSzPct val="80000"/>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000" i="1">
                <a:solidFill>
                  <a:srgbClr val="CC0066"/>
                </a:solidFill>
                <a:effectLst>
                  <a:outerShdw blurRad="38100" dist="38100" dir="2700000" algn="tl">
                    <a:srgbClr val="C0C0C0"/>
                  </a:outerShdw>
                </a:effectLst>
              </a:rPr>
              <a:t>Even when using SOURCE, </a:t>
            </a:r>
            <a:r>
              <a:rPr lang="en-GB" sz="2000" i="1" u="sng">
                <a:solidFill>
                  <a:srgbClr val="CC0066"/>
                </a:solidFill>
                <a:effectLst>
                  <a:outerShdw blurRad="38100" dist="38100" dir="2700000" algn="tl">
                    <a:srgbClr val="C0C0C0"/>
                  </a:outerShdw>
                </a:effectLst>
              </a:rPr>
              <a:t>the  BEAM card remains mandatory</a:t>
            </a:r>
            <a:r>
              <a:rPr lang="en-GB" sz="2000" i="1">
                <a:solidFill>
                  <a:srgbClr val="CC0066"/>
                </a:solidFill>
                <a:effectLst>
                  <a:outerShdw blurRad="38100" dist="38100" dir="2700000" algn="tl">
                    <a:srgbClr val="C0C0C0"/>
                  </a:outerShdw>
                </a:effectLst>
              </a:rPr>
              <a:t>. The momenta (or energies) assigned in SOURCE can never be larger than the momentum/energy set in BEAM (it is the one used during initialization)!!</a:t>
            </a:r>
            <a:r>
              <a:rPr lang="en-GB" sz="2000"/>
              <a:t> </a:t>
            </a:r>
            <a:endParaRPr lang="en-GB" sz="2000">
              <a:solidFill>
                <a:srgbClr val="3333CC"/>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85E375D-9836-4894-A830-18485DA196B7}" type="slidenum">
              <a:rPr lang="en-US"/>
              <a:pPr/>
              <a:t>2</a:t>
            </a:fld>
            <a:endParaRPr lang="en-US"/>
          </a:p>
        </p:txBody>
      </p:sp>
      <p:sp>
        <p:nvSpPr>
          <p:cNvPr id="35840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Why User Routines</a:t>
            </a:r>
          </a:p>
        </p:txBody>
      </p:sp>
      <p:sp>
        <p:nvSpPr>
          <p:cNvPr id="358403" name="Rectangle 3"/>
          <p:cNvSpPr>
            <a:spLocks noGrp="1" noChangeArrowheads="1"/>
          </p:cNvSpPr>
          <p:nvPr>
            <p:ph type="body" idx="1"/>
          </p:nvPr>
        </p:nvSpPr>
        <p:spPr>
          <a:xfrm>
            <a:off x="684213" y="981075"/>
            <a:ext cx="7848600" cy="5184775"/>
          </a:xfrm>
          <a:ln/>
        </p:spPr>
        <p:txBody>
          <a:bodyPr lIns="90000" tIns="46800" rIns="90000" bIns="46800"/>
          <a:lstStyle/>
          <a:p>
            <a:pPr marL="341313" indent="-341313" algn="just" defTabSz="457200">
              <a:spcBef>
                <a:spcPts val="500"/>
              </a:spcBef>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Fluka offers a rich choice of options for scoring most quantities and for applying variance reduction techniques, without requiring the users to write a single line of code. </a:t>
            </a:r>
          </a:p>
          <a:p>
            <a:pPr marL="341313" indent="-341313" algn="just" defTabSz="457200">
              <a:spcBef>
                <a:spcPts val="500"/>
              </a:spcBef>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However there are special cases where “ad-hoc” routines are unavoidable, because the required information cannot be obtained through  standard options.</a:t>
            </a:r>
          </a:p>
          <a:p>
            <a:pPr marL="341313" indent="-341313" algn="just" defTabSz="457200">
              <a:spcBef>
                <a:spcPts val="500"/>
              </a:spcBef>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A number of template of user routines (available in the usermvax directory) can be modified/activated by the user allow to fulfill non-standard tasks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2"/>
          </p:nvPr>
        </p:nvSpPr>
        <p:spPr/>
        <p:txBody>
          <a:bodyPr/>
          <a:lstStyle/>
          <a:p>
            <a:fld id="{8C15EF61-504E-4D33-9755-2988B08AB32F}" type="slidenum">
              <a:rPr lang="en-US"/>
              <a:pPr/>
              <a:t>20</a:t>
            </a:fld>
            <a:endParaRPr lang="en-US"/>
          </a:p>
        </p:txBody>
      </p:sp>
      <p:sp>
        <p:nvSpPr>
          <p:cNvPr id="536578" name="Rectangle 2"/>
          <p:cNvSpPr>
            <a:spLocks noGrp="1" noChangeArrowheads="1"/>
          </p:cNvSpPr>
          <p:nvPr>
            <p:ph type="title"/>
          </p:nvPr>
        </p:nvSpPr>
        <p:spPr>
          <a:xfrm>
            <a:off x="685800" y="304800"/>
            <a:ext cx="8134350" cy="60325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a:t>Using source: setting position and direction</a:t>
            </a:r>
            <a:r>
              <a:rPr lang="ar-SA" sz="2800">
                <a:cs typeface="Arial" charset="0"/>
              </a:rPr>
              <a:t>‏</a:t>
            </a:r>
            <a:endParaRPr lang="en-GB" sz="2800"/>
          </a:p>
        </p:txBody>
      </p:sp>
      <p:grpSp>
        <p:nvGrpSpPr>
          <p:cNvPr id="536579" name="Group 3"/>
          <p:cNvGrpSpPr>
            <a:grpSpLocks/>
          </p:cNvGrpSpPr>
          <p:nvPr/>
        </p:nvGrpSpPr>
        <p:grpSpPr bwMode="auto">
          <a:xfrm>
            <a:off x="250825" y="2205038"/>
            <a:ext cx="8428038" cy="1455737"/>
            <a:chOff x="162" y="1344"/>
            <a:chExt cx="5309" cy="917"/>
          </a:xfrm>
        </p:grpSpPr>
        <p:pic>
          <p:nvPicPr>
            <p:cNvPr id="53658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2" y="1584"/>
              <a:ext cx="5280" cy="678"/>
            </a:xfrm>
            <a:prstGeom prst="rect">
              <a:avLst/>
            </a:prstGeom>
            <a:noFill/>
            <a:ln w="9525">
              <a:noFill/>
              <a:round/>
              <a:headEnd/>
              <a:tailEnd/>
            </a:ln>
            <a:effectLst/>
          </p:spPr>
        </p:pic>
        <p:sp>
          <p:nvSpPr>
            <p:cNvPr id="536581" name="Text Box 5"/>
            <p:cNvSpPr txBox="1">
              <a:spLocks noChangeArrowheads="1"/>
            </p:cNvSpPr>
            <p:nvPr/>
          </p:nvSpPr>
          <p:spPr bwMode="auto">
            <a:xfrm>
              <a:off x="192" y="1344"/>
              <a:ext cx="5280" cy="251"/>
            </a:xfrm>
            <a:prstGeom prst="rect">
              <a:avLst/>
            </a:prstGeom>
            <a:noFill/>
            <a:ln w="9525">
              <a:noFill/>
              <a:round/>
              <a:headEnd/>
              <a:tailEnd/>
            </a:ln>
            <a:effectLst/>
          </p:spPr>
          <p:txBody>
            <a:bodyPr lIns="90000" tIns="46800" rIns="90000" bIns="46800">
              <a:spAutoFit/>
            </a:bodyPr>
            <a:lstStyle/>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    It is also possible to assign a polarization:</a:t>
              </a:r>
            </a:p>
          </p:txBody>
        </p:sp>
      </p:grpSp>
      <p:grpSp>
        <p:nvGrpSpPr>
          <p:cNvPr id="536582" name="Group 6"/>
          <p:cNvGrpSpPr>
            <a:grpSpLocks/>
          </p:cNvGrpSpPr>
          <p:nvPr/>
        </p:nvGrpSpPr>
        <p:grpSpPr bwMode="auto">
          <a:xfrm>
            <a:off x="265113" y="3429000"/>
            <a:ext cx="8915400" cy="1387475"/>
            <a:chOff x="144" y="2246"/>
            <a:chExt cx="5616" cy="874"/>
          </a:xfrm>
        </p:grpSpPr>
        <p:pic>
          <p:nvPicPr>
            <p:cNvPr id="53658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4" y="2431"/>
              <a:ext cx="5616" cy="689"/>
            </a:xfrm>
            <a:prstGeom prst="rect">
              <a:avLst/>
            </a:prstGeom>
            <a:noFill/>
            <a:ln w="9525">
              <a:noFill/>
              <a:round/>
              <a:headEnd/>
              <a:tailEnd/>
            </a:ln>
            <a:effectLst/>
          </p:spPr>
        </p:pic>
        <p:sp>
          <p:nvSpPr>
            <p:cNvPr id="536584" name="Text Box 8"/>
            <p:cNvSpPr txBox="1">
              <a:spLocks noChangeArrowheads="1"/>
            </p:cNvSpPr>
            <p:nvPr/>
          </p:nvSpPr>
          <p:spPr bwMode="auto">
            <a:xfrm>
              <a:off x="216" y="2246"/>
              <a:ext cx="4218" cy="250"/>
            </a:xfrm>
            <a:prstGeom prst="rect">
              <a:avLst/>
            </a:prstGeom>
            <a:noFill/>
            <a:ln w="9525">
              <a:noFill/>
              <a:round/>
              <a:headEnd/>
              <a:tailEnd/>
            </a:ln>
            <a:effectLst/>
          </p:spPr>
          <p:txBody>
            <a:bodyPr wrap="none" lIns="90000" tIns="46800" rIns="90000" bIns="46800">
              <a:spAutoFit/>
            </a:bodyPr>
            <a:lstStyle/>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    Finally, initial space coordinate assigned/read/sampled:</a:t>
              </a:r>
            </a:p>
          </p:txBody>
        </p:sp>
      </p:grpSp>
      <p:sp>
        <p:nvSpPr>
          <p:cNvPr id="536585" name="Text Box 9"/>
          <p:cNvSpPr txBox="1">
            <a:spLocks noChangeArrowheads="1"/>
          </p:cNvSpPr>
          <p:nvPr/>
        </p:nvSpPr>
        <p:spPr bwMode="auto">
          <a:xfrm>
            <a:off x="611188" y="908050"/>
            <a:ext cx="7775575" cy="396875"/>
          </a:xfrm>
          <a:prstGeom prst="rect">
            <a:avLst/>
          </a:prstGeom>
          <a:noFill/>
          <a:ln w="6350">
            <a:noFill/>
            <a:miter lim="800000"/>
            <a:headEnd type="none" w="sm" len="sm"/>
            <a:tailEnd type="none" w="sm" len="sm"/>
          </a:ln>
          <a:effectLst/>
        </p:spPr>
        <p:txBody>
          <a:bodyPr>
            <a:spAutoFit/>
          </a:bodyPr>
          <a:lstStyle/>
          <a:p>
            <a:pPr algn="l">
              <a:spcBef>
                <a:spcPct val="50000"/>
              </a:spcBef>
            </a:pPr>
            <a:r>
              <a:rPr lang="en-GB" sz="2000">
                <a:solidFill>
                  <a:srgbClr val="CC0066"/>
                </a:solidFill>
              </a:rPr>
              <a:t>Direction cosines assignment:</a:t>
            </a:r>
            <a:endParaRPr lang="en-US" sz="2000">
              <a:solidFill>
                <a:srgbClr val="CC0066"/>
              </a:solidFill>
            </a:endParaRPr>
          </a:p>
        </p:txBody>
      </p:sp>
      <p:pic>
        <p:nvPicPr>
          <p:cNvPr id="536587"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0825" y="1268413"/>
            <a:ext cx="8686800" cy="1198562"/>
          </a:xfrm>
          <a:prstGeom prst="rect">
            <a:avLst/>
          </a:prstGeom>
          <a:noFill/>
          <a:ln w="9525">
            <a:noFill/>
            <a:round/>
            <a:headEnd/>
            <a:tailEnd/>
          </a:ln>
          <a:effectLst/>
        </p:spPr>
      </p:pic>
      <p:sp>
        <p:nvSpPr>
          <p:cNvPr id="536589" name="Text Box 13"/>
          <p:cNvSpPr txBox="1">
            <a:spLocks noChangeArrowheads="1"/>
          </p:cNvSpPr>
          <p:nvPr/>
        </p:nvSpPr>
        <p:spPr bwMode="auto">
          <a:xfrm>
            <a:off x="323850" y="4724400"/>
            <a:ext cx="8135938" cy="661988"/>
          </a:xfrm>
          <a:prstGeom prst="rect">
            <a:avLst/>
          </a:prstGeom>
          <a:noFill/>
          <a:ln w="9525">
            <a:noFill/>
            <a:round/>
            <a:headEnd/>
            <a:tailEnd/>
          </a:ln>
          <a:effectLst/>
        </p:spPr>
        <p:txBody>
          <a:bodyPr lIns="90000" tIns="46800" rIns="90000" bIns="46800">
            <a:spAutoFit/>
          </a:bodyPr>
          <a:lstStyle/>
          <a:p>
            <a:pPr defTabSz="457200">
              <a:lnSpc>
                <a:spcPct val="85000"/>
              </a:lnSpc>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a:solidFill>
                  <a:srgbClr val="FF0000"/>
                </a:solidFill>
                <a:effectLst>
                  <a:outerShdw blurRad="38100" dist="38100" dir="2700000" algn="tl">
                    <a:srgbClr val="C0C0C0"/>
                  </a:outerShdw>
                </a:effectLst>
              </a:rPr>
              <a:t>Be careful to ensure the cosine proper normalization within machine accuracy!!! Ie…</a:t>
            </a:r>
            <a:r>
              <a:rPr lang="en-GB">
                <a:solidFill>
                  <a:srgbClr val="FF0000"/>
                </a:solidFill>
              </a:rPr>
              <a:t>  </a:t>
            </a:r>
          </a:p>
        </p:txBody>
      </p:sp>
      <p:pic>
        <p:nvPicPr>
          <p:cNvPr id="536590" name="Picture 1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68313" y="5392738"/>
            <a:ext cx="8101012" cy="1060450"/>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5685B84B-C494-49EB-9246-7ED6DB28A4A9}" type="slidenum">
              <a:rPr lang="en-US"/>
              <a:pPr/>
              <a:t>21</a:t>
            </a:fld>
            <a:endParaRPr lang="en-US"/>
          </a:p>
        </p:txBody>
      </p:sp>
      <p:sp>
        <p:nvSpPr>
          <p:cNvPr id="55296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Using source (continues...)</a:t>
            </a:r>
            <a:r>
              <a:rPr lang="ar-SA">
                <a:cs typeface="Arial" charset="0"/>
              </a:rPr>
              <a:t>‏</a:t>
            </a:r>
            <a:endParaRPr lang="en-GB"/>
          </a:p>
        </p:txBody>
      </p:sp>
      <p:pic>
        <p:nvPicPr>
          <p:cNvPr id="55296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8150" y="1309688"/>
            <a:ext cx="8382000" cy="1831975"/>
          </a:xfrm>
          <a:prstGeom prst="rect">
            <a:avLst/>
          </a:prstGeom>
          <a:noFill/>
          <a:ln w="9525">
            <a:noFill/>
            <a:round/>
            <a:headEnd/>
            <a:tailEnd/>
          </a:ln>
          <a:effectLst/>
        </p:spPr>
      </p:pic>
      <p:sp>
        <p:nvSpPr>
          <p:cNvPr id="552964" name="Rectangle 4"/>
          <p:cNvSpPr>
            <a:spLocks noChangeArrowheads="1"/>
          </p:cNvSpPr>
          <p:nvPr/>
        </p:nvSpPr>
        <p:spPr bwMode="auto">
          <a:xfrm>
            <a:off x="1039813" y="981075"/>
            <a:ext cx="4922837" cy="396875"/>
          </a:xfrm>
          <a:prstGeom prst="rect">
            <a:avLst/>
          </a:prstGeom>
          <a:noFill/>
          <a:ln w="9525">
            <a:noFill/>
            <a:round/>
            <a:headEnd/>
            <a:tailEnd/>
          </a:ln>
          <a:effectLst/>
        </p:spPr>
        <p:txBody>
          <a:bodyPr wrap="none"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The following lines can remain as they are</a:t>
            </a:r>
          </a:p>
        </p:txBody>
      </p:sp>
      <p:sp>
        <p:nvSpPr>
          <p:cNvPr id="552965" name="Rectangle 5"/>
          <p:cNvSpPr>
            <a:spLocks noChangeArrowheads="1"/>
          </p:cNvSpPr>
          <p:nvPr/>
        </p:nvSpPr>
        <p:spPr bwMode="auto">
          <a:xfrm>
            <a:off x="684213" y="2924175"/>
            <a:ext cx="3590925" cy="396875"/>
          </a:xfrm>
          <a:prstGeom prst="rect">
            <a:avLst/>
          </a:prstGeom>
          <a:noFill/>
          <a:ln w="9525">
            <a:noFill/>
            <a:round/>
            <a:headEnd/>
            <a:tailEnd/>
          </a:ln>
          <a:effectLst/>
        </p:spPr>
        <p:txBody>
          <a:bodyPr wrap="none"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CC0066"/>
                </a:solidFill>
              </a:rPr>
              <a:t>Don’t change the lines below: </a:t>
            </a:r>
          </a:p>
        </p:txBody>
      </p:sp>
      <p:pic>
        <p:nvPicPr>
          <p:cNvPr id="552966" name="Picture 6"/>
          <p:cNvPicPr>
            <a:picLocks noChangeAspect="1" noChangeArrowheads="1"/>
          </p:cNvPicPr>
          <p:nvPr/>
        </p:nvPicPr>
        <p:blipFill>
          <a:blip r:embed="rId4">
            <a:clrChange>
              <a:clrFrom>
                <a:srgbClr val="FFFFFF"/>
              </a:clrFrom>
              <a:clrTo>
                <a:srgbClr val="FFFFFF">
                  <a:alpha val="0"/>
                </a:srgbClr>
              </a:clrTo>
            </a:clrChange>
          </a:blip>
          <a:srcRect r="1419" b="72481"/>
          <a:stretch>
            <a:fillRect/>
          </a:stretch>
        </p:blipFill>
        <p:spPr bwMode="auto">
          <a:xfrm>
            <a:off x="250825" y="3284538"/>
            <a:ext cx="8713788" cy="1079500"/>
          </a:xfrm>
          <a:prstGeom prst="rect">
            <a:avLst/>
          </a:prstGeom>
          <a:noFill/>
          <a:ln w="9525">
            <a:noFill/>
            <a:round/>
            <a:headEnd/>
            <a:tailEnd/>
          </a:ln>
          <a:effectLst/>
        </p:spPr>
      </p:pic>
      <p:pic>
        <p:nvPicPr>
          <p:cNvPr id="552967" name="Picture 7"/>
          <p:cNvPicPr>
            <a:picLocks noChangeAspect="1" noChangeArrowheads="1"/>
          </p:cNvPicPr>
          <p:nvPr/>
        </p:nvPicPr>
        <p:blipFill>
          <a:blip r:embed="rId4">
            <a:clrChange>
              <a:clrFrom>
                <a:srgbClr val="FFFFFF"/>
              </a:clrFrom>
              <a:clrTo>
                <a:srgbClr val="FFFFFF">
                  <a:alpha val="0"/>
                </a:srgbClr>
              </a:clrTo>
            </a:clrChange>
          </a:blip>
          <a:srcRect l="-809" t="77095"/>
          <a:stretch>
            <a:fillRect/>
          </a:stretch>
        </p:blipFill>
        <p:spPr bwMode="auto">
          <a:xfrm>
            <a:off x="179388" y="4652963"/>
            <a:ext cx="8910637" cy="898525"/>
          </a:xfrm>
          <a:prstGeom prst="rect">
            <a:avLst/>
          </a:prstGeom>
          <a:noFill/>
          <a:ln w="9525">
            <a:noFill/>
            <a:round/>
            <a:headEnd/>
            <a:tailEnd/>
          </a:ln>
          <a:effectLst/>
        </p:spPr>
      </p:pic>
      <p:sp>
        <p:nvSpPr>
          <p:cNvPr id="552968" name="Text Box 8"/>
          <p:cNvSpPr txBox="1">
            <a:spLocks noChangeArrowheads="1"/>
          </p:cNvSpPr>
          <p:nvPr/>
        </p:nvSpPr>
        <p:spPr bwMode="auto">
          <a:xfrm>
            <a:off x="1258888" y="4149725"/>
            <a:ext cx="774700" cy="457200"/>
          </a:xfrm>
          <a:prstGeom prst="rect">
            <a:avLst/>
          </a:prstGeom>
          <a:noFill/>
          <a:ln w="6350">
            <a:noFill/>
            <a:miter lim="800000"/>
            <a:headEnd type="none" w="sm" len="sm"/>
            <a:tailEnd type="none" w="sm" len="sm"/>
          </a:ln>
          <a:effectLst/>
        </p:spPr>
        <p:txBody>
          <a:bodyPr wrap="none">
            <a:spAutoFit/>
          </a:bodyPr>
          <a:lstStyle/>
          <a:p>
            <a:r>
              <a:rPr lang="en-US">
                <a:solidFill>
                  <a:srgbClr val="000000"/>
                </a:solidFill>
              </a:rPr>
              <a:t>…….</a:t>
            </a:r>
          </a:p>
        </p:txBody>
      </p:sp>
      <p:sp>
        <p:nvSpPr>
          <p:cNvPr id="552969" name="Text Box 9"/>
          <p:cNvSpPr txBox="1">
            <a:spLocks noChangeArrowheads="1"/>
          </p:cNvSpPr>
          <p:nvPr/>
        </p:nvSpPr>
        <p:spPr bwMode="auto">
          <a:xfrm>
            <a:off x="395288" y="5535613"/>
            <a:ext cx="8497887" cy="7016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At the end, source makes a copy into </a:t>
            </a:r>
            <a:r>
              <a:rPr lang="en-GB" sz="2000">
                <a:solidFill>
                  <a:srgbClr val="3333CC"/>
                </a:solidFill>
              </a:rPr>
              <a:t>SOEVSV</a:t>
            </a:r>
            <a:r>
              <a:rPr lang="en-GB" sz="2000">
                <a:solidFill>
                  <a:srgbClr val="000000"/>
                </a:solidFill>
              </a:rPr>
              <a:t> of the generated particles in case this info is required by some user routine at scoring stage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0283573-F38D-4EC1-90D9-DA6661C5175F}" type="slidenum">
              <a:rPr lang="en-US"/>
              <a:pPr/>
              <a:t>22</a:t>
            </a:fld>
            <a:endParaRPr lang="en-US"/>
          </a:p>
        </p:txBody>
      </p:sp>
      <p:sp>
        <p:nvSpPr>
          <p:cNvPr id="555010" name="Rectangle 2"/>
          <p:cNvSpPr>
            <a:spLocks noGrp="1" noChangeArrowheads="1"/>
          </p:cNvSpPr>
          <p:nvPr>
            <p:ph type="title"/>
          </p:nvPr>
        </p:nvSpPr>
        <p:spPr>
          <a:xfrm>
            <a:off x="611188" y="477838"/>
            <a:ext cx="8532812" cy="935037"/>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t>Using the FLUKA Random Number Generator in user routines</a:t>
            </a:r>
            <a:r>
              <a:rPr lang="en-GB"/>
              <a:t> </a:t>
            </a:r>
          </a:p>
        </p:txBody>
      </p:sp>
      <p:sp>
        <p:nvSpPr>
          <p:cNvPr id="555011" name="Rectangle 3"/>
          <p:cNvSpPr>
            <a:spLocks noGrp="1" noChangeArrowheads="1"/>
          </p:cNvSpPr>
          <p:nvPr>
            <p:ph type="body" idx="1"/>
          </p:nvPr>
        </p:nvSpPr>
        <p:spPr>
          <a:xfrm>
            <a:off x="468313" y="1585913"/>
            <a:ext cx="8675687" cy="5156200"/>
          </a:xfrm>
          <a:ln/>
        </p:spPr>
        <p:txBody>
          <a:bodyPr lIns="90000" tIns="46800" rIns="90000" bIns="46800"/>
          <a:lstStyle/>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000000"/>
                </a:solidFill>
              </a:rPr>
              <a:t>Fundamental for SOURCE!!! No other external random generators must be used, otherwise the history reproducibility will be lost </a:t>
            </a:r>
          </a:p>
          <a:p>
            <a:pPr marL="57150" indent="0" defTabSz="457200">
              <a:lnSpc>
                <a:spcPct val="80000"/>
              </a:lnSpc>
              <a:spcBef>
                <a:spcPct val="10000"/>
              </a:spcBef>
              <a:spcAft>
                <a:spcPct val="15000"/>
              </a:spcAft>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000000"/>
                </a:solidFill>
              </a:rPr>
              <a:t> … = </a:t>
            </a:r>
            <a:r>
              <a:rPr lang="en-GB">
                <a:solidFill>
                  <a:srgbClr val="00CC00"/>
                </a:solidFill>
              </a:rPr>
              <a:t>FLRNDM </a:t>
            </a:r>
            <a:r>
              <a:rPr lang="en-GB">
                <a:solidFill>
                  <a:srgbClr val="000000"/>
                </a:solidFill>
              </a:rPr>
              <a:t>(XDUMMY)</a:t>
            </a:r>
            <a:r>
              <a:rPr lang="ar-SA">
                <a:solidFill>
                  <a:srgbClr val="000000"/>
                </a:solidFill>
                <a:cs typeface="Arial" charset="0"/>
              </a:rPr>
              <a:t>‏</a:t>
            </a:r>
            <a:endParaRPr lang="en-GB">
              <a:solidFill>
                <a:srgbClr val="000000"/>
              </a:solidFill>
            </a:endParaRPr>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returns a 64-bit random number [0-1)</a:t>
            </a:r>
            <a:r>
              <a:rPr lang="ar-SA">
                <a:cs typeface="Arial" charset="0"/>
              </a:rPr>
              <a:t>‏</a:t>
            </a:r>
            <a:endParaRPr lang="en-GB"/>
          </a:p>
          <a:p>
            <a:pPr marL="57150" indent="0" defTabSz="457200">
              <a:lnSpc>
                <a:spcPct val="80000"/>
              </a:lnSpc>
              <a:spcBef>
                <a:spcPct val="10000"/>
              </a:spcBef>
              <a:spcAft>
                <a:spcPct val="15000"/>
              </a:spcAft>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 CALL </a:t>
            </a:r>
            <a:r>
              <a:rPr lang="en-GB">
                <a:solidFill>
                  <a:srgbClr val="00CC00"/>
                </a:solidFill>
              </a:rPr>
              <a:t>FLNRRN</a:t>
            </a:r>
            <a:r>
              <a:rPr lang="en-GB"/>
              <a:t> (RGAUSS)</a:t>
            </a:r>
            <a:r>
              <a:rPr lang="ar-SA">
                <a:cs typeface="Arial" charset="0"/>
              </a:rPr>
              <a:t>‏</a:t>
            </a:r>
            <a:endParaRPr lang="en-GB"/>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returns a normally distributed random number </a:t>
            </a:r>
            <a:r>
              <a:rPr lang="en-GB">
                <a:solidFill>
                  <a:srgbClr val="FF0000"/>
                </a:solidFill>
              </a:rPr>
              <a:t>RGAUSS</a:t>
            </a:r>
          </a:p>
          <a:p>
            <a:pPr marL="57150" indent="0" defTabSz="457200">
              <a:lnSpc>
                <a:spcPct val="80000"/>
              </a:lnSpc>
              <a:spcBef>
                <a:spcPct val="10000"/>
              </a:spcBef>
              <a:spcAft>
                <a:spcPct val="15000"/>
              </a:spcAft>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000000"/>
                </a:solidFill>
              </a:rPr>
              <a:t> CALL </a:t>
            </a:r>
            <a:r>
              <a:rPr lang="en-GB">
                <a:solidFill>
                  <a:srgbClr val="00CC00"/>
                </a:solidFill>
              </a:rPr>
              <a:t>FLNRR2</a:t>
            </a:r>
            <a:r>
              <a:rPr lang="en-GB">
                <a:solidFill>
                  <a:srgbClr val="000000"/>
                </a:solidFill>
              </a:rPr>
              <a:t> (RGAUS1,RGAUS2)</a:t>
            </a:r>
            <a:r>
              <a:rPr lang="ar-SA">
                <a:cs typeface="Arial" charset="0"/>
              </a:rPr>
              <a:t>‏</a:t>
            </a:r>
            <a:endParaRPr lang="en-GB"/>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returns an uncorrelated pair of normally distributed random numbers: </a:t>
            </a:r>
            <a:r>
              <a:rPr lang="en-GB">
                <a:solidFill>
                  <a:srgbClr val="FF0000"/>
                </a:solidFill>
              </a:rPr>
              <a:t>RGAUS1</a:t>
            </a:r>
            <a:r>
              <a:rPr lang="en-GB"/>
              <a:t> and </a:t>
            </a:r>
            <a:r>
              <a:rPr lang="en-GB">
                <a:solidFill>
                  <a:srgbClr val="FF0000"/>
                </a:solidFill>
              </a:rPr>
              <a:t>RGAUS2</a:t>
            </a:r>
          </a:p>
          <a:p>
            <a:pPr marL="57150" indent="0" defTabSz="457200">
              <a:lnSpc>
                <a:spcPct val="80000"/>
              </a:lnSpc>
              <a:spcBef>
                <a:spcPct val="10000"/>
              </a:spcBef>
              <a:spcAft>
                <a:spcPct val="15000"/>
              </a:spcAft>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000000"/>
                </a:solidFill>
              </a:rPr>
              <a:t> CALL </a:t>
            </a:r>
            <a:r>
              <a:rPr lang="en-GB">
                <a:solidFill>
                  <a:srgbClr val="00CC00"/>
                </a:solidFill>
              </a:rPr>
              <a:t>SFECFE </a:t>
            </a:r>
            <a:r>
              <a:rPr lang="en-GB">
                <a:solidFill>
                  <a:srgbClr val="000000"/>
                </a:solidFill>
              </a:rPr>
              <a:t>(SINT,COST)</a:t>
            </a:r>
            <a:r>
              <a:rPr lang="ar-SA">
                <a:solidFill>
                  <a:srgbClr val="000000"/>
                </a:solidFill>
                <a:cs typeface="Arial" charset="0"/>
              </a:rPr>
              <a:t>‏</a:t>
            </a:r>
            <a:endParaRPr lang="en-GB">
              <a:solidFill>
                <a:srgbClr val="000000"/>
              </a:solidFill>
            </a:endParaRPr>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returns </a:t>
            </a:r>
            <a:r>
              <a:rPr lang="en-GB">
                <a:solidFill>
                  <a:srgbClr val="FF0000"/>
                </a:solidFill>
              </a:rPr>
              <a:t>SINT</a:t>
            </a:r>
            <a:r>
              <a:rPr lang="en-GB"/>
              <a:t> and </a:t>
            </a:r>
            <a:r>
              <a:rPr lang="en-GB">
                <a:solidFill>
                  <a:srgbClr val="FF0000"/>
                </a:solidFill>
              </a:rPr>
              <a:t>COST,</a:t>
            </a:r>
            <a:r>
              <a:rPr lang="en-GB"/>
              <a:t> sine and cosine of a random azimuthal angle </a:t>
            </a:r>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FF0000"/>
                </a:solidFill>
              </a:rPr>
              <a:t>SINT**2 + COST**2 = 1.D+00</a:t>
            </a:r>
          </a:p>
          <a:p>
            <a:pPr marL="57150" indent="0" defTabSz="457200">
              <a:lnSpc>
                <a:spcPct val="80000"/>
              </a:lnSpc>
              <a:spcBef>
                <a:spcPct val="10000"/>
              </a:spcBef>
              <a:spcAft>
                <a:spcPct val="15000"/>
              </a:spcAft>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000000"/>
                </a:solidFill>
              </a:rPr>
              <a:t> CALL </a:t>
            </a:r>
            <a:r>
              <a:rPr lang="en-GB">
                <a:solidFill>
                  <a:srgbClr val="00CC00"/>
                </a:solidFill>
              </a:rPr>
              <a:t>RACO</a:t>
            </a:r>
            <a:r>
              <a:rPr lang="en-GB">
                <a:solidFill>
                  <a:srgbClr val="000000"/>
                </a:solidFill>
              </a:rPr>
              <a:t> (TXX, TYY, TZZ)</a:t>
            </a:r>
            <a:r>
              <a:rPr lang="ar-SA">
                <a:solidFill>
                  <a:srgbClr val="000000"/>
                </a:solidFill>
                <a:cs typeface="Arial" charset="0"/>
              </a:rPr>
              <a:t>‏</a:t>
            </a:r>
            <a:endParaRPr lang="en-GB">
              <a:solidFill>
                <a:srgbClr val="000000"/>
              </a:solidFill>
            </a:endParaRPr>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t>returns a random 3D direction (</a:t>
            </a:r>
            <a:r>
              <a:rPr lang="en-GB">
                <a:solidFill>
                  <a:srgbClr val="FF0000"/>
                </a:solidFill>
              </a:rPr>
              <a:t>TXX, TYY, TZZ</a:t>
            </a:r>
            <a:r>
              <a:rPr lang="en-GB"/>
              <a:t>) such that: </a:t>
            </a:r>
          </a:p>
          <a:p>
            <a:pPr marL="57150" indent="0" defTabSz="457200">
              <a:lnSpc>
                <a:spcPct val="80000"/>
              </a:lnSpc>
              <a:spcBef>
                <a:spcPct val="10000"/>
              </a:spcBef>
              <a:spcAft>
                <a:spcPct val="15000"/>
              </a:spcAft>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a:solidFill>
                  <a:srgbClr val="FF0000"/>
                </a:solidFill>
              </a:rPr>
              <a:t>TXX**2 + TYY**2 + TZZ**2 = 1.D+00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2B2684D-B82F-4360-9796-3FA3BDEE8438}" type="slidenum">
              <a:rPr lang="en-US"/>
              <a:pPr/>
              <a:t>23</a:t>
            </a:fld>
            <a:endParaRPr lang="en-US"/>
          </a:p>
        </p:txBody>
      </p:sp>
      <p:sp>
        <p:nvSpPr>
          <p:cNvPr id="557058"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Useful routines</a:t>
            </a:r>
          </a:p>
        </p:txBody>
      </p:sp>
      <p:sp>
        <p:nvSpPr>
          <p:cNvPr id="557059" name="Rectangle 3"/>
          <p:cNvSpPr>
            <a:spLocks noGrp="1" noChangeArrowheads="1"/>
          </p:cNvSpPr>
          <p:nvPr>
            <p:ph type="body" idx="1"/>
          </p:nvPr>
        </p:nvSpPr>
        <p:spPr>
          <a:xfrm>
            <a:off x="677863" y="908050"/>
            <a:ext cx="7926387" cy="5183188"/>
          </a:xfrm>
          <a:ln/>
        </p:spPr>
        <p:txBody>
          <a:bodyPr lIns="90000" tIns="46800" rIns="90000" bIns="46800"/>
          <a:lstStyle/>
          <a:p>
            <a:pPr marL="341313" indent="0" defTabSz="457200">
              <a:lnSpc>
                <a:spcPct val="110000"/>
              </a:lnSpc>
              <a:spcBef>
                <a:spcPts val="11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solidFill>
                  <a:srgbClr val="000000"/>
                </a:solidFill>
              </a:rPr>
              <a:t>CALL </a:t>
            </a:r>
            <a:r>
              <a:rPr lang="en-GB" sz="1600">
                <a:solidFill>
                  <a:srgbClr val="00CC00"/>
                </a:solidFill>
              </a:rPr>
              <a:t>OAUXFI</a:t>
            </a:r>
            <a:r>
              <a:rPr lang="en-GB" sz="1600">
                <a:solidFill>
                  <a:srgbClr val="000000"/>
                </a:solidFill>
              </a:rPr>
              <a:t> (‘file’, LUN, ‘CHOPT’, IERR)</a:t>
            </a:r>
            <a:r>
              <a:rPr lang="ar-SA" sz="1600">
                <a:solidFill>
                  <a:srgbClr val="000000"/>
                </a:solidFill>
                <a:cs typeface="Arial" charset="0"/>
              </a:rPr>
              <a:t>‏</a:t>
            </a:r>
            <a:endParaRPr lang="en-GB" sz="1600">
              <a:solidFill>
                <a:srgbClr val="000000"/>
              </a:solidFill>
            </a:endParaRPr>
          </a:p>
          <a:p>
            <a:pPr marL="341313" indent="0" algn="just" defTabSz="457200">
              <a:lnSpc>
                <a:spcPct val="110000"/>
              </a:lnSpc>
              <a:spcBef>
                <a:spcPts val="11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to open an auxiliary file (to read data or parameters) looking automatically for the file in some default locations (temporary directory, working directory, </a:t>
            </a:r>
            <a:r>
              <a:rPr lang="en-GB" sz="1600">
                <a:solidFill>
                  <a:srgbClr val="FF0000"/>
                </a:solidFill>
              </a:rPr>
              <a:t>$FLUPRO, $HOME</a:t>
            </a:r>
            <a:r>
              <a:rPr lang="en-GB" sz="1600"/>
              <a:t>) </a:t>
            </a:r>
          </a:p>
          <a:p>
            <a:pPr marL="341313" indent="0" algn="just" defTabSz="457200">
              <a:lnSpc>
                <a:spcPct val="110000"/>
              </a:lnSpc>
              <a:spcBef>
                <a:spcPts val="11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solidFill>
                  <a:srgbClr val="000000"/>
                </a:solidFill>
              </a:rPr>
              <a:t>CALL </a:t>
            </a:r>
            <a:r>
              <a:rPr lang="en-GB" sz="1600">
                <a:solidFill>
                  <a:srgbClr val="00CC00"/>
                </a:solidFill>
              </a:rPr>
              <a:t>FLABRT</a:t>
            </a:r>
            <a:r>
              <a:rPr lang="en-GB" sz="1600">
                <a:solidFill>
                  <a:srgbClr val="000000"/>
                </a:solidFill>
              </a:rPr>
              <a:t> (‘name’,’message’)</a:t>
            </a:r>
            <a:r>
              <a:rPr lang="ar-SA" sz="1600">
                <a:solidFill>
                  <a:srgbClr val="000000"/>
                </a:solidFill>
                <a:cs typeface="Arial" charset="0"/>
              </a:rPr>
              <a:t>‏</a:t>
            </a:r>
            <a:endParaRPr lang="en-GB" sz="1600">
              <a:solidFill>
                <a:srgbClr val="000000"/>
              </a:solidFill>
            </a:endParaRPr>
          </a:p>
          <a:p>
            <a:pPr marL="341313" indent="0" algn="just" defTabSz="457200">
              <a:lnSpc>
                <a:spcPct val="110000"/>
              </a:lnSpc>
              <a:spcBef>
                <a:spcPts val="11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this allows to force a FLUKA abort on user request: it might be useful to perform a debugging (using gdb for instance)</a:t>
            </a:r>
            <a:r>
              <a:rPr lang="ar-SA" sz="1600">
                <a:cs typeface="Arial" charset="0"/>
              </a:rPr>
              <a:t>‏</a:t>
            </a:r>
            <a:endParaRPr lang="en-US" sz="1600">
              <a:cs typeface="Arial" charset="0"/>
            </a:endParaRPr>
          </a:p>
          <a:p>
            <a:pPr marL="341313" indent="0" defTabSz="457200">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600">
              <a:solidFill>
                <a:srgbClr val="000000"/>
              </a:solidFill>
            </a:endParaRPr>
          </a:p>
          <a:p>
            <a:pPr marL="341313" indent="0" defTabSz="457200">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solidFill>
                  <a:srgbClr val="000000"/>
                </a:solidFill>
              </a:rPr>
              <a:t>CALL </a:t>
            </a:r>
            <a:r>
              <a:rPr lang="en-GB" sz="1600">
                <a:solidFill>
                  <a:srgbClr val="00CC00"/>
                </a:solidFill>
              </a:rPr>
              <a:t>SFLOOD</a:t>
            </a:r>
            <a:r>
              <a:rPr lang="en-GB" sz="1600">
                <a:solidFill>
                  <a:srgbClr val="000000"/>
                </a:solidFill>
              </a:rPr>
              <a:t> ( XXX, YYY, ZZZ, UXXX, VYYY, WZZZ )</a:t>
            </a:r>
            <a:r>
              <a:rPr lang="ar-SA" sz="1600">
                <a:solidFill>
                  <a:srgbClr val="000000"/>
                </a:solidFill>
                <a:cs typeface="Arial" charset="0"/>
              </a:rPr>
              <a:t>‏</a:t>
            </a:r>
            <a:endParaRPr lang="en-GB" sz="1600">
              <a:solidFill>
                <a:srgbClr val="000000"/>
              </a:solidFill>
            </a:endParaRPr>
          </a:p>
          <a:p>
            <a:pPr marL="341313" indent="0" defTabSz="457200">
              <a:lnSpc>
                <a:spcPct val="11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returns in </a:t>
            </a:r>
            <a:r>
              <a:rPr lang="en-GB" sz="1600">
                <a:solidFill>
                  <a:srgbClr val="FF0000"/>
                </a:solidFill>
              </a:rPr>
              <a:t>XXX, YYY, ZZZ</a:t>
            </a:r>
            <a:r>
              <a:rPr lang="en-GB" sz="1600"/>
              <a:t> a random position ON the surface of a sphere of radius 1 and centre 0 (multiply </a:t>
            </a:r>
            <a:r>
              <a:rPr lang="en-GB" sz="1600">
                <a:solidFill>
                  <a:srgbClr val="FF0000"/>
                </a:solidFill>
              </a:rPr>
              <a:t>XXX, YYY, ZZZ</a:t>
            </a:r>
            <a:r>
              <a:rPr lang="en-GB" sz="1600"/>
              <a:t> by the actual radius and add the centre coordinates) and </a:t>
            </a:r>
            <a:r>
              <a:rPr lang="en-GB" sz="1600">
                <a:solidFill>
                  <a:srgbClr val="FF0000"/>
                </a:solidFill>
              </a:rPr>
              <a:t>UXXX, VYYY, WZZZ</a:t>
            </a:r>
            <a:r>
              <a:rPr lang="en-GB" sz="1600"/>
              <a:t> are random cosines distributed so as to generate a uniform and isotropic fluence inside the sphere numerically given by </a:t>
            </a:r>
          </a:p>
          <a:p>
            <a:pPr marL="341313" indent="0" defTabSz="457200">
              <a:lnSpc>
                <a:spcPct val="11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t>                                       </a:t>
            </a:r>
            <a:r>
              <a:rPr lang="en-GB" sz="1600">
                <a:solidFill>
                  <a:srgbClr val="FF0000"/>
                </a:solidFill>
              </a:rPr>
              <a:t>1/(</a:t>
            </a:r>
            <a:r>
              <a:rPr lang="en-GB" sz="1600">
                <a:solidFill>
                  <a:srgbClr val="FF0000"/>
                </a:solidFill>
                <a:latin typeface="Symbol" pitchFamily="18" charset="2"/>
              </a:rPr>
              <a:t></a:t>
            </a:r>
            <a:r>
              <a:rPr lang="en-GB" sz="1600">
                <a:solidFill>
                  <a:srgbClr val="FF0000"/>
                </a:solidFill>
              </a:rPr>
              <a:t> R</a:t>
            </a:r>
            <a:r>
              <a:rPr lang="en-GB" sz="1600" baseline="30000">
                <a:solidFill>
                  <a:srgbClr val="FF0000"/>
                </a:solidFill>
              </a:rPr>
              <a:t>2</a:t>
            </a:r>
            <a:r>
              <a:rPr lang="en-GB" sz="1600">
                <a:solidFill>
                  <a:srgbClr val="FF0000"/>
                </a:solidFill>
              </a:rPr>
              <a:t>)</a:t>
            </a:r>
            <a:r>
              <a:rPr lang="ar-SA" sz="1600">
                <a:solidFill>
                  <a:srgbClr val="FF0000"/>
                </a:solidFill>
                <a:cs typeface="Arial" charset="0"/>
              </a:rPr>
              <a:t>‏</a:t>
            </a:r>
            <a:endParaRPr lang="en-GB" sz="1600">
              <a:solidFill>
                <a:srgbClr val="FF0000"/>
              </a:solidFill>
            </a:endParaRPr>
          </a:p>
          <a:p>
            <a:pPr marL="341313" indent="0" defTabSz="457200">
              <a:lnSpc>
                <a:spcPct val="11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a:solidFill>
                  <a:srgbClr val="FF0000"/>
                </a:solidFill>
              </a:rPr>
              <a:t>R</a:t>
            </a:r>
            <a:r>
              <a:rPr lang="en-GB" sz="1600"/>
              <a:t> being the sphere radius.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1066800" y="150813"/>
            <a:ext cx="7877175" cy="1068387"/>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Converting Names</a:t>
            </a:r>
            <a:r>
              <a:rPr lang="en-GB">
                <a:latin typeface="Symbol" pitchFamily="18" charset="2"/>
              </a:rPr>
              <a:t></a:t>
            </a:r>
            <a:r>
              <a:rPr lang="en-GB"/>
              <a:t>Number regions in users routines</a:t>
            </a:r>
          </a:p>
        </p:txBody>
      </p:sp>
      <p:sp>
        <p:nvSpPr>
          <p:cNvPr id="579587" name="Rectangle 3"/>
          <p:cNvSpPr>
            <a:spLocks noGrp="1" noChangeArrowheads="1"/>
          </p:cNvSpPr>
          <p:nvPr>
            <p:ph type="body" idx="1"/>
          </p:nvPr>
        </p:nvSpPr>
        <p:spPr>
          <a:xfrm>
            <a:off x="762000" y="1524000"/>
            <a:ext cx="8193088" cy="5330825"/>
          </a:xfrm>
          <a:ln/>
        </p:spPr>
        <p:txBody>
          <a:bodyPr lIns="90000" tIns="46800" rIns="90000" bIns="46800"/>
          <a:lstStyle/>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To get the number starting from a region name</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b="1"/>
              <a:t>CALL GEON2R ( REGNAM, NREG, IERR )</a:t>
            </a:r>
            <a:r>
              <a:rPr lang="ar-SA" sz="1400" b="1">
                <a:cs typeface="Arial" charset="0"/>
              </a:rPr>
              <a:t>‏</a:t>
            </a:r>
            <a:endParaRPr lang="en-GB" sz="1400" b="1"/>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Input variable: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a:t>
            </a:r>
            <a:r>
              <a:rPr lang="en-GB" sz="1400">
                <a:solidFill>
                  <a:srgbClr val="0000FF"/>
                </a:solidFill>
              </a:rPr>
              <a:t>Regnam   = region name   (CHAR*8)</a:t>
            </a:r>
            <a:r>
              <a:rPr lang="en-GB" sz="1400"/>
              <a:t>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Output variables: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a:t>
            </a:r>
            <a:r>
              <a:rPr lang="en-GB" sz="1400">
                <a:solidFill>
                  <a:srgbClr val="0000FF"/>
                </a:solidFill>
              </a:rPr>
              <a:t>Nreg     = region number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a:t>
            </a:r>
            <a:r>
              <a:rPr lang="en-GB" sz="1400">
                <a:solidFill>
                  <a:srgbClr val="0000FF"/>
                </a:solidFill>
              </a:rPr>
              <a:t>        Ierr     = error code (0 on success, 1 on failure)</a:t>
            </a:r>
            <a:r>
              <a:rPr lang="en-GB" sz="1400"/>
              <a:t>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 </a:t>
            </a:r>
            <a:r>
              <a:rPr lang="en-GB" sz="1400"/>
              <a:t>To get the name of a region when you know the number:</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400"/>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b="1"/>
              <a:t>CALL GEOR2N ( NREG, REGNAM, IERR )</a:t>
            </a:r>
            <a:r>
              <a:rPr lang="ar-SA" sz="1400" b="1">
                <a:cs typeface="Arial" charset="0"/>
              </a:rPr>
              <a:t>‏</a:t>
            </a:r>
            <a:endParaRPr lang="en-GB" sz="1400" b="1"/>
          </a:p>
          <a:p>
            <a:pPr marL="341313" indent="-341313" defTabSz="457200">
              <a:lnSpc>
                <a:spcPct val="90000"/>
              </a:lnSpc>
              <a:spcBef>
                <a:spcPts val="400"/>
              </a:spcBef>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Input variable:                                                  </a:t>
            </a:r>
          </a:p>
          <a:p>
            <a:pPr marL="341313" indent="-341313" defTabSz="457200">
              <a:lnSpc>
                <a:spcPct val="90000"/>
              </a:lnSpc>
              <a:spcBef>
                <a:spcPts val="400"/>
              </a:spcBef>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a:t>
            </a:r>
            <a:r>
              <a:rPr lang="en-GB" sz="1400">
                <a:solidFill>
                  <a:srgbClr val="3333CC"/>
                </a:solidFill>
              </a:rPr>
              <a:t>Nreg   = region number</a:t>
            </a:r>
            <a:r>
              <a:rPr lang="en-GB" sz="1400"/>
              <a:t>                                         </a:t>
            </a:r>
          </a:p>
          <a:p>
            <a:pPr marL="341313" indent="-341313" defTabSz="457200">
              <a:lnSpc>
                <a:spcPct val="90000"/>
              </a:lnSpc>
              <a:spcBef>
                <a:spcPts val="400"/>
              </a:spcBef>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a:t>
            </a:r>
          </a:p>
          <a:p>
            <a:pPr marL="341313" indent="-341313" defTabSz="457200">
              <a:lnSpc>
                <a:spcPct val="90000"/>
              </a:lnSpc>
              <a:spcBef>
                <a:spcPts val="400"/>
              </a:spcBef>
              <a:buFont typeface="Tahoma"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Output variables: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        </a:t>
            </a:r>
            <a:r>
              <a:rPr lang="en-GB" sz="1400">
                <a:solidFill>
                  <a:srgbClr val="3333CC"/>
                </a:solidFill>
              </a:rPr>
              <a:t>Regname  = region name  (CHAR*8)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400"/>
              <a:t>*</a:t>
            </a:r>
            <a:r>
              <a:rPr lang="en-GB" sz="1400">
                <a:solidFill>
                  <a:srgbClr val="3333CC"/>
                </a:solidFill>
              </a:rPr>
              <a:t>        Ierr     = error code (0 on success, 1 on failure)</a:t>
            </a:r>
            <a:r>
              <a:rPr lang="en-GB" sz="1400"/>
              <a:t>            </a:t>
            </a:r>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400"/>
          </a:p>
          <a:p>
            <a:pPr marL="341313" indent="-341313" defTabSz="457200">
              <a:lnSpc>
                <a:spcPct val="90000"/>
              </a:lnSpc>
              <a:spcBef>
                <a:spcPts val="4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400"/>
          </a:p>
        </p:txBody>
      </p:sp>
      <p:sp>
        <p:nvSpPr>
          <p:cNvPr id="579588" name="Text Box 4"/>
          <p:cNvSpPr txBox="1">
            <a:spLocks noChangeArrowheads="1"/>
          </p:cNvSpPr>
          <p:nvPr/>
        </p:nvSpPr>
        <p:spPr bwMode="auto">
          <a:xfrm>
            <a:off x="6040438" y="2438400"/>
            <a:ext cx="2678112" cy="703263"/>
          </a:xfrm>
          <a:prstGeom prst="rect">
            <a:avLst/>
          </a:prstGeom>
          <a:noFill/>
          <a:ln w="9525">
            <a:noFill/>
            <a:round/>
            <a:headEnd/>
            <a:tailEnd/>
          </a:ln>
          <a:effectLst/>
        </p:spPr>
        <p:txBody>
          <a:bodyPr wrap="none" lIns="90000" tIns="46800" rIns="90000" bIns="46800">
            <a:spAutoFit/>
          </a:bodyPr>
          <a:lstStyle/>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CC0066"/>
                </a:solidFill>
              </a:rPr>
              <a:t>Similar routines</a:t>
            </a:r>
          </a:p>
          <a:p>
            <a:pPr algn="just"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CC0066"/>
                </a:solidFill>
              </a:rPr>
              <a:t>for lattice geometry</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C7DB138-C848-4B42-AC48-63871C166A60}" type="slidenum">
              <a:rPr lang="en-US"/>
              <a:pPr/>
              <a:t>25</a:t>
            </a:fld>
            <a:endParaRPr lang="en-US"/>
          </a:p>
        </p:txBody>
      </p:sp>
      <p:sp>
        <p:nvSpPr>
          <p:cNvPr id="559106" name="Rectangle 2"/>
          <p:cNvSpPr>
            <a:spLocks noGrp="1" noChangeArrowheads="1"/>
          </p:cNvSpPr>
          <p:nvPr>
            <p:ph type="title"/>
          </p:nvPr>
        </p:nvSpPr>
        <p:spPr>
          <a:xfrm>
            <a:off x="611188" y="273050"/>
            <a:ext cx="8640762" cy="563563"/>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a:t>comscw (weighting energy deposition or star production)</a:t>
            </a:r>
            <a:r>
              <a:rPr lang="ar-SA" sz="2400">
                <a:cs typeface="Arial" charset="0"/>
              </a:rPr>
              <a:t>‏</a:t>
            </a:r>
            <a:endParaRPr lang="en-GB" sz="2400"/>
          </a:p>
        </p:txBody>
      </p:sp>
      <p:pic>
        <p:nvPicPr>
          <p:cNvPr id="55910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95400" y="908050"/>
            <a:ext cx="6858000" cy="2057400"/>
          </a:xfrm>
          <a:prstGeom prst="rect">
            <a:avLst/>
          </a:prstGeom>
          <a:noFill/>
          <a:ln w="9525">
            <a:noFill/>
            <a:round/>
            <a:headEnd/>
            <a:tailEnd/>
          </a:ln>
          <a:effectLst/>
        </p:spPr>
      </p:pic>
      <p:sp>
        <p:nvSpPr>
          <p:cNvPr id="559108" name="Text Box 4"/>
          <p:cNvSpPr txBox="1">
            <a:spLocks noChangeArrowheads="1"/>
          </p:cNvSpPr>
          <p:nvPr/>
        </p:nvSpPr>
        <p:spPr bwMode="auto">
          <a:xfrm>
            <a:off x="457200" y="2924175"/>
            <a:ext cx="8458200" cy="2835275"/>
          </a:xfrm>
          <a:prstGeom prst="rect">
            <a:avLst/>
          </a:prstGeom>
          <a:noFill/>
          <a:ln w="9525">
            <a:noFill/>
            <a:round/>
            <a:headEnd/>
            <a:tailEnd/>
          </a:ln>
          <a:effectLst/>
        </p:spPr>
        <p:txBody>
          <a:bodyPr lIns="90000" tIns="46800" rIns="90000" bIns="46800">
            <a:spAutoFit/>
          </a:bodyPr>
          <a:lstStyle/>
          <a:p>
            <a:pPr algn="l" defTabSz="457200">
              <a:lnSpc>
                <a:spcPct val="110000"/>
              </a:lnSpc>
              <a:spcBef>
                <a:spcPct val="5000"/>
              </a:spcBef>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000000"/>
                </a:solidFill>
              </a:rPr>
              <a:t>Activated by option </a:t>
            </a:r>
            <a:r>
              <a:rPr lang="en-GB" sz="1800">
                <a:solidFill>
                  <a:srgbClr val="3333CC"/>
                </a:solidFill>
              </a:rPr>
              <a:t>USERWEIG</a:t>
            </a:r>
            <a:r>
              <a:rPr lang="en-GB" sz="1800">
                <a:solidFill>
                  <a:srgbClr val="000000"/>
                </a:solidFill>
              </a:rPr>
              <a:t> with </a:t>
            </a:r>
            <a:r>
              <a:rPr lang="en-GB" sz="1800">
                <a:solidFill>
                  <a:srgbClr val="FF0000"/>
                </a:solidFill>
              </a:rPr>
              <a:t>WHAT(6) &gt; 0.0</a:t>
            </a:r>
            <a:r>
              <a:rPr lang="en-GB" sz="1800">
                <a:solidFill>
                  <a:srgbClr val="000000"/>
                </a:solidFill>
              </a:rPr>
              <a:t>. Energy and stars obtained via </a:t>
            </a:r>
            <a:r>
              <a:rPr lang="en-GB" sz="1800">
                <a:solidFill>
                  <a:srgbClr val="3333CC"/>
                </a:solidFill>
              </a:rPr>
              <a:t>SCORE</a:t>
            </a:r>
            <a:r>
              <a:rPr lang="en-GB" sz="1800">
                <a:solidFill>
                  <a:srgbClr val="000000"/>
                </a:solidFill>
              </a:rPr>
              <a:t>, </a:t>
            </a:r>
            <a:r>
              <a:rPr lang="en-GB" sz="1800">
                <a:solidFill>
                  <a:srgbClr val="3333CC"/>
                </a:solidFill>
              </a:rPr>
              <a:t>USRBIN </a:t>
            </a:r>
            <a:r>
              <a:rPr lang="en-GB" sz="1800">
                <a:solidFill>
                  <a:srgbClr val="000000"/>
                </a:solidFill>
              </a:rPr>
              <a:t>and  </a:t>
            </a:r>
            <a:r>
              <a:rPr lang="en-GB" sz="1800">
                <a:solidFill>
                  <a:srgbClr val="3333CC"/>
                </a:solidFill>
              </a:rPr>
              <a:t>EVENTBIN,</a:t>
            </a:r>
            <a:r>
              <a:rPr lang="en-GB" sz="1800">
                <a:solidFill>
                  <a:srgbClr val="000000"/>
                </a:solidFill>
              </a:rPr>
              <a:t> and production of residual nuclei obtained via </a:t>
            </a:r>
            <a:r>
              <a:rPr lang="en-GB" sz="1800">
                <a:solidFill>
                  <a:srgbClr val="3333CC"/>
                </a:solidFill>
              </a:rPr>
              <a:t>RESNUCLEi</a:t>
            </a:r>
            <a:r>
              <a:rPr lang="en-GB" sz="1800">
                <a:solidFill>
                  <a:srgbClr val="000000"/>
                </a:solidFill>
              </a:rPr>
              <a:t> are multiplied by the value returned by this function. The user can implement any desired logic according to the argument list (particle type, position, region, amount deposited, particle generation), or information available in </a:t>
            </a:r>
            <a:r>
              <a:rPr lang="en-GB" sz="1800">
                <a:solidFill>
                  <a:srgbClr val="3333CC"/>
                </a:solidFill>
              </a:rPr>
              <a:t>COMMON SCOHLP</a:t>
            </a:r>
            <a:r>
              <a:rPr lang="en-GB" sz="1800">
                <a:solidFill>
                  <a:srgbClr val="000000"/>
                </a:solidFill>
              </a:rPr>
              <a:t> (binning number, type of scored quantity). The scored quantity is given by the flag </a:t>
            </a:r>
            <a:r>
              <a:rPr lang="en-GB" sz="1800">
                <a:solidFill>
                  <a:srgbClr val="3333CC"/>
                </a:solidFill>
              </a:rPr>
              <a:t>ISCRNG</a:t>
            </a:r>
            <a:r>
              <a:rPr lang="en-GB" sz="1800">
                <a:solidFill>
                  <a:srgbClr val="000000"/>
                </a:solidFill>
              </a:rPr>
              <a:t> (in </a:t>
            </a:r>
            <a:r>
              <a:rPr lang="en-GB" sz="1800">
                <a:solidFill>
                  <a:srgbClr val="3333CC"/>
                </a:solidFill>
              </a:rPr>
              <a:t>SCOHLP</a:t>
            </a:r>
            <a:r>
              <a:rPr lang="en-GB" sz="1800">
                <a:solidFill>
                  <a:srgbClr val="000000"/>
                </a:solidFill>
              </a:rPr>
              <a:t>):</a:t>
            </a:r>
          </a:p>
          <a:p>
            <a:pPr algn="l" defTabSz="457200">
              <a:lnSpc>
                <a:spcPct val="30000"/>
              </a:lnSpc>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a:solidFill>
                <a:srgbClr val="000000"/>
              </a:solidFill>
            </a:endParaRPr>
          </a:p>
          <a:p>
            <a:pPr algn="just" defTabSz="457200">
              <a:lnSpc>
                <a:spcPct val="95000"/>
              </a:lnSpc>
              <a:spcBef>
                <a:spcPct val="5000"/>
              </a:spcBef>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3333CC"/>
                </a:solidFill>
              </a:rPr>
              <a:t>ISCRNG = 1</a:t>
            </a:r>
            <a:r>
              <a:rPr lang="en-GB" sz="1800">
                <a:solidFill>
                  <a:srgbClr val="000000"/>
                </a:solidFill>
              </a:rPr>
              <a:t> </a:t>
            </a:r>
            <a:r>
              <a:rPr lang="en-GB" sz="1800">
                <a:solidFill>
                  <a:srgbClr val="000000"/>
                </a:solidFill>
                <a:latin typeface="Symbol" pitchFamily="18" charset="2"/>
              </a:rPr>
              <a:t></a:t>
            </a:r>
            <a:r>
              <a:rPr lang="en-GB" sz="1800">
                <a:solidFill>
                  <a:srgbClr val="000000"/>
                </a:solidFill>
              </a:rPr>
              <a:t> Energy density binning          </a:t>
            </a:r>
            <a:r>
              <a:rPr lang="en-GB" sz="1800">
                <a:solidFill>
                  <a:srgbClr val="3333CC"/>
                </a:solidFill>
              </a:rPr>
              <a:t>ISCRNG = 2</a:t>
            </a:r>
            <a:r>
              <a:rPr lang="en-GB" sz="1800">
                <a:solidFill>
                  <a:srgbClr val="000000"/>
                </a:solidFill>
              </a:rPr>
              <a:t> </a:t>
            </a:r>
            <a:r>
              <a:rPr lang="en-GB" sz="1800">
                <a:solidFill>
                  <a:srgbClr val="000000"/>
                </a:solidFill>
                <a:latin typeface="Symbol" pitchFamily="18" charset="2"/>
                <a:cs typeface="Tahoma" pitchFamily="34" charset="0"/>
              </a:rPr>
              <a:t></a:t>
            </a:r>
            <a:r>
              <a:rPr lang="en-GB" sz="1800">
                <a:solidFill>
                  <a:srgbClr val="000000"/>
                </a:solidFill>
              </a:rPr>
              <a:t> Star density binning</a:t>
            </a:r>
          </a:p>
          <a:p>
            <a:pPr algn="just" defTabSz="457200">
              <a:lnSpc>
                <a:spcPct val="95000"/>
              </a:lnSpc>
              <a:spcBef>
                <a:spcPct val="5000"/>
              </a:spcBef>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a:solidFill>
                  <a:srgbClr val="3333CC"/>
                </a:solidFill>
              </a:rPr>
              <a:t>ISCRNG = 3</a:t>
            </a:r>
            <a:r>
              <a:rPr lang="en-GB" sz="1800">
                <a:solidFill>
                  <a:srgbClr val="000000"/>
                </a:solidFill>
              </a:rPr>
              <a:t> </a:t>
            </a:r>
            <a:r>
              <a:rPr lang="en-GB" sz="1800">
                <a:solidFill>
                  <a:srgbClr val="000000"/>
                </a:solidFill>
                <a:latin typeface="Symbol" pitchFamily="18" charset="2"/>
              </a:rPr>
              <a:t></a:t>
            </a:r>
            <a:r>
              <a:rPr lang="en-GB" sz="1800">
                <a:solidFill>
                  <a:srgbClr val="000000"/>
                </a:solidFill>
              </a:rPr>
              <a:t> Residual nuclei scoring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C261FA-BE17-4BAB-B81A-CD457274AC82}" type="slidenum">
              <a:rPr lang="en-US"/>
              <a:pPr/>
              <a:t>26</a:t>
            </a:fld>
            <a:endParaRPr lang="en-US"/>
          </a:p>
        </p:txBody>
      </p:sp>
      <p:sp>
        <p:nvSpPr>
          <p:cNvPr id="561154"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comscw  (continues...)</a:t>
            </a:r>
            <a:r>
              <a:rPr lang="ar-SA" b="1">
                <a:cs typeface="Arial" charset="0"/>
              </a:rPr>
              <a:t>‏</a:t>
            </a:r>
            <a:endParaRPr lang="en-GB" b="1"/>
          </a:p>
        </p:txBody>
      </p:sp>
      <p:sp>
        <p:nvSpPr>
          <p:cNvPr id="561155" name="Rectangle 3"/>
          <p:cNvSpPr>
            <a:spLocks noChangeArrowheads="1"/>
          </p:cNvSpPr>
          <p:nvPr/>
        </p:nvSpPr>
        <p:spPr bwMode="auto">
          <a:xfrm>
            <a:off x="533400" y="1268413"/>
            <a:ext cx="8286750" cy="43592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The binning/detector number is given by </a:t>
            </a:r>
            <a:r>
              <a:rPr lang="en-GB" sz="2000">
                <a:solidFill>
                  <a:srgbClr val="3333CC"/>
                </a:solidFill>
              </a:rPr>
              <a:t>JSCRNG</a:t>
            </a:r>
            <a:r>
              <a:rPr lang="en-GB" sz="2000">
                <a:solidFill>
                  <a:srgbClr val="000000"/>
                </a:solidFill>
              </a:rPr>
              <a:t> (in </a:t>
            </a:r>
            <a:r>
              <a:rPr lang="en-GB" sz="2000">
                <a:solidFill>
                  <a:srgbClr val="3333CC"/>
                </a:solidFill>
              </a:rPr>
              <a:t>SCOHLP</a:t>
            </a:r>
            <a:r>
              <a:rPr lang="en-GB" sz="2000">
                <a:solidFill>
                  <a:srgbClr val="000000"/>
                </a:solidFill>
              </a:rPr>
              <a:t>) and is printed in output between the estimator type and the detector name.</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000">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Note that a detector of residual nuclei can have the same </a:t>
            </a:r>
            <a:r>
              <a:rPr lang="en-GB" sz="2000">
                <a:solidFill>
                  <a:srgbClr val="3333CC"/>
                </a:solidFill>
              </a:rPr>
              <a:t>JSCRNG</a:t>
            </a:r>
            <a:r>
              <a:rPr lang="en-GB" sz="2000">
                <a:solidFill>
                  <a:srgbClr val="000000"/>
                </a:solidFill>
              </a:rPr>
              <a:t> number as a binning (use the value of </a:t>
            </a:r>
            <a:r>
              <a:rPr lang="en-GB" sz="2000">
                <a:solidFill>
                  <a:srgbClr val="3333CC"/>
                </a:solidFill>
              </a:rPr>
              <a:t>ISCRNG</a:t>
            </a:r>
            <a:r>
              <a:rPr lang="en-GB" sz="2000">
                <a:solidFill>
                  <a:srgbClr val="000000"/>
                </a:solidFill>
              </a:rPr>
              <a:t> to discriminate).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000">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Further information can be obtained including </a:t>
            </a:r>
            <a:r>
              <a:rPr lang="en-GB" sz="2000">
                <a:solidFill>
                  <a:srgbClr val="3333CC"/>
                </a:solidFill>
              </a:rPr>
              <a:t>COMMON TRACKR</a:t>
            </a:r>
            <a:r>
              <a:rPr lang="en-GB" sz="2000">
                <a:solidFill>
                  <a:srgbClr val="000000"/>
                </a:solidFill>
              </a:rPr>
              <a:t> (for instance particle’s total energy, direction cosines, age). </a:t>
            </a:r>
            <a:r>
              <a:rPr lang="en-GB" sz="2000">
                <a:solidFill>
                  <a:srgbClr val="3333CC"/>
                </a:solidFill>
              </a:rPr>
              <a:t>TRACKR</a:t>
            </a:r>
            <a:r>
              <a:rPr lang="en-GB" sz="2000">
                <a:solidFill>
                  <a:srgbClr val="000000"/>
                </a:solidFill>
              </a:rPr>
              <a:t> contains also special user variables (both integer and in double precision) which can be used to save information about particles which have undergone some particular event.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2000">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If data concerning the current material are needed, it can be accessed as </a:t>
            </a:r>
            <a:r>
              <a:rPr lang="en-GB" sz="2000">
                <a:solidFill>
                  <a:srgbClr val="FF0000"/>
                </a:solidFill>
              </a:rPr>
              <a:t>MEDIUM(MREG)</a:t>
            </a:r>
            <a:r>
              <a:rPr lang="en-GB" sz="2000">
                <a:solidFill>
                  <a:srgbClr val="000000"/>
                </a:solidFill>
              </a:rPr>
              <a:t> if file </a:t>
            </a:r>
            <a:r>
              <a:rPr lang="en-GB" sz="2000">
                <a:solidFill>
                  <a:srgbClr val="3333CC"/>
                </a:solidFill>
              </a:rPr>
              <a:t>(FLKMAT)</a:t>
            </a:r>
            <a:r>
              <a:rPr lang="en-GB" sz="2000">
                <a:solidFill>
                  <a:srgbClr val="000000"/>
                </a:solidFill>
              </a:rPr>
              <a:t> is included.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736B7C3-74C7-458A-916B-0BBD7A73E8DA}" type="slidenum">
              <a:rPr lang="en-US"/>
              <a:pPr/>
              <a:t>27</a:t>
            </a:fld>
            <a:endParaRPr lang="en-US"/>
          </a:p>
        </p:txBody>
      </p:sp>
      <p:sp>
        <p:nvSpPr>
          <p:cNvPr id="385026"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usrini (USeR INItialization)</a:t>
            </a:r>
            <a:r>
              <a:rPr lang="ar-SA" b="1">
                <a:cs typeface="Arial" charset="0"/>
              </a:rPr>
              <a:t>‏</a:t>
            </a:r>
            <a:endParaRPr lang="en-GB" b="1"/>
          </a:p>
        </p:txBody>
      </p:sp>
      <p:pic>
        <p:nvPicPr>
          <p:cNvPr id="385027" name="Picture 3"/>
          <p:cNvPicPr>
            <a:picLocks noChangeAspect="1" noChangeArrowheads="1"/>
          </p:cNvPicPr>
          <p:nvPr/>
        </p:nvPicPr>
        <p:blipFill>
          <a:blip r:embed="rId3"/>
          <a:srcRect/>
          <a:stretch>
            <a:fillRect/>
          </a:stretch>
        </p:blipFill>
        <p:spPr bwMode="auto">
          <a:xfrm>
            <a:off x="228600" y="1524000"/>
            <a:ext cx="8729663" cy="1573213"/>
          </a:xfrm>
          <a:prstGeom prst="rect">
            <a:avLst/>
          </a:prstGeom>
          <a:noFill/>
          <a:ln w="9525">
            <a:noFill/>
            <a:round/>
            <a:headEnd/>
            <a:tailEnd/>
          </a:ln>
          <a:effectLst/>
        </p:spPr>
      </p:pic>
      <p:sp>
        <p:nvSpPr>
          <p:cNvPr id="385028" name="Text Box 4"/>
          <p:cNvSpPr txBox="1">
            <a:spLocks noChangeArrowheads="1"/>
          </p:cNvSpPr>
          <p:nvPr/>
        </p:nvSpPr>
        <p:spPr bwMode="auto">
          <a:xfrm>
            <a:off x="685800" y="3276600"/>
            <a:ext cx="7864475" cy="2647950"/>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Subroutine </a:t>
            </a:r>
            <a:r>
              <a:rPr lang="en-GB">
                <a:solidFill>
                  <a:srgbClr val="3333CC"/>
                </a:solidFill>
              </a:rPr>
              <a:t>USRINI</a:t>
            </a:r>
            <a:r>
              <a:rPr lang="en-GB">
                <a:solidFill>
                  <a:srgbClr val="000000"/>
                </a:solidFill>
              </a:rPr>
              <a:t> is called every time a </a:t>
            </a:r>
            <a:r>
              <a:rPr lang="en-GB">
                <a:solidFill>
                  <a:srgbClr val="3333CC"/>
                </a:solidFill>
              </a:rPr>
              <a:t>USRICALL</a:t>
            </a:r>
            <a:r>
              <a:rPr lang="en-GB">
                <a:solidFill>
                  <a:srgbClr val="000000"/>
                </a:solidFill>
              </a:rPr>
              <a:t> card is read in the input stream, before particle showering starts. Useful for initialisation: ie reading and manipulating data from one or more files, calling other private routines, etc.</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calling parameters can be used by the user to pass variables/flags to the routine.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AC6F48E-BB09-45F2-B7D9-41EEF3470232}" type="slidenum">
              <a:rPr lang="en-US"/>
              <a:pPr/>
              <a:t>28</a:t>
            </a:fld>
            <a:endParaRPr lang="en-US"/>
          </a:p>
        </p:txBody>
      </p:sp>
      <p:sp>
        <p:nvSpPr>
          <p:cNvPr id="387074" name="Rectangle 2"/>
          <p:cNvSpPr>
            <a:spLocks noGrp="1" noChangeArrowheads="1"/>
          </p:cNvSpPr>
          <p:nvPr>
            <p:ph type="title"/>
          </p:nvPr>
        </p:nvSpPr>
        <p:spPr>
          <a:xfrm>
            <a:off x="685800" y="304800"/>
            <a:ext cx="8207375" cy="676275"/>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usrein (USeR Event INitialization)</a:t>
            </a:r>
            <a:r>
              <a:rPr lang="ar-SA" b="1">
                <a:cs typeface="Arial" charset="0"/>
              </a:rPr>
              <a:t>‏</a:t>
            </a:r>
            <a:endParaRPr lang="en-GB" b="1"/>
          </a:p>
        </p:txBody>
      </p:sp>
      <p:sp>
        <p:nvSpPr>
          <p:cNvPr id="387075" name="Text Box 3"/>
          <p:cNvSpPr txBox="1">
            <a:spLocks noChangeArrowheads="1"/>
          </p:cNvSpPr>
          <p:nvPr/>
        </p:nvSpPr>
        <p:spPr bwMode="auto">
          <a:xfrm>
            <a:off x="611188" y="1196975"/>
            <a:ext cx="8093075" cy="3378200"/>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Subroutine </a:t>
            </a:r>
            <a:r>
              <a:rPr lang="en-GB">
                <a:solidFill>
                  <a:srgbClr val="3333CC"/>
                </a:solidFill>
              </a:rPr>
              <a:t>USREIN</a:t>
            </a:r>
            <a:r>
              <a:rPr lang="en-GB">
                <a:solidFill>
                  <a:srgbClr val="000000"/>
                </a:solidFill>
              </a:rPr>
              <a:t> is called just before the start of an event. An event is the full history of a group of related particles and their descendants.</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If primaries are loaded into stack by the input option </a:t>
            </a:r>
            <a:r>
              <a:rPr lang="en-GB">
                <a:solidFill>
                  <a:srgbClr val="3333CC"/>
                </a:solidFill>
              </a:rPr>
              <a:t>BEAM</a:t>
            </a:r>
            <a:r>
              <a:rPr lang="en-GB">
                <a:solidFill>
                  <a:srgbClr val="000000"/>
                </a:solidFill>
              </a:rPr>
              <a:t>, there is only one source particle per event; there can be more if the user routine </a:t>
            </a:r>
            <a:r>
              <a:rPr lang="en-GB">
                <a:solidFill>
                  <a:srgbClr val="3333CC"/>
                </a:solidFill>
              </a:rPr>
              <a:t>SOURCE </a:t>
            </a:r>
            <a:r>
              <a:rPr lang="en-GB">
                <a:solidFill>
                  <a:srgbClr val="000000"/>
                </a:solidFill>
              </a:rPr>
              <a:t>is used to load particles into stack. </a:t>
            </a:r>
            <a:r>
              <a:rPr lang="en-GB">
                <a:solidFill>
                  <a:srgbClr val="3333CC"/>
                </a:solidFill>
              </a:rPr>
              <a:t>USREIN</a:t>
            </a:r>
            <a:r>
              <a:rPr lang="en-GB">
                <a:solidFill>
                  <a:srgbClr val="000000"/>
                </a:solidFill>
              </a:rPr>
              <a:t> is always called: the default version of </a:t>
            </a:r>
            <a:r>
              <a:rPr lang="en-GB">
                <a:solidFill>
                  <a:srgbClr val="3333CC"/>
                </a:solidFill>
              </a:rPr>
              <a:t>USREIN</a:t>
            </a:r>
            <a:r>
              <a:rPr lang="en-GB">
                <a:solidFill>
                  <a:srgbClr val="000000"/>
                </a:solidFill>
              </a:rPr>
              <a:t> does nothing.</a:t>
            </a:r>
          </a:p>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030CEB-9B48-4D48-B996-FF04B8B61347}" type="slidenum">
              <a:rPr lang="en-US"/>
              <a:pPr/>
              <a:t>29</a:t>
            </a:fld>
            <a:endParaRPr lang="en-US"/>
          </a:p>
        </p:txBody>
      </p:sp>
      <p:sp>
        <p:nvSpPr>
          <p:cNvPr id="38912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usrout (USeR OUTput)</a:t>
            </a:r>
            <a:r>
              <a:rPr lang="ar-SA" b="1">
                <a:cs typeface="Arial" charset="0"/>
              </a:rPr>
              <a:t>‏</a:t>
            </a:r>
            <a:endParaRPr lang="en-GB" b="1"/>
          </a:p>
        </p:txBody>
      </p:sp>
      <p:pic>
        <p:nvPicPr>
          <p:cNvPr id="389123" name="Picture 3"/>
          <p:cNvPicPr>
            <a:picLocks noChangeAspect="1" noChangeArrowheads="1"/>
          </p:cNvPicPr>
          <p:nvPr/>
        </p:nvPicPr>
        <p:blipFill>
          <a:blip r:embed="rId3"/>
          <a:srcRect/>
          <a:stretch>
            <a:fillRect/>
          </a:stretch>
        </p:blipFill>
        <p:spPr bwMode="auto">
          <a:xfrm>
            <a:off x="457200" y="1752600"/>
            <a:ext cx="8153400" cy="1397000"/>
          </a:xfrm>
          <a:prstGeom prst="rect">
            <a:avLst/>
          </a:prstGeom>
          <a:noFill/>
          <a:ln w="9525">
            <a:noFill/>
            <a:round/>
            <a:headEnd/>
            <a:tailEnd/>
          </a:ln>
          <a:effectLst/>
        </p:spPr>
      </p:pic>
      <p:sp>
        <p:nvSpPr>
          <p:cNvPr id="389124" name="Text Box 4"/>
          <p:cNvSpPr txBox="1">
            <a:spLocks noChangeArrowheads="1"/>
          </p:cNvSpPr>
          <p:nvPr/>
        </p:nvSpPr>
        <p:spPr bwMode="auto">
          <a:xfrm>
            <a:off x="457200" y="3276600"/>
            <a:ext cx="8169275" cy="1917700"/>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Subroutine </a:t>
            </a:r>
            <a:r>
              <a:rPr lang="en-GB">
                <a:solidFill>
                  <a:srgbClr val="3333CC"/>
                </a:solidFill>
              </a:rPr>
              <a:t>USROUT</a:t>
            </a:r>
            <a:r>
              <a:rPr lang="en-GB">
                <a:solidFill>
                  <a:srgbClr val="000000"/>
                </a:solidFill>
              </a:rPr>
              <a:t> is called every time a </a:t>
            </a:r>
            <a:r>
              <a:rPr lang="en-GB">
                <a:solidFill>
                  <a:srgbClr val="3333CC"/>
                </a:solidFill>
              </a:rPr>
              <a:t>USROCALL</a:t>
            </a:r>
            <a:r>
              <a:rPr lang="en-GB">
                <a:solidFill>
                  <a:srgbClr val="000000"/>
                </a:solidFill>
              </a:rPr>
              <a:t> card is read in the input stream. It is used for user-written output in addition to the standard one provided by default.</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calling parameters can be used by the user to pass variables/flags to the routine.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ECFFEB3-69EC-442B-9BD0-C5A218D10C9E}" type="slidenum">
              <a:rPr lang="en-US"/>
              <a:pPr/>
              <a:t>3</a:t>
            </a:fld>
            <a:endParaRPr lang="en-US"/>
          </a:p>
        </p:txBody>
      </p:sp>
      <p:sp>
        <p:nvSpPr>
          <p:cNvPr id="360450"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What is available for the users</a:t>
            </a:r>
          </a:p>
        </p:txBody>
      </p:sp>
      <p:sp>
        <p:nvSpPr>
          <p:cNvPr id="360451" name="Rectangle 3"/>
          <p:cNvSpPr>
            <a:spLocks noGrp="1" noChangeArrowheads="1"/>
          </p:cNvSpPr>
          <p:nvPr>
            <p:ph type="body" idx="1"/>
          </p:nvPr>
        </p:nvSpPr>
        <p:spPr>
          <a:xfrm>
            <a:off x="555625" y="981075"/>
            <a:ext cx="8193088" cy="4783138"/>
          </a:xfrm>
          <a:ln/>
        </p:spPr>
        <p:txBody>
          <a:bodyPr lIns="90000" tIns="46800" rIns="90000" bIns="46800"/>
          <a:lstStyle/>
          <a:p>
            <a:pPr marL="341313" indent="-341313" defTabSz="457200">
              <a:spcAft>
                <a:spcPct val="40000"/>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         </a:t>
            </a:r>
          </a:p>
          <a:p>
            <a:pPr marL="341313" indent="-341313" defTabSz="457200">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The templates of all user routines are in the directory </a:t>
            </a:r>
            <a:r>
              <a:rPr lang="en-GB">
                <a:solidFill>
                  <a:srgbClr val="FF0000"/>
                </a:solidFill>
              </a:rPr>
              <a:t>$FLUPRO/usermvax</a:t>
            </a:r>
          </a:p>
          <a:p>
            <a:pPr marL="341313" indent="-341313" defTabSz="457200">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The include files containing the COMMON blocks are in</a:t>
            </a:r>
            <a:r>
              <a:rPr lang="en-GB">
                <a:solidFill>
                  <a:srgbClr val="FF0000"/>
                </a:solidFill>
              </a:rPr>
              <a:t> </a:t>
            </a:r>
            <a:r>
              <a:rPr lang="en-GB"/>
              <a:t>the directory </a:t>
            </a:r>
            <a:r>
              <a:rPr lang="en-GB">
                <a:solidFill>
                  <a:srgbClr val="FF0000"/>
                </a:solidFill>
              </a:rPr>
              <a:t>$FLUPRO/flukapro </a:t>
            </a:r>
            <a:r>
              <a:rPr lang="en-GB"/>
              <a:t>(see later)</a:t>
            </a:r>
          </a:p>
          <a:p>
            <a:pPr marL="341313" indent="-341313" defTabSz="457200">
              <a:spcAft>
                <a:spcPct val="40000"/>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The compiling and linking scripts which are in</a:t>
            </a:r>
            <a:r>
              <a:rPr lang="en-GB">
                <a:solidFill>
                  <a:srgbClr val="FF0000"/>
                </a:solidFill>
              </a:rPr>
              <a:t> </a:t>
            </a:r>
            <a:r>
              <a:rPr lang="en-GB"/>
              <a:t>the directory</a:t>
            </a:r>
            <a:r>
              <a:rPr lang="en-GB">
                <a:solidFill>
                  <a:srgbClr val="FF0000"/>
                </a:solidFill>
              </a:rPr>
              <a:t> $FLUPRO/flutil</a:t>
            </a:r>
          </a:p>
          <a:p>
            <a:pPr marL="341313" indent="-341313" algn="just" defTabSz="4572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val="FF0000"/>
                </a:solidFill>
              </a:rPr>
              <a:t>Flair</a:t>
            </a:r>
            <a:r>
              <a:rPr lang="en-GB"/>
              <a:t> can be used to edit, compile and link user routines in order to build a user-specific FLUKA executable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7CBB74-7BA5-42E1-B23E-3A85D377675A}" type="slidenum">
              <a:rPr lang="en-US"/>
              <a:pPr/>
              <a:t>30</a:t>
            </a:fld>
            <a:endParaRPr lang="en-US"/>
          </a:p>
        </p:txBody>
      </p:sp>
      <p:sp>
        <p:nvSpPr>
          <p:cNvPr id="391170"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usreou (USeR Event OUtput)</a:t>
            </a:r>
            <a:r>
              <a:rPr lang="ar-SA" b="1">
                <a:cs typeface="Arial" charset="0"/>
              </a:rPr>
              <a:t>‏</a:t>
            </a:r>
            <a:endParaRPr lang="en-GB" b="1"/>
          </a:p>
        </p:txBody>
      </p:sp>
      <p:sp>
        <p:nvSpPr>
          <p:cNvPr id="391171" name="Rectangle 3"/>
          <p:cNvSpPr>
            <a:spLocks noGrp="1" noChangeArrowheads="1"/>
          </p:cNvSpPr>
          <p:nvPr>
            <p:ph type="body" idx="1"/>
          </p:nvPr>
        </p:nvSpPr>
        <p:spPr>
          <a:xfrm>
            <a:off x="609600" y="1752600"/>
            <a:ext cx="8153400" cy="3429000"/>
          </a:xfrm>
          <a:ln/>
        </p:spPr>
        <p:txBody>
          <a:bodyPr lIns="90000" tIns="46800" rIns="90000" bIns="46800"/>
          <a:lstStyle/>
          <a:p>
            <a:pPr marL="0" indent="0" defTabSz="457200">
              <a:lnSpc>
                <a:spcPct val="110000"/>
              </a:lnSpc>
              <a:spcBef>
                <a:spcPts val="1000"/>
              </a:spcBef>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a:solidFill>
                  <a:srgbClr val="000000"/>
                </a:solidFill>
              </a:rPr>
              <a:t>Subroutine</a:t>
            </a:r>
            <a:r>
              <a:rPr lang="en-GB"/>
              <a:t> </a:t>
            </a:r>
            <a:r>
              <a:rPr lang="en-GB" sz="2400">
                <a:solidFill>
                  <a:srgbClr val="3333CC"/>
                </a:solidFill>
              </a:rPr>
              <a:t>USREOU</a:t>
            </a:r>
            <a:r>
              <a:rPr lang="en-GB"/>
              <a:t> </a:t>
            </a:r>
            <a:r>
              <a:rPr lang="en-GB" sz="2400">
                <a:solidFill>
                  <a:srgbClr val="000000"/>
                </a:solidFill>
              </a:rPr>
              <a:t>is called at the end of each event, namely after all event primary particles and their descendants have been transported</a:t>
            </a:r>
            <a:r>
              <a:rPr lang="en-GB"/>
              <a:t>. </a:t>
            </a:r>
          </a:p>
          <a:p>
            <a:pPr marL="0" indent="0" defTabSz="457200">
              <a:lnSpc>
                <a:spcPct val="110000"/>
              </a:lnSpc>
              <a:spcBef>
                <a:spcPts val="1000"/>
              </a:spcBef>
              <a:buFont typeface="Wingdings" pitchFamily="2" charset="2"/>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400">
                <a:solidFill>
                  <a:srgbClr val="3333CC"/>
                </a:solidFill>
              </a:rPr>
              <a:t>USREOU</a:t>
            </a:r>
            <a:r>
              <a:rPr lang="en-GB"/>
              <a:t> </a:t>
            </a:r>
            <a:r>
              <a:rPr lang="en-GB" sz="2400">
                <a:solidFill>
                  <a:srgbClr val="000000"/>
                </a:solidFill>
              </a:rPr>
              <a:t>is always called: the default version of</a:t>
            </a:r>
            <a:r>
              <a:rPr lang="en-GB"/>
              <a:t> </a:t>
            </a:r>
            <a:r>
              <a:rPr lang="en-GB" sz="2400">
                <a:solidFill>
                  <a:srgbClr val="3333CC"/>
                </a:solidFill>
              </a:rPr>
              <a:t>USREOU</a:t>
            </a:r>
            <a:r>
              <a:rPr lang="en-GB"/>
              <a:t> </a:t>
            </a:r>
            <a:r>
              <a:rPr lang="en-GB" sz="2400">
                <a:solidFill>
                  <a:srgbClr val="000000"/>
                </a:solidFill>
              </a:rPr>
              <a:t>does nothing. The user can plug in any kind of event analysis, output, etc</a:t>
            </a:r>
            <a:r>
              <a:rPr lang="en-GB"/>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8AFAC88-829F-45AA-9879-27754F56E3C4}" type="slidenum">
              <a:rPr lang="en-US"/>
              <a:pPr/>
              <a:t>31</a:t>
            </a:fld>
            <a:endParaRPr lang="en-US"/>
          </a:p>
        </p:txBody>
      </p:sp>
      <p:sp>
        <p:nvSpPr>
          <p:cNvPr id="423938"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Mathematical library in FLUKA</a:t>
            </a:r>
          </a:p>
        </p:txBody>
      </p:sp>
      <p:sp>
        <p:nvSpPr>
          <p:cNvPr id="423939" name="Rectangle 3"/>
          <p:cNvSpPr>
            <a:spLocks noGrp="1" noChangeArrowheads="1"/>
          </p:cNvSpPr>
          <p:nvPr>
            <p:ph type="body" idx="1"/>
          </p:nvPr>
        </p:nvSpPr>
        <p:spPr>
          <a:xfrm>
            <a:off x="762000" y="1052513"/>
            <a:ext cx="8153400" cy="5105400"/>
          </a:xfrm>
          <a:ln/>
        </p:spPr>
        <p:txBody>
          <a:bodyPr lIns="90000" tIns="46800" rIns="90000" bIns="46800"/>
          <a:lstStyle/>
          <a:p>
            <a:pPr marL="341313" indent="-341313" defTabSz="457200">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FLUKA contains many mathematical routines of general utility, so in general it should not be necessary to call external mathematical libraries:</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flgaus:</a:t>
            </a:r>
            <a:r>
              <a:rPr lang="en-GB" sz="1800"/>
              <a:t> 	             Gaussian adaptative integration</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simpsn:</a:t>
            </a:r>
            <a:r>
              <a:rPr lang="en-GB" sz="1800"/>
              <a:t> 	             Simpson integration</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gamfun:</a:t>
            </a:r>
            <a:r>
              <a:rPr lang="en-GB" sz="1800"/>
              <a:t> 	Gamma fuction</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radcub:</a:t>
            </a:r>
            <a:r>
              <a:rPr lang="en-GB" sz="1800"/>
              <a:t> 	             Real solutions of 3</a:t>
            </a:r>
            <a:r>
              <a:rPr lang="en-GB" sz="1800" baseline="30000"/>
              <a:t>rd</a:t>
            </a:r>
            <a:r>
              <a:rPr lang="en-GB" sz="1800"/>
              <a:t> order algebric equation</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flgndr:</a:t>
            </a:r>
            <a:r>
              <a:rPr lang="en-GB" sz="1800"/>
              <a:t>               	Legendre polinomials</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yinter, finter,</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d..intp:</a:t>
            </a:r>
            <a:r>
              <a:rPr lang="en-GB" sz="1800"/>
              <a:t> 		interpolation routines</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rordin, rordde:</a:t>
            </a:r>
            <a:r>
              <a:rPr lang="en-GB" sz="1800"/>
              <a:t>     Sorting of vector values</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Also: </a:t>
            </a:r>
            <a:r>
              <a:rPr lang="en-GB" sz="1800">
                <a:solidFill>
                  <a:srgbClr val="3333CC"/>
                </a:solidFill>
              </a:rPr>
              <a:t>expansion in Laguerre and Chebyshev polynomials, Bezier fit</a:t>
            </a:r>
            <a:r>
              <a:rPr lang="en-GB" sz="1800"/>
              <a:t>, and many others...</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i="1"/>
              <a:t>For users who access the FLUKA source: they are in </a:t>
            </a:r>
            <a:r>
              <a:rPr lang="en-GB" sz="1800" i="1">
                <a:solidFill>
                  <a:srgbClr val="CC0066"/>
                </a:solidFill>
              </a:rPr>
              <a:t>mathmvax</a:t>
            </a:r>
            <a:r>
              <a:rPr lang="en-GB" sz="1800" i="1"/>
              <a:t> directory</a:t>
            </a:r>
          </a:p>
          <a:p>
            <a:pPr marL="341313" indent="-341313" defTabSz="457200">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At some time it will be possible to have a short-writeup for their use.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7EE7D262-B013-409E-B8E9-20C7E79A076F}" type="slidenum">
              <a:rPr lang="en-US"/>
              <a:pPr/>
              <a:t>32</a:t>
            </a:fld>
            <a:endParaRPr lang="en-US"/>
          </a:p>
        </p:txBody>
      </p:sp>
      <p:sp>
        <p:nvSpPr>
          <p:cNvPr id="444418" name="Rectangle 2"/>
          <p:cNvSpPr>
            <a:spLocks noGrp="1" noChangeArrowheads="1"/>
          </p:cNvSpPr>
          <p:nvPr>
            <p:ph type="title"/>
          </p:nvPr>
        </p:nvSpPr>
        <p:spPr>
          <a:xfrm>
            <a:off x="684213" y="333375"/>
            <a:ext cx="7773987"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1"/>
              <a:t>fluscw (weighting fluence, current and yield)</a:t>
            </a:r>
            <a:r>
              <a:rPr lang="ar-SA" sz="2800" b="1">
                <a:cs typeface="Arial" charset="0"/>
              </a:rPr>
              <a:t>‏</a:t>
            </a:r>
            <a:endParaRPr lang="en-GB" sz="2800" b="1"/>
          </a:p>
        </p:txBody>
      </p:sp>
      <p:pic>
        <p:nvPicPr>
          <p:cNvPr id="4444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47800" y="908050"/>
            <a:ext cx="6477000" cy="3278188"/>
          </a:xfrm>
          <a:prstGeom prst="rect">
            <a:avLst/>
          </a:prstGeom>
          <a:noFill/>
          <a:ln w="9525">
            <a:noFill/>
            <a:round/>
            <a:headEnd/>
            <a:tailEnd/>
          </a:ln>
          <a:effectLst/>
        </p:spPr>
      </p:pic>
      <p:sp>
        <p:nvSpPr>
          <p:cNvPr id="444420" name="Text Box 4"/>
          <p:cNvSpPr txBox="1">
            <a:spLocks noChangeArrowheads="1"/>
          </p:cNvSpPr>
          <p:nvPr/>
        </p:nvSpPr>
        <p:spPr bwMode="auto">
          <a:xfrm>
            <a:off x="582613" y="4365625"/>
            <a:ext cx="8093075" cy="16160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Similar to </a:t>
            </a:r>
            <a:r>
              <a:rPr lang="en-GB" sz="2000">
                <a:solidFill>
                  <a:srgbClr val="3333CC"/>
                </a:solidFill>
              </a:rPr>
              <a:t>COMSCW</a:t>
            </a:r>
            <a:r>
              <a:rPr lang="en-GB" sz="2000">
                <a:solidFill>
                  <a:srgbClr val="000000"/>
                </a:solidFill>
              </a:rPr>
              <a:t>. Function </a:t>
            </a:r>
            <a:r>
              <a:rPr lang="en-GB" sz="2000">
                <a:solidFill>
                  <a:srgbClr val="3333CC"/>
                </a:solidFill>
              </a:rPr>
              <a:t>FLUSCW</a:t>
            </a:r>
            <a:r>
              <a:rPr lang="en-GB" sz="2000">
                <a:solidFill>
                  <a:srgbClr val="000000"/>
                </a:solidFill>
              </a:rPr>
              <a:t> is activated by option </a:t>
            </a:r>
            <a:r>
              <a:rPr lang="en-GB" sz="2000">
                <a:solidFill>
                  <a:srgbClr val="3333CC"/>
                </a:solidFill>
              </a:rPr>
              <a:t>USERWEIG</a:t>
            </a:r>
            <a:r>
              <a:rPr lang="en-GB" sz="2000">
                <a:solidFill>
                  <a:srgbClr val="000000"/>
                </a:solidFill>
              </a:rPr>
              <a:t>, with </a:t>
            </a:r>
            <a:r>
              <a:rPr lang="en-GB" sz="2000">
                <a:solidFill>
                  <a:srgbClr val="FF0000"/>
                </a:solidFill>
              </a:rPr>
              <a:t>WHAT(3) &gt; 0.0</a:t>
            </a:r>
            <a:r>
              <a:rPr lang="en-GB" sz="2000">
                <a:solidFill>
                  <a:srgbClr val="000000"/>
                </a:solidFill>
              </a:rPr>
              <a:t>. Yields obtained via </a:t>
            </a:r>
            <a:r>
              <a:rPr lang="en-GB" sz="2000">
                <a:solidFill>
                  <a:srgbClr val="3333CC"/>
                </a:solidFill>
              </a:rPr>
              <a:t>USRYIELD</a:t>
            </a:r>
            <a:r>
              <a:rPr lang="en-GB" sz="2000">
                <a:solidFill>
                  <a:srgbClr val="000000"/>
                </a:solidFill>
              </a:rPr>
              <a:t>, fluences calculated with </a:t>
            </a:r>
            <a:r>
              <a:rPr lang="en-GB" sz="2000">
                <a:solidFill>
                  <a:srgbClr val="3333CC"/>
                </a:solidFill>
              </a:rPr>
              <a:t>USRBDX, USRTRACK, USRCOLL, USRBIN</a:t>
            </a:r>
            <a:r>
              <a:rPr lang="en-GB" sz="2000">
                <a:solidFill>
                  <a:srgbClr val="000000"/>
                </a:solidFill>
              </a:rPr>
              <a:t>, and currents calculated with </a:t>
            </a:r>
            <a:r>
              <a:rPr lang="en-GB" sz="2000">
                <a:solidFill>
                  <a:srgbClr val="3333CC"/>
                </a:solidFill>
              </a:rPr>
              <a:t>USRBDX</a:t>
            </a:r>
            <a:r>
              <a:rPr lang="en-GB" sz="2000">
                <a:solidFill>
                  <a:srgbClr val="000000"/>
                </a:solidFill>
              </a:rPr>
              <a:t> are multiplied by the value returned by this function.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2795592-9EB9-482C-A5EB-110CA9D8C20C}" type="slidenum">
              <a:rPr lang="en-US"/>
              <a:pPr/>
              <a:t>33</a:t>
            </a:fld>
            <a:endParaRPr lang="en-US"/>
          </a:p>
        </p:txBody>
      </p:sp>
      <p:sp>
        <p:nvSpPr>
          <p:cNvPr id="446466"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fluscw (continues...)</a:t>
            </a:r>
            <a:r>
              <a:rPr lang="ar-SA" b="1">
                <a:cs typeface="Arial" charset="0"/>
              </a:rPr>
              <a:t>‏</a:t>
            </a:r>
            <a:endParaRPr lang="en-GB" b="1"/>
          </a:p>
        </p:txBody>
      </p:sp>
      <p:sp>
        <p:nvSpPr>
          <p:cNvPr id="446467" name="Text Box 3"/>
          <p:cNvSpPr txBox="1">
            <a:spLocks noChangeArrowheads="1"/>
          </p:cNvSpPr>
          <p:nvPr/>
        </p:nvSpPr>
        <p:spPr bwMode="auto">
          <a:xfrm>
            <a:off x="611188" y="1196975"/>
            <a:ext cx="8228012" cy="44735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user can implement any desired logic according to the argument list (particle type, energy, direction, weight, position, region, boundary, particle generation), or information available in </a:t>
            </a:r>
            <a:r>
              <a:rPr lang="en-GB">
                <a:solidFill>
                  <a:srgbClr val="3333CC"/>
                </a:solidFill>
              </a:rPr>
              <a:t>COMMON SCOHLP</a:t>
            </a:r>
            <a:r>
              <a:rPr lang="en-GB">
                <a:solidFill>
                  <a:srgbClr val="000000"/>
                </a:solidFill>
              </a:rPr>
              <a:t> (binning or detector number, estimator type). The estimator type is given by the flag</a:t>
            </a:r>
            <a:r>
              <a:rPr lang="en-GB">
                <a:solidFill>
                  <a:srgbClr val="3333CC"/>
                </a:solidFill>
              </a:rPr>
              <a:t> ISCRNG</a:t>
            </a:r>
            <a:r>
              <a:rPr lang="en-GB">
                <a:solidFill>
                  <a:srgbClr val="000000"/>
                </a:solidFill>
              </a:rPr>
              <a:t> (in </a:t>
            </a:r>
            <a:r>
              <a:rPr lang="en-GB">
                <a:solidFill>
                  <a:srgbClr val="3333CC"/>
                </a:solidFill>
              </a:rPr>
              <a:t>COMMON SCOHLP</a:t>
            </a:r>
            <a:r>
              <a:rPr lang="en-GB">
                <a:solidFill>
                  <a:srgbClr val="000000"/>
                </a:solidFill>
              </a:rPr>
              <a:t>):</a:t>
            </a:r>
          </a:p>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ISCRNG </a:t>
            </a:r>
            <a:r>
              <a:rPr lang="en-GB">
                <a:solidFill>
                  <a:srgbClr val="000000"/>
                </a:solidFill>
              </a:rPr>
              <a:t>= 1 </a:t>
            </a:r>
            <a:r>
              <a:rPr lang="en-GB" b="1">
                <a:solidFill>
                  <a:srgbClr val="000000"/>
                </a:solidFill>
                <a:latin typeface="Symbol" pitchFamily="18" charset="2"/>
              </a:rPr>
              <a:t></a:t>
            </a:r>
            <a:r>
              <a:rPr lang="en-GB">
                <a:solidFill>
                  <a:srgbClr val="000000"/>
                </a:solidFill>
              </a:rPr>
              <a:t>  Boundary crossing estimator</a:t>
            </a:r>
          </a:p>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ISCRNG</a:t>
            </a:r>
            <a:r>
              <a:rPr lang="en-GB">
                <a:solidFill>
                  <a:srgbClr val="000000"/>
                </a:solidFill>
              </a:rPr>
              <a:t> = 2 </a:t>
            </a:r>
            <a:r>
              <a:rPr lang="en-GB" b="1">
                <a:solidFill>
                  <a:srgbClr val="000000"/>
                </a:solidFill>
                <a:latin typeface="Symbol" pitchFamily="18" charset="2"/>
              </a:rPr>
              <a:t></a:t>
            </a:r>
            <a:r>
              <a:rPr lang="en-GB">
                <a:solidFill>
                  <a:srgbClr val="000000"/>
                </a:solidFill>
              </a:rPr>
              <a:t>  Track-length binning</a:t>
            </a:r>
          </a:p>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ISCRNG</a:t>
            </a:r>
            <a:r>
              <a:rPr lang="en-GB">
                <a:solidFill>
                  <a:srgbClr val="000000"/>
                </a:solidFill>
              </a:rPr>
              <a:t> = 3 </a:t>
            </a:r>
            <a:r>
              <a:rPr lang="en-GB" b="1">
                <a:solidFill>
                  <a:srgbClr val="000000"/>
                </a:solidFill>
                <a:latin typeface="Symbol" pitchFamily="18" charset="2"/>
              </a:rPr>
              <a:t></a:t>
            </a:r>
            <a:r>
              <a:rPr lang="en-GB">
                <a:solidFill>
                  <a:srgbClr val="000000"/>
                </a:solidFill>
              </a:rPr>
              <a:t>  Track-length estimator</a:t>
            </a:r>
          </a:p>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ISCRNG</a:t>
            </a:r>
            <a:r>
              <a:rPr lang="en-GB">
                <a:solidFill>
                  <a:srgbClr val="000000"/>
                </a:solidFill>
              </a:rPr>
              <a:t> = 4 </a:t>
            </a:r>
            <a:r>
              <a:rPr lang="en-GB" b="1">
                <a:solidFill>
                  <a:srgbClr val="000000"/>
                </a:solidFill>
                <a:latin typeface="Symbol" pitchFamily="18" charset="2"/>
              </a:rPr>
              <a:t></a:t>
            </a:r>
            <a:r>
              <a:rPr lang="en-GB">
                <a:solidFill>
                  <a:srgbClr val="000000"/>
                </a:solidFill>
              </a:rPr>
              <a:t>  Collision density estimator</a:t>
            </a:r>
          </a:p>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ISCRNG</a:t>
            </a:r>
            <a:r>
              <a:rPr lang="en-GB">
                <a:solidFill>
                  <a:srgbClr val="000000"/>
                </a:solidFill>
              </a:rPr>
              <a:t> = 5 </a:t>
            </a:r>
            <a:r>
              <a:rPr lang="en-GB" b="1">
                <a:solidFill>
                  <a:srgbClr val="000000"/>
                </a:solidFill>
                <a:latin typeface="Symbol" pitchFamily="18" charset="2"/>
              </a:rPr>
              <a:t></a:t>
            </a:r>
            <a:r>
              <a:rPr lang="en-GB">
                <a:solidFill>
                  <a:srgbClr val="000000"/>
                </a:solidFill>
              </a:rPr>
              <a:t>  Yield estimator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a:xfrm>
            <a:off x="611188" y="0"/>
            <a:ext cx="8208962" cy="123190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magfld  (definition of a magnetic field)</a:t>
            </a:r>
            <a:r>
              <a:rPr lang="ar-SA" b="1">
                <a:cs typeface="Arial" charset="0"/>
              </a:rPr>
              <a:t>‏</a:t>
            </a:r>
            <a:endParaRPr lang="en-GB" b="1"/>
          </a:p>
        </p:txBody>
      </p:sp>
      <p:pic>
        <p:nvPicPr>
          <p:cNvPr id="575491" name="Picture 3"/>
          <p:cNvPicPr>
            <a:picLocks noChangeAspect="1" noChangeArrowheads="1"/>
          </p:cNvPicPr>
          <p:nvPr/>
        </p:nvPicPr>
        <p:blipFill>
          <a:blip r:embed="rId3"/>
          <a:srcRect/>
          <a:stretch>
            <a:fillRect/>
          </a:stretch>
        </p:blipFill>
        <p:spPr bwMode="auto">
          <a:xfrm>
            <a:off x="914400" y="1371600"/>
            <a:ext cx="7419975" cy="2014538"/>
          </a:xfrm>
          <a:prstGeom prst="rect">
            <a:avLst/>
          </a:prstGeom>
          <a:noFill/>
          <a:ln w="9525">
            <a:noFill/>
            <a:round/>
            <a:headEnd/>
            <a:tailEnd/>
          </a:ln>
          <a:effectLst/>
        </p:spPr>
      </p:pic>
      <p:sp>
        <p:nvSpPr>
          <p:cNvPr id="575492" name="Text Box 4"/>
          <p:cNvSpPr txBox="1">
            <a:spLocks noChangeArrowheads="1"/>
          </p:cNvSpPr>
          <p:nvPr/>
        </p:nvSpPr>
        <p:spPr bwMode="auto">
          <a:xfrm>
            <a:off x="441325" y="3352800"/>
            <a:ext cx="8169275" cy="1619250"/>
          </a:xfrm>
          <a:prstGeom prst="rect">
            <a:avLst/>
          </a:prstGeom>
          <a:noFill/>
          <a:ln w="9525">
            <a:noFill/>
            <a:round/>
            <a:headEnd/>
            <a:tailEnd/>
          </a:ln>
          <a:effectLst/>
        </p:spPr>
        <p:txBody>
          <a:bodyPr lIns="90000" tIns="46800" rIns="90000" bIns="46800">
            <a:spAutoFit/>
          </a:bodyPr>
          <a:lstStyle/>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3333CC"/>
                </a:solidFill>
              </a:rPr>
              <a:t>MAGFLD</a:t>
            </a:r>
            <a:r>
              <a:rPr lang="en-GB" sz="2000" b="1">
                <a:solidFill>
                  <a:srgbClr val="000000"/>
                </a:solidFill>
              </a:rPr>
              <a:t> is activated by option </a:t>
            </a:r>
            <a:r>
              <a:rPr lang="en-GB" sz="2000" b="1">
                <a:solidFill>
                  <a:srgbClr val="3333CC"/>
                </a:solidFill>
              </a:rPr>
              <a:t>MGNFIELD</a:t>
            </a:r>
            <a:r>
              <a:rPr lang="en-GB" sz="2000" b="1">
                <a:solidFill>
                  <a:srgbClr val="000000"/>
                </a:solidFill>
              </a:rPr>
              <a:t> with </a:t>
            </a:r>
            <a:r>
              <a:rPr lang="en-GB" sz="2000" b="1">
                <a:solidFill>
                  <a:srgbClr val="FF0000"/>
                </a:solidFill>
              </a:rPr>
              <a:t>WHAT(4-6)=0.0</a:t>
            </a:r>
            <a:r>
              <a:rPr lang="en-GB" sz="2000" b="1">
                <a:solidFill>
                  <a:srgbClr val="000000"/>
                </a:solidFill>
              </a:rPr>
              <a:t> and is used to return intensity and direction of a magnetic field based on the current position and region. It is called only if the current region has been flagged as having a non-zero magnetic field by option </a:t>
            </a:r>
            <a:r>
              <a:rPr lang="en-GB" sz="2000" b="1">
                <a:solidFill>
                  <a:srgbClr val="3333CC"/>
                </a:solidFill>
              </a:rPr>
              <a:t>ASSIGNMA</a:t>
            </a:r>
            <a:r>
              <a:rPr lang="en-GB" sz="2000" b="1">
                <a:solidFill>
                  <a:srgbClr val="000000"/>
                </a:solidFill>
              </a:rPr>
              <a:t>t , with </a:t>
            </a:r>
            <a:r>
              <a:rPr lang="en-GB" sz="2000" b="1">
                <a:solidFill>
                  <a:srgbClr val="FF0000"/>
                </a:solidFill>
              </a:rPr>
              <a:t>WHAT(5) = 1.0</a:t>
            </a:r>
            <a:r>
              <a:rPr lang="en-GB" sz="2000" b="1">
                <a:solidFill>
                  <a:srgbClr val="000000"/>
                </a:solidFill>
              </a:rPr>
              <a:t>.</a:t>
            </a:r>
          </a:p>
        </p:txBody>
      </p:sp>
      <p:sp>
        <p:nvSpPr>
          <p:cNvPr id="575493" name="Rectangle 5"/>
          <p:cNvSpPr>
            <a:spLocks noChangeArrowheads="1"/>
          </p:cNvSpPr>
          <p:nvPr/>
        </p:nvSpPr>
        <p:spPr bwMode="auto">
          <a:xfrm>
            <a:off x="381000" y="5638800"/>
            <a:ext cx="8229600" cy="703263"/>
          </a:xfrm>
          <a:prstGeom prst="rect">
            <a:avLst/>
          </a:prstGeom>
          <a:noFill/>
          <a:ln w="9525">
            <a:noFill/>
            <a:round/>
            <a:headEnd/>
            <a:tailEnd/>
          </a:ln>
          <a:effectLst/>
        </p:spPr>
        <p:txBody>
          <a:bodyPr lIns="90000" tIns="46800" rIns="90000" bIns="46800">
            <a:spAutoFit/>
          </a:bodyPr>
          <a:lstStyle/>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rPr>
              <a:t>The magnetic field spatial distribution is often read and interpolated from an external field map.</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1066800" y="393700"/>
            <a:ext cx="7877175" cy="82550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Beware of the usual need for the normalization of direction cosines!</a:t>
            </a:r>
          </a:p>
        </p:txBody>
      </p:sp>
      <p:sp>
        <p:nvSpPr>
          <p:cNvPr id="577539" name="Rectangle 3"/>
          <p:cNvSpPr>
            <a:spLocks noChangeArrowheads="1"/>
          </p:cNvSpPr>
          <p:nvPr/>
        </p:nvSpPr>
        <p:spPr bwMode="auto">
          <a:xfrm>
            <a:off x="1066800" y="617538"/>
            <a:ext cx="7877175" cy="601662"/>
          </a:xfrm>
          <a:prstGeom prst="rect">
            <a:avLst/>
          </a:prstGeom>
          <a:noFill/>
          <a:ln w="9525">
            <a:noFill/>
            <a:round/>
            <a:headEnd/>
            <a:tailEnd/>
          </a:ln>
          <a:effectLst/>
        </p:spPr>
        <p:txBody>
          <a:bodyPr wrap="none" anchor="ctr"/>
          <a:lstStyle/>
          <a:p>
            <a:endParaRPr lang="en-US"/>
          </a:p>
        </p:txBody>
      </p:sp>
      <p:sp>
        <p:nvSpPr>
          <p:cNvPr id="577540" name="Text Box 4"/>
          <p:cNvSpPr txBox="1">
            <a:spLocks noChangeArrowheads="1"/>
          </p:cNvSpPr>
          <p:nvPr/>
        </p:nvSpPr>
        <p:spPr bwMode="auto">
          <a:xfrm>
            <a:off x="533400" y="2133600"/>
            <a:ext cx="8169275" cy="1008063"/>
          </a:xfrm>
          <a:prstGeom prst="rect">
            <a:avLst/>
          </a:prstGeom>
          <a:noFill/>
          <a:ln w="9525">
            <a:noFill/>
            <a:round/>
            <a:headEnd/>
            <a:tailEnd/>
          </a:ln>
          <a:effectLst/>
        </p:spPr>
        <p:txBody>
          <a:bodyPr lIns="90000" tIns="46800" rIns="90000" bIns="46800">
            <a:spAutoFit/>
          </a:bodyPr>
          <a:lstStyle/>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rPr>
              <a:t>Note that in any case the direction cosines must be properly normalised in double precision even if B = 0.0.</a:t>
            </a:r>
          </a:p>
          <a:p>
            <a:pPr algn="just"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000000"/>
                </a:solidFill>
              </a:rPr>
              <a:t>The recommended algorithm is:</a:t>
            </a:r>
          </a:p>
        </p:txBody>
      </p:sp>
      <p:pic>
        <p:nvPicPr>
          <p:cNvPr id="577541" name="Picture 5"/>
          <p:cNvPicPr>
            <a:picLocks noChangeAspect="1" noChangeArrowheads="1"/>
          </p:cNvPicPr>
          <p:nvPr/>
        </p:nvPicPr>
        <p:blipFill>
          <a:blip r:embed="rId3"/>
          <a:srcRect/>
          <a:stretch>
            <a:fillRect/>
          </a:stretch>
        </p:blipFill>
        <p:spPr bwMode="auto">
          <a:xfrm>
            <a:off x="1447800" y="3352800"/>
            <a:ext cx="6705600" cy="1271588"/>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FF819AE3-D865-427F-917B-C559C12BB085}" type="slidenum">
              <a:rPr lang="en-US"/>
              <a:pPr/>
              <a:t>36</a:t>
            </a:fld>
            <a:endParaRPr lang="en-US"/>
          </a:p>
        </p:txBody>
      </p:sp>
      <p:sp>
        <p:nvSpPr>
          <p:cNvPr id="452610" name="Rectangle 2"/>
          <p:cNvSpPr>
            <a:spLocks noGrp="1" noChangeArrowheads="1"/>
          </p:cNvSpPr>
          <p:nvPr>
            <p:ph type="title"/>
          </p:nvPr>
        </p:nvSpPr>
        <p:spPr>
          <a:xfrm>
            <a:off x="533400" y="2590800"/>
            <a:ext cx="8029575" cy="982663"/>
          </a:xfrm>
          <a:ln/>
        </p:spPr>
        <p:txBody>
          <a:bodyPr lIns="90000" tIns="46800" rIns="90000" bIns="46800"/>
          <a:lstStyle/>
          <a:p>
            <a:pPr algn="ct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t>A very special user routine:</a:t>
            </a:r>
            <a:br>
              <a:rPr lang="en-GB" sz="3200" b="1"/>
            </a:br>
            <a:r>
              <a:rPr lang="en-GB" sz="3200" b="1"/>
              <a:t>mgdraw.f</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EE64D59-5EAF-48C1-A319-255A7720C139}" type="slidenum">
              <a:rPr lang="en-US"/>
              <a:pPr/>
              <a:t>37</a:t>
            </a:fld>
            <a:endParaRPr lang="en-US"/>
          </a:p>
        </p:txBody>
      </p:sp>
      <p:sp>
        <p:nvSpPr>
          <p:cNvPr id="454658" name="Rectangle 2"/>
          <p:cNvSpPr>
            <a:spLocks noGrp="1" noChangeArrowheads="1"/>
          </p:cNvSpPr>
          <p:nvPr>
            <p:ph type="title"/>
          </p:nvPr>
        </p:nvSpPr>
        <p:spPr>
          <a:xfrm>
            <a:off x="685800" y="188913"/>
            <a:ext cx="7773988" cy="611187"/>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a:t>mgdraw (general event interface)</a:t>
            </a:r>
            <a:r>
              <a:rPr lang="ar-SA" sz="3200" b="1">
                <a:cs typeface="Arial" charset="0"/>
              </a:rPr>
              <a:t>‏</a:t>
            </a:r>
            <a:endParaRPr lang="en-GB" sz="3200" b="1"/>
          </a:p>
        </p:txBody>
      </p:sp>
      <p:sp>
        <p:nvSpPr>
          <p:cNvPr id="454659" name="Rectangle 3"/>
          <p:cNvSpPr>
            <a:spLocks noGrp="1" noChangeArrowheads="1"/>
          </p:cNvSpPr>
          <p:nvPr>
            <p:ph type="body" idx="1"/>
          </p:nvPr>
        </p:nvSpPr>
        <p:spPr>
          <a:xfrm>
            <a:off x="685800" y="981075"/>
            <a:ext cx="7964488" cy="950913"/>
          </a:xfrm>
          <a:ln/>
        </p:spPr>
        <p:txBody>
          <a:bodyPr lIns="90000" tIns="46800" rIns="90000" bIns="46800"/>
          <a:lstStyle/>
          <a:p>
            <a:pPr marL="57150" indent="0" algn="just" defTabSz="457200">
              <a:spcBef>
                <a:spcPts val="600"/>
              </a:spcBef>
              <a:buFont typeface="Wingdings" pitchFamily="2" charset="2"/>
              <a:buNone/>
              <a:tabLst>
                <a:tab pos="627063" algn="l"/>
                <a:tab pos="1541463" algn="l"/>
                <a:tab pos="2455863" algn="l"/>
                <a:tab pos="3370263" algn="l"/>
                <a:tab pos="4284663" algn="l"/>
                <a:tab pos="5199063" algn="l"/>
                <a:tab pos="6113463" algn="l"/>
                <a:tab pos="7027863" algn="l"/>
                <a:tab pos="7942263" algn="l"/>
                <a:tab pos="8856663" algn="l"/>
                <a:tab pos="9771063" algn="l"/>
              </a:tabLst>
            </a:pPr>
            <a:r>
              <a:rPr lang="en-GB" sz="2400"/>
              <a:t>The most general interface to FLUKA content (if you know how to use it...)</a:t>
            </a:r>
            <a:r>
              <a:rPr lang="ar-SA" sz="2400">
                <a:cs typeface="Arial" charset="0"/>
              </a:rPr>
              <a:t>‏</a:t>
            </a:r>
            <a:endParaRPr lang="en-GB" sz="2400"/>
          </a:p>
        </p:txBody>
      </p:sp>
      <p:sp>
        <p:nvSpPr>
          <p:cNvPr id="454660" name="Text Box 4"/>
          <p:cNvSpPr txBox="1">
            <a:spLocks noChangeArrowheads="1"/>
          </p:cNvSpPr>
          <p:nvPr/>
        </p:nvSpPr>
        <p:spPr bwMode="auto">
          <a:xfrm>
            <a:off x="468313" y="4149725"/>
            <a:ext cx="8534400" cy="1917700"/>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Subroutine </a:t>
            </a:r>
            <a:r>
              <a:rPr lang="en-GB">
                <a:solidFill>
                  <a:srgbClr val="3333CC"/>
                </a:solidFill>
              </a:rPr>
              <a:t>MGDRAW</a:t>
            </a:r>
            <a:r>
              <a:rPr lang="en-GB">
                <a:solidFill>
                  <a:srgbClr val="000000"/>
                </a:solidFill>
              </a:rPr>
              <a:t>, activated by option </a:t>
            </a:r>
            <a:r>
              <a:rPr lang="en-GB">
                <a:solidFill>
                  <a:srgbClr val="3333CC"/>
                </a:solidFill>
              </a:rPr>
              <a:t>USERDUMP</a:t>
            </a:r>
            <a:r>
              <a:rPr lang="en-GB">
                <a:solidFill>
                  <a:srgbClr val="000000"/>
                </a:solidFill>
              </a:rPr>
              <a:t> with </a:t>
            </a:r>
            <a:r>
              <a:rPr lang="en-GB">
                <a:solidFill>
                  <a:srgbClr val="FF0000"/>
                </a:solidFill>
              </a:rPr>
              <a:t>WHAT(1) </a:t>
            </a:r>
            <a:r>
              <a:rPr lang="en-GB">
                <a:solidFill>
                  <a:srgbClr val="FF0000"/>
                </a:solidFill>
                <a:cs typeface="Tahoma" pitchFamily="34" charset="0"/>
              </a:rPr>
              <a:t>≥ </a:t>
            </a:r>
            <a:r>
              <a:rPr lang="en-GB">
                <a:solidFill>
                  <a:srgbClr val="FF0000"/>
                </a:solidFill>
              </a:rPr>
              <a:t>100.0</a:t>
            </a:r>
            <a:r>
              <a:rPr lang="en-GB">
                <a:solidFill>
                  <a:srgbClr val="000000"/>
                </a:solidFill>
              </a:rPr>
              <a:t>, usually writes a </a:t>
            </a:r>
            <a:r>
              <a:rPr lang="en-GB">
                <a:solidFill>
                  <a:srgbClr val="CC0066"/>
                </a:solidFill>
              </a:rPr>
              <a:t>“collision tape”</a:t>
            </a:r>
            <a:r>
              <a:rPr lang="en-GB">
                <a:solidFill>
                  <a:srgbClr val="000000"/>
                </a:solidFill>
              </a:rPr>
              <a:t>, i.e., a file where all or selected transport events are recorded. The default version (unmodified by the user) offers several possibilities, selected by </a:t>
            </a:r>
            <a:r>
              <a:rPr lang="en-GB">
                <a:solidFill>
                  <a:srgbClr val="FF0000"/>
                </a:solidFill>
              </a:rPr>
              <a:t>WHAT(3)</a:t>
            </a:r>
            <a:r>
              <a:rPr lang="en-GB">
                <a:solidFill>
                  <a:srgbClr val="000000"/>
                </a:solidFill>
              </a:rPr>
              <a:t> in </a:t>
            </a:r>
            <a:r>
              <a:rPr lang="en-GB">
                <a:solidFill>
                  <a:srgbClr val="3333CC"/>
                </a:solidFill>
              </a:rPr>
              <a:t>USERDUMP</a:t>
            </a:r>
            <a:r>
              <a:rPr lang="en-GB">
                <a:solidFill>
                  <a:srgbClr val="000000"/>
                </a:solidFill>
              </a:rPr>
              <a:t>. </a:t>
            </a:r>
          </a:p>
        </p:txBody>
      </p:sp>
      <p:pic>
        <p:nvPicPr>
          <p:cNvPr id="454661" name="Picture 5"/>
          <p:cNvPicPr>
            <a:picLocks noChangeAspect="1" noChangeArrowheads="1"/>
          </p:cNvPicPr>
          <p:nvPr/>
        </p:nvPicPr>
        <p:blipFill>
          <a:blip r:embed="rId3"/>
          <a:srcRect/>
          <a:stretch>
            <a:fillRect/>
          </a:stretch>
        </p:blipFill>
        <p:spPr bwMode="auto">
          <a:xfrm>
            <a:off x="1476375" y="1878013"/>
            <a:ext cx="6324600" cy="2271712"/>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B3D4533E-DD22-461F-A343-30C9E338B7DE}" type="slidenum">
              <a:rPr lang="en-US"/>
              <a:pPr/>
              <a:t>38</a:t>
            </a:fld>
            <a:endParaRPr lang="en-US"/>
          </a:p>
        </p:txBody>
      </p:sp>
      <p:sp>
        <p:nvSpPr>
          <p:cNvPr id="456706" name="Rectangle 2"/>
          <p:cNvSpPr>
            <a:spLocks noGrp="1" noChangeArrowheads="1"/>
          </p:cNvSpPr>
          <p:nvPr>
            <p:ph type="title"/>
          </p:nvPr>
        </p:nvSpPr>
        <p:spPr>
          <a:xfrm>
            <a:off x="685800" y="26035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(continues...)</a:t>
            </a:r>
            <a:r>
              <a:rPr lang="ar-SA" b="1">
                <a:cs typeface="Arial" charset="0"/>
              </a:rPr>
              <a:t>‏</a:t>
            </a:r>
            <a:endParaRPr lang="en-GB" b="1"/>
          </a:p>
        </p:txBody>
      </p:sp>
      <p:sp>
        <p:nvSpPr>
          <p:cNvPr id="456707" name="Text Box 3"/>
          <p:cNvSpPr txBox="1">
            <a:spLocks noChangeArrowheads="1"/>
          </p:cNvSpPr>
          <p:nvPr/>
        </p:nvSpPr>
        <p:spPr bwMode="auto">
          <a:xfrm>
            <a:off x="655638" y="1773238"/>
            <a:ext cx="8093075" cy="4473575"/>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Additional flexibility is offered by a user entry </a:t>
            </a:r>
            <a:r>
              <a:rPr lang="en-GB">
                <a:solidFill>
                  <a:srgbClr val="FF0000"/>
                </a:solidFill>
              </a:rPr>
              <a:t>USDRAW</a:t>
            </a:r>
            <a:r>
              <a:rPr lang="en-GB">
                <a:solidFill>
                  <a:srgbClr val="000000"/>
                </a:solidFill>
              </a:rPr>
              <a:t>, interfaced with the most important physical events happening during particle transport.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user can modify of course also any other entry of this subroutine:</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BXDRAW</a:t>
            </a:r>
            <a:r>
              <a:rPr lang="en-GB">
                <a:solidFill>
                  <a:srgbClr val="000000"/>
                </a:solidFill>
              </a:rPr>
              <a:t>  called at boundary crossings, </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EEDRAW</a:t>
            </a:r>
            <a:r>
              <a:rPr lang="en-GB">
                <a:solidFill>
                  <a:srgbClr val="000000"/>
                </a:solidFill>
              </a:rPr>
              <a:t>  called at event end, </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MGDRAW</a:t>
            </a:r>
            <a:r>
              <a:rPr lang="en-GB">
                <a:solidFill>
                  <a:srgbClr val="000000"/>
                </a:solidFill>
              </a:rPr>
              <a:t> called at each step, for trajectory drawing and 	     dE/dx energy deposition events, </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ENDRAW</a:t>
            </a:r>
            <a:r>
              <a:rPr lang="en-GB">
                <a:solidFill>
                  <a:srgbClr val="000000"/>
                </a:solidFill>
              </a:rPr>
              <a:t>  for recording of point energy deposition events,</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SODRAW</a:t>
            </a:r>
            <a:r>
              <a:rPr lang="en-GB">
                <a:solidFill>
                  <a:srgbClr val="000000"/>
                </a:solidFill>
              </a:rPr>
              <a:t>  for recording of source events</a:t>
            </a:r>
          </a:p>
        </p:txBody>
      </p:sp>
      <p:sp>
        <p:nvSpPr>
          <p:cNvPr id="456708" name="Text Box 4"/>
          <p:cNvSpPr txBox="1">
            <a:spLocks noChangeArrowheads="1"/>
          </p:cNvSpPr>
          <p:nvPr/>
        </p:nvSpPr>
        <p:spPr bwMode="auto">
          <a:xfrm>
            <a:off x="1835150" y="1196975"/>
            <a:ext cx="5580063" cy="457200"/>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different </a:t>
            </a:r>
            <a:r>
              <a:rPr lang="en-GB">
                <a:solidFill>
                  <a:srgbClr val="FF0000"/>
                </a:solidFill>
              </a:rPr>
              <a:t>ENTRY</a:t>
            </a:r>
            <a:r>
              <a:rPr lang="en-GB">
                <a:solidFill>
                  <a:srgbClr val="CC0066"/>
                </a:solidFill>
              </a:rPr>
              <a:t> </a:t>
            </a:r>
            <a:r>
              <a:rPr lang="en-GB">
                <a:solidFill>
                  <a:srgbClr val="000000"/>
                </a:solidFill>
              </a:rPr>
              <a:t>points of </a:t>
            </a:r>
            <a:r>
              <a:rPr lang="en-GB">
                <a:solidFill>
                  <a:srgbClr val="3333CC"/>
                </a:solidFill>
              </a:rPr>
              <a:t>MGDRAW</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32228F7-FBF4-44E0-AA78-CCBF057116E2}" type="slidenum">
              <a:rPr lang="en-US"/>
              <a:pPr/>
              <a:t>39</a:t>
            </a:fld>
            <a:endParaRPr lang="en-US"/>
          </a:p>
        </p:txBody>
      </p:sp>
      <p:sp>
        <p:nvSpPr>
          <p:cNvPr id="458754"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(continues...)</a:t>
            </a:r>
            <a:r>
              <a:rPr lang="ar-SA">
                <a:cs typeface="Arial" charset="0"/>
              </a:rPr>
              <a:t>‏</a:t>
            </a:r>
            <a:endParaRPr lang="en-GB"/>
          </a:p>
        </p:txBody>
      </p:sp>
      <p:sp>
        <p:nvSpPr>
          <p:cNvPr id="458755" name="Text Box 3"/>
          <p:cNvSpPr txBox="1">
            <a:spLocks noChangeArrowheads="1"/>
          </p:cNvSpPr>
          <p:nvPr/>
        </p:nvSpPr>
        <p:spPr bwMode="auto">
          <a:xfrm>
            <a:off x="611188" y="1052513"/>
            <a:ext cx="7712075" cy="4108450"/>
          </a:xfrm>
          <a:prstGeom prst="rect">
            <a:avLst/>
          </a:prstGeom>
          <a:noFill/>
          <a:ln w="9525">
            <a:noFill/>
            <a:round/>
            <a:headEnd/>
            <a:tailEnd/>
          </a:ln>
          <a:effectLst/>
        </p:spPr>
        <p:txBody>
          <a:bodyPr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The format of the output file can be changed, and different combinations of events can be written to file.</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But the most interesting aspect of the routine is that the six entries (all of which, if desired, can be activated at the same time by setting </a:t>
            </a:r>
            <a:r>
              <a:rPr lang="en-GB">
                <a:solidFill>
                  <a:srgbClr val="3333CC"/>
                </a:solidFill>
              </a:rPr>
              <a:t>USERDUMP</a:t>
            </a:r>
            <a:r>
              <a:rPr lang="en-GB">
                <a:solidFill>
                  <a:srgbClr val="000000"/>
                </a:solidFill>
              </a:rPr>
              <a:t> with </a:t>
            </a:r>
            <a:r>
              <a:rPr lang="en-GB">
                <a:solidFill>
                  <a:srgbClr val="FF0000"/>
                </a:solidFill>
              </a:rPr>
              <a:t>WHAT(3)</a:t>
            </a:r>
            <a:r>
              <a:rPr lang="en-GB">
                <a:solidFill>
                  <a:srgbClr val="000000"/>
                </a:solidFill>
              </a:rPr>
              <a:t> </a:t>
            </a:r>
            <a:r>
              <a:rPr lang="en-GB">
                <a:solidFill>
                  <a:srgbClr val="FF0000"/>
                </a:solidFill>
              </a:rPr>
              <a:t>= 0.0</a:t>
            </a:r>
            <a:r>
              <a:rPr lang="en-GB">
                <a:solidFill>
                  <a:srgbClr val="000000"/>
                </a:solidFill>
              </a:rPr>
              <a:t> and </a:t>
            </a:r>
            <a:r>
              <a:rPr lang="en-GB">
                <a:solidFill>
                  <a:srgbClr val="FF0000"/>
                </a:solidFill>
              </a:rPr>
              <a:t>WHAT(4) </a:t>
            </a:r>
            <a:r>
              <a:rPr lang="en-GB">
                <a:solidFill>
                  <a:srgbClr val="FF0000"/>
                </a:solidFill>
                <a:cs typeface="Tahoma" pitchFamily="34" charset="0"/>
              </a:rPr>
              <a:t>≥ </a:t>
            </a:r>
            <a:r>
              <a:rPr lang="en-GB">
                <a:solidFill>
                  <a:srgbClr val="FF0000"/>
                </a:solidFill>
              </a:rPr>
              <a:t>1.0</a:t>
            </a:r>
            <a:r>
              <a:rPr lang="en-GB">
                <a:solidFill>
                  <a:srgbClr val="000000"/>
                </a:solidFill>
              </a:rPr>
              <a:t>) constitute a complete interface to the whole Fluka transport. Therefore, </a:t>
            </a:r>
            <a:r>
              <a:rPr lang="en-GB">
                <a:solidFill>
                  <a:srgbClr val="3333CC"/>
                </a:solidFill>
              </a:rPr>
              <a:t>MGDRAW</a:t>
            </a:r>
            <a:r>
              <a:rPr lang="en-GB">
                <a:solidFill>
                  <a:srgbClr val="000000"/>
                </a:solidFill>
              </a:rPr>
              <a:t> can be used not only to write a collision tape,</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but to do any kind of complex analysis. Typical: event by event output (common for HEP applications).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4"/>
          <p:cNvSpPr>
            <a:spLocks noGrp="1"/>
          </p:cNvSpPr>
          <p:nvPr>
            <p:ph type="sldNum" sz="quarter" idx="12"/>
          </p:nvPr>
        </p:nvSpPr>
        <p:spPr/>
        <p:txBody>
          <a:bodyPr/>
          <a:lstStyle/>
          <a:p>
            <a:fld id="{123821D3-3F8F-42AB-AC32-4EA48F11C613}" type="slidenum">
              <a:rPr lang="en-US"/>
              <a:pPr/>
              <a:t>4</a:t>
            </a:fld>
            <a:endParaRPr lang="en-US"/>
          </a:p>
        </p:txBody>
      </p:sp>
      <p:sp>
        <p:nvSpPr>
          <p:cNvPr id="364547" name="Rectangle 3"/>
          <p:cNvSpPr>
            <a:spLocks noGrp="1" noChangeArrowheads="1"/>
          </p:cNvSpPr>
          <p:nvPr>
            <p:ph type="title"/>
          </p:nvPr>
        </p:nvSpPr>
        <p:spPr>
          <a:xfrm>
            <a:off x="611188" y="260350"/>
            <a:ext cx="8353425" cy="1008063"/>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600" b="1"/>
              <a:t>A first look at the correspondence between</a:t>
            </a:r>
            <a:br>
              <a:rPr lang="en-GB" sz="2600" b="1"/>
            </a:br>
            <a:r>
              <a:rPr lang="en-GB" sz="2600" b="1"/>
              <a:t>some of the user routines and FLUKA commands</a:t>
            </a:r>
          </a:p>
        </p:txBody>
      </p:sp>
      <p:sp>
        <p:nvSpPr>
          <p:cNvPr id="364569" name="Text Box 25"/>
          <p:cNvSpPr txBox="1">
            <a:spLocks noChangeArrowheads="1"/>
          </p:cNvSpPr>
          <p:nvPr/>
        </p:nvSpPr>
        <p:spPr bwMode="auto">
          <a:xfrm>
            <a:off x="6232525" y="3500438"/>
            <a:ext cx="2911475" cy="701675"/>
          </a:xfrm>
          <a:prstGeom prst="rect">
            <a:avLst/>
          </a:prstGeom>
          <a:noFill/>
          <a:ln w="9525">
            <a:noFill/>
            <a:round/>
            <a:headEnd/>
            <a:tailEnd/>
          </a:ln>
          <a:effectLst/>
        </p:spPr>
        <p:txBody>
          <a:bodyPr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CC0066"/>
                </a:solidFill>
              </a:rPr>
              <a:t>Emphasis of this lecture is here</a:t>
            </a:r>
          </a:p>
        </p:txBody>
      </p:sp>
      <p:sp>
        <p:nvSpPr>
          <p:cNvPr id="364570" name="Line 26"/>
          <p:cNvSpPr>
            <a:spLocks noChangeShapeType="1"/>
          </p:cNvSpPr>
          <p:nvPr/>
        </p:nvSpPr>
        <p:spPr bwMode="auto">
          <a:xfrm flipH="1" flipV="1">
            <a:off x="5500688" y="2962275"/>
            <a:ext cx="666750" cy="763588"/>
          </a:xfrm>
          <a:prstGeom prst="line">
            <a:avLst/>
          </a:prstGeom>
          <a:noFill/>
          <a:ln w="9360">
            <a:solidFill>
              <a:srgbClr val="CC0066"/>
            </a:solidFill>
            <a:miter lim="800000"/>
            <a:headEnd/>
            <a:tailEnd type="triangle" w="med" len="med"/>
          </a:ln>
          <a:effectLst/>
        </p:spPr>
        <p:txBody>
          <a:bodyPr/>
          <a:lstStyle/>
          <a:p>
            <a:endParaRPr lang="en-US"/>
          </a:p>
        </p:txBody>
      </p:sp>
      <p:sp>
        <p:nvSpPr>
          <p:cNvPr id="364571" name="Line 27"/>
          <p:cNvSpPr>
            <a:spLocks noChangeShapeType="1"/>
          </p:cNvSpPr>
          <p:nvPr/>
        </p:nvSpPr>
        <p:spPr bwMode="auto">
          <a:xfrm flipH="1">
            <a:off x="5681663" y="4362450"/>
            <a:ext cx="546100" cy="523875"/>
          </a:xfrm>
          <a:prstGeom prst="line">
            <a:avLst/>
          </a:prstGeom>
          <a:noFill/>
          <a:ln w="9360">
            <a:solidFill>
              <a:srgbClr val="CC0066"/>
            </a:solidFill>
            <a:miter lim="800000"/>
            <a:headEnd/>
            <a:tailEnd type="triangle" w="med" len="med"/>
          </a:ln>
          <a:effectLst/>
        </p:spPr>
        <p:txBody>
          <a:bodyPr/>
          <a:lstStyle/>
          <a:p>
            <a:endParaRPr lang="en-US"/>
          </a:p>
        </p:txBody>
      </p:sp>
      <p:sp>
        <p:nvSpPr>
          <p:cNvPr id="364546" name="Oval 2"/>
          <p:cNvSpPr>
            <a:spLocks noChangeArrowheads="1"/>
          </p:cNvSpPr>
          <p:nvPr/>
        </p:nvSpPr>
        <p:spPr bwMode="auto">
          <a:xfrm>
            <a:off x="3309938" y="1882775"/>
            <a:ext cx="1116012" cy="463550"/>
          </a:xfrm>
          <a:prstGeom prst="ellipse">
            <a:avLst/>
          </a:prstGeom>
          <a:noFill/>
          <a:ln w="38160">
            <a:solidFill>
              <a:srgbClr val="FF0000"/>
            </a:solidFill>
            <a:miter lim="800000"/>
            <a:headEnd/>
            <a:tailEnd/>
          </a:ln>
          <a:effectLst/>
        </p:spPr>
        <p:txBody>
          <a:bodyPr wrap="none" anchor="ctr"/>
          <a:lstStyle/>
          <a:p>
            <a:endParaRPr lang="en-US"/>
          </a:p>
        </p:txBody>
      </p:sp>
      <p:sp>
        <p:nvSpPr>
          <p:cNvPr id="364548" name="AutoShape 4"/>
          <p:cNvSpPr>
            <a:spLocks noChangeArrowheads="1"/>
          </p:cNvSpPr>
          <p:nvPr/>
        </p:nvSpPr>
        <p:spPr bwMode="auto">
          <a:xfrm>
            <a:off x="827088" y="1773238"/>
            <a:ext cx="1408112" cy="744537"/>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USRICALL</a:t>
            </a:r>
          </a:p>
        </p:txBody>
      </p:sp>
      <p:sp>
        <p:nvSpPr>
          <p:cNvPr id="364549" name="AutoShape 5"/>
          <p:cNvSpPr>
            <a:spLocks noChangeArrowheads="1"/>
          </p:cNvSpPr>
          <p:nvPr/>
        </p:nvSpPr>
        <p:spPr bwMode="auto">
          <a:xfrm>
            <a:off x="2276475" y="4127500"/>
            <a:ext cx="1455738" cy="744538"/>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USERDUMP</a:t>
            </a:r>
          </a:p>
        </p:txBody>
      </p:sp>
      <p:sp>
        <p:nvSpPr>
          <p:cNvPr id="364550" name="AutoShape 6"/>
          <p:cNvSpPr>
            <a:spLocks noChangeArrowheads="1"/>
          </p:cNvSpPr>
          <p:nvPr/>
        </p:nvSpPr>
        <p:spPr bwMode="auto">
          <a:xfrm>
            <a:off x="1014413" y="5781675"/>
            <a:ext cx="1408112" cy="744538"/>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USROCALL</a:t>
            </a:r>
          </a:p>
        </p:txBody>
      </p:sp>
      <p:sp>
        <p:nvSpPr>
          <p:cNvPr id="364551" name="AutoShape 7"/>
          <p:cNvSpPr>
            <a:spLocks noChangeArrowheads="1"/>
          </p:cNvSpPr>
          <p:nvPr/>
        </p:nvSpPr>
        <p:spPr bwMode="auto">
          <a:xfrm>
            <a:off x="2276475" y="4938713"/>
            <a:ext cx="1455738" cy="838200"/>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USERWEIG</a:t>
            </a:r>
          </a:p>
        </p:txBody>
      </p:sp>
      <p:sp>
        <p:nvSpPr>
          <p:cNvPr id="364552" name="AutoShape 8"/>
          <p:cNvSpPr>
            <a:spLocks noChangeArrowheads="1"/>
          </p:cNvSpPr>
          <p:nvPr/>
        </p:nvSpPr>
        <p:spPr bwMode="auto">
          <a:xfrm>
            <a:off x="2276475" y="2452688"/>
            <a:ext cx="1455738" cy="790575"/>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SOURCE</a:t>
            </a:r>
          </a:p>
        </p:txBody>
      </p:sp>
      <p:sp>
        <p:nvSpPr>
          <p:cNvPr id="364553" name="Line 9"/>
          <p:cNvSpPr>
            <a:spLocks noChangeShapeType="1"/>
          </p:cNvSpPr>
          <p:nvPr/>
        </p:nvSpPr>
        <p:spPr bwMode="auto">
          <a:xfrm>
            <a:off x="2235200" y="2144713"/>
            <a:ext cx="1163638" cy="1587"/>
          </a:xfrm>
          <a:prstGeom prst="line">
            <a:avLst/>
          </a:prstGeom>
          <a:noFill/>
          <a:ln w="28440">
            <a:solidFill>
              <a:srgbClr val="FF0000"/>
            </a:solidFill>
            <a:miter lim="800000"/>
            <a:headEnd/>
            <a:tailEnd type="triangle" w="med" len="med"/>
          </a:ln>
          <a:effectLst/>
        </p:spPr>
        <p:txBody>
          <a:bodyPr/>
          <a:lstStyle/>
          <a:p>
            <a:endParaRPr lang="en-US"/>
          </a:p>
        </p:txBody>
      </p:sp>
      <p:sp>
        <p:nvSpPr>
          <p:cNvPr id="364554" name="Line 10"/>
          <p:cNvSpPr>
            <a:spLocks noChangeShapeType="1"/>
          </p:cNvSpPr>
          <p:nvPr/>
        </p:nvSpPr>
        <p:spPr bwMode="auto">
          <a:xfrm>
            <a:off x="3732213" y="2843213"/>
            <a:ext cx="484187" cy="0"/>
          </a:xfrm>
          <a:prstGeom prst="line">
            <a:avLst/>
          </a:prstGeom>
          <a:noFill/>
          <a:ln w="28440">
            <a:solidFill>
              <a:srgbClr val="FF0000"/>
            </a:solidFill>
            <a:miter lim="800000"/>
            <a:headEnd/>
            <a:tailEnd type="triangle" w="med" len="med"/>
          </a:ln>
          <a:effectLst/>
        </p:spPr>
        <p:txBody>
          <a:bodyPr/>
          <a:lstStyle/>
          <a:p>
            <a:endParaRPr lang="en-US"/>
          </a:p>
        </p:txBody>
      </p:sp>
      <p:sp>
        <p:nvSpPr>
          <p:cNvPr id="364555" name="Line 11"/>
          <p:cNvSpPr>
            <a:spLocks noChangeShapeType="1"/>
          </p:cNvSpPr>
          <p:nvPr/>
        </p:nvSpPr>
        <p:spPr bwMode="auto">
          <a:xfrm>
            <a:off x="3732213" y="4500563"/>
            <a:ext cx="484187" cy="0"/>
          </a:xfrm>
          <a:prstGeom prst="line">
            <a:avLst/>
          </a:prstGeom>
          <a:noFill/>
          <a:ln w="28440">
            <a:solidFill>
              <a:srgbClr val="FF0000"/>
            </a:solidFill>
            <a:miter lim="800000"/>
            <a:headEnd/>
            <a:tailEnd type="triangle" w="med" len="med"/>
          </a:ln>
          <a:effectLst/>
        </p:spPr>
        <p:txBody>
          <a:bodyPr/>
          <a:lstStyle/>
          <a:p>
            <a:endParaRPr lang="en-US"/>
          </a:p>
        </p:txBody>
      </p:sp>
      <p:sp>
        <p:nvSpPr>
          <p:cNvPr id="364556" name="Line 12"/>
          <p:cNvSpPr>
            <a:spLocks noChangeShapeType="1"/>
          </p:cNvSpPr>
          <p:nvPr/>
        </p:nvSpPr>
        <p:spPr bwMode="auto">
          <a:xfrm>
            <a:off x="3732213" y="5359400"/>
            <a:ext cx="484187" cy="0"/>
          </a:xfrm>
          <a:prstGeom prst="line">
            <a:avLst/>
          </a:prstGeom>
          <a:noFill/>
          <a:ln w="28440">
            <a:solidFill>
              <a:srgbClr val="FF0000"/>
            </a:solidFill>
            <a:miter lim="800000"/>
            <a:headEnd/>
            <a:tailEnd type="triangle" w="med" len="med"/>
          </a:ln>
          <a:effectLst/>
        </p:spPr>
        <p:txBody>
          <a:bodyPr/>
          <a:lstStyle/>
          <a:p>
            <a:endParaRPr lang="en-US"/>
          </a:p>
        </p:txBody>
      </p:sp>
      <p:sp>
        <p:nvSpPr>
          <p:cNvPr id="364557" name="Line 13"/>
          <p:cNvSpPr>
            <a:spLocks noChangeShapeType="1"/>
          </p:cNvSpPr>
          <p:nvPr/>
        </p:nvSpPr>
        <p:spPr bwMode="auto">
          <a:xfrm>
            <a:off x="2371725" y="6154738"/>
            <a:ext cx="1165225" cy="1587"/>
          </a:xfrm>
          <a:prstGeom prst="line">
            <a:avLst/>
          </a:prstGeom>
          <a:noFill/>
          <a:ln w="28440">
            <a:solidFill>
              <a:srgbClr val="FF0000"/>
            </a:solidFill>
            <a:miter lim="800000"/>
            <a:headEnd/>
            <a:tailEnd type="triangle" w="med" len="med"/>
          </a:ln>
          <a:effectLst/>
        </p:spPr>
        <p:txBody>
          <a:bodyPr/>
          <a:lstStyle/>
          <a:p>
            <a:endParaRPr lang="en-US"/>
          </a:p>
        </p:txBody>
      </p:sp>
      <p:sp>
        <p:nvSpPr>
          <p:cNvPr id="364558" name="Text Box 14"/>
          <p:cNvSpPr txBox="1">
            <a:spLocks noChangeArrowheads="1"/>
          </p:cNvSpPr>
          <p:nvPr/>
        </p:nvSpPr>
        <p:spPr bwMode="auto">
          <a:xfrm>
            <a:off x="3387725" y="1920875"/>
            <a:ext cx="942975" cy="366713"/>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usrini.f</a:t>
            </a:r>
          </a:p>
        </p:txBody>
      </p:sp>
      <p:sp>
        <p:nvSpPr>
          <p:cNvPr id="364559" name="Text Box 15"/>
          <p:cNvSpPr txBox="1">
            <a:spLocks noChangeArrowheads="1"/>
          </p:cNvSpPr>
          <p:nvPr/>
        </p:nvSpPr>
        <p:spPr bwMode="auto">
          <a:xfrm>
            <a:off x="4402138" y="1908175"/>
            <a:ext cx="1158875" cy="366713"/>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(usrein.f)</a:t>
            </a:r>
            <a:r>
              <a:rPr lang="ar-SA" sz="1800" b="1">
                <a:solidFill>
                  <a:srgbClr val="0000FF"/>
                </a:solidFill>
                <a:latin typeface="Arial" charset="0"/>
                <a:cs typeface="Arial" charset="0"/>
              </a:rPr>
              <a:t>‏</a:t>
            </a:r>
            <a:endParaRPr lang="en-GB" sz="1800" b="1">
              <a:solidFill>
                <a:srgbClr val="0000FF"/>
              </a:solidFill>
              <a:latin typeface="Arial" charset="0"/>
            </a:endParaRPr>
          </a:p>
        </p:txBody>
      </p:sp>
      <p:sp>
        <p:nvSpPr>
          <p:cNvPr id="364560" name="Text Box 16"/>
          <p:cNvSpPr txBox="1">
            <a:spLocks noChangeArrowheads="1"/>
          </p:cNvSpPr>
          <p:nvPr/>
        </p:nvSpPr>
        <p:spPr bwMode="auto">
          <a:xfrm>
            <a:off x="3527425" y="5988050"/>
            <a:ext cx="1031875" cy="366713"/>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usrout.f</a:t>
            </a:r>
          </a:p>
        </p:txBody>
      </p:sp>
      <p:sp>
        <p:nvSpPr>
          <p:cNvPr id="364561" name="Text Box 17"/>
          <p:cNvSpPr txBox="1">
            <a:spLocks noChangeArrowheads="1"/>
          </p:cNvSpPr>
          <p:nvPr/>
        </p:nvSpPr>
        <p:spPr bwMode="auto">
          <a:xfrm>
            <a:off x="4597400" y="5967413"/>
            <a:ext cx="1235075" cy="366712"/>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(usreou.f)</a:t>
            </a:r>
            <a:r>
              <a:rPr lang="ar-SA" sz="1800" b="1">
                <a:solidFill>
                  <a:srgbClr val="0000FF"/>
                </a:solidFill>
                <a:latin typeface="Arial" charset="0"/>
                <a:cs typeface="Arial" charset="0"/>
              </a:rPr>
              <a:t>‏</a:t>
            </a:r>
            <a:endParaRPr lang="en-GB" sz="1800" b="1">
              <a:solidFill>
                <a:srgbClr val="0000FF"/>
              </a:solidFill>
              <a:latin typeface="Arial" charset="0"/>
            </a:endParaRPr>
          </a:p>
        </p:txBody>
      </p:sp>
      <p:sp>
        <p:nvSpPr>
          <p:cNvPr id="364562" name="Text Box 18"/>
          <p:cNvSpPr txBox="1">
            <a:spLocks noChangeArrowheads="1"/>
          </p:cNvSpPr>
          <p:nvPr/>
        </p:nvSpPr>
        <p:spPr bwMode="auto">
          <a:xfrm>
            <a:off x="4221163" y="2617788"/>
            <a:ext cx="1395412" cy="485775"/>
          </a:xfrm>
          <a:prstGeom prst="rect">
            <a:avLst/>
          </a:prstGeom>
          <a:noFill/>
          <a:ln w="28440">
            <a:solidFill>
              <a:srgbClr val="333399"/>
            </a:solidFill>
            <a:miter lim="800000"/>
            <a:headEnd/>
            <a:tailEnd/>
          </a:ln>
          <a:effectLst/>
        </p:spPr>
        <p:txBody>
          <a:bodyPr wrap="none" lIns="90000" tIns="46800" rIns="90000" bIns="46800">
            <a:spAutoFit/>
          </a:bodyPr>
          <a:lstStyle/>
          <a:p>
            <a:pPr algn="l" defTabSz="457200">
              <a:buClr>
                <a:srgbClr val="3333C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solidFill>
                  <a:srgbClr val="3333CC"/>
                </a:solidFill>
                <a:latin typeface="Arial" charset="0"/>
              </a:rPr>
              <a:t>source.f</a:t>
            </a:r>
          </a:p>
        </p:txBody>
      </p:sp>
      <p:sp>
        <p:nvSpPr>
          <p:cNvPr id="364563" name="Text Box 19"/>
          <p:cNvSpPr txBox="1">
            <a:spLocks noChangeArrowheads="1"/>
          </p:cNvSpPr>
          <p:nvPr/>
        </p:nvSpPr>
        <p:spPr bwMode="auto">
          <a:xfrm>
            <a:off x="4224338" y="4321175"/>
            <a:ext cx="1196975" cy="366713"/>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mgdraw.f</a:t>
            </a:r>
          </a:p>
        </p:txBody>
      </p:sp>
      <p:sp>
        <p:nvSpPr>
          <p:cNvPr id="364564" name="Text Box 20"/>
          <p:cNvSpPr txBox="1">
            <a:spLocks noChangeArrowheads="1"/>
          </p:cNvSpPr>
          <p:nvPr/>
        </p:nvSpPr>
        <p:spPr bwMode="auto">
          <a:xfrm>
            <a:off x="4249738" y="4878388"/>
            <a:ext cx="1365250" cy="1035050"/>
          </a:xfrm>
          <a:prstGeom prst="rect">
            <a:avLst/>
          </a:prstGeom>
          <a:noFill/>
          <a:ln w="28440">
            <a:solidFill>
              <a:srgbClr val="3333CC"/>
            </a:solidFill>
            <a:miter lim="800000"/>
            <a:headEnd/>
            <a:tailEnd/>
          </a:ln>
          <a:effectLst/>
        </p:spPr>
        <p:txBody>
          <a:bodyPr wrap="none" lIns="90000" tIns="46800" rIns="90000" bIns="46800">
            <a:spAutoFit/>
          </a:bodyPr>
          <a:lstStyle/>
          <a:p>
            <a:pPr algn="l" defTabSz="457200">
              <a:buClr>
                <a:srgbClr val="3333C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3333CC"/>
                </a:solidFill>
                <a:latin typeface="Arial" charset="0"/>
              </a:rPr>
              <a:t>comscw.f</a:t>
            </a:r>
          </a:p>
          <a:p>
            <a:pPr algn="l" defTabSz="457200">
              <a:buClr>
                <a:srgbClr val="3333C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3333CC"/>
                </a:solidFill>
                <a:latin typeface="Arial" charset="0"/>
              </a:rPr>
              <a:t> fluscw.f</a:t>
            </a:r>
          </a:p>
          <a:p>
            <a:pPr algn="l" defTabSz="457200">
              <a:buClr>
                <a:srgbClr val="3333C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a:solidFill>
                  <a:srgbClr val="3333CC"/>
                </a:solidFill>
                <a:latin typeface="Arial" charset="0"/>
              </a:rPr>
              <a:t>usrrnc.f</a:t>
            </a:r>
          </a:p>
        </p:txBody>
      </p:sp>
      <p:sp>
        <p:nvSpPr>
          <p:cNvPr id="364565" name="Rectangle 21"/>
          <p:cNvSpPr>
            <a:spLocks noChangeArrowheads="1"/>
          </p:cNvSpPr>
          <p:nvPr/>
        </p:nvSpPr>
        <p:spPr bwMode="auto">
          <a:xfrm>
            <a:off x="2227263" y="2389188"/>
            <a:ext cx="3454400" cy="3502025"/>
          </a:xfrm>
          <a:prstGeom prst="rect">
            <a:avLst/>
          </a:prstGeom>
          <a:noFill/>
          <a:ln w="28440">
            <a:solidFill>
              <a:srgbClr val="FF0000"/>
            </a:solidFill>
            <a:miter lim="800000"/>
            <a:headEnd/>
            <a:tailEnd/>
          </a:ln>
          <a:effectLst/>
        </p:spPr>
        <p:txBody>
          <a:bodyPr wrap="none" anchor="ctr"/>
          <a:lstStyle/>
          <a:p>
            <a:endParaRPr lang="en-US"/>
          </a:p>
        </p:txBody>
      </p:sp>
      <p:sp>
        <p:nvSpPr>
          <p:cNvPr id="364566" name="Text Box 22"/>
          <p:cNvSpPr txBox="1">
            <a:spLocks noChangeArrowheads="1"/>
          </p:cNvSpPr>
          <p:nvPr/>
        </p:nvSpPr>
        <p:spPr bwMode="auto">
          <a:xfrm rot="16200000">
            <a:off x="1383506" y="3833020"/>
            <a:ext cx="1501775" cy="366712"/>
          </a:xfrm>
          <a:prstGeom prst="rect">
            <a:avLst/>
          </a:prstGeom>
          <a:noFill/>
          <a:ln w="9525">
            <a:noFill/>
            <a:round/>
            <a:headEnd/>
            <a:tailEnd/>
          </a:ln>
          <a:effectLst/>
        </p:spPr>
        <p:txBody>
          <a:bodyPr wrap="none" lIns="90000" tIns="46800" rIns="90000" bIns="46800">
            <a:spAutoFit/>
          </a:bodyPr>
          <a:lstStyle/>
          <a:p>
            <a:pPr algn="l" defTabSz="457200">
              <a:buClr>
                <a:srgbClr val="FF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latin typeface="Arial" charset="0"/>
              </a:rPr>
              <a:t>Event Loop:</a:t>
            </a:r>
          </a:p>
        </p:txBody>
      </p:sp>
      <p:sp>
        <p:nvSpPr>
          <p:cNvPr id="364567" name="Oval 23"/>
          <p:cNvSpPr>
            <a:spLocks noChangeArrowheads="1"/>
          </p:cNvSpPr>
          <p:nvPr/>
        </p:nvSpPr>
        <p:spPr bwMode="auto">
          <a:xfrm>
            <a:off x="3487738" y="5903913"/>
            <a:ext cx="1116012" cy="509587"/>
          </a:xfrm>
          <a:prstGeom prst="ellipse">
            <a:avLst/>
          </a:prstGeom>
          <a:noFill/>
          <a:ln w="38160">
            <a:solidFill>
              <a:srgbClr val="FF0000"/>
            </a:solidFill>
            <a:miter lim="800000"/>
            <a:headEnd/>
            <a:tailEnd/>
          </a:ln>
          <a:effectLst/>
        </p:spPr>
        <p:txBody>
          <a:bodyPr wrap="none" anchor="ctr"/>
          <a:lstStyle/>
          <a:p>
            <a:endParaRPr lang="en-US"/>
          </a:p>
        </p:txBody>
      </p:sp>
      <p:sp>
        <p:nvSpPr>
          <p:cNvPr id="364572" name="AutoShape 28"/>
          <p:cNvSpPr>
            <a:spLocks noChangeArrowheads="1"/>
          </p:cNvSpPr>
          <p:nvPr/>
        </p:nvSpPr>
        <p:spPr bwMode="auto">
          <a:xfrm>
            <a:off x="2284413" y="3300413"/>
            <a:ext cx="1455737" cy="742950"/>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MAT-PROP</a:t>
            </a:r>
          </a:p>
        </p:txBody>
      </p:sp>
      <p:sp>
        <p:nvSpPr>
          <p:cNvPr id="364573" name="Line 29"/>
          <p:cNvSpPr>
            <a:spLocks noChangeShapeType="1"/>
          </p:cNvSpPr>
          <p:nvPr/>
        </p:nvSpPr>
        <p:spPr bwMode="auto">
          <a:xfrm>
            <a:off x="3740150" y="3671888"/>
            <a:ext cx="484188" cy="1587"/>
          </a:xfrm>
          <a:prstGeom prst="line">
            <a:avLst/>
          </a:prstGeom>
          <a:noFill/>
          <a:ln w="28440">
            <a:solidFill>
              <a:srgbClr val="FF0000"/>
            </a:solidFill>
            <a:miter lim="800000"/>
            <a:headEnd/>
            <a:tailEnd type="triangle" w="med" len="med"/>
          </a:ln>
          <a:effectLst/>
        </p:spPr>
        <p:txBody>
          <a:bodyPr/>
          <a:lstStyle/>
          <a:p>
            <a:endParaRPr lang="en-US"/>
          </a:p>
        </p:txBody>
      </p:sp>
      <p:sp>
        <p:nvSpPr>
          <p:cNvPr id="364574" name="Text Box 30"/>
          <p:cNvSpPr txBox="1">
            <a:spLocks noChangeArrowheads="1"/>
          </p:cNvSpPr>
          <p:nvPr/>
        </p:nvSpPr>
        <p:spPr bwMode="auto">
          <a:xfrm>
            <a:off x="4233863" y="3494088"/>
            <a:ext cx="1146175" cy="366712"/>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usrmed.f</a:t>
            </a:r>
          </a:p>
        </p:txBody>
      </p:sp>
      <p:sp>
        <p:nvSpPr>
          <p:cNvPr id="364579" name="AutoShape 35"/>
          <p:cNvSpPr>
            <a:spLocks noChangeArrowheads="1"/>
          </p:cNvSpPr>
          <p:nvPr/>
        </p:nvSpPr>
        <p:spPr bwMode="auto">
          <a:xfrm>
            <a:off x="179388" y="1171575"/>
            <a:ext cx="1408112" cy="744538"/>
          </a:xfrm>
          <a:prstGeom prst="flowChartDecision">
            <a:avLst/>
          </a:prstGeom>
          <a:solidFill>
            <a:srgbClr val="00E4A8"/>
          </a:solidFill>
          <a:ln w="9360">
            <a:solidFill>
              <a:srgbClr val="000000"/>
            </a:solidFill>
            <a:miter lim="800000"/>
            <a:headEnd/>
            <a:tailEnd/>
          </a:ln>
          <a:effectLst/>
        </p:spPr>
        <p:txBody>
          <a:bodyPr wrap="none" lIns="90000" tIns="46800" rIns="90000" bIns="46800" anchor="ctr"/>
          <a:lstStyle/>
          <a:p>
            <a:pPr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a:solidFill>
                  <a:srgbClr val="000000"/>
                </a:solidFill>
                <a:latin typeface="Arial" charset="0"/>
              </a:rPr>
              <a:t>USRGCALL</a:t>
            </a:r>
          </a:p>
        </p:txBody>
      </p:sp>
      <p:sp>
        <p:nvSpPr>
          <p:cNvPr id="364580" name="Line 36"/>
          <p:cNvSpPr>
            <a:spLocks noChangeShapeType="1"/>
          </p:cNvSpPr>
          <p:nvPr/>
        </p:nvSpPr>
        <p:spPr bwMode="auto">
          <a:xfrm>
            <a:off x="1587500" y="1543050"/>
            <a:ext cx="1163638" cy="1588"/>
          </a:xfrm>
          <a:prstGeom prst="line">
            <a:avLst/>
          </a:prstGeom>
          <a:noFill/>
          <a:ln w="28440">
            <a:solidFill>
              <a:srgbClr val="FF0000"/>
            </a:solidFill>
            <a:miter lim="800000"/>
            <a:headEnd/>
            <a:tailEnd type="triangle" w="med" len="med"/>
          </a:ln>
          <a:effectLst/>
        </p:spPr>
        <p:txBody>
          <a:bodyPr/>
          <a:lstStyle/>
          <a:p>
            <a:endParaRPr lang="en-US"/>
          </a:p>
        </p:txBody>
      </p:sp>
      <p:sp>
        <p:nvSpPr>
          <p:cNvPr id="364581" name="Text Box 37"/>
          <p:cNvSpPr txBox="1">
            <a:spLocks noChangeArrowheads="1"/>
          </p:cNvSpPr>
          <p:nvPr/>
        </p:nvSpPr>
        <p:spPr bwMode="auto">
          <a:xfrm>
            <a:off x="2740025" y="1319213"/>
            <a:ext cx="1019175" cy="366712"/>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FF"/>
                </a:solidFill>
                <a:latin typeface="Arial" charset="0"/>
              </a:rPr>
              <a:t>usrglo.f</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B309B3D-4D30-49B7-84B7-5526BD87BBAF}" type="slidenum">
              <a:rPr lang="en-US"/>
              <a:pPr/>
              <a:t>40</a:t>
            </a:fld>
            <a:endParaRPr lang="en-US"/>
          </a:p>
        </p:txBody>
      </p:sp>
      <p:sp>
        <p:nvSpPr>
          <p:cNvPr id="46080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MGDRAW entry</a:t>
            </a:r>
          </a:p>
        </p:txBody>
      </p:sp>
      <p:sp>
        <p:nvSpPr>
          <p:cNvPr id="460803" name="Text Box 3"/>
          <p:cNvSpPr txBox="1">
            <a:spLocks noChangeArrowheads="1"/>
          </p:cNvSpPr>
          <p:nvPr/>
        </p:nvSpPr>
        <p:spPr bwMode="auto">
          <a:xfrm>
            <a:off x="612775" y="1125538"/>
            <a:ext cx="8135938" cy="4359275"/>
          </a:xfrm>
          <a:prstGeom prst="rect">
            <a:avLst/>
          </a:prstGeom>
          <a:noFill/>
          <a:ln w="9525">
            <a:noFill/>
            <a:round/>
            <a:headEnd/>
            <a:tailEnd/>
          </a:ln>
          <a:effectLst/>
        </p:spPr>
        <p:txBody>
          <a:bodyPr lIns="90000" tIns="46800" rIns="90000" bIns="46800">
            <a:spAutoFit/>
          </a:bodyPr>
          <a:lstStyle/>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MTRACK:</a:t>
            </a:r>
            <a:r>
              <a:rPr lang="en-GB" sz="2000">
                <a:solidFill>
                  <a:srgbClr val="000000"/>
                </a:solidFill>
              </a:rPr>
              <a:t> 	number of energy deposition events along the track</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JTRACK</a:t>
            </a:r>
            <a:r>
              <a:rPr lang="en-GB" sz="2000">
                <a:solidFill>
                  <a:srgbClr val="000000"/>
                </a:solidFill>
              </a:rPr>
              <a:t>:	type of particle</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ETRACK</a:t>
            </a:r>
            <a:r>
              <a:rPr lang="en-GB" sz="2000">
                <a:solidFill>
                  <a:srgbClr val="000000"/>
                </a:solidFill>
              </a:rPr>
              <a:t>: 	total energy of the particle</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WTRACK</a:t>
            </a:r>
            <a:r>
              <a:rPr lang="en-GB" sz="2000">
                <a:solidFill>
                  <a:srgbClr val="000000"/>
                </a:solidFill>
              </a:rPr>
              <a:t>: 	weight of the particle</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NTRACK</a:t>
            </a:r>
            <a:r>
              <a:rPr lang="en-GB" sz="2000">
                <a:solidFill>
                  <a:srgbClr val="000000"/>
                </a:solidFill>
              </a:rPr>
              <a:t>: 	values of </a:t>
            </a:r>
            <a:r>
              <a:rPr lang="en-GB" sz="2000">
                <a:solidFill>
                  <a:srgbClr val="FF0000"/>
                </a:solidFill>
              </a:rPr>
              <a:t>XTRACK, YTRACK, ZTRACK</a:t>
            </a:r>
            <a:r>
              <a:rPr lang="en-GB" sz="2000">
                <a:solidFill>
                  <a:srgbClr val="000000"/>
                </a:solidFill>
              </a:rPr>
              <a:t>: end of each track 	segment</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MTRACK</a:t>
            </a:r>
            <a:r>
              <a:rPr lang="en-GB" sz="2000">
                <a:solidFill>
                  <a:srgbClr val="000000"/>
                </a:solidFill>
              </a:rPr>
              <a:t>: 	values of DTRACK: energy deposited at each deposition 	event</a:t>
            </a:r>
          </a:p>
          <a:p>
            <a:pPr algn="l" defTabSz="457200">
              <a:buClr>
                <a:srgbClr val="FF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FF0000"/>
                </a:solidFill>
              </a:rPr>
              <a:t>CTRACK</a:t>
            </a:r>
            <a:r>
              <a:rPr lang="en-GB" sz="2000">
                <a:solidFill>
                  <a:srgbClr val="000000"/>
                </a:solidFill>
              </a:rPr>
              <a:t>: 	total length of the curved path</a:t>
            </a:r>
          </a:p>
          <a:p>
            <a:pPr algn="l" defTabSz="457200">
              <a:buClr>
                <a:srgbClr val="00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endParaRPr lang="en-GB" sz="2000">
              <a:solidFill>
                <a:srgbClr val="000000"/>
              </a:solidFill>
            </a:endParaRPr>
          </a:p>
          <a:p>
            <a:pPr algn="l" defTabSz="457200">
              <a:buClr>
                <a:srgbClr val="000000"/>
              </a:buClr>
              <a:buSzPct val="100000"/>
              <a:buFont typeface="Tahoma" pitchFamily="34" charset="0"/>
              <a:buNone/>
              <a:tabLst>
                <a:tab pos="0" algn="l"/>
                <a:tab pos="1433513" algn="l"/>
                <a:tab pos="1481138"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Other variables are available in </a:t>
            </a:r>
            <a:r>
              <a:rPr lang="en-GB" sz="2000">
                <a:solidFill>
                  <a:srgbClr val="3333CC"/>
                </a:solidFill>
              </a:rPr>
              <a:t>TRACKR</a:t>
            </a:r>
            <a:r>
              <a:rPr lang="en-GB" sz="2000">
                <a:solidFill>
                  <a:srgbClr val="000000"/>
                </a:solidFill>
              </a:rPr>
              <a:t> (but not written by </a:t>
            </a:r>
            <a:r>
              <a:rPr lang="en-GB" sz="2000">
                <a:solidFill>
                  <a:srgbClr val="3333CC"/>
                </a:solidFill>
              </a:rPr>
              <a:t>MGDRAW</a:t>
            </a:r>
            <a:r>
              <a:rPr lang="en-GB" sz="2000">
                <a:solidFill>
                  <a:srgbClr val="000000"/>
                </a:solidFill>
              </a:rPr>
              <a:t> unless the latter is modified by the user: particle momentum, direction cosines, cosines of the polarisation vector, age, generation, etc. see a full list in the comment in the </a:t>
            </a:r>
            <a:r>
              <a:rPr lang="en-GB" sz="2000">
                <a:solidFill>
                  <a:srgbClr val="3333CC"/>
                </a:solidFill>
              </a:rPr>
              <a:t>INCLUDE</a:t>
            </a:r>
            <a:r>
              <a:rPr lang="en-GB" sz="2000">
                <a:solidFill>
                  <a:srgbClr val="000000"/>
                </a:solidFill>
              </a:rPr>
              <a:t> file).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4868BDD4-99E8-4B05-A041-09A8F37412A0}" type="slidenum">
              <a:rPr lang="en-US"/>
              <a:pPr/>
              <a:t>41</a:t>
            </a:fld>
            <a:endParaRPr lang="en-US"/>
          </a:p>
        </p:txBody>
      </p:sp>
      <p:sp>
        <p:nvSpPr>
          <p:cNvPr id="462850"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BXDRAW entry</a:t>
            </a:r>
          </a:p>
        </p:txBody>
      </p:sp>
      <p:pic>
        <p:nvPicPr>
          <p:cNvPr id="462851" name="Picture 3"/>
          <p:cNvPicPr>
            <a:picLocks noChangeAspect="1" noChangeArrowheads="1"/>
          </p:cNvPicPr>
          <p:nvPr/>
        </p:nvPicPr>
        <p:blipFill>
          <a:blip r:embed="rId3"/>
          <a:srcRect/>
          <a:stretch>
            <a:fillRect/>
          </a:stretch>
        </p:blipFill>
        <p:spPr bwMode="auto">
          <a:xfrm>
            <a:off x="685800" y="2971800"/>
            <a:ext cx="8229600" cy="2003425"/>
          </a:xfrm>
          <a:prstGeom prst="rect">
            <a:avLst/>
          </a:prstGeom>
          <a:noFill/>
          <a:ln w="9525">
            <a:noFill/>
            <a:round/>
            <a:headEnd/>
            <a:tailEnd/>
          </a:ln>
          <a:effectLst/>
        </p:spPr>
      </p:pic>
      <p:sp>
        <p:nvSpPr>
          <p:cNvPr id="462852" name="Text Box 4"/>
          <p:cNvSpPr txBox="1">
            <a:spLocks noChangeArrowheads="1"/>
          </p:cNvSpPr>
          <p:nvPr/>
        </p:nvSpPr>
        <p:spPr bwMode="auto">
          <a:xfrm>
            <a:off x="2554288" y="1981200"/>
            <a:ext cx="4013200" cy="460375"/>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Called at Boundary Crossings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94A24C70-1ABA-4661-9180-3DDA5ED375E3}" type="slidenum">
              <a:rPr lang="en-US"/>
              <a:pPr/>
              <a:t>42</a:t>
            </a:fld>
            <a:endParaRPr lang="en-US"/>
          </a:p>
        </p:txBody>
      </p:sp>
      <p:sp>
        <p:nvSpPr>
          <p:cNvPr id="464898"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EEDRAW entry</a:t>
            </a:r>
          </a:p>
        </p:txBody>
      </p:sp>
      <p:pic>
        <p:nvPicPr>
          <p:cNvPr id="464899" name="Picture 3"/>
          <p:cNvPicPr>
            <a:picLocks noChangeAspect="1" noChangeArrowheads="1"/>
          </p:cNvPicPr>
          <p:nvPr/>
        </p:nvPicPr>
        <p:blipFill>
          <a:blip r:embed="rId3"/>
          <a:srcRect/>
          <a:stretch>
            <a:fillRect/>
          </a:stretch>
        </p:blipFill>
        <p:spPr bwMode="auto">
          <a:xfrm>
            <a:off x="533400" y="2895600"/>
            <a:ext cx="8077200" cy="1171575"/>
          </a:xfrm>
          <a:prstGeom prst="rect">
            <a:avLst/>
          </a:prstGeom>
          <a:noFill/>
          <a:ln w="9525">
            <a:noFill/>
            <a:round/>
            <a:headEnd/>
            <a:tailEnd/>
          </a:ln>
          <a:effectLst/>
        </p:spPr>
      </p:pic>
      <p:sp>
        <p:nvSpPr>
          <p:cNvPr id="464900" name="Text Box 4"/>
          <p:cNvSpPr txBox="1">
            <a:spLocks noChangeArrowheads="1"/>
          </p:cNvSpPr>
          <p:nvPr/>
        </p:nvSpPr>
        <p:spPr bwMode="auto">
          <a:xfrm>
            <a:off x="3378200" y="1981200"/>
            <a:ext cx="2755900" cy="460375"/>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Called at Event End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C942AF11-F0C7-491C-BC91-230A27FD476E}" type="slidenum">
              <a:rPr lang="en-US"/>
              <a:pPr/>
              <a:t>43</a:t>
            </a:fld>
            <a:endParaRPr lang="en-US"/>
          </a:p>
        </p:txBody>
      </p:sp>
      <p:sp>
        <p:nvSpPr>
          <p:cNvPr id="466946"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ENDRAW entry</a:t>
            </a:r>
          </a:p>
        </p:txBody>
      </p:sp>
      <p:pic>
        <p:nvPicPr>
          <p:cNvPr id="466947" name="Picture 3"/>
          <p:cNvPicPr>
            <a:picLocks noChangeAspect="1" noChangeArrowheads="1"/>
          </p:cNvPicPr>
          <p:nvPr/>
        </p:nvPicPr>
        <p:blipFill>
          <a:blip r:embed="rId3"/>
          <a:srcRect/>
          <a:stretch>
            <a:fillRect/>
          </a:stretch>
        </p:blipFill>
        <p:spPr bwMode="auto">
          <a:xfrm>
            <a:off x="2819400" y="1268413"/>
            <a:ext cx="6096000" cy="5080000"/>
          </a:xfrm>
          <a:prstGeom prst="rect">
            <a:avLst/>
          </a:prstGeom>
          <a:noFill/>
          <a:ln w="9525">
            <a:noFill/>
            <a:round/>
            <a:headEnd/>
            <a:tailEnd/>
          </a:ln>
          <a:effectLst/>
        </p:spPr>
      </p:pic>
      <p:sp>
        <p:nvSpPr>
          <p:cNvPr id="466948" name="Text Box 4"/>
          <p:cNvSpPr txBox="1">
            <a:spLocks noChangeArrowheads="1"/>
          </p:cNvSpPr>
          <p:nvPr/>
        </p:nvSpPr>
        <p:spPr bwMode="auto">
          <a:xfrm>
            <a:off x="331788" y="1981200"/>
            <a:ext cx="2582862" cy="3019425"/>
          </a:xfrm>
          <a:prstGeom prst="rect">
            <a:avLst/>
          </a:prstGeom>
          <a:noFill/>
          <a:ln w="9525">
            <a:noFill/>
            <a:round/>
            <a:headEnd/>
            <a:tailEnd/>
          </a:ln>
          <a:effectLst/>
        </p:spPr>
        <p:txBody>
          <a:bodyPr wrap="none" lIns="90000" tIns="46800" rIns="90000" bIns="46800">
            <a:spAutoFit/>
          </a:bodyPr>
          <a:lstStyle/>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Called at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pointlike Energy</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Deposition dumps</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(for example: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stopping particles,</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photoelectric eff.,</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etc.)</a:t>
            </a:r>
            <a:r>
              <a:rPr lang="ar-SA">
                <a:solidFill>
                  <a:srgbClr val="000000"/>
                </a:solidFill>
                <a:cs typeface="Arial" charset="0"/>
              </a:rPr>
              <a:t>‏</a:t>
            </a:r>
            <a:endParaRPr lang="en-GB">
              <a:solidFill>
                <a:srgbClr val="000000"/>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AD13834A-1021-42C6-951D-E5C525619482}" type="slidenum">
              <a:rPr lang="en-US"/>
              <a:pPr/>
              <a:t>44</a:t>
            </a:fld>
            <a:endParaRPr lang="en-US"/>
          </a:p>
        </p:txBody>
      </p:sp>
      <p:sp>
        <p:nvSpPr>
          <p:cNvPr id="468994"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SODRAW entry</a:t>
            </a:r>
          </a:p>
        </p:txBody>
      </p:sp>
      <p:pic>
        <p:nvPicPr>
          <p:cNvPr id="468995" name="Picture 3"/>
          <p:cNvPicPr>
            <a:picLocks noChangeAspect="1" noChangeArrowheads="1"/>
          </p:cNvPicPr>
          <p:nvPr/>
        </p:nvPicPr>
        <p:blipFill>
          <a:blip r:embed="rId3"/>
          <a:srcRect/>
          <a:stretch>
            <a:fillRect/>
          </a:stretch>
        </p:blipFill>
        <p:spPr bwMode="auto">
          <a:xfrm>
            <a:off x="1600200" y="1052513"/>
            <a:ext cx="6553200" cy="760412"/>
          </a:xfrm>
          <a:prstGeom prst="rect">
            <a:avLst/>
          </a:prstGeom>
          <a:noFill/>
          <a:ln w="9525">
            <a:noFill/>
            <a:round/>
            <a:headEnd/>
            <a:tailEnd/>
          </a:ln>
          <a:effectLst/>
        </p:spPr>
      </p:pic>
      <p:sp>
        <p:nvSpPr>
          <p:cNvPr id="468996" name="Text Box 4"/>
          <p:cNvSpPr txBox="1">
            <a:spLocks noChangeArrowheads="1"/>
          </p:cNvSpPr>
          <p:nvPr/>
        </p:nvSpPr>
        <p:spPr bwMode="auto">
          <a:xfrm>
            <a:off x="611188" y="1773238"/>
            <a:ext cx="8353425" cy="3251200"/>
          </a:xfrm>
          <a:prstGeom prst="rect">
            <a:avLst/>
          </a:prstGeom>
          <a:noFill/>
          <a:ln w="9525">
            <a:noFill/>
            <a:round/>
            <a:headEnd/>
            <a:tailEnd/>
          </a:ln>
          <a:effectLst/>
        </p:spPr>
        <p:txBody>
          <a:bodyPr lIns="90000" tIns="46800" rIns="90000" bIns="46800">
            <a:spAutoFit/>
          </a:bodyPr>
          <a:lstStyle/>
          <a:p>
            <a:pPr algn="just"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3333CC"/>
                </a:solidFill>
              </a:rPr>
              <a:t>SODRAW</a:t>
            </a:r>
            <a:r>
              <a:rPr lang="en-GB" sz="1800" b="1">
                <a:solidFill>
                  <a:srgbClr val="000000"/>
                </a:solidFill>
              </a:rPr>
              <a:t> writes by default, for each source or beam particle:</a:t>
            </a:r>
          </a:p>
          <a:p>
            <a:pPr algn="just" defTabSz="457200">
              <a:lnSpc>
                <a:spcPct val="50000"/>
              </a:lnSpc>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800" b="1">
              <a:solidFill>
                <a:srgbClr val="000000"/>
              </a:solidFill>
            </a:endParaRP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rPr>
              <a:t>NCASE</a:t>
            </a:r>
            <a:r>
              <a:rPr lang="en-GB" sz="1800" b="1">
                <a:solidFill>
                  <a:srgbClr val="000000"/>
                </a:solidFill>
              </a:rPr>
              <a:t>: 	(in </a:t>
            </a:r>
            <a:r>
              <a:rPr lang="en-GB" sz="1800" b="1">
                <a:solidFill>
                  <a:srgbClr val="3333CC"/>
                </a:solidFill>
              </a:rPr>
              <a:t>COMMON CASLIM</a:t>
            </a:r>
            <a:r>
              <a:rPr lang="en-GB" sz="1800" b="1">
                <a:solidFill>
                  <a:srgbClr val="000000"/>
                </a:solidFill>
              </a:rPr>
              <a:t>, with a minus sign to identify 		SODRAW output) number of primaries followed so far</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rPr>
              <a:t>NPFLKA</a:t>
            </a:r>
            <a:r>
              <a:rPr lang="en-GB" sz="1800" b="1">
                <a:solidFill>
                  <a:srgbClr val="000000"/>
                </a:solidFill>
              </a:rPr>
              <a:t>:	(in </a:t>
            </a:r>
            <a:r>
              <a:rPr lang="en-GB" sz="1800" b="1">
                <a:solidFill>
                  <a:srgbClr val="3333CC"/>
                </a:solidFill>
              </a:rPr>
              <a:t>COMMON FLKSTK</a:t>
            </a:r>
            <a:r>
              <a:rPr lang="en-GB" sz="1800" b="1">
                <a:solidFill>
                  <a:srgbClr val="000000"/>
                </a:solidFill>
              </a:rPr>
              <a:t>) stack pointer</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rPr>
              <a:t>NSTMAX</a:t>
            </a:r>
            <a:r>
              <a:rPr lang="en-GB" sz="1800" b="1">
                <a:solidFill>
                  <a:srgbClr val="000000"/>
                </a:solidFill>
              </a:rPr>
              <a:t>:	(in </a:t>
            </a:r>
            <a:r>
              <a:rPr lang="en-GB" sz="1800" b="1">
                <a:solidFill>
                  <a:srgbClr val="3333CC"/>
                </a:solidFill>
              </a:rPr>
              <a:t>COMMON FLKSTK</a:t>
            </a:r>
            <a:r>
              <a:rPr lang="en-GB" sz="1800" b="1">
                <a:solidFill>
                  <a:srgbClr val="000000"/>
                </a:solidFill>
              </a:rPr>
              <a:t>) highest value of the stack </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00"/>
                </a:solidFill>
              </a:rPr>
              <a:t>                           pointer 	encountered so far</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rPr>
              <a:t>TKESUM</a:t>
            </a:r>
            <a:r>
              <a:rPr lang="en-GB" sz="1800" b="1">
                <a:solidFill>
                  <a:srgbClr val="000000"/>
                </a:solidFill>
              </a:rPr>
              <a:t>:	(in </a:t>
            </a:r>
            <a:r>
              <a:rPr lang="en-GB" sz="1800" b="1">
                <a:solidFill>
                  <a:srgbClr val="3333CC"/>
                </a:solidFill>
              </a:rPr>
              <a:t>COMMON SOURCM</a:t>
            </a:r>
            <a:r>
              <a:rPr lang="en-GB" sz="1800" b="1">
                <a:solidFill>
                  <a:srgbClr val="000000"/>
                </a:solidFill>
              </a:rPr>
              <a:t>) total kinetic energy of the </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00"/>
                </a:solidFill>
              </a:rPr>
              <a:t>                           primaries of a user written source, if applicable. </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00"/>
                </a:solidFill>
              </a:rPr>
              <a:t>                           Otherwise = 0.0</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FF0000"/>
                </a:solidFill>
              </a:rPr>
              <a:t>WEIPRI</a:t>
            </a:r>
            <a:r>
              <a:rPr lang="en-GB" sz="1800" b="1">
                <a:solidFill>
                  <a:srgbClr val="000000"/>
                </a:solidFill>
              </a:rPr>
              <a:t>: 	(in </a:t>
            </a:r>
            <a:r>
              <a:rPr lang="en-GB" sz="1800" b="1">
                <a:solidFill>
                  <a:srgbClr val="3333CC"/>
                </a:solidFill>
              </a:rPr>
              <a:t>COMMON SUMCOU</a:t>
            </a:r>
            <a:r>
              <a:rPr lang="en-GB" sz="1800" b="1">
                <a:solidFill>
                  <a:srgbClr val="000000"/>
                </a:solidFill>
              </a:rPr>
              <a:t>) total weight of the primaries </a:t>
            </a:r>
          </a:p>
          <a:p>
            <a:pPr algn="just"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a:solidFill>
                  <a:srgbClr val="000000"/>
                </a:solidFill>
              </a:rPr>
              <a:t>                           handled so far</a:t>
            </a:r>
          </a:p>
        </p:txBody>
      </p:sp>
      <p:pic>
        <p:nvPicPr>
          <p:cNvPr id="468997" name="Picture 5"/>
          <p:cNvPicPr>
            <a:picLocks noChangeAspect="1" noChangeArrowheads="1"/>
          </p:cNvPicPr>
          <p:nvPr/>
        </p:nvPicPr>
        <p:blipFill>
          <a:blip r:embed="rId4"/>
          <a:srcRect/>
          <a:stretch>
            <a:fillRect/>
          </a:stretch>
        </p:blipFill>
        <p:spPr bwMode="auto">
          <a:xfrm>
            <a:off x="684213" y="5084763"/>
            <a:ext cx="8077200" cy="1257300"/>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D9628282-F7E0-4E21-AF85-C30002871739}" type="slidenum">
              <a:rPr lang="en-US"/>
              <a:pPr/>
              <a:t>45</a:t>
            </a:fld>
            <a:endParaRPr lang="en-US"/>
          </a:p>
        </p:txBody>
      </p:sp>
      <p:sp>
        <p:nvSpPr>
          <p:cNvPr id="471042" name="Rectangle 2"/>
          <p:cNvSpPr>
            <a:spLocks noGrp="1" noChangeArrowheads="1"/>
          </p:cNvSpPr>
          <p:nvPr>
            <p:ph type="title"/>
          </p:nvPr>
        </p:nvSpPr>
        <p:spPr>
          <a:xfrm>
            <a:off x="685800" y="304800"/>
            <a:ext cx="7773988" cy="611188"/>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mgdraw: the USDRAW entry</a:t>
            </a:r>
          </a:p>
        </p:txBody>
      </p:sp>
      <p:pic>
        <p:nvPicPr>
          <p:cNvPr id="471043" name="Picture 3"/>
          <p:cNvPicPr>
            <a:picLocks noChangeAspect="1" noChangeArrowheads="1"/>
          </p:cNvPicPr>
          <p:nvPr/>
        </p:nvPicPr>
        <p:blipFill>
          <a:blip r:embed="rId3"/>
          <a:srcRect/>
          <a:stretch>
            <a:fillRect/>
          </a:stretch>
        </p:blipFill>
        <p:spPr bwMode="auto">
          <a:xfrm>
            <a:off x="2819400" y="1125538"/>
            <a:ext cx="6324600" cy="5041900"/>
          </a:xfrm>
          <a:prstGeom prst="rect">
            <a:avLst/>
          </a:prstGeom>
          <a:noFill/>
          <a:ln w="9525">
            <a:noFill/>
            <a:round/>
            <a:headEnd/>
            <a:tailEnd/>
          </a:ln>
          <a:effectLst/>
        </p:spPr>
      </p:pic>
      <p:sp>
        <p:nvSpPr>
          <p:cNvPr id="471044" name="Text Box 4"/>
          <p:cNvSpPr txBox="1">
            <a:spLocks noChangeArrowheads="1"/>
          </p:cNvSpPr>
          <p:nvPr/>
        </p:nvSpPr>
        <p:spPr bwMode="auto">
          <a:xfrm>
            <a:off x="315913" y="1633538"/>
            <a:ext cx="2771775" cy="3013075"/>
          </a:xfrm>
          <a:prstGeom prst="rect">
            <a:avLst/>
          </a:prstGeom>
          <a:noFill/>
          <a:ln w="9525">
            <a:noFill/>
            <a:round/>
            <a:headEnd/>
            <a:tailEnd/>
          </a:ln>
          <a:effectLst/>
        </p:spPr>
        <p:txBody>
          <a:bodyPr wrap="none" lIns="90000" tIns="46800" rIns="90000" bIns="46800">
            <a:spAutoFit/>
          </a:bodyPr>
          <a:lstStyle/>
          <a:p>
            <a:pPr algn="l"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USDRAW</a:t>
            </a:r>
            <a:r>
              <a:rPr lang="en-GB">
                <a:solidFill>
                  <a:srgbClr val="000000"/>
                </a:solidFill>
              </a:rPr>
              <a:t> is called </a:t>
            </a:r>
          </a:p>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u="sng">
                <a:solidFill>
                  <a:srgbClr val="CC0066"/>
                </a:solidFill>
              </a:rPr>
              <a:t>after each </a:t>
            </a:r>
          </a:p>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u="sng">
                <a:solidFill>
                  <a:srgbClr val="CC0066"/>
                </a:solidFill>
              </a:rPr>
              <a:t>particle interaction</a:t>
            </a:r>
            <a:r>
              <a:rPr lang="en-GB">
                <a:solidFill>
                  <a:srgbClr val="000000"/>
                </a:solidFill>
              </a:rPr>
              <a:t>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(requested by the </a:t>
            </a: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user with option </a:t>
            </a:r>
          </a:p>
          <a:p>
            <a:pPr algn="l" defTabSz="457200">
              <a:buClr>
                <a:srgbClr val="3333CC"/>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3333CC"/>
                </a:solidFill>
              </a:rPr>
              <a:t>USERDUMP</a:t>
            </a:r>
            <a:r>
              <a:rPr lang="en-GB">
                <a:solidFill>
                  <a:srgbClr val="000000"/>
                </a:solidFill>
              </a:rPr>
              <a:t>,</a:t>
            </a:r>
          </a:p>
          <a:p>
            <a:pPr algn="l" defTabSz="457200">
              <a:buClr>
                <a:srgbClr val="FF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WHAT(4) </a:t>
            </a:r>
            <a:r>
              <a:rPr lang="en-GB">
                <a:solidFill>
                  <a:srgbClr val="FF0000"/>
                </a:solidFill>
                <a:cs typeface="Tahoma" pitchFamily="34" charset="0"/>
              </a:rPr>
              <a:t>≥ </a:t>
            </a:r>
            <a:r>
              <a:rPr lang="en-GB">
                <a:solidFill>
                  <a:srgbClr val="FF0000"/>
                </a:solidFill>
              </a:rPr>
              <a:t>1.0</a:t>
            </a:r>
            <a:r>
              <a:rPr lang="en-GB">
                <a:solidFill>
                  <a:srgbClr val="000000"/>
                </a:solidFill>
              </a:rPr>
              <a:t>)</a:t>
            </a:r>
            <a:r>
              <a:rPr lang="ar-SA">
                <a:solidFill>
                  <a:srgbClr val="000000"/>
                </a:solidFill>
                <a:cs typeface="Arial" charset="0"/>
              </a:rPr>
              <a:t>‏</a:t>
            </a:r>
            <a:endParaRPr lang="en-GB">
              <a:solidFill>
                <a:srgbClr val="000000"/>
              </a:solidFill>
            </a:endParaRPr>
          </a:p>
          <a:p>
            <a:pPr algn="l"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solidFill>
                <a:srgbClr val="000000"/>
              </a:solidFill>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298F5B4-25EC-433B-92FD-C2918AB7FD16}" type="slidenum">
              <a:rPr lang="en-US"/>
              <a:pPr/>
              <a:t>46</a:t>
            </a:fld>
            <a:endParaRPr lang="en-US"/>
          </a:p>
        </p:txBody>
      </p:sp>
      <p:sp>
        <p:nvSpPr>
          <p:cNvPr id="473090" name="Rectangle 2"/>
          <p:cNvSpPr>
            <a:spLocks noGrp="1" noChangeArrowheads="1"/>
          </p:cNvSpPr>
          <p:nvPr>
            <p:ph type="title"/>
          </p:nvPr>
        </p:nvSpPr>
        <p:spPr>
          <a:xfrm>
            <a:off x="539750" y="304800"/>
            <a:ext cx="8424863" cy="676275"/>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000" b="1"/>
              <a:t>When mgdraw should better not be used</a:t>
            </a:r>
          </a:p>
        </p:txBody>
      </p:sp>
      <p:sp>
        <p:nvSpPr>
          <p:cNvPr id="473091" name="Rectangle 3"/>
          <p:cNvSpPr>
            <a:spLocks noGrp="1" noChangeArrowheads="1"/>
          </p:cNvSpPr>
          <p:nvPr>
            <p:ph type="body" idx="1"/>
          </p:nvPr>
        </p:nvSpPr>
        <p:spPr>
          <a:xfrm>
            <a:off x="533400" y="2133600"/>
            <a:ext cx="8382000" cy="1828800"/>
          </a:xfrm>
          <a:ln/>
        </p:spPr>
        <p:txBody>
          <a:bodyPr lIns="90000" tIns="46800" rIns="90000" bIns="46800"/>
          <a:lstStyle/>
          <a:p>
            <a:pPr marL="341313" indent="-341313" algn="just"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When biasing is requested</a:t>
            </a:r>
          </a:p>
          <a:p>
            <a:pPr marL="341313" indent="-341313" algn="just"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Whenever low-energy neutrons (E&lt;20 MeV) are used, unless one has a deep knowledge of the peculiarities of their transport (ie kerma, etc)</a:t>
            </a:r>
          </a:p>
        </p:txBody>
      </p:sp>
      <p:sp>
        <p:nvSpPr>
          <p:cNvPr id="473092" name="Text Box 4"/>
          <p:cNvSpPr txBox="1">
            <a:spLocks noChangeArrowheads="1"/>
          </p:cNvSpPr>
          <p:nvPr/>
        </p:nvSpPr>
        <p:spPr bwMode="auto">
          <a:xfrm>
            <a:off x="919163" y="4119563"/>
            <a:ext cx="7296150" cy="822325"/>
          </a:xfrm>
          <a:prstGeom prst="rect">
            <a:avLst/>
          </a:prstGeom>
          <a:noFill/>
          <a:ln w="9525">
            <a:noFill/>
            <a:round/>
            <a:headEnd/>
            <a:tailEnd/>
          </a:ln>
          <a:effectLst/>
        </p:spPr>
        <p:txBody>
          <a:bodyPr wrap="none" lIns="90000" tIns="46800" rIns="90000" bIns="46800">
            <a:spAutoFit/>
          </a:bodyPr>
          <a:lstStyle/>
          <a:p>
            <a:pPr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(or at least one has to be a very experienced user</a:t>
            </a:r>
          </a:p>
          <a:p>
            <a:pPr defTabSz="457200">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 to manage these cases without making mistakes...)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99DDB2C-95E1-432C-8D23-CD024E1A2B12}" type="slidenum">
              <a:rPr lang="en-US"/>
              <a:pPr/>
              <a:t>47</a:t>
            </a:fld>
            <a:endParaRPr lang="en-US"/>
          </a:p>
        </p:txBody>
      </p:sp>
      <p:sp>
        <p:nvSpPr>
          <p:cNvPr id="505860" name="Text Box 4"/>
          <p:cNvSpPr txBox="1">
            <a:spLocks noChangeArrowheads="1"/>
          </p:cNvSpPr>
          <p:nvPr/>
        </p:nvSpPr>
        <p:spPr bwMode="auto">
          <a:xfrm>
            <a:off x="3676650" y="2870200"/>
            <a:ext cx="1695450" cy="823913"/>
          </a:xfrm>
          <a:prstGeom prst="rect">
            <a:avLst/>
          </a:prstGeom>
          <a:noFill/>
          <a:ln w="6350">
            <a:noFill/>
            <a:miter lim="800000"/>
            <a:headEnd type="none" w="sm" len="sm"/>
            <a:tailEnd type="none" w="sm" len="sm"/>
          </a:ln>
          <a:effectLst/>
        </p:spPr>
        <p:txBody>
          <a:bodyPr wrap="none">
            <a:spAutoFit/>
          </a:bodyPr>
          <a:lstStyle/>
          <a:p>
            <a:r>
              <a:rPr lang="en-US" sz="4800">
                <a:latin typeface="Rockwell Extra Bold" pitchFamily="18" charset="0"/>
              </a:rPr>
              <a:t>END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44F08B75-672C-4475-890E-A1748668CA22}" type="slidenum">
              <a:rPr lang="en-US"/>
              <a:pPr/>
              <a:t>5</a:t>
            </a:fld>
            <a:endParaRPr lang="en-US"/>
          </a:p>
        </p:txBody>
      </p:sp>
      <p:sp>
        <p:nvSpPr>
          <p:cNvPr id="368642" name="Rectangle 2"/>
          <p:cNvSpPr>
            <a:spLocks noGrp="1" noChangeArrowheads="1"/>
          </p:cNvSpPr>
          <p:nvPr>
            <p:ph type="title"/>
          </p:nvPr>
        </p:nvSpPr>
        <p:spPr>
          <a:xfrm>
            <a:off x="539750" y="260350"/>
            <a:ext cx="8496300" cy="64770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700" b="1"/>
              <a:t>A possible classification in terms of their use (1)</a:t>
            </a:r>
            <a:r>
              <a:rPr lang="ar-SA" sz="2700" b="1">
                <a:cs typeface="Arial" charset="0"/>
              </a:rPr>
              <a:t>‏</a:t>
            </a:r>
            <a:endParaRPr lang="en-GB" sz="2700" b="1"/>
          </a:p>
        </p:txBody>
      </p:sp>
      <p:sp>
        <p:nvSpPr>
          <p:cNvPr id="368643" name="Rectangle 3"/>
          <p:cNvSpPr>
            <a:spLocks noGrp="1" noChangeArrowheads="1"/>
          </p:cNvSpPr>
          <p:nvPr>
            <p:ph type="body" idx="1"/>
          </p:nvPr>
        </p:nvSpPr>
        <p:spPr>
          <a:xfrm>
            <a:off x="588963" y="1600200"/>
            <a:ext cx="3551237" cy="3268663"/>
          </a:xfrm>
          <a:ln/>
        </p:spPr>
        <p:txBody>
          <a:bodyPr lIns="90000" tIns="46800" rIns="90000" bIns="46800"/>
          <a:lstStyle/>
          <a:p>
            <a:pPr marL="341313" indent="-341313" defTabSz="457200">
              <a:spcBef>
                <a:spcPts val="7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u="sng">
                <a:solidFill>
                  <a:srgbClr val="FF0000"/>
                </a:solidFill>
              </a:rPr>
              <a:t>User run control</a:t>
            </a:r>
          </a:p>
          <a:p>
            <a:pPr marL="341313" indent="-34131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solidFill>
                  <a:srgbClr val="000000"/>
                </a:solidFill>
              </a:rPr>
              <a:t>usrini.f</a:t>
            </a:r>
          </a:p>
          <a:p>
            <a:pPr marL="341313" indent="-34131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solidFill>
                  <a:srgbClr val="000000"/>
                </a:solidFill>
              </a:rPr>
              <a:t>usrein.f</a:t>
            </a:r>
          </a:p>
          <a:p>
            <a:pPr marL="341313" indent="-34131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solidFill>
                  <a:srgbClr val="000000"/>
                </a:solidFill>
              </a:rPr>
              <a:t>usrout.f</a:t>
            </a:r>
          </a:p>
          <a:p>
            <a:pPr marL="341313" indent="-34131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solidFill>
                  <a:srgbClr val="000000"/>
                </a:solidFill>
              </a:rPr>
              <a:t>usreou.f</a:t>
            </a:r>
          </a:p>
        </p:txBody>
      </p:sp>
      <p:sp>
        <p:nvSpPr>
          <p:cNvPr id="368644" name="Rectangle 4"/>
          <p:cNvSpPr>
            <a:spLocks noChangeArrowheads="1"/>
          </p:cNvSpPr>
          <p:nvPr/>
        </p:nvSpPr>
        <p:spPr bwMode="auto">
          <a:xfrm>
            <a:off x="4114800" y="1125538"/>
            <a:ext cx="4724400" cy="30480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Event generation, physics, kinematics</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source.f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soevsv.f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udcdrl.f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formfu.f</a:t>
            </a:r>
          </a:p>
        </p:txBody>
      </p:sp>
      <p:sp>
        <p:nvSpPr>
          <p:cNvPr id="368645" name="Rectangle 5"/>
          <p:cNvSpPr>
            <a:spLocks noChangeArrowheads="1"/>
          </p:cNvSpPr>
          <p:nvPr/>
        </p:nvSpPr>
        <p:spPr bwMode="auto">
          <a:xfrm>
            <a:off x="609600" y="4416425"/>
            <a:ext cx="4191000" cy="16764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Properties of medium</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magfld.f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usrmed.f</a:t>
            </a:r>
          </a:p>
        </p:txBody>
      </p:sp>
      <p:sp>
        <p:nvSpPr>
          <p:cNvPr id="368648" name="Rectangle 8"/>
          <p:cNvSpPr>
            <a:spLocks noChangeArrowheads="1"/>
          </p:cNvSpPr>
          <p:nvPr/>
        </p:nvSpPr>
        <p:spPr bwMode="auto">
          <a:xfrm>
            <a:off x="4356100" y="4437063"/>
            <a:ext cx="4191000" cy="1081087"/>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User global settings</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usrglo.f</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63BCF44-9161-4C7B-ACEE-ED6BF6004A75}" type="slidenum">
              <a:rPr lang="en-US"/>
              <a:pPr/>
              <a:t>6</a:t>
            </a:fld>
            <a:endParaRPr lang="en-US"/>
          </a:p>
        </p:txBody>
      </p:sp>
      <p:sp>
        <p:nvSpPr>
          <p:cNvPr id="370690" name="Rectangle 2"/>
          <p:cNvSpPr>
            <a:spLocks noGrp="1" noChangeArrowheads="1"/>
          </p:cNvSpPr>
          <p:nvPr>
            <p:ph type="title"/>
          </p:nvPr>
        </p:nvSpPr>
        <p:spPr>
          <a:xfrm>
            <a:off x="539750" y="406400"/>
            <a:ext cx="8640763" cy="574675"/>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700" b="1"/>
              <a:t>A possible classification in terms of their use (2)</a:t>
            </a:r>
            <a:r>
              <a:rPr lang="ar-SA" sz="2700" b="1">
                <a:cs typeface="Arial" charset="0"/>
              </a:rPr>
              <a:t>‏</a:t>
            </a:r>
            <a:endParaRPr lang="en-GB" sz="2700" b="1"/>
          </a:p>
        </p:txBody>
      </p:sp>
      <p:sp>
        <p:nvSpPr>
          <p:cNvPr id="370691" name="Rectangle 3"/>
          <p:cNvSpPr>
            <a:spLocks noChangeArrowheads="1"/>
          </p:cNvSpPr>
          <p:nvPr/>
        </p:nvSpPr>
        <p:spPr bwMode="auto">
          <a:xfrm>
            <a:off x="539750" y="1447800"/>
            <a:ext cx="5410200" cy="49530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in association to FLUKA output</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comscw.f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fluscw.f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endscp.f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fldscp.f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musrbr.f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lusrbl.f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fusrbv.f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usrrnc.f</a:t>
            </a:r>
          </a:p>
        </p:txBody>
      </p:sp>
      <p:sp>
        <p:nvSpPr>
          <p:cNvPr id="370692" name="Rectangle 4"/>
          <p:cNvSpPr>
            <a:spLocks noChangeArrowheads="1"/>
          </p:cNvSpPr>
          <p:nvPr/>
        </p:nvSpPr>
        <p:spPr bwMode="auto">
          <a:xfrm>
            <a:off x="4572000" y="2155825"/>
            <a:ext cx="5181600" cy="22098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Intercepting particle stack</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mdstck.f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stupre.f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stuprf.f</a:t>
            </a:r>
          </a:p>
        </p:txBody>
      </p:sp>
      <p:sp>
        <p:nvSpPr>
          <p:cNvPr id="370693" name="Rectangle 5"/>
          <p:cNvSpPr>
            <a:spLocks noChangeArrowheads="1"/>
          </p:cNvSpPr>
          <p:nvPr/>
        </p:nvSpPr>
        <p:spPr bwMode="auto">
          <a:xfrm>
            <a:off x="4556125" y="4365625"/>
            <a:ext cx="2895600" cy="17526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Biasing</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usbset.f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usimbs.f</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099E39F-CF04-49FC-975C-7927A34C92D6}" type="slidenum">
              <a:rPr lang="en-US"/>
              <a:pPr/>
              <a:t>7</a:t>
            </a:fld>
            <a:endParaRPr lang="en-US"/>
          </a:p>
        </p:txBody>
      </p:sp>
      <p:sp>
        <p:nvSpPr>
          <p:cNvPr id="372738" name="Rectangle 2"/>
          <p:cNvSpPr>
            <a:spLocks noGrp="1" noChangeArrowheads="1"/>
          </p:cNvSpPr>
          <p:nvPr>
            <p:ph type="title"/>
          </p:nvPr>
        </p:nvSpPr>
        <p:spPr>
          <a:xfrm>
            <a:off x="539750" y="469900"/>
            <a:ext cx="8496300" cy="438150"/>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700" b="1"/>
              <a:t>A possible classification in terms of their use (3)</a:t>
            </a:r>
            <a:r>
              <a:rPr lang="ar-SA" sz="2700" b="1">
                <a:cs typeface="Arial" charset="0"/>
              </a:rPr>
              <a:t>‏</a:t>
            </a:r>
            <a:endParaRPr lang="en-GB" sz="2700" b="1"/>
          </a:p>
        </p:txBody>
      </p:sp>
      <p:sp>
        <p:nvSpPr>
          <p:cNvPr id="372740" name="Rectangle 4"/>
          <p:cNvSpPr>
            <a:spLocks noChangeArrowheads="1"/>
          </p:cNvSpPr>
          <p:nvPr/>
        </p:nvSpPr>
        <p:spPr bwMode="auto">
          <a:xfrm>
            <a:off x="457200" y="1328738"/>
            <a:ext cx="6705600" cy="44196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To drive optical photon transport</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abscff.f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dffcff.f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frghns.f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ophbdx.f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queffc.f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rflctv.f</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rfrndx.f</a:t>
            </a:r>
          </a:p>
        </p:txBody>
      </p:sp>
      <p:sp>
        <p:nvSpPr>
          <p:cNvPr id="372741" name="Rectangle 5"/>
          <p:cNvSpPr>
            <a:spLocks noChangeArrowheads="1"/>
          </p:cNvSpPr>
          <p:nvPr/>
        </p:nvSpPr>
        <p:spPr bwMode="auto">
          <a:xfrm>
            <a:off x="3962400" y="2205038"/>
            <a:ext cx="5181600" cy="13716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To manage lattice geometry</a:t>
            </a:r>
            <a:r>
              <a:rPr lang="en-GB" sz="2800">
                <a:solidFill>
                  <a:srgbClr val="000000"/>
                </a:solidFill>
              </a:rPr>
              <a:t> </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lattic.f</a:t>
            </a:r>
          </a:p>
        </p:txBody>
      </p:sp>
      <p:sp>
        <p:nvSpPr>
          <p:cNvPr id="372742" name="Text Box 6"/>
          <p:cNvSpPr txBox="1">
            <a:spLocks noChangeArrowheads="1"/>
          </p:cNvSpPr>
          <p:nvPr/>
        </p:nvSpPr>
        <p:spPr bwMode="auto">
          <a:xfrm>
            <a:off x="566738" y="5626100"/>
            <a:ext cx="4652962" cy="466725"/>
          </a:xfrm>
          <a:prstGeom prst="rect">
            <a:avLst/>
          </a:prstGeom>
          <a:noFill/>
          <a:ln w="9360">
            <a:solidFill>
              <a:srgbClr val="CC0066"/>
            </a:solidFill>
            <a:miter lim="800000"/>
            <a:headEnd/>
            <a:tailEnd/>
          </a:ln>
          <a:effectLst/>
        </p:spPr>
        <p:txBody>
          <a:bodyPr wrap="none" lIns="90000" tIns="46800" rIns="90000" bIns="46800">
            <a:spAutoFit/>
          </a:bodyPr>
          <a:lstStyle/>
          <a:p>
            <a:pPr algn="l" defTabSz="457200">
              <a:buClr>
                <a:srgbClr val="CC0066"/>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CC0066"/>
                </a:solidFill>
              </a:rPr>
              <a:t>See the relevant chap. of manual</a:t>
            </a:r>
          </a:p>
        </p:txBody>
      </p:sp>
      <p:sp>
        <p:nvSpPr>
          <p:cNvPr id="372743" name="Line 7"/>
          <p:cNvSpPr>
            <a:spLocks noChangeShapeType="1"/>
          </p:cNvSpPr>
          <p:nvPr/>
        </p:nvSpPr>
        <p:spPr bwMode="auto">
          <a:xfrm flipH="1" flipV="1">
            <a:off x="2195513" y="4149725"/>
            <a:ext cx="155575" cy="1450975"/>
          </a:xfrm>
          <a:prstGeom prst="line">
            <a:avLst/>
          </a:prstGeom>
          <a:noFill/>
          <a:ln w="38160">
            <a:solidFill>
              <a:srgbClr val="CC0066"/>
            </a:solidFill>
            <a:miter lim="800000"/>
            <a:headEnd/>
            <a:tailEnd type="triangle" w="med" len="med"/>
          </a:ln>
          <a:effectLst/>
        </p:spPr>
        <p:txBody>
          <a:bodyPr/>
          <a:lstStyle/>
          <a:p>
            <a:endParaRPr lang="en-US"/>
          </a:p>
        </p:txBody>
      </p:sp>
      <p:sp>
        <p:nvSpPr>
          <p:cNvPr id="372739" name="Rectangle 3"/>
          <p:cNvSpPr>
            <a:spLocks noChangeArrowheads="1"/>
          </p:cNvSpPr>
          <p:nvPr/>
        </p:nvSpPr>
        <p:spPr bwMode="auto">
          <a:xfrm>
            <a:off x="3952875" y="3644900"/>
            <a:ext cx="5040313" cy="1371600"/>
          </a:xfrm>
          <a:prstGeom prst="rect">
            <a:avLst/>
          </a:prstGeom>
          <a:noFill/>
          <a:ln w="9525">
            <a:noFill/>
            <a:round/>
            <a:headEnd/>
            <a:tailEnd/>
          </a:ln>
          <a:effectLst/>
        </p:spPr>
        <p:txBody>
          <a:bodyPr lIns="90000" tIns="46800" rIns="90000" bIns="46800"/>
          <a:lstStyle/>
          <a:p>
            <a:pPr marL="341313" indent="-341313" algn="l" defTabSz="457200">
              <a:spcBef>
                <a:spcPts val="700"/>
              </a:spcBef>
              <a:buClr>
                <a:srgbClr val="3333CC"/>
              </a:buClr>
              <a:buSzPct val="6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u="sng">
                <a:solidFill>
                  <a:srgbClr val="FF0000"/>
                </a:solidFill>
              </a:rPr>
              <a:t>To access (almost) everything</a:t>
            </a:r>
          </a:p>
          <a:p>
            <a:pPr marL="341313" indent="-341313" algn="l" defTabSz="457200">
              <a:spcBef>
                <a:spcPts val="700"/>
              </a:spcBef>
              <a:buClr>
                <a:schemeClr val="hlink"/>
              </a:buClr>
              <a:buSzPct val="80000"/>
              <a:buFont typeface="Wingdings" pitchFamily="2" charset="2"/>
              <a:buChar char="l"/>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a:solidFill>
                  <a:srgbClr val="000000"/>
                </a:solidFill>
              </a:rPr>
              <a:t>mgdraw.f</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8ECCED6-B9F1-4E03-BAA0-86CB63F2DA5E}" type="slidenum">
              <a:rPr lang="en-US"/>
              <a:pPr/>
              <a:t>8</a:t>
            </a:fld>
            <a:endParaRPr lang="en-US"/>
          </a:p>
        </p:txBody>
      </p:sp>
      <p:sp>
        <p:nvSpPr>
          <p:cNvPr id="550914" name="Rectangle 2"/>
          <p:cNvSpPr>
            <a:spLocks noGrp="1" noChangeArrowheads="1"/>
          </p:cNvSpPr>
          <p:nvPr>
            <p:ph type="title"/>
          </p:nvPr>
        </p:nvSpPr>
        <p:spPr>
          <a:xfrm>
            <a:off x="647700" y="325438"/>
            <a:ext cx="8101013" cy="1087437"/>
          </a:xfrm>
          <a:ln/>
        </p:spPr>
        <p:txBody>
          <a:bodyPr lIns="90000" tIns="46800" rIns="90000" bIns="46800"/>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a:t>Compiling and linking FLUKA user routines</a:t>
            </a:r>
          </a:p>
        </p:txBody>
      </p:sp>
      <p:sp>
        <p:nvSpPr>
          <p:cNvPr id="550915" name="Rectangle 3"/>
          <p:cNvSpPr>
            <a:spLocks noGrp="1" noChangeArrowheads="1"/>
          </p:cNvSpPr>
          <p:nvPr>
            <p:ph type="body" idx="1"/>
          </p:nvPr>
        </p:nvSpPr>
        <p:spPr>
          <a:xfrm>
            <a:off x="233363" y="1484313"/>
            <a:ext cx="8731250" cy="4724400"/>
          </a:xfrm>
          <a:ln/>
        </p:spPr>
        <p:txBody>
          <a:bodyPr lIns="90000" tIns="46800" rIns="90000" bIns="46800"/>
          <a:lstStyle/>
          <a:p>
            <a:pPr marL="341313" indent="0" defTabSz="457200">
              <a:lnSpc>
                <a:spcPct val="125000"/>
              </a:lnSpc>
              <a:spcBef>
                <a:spcPct val="40000"/>
              </a:spcBef>
              <a:buSzPct val="13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000000"/>
                </a:solidFill>
              </a:rPr>
              <a:t> A FLUKA executable with user routines is in general application specific. It must be named and kept separately from the standard FLUKA</a:t>
            </a:r>
          </a:p>
          <a:p>
            <a:pPr marL="341313" indent="0" defTabSz="457200">
              <a:lnSpc>
                <a:spcPct val="125000"/>
              </a:lnSpc>
              <a:spcBef>
                <a:spcPct val="40000"/>
              </a:spcBef>
              <a:buSzPct val="13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000000"/>
                </a:solidFill>
              </a:rPr>
              <a:t> Everything is managed today by FLAIR, however it is important to know the following details (managed automatically inside FLAIR):</a:t>
            </a:r>
            <a:endParaRPr lang="en-GB" sz="1800">
              <a:solidFill>
                <a:srgbClr val="FF0000"/>
              </a:solidFill>
            </a:endParaRPr>
          </a:p>
          <a:p>
            <a:pPr marL="341313" indent="0" defTabSz="457200">
              <a:lnSpc>
                <a:spcPct val="125000"/>
              </a:lnSpc>
              <a:spcBef>
                <a:spcPct val="40000"/>
              </a:spcBef>
              <a:buSzPct val="13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FF0000"/>
                </a:solidFill>
              </a:rPr>
              <a:t> $FLUPRO/flutil/fff </a:t>
            </a:r>
            <a:r>
              <a:rPr lang="en-GB" sz="1800"/>
              <a:t>is the compiling script with the proper path to the INCLUDE subdirectory and the required compiler (g77) options</a:t>
            </a:r>
          </a:p>
          <a:p>
            <a:pPr marL="341313" indent="0" defTabSz="457200">
              <a:lnSpc>
                <a:spcPct val="125000"/>
              </a:lnSpc>
              <a:spcBef>
                <a:spcPct val="40000"/>
              </a:spcBef>
              <a:buSzPct val="13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       Example:</a:t>
            </a:r>
            <a:r>
              <a:rPr lang="en-GB" sz="1800">
                <a:solidFill>
                  <a:srgbClr val="FF0000"/>
                </a:solidFill>
              </a:rPr>
              <a:t> $FLUPRO/flutil/fff usrini.f  </a:t>
            </a:r>
            <a:r>
              <a:rPr lang="en-GB" sz="1800"/>
              <a:t>generates</a:t>
            </a:r>
            <a:r>
              <a:rPr lang="en-GB" sz="1800">
                <a:solidFill>
                  <a:srgbClr val="FF0000"/>
                </a:solidFill>
              </a:rPr>
              <a:t> usrini.o</a:t>
            </a:r>
          </a:p>
          <a:p>
            <a:pPr marL="341313" indent="0" defTabSz="457200">
              <a:lnSpc>
                <a:spcPct val="125000"/>
              </a:lnSpc>
              <a:spcBef>
                <a:spcPct val="40000"/>
              </a:spcBef>
              <a:buSzPct val="13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 then </a:t>
            </a:r>
            <a:r>
              <a:rPr lang="en-GB" sz="1800">
                <a:solidFill>
                  <a:srgbClr val="FF0000"/>
                </a:solidFill>
              </a:rPr>
              <a:t>$FLUPRO/flutil/lfluka –m fluka –o flukamy usrini.o </a:t>
            </a:r>
            <a:r>
              <a:rPr lang="en-GB" sz="1800"/>
              <a:t> will perform the  </a:t>
            </a:r>
          </a:p>
          <a:p>
            <a:pPr marL="341313" indent="0" defTabSz="457200">
              <a:lnSpc>
                <a:spcPct val="125000"/>
              </a:lnSpc>
              <a:spcBef>
                <a:spcPct val="40000"/>
              </a:spcBef>
              <a:buSzPct val="13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t> proper linking generating the executable here called </a:t>
            </a:r>
            <a:r>
              <a:rPr lang="en-GB" sz="1800">
                <a:solidFill>
                  <a:srgbClr val="FF0000"/>
                </a:solidFill>
              </a:rPr>
              <a:t>flukamy</a:t>
            </a:r>
            <a:endParaRPr lang="en-GB" sz="1800">
              <a:solidFill>
                <a:srgbClr val="FFCF01"/>
              </a:solidFill>
            </a:endParaRPr>
          </a:p>
          <a:p>
            <a:pPr marL="341313" indent="0" defTabSz="457200">
              <a:lnSpc>
                <a:spcPct val="125000"/>
              </a:lnSpc>
              <a:spcBef>
                <a:spcPct val="40000"/>
              </a:spcBef>
              <a:buSzPct val="130000"/>
              <a:buFontTx/>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a:solidFill>
                  <a:srgbClr val="3333CC"/>
                </a:solidFill>
              </a:rPr>
              <a:t> </a:t>
            </a:r>
            <a:r>
              <a:rPr lang="en-GB" sz="1800" u="sng">
                <a:solidFill>
                  <a:srgbClr val="3333CC"/>
                </a:solidFill>
              </a:rPr>
              <a:t>Tip</a:t>
            </a:r>
            <a:r>
              <a:rPr lang="en-GB" sz="1800">
                <a:solidFill>
                  <a:srgbClr val="3333CC"/>
                </a:solidFill>
              </a:rPr>
              <a:t>:</a:t>
            </a:r>
            <a:r>
              <a:rPr lang="en-GB" sz="1800"/>
              <a:t> </a:t>
            </a:r>
            <a:r>
              <a:rPr lang="en-GB" sz="1800">
                <a:solidFill>
                  <a:srgbClr val="FF0000"/>
                </a:solidFill>
              </a:rPr>
              <a:t>$FLUPRO/flutil/lfluka –m fluka –o flukamy </a:t>
            </a:r>
            <a:r>
              <a:rPr lang="en-GB" sz="1800">
                <a:solidFill>
                  <a:srgbClr val="3333CC"/>
                </a:solidFill>
              </a:rPr>
              <a:t>usrini.f</a:t>
            </a:r>
            <a:r>
              <a:rPr lang="en-GB" sz="1800"/>
              <a:t> will automatically call </a:t>
            </a:r>
            <a:r>
              <a:rPr lang="en-GB" sz="1800">
                <a:solidFill>
                  <a:srgbClr val="FF0000"/>
                </a:solidFill>
              </a:rPr>
              <a:t>$FLUPRO/flutil/fff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52201750-1902-44CC-BD4D-401DD81AC1DC}" type="slidenum">
              <a:rPr lang="en-US"/>
              <a:pPr/>
              <a:t>9</a:t>
            </a:fld>
            <a:endParaRPr lang="en-US"/>
          </a:p>
        </p:txBody>
      </p:sp>
      <p:sp>
        <p:nvSpPr>
          <p:cNvPr id="486402" name="Rectangle 2"/>
          <p:cNvSpPr>
            <a:spLocks noGrp="1" noChangeArrowheads="1"/>
          </p:cNvSpPr>
          <p:nvPr>
            <p:ph type="title"/>
          </p:nvPr>
        </p:nvSpPr>
        <p:spPr/>
        <p:txBody>
          <a:bodyPr/>
          <a:lstStyle/>
          <a:p>
            <a:r>
              <a:rPr lang="en-US" sz="3200" b="1"/>
              <a:t>Help by FLAIR</a:t>
            </a:r>
          </a:p>
        </p:txBody>
      </p:sp>
      <p:sp>
        <p:nvSpPr>
          <p:cNvPr id="486403" name="Rectangle 3"/>
          <p:cNvSpPr>
            <a:spLocks noGrp="1" noChangeArrowheads="1"/>
          </p:cNvSpPr>
          <p:nvPr>
            <p:ph type="body" idx="1"/>
          </p:nvPr>
        </p:nvSpPr>
        <p:spPr/>
        <p:txBody>
          <a:bodyPr/>
          <a:lstStyle/>
          <a:p>
            <a:pPr algn="justLow"/>
            <a:r>
              <a:rPr lang="en-US" sz="1800"/>
              <a:t>FLAIR has a button in the </a:t>
            </a:r>
            <a:r>
              <a:rPr lang="en-US" sz="1800">
                <a:solidFill>
                  <a:srgbClr val="000000"/>
                </a:solidFill>
              </a:rPr>
              <a:t>Compile frame</a:t>
            </a:r>
            <a:r>
              <a:rPr lang="en-US" sz="1800"/>
              <a:t> which allows to scan the input file for possible cards that require the use of user routines</a:t>
            </a:r>
          </a:p>
          <a:p>
            <a:pPr algn="justLow"/>
            <a:r>
              <a:rPr lang="en-US" sz="1800"/>
              <a:t>It allows to copy the template routine from </a:t>
            </a:r>
            <a:r>
              <a:rPr lang="en-US" sz="1800">
                <a:solidFill>
                  <a:srgbClr val="FF0000"/>
                </a:solidFill>
              </a:rPr>
              <a:t>$FLUPRO/usermvax</a:t>
            </a:r>
            <a:r>
              <a:rPr lang="en-US" sz="1800"/>
              <a:t> to the project directory</a:t>
            </a:r>
          </a:p>
        </p:txBody>
      </p:sp>
      <p:pic>
        <p:nvPicPr>
          <p:cNvPr id="486404" name="Picture 4" descr="compile_frame"/>
          <p:cNvPicPr>
            <a:picLocks noChangeAspect="1" noChangeArrowheads="1"/>
          </p:cNvPicPr>
          <p:nvPr/>
        </p:nvPicPr>
        <p:blipFill>
          <a:blip r:embed="rId3"/>
          <a:srcRect/>
          <a:stretch>
            <a:fillRect/>
          </a:stretch>
        </p:blipFill>
        <p:spPr bwMode="auto">
          <a:xfrm>
            <a:off x="250825" y="2852738"/>
            <a:ext cx="6697663" cy="3111500"/>
          </a:xfrm>
          <a:prstGeom prst="rect">
            <a:avLst/>
          </a:prstGeom>
          <a:noFill/>
        </p:spPr>
      </p:pic>
      <p:pic>
        <p:nvPicPr>
          <p:cNvPr id="486405" name="Picture 5" descr="database"/>
          <p:cNvPicPr>
            <a:picLocks noChangeAspect="1" noChangeArrowheads="1"/>
          </p:cNvPicPr>
          <p:nvPr/>
        </p:nvPicPr>
        <p:blipFill>
          <a:blip r:embed="rId4"/>
          <a:srcRect/>
          <a:stretch>
            <a:fillRect/>
          </a:stretch>
        </p:blipFill>
        <p:spPr bwMode="auto">
          <a:xfrm>
            <a:off x="7812088" y="4149725"/>
            <a:ext cx="360362" cy="360363"/>
          </a:xfrm>
          <a:prstGeom prst="rect">
            <a:avLst/>
          </a:prstGeom>
          <a:noFill/>
        </p:spPr>
      </p:pic>
      <p:sp>
        <p:nvSpPr>
          <p:cNvPr id="486406" name="Line 6"/>
          <p:cNvSpPr>
            <a:spLocks noChangeShapeType="1"/>
          </p:cNvSpPr>
          <p:nvPr/>
        </p:nvSpPr>
        <p:spPr bwMode="auto">
          <a:xfrm flipH="1">
            <a:off x="6948488" y="4292600"/>
            <a:ext cx="792162" cy="144463"/>
          </a:xfrm>
          <a:prstGeom prst="line">
            <a:avLst/>
          </a:prstGeom>
          <a:noFill/>
          <a:ln w="38100">
            <a:solidFill>
              <a:srgbClr val="FF0000"/>
            </a:solidFill>
            <a:round/>
            <a:headEnd type="none" w="sm" len="sm"/>
            <a:tailEnd type="triangle" w="med" len="med"/>
          </a:ln>
          <a:effectLst/>
        </p:spPr>
        <p:txBody>
          <a:bodyPr/>
          <a:lstStyle/>
          <a:p>
            <a:endParaRPr lang="en-US"/>
          </a:p>
        </p:txBody>
      </p:sp>
      <p:sp>
        <p:nvSpPr>
          <p:cNvPr id="486408" name="Line 8"/>
          <p:cNvSpPr>
            <a:spLocks noChangeShapeType="1"/>
          </p:cNvSpPr>
          <p:nvPr/>
        </p:nvSpPr>
        <p:spPr bwMode="auto">
          <a:xfrm flipH="1">
            <a:off x="6732588" y="1412875"/>
            <a:ext cx="431800" cy="1368425"/>
          </a:xfrm>
          <a:prstGeom prst="line">
            <a:avLst/>
          </a:prstGeom>
          <a:noFill/>
          <a:ln w="38100">
            <a:solidFill>
              <a:srgbClr val="FF0000"/>
            </a:solidFill>
            <a:round/>
            <a:headEnd type="none" w="sm" len="sm"/>
            <a:tailEnd type="triangle" w="med" len="med"/>
          </a:ln>
          <a:effectLst/>
        </p:spPr>
        <p:txBody>
          <a:bodyPr/>
          <a:lstStyle/>
          <a:p>
            <a:endParaRPr lang="en-US"/>
          </a:p>
        </p:txBody>
      </p:sp>
    </p:spTree>
  </p:cSld>
  <p:clrMapOvr>
    <a:masterClrMapping/>
  </p:clrMapOvr>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themeOverride>
</file>

<file path=docProps/app.xml><?xml version="1.0" encoding="utf-8"?>
<Properties xmlns="http://schemas.openxmlformats.org/officeDocument/2006/extended-properties" xmlns:vt="http://schemas.openxmlformats.org/officeDocument/2006/docPropsVTypes">
  <TotalTime>1427</TotalTime>
  <Words>2812</Words>
  <PresentationFormat>Overhead</PresentationFormat>
  <Paragraphs>348</Paragraphs>
  <Slides>47</Slides>
  <Notes>47</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47</vt:i4>
      </vt:variant>
    </vt:vector>
  </HeadingPairs>
  <TitlesOfParts>
    <vt:vector size="54" baseType="lpstr">
      <vt:lpstr>Arial</vt:lpstr>
      <vt:lpstr>Tahoma</vt:lpstr>
      <vt:lpstr>Wingdings</vt:lpstr>
      <vt:lpstr>Times New Roman</vt:lpstr>
      <vt:lpstr>Symbol</vt:lpstr>
      <vt:lpstr>Rockwell Extra Bold</vt:lpstr>
      <vt:lpstr>Blueprint</vt:lpstr>
      <vt:lpstr>The FLUKA User Routines How to tailor FLUKA to specific user’s needs User programming in the FLUKA environment </vt:lpstr>
      <vt:lpstr>Why User Routines</vt:lpstr>
      <vt:lpstr>What is available for the users</vt:lpstr>
      <vt:lpstr>A first look at the correspondence between some of the user routines and FLUKA commands</vt:lpstr>
      <vt:lpstr>A possible classification in terms of their use (1)‏</vt:lpstr>
      <vt:lpstr>A possible classification in terms of their use (2)‏</vt:lpstr>
      <vt:lpstr>A possible classification in terms of their use (3)‏</vt:lpstr>
      <vt:lpstr>Compiling and linking FLUKA user routines</vt:lpstr>
      <vt:lpstr>Help by FLAIR</vt:lpstr>
      <vt:lpstr>Slide 10</vt:lpstr>
      <vt:lpstr>Basics about FLUKA routines/functions</vt:lpstr>
      <vt:lpstr>Basic FLUKA Include Files</vt:lpstr>
      <vt:lpstr>Some important COMMON blocks in short (1)‏</vt:lpstr>
      <vt:lpstr>Converting NamesNumber</vt:lpstr>
      <vt:lpstr>source (user written source: generation of initial kinematics)‏</vt:lpstr>
      <vt:lpstr>Using source</vt:lpstr>
      <vt:lpstr>Using source (continues...)‏</vt:lpstr>
      <vt:lpstr>Using source: setting the particle id</vt:lpstr>
      <vt:lpstr>Using source: assigning momentum energy</vt:lpstr>
      <vt:lpstr>Using source: setting position and direction‏</vt:lpstr>
      <vt:lpstr>Using source (continues...)‏</vt:lpstr>
      <vt:lpstr>Using the FLUKA Random Number Generator in user routines </vt:lpstr>
      <vt:lpstr>Useful routines</vt:lpstr>
      <vt:lpstr>Converting NamesNumber regions in users routines</vt:lpstr>
      <vt:lpstr>comscw (weighting energy deposition or star production)‏</vt:lpstr>
      <vt:lpstr>comscw  (continues...)‏</vt:lpstr>
      <vt:lpstr>usrini (USeR INItialization)‏</vt:lpstr>
      <vt:lpstr>usrein (USeR Event INitialization)‏</vt:lpstr>
      <vt:lpstr>usrout (USeR OUTput)‏</vt:lpstr>
      <vt:lpstr>usreou (USeR Event OUtput)‏</vt:lpstr>
      <vt:lpstr>Mathematical library in FLUKA</vt:lpstr>
      <vt:lpstr>fluscw (weighting fluence, current and yield)‏</vt:lpstr>
      <vt:lpstr>fluscw (continues...)‏</vt:lpstr>
      <vt:lpstr>magfld  (definition of a magnetic field)‏</vt:lpstr>
      <vt:lpstr>Beware of the usual need for the normalization of direction cosines!</vt:lpstr>
      <vt:lpstr>A very special user routine: mgdraw.f</vt:lpstr>
      <vt:lpstr>mgdraw (general event interface)‏</vt:lpstr>
      <vt:lpstr>mgdraw (continues...)‏</vt:lpstr>
      <vt:lpstr>mgdraw (continues...)‏</vt:lpstr>
      <vt:lpstr>mgdraw: the MGDRAW entry</vt:lpstr>
      <vt:lpstr>mgdraw: the BXDRAW entry</vt:lpstr>
      <vt:lpstr>mgdraw: the EEDRAW entry</vt:lpstr>
      <vt:lpstr>mgdraw: the ENDRAW entry</vt:lpstr>
      <vt:lpstr>mgdraw: the SODRAW entry</vt:lpstr>
      <vt:lpstr>mgdraw: the USDRAW entry</vt:lpstr>
      <vt:lpstr>When mgdraw should better not be used</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FLUKA User Routines:  how to taylor FLUKA to specific user’s needs.  User programming in the FLUKA environment </dc:title>
  <cp:lastModifiedBy>Giuseppe Battistoni</cp:lastModifiedBy>
  <cp:revision>109</cp:revision>
  <dcterms:modified xsi:type="dcterms:W3CDTF">2009-03-26T22:44:24Z</dcterms:modified>
</cp:coreProperties>
</file>