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28"/>
  </p:notesMasterIdLst>
  <p:handoutMasterIdLst>
    <p:handoutMasterId r:id="rId29"/>
  </p:handoutMasterIdLst>
  <p:sldIdLst>
    <p:sldId id="274" r:id="rId2"/>
    <p:sldId id="297" r:id="rId3"/>
    <p:sldId id="298" r:id="rId4"/>
    <p:sldId id="299" r:id="rId5"/>
    <p:sldId id="279" r:id="rId6"/>
    <p:sldId id="312" r:id="rId7"/>
    <p:sldId id="276" r:id="rId8"/>
    <p:sldId id="300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0" r:id="rId27"/>
  </p:sldIdLst>
  <p:sldSz cx="9144000" cy="6858000" type="overhead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CC0000"/>
    <a:srgbClr val="CC0066"/>
    <a:srgbClr val="00CC00"/>
    <a:srgbClr val="FF0000"/>
    <a:srgbClr val="000000"/>
    <a:srgbClr val="8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86583" autoAdjust="0"/>
  </p:normalViewPr>
  <p:slideViewPr>
    <p:cSldViewPr>
      <p:cViewPr varScale="1">
        <p:scale>
          <a:sx n="51" d="100"/>
          <a:sy n="51" d="100"/>
        </p:scale>
        <p:origin x="-9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6EF179BF-1275-4B04-9980-AA21A02EC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2048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40075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t" anchorCtr="0" compatLnSpc="1">
            <a:prstTxWarp prst="textNoShape">
              <a:avLst/>
            </a:prstTxWarp>
          </a:bodyPr>
          <a:lstStyle>
            <a:lvl1pPr algn="l" defTabSz="909638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0675" y="0"/>
            <a:ext cx="3222625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t" anchorCtr="0" compatLnSpc="1">
            <a:prstTxWarp prst="textNoShape">
              <a:avLst/>
            </a:prstTxWarp>
          </a:bodyPr>
          <a:lstStyle>
            <a:lvl1pPr algn="r" defTabSz="909638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38188"/>
            <a:ext cx="4819650" cy="361473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4575175"/>
            <a:ext cx="5370512" cy="428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51938"/>
            <a:ext cx="3140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b" anchorCtr="0" compatLnSpc="1">
            <a:prstTxWarp prst="textNoShape">
              <a:avLst/>
            </a:prstTxWarp>
          </a:bodyPr>
          <a:lstStyle>
            <a:lvl1pPr algn="l" defTabSz="909638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0675" y="9151938"/>
            <a:ext cx="322262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b" anchorCtr="0" compatLnSpc="1">
            <a:prstTxWarp prst="textNoShape">
              <a:avLst/>
            </a:prstTxWarp>
          </a:bodyPr>
          <a:lstStyle>
            <a:lvl1pPr algn="r" defTabSz="909638">
              <a:defRPr sz="1200">
                <a:latin typeface="Tahoma" charset="0"/>
              </a:defRPr>
            </a:lvl1pPr>
          </a:lstStyle>
          <a:p>
            <a:pPr>
              <a:defRPr/>
            </a:pPr>
            <a:fld id="{0BF6C08F-1761-436B-97F7-11855197A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0819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AB05EF-B12D-484D-8CC7-DF7DE7756AF6}" type="slidenum">
              <a:rPr lang="en-US" smtClean="0">
                <a:latin typeface="Tahoma" pitchFamily="34" charset="0"/>
              </a:rPr>
              <a:pPr/>
              <a:t>1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6A7234-4ED2-42C4-8718-00BA1DEA9BAD}" type="slidenum">
              <a:rPr lang="en-US" smtClean="0">
                <a:latin typeface="Tahoma" pitchFamily="34" charset="0"/>
              </a:rPr>
              <a:pPr/>
              <a:t>3</a:t>
            </a:fld>
            <a:endParaRPr lang="en-US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32772" name="Slide Number Placeholder 3"/>
          <p:cNvSpPr txBox="1">
            <a:spLocks noGrp="1"/>
          </p:cNvSpPr>
          <p:nvPr/>
        </p:nvSpPr>
        <p:spPr bwMode="auto">
          <a:xfrm>
            <a:off x="4130675" y="9151938"/>
            <a:ext cx="322262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6038" rIns="90488" bIns="46038" anchor="b"/>
          <a:lstStyle/>
          <a:p>
            <a:pPr algn="r" defTabSz="909638"/>
            <a:fld id="{17D68F58-E63B-49D8-8F02-2049E7FBB597}" type="slidenum">
              <a:rPr lang="en-US" sz="1200"/>
              <a:pPr algn="r" defTabSz="909638"/>
              <a:t>4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June 23rd - 27th 2008</a:t>
            </a: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GB" smtClean="0"/>
              <a:t>7th FLUKA Course – Paris Sept.29-Oct.3 2008</a:t>
            </a: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C25A321-9E37-4356-9CAF-4AE0DCE2A9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23rd - 27th 2008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1B00E-0D43-401D-BF93-9574A73B5E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23rd - 27th 2008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D3952-0C2A-49BD-91B5-5A5B7CF64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23rd - 27th 2008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3351D-0813-456C-B5E4-FCB7843FB2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23rd - 27th 2008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925BD-B938-474A-A52F-8412035472E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23rd - 27th 2008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30C69-AC55-41F3-B04F-B3A093446D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23rd - 27th 2008</a:t>
            </a: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34375-A588-40AB-9B1D-86F0FEE6BF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23rd - 27th 2008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9B9D6-D4A2-41E6-82A2-4D5B91A0A2A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23rd - 27th 2008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25440-527F-44B9-87DD-D7CA9C40D8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23rd - 27th 2008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1B127-33BA-44F9-ACEF-26DD5E1BCA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23rd - 27th 2008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843FA-1AF2-461D-8011-D5BB1DE2C9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r>
              <a:rPr lang="en-US" smtClean="0"/>
              <a:t>June 23rd - 27th 2008</a:t>
            </a: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49BDA39-72A7-4CD7-9F17-795B307761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/>
        </p:nvSpPr>
        <p:spPr bwMode="auto">
          <a:xfrm>
            <a:off x="2627313" y="6248400"/>
            <a:ext cx="446405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 anchor="b"/>
          <a:lstStyle/>
          <a:p>
            <a:pPr eaLnBrk="0" hangingPunct="0"/>
            <a:endParaRPr lang="en-GB" sz="1200">
              <a:solidFill>
                <a:srgbClr val="40458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OpenSolaris" TargetMode="External"/><Relationship Id="rId3" Type="http://schemas.openxmlformats.org/officeDocument/2006/relationships/hyperlink" Target="http://en.wikipedia.org/wiki/Sun_Microsystems" TargetMode="External"/><Relationship Id="rId7" Type="http://schemas.openxmlformats.org/officeDocument/2006/relationships/hyperlink" Target="http://en.wikipedia.org/wiki/Windows_Vista" TargetMode="External"/><Relationship Id="rId2" Type="http://schemas.openxmlformats.org/officeDocument/2006/relationships/hyperlink" Target="http://en.wikipedia.org/wiki/X86_virtualizatio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Microsoft_Windows_XP" TargetMode="External"/><Relationship Id="rId5" Type="http://schemas.openxmlformats.org/officeDocument/2006/relationships/hyperlink" Target="http://en.wikipedia.org/wiki/Linux" TargetMode="External"/><Relationship Id="rId4" Type="http://schemas.openxmlformats.org/officeDocument/2006/relationships/hyperlink" Target="http://en.wikipedia.org/wiki/Sun_xV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a.fr/" TargetMode="External"/><Relationship Id="rId2" Type="http://schemas.openxmlformats.org/officeDocument/2006/relationships/hyperlink" Target="http://www.fluka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luka.org/download.html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luka.org/MailingList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rtualbox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8" descr="logo3000x20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2050" y="0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07228" y="1822222"/>
            <a:ext cx="7315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r>
              <a:rPr lang="en-US" sz="4000" b="0" dirty="0" smtClean="0">
                <a:solidFill>
                  <a:schemeClr val="tx2"/>
                </a:solidFill>
              </a:rPr>
              <a:t>Installing and Running</a:t>
            </a:r>
            <a:endParaRPr lang="en-US" sz="4000" b="0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448735" y="4586351"/>
            <a:ext cx="57610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2000" dirty="0"/>
          </a:p>
          <a:p>
            <a:pPr marL="342900" indent="-342900"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b="0" dirty="0" smtClean="0"/>
              <a:t>FLUKA Beginner’s Course</a:t>
            </a:r>
            <a:endParaRPr lang="en-US" sz="2000" b="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2"/>
          <p:cNvSpPr txBox="1">
            <a:spLocks noGrp="1" noChangeArrowheads="1"/>
          </p:cNvSpPr>
          <p:nvPr/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r"/>
            <a:fld id="{BA378A47-66C1-4F7D-AF46-302B50F3B374}" type="slidenum">
              <a:rPr lang="en-US" sz="1200"/>
              <a:pPr algn="r"/>
              <a:t>10</a:t>
            </a:fld>
            <a:endParaRPr lang="en-US" sz="1200"/>
          </a:p>
        </p:txBody>
      </p:sp>
      <p:sp>
        <p:nvSpPr>
          <p:cNvPr id="20483" name="Title 1"/>
          <p:cNvSpPr>
            <a:spLocks noGrp="1"/>
          </p:cNvSpPr>
          <p:nvPr>
            <p:ph type="title" idx="4294967295"/>
          </p:nvPr>
        </p:nvSpPr>
        <p:spPr>
          <a:xfrm>
            <a:off x="688032" y="304800"/>
            <a:ext cx="7772400" cy="609600"/>
          </a:xfrm>
        </p:spPr>
        <p:txBody>
          <a:bodyPr/>
          <a:lstStyle/>
          <a:p>
            <a:r>
              <a:rPr lang="en-US" smtClean="0"/>
              <a:t>VirtualBox</a:t>
            </a:r>
          </a:p>
        </p:txBody>
      </p:sp>
      <p:sp>
        <p:nvSpPr>
          <p:cNvPr id="20484" name="Content Placeholder 2"/>
          <p:cNvSpPr>
            <a:spLocks noGrp="1"/>
          </p:cNvSpPr>
          <p:nvPr>
            <p:ph idx="4294967295"/>
          </p:nvPr>
        </p:nvSpPr>
        <p:spPr>
          <a:xfrm>
            <a:off x="755576" y="1143000"/>
            <a:ext cx="7924800" cy="5181600"/>
          </a:xfrm>
        </p:spPr>
        <p:txBody>
          <a:bodyPr/>
          <a:lstStyle/>
          <a:p>
            <a:r>
              <a:rPr lang="en-US" b="1" dirty="0" err="1" smtClean="0"/>
              <a:t>VirtualBox</a:t>
            </a:r>
            <a:r>
              <a:rPr lang="en-US" dirty="0" smtClean="0"/>
              <a:t> is an </a:t>
            </a:r>
            <a:r>
              <a:rPr lang="en-US" dirty="0" smtClean="0">
                <a:hlinkClick r:id="rId2" action="ppaction://hlinkfile" tooltip="X86 virtualization"/>
              </a:rPr>
              <a:t>x86 virtualization</a:t>
            </a:r>
            <a:r>
              <a:rPr lang="en-US" dirty="0" smtClean="0"/>
              <a:t> software package originally created by </a:t>
            </a:r>
            <a:r>
              <a:rPr lang="en-US" dirty="0" err="1" smtClean="0"/>
              <a:t>Innotek</a:t>
            </a:r>
            <a:r>
              <a:rPr lang="en-US" dirty="0" smtClean="0"/>
              <a:t> and now being developed by </a:t>
            </a:r>
            <a:r>
              <a:rPr lang="en-US" dirty="0" smtClean="0">
                <a:hlinkClick r:id="rId3" action="ppaction://hlinkfile" tooltip="Sun Microsystems"/>
              </a:rPr>
              <a:t>Sun Microsystems</a:t>
            </a:r>
            <a:r>
              <a:rPr lang="en-US" dirty="0" smtClean="0"/>
              <a:t> as part of its </a:t>
            </a:r>
            <a:r>
              <a:rPr lang="en-US" dirty="0" smtClean="0">
                <a:hlinkClick r:id="rId4" action="ppaction://hlinkfile" tooltip="Sun xVM"/>
              </a:rPr>
              <a:t>Sun </a:t>
            </a:r>
            <a:r>
              <a:rPr lang="en-US" dirty="0" err="1" smtClean="0">
                <a:hlinkClick r:id="rId4" action="ppaction://hlinkfile" tooltip="Sun xVM"/>
              </a:rPr>
              <a:t>xVM</a:t>
            </a:r>
            <a:r>
              <a:rPr lang="en-US" dirty="0" smtClean="0"/>
              <a:t> virtualization platform.</a:t>
            </a:r>
          </a:p>
          <a:p>
            <a:r>
              <a:rPr lang="en-US" dirty="0" smtClean="0"/>
              <a:t>It is installed on an existing </a:t>
            </a:r>
            <a:r>
              <a:rPr lang="en-US" dirty="0" smtClean="0">
                <a:solidFill>
                  <a:srgbClr val="C00000"/>
                </a:solidFill>
              </a:rPr>
              <a:t>host</a:t>
            </a:r>
            <a:r>
              <a:rPr lang="en-US" dirty="0" smtClean="0"/>
              <a:t> operating system (OS); within this application, additional operating systems, each known as a </a:t>
            </a:r>
            <a:r>
              <a:rPr lang="en-US" i="1" dirty="0" smtClean="0">
                <a:solidFill>
                  <a:srgbClr val="C00000"/>
                </a:solidFill>
              </a:rPr>
              <a:t>Guest OS</a:t>
            </a:r>
            <a:r>
              <a:rPr lang="en-US" dirty="0" smtClean="0"/>
              <a:t>, can be loaded and run, each with its own virtual environment.</a:t>
            </a:r>
          </a:p>
          <a:p>
            <a:r>
              <a:rPr lang="en-US" dirty="0" smtClean="0"/>
              <a:t>For example, </a:t>
            </a:r>
            <a:r>
              <a:rPr lang="en-US" dirty="0" smtClean="0">
                <a:hlinkClick r:id="rId5" action="ppaction://hlinkfile" tooltip="Linux"/>
              </a:rPr>
              <a:t>Linux</a:t>
            </a:r>
            <a:r>
              <a:rPr lang="en-US" dirty="0" smtClean="0"/>
              <a:t> can be guest hosted on a single virtual machine running </a:t>
            </a:r>
            <a:r>
              <a:rPr lang="en-US" dirty="0" smtClean="0">
                <a:hlinkClick r:id="rId6" action="ppaction://hlinkfile" tooltip="Microsoft Windows XP"/>
              </a:rPr>
              <a:t>Microsoft Windows XP</a:t>
            </a:r>
            <a:r>
              <a:rPr lang="en-US" dirty="0" smtClean="0"/>
              <a:t> as the </a:t>
            </a:r>
            <a:r>
              <a:rPr lang="en-US" i="1" dirty="0" smtClean="0"/>
              <a:t>Host OS </a:t>
            </a:r>
            <a:r>
              <a:rPr lang="en-US" dirty="0" smtClean="0"/>
              <a:t>; or, XP and </a:t>
            </a:r>
            <a:r>
              <a:rPr lang="en-US" dirty="0" smtClean="0">
                <a:hlinkClick r:id="rId7" action="ppaction://hlinkfile" tooltip="Windows Vista"/>
              </a:rPr>
              <a:t>Windows Vista</a:t>
            </a:r>
            <a:r>
              <a:rPr lang="en-US" dirty="0" smtClean="0"/>
              <a:t> can run as guest operating systems on a machine running </a:t>
            </a:r>
            <a:r>
              <a:rPr lang="en-US" dirty="0" err="1" smtClean="0">
                <a:hlinkClick r:id="rId8" action="ppaction://hlinkfile" tooltip="OpenSolaris"/>
              </a:rPr>
              <a:t>OpenSolaris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2"/>
          <p:cNvSpPr txBox="1">
            <a:spLocks noGrp="1" noChangeArrowheads="1"/>
          </p:cNvSpPr>
          <p:nvPr/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r"/>
            <a:fld id="{D8061879-8938-45B4-945D-4F37C2B8AEB2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21507" name="Title 1"/>
          <p:cNvSpPr>
            <a:spLocks noGrp="1"/>
          </p:cNvSpPr>
          <p:nvPr>
            <p:ph type="title" idx="4294967295"/>
          </p:nvPr>
        </p:nvSpPr>
        <p:spPr>
          <a:xfrm>
            <a:off x="683568" y="304800"/>
            <a:ext cx="7772400" cy="609600"/>
          </a:xfrm>
        </p:spPr>
        <p:txBody>
          <a:bodyPr/>
          <a:lstStyle/>
          <a:p>
            <a:r>
              <a:rPr lang="en-US" smtClean="0"/>
              <a:t>Installation of FLUPIX for VirtualBox</a:t>
            </a:r>
          </a:p>
        </p:txBody>
      </p:sp>
      <p:sp>
        <p:nvSpPr>
          <p:cNvPr id="21508" name="Content Placeholder 2"/>
          <p:cNvSpPr>
            <a:spLocks noGrp="1"/>
          </p:cNvSpPr>
          <p:nvPr>
            <p:ph idx="4294967295"/>
          </p:nvPr>
        </p:nvSpPr>
        <p:spPr>
          <a:xfrm>
            <a:off x="751656" y="1143000"/>
            <a:ext cx="7924800" cy="5181600"/>
          </a:xfrm>
        </p:spPr>
        <p:txBody>
          <a:bodyPr/>
          <a:lstStyle/>
          <a:p>
            <a:r>
              <a:rPr lang="en-US" sz="2400" dirty="0" smtClean="0"/>
              <a:t>You will need the following packages</a:t>
            </a:r>
          </a:p>
          <a:p>
            <a:pPr marL="914400" lvl="1" indent="-457200">
              <a:buFont typeface="Tahoma" pitchFamily="34" charset="0"/>
              <a:buAutoNum type="arabicPeriod"/>
            </a:pPr>
            <a:r>
              <a:rPr lang="en-US" sz="2000" dirty="0" smtClean="0">
                <a:solidFill>
                  <a:srgbClr val="C00000"/>
                </a:solidFill>
              </a:rPr>
              <a:t>VirtualBox-</a:t>
            </a:r>
            <a:r>
              <a:rPr lang="en-US" sz="2000" i="1" dirty="0" smtClean="0">
                <a:solidFill>
                  <a:srgbClr val="C00000"/>
                </a:solidFill>
              </a:rPr>
              <a:t>X.Y.Z</a:t>
            </a:r>
            <a:r>
              <a:rPr lang="en-US" sz="2000" dirty="0" smtClean="0">
                <a:solidFill>
                  <a:srgbClr val="C00000"/>
                </a:solidFill>
              </a:rPr>
              <a:t>-Win_x86.msi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The windows setup program of </a:t>
            </a:r>
            <a:r>
              <a:rPr lang="en-US" sz="2000" dirty="0" err="1" smtClean="0"/>
              <a:t>VirtualBox</a:t>
            </a:r>
            <a:r>
              <a:rPr lang="en-US" sz="2000" dirty="0" smtClean="0"/>
              <a:t>. Install this program in your Windows OS or Mac OS.</a:t>
            </a:r>
          </a:p>
          <a:p>
            <a:pPr marL="914400" lvl="1" indent="-457200">
              <a:buFont typeface="Tahoma" pitchFamily="34" charset="0"/>
              <a:buAutoNum type="arabicPeriod"/>
            </a:pPr>
            <a:r>
              <a:rPr lang="en-US" sz="2000" dirty="0" smtClean="0">
                <a:solidFill>
                  <a:srgbClr val="C00000"/>
                </a:solidFill>
              </a:rPr>
              <a:t>flupix-</a:t>
            </a:r>
            <a:r>
              <a:rPr lang="en-US" sz="2000" i="1" dirty="0" smtClean="0">
                <a:solidFill>
                  <a:srgbClr val="C00000"/>
                </a:solidFill>
              </a:rPr>
              <a:t>20XX-YYY</a:t>
            </a:r>
            <a:r>
              <a:rPr lang="en-US" sz="2000" dirty="0" smtClean="0">
                <a:solidFill>
                  <a:srgbClr val="C00000"/>
                </a:solidFill>
              </a:rPr>
              <a:t>.iso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The FLUPIX bootable CD-ISO image.</a:t>
            </a:r>
          </a:p>
          <a:p>
            <a:pPr marL="914400" lvl="1" indent="-457200">
              <a:buFont typeface="Tahoma" pitchFamily="34" charset="0"/>
              <a:buAutoNum type="arabicPeriod"/>
            </a:pPr>
            <a:r>
              <a:rPr lang="en-US" sz="2000" dirty="0" smtClean="0">
                <a:solidFill>
                  <a:srgbClr val="C00000"/>
                </a:solidFill>
              </a:rPr>
              <a:t>flupix-vdi.zip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The default configuration of FLUPIX for </a:t>
            </a:r>
            <a:r>
              <a:rPr lang="en-US" sz="2000" dirty="0" err="1" smtClean="0"/>
              <a:t>VirtualBox</a:t>
            </a:r>
            <a:r>
              <a:rPr lang="en-US" sz="2000" dirty="0" smtClean="0"/>
              <a:t>. Unpack the content of the zip file to copy them to</a:t>
            </a:r>
            <a:br>
              <a:rPr lang="en-US" sz="2000" dirty="0" smtClean="0"/>
            </a:br>
            <a:r>
              <a:rPr lang="en-US" sz="2000" dirty="0" smtClean="0">
                <a:solidFill>
                  <a:srgbClr val="C00000"/>
                </a:solidFill>
              </a:rPr>
              <a:t>C:\Documents And Settings\</a:t>
            </a:r>
            <a:r>
              <a:rPr lang="en-US" sz="2000" i="1" dirty="0" smtClean="0">
                <a:solidFill>
                  <a:srgbClr val="010103"/>
                </a:solidFill>
              </a:rPr>
              <a:t>username</a:t>
            </a:r>
            <a:r>
              <a:rPr lang="en-US" sz="2000" dirty="0" smtClean="0">
                <a:solidFill>
                  <a:srgbClr val="C00000"/>
                </a:solidFill>
              </a:rPr>
              <a:t>\.</a:t>
            </a:r>
            <a:r>
              <a:rPr lang="en-US" sz="2000" dirty="0" err="1" smtClean="0">
                <a:solidFill>
                  <a:srgbClr val="C00000"/>
                </a:solidFill>
              </a:rPr>
              <a:t>VirtualBox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or</a:t>
            </a:r>
            <a:br>
              <a:rPr lang="en-US" sz="2000" dirty="0" smtClean="0"/>
            </a:br>
            <a:r>
              <a:rPr lang="en-US" sz="2000" dirty="0" smtClean="0">
                <a:solidFill>
                  <a:srgbClr val="C00000"/>
                </a:solidFill>
              </a:rPr>
              <a:t>C:\Users\</a:t>
            </a:r>
            <a:r>
              <a:rPr lang="en-US" sz="2000" i="1" dirty="0" smtClean="0">
                <a:solidFill>
                  <a:srgbClr val="010103"/>
                </a:solidFill>
              </a:rPr>
              <a:t>username</a:t>
            </a:r>
            <a:r>
              <a:rPr lang="en-US" sz="2000" dirty="0" smtClean="0">
                <a:solidFill>
                  <a:srgbClr val="C00000"/>
                </a:solidFill>
              </a:rPr>
              <a:t>\.VirtualBox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2"/>
          <p:cNvSpPr txBox="1">
            <a:spLocks noGrp="1" noChangeArrowheads="1"/>
          </p:cNvSpPr>
          <p:nvPr/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r"/>
            <a:fld id="{4AF1C404-9108-4AAA-92AB-0DB615D13372}" type="slidenum">
              <a:rPr lang="en-US" sz="1200"/>
              <a:pPr algn="r"/>
              <a:t>12</a:t>
            </a:fld>
            <a:endParaRPr lang="en-US" sz="1200"/>
          </a:p>
        </p:txBody>
      </p:sp>
      <p:sp>
        <p:nvSpPr>
          <p:cNvPr id="22531" name="Title 1"/>
          <p:cNvSpPr>
            <a:spLocks noGrp="1"/>
          </p:cNvSpPr>
          <p:nvPr>
            <p:ph type="title" idx="4294967295"/>
          </p:nvPr>
        </p:nvSpPr>
        <p:spPr>
          <a:xfrm>
            <a:off x="683568" y="304800"/>
            <a:ext cx="7772400" cy="609600"/>
          </a:xfrm>
        </p:spPr>
        <p:txBody>
          <a:bodyPr/>
          <a:lstStyle/>
          <a:p>
            <a:r>
              <a:rPr lang="en-US" smtClean="0"/>
              <a:t>Setting up</a:t>
            </a:r>
          </a:p>
        </p:txBody>
      </p:sp>
      <p:sp>
        <p:nvSpPr>
          <p:cNvPr id="22532" name="Content Placeholder 2"/>
          <p:cNvSpPr>
            <a:spLocks noGrp="1"/>
          </p:cNvSpPr>
          <p:nvPr>
            <p:ph idx="4294967295"/>
          </p:nvPr>
        </p:nvSpPr>
        <p:spPr>
          <a:xfrm>
            <a:off x="751656" y="1071563"/>
            <a:ext cx="7924800" cy="5181600"/>
          </a:xfrm>
        </p:spPr>
        <p:txBody>
          <a:bodyPr/>
          <a:lstStyle/>
          <a:p>
            <a:r>
              <a:rPr lang="en-US" dirty="0" smtClean="0"/>
              <a:t>The flupix-vdi.zip contains a predefined VM named FLUPIX that is attaching two Virtual disks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home.vdi	</a:t>
            </a:r>
            <a:r>
              <a:rPr lang="en-US" dirty="0" smtClean="0"/>
              <a:t>	Dynamic size disk up to 8 </a:t>
            </a:r>
            <a:r>
              <a:rPr lang="en-US" dirty="0" err="1" smtClean="0"/>
              <a:t>Gb</a:t>
            </a:r>
            <a:r>
              <a:rPr lang="en-US" dirty="0" smtClean="0"/>
              <a:t>, formatted in 				ext4 used for working space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swap.vdi</a:t>
            </a:r>
            <a:r>
              <a:rPr lang="en-US" dirty="0" smtClean="0"/>
              <a:t>		Fixed size disk of 256MB used for swapping</a:t>
            </a:r>
          </a:p>
          <a:p>
            <a:r>
              <a:rPr lang="en-US" dirty="0" smtClean="0"/>
              <a:t>Set the location of the ISO image</a:t>
            </a:r>
          </a:p>
          <a:p>
            <a:pPr lvl="1"/>
            <a:r>
              <a:rPr lang="en-US" dirty="0" smtClean="0"/>
              <a:t>Select the </a:t>
            </a:r>
            <a:r>
              <a:rPr lang="en-US" dirty="0" smtClean="0">
                <a:solidFill>
                  <a:srgbClr val="C00000"/>
                </a:solidFill>
              </a:rPr>
              <a:t>CD/DVD Images </a:t>
            </a:r>
            <a:r>
              <a:rPr lang="en-US" dirty="0" smtClean="0"/>
              <a:t>tab.</a:t>
            </a:r>
          </a:p>
          <a:p>
            <a:pPr lvl="1"/>
            <a:r>
              <a:rPr lang="en-US" dirty="0" smtClean="0"/>
              <a:t>Select the </a:t>
            </a:r>
            <a:r>
              <a:rPr lang="en-US" dirty="0" err="1" smtClean="0"/>
              <a:t>flupix</a:t>
            </a:r>
            <a:r>
              <a:rPr lang="en-US" dirty="0" smtClean="0"/>
              <a:t> </a:t>
            </a:r>
            <a:r>
              <a:rPr lang="en-US" dirty="0" err="1" smtClean="0"/>
              <a:t>iso</a:t>
            </a:r>
            <a:r>
              <a:rPr lang="en-US" dirty="0" smtClean="0"/>
              <a:t> image (if present) and click on </a:t>
            </a:r>
            <a:r>
              <a:rPr lang="en-US" dirty="0" smtClean="0">
                <a:solidFill>
                  <a:srgbClr val="C00000"/>
                </a:solidFill>
              </a:rPr>
              <a:t>Release</a:t>
            </a:r>
            <a:r>
              <a:rPr lang="en-US" dirty="0" smtClean="0"/>
              <a:t> button, then click on </a:t>
            </a:r>
            <a:r>
              <a:rPr lang="en-US" dirty="0" smtClean="0">
                <a:solidFill>
                  <a:srgbClr val="C00000"/>
                </a:solidFill>
              </a:rPr>
              <a:t>Remove</a:t>
            </a:r>
            <a:r>
              <a:rPr lang="en-US" dirty="0" smtClean="0"/>
              <a:t> button</a:t>
            </a:r>
          </a:p>
          <a:p>
            <a:pPr lvl="1"/>
            <a:r>
              <a:rPr lang="en-US" dirty="0" smtClean="0"/>
              <a:t>Click on </a:t>
            </a:r>
            <a:r>
              <a:rPr lang="en-US" dirty="0" smtClean="0">
                <a:solidFill>
                  <a:srgbClr val="C00000"/>
                </a:solidFill>
              </a:rPr>
              <a:t>Add</a:t>
            </a:r>
            <a:r>
              <a:rPr lang="en-US" dirty="0" smtClean="0"/>
              <a:t> button and locate the correct ISO image</a:t>
            </a:r>
          </a:p>
          <a:p>
            <a:r>
              <a:rPr lang="en-US" dirty="0" smtClean="0"/>
              <a:t>Then on the CD/DVD Rom tab</a:t>
            </a:r>
          </a:p>
          <a:p>
            <a:pPr lvl="1"/>
            <a:r>
              <a:rPr lang="en-US" dirty="0" smtClean="0"/>
              <a:t>Check the </a:t>
            </a:r>
            <a:r>
              <a:rPr lang="en-US" dirty="0" smtClean="0">
                <a:solidFill>
                  <a:srgbClr val="C00000"/>
                </a:solidFill>
              </a:rPr>
              <a:t>Mount CD/DVD Drive</a:t>
            </a:r>
          </a:p>
          <a:p>
            <a:pPr lvl="1"/>
            <a:r>
              <a:rPr lang="en-US" dirty="0" smtClean="0"/>
              <a:t>Check the </a:t>
            </a:r>
            <a:r>
              <a:rPr lang="en-US" dirty="0" smtClean="0">
                <a:solidFill>
                  <a:srgbClr val="C00000"/>
                </a:solidFill>
              </a:rPr>
              <a:t>ISO Image File</a:t>
            </a:r>
          </a:p>
          <a:p>
            <a:pPr lvl="1"/>
            <a:r>
              <a:rPr lang="en-US" dirty="0" smtClean="0"/>
              <a:t>Select the </a:t>
            </a:r>
            <a:r>
              <a:rPr lang="en-US" dirty="0" err="1" smtClean="0"/>
              <a:t>flupix</a:t>
            </a:r>
            <a:r>
              <a:rPr lang="en-US" dirty="0" smtClean="0"/>
              <a:t> ISO image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2"/>
          <p:cNvSpPr txBox="1">
            <a:spLocks noGrp="1" noChangeArrowheads="1"/>
          </p:cNvSpPr>
          <p:nvPr/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r"/>
            <a:fld id="{708C2979-91A7-4BEC-941C-86674EE175F3}" type="slidenum">
              <a:rPr lang="en-US" sz="1200"/>
              <a:pPr algn="r"/>
              <a:t>13</a:t>
            </a:fld>
            <a:endParaRPr lang="en-US" sz="1200"/>
          </a:p>
        </p:txBody>
      </p:sp>
      <p:sp>
        <p:nvSpPr>
          <p:cNvPr id="23555" name="Title 1"/>
          <p:cNvSpPr>
            <a:spLocks noGrp="1"/>
          </p:cNvSpPr>
          <p:nvPr>
            <p:ph type="title" idx="4294967295"/>
          </p:nvPr>
        </p:nvSpPr>
        <p:spPr>
          <a:xfrm>
            <a:off x="760040" y="304800"/>
            <a:ext cx="7772400" cy="609600"/>
          </a:xfrm>
        </p:spPr>
        <p:txBody>
          <a:bodyPr/>
          <a:lstStyle/>
          <a:p>
            <a:r>
              <a:rPr lang="en-US" dirty="0" smtClean="0"/>
              <a:t>FLUPIX Settings</a:t>
            </a:r>
          </a:p>
        </p:txBody>
      </p:sp>
      <p:sp>
        <p:nvSpPr>
          <p:cNvPr id="23556" name="Content Placeholder 2"/>
          <p:cNvSpPr>
            <a:spLocks noGrp="1"/>
          </p:cNvSpPr>
          <p:nvPr>
            <p:ph idx="4294967295"/>
          </p:nvPr>
        </p:nvSpPr>
        <p:spPr>
          <a:xfrm>
            <a:off x="5181600" y="1143000"/>
            <a:ext cx="3962400" cy="5181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800" smtClean="0"/>
              <a:t>Memory Settings:</a:t>
            </a:r>
          </a:p>
          <a:p>
            <a:r>
              <a:rPr lang="en-US" sz="1800" smtClean="0"/>
              <a:t>Minimum requirement</a:t>
            </a:r>
            <a:br>
              <a:rPr lang="en-US" sz="1800" smtClean="0"/>
            </a:br>
            <a:r>
              <a:rPr lang="en-US" sz="1800" smtClean="0">
                <a:solidFill>
                  <a:srgbClr val="800000"/>
                </a:solidFill>
              </a:rPr>
              <a:t>RAM:	512 Mb</a:t>
            </a:r>
            <a:r>
              <a:rPr lang="en-US" sz="1800" smtClean="0"/>
              <a:t/>
            </a:r>
            <a:br>
              <a:rPr lang="en-US" sz="1800" smtClean="0"/>
            </a:br>
            <a:r>
              <a:rPr lang="en-US" sz="1800" smtClean="0">
                <a:solidFill>
                  <a:srgbClr val="800000"/>
                </a:solidFill>
              </a:rPr>
              <a:t>Swap:	256 Mb</a:t>
            </a:r>
          </a:p>
          <a:p>
            <a:r>
              <a:rPr lang="en-US" sz="1800" smtClean="0">
                <a:solidFill>
                  <a:srgbClr val="800000"/>
                </a:solidFill>
              </a:rPr>
              <a:t>Recommended:</a:t>
            </a:r>
            <a:br>
              <a:rPr lang="en-US" sz="1800" smtClean="0">
                <a:solidFill>
                  <a:srgbClr val="800000"/>
                </a:solidFill>
              </a:rPr>
            </a:br>
            <a:r>
              <a:rPr lang="en-US" sz="1800" smtClean="0">
                <a:solidFill>
                  <a:srgbClr val="800000"/>
                </a:solidFill>
              </a:rPr>
              <a:t>RAM:	1 Gb</a:t>
            </a:r>
            <a:br>
              <a:rPr lang="en-US" sz="1800" smtClean="0">
                <a:solidFill>
                  <a:srgbClr val="800000"/>
                </a:solidFill>
              </a:rPr>
            </a:br>
            <a:r>
              <a:rPr lang="en-US" sz="1800" smtClean="0">
                <a:solidFill>
                  <a:srgbClr val="800000"/>
                </a:solidFill>
              </a:rPr>
              <a:t>Swap:	512 Mb</a:t>
            </a:r>
          </a:p>
          <a:p>
            <a:endParaRPr lang="en-US" sz="1800" smtClean="0">
              <a:solidFill>
                <a:srgbClr val="800000"/>
              </a:solidFill>
            </a:endParaRPr>
          </a:p>
          <a:p>
            <a:r>
              <a:rPr lang="en-US" smtClean="0"/>
              <a:t>Linux needs at least 256MB to run</a:t>
            </a:r>
          </a:p>
          <a:p>
            <a:r>
              <a:rPr lang="en-US" smtClean="0"/>
              <a:t>FLUKA needs ~400 Mb</a:t>
            </a:r>
            <a:br>
              <a:rPr lang="en-US" smtClean="0"/>
            </a:br>
            <a:r>
              <a:rPr lang="en-US" smtClean="0"/>
              <a:t>with DPMJET ~500 Mb</a:t>
            </a:r>
          </a:p>
          <a:p>
            <a:r>
              <a:rPr lang="en-US" smtClean="0"/>
              <a:t>Some FLUKA tools need ~500Mb</a:t>
            </a:r>
          </a:p>
          <a:p>
            <a:r>
              <a:rPr lang="en-US" smtClean="0"/>
              <a:t>FLAIR memory is dynamic</a:t>
            </a:r>
          </a:p>
          <a:p>
            <a:pPr>
              <a:buFont typeface="Wingdings" pitchFamily="2" charset="2"/>
              <a:buNone/>
            </a:pPr>
            <a:endParaRPr lang="en-US" sz="1800" smtClean="0"/>
          </a:p>
        </p:txBody>
      </p:sp>
      <p:pic>
        <p:nvPicPr>
          <p:cNvPr id="2355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928688"/>
            <a:ext cx="3695700" cy="5543550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</p:pic>
      <p:sp>
        <p:nvSpPr>
          <p:cNvPr id="7" name="Rectangle 6"/>
          <p:cNvSpPr/>
          <p:nvPr/>
        </p:nvSpPr>
        <p:spPr bwMode="auto">
          <a:xfrm>
            <a:off x="2214563" y="1643063"/>
            <a:ext cx="571500" cy="28575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lg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2286000" y="2924175"/>
            <a:ext cx="1500188" cy="36195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lg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2" name="Rectangle 6"/>
          <p:cNvSpPr/>
          <p:nvPr/>
        </p:nvSpPr>
        <p:spPr bwMode="auto">
          <a:xfrm>
            <a:off x="2268538" y="3429000"/>
            <a:ext cx="503237" cy="2159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lg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2"/>
          <p:cNvSpPr txBox="1">
            <a:spLocks noGrp="1" noChangeArrowheads="1"/>
          </p:cNvSpPr>
          <p:nvPr/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r"/>
            <a:fld id="{8B9A3C39-DD28-4020-8FFC-4B8126BA564E}" type="slidenum">
              <a:rPr lang="en-US" sz="1200"/>
              <a:pPr algn="r"/>
              <a:t>14</a:t>
            </a:fld>
            <a:endParaRPr lang="en-US" sz="1200"/>
          </a:p>
        </p:txBody>
      </p:sp>
      <p:sp>
        <p:nvSpPr>
          <p:cNvPr id="24579" name="Title 1"/>
          <p:cNvSpPr>
            <a:spLocks noGrp="1"/>
          </p:cNvSpPr>
          <p:nvPr>
            <p:ph type="title" idx="4294967295"/>
          </p:nvPr>
        </p:nvSpPr>
        <p:spPr>
          <a:xfrm>
            <a:off x="827584" y="304800"/>
            <a:ext cx="7772400" cy="609600"/>
          </a:xfrm>
        </p:spPr>
        <p:txBody>
          <a:bodyPr/>
          <a:lstStyle/>
          <a:p>
            <a:r>
              <a:rPr lang="en-US" dirty="0" smtClean="0"/>
              <a:t>Starting the VM</a:t>
            </a:r>
          </a:p>
        </p:txBody>
      </p:sp>
      <p:sp>
        <p:nvSpPr>
          <p:cNvPr id="24580" name="Content Placeholder 2"/>
          <p:cNvSpPr>
            <a:spLocks noGrp="1"/>
          </p:cNvSpPr>
          <p:nvPr>
            <p:ph idx="4294967295"/>
          </p:nvPr>
        </p:nvSpPr>
        <p:spPr>
          <a:xfrm>
            <a:off x="755576" y="980728"/>
            <a:ext cx="7924800" cy="5181600"/>
          </a:xfrm>
        </p:spPr>
        <p:txBody>
          <a:bodyPr/>
          <a:lstStyle/>
          <a:p>
            <a:r>
              <a:rPr lang="en-US" dirty="0" smtClean="0"/>
              <a:t>Select the FLUPIX VM and click on the Start      button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 will start the boot in 1s.</a:t>
            </a:r>
            <a:br>
              <a:rPr lang="en-US" dirty="0" smtClean="0"/>
            </a:br>
            <a:r>
              <a:rPr lang="en-US" dirty="0" smtClean="0"/>
              <a:t>[If you want to change the parameters press Tab]</a:t>
            </a:r>
          </a:p>
          <a:p>
            <a:r>
              <a:rPr lang="en-US" dirty="0" smtClean="0"/>
              <a:t>Booting will take about 20-30s</a:t>
            </a:r>
          </a:p>
        </p:txBody>
      </p:sp>
      <p:pic>
        <p:nvPicPr>
          <p:cNvPr id="2458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50" y="1104900"/>
            <a:ext cx="361950" cy="466725"/>
          </a:xfrm>
          <a:prstGeom prst="rect">
            <a:avLst/>
          </a:prstGeom>
          <a:noFill/>
          <a:ln w="28575" algn="ctr">
            <a:noFill/>
            <a:miter lim="800000"/>
            <a:headEnd type="none" w="sm" len="sm"/>
            <a:tailEnd type="none" w="lg" len="med"/>
          </a:ln>
        </p:spPr>
      </p:pic>
      <p:pic>
        <p:nvPicPr>
          <p:cNvPr id="24582" name="Picture 7" descr="FLUPIX-boo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6133" y="1621520"/>
            <a:ext cx="3706068" cy="3175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2"/>
          <p:cNvSpPr txBox="1">
            <a:spLocks noGrp="1" noChangeArrowheads="1"/>
          </p:cNvSpPr>
          <p:nvPr/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r"/>
            <a:fld id="{49F96EA3-CAA6-4A70-AF50-8F551D875820}" type="slidenum">
              <a:rPr lang="en-US" sz="1200"/>
              <a:pPr algn="r"/>
              <a:t>15</a:t>
            </a:fld>
            <a:endParaRPr lang="en-US" sz="1200"/>
          </a:p>
        </p:txBody>
      </p:sp>
      <p:sp>
        <p:nvSpPr>
          <p:cNvPr id="25603" name="Title 1"/>
          <p:cNvSpPr>
            <a:spLocks noGrp="1"/>
          </p:cNvSpPr>
          <p:nvPr>
            <p:ph type="title" idx="4294967295"/>
          </p:nvPr>
        </p:nvSpPr>
        <p:spPr>
          <a:xfrm>
            <a:off x="760040" y="304800"/>
            <a:ext cx="7772400" cy="609600"/>
          </a:xfrm>
        </p:spPr>
        <p:txBody>
          <a:bodyPr/>
          <a:lstStyle/>
          <a:p>
            <a:r>
              <a:rPr lang="en-US" dirty="0" smtClean="0"/>
              <a:t>Working space</a:t>
            </a:r>
          </a:p>
        </p:txBody>
      </p:sp>
      <p:sp>
        <p:nvSpPr>
          <p:cNvPr id="25604" name="Content Placeholder 2"/>
          <p:cNvSpPr>
            <a:spLocks noGrp="1"/>
          </p:cNvSpPr>
          <p:nvPr>
            <p:ph idx="4294967295"/>
          </p:nvPr>
        </p:nvSpPr>
        <p:spPr>
          <a:xfrm>
            <a:off x="751656" y="1055688"/>
            <a:ext cx="7924800" cy="51816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linux</a:t>
            </a:r>
            <a:r>
              <a:rPr lang="en-US" dirty="0" smtClean="0"/>
              <a:t> root directory “</a:t>
            </a:r>
            <a:r>
              <a:rPr lang="en-US" dirty="0" smtClean="0">
                <a:solidFill>
                  <a:srgbClr val="C00000"/>
                </a:solidFill>
              </a:rPr>
              <a:t>/</a:t>
            </a:r>
            <a:r>
              <a:rPr lang="en-US" dirty="0" smtClean="0"/>
              <a:t>” is mounted as </a:t>
            </a:r>
            <a:r>
              <a:rPr lang="en-US" dirty="0" err="1" smtClean="0"/>
              <a:t>readonly</a:t>
            </a:r>
            <a:r>
              <a:rPr lang="en-US" dirty="0" smtClean="0"/>
              <a:t> from the FLUPIX </a:t>
            </a:r>
            <a:r>
              <a:rPr lang="en-US" dirty="0" err="1" smtClean="0"/>
              <a:t>iso</a:t>
            </a:r>
            <a:r>
              <a:rPr lang="en-US" dirty="0" smtClean="0"/>
              <a:t> file.</a:t>
            </a:r>
          </a:p>
          <a:p>
            <a:r>
              <a:rPr lang="en-US" dirty="0" smtClean="0"/>
              <a:t>However you have the possibility of writing and installing extra programs on the “</a:t>
            </a:r>
            <a:r>
              <a:rPr lang="en-US" dirty="0" smtClean="0">
                <a:solidFill>
                  <a:srgbClr val="C00000"/>
                </a:solidFill>
              </a:rPr>
              <a:t>/</a:t>
            </a:r>
            <a:r>
              <a:rPr lang="en-US" dirty="0" smtClean="0"/>
              <a:t>” </a:t>
            </a:r>
            <a:r>
              <a:rPr lang="en-US" dirty="0" smtClean="0">
                <a:solidFill>
                  <a:srgbClr val="C00000"/>
                </a:solidFill>
              </a:rPr>
              <a:t>ONLY temporary for the session</a:t>
            </a:r>
          </a:p>
          <a:p>
            <a:r>
              <a:rPr lang="en-US" dirty="0" smtClean="0"/>
              <a:t>You can use super-user </a:t>
            </a:r>
            <a:r>
              <a:rPr lang="en-US" dirty="0" err="1" smtClean="0"/>
              <a:t>priviliges</a:t>
            </a:r>
            <a:r>
              <a:rPr lang="en-US" dirty="0" smtClean="0"/>
              <a:t> with the “</a:t>
            </a:r>
            <a:r>
              <a:rPr lang="en-US" dirty="0" err="1" smtClean="0">
                <a:solidFill>
                  <a:srgbClr val="C00000"/>
                </a:solidFill>
              </a:rPr>
              <a:t>sudo</a:t>
            </a:r>
            <a:r>
              <a:rPr lang="en-US" dirty="0" smtClean="0"/>
              <a:t>” command with no password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010103"/>
                </a:solidFill>
              </a:rPr>
              <a:t>home.vdi</a:t>
            </a:r>
            <a:r>
              <a:rPr lang="en-US" dirty="0" smtClean="0"/>
              <a:t> if flagged with a label </a:t>
            </a:r>
            <a:r>
              <a:rPr lang="en-US" dirty="0" smtClean="0">
                <a:solidFill>
                  <a:srgbClr val="C00000"/>
                </a:solidFill>
              </a:rPr>
              <a:t>“/home” </a:t>
            </a:r>
            <a:r>
              <a:rPr lang="en-US" dirty="0" smtClean="0"/>
              <a:t>and will be mounted as </a:t>
            </a:r>
            <a:r>
              <a:rPr lang="en-US" dirty="0" smtClean="0">
                <a:solidFill>
                  <a:srgbClr val="C00000"/>
                </a:solidFill>
              </a:rPr>
              <a:t>/home </a:t>
            </a:r>
            <a:r>
              <a:rPr lang="en-US" dirty="0" smtClean="0"/>
              <a:t>and it contains the following:</a:t>
            </a:r>
          </a:p>
          <a:p>
            <a:pPr lvl="1"/>
            <a:r>
              <a:rPr lang="en-US" sz="2000" dirty="0" err="1" smtClean="0">
                <a:solidFill>
                  <a:srgbClr val="C00000"/>
                </a:solidFill>
              </a:rPr>
              <a:t>flupix</a:t>
            </a:r>
            <a:r>
              <a:rPr lang="en-US" sz="2000" dirty="0" smtClean="0"/>
              <a:t>: your persistent user </a:t>
            </a:r>
            <a:r>
              <a:rPr lang="en-US" sz="2000" dirty="0" err="1" smtClean="0">
                <a:solidFill>
                  <a:srgbClr val="C00000"/>
                </a:solidFill>
              </a:rPr>
              <a:t>flupix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/>
              <a:t>home directory.</a:t>
            </a:r>
          </a:p>
          <a:p>
            <a:pPr lvl="1"/>
            <a:r>
              <a:rPr lang="en-US" sz="2000" dirty="0" smtClean="0"/>
              <a:t>The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010103"/>
                </a:solidFill>
              </a:rPr>
              <a:t>swap.vdi</a:t>
            </a:r>
            <a:r>
              <a:rPr lang="en-US" sz="2000" dirty="0" smtClean="0"/>
              <a:t> contains a memory swap disk of 256MB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2"/>
          <p:cNvSpPr txBox="1">
            <a:spLocks noGrp="1" noChangeArrowheads="1"/>
          </p:cNvSpPr>
          <p:nvPr/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r"/>
            <a:fld id="{D4F8EC1B-5D42-429B-BB0E-FC8940BAB275}" type="slidenum">
              <a:rPr lang="en-US" sz="1200"/>
              <a:pPr algn="r"/>
              <a:t>16</a:t>
            </a:fld>
            <a:endParaRPr lang="en-US" sz="1200"/>
          </a:p>
        </p:txBody>
      </p:sp>
      <p:sp>
        <p:nvSpPr>
          <p:cNvPr id="26627" name="Title 1"/>
          <p:cNvSpPr>
            <a:spLocks noGrp="1"/>
          </p:cNvSpPr>
          <p:nvPr>
            <p:ph type="title" idx="4294967295"/>
          </p:nvPr>
        </p:nvSpPr>
        <p:spPr>
          <a:xfrm>
            <a:off x="760040" y="304800"/>
            <a:ext cx="7772400" cy="609600"/>
          </a:xfrm>
        </p:spPr>
        <p:txBody>
          <a:bodyPr/>
          <a:lstStyle/>
          <a:p>
            <a:r>
              <a:rPr lang="en-US" dirty="0" smtClean="0"/>
              <a:t>Interface</a:t>
            </a:r>
          </a:p>
        </p:txBody>
      </p:sp>
      <p:sp>
        <p:nvSpPr>
          <p:cNvPr id="26628" name="Content Placeholder 2"/>
          <p:cNvSpPr>
            <a:spLocks noGrp="1"/>
          </p:cNvSpPr>
          <p:nvPr>
            <p:ph idx="4294967295"/>
          </p:nvPr>
        </p:nvSpPr>
        <p:spPr>
          <a:xfrm>
            <a:off x="751656" y="1143000"/>
            <a:ext cx="7924800" cy="5181600"/>
          </a:xfrm>
        </p:spPr>
        <p:txBody>
          <a:bodyPr/>
          <a:lstStyle/>
          <a:p>
            <a:r>
              <a:rPr lang="en-US" dirty="0" smtClean="0"/>
              <a:t>FLUPIX has precompiled the utilities from </a:t>
            </a:r>
            <a:r>
              <a:rPr lang="en-US" dirty="0" err="1" smtClean="0"/>
              <a:t>VirtualBox</a:t>
            </a:r>
            <a:r>
              <a:rPr lang="en-US" dirty="0" smtClean="0"/>
              <a:t> that allows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Mouse integration </a:t>
            </a:r>
            <a:r>
              <a:rPr lang="en-US" dirty="0" smtClean="0"/>
              <a:t>(only in X11). The mouse of the host is used as such from the guest system. In all other displays the guest is getting the FULL control of the mouse</a:t>
            </a:r>
          </a:p>
          <a:p>
            <a:pPr lvl="1"/>
            <a:r>
              <a:rPr lang="en-US" dirty="0" smtClean="0"/>
              <a:t>A special driver for </a:t>
            </a:r>
            <a:r>
              <a:rPr lang="en-US" dirty="0" smtClean="0">
                <a:solidFill>
                  <a:srgbClr val="C00000"/>
                </a:solidFill>
              </a:rPr>
              <a:t>X11 video</a:t>
            </a:r>
            <a:r>
              <a:rPr lang="en-US" dirty="0" smtClean="0"/>
              <a:t>, for faster, smoother and hardware accelerated graphics.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Time synchronization </a:t>
            </a:r>
            <a:r>
              <a:rPr lang="en-US" dirty="0" smtClean="0"/>
              <a:t>with the host system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Folder sharing </a:t>
            </a:r>
            <a:r>
              <a:rPr lang="en-US" dirty="0" smtClean="0"/>
              <a:t>from the host to the guest system.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Remember</a:t>
            </a:r>
            <a:r>
              <a:rPr lang="en-US" dirty="0" smtClean="0"/>
              <a:t> the “</a:t>
            </a:r>
            <a:r>
              <a:rPr lang="en-US" dirty="0" smtClean="0">
                <a:solidFill>
                  <a:srgbClr val="FF0000"/>
                </a:solidFill>
              </a:rPr>
              <a:t>Right-Ctrl</a:t>
            </a:r>
            <a:r>
              <a:rPr lang="en-US" dirty="0" smtClean="0"/>
              <a:t>” key is the default </a:t>
            </a:r>
            <a:r>
              <a:rPr lang="en-US" dirty="0" smtClean="0">
                <a:solidFill>
                  <a:srgbClr val="FF0000"/>
                </a:solidFill>
              </a:rPr>
              <a:t>Host key </a:t>
            </a:r>
            <a:r>
              <a:rPr lang="en-US" dirty="0" smtClean="0"/>
              <a:t>of your Virtual Machine. With the use of this key you can redirect all input (</a:t>
            </a:r>
            <a:r>
              <a:rPr lang="en-US" dirty="0" err="1" smtClean="0"/>
              <a:t>keyboard+mouse</a:t>
            </a:r>
            <a:r>
              <a:rPr lang="en-US" dirty="0" smtClean="0"/>
              <a:t>) from your host to your guest system and many other.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2"/>
          <p:cNvSpPr txBox="1">
            <a:spLocks noGrp="1" noChangeArrowheads="1"/>
          </p:cNvSpPr>
          <p:nvPr/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r"/>
            <a:fld id="{D7599BA7-3395-4601-918D-AFC530273FFE}" type="slidenum">
              <a:rPr lang="en-US" sz="1200"/>
              <a:pPr algn="r"/>
              <a:t>17</a:t>
            </a:fld>
            <a:endParaRPr lang="en-US" sz="1200"/>
          </a:p>
        </p:txBody>
      </p:sp>
      <p:sp>
        <p:nvSpPr>
          <p:cNvPr id="27651" name="Title 1"/>
          <p:cNvSpPr>
            <a:spLocks noGrp="1"/>
          </p:cNvSpPr>
          <p:nvPr>
            <p:ph type="title" idx="4294967295"/>
          </p:nvPr>
        </p:nvSpPr>
        <p:spPr>
          <a:xfrm>
            <a:off x="755576" y="304800"/>
            <a:ext cx="7772400" cy="609600"/>
          </a:xfrm>
        </p:spPr>
        <p:txBody>
          <a:bodyPr/>
          <a:lstStyle/>
          <a:p>
            <a:r>
              <a:rPr lang="en-US" dirty="0" smtClean="0"/>
              <a:t>Accessing your host directories</a:t>
            </a:r>
          </a:p>
        </p:txBody>
      </p:sp>
      <p:sp>
        <p:nvSpPr>
          <p:cNvPr id="27652" name="Content Placeholder 2"/>
          <p:cNvSpPr>
            <a:spLocks noGrp="1"/>
          </p:cNvSpPr>
          <p:nvPr>
            <p:ph idx="4294967295"/>
          </p:nvPr>
        </p:nvSpPr>
        <p:spPr>
          <a:xfrm>
            <a:off x="751656" y="1143000"/>
            <a:ext cx="7924800" cy="5181600"/>
          </a:xfrm>
        </p:spPr>
        <p:txBody>
          <a:bodyPr/>
          <a:lstStyle/>
          <a:p>
            <a:r>
              <a:rPr lang="en-US" smtClean="0"/>
              <a:t>There are several ways of accessing directories from the host system.</a:t>
            </a:r>
          </a:p>
          <a:p>
            <a:r>
              <a:rPr lang="en-US" smtClean="0"/>
              <a:t>The easiest way is through the use of a Shared Folder</a:t>
            </a:r>
          </a:p>
          <a:p>
            <a:r>
              <a:rPr lang="en-US" smtClean="0"/>
              <a:t>Create a Shared folder from your VirtualBox and give a name e.g. </a:t>
            </a:r>
            <a:r>
              <a:rPr lang="en-US" i="1" smtClean="0">
                <a:solidFill>
                  <a:srgbClr val="010103"/>
                </a:solidFill>
              </a:rPr>
              <a:t>home</a:t>
            </a:r>
            <a:r>
              <a:rPr lang="en-US" smtClean="0"/>
              <a:t> </a:t>
            </a:r>
          </a:p>
          <a:p>
            <a:r>
              <a:rPr lang="en-US" smtClean="0"/>
              <a:t>From FLUPIX call the command</a:t>
            </a:r>
            <a:br>
              <a:rPr lang="en-US" smtClean="0"/>
            </a:br>
            <a:r>
              <a:rPr lang="en-US" smtClean="0"/>
              <a:t>	</a:t>
            </a:r>
            <a:r>
              <a:rPr lang="en-US" smtClean="0">
                <a:solidFill>
                  <a:srgbClr val="006600"/>
                </a:solidFill>
              </a:rPr>
              <a:t>vboxmount</a:t>
            </a:r>
            <a:r>
              <a:rPr lang="en-US" smtClean="0">
                <a:solidFill>
                  <a:srgbClr val="C00000"/>
                </a:solidFill>
              </a:rPr>
              <a:t>   </a:t>
            </a:r>
            <a:r>
              <a:rPr lang="en-US" i="1" smtClean="0">
                <a:solidFill>
                  <a:srgbClr val="010103"/>
                </a:solidFill>
              </a:rPr>
              <a:t>home</a:t>
            </a:r>
            <a:r>
              <a:rPr lang="en-US" smtClean="0">
                <a:solidFill>
                  <a:srgbClr val="C00000"/>
                </a:solidFill>
              </a:rPr>
              <a:t>   </a:t>
            </a:r>
            <a:r>
              <a:rPr lang="en-US" smtClean="0">
                <a:solidFill>
                  <a:srgbClr val="006600"/>
                </a:solidFill>
              </a:rPr>
              <a:t>~/home</a:t>
            </a:r>
          </a:p>
          <a:p>
            <a:r>
              <a:rPr lang="en-US" smtClean="0"/>
              <a:t>The command will create a directory ~/home and mount the Shared folder </a:t>
            </a:r>
            <a:r>
              <a:rPr lang="en-US" i="1" smtClean="0">
                <a:solidFill>
                  <a:srgbClr val="010103"/>
                </a:solidFill>
              </a:rPr>
              <a:t>home  </a:t>
            </a:r>
            <a:r>
              <a:rPr lang="en-US" smtClean="0"/>
              <a:t>to it</a:t>
            </a:r>
          </a:p>
          <a:p>
            <a:r>
              <a:rPr lang="en-US" smtClean="0"/>
              <a:t>Add the command to your profile script to be executed on every login.</a:t>
            </a:r>
          </a:p>
          <a:p>
            <a:r>
              <a:rPr lang="en-US" smtClean="0">
                <a:solidFill>
                  <a:srgbClr val="800000"/>
                </a:solidFill>
              </a:rPr>
              <a:t>You cannot run FLUKA inside a shared folder</a:t>
            </a:r>
            <a:r>
              <a:rPr lang="en-US" smtClean="0"/>
              <a:t> since symbolic links (needed by FLUKA) are not supported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2"/>
          <p:cNvSpPr txBox="1">
            <a:spLocks noGrp="1" noChangeArrowheads="1"/>
          </p:cNvSpPr>
          <p:nvPr/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r"/>
            <a:fld id="{611E20A6-5A95-4822-82A6-3102C695D5C9}" type="slidenum">
              <a:rPr lang="en-US" sz="1200"/>
              <a:pPr algn="r"/>
              <a:t>18</a:t>
            </a:fld>
            <a:endParaRPr lang="en-US" sz="1200"/>
          </a:p>
        </p:txBody>
      </p:sp>
      <p:sp>
        <p:nvSpPr>
          <p:cNvPr id="28675" name="Title 1"/>
          <p:cNvSpPr>
            <a:spLocks noGrp="1"/>
          </p:cNvSpPr>
          <p:nvPr>
            <p:ph type="title" idx="4294967295"/>
          </p:nvPr>
        </p:nvSpPr>
        <p:spPr>
          <a:xfrm>
            <a:off x="683568" y="304800"/>
            <a:ext cx="7772400" cy="609600"/>
          </a:xfrm>
        </p:spPr>
        <p:txBody>
          <a:bodyPr/>
          <a:lstStyle/>
          <a:p>
            <a:r>
              <a:rPr lang="en-US" dirty="0" smtClean="0"/>
              <a:t>Shutting down FLUPIX</a:t>
            </a:r>
          </a:p>
        </p:txBody>
      </p:sp>
      <p:sp>
        <p:nvSpPr>
          <p:cNvPr id="28676" name="Content Placeholder 2"/>
          <p:cNvSpPr>
            <a:spLocks noGrp="1"/>
          </p:cNvSpPr>
          <p:nvPr>
            <p:ph idx="4294967295"/>
          </p:nvPr>
        </p:nvSpPr>
        <p:spPr>
          <a:xfrm>
            <a:off x="751656" y="1143000"/>
            <a:ext cx="7924800" cy="5181600"/>
          </a:xfrm>
        </p:spPr>
        <p:txBody>
          <a:bodyPr/>
          <a:lstStyle/>
          <a:p>
            <a:r>
              <a:rPr lang="en-US" smtClean="0"/>
              <a:t>Always try to shutdown correctly the VirtualMachine, from the menu.</a:t>
            </a:r>
            <a:br>
              <a:rPr lang="en-US" smtClean="0"/>
            </a:br>
            <a:r>
              <a:rPr lang="en-US" smtClean="0"/>
              <a:t>Otherwise you can end up with a corrupted persistent image.</a:t>
            </a:r>
          </a:p>
          <a:p>
            <a:r>
              <a:rPr lang="en-US" smtClean="0"/>
              <a:t>You can even save the machine state, which is equivalent like StandBy. It will create a file equal to the size of the RAM defined 512MB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Input example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908050"/>
            <a:ext cx="8283575" cy="5599113"/>
          </a:xfrm>
        </p:spPr>
        <p:txBody>
          <a:bodyPr/>
          <a:lstStyle/>
          <a:p>
            <a:pPr eaLnBrk="1" hangingPunct="1"/>
            <a:r>
              <a:rPr lang="en-US" smtClean="0"/>
              <a:t>FLUKA is driven by the user almost completely by means of an input file </a:t>
            </a:r>
            <a:r>
              <a:rPr lang="en-US" smtClean="0">
                <a:solidFill>
                  <a:srgbClr val="800000"/>
                </a:solidFill>
              </a:rPr>
              <a:t>(.inp)</a:t>
            </a:r>
            <a:r>
              <a:rPr lang="en-US" smtClean="0"/>
              <a:t> which contains directives issued in the form of</a:t>
            </a:r>
            <a:br>
              <a:rPr lang="en-US" smtClean="0"/>
            </a:br>
            <a:r>
              <a:rPr lang="en-US" smtClean="0">
                <a:solidFill>
                  <a:srgbClr val="800000"/>
                </a:solidFill>
              </a:rPr>
              <a:t>DATA CARDS</a:t>
            </a:r>
            <a:endParaRPr lang="en-US" smtClean="0"/>
          </a:p>
          <a:p>
            <a:pPr eaLnBrk="1" hangingPunct="1"/>
            <a:r>
              <a:rPr lang="en-US" smtClean="0"/>
              <a:t>The standard release provides a simple case to test the installation: </a:t>
            </a:r>
            <a:r>
              <a:rPr lang="en-US" smtClean="0">
                <a:solidFill>
                  <a:srgbClr val="800000"/>
                </a:solidFill>
              </a:rPr>
              <a:t>example.inp</a:t>
            </a:r>
            <a:r>
              <a:rPr lang="en-US" smtClean="0"/>
              <a:t> </a:t>
            </a:r>
            <a:r>
              <a:rPr lang="en-US" i="1" smtClean="0"/>
              <a:t>(Production of particles in p-Be collisions with a 50GeV/c  proton beam.)</a:t>
            </a:r>
            <a:endParaRPr lang="en-US" smtClean="0"/>
          </a:p>
          <a:p>
            <a:pPr eaLnBrk="1" hangingPunct="1"/>
            <a:r>
              <a:rPr lang="en-US" smtClean="0">
                <a:solidFill>
                  <a:srgbClr val="800000"/>
                </a:solidFill>
              </a:rPr>
              <a:t>Different examples</a:t>
            </a:r>
            <a:r>
              <a:rPr lang="en-US" smtClean="0"/>
              <a:t> are used along this course, which will be varied in different ways for didactic reasons</a:t>
            </a:r>
          </a:p>
          <a:p>
            <a:pPr eaLnBrk="1" hangingPunct="1"/>
            <a:r>
              <a:rPr lang="en-US" smtClean="0"/>
              <a:t>We will start with a minimum input file and after each lecture we will enhance our example with more and more functionality</a:t>
            </a:r>
          </a:p>
          <a:p>
            <a:pPr eaLnBrk="1" hangingPunct="1"/>
            <a:r>
              <a:rPr lang="en-US" smtClean="0"/>
              <a:t>It is strongly recommended that for every exercise you create a </a:t>
            </a:r>
            <a:r>
              <a:rPr lang="en-US" smtClean="0">
                <a:solidFill>
                  <a:srgbClr val="800000"/>
                </a:solidFill>
              </a:rPr>
              <a:t>subdirectory</a:t>
            </a:r>
            <a:r>
              <a:rPr lang="en-US" smtClean="0"/>
              <a:t> </a:t>
            </a:r>
            <a:r>
              <a:rPr lang="en-US" i="1" smtClean="0"/>
              <a:t>i.e.,</a:t>
            </a:r>
            <a:r>
              <a:rPr lang="en-US" smtClean="0"/>
              <a:t> </a:t>
            </a:r>
            <a:r>
              <a:rPr lang="en-US" smtClean="0">
                <a:solidFill>
                  <a:srgbClr val="800000"/>
                </a:solidFill>
              </a:rPr>
              <a:t>ex1, ex2, ex3</a:t>
            </a:r>
            <a:r>
              <a:rPr lang="en-US" smtClean="0"/>
              <a:t>  where all the necessary input and output file will be stored</a:t>
            </a:r>
          </a:p>
          <a:p>
            <a:pPr eaLnBrk="1" hangingPunct="1"/>
            <a:r>
              <a:rPr lang="en-US" smtClean="0"/>
              <a:t>For better clarity before starting a new exercise you will get the solution of the previous one, to be picked up at the course website:</a:t>
            </a:r>
            <a:br>
              <a:rPr lang="en-US" smtClean="0"/>
            </a:br>
            <a:r>
              <a:rPr lang="en-US" smtClean="0"/>
              <a:t>http://www.fluka.org/fluka.php?id=course&amp;sub=program&amp;navig=2&amp;which=heidelberg2011</a:t>
            </a:r>
          </a:p>
        </p:txBody>
      </p:sp>
      <p:sp>
        <p:nvSpPr>
          <p:cNvPr id="102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418587D-0013-4542-94B7-97085509300A}" type="slidenum">
              <a:rPr lang="en-US" smtClean="0">
                <a:latin typeface="Tahoma" pitchFamily="34" charset="0"/>
              </a:rPr>
              <a:pPr/>
              <a:t>19</a:t>
            </a:fld>
            <a:endParaRPr lang="en-US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How to download and install FLUKA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642938" y="893763"/>
            <a:ext cx="8001000" cy="568801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 smtClean="0"/>
              <a:t>Two ways of downloading the FLUKA software:</a:t>
            </a:r>
          </a:p>
          <a:p>
            <a:pPr marL="357188" indent="-357188" eaLnBrk="1" hangingPunct="1">
              <a:defRPr/>
            </a:pPr>
            <a:r>
              <a:rPr lang="en-US" dirty="0" smtClean="0"/>
              <a:t>From the FLUKA website </a:t>
            </a:r>
            <a:r>
              <a:rPr lang="en-US" dirty="0" smtClean="0">
                <a:hlinkClick r:id="rId2"/>
              </a:rPr>
              <a:t>http://www.fluka.org</a:t>
            </a:r>
            <a:r>
              <a:rPr lang="en-US" dirty="0" smtClean="0"/>
              <a:t> </a:t>
            </a:r>
          </a:p>
          <a:p>
            <a:pPr marL="357188" indent="-357188" eaLnBrk="1" hangingPunct="1">
              <a:defRPr/>
            </a:pPr>
            <a:r>
              <a:rPr lang="en-US" dirty="0" smtClean="0"/>
              <a:t>From NEA databank </a:t>
            </a:r>
            <a:r>
              <a:rPr lang="en-US" dirty="0" smtClean="0">
                <a:hlinkClick r:id="rId3"/>
              </a:rPr>
              <a:t>http://www.nea.fr</a:t>
            </a:r>
            <a:r>
              <a:rPr lang="en-US" dirty="0" smtClean="0"/>
              <a:t> through the liaison officer from your institute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 smtClean="0"/>
              <a:t>It is </a:t>
            </a:r>
            <a:r>
              <a:rPr lang="en-US" dirty="0" smtClean="0">
                <a:solidFill>
                  <a:srgbClr val="800000"/>
                </a:solidFill>
              </a:rPr>
              <a:t>mandatory</a:t>
            </a:r>
            <a:r>
              <a:rPr lang="en-US" dirty="0" smtClean="0"/>
              <a:t> to be registered as FLUKA user.</a:t>
            </a:r>
            <a:br>
              <a:rPr lang="en-US" dirty="0" smtClean="0"/>
            </a:br>
            <a:r>
              <a:rPr lang="en-US" dirty="0" smtClean="0"/>
              <a:t>Follow the link: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CC0000"/>
                </a:solidFill>
                <a:hlinkClick r:id="rId4"/>
              </a:rPr>
              <a:t>http://www.fluka.org/download.html</a:t>
            </a:r>
            <a:endParaRPr lang="en-US" dirty="0" smtClean="0">
              <a:solidFill>
                <a:srgbClr val="CC0000"/>
              </a:solidFill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dirty="0" smtClean="0"/>
              <a:t>After registration (or using your user-id and password) you can proceed in downloading the latest official release version.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098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D65344D-5BAE-474B-927E-496A4FB94D44}" type="slidenum">
              <a:rPr lang="en-US" smtClean="0">
                <a:latin typeface="Tahoma" pitchFamily="34" charset="0"/>
              </a:rPr>
              <a:pPr/>
              <a:t>2</a:t>
            </a:fld>
            <a:endParaRPr lang="en-US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076825" y="2276475"/>
            <a:ext cx="3743325" cy="2755900"/>
            <a:chOff x="4341213" y="2204865"/>
            <a:chExt cx="3744416" cy="2756049"/>
          </a:xfrm>
        </p:grpSpPr>
        <p:pic>
          <p:nvPicPr>
            <p:cNvPr id="11272" name="Picture 7" descr="ex_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41213" y="2204865"/>
              <a:ext cx="3656643" cy="2743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3" name="Text Box 10"/>
            <p:cNvSpPr txBox="1">
              <a:spLocks noChangeArrowheads="1"/>
            </p:cNvSpPr>
            <p:nvPr/>
          </p:nvSpPr>
          <p:spPr bwMode="auto">
            <a:xfrm>
              <a:off x="7293540" y="2420889"/>
              <a:ext cx="7515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 b="1">
                  <a:solidFill>
                    <a:schemeClr val="bg1"/>
                  </a:solidFill>
                  <a:latin typeface="Helvetica"/>
                </a:rPr>
                <a:t>VAC</a:t>
              </a:r>
            </a:p>
          </p:txBody>
        </p:sp>
        <p:sp>
          <p:nvSpPr>
            <p:cNvPr id="11274" name="Text Box 11"/>
            <p:cNvSpPr txBox="1">
              <a:spLocks noChangeArrowheads="1"/>
            </p:cNvSpPr>
            <p:nvPr/>
          </p:nvSpPr>
          <p:spPr bwMode="auto">
            <a:xfrm>
              <a:off x="7005509" y="4653137"/>
              <a:ext cx="10801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>
                  <a:solidFill>
                    <a:schemeClr val="bg1"/>
                  </a:solidFill>
                  <a:latin typeface="Helvetica"/>
                </a:rPr>
                <a:t>BLKHOLE</a:t>
              </a:r>
            </a:p>
          </p:txBody>
        </p:sp>
        <p:sp>
          <p:nvSpPr>
            <p:cNvPr id="11275" name="Text Box 12"/>
            <p:cNvSpPr txBox="1">
              <a:spLocks noChangeArrowheads="1"/>
            </p:cNvSpPr>
            <p:nvPr/>
          </p:nvSpPr>
          <p:spPr bwMode="auto">
            <a:xfrm rot="972640">
              <a:off x="5449301" y="3832841"/>
              <a:ext cx="140250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>
                  <a:solidFill>
                    <a:schemeClr val="bg1"/>
                  </a:solidFill>
                  <a:latin typeface="Helvetica"/>
                </a:rPr>
                <a:t>TARGET</a:t>
              </a:r>
            </a:p>
          </p:txBody>
        </p:sp>
        <p:sp>
          <p:nvSpPr>
            <p:cNvPr id="11276" name="Text Box 13"/>
            <p:cNvSpPr txBox="1">
              <a:spLocks noChangeArrowheads="1"/>
            </p:cNvSpPr>
            <p:nvPr/>
          </p:nvSpPr>
          <p:spPr bwMode="auto">
            <a:xfrm rot="972640">
              <a:off x="4940969" y="2848026"/>
              <a:ext cx="96930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>
                  <a:solidFill>
                    <a:schemeClr val="bg1"/>
                  </a:solidFill>
                  <a:latin typeface="Helvetica"/>
                </a:rPr>
                <a:t>p</a:t>
              </a:r>
              <a:r>
                <a:rPr lang="en-US" sz="1400" b="1" baseline="30000">
                  <a:solidFill>
                    <a:schemeClr val="bg1"/>
                  </a:solidFill>
                  <a:latin typeface="Helvetica"/>
                </a:rPr>
                <a:t>+</a:t>
              </a:r>
              <a:r>
                <a:rPr lang="en-US" sz="1400" b="1">
                  <a:solidFill>
                    <a:schemeClr val="bg1"/>
                  </a:solidFill>
                  <a:latin typeface="Helvetica"/>
                </a:rPr>
                <a:t> beam</a:t>
              </a:r>
            </a:p>
          </p:txBody>
        </p:sp>
      </p:grp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 Simple Example</a:t>
            </a: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8AC5655-9928-4B93-9CBF-D279F4D9458D}" type="slidenum">
              <a:rPr lang="en-US" smtClean="0">
                <a:latin typeface="Tahoma" pitchFamily="34" charset="0"/>
              </a:rPr>
              <a:pPr/>
              <a:t>20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611188" y="885825"/>
            <a:ext cx="8281987" cy="568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TITLE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latin typeface="Courier New" pitchFamily="49" charset="0"/>
                <a:cs typeface="Courier New" pitchFamily="49" charset="0"/>
              </a:rPr>
              <a:t>FLUKA Course Exercise</a:t>
            </a:r>
          </a:p>
          <a:p>
            <a:pPr>
              <a:lnSpc>
                <a:spcPct val="60000"/>
              </a:lnSpc>
              <a:tabLst>
                <a:tab pos="714375" algn="l"/>
              </a:tabLst>
              <a:defRPr/>
            </a:pPr>
            <a:r>
              <a:rPr lang="en-US" sz="1150" b="1" dirty="0" smtClean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*...+....</a:t>
            </a:r>
            <a:r>
              <a:rPr lang="en-US" sz="115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1....+....2....+....3....+....4....+....5....+....6....+....7....+....*</a:t>
            </a:r>
            <a:endParaRPr lang="en-US" sz="115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latin typeface="Courier New" pitchFamily="49" charset="0"/>
                <a:cs typeface="Courier New" pitchFamily="49" charset="0"/>
              </a:rPr>
              <a:t>DEFAULTS                                                             NEW-DEFA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latin typeface="Courier New" pitchFamily="49" charset="0"/>
                <a:cs typeface="Courier New" pitchFamily="49" charset="0"/>
              </a:rPr>
              <a:t>BEAM         </a:t>
            </a:r>
            <a:r>
              <a:rPr lang="en-US" sz="115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150" b="1" dirty="0">
                <a:latin typeface="Courier New" pitchFamily="49" charset="0"/>
                <a:cs typeface="Courier New" pitchFamily="49" charset="0"/>
              </a:rPr>
              <a:t>-3.5 -0.082425      -1.7       0.0       0.0       1.0PROTON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latin typeface="Courier New" pitchFamily="49" charset="0"/>
                <a:cs typeface="Courier New" pitchFamily="49" charset="0"/>
              </a:rPr>
              <a:t>BEAMPOS      </a:t>
            </a:r>
            <a:r>
              <a:rPr lang="en-US" sz="11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50" b="1" dirty="0">
                <a:latin typeface="Courier New" pitchFamily="49" charset="0"/>
                <a:cs typeface="Courier New" pitchFamily="49" charset="0"/>
              </a:rPr>
              <a:t>0.0       0.0       0.1       0.0       0.0       0.0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 smtClean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*...+....</a:t>
            </a:r>
            <a:r>
              <a:rPr lang="en-US" sz="115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1....+....2....+....3....+....4....+....5....+....6....+....7....+....*</a:t>
            </a:r>
            <a:endParaRPr lang="en-US" sz="115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GEOBEGIN                                                             COMBNAME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0    0                  Cylindrical Target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SPH BLK	0.0  0.0  0.0  10000.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* vacuum box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RPP VOI	-1000. 1000. -1000. 1000. -1000. 1000.</a:t>
            </a:r>
            <a:r>
              <a:rPr lang="en-US" sz="115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* Lead target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RCC </a:t>
            </a:r>
            <a:r>
              <a:rPr lang="en-US" sz="1150" b="1" dirty="0" smtClean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TARG 0.0 </a:t>
            </a:r>
            <a:r>
              <a:rPr lang="en-US" sz="115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0.0 0.0 0.0 0.0 10. 5.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* Regions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* Black Hole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BLKHOLE	5   +BLK -VOI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* Void around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VAC	5   +VOI -TARG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* Target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TARGET	5   +TARG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GEOEND   </a:t>
            </a:r>
            <a:r>
              <a:rPr lang="en-US" sz="115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                                                                                                    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 smtClean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*...+....</a:t>
            </a:r>
            <a:r>
              <a:rPr lang="en-US" sz="115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1....+....2....+....3....+....4....+....5....+....6....+....7....+....*</a:t>
            </a:r>
            <a:endParaRPr lang="en-US" sz="115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latin typeface="Courier New" pitchFamily="49" charset="0"/>
                <a:cs typeface="Courier New" pitchFamily="49" charset="0"/>
              </a:rPr>
              <a:t>ASSIGNMA   </a:t>
            </a:r>
            <a:r>
              <a:rPr lang="en-US" sz="1150" b="1" dirty="0" smtClean="0">
                <a:latin typeface="Courier New" pitchFamily="49" charset="0"/>
                <a:cs typeface="Courier New" pitchFamily="49" charset="0"/>
              </a:rPr>
              <a:t> BLCKHOLE   </a:t>
            </a:r>
            <a:r>
              <a:rPr lang="en-US" sz="1150" b="1" dirty="0">
                <a:latin typeface="Courier New" pitchFamily="49" charset="0"/>
                <a:cs typeface="Courier New" pitchFamily="49" charset="0"/>
              </a:rPr>
              <a:t>BLKHOLE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latin typeface="Courier New" pitchFamily="49" charset="0"/>
                <a:cs typeface="Courier New" pitchFamily="49" charset="0"/>
              </a:rPr>
              <a:t>ASSIGNMA    </a:t>
            </a:r>
            <a:r>
              <a:rPr lang="en-US" sz="115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150" b="1" dirty="0">
                <a:latin typeface="Courier New" pitchFamily="49" charset="0"/>
                <a:cs typeface="Courier New" pitchFamily="49" charset="0"/>
              </a:rPr>
              <a:t>VACUUM       VAC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latin typeface="Courier New" pitchFamily="49" charset="0"/>
                <a:cs typeface="Courier New" pitchFamily="49" charset="0"/>
              </a:rPr>
              <a:t>ASSIGNMA    </a:t>
            </a:r>
            <a:r>
              <a:rPr lang="en-US" sz="11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50" b="1" dirty="0">
                <a:latin typeface="Courier New" pitchFamily="49" charset="0"/>
                <a:cs typeface="Courier New" pitchFamily="49" charset="0"/>
              </a:rPr>
              <a:t>LEAD    TARGET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 smtClean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*...+....</a:t>
            </a:r>
            <a:r>
              <a:rPr lang="en-US" sz="115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1....+....2....+....3....+....4....+....5....+....6....+....7....+....*</a:t>
            </a:r>
            <a:endParaRPr lang="en-US" sz="115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latin typeface="Courier New" pitchFamily="49" charset="0"/>
                <a:cs typeface="Courier New" pitchFamily="49" charset="0"/>
              </a:rPr>
              <a:t>RANDOMIZ    </a:t>
            </a:r>
            <a:r>
              <a:rPr lang="en-US" sz="115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150" b="1" dirty="0">
                <a:latin typeface="Courier New" pitchFamily="49" charset="0"/>
                <a:cs typeface="Courier New" pitchFamily="49" charset="0"/>
              </a:rPr>
              <a:t>1.0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latin typeface="Courier New" pitchFamily="49" charset="0"/>
                <a:cs typeface="Courier New" pitchFamily="49" charset="0"/>
              </a:rPr>
              <a:t>START       </a:t>
            </a:r>
            <a:r>
              <a:rPr lang="en-US" sz="11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50" b="1" dirty="0">
                <a:latin typeface="Courier New" pitchFamily="49" charset="0"/>
                <a:cs typeface="Courier New" pitchFamily="49" charset="0"/>
              </a:rPr>
              <a:t>10.0       0.0</a:t>
            </a:r>
          </a:p>
          <a:p>
            <a:pPr>
              <a:tabLst>
                <a:tab pos="714375" algn="l"/>
              </a:tabLst>
              <a:defRPr/>
            </a:pPr>
            <a:r>
              <a:rPr lang="en-US" sz="1150" b="1" dirty="0">
                <a:latin typeface="Courier New" pitchFamily="49" charset="0"/>
                <a:cs typeface="Courier New" pitchFamily="49" charset="0"/>
              </a:rPr>
              <a:t>STOP</a:t>
            </a:r>
          </a:p>
        </p:txBody>
      </p: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611188" y="2276475"/>
            <a:ext cx="4176712" cy="2808288"/>
          </a:xfrm>
          <a:prstGeom prst="rect">
            <a:avLst/>
          </a:prstGeom>
          <a:noFill/>
          <a:ln w="6350" algn="ctr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endParaRPr lang="it-IT"/>
          </a:p>
        </p:txBody>
      </p:sp>
      <p:sp>
        <p:nvSpPr>
          <p:cNvPr id="11271" name="Rectangle 14"/>
          <p:cNvSpPr>
            <a:spLocks noChangeArrowheads="1"/>
          </p:cNvSpPr>
          <p:nvPr/>
        </p:nvSpPr>
        <p:spPr bwMode="auto">
          <a:xfrm rot="-5400000">
            <a:off x="-165893" y="3485356"/>
            <a:ext cx="11731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Geometry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Prepare the working space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don’t want to run inside the $FLUPRO directories therefore:</a:t>
            </a:r>
          </a:p>
          <a:p>
            <a:pPr eaLnBrk="1" hangingPunct="1"/>
            <a:r>
              <a:rPr lang="en-US" smtClean="0"/>
              <a:t>Go to your </a:t>
            </a:r>
            <a:r>
              <a:rPr lang="en-US" smtClean="0">
                <a:solidFill>
                  <a:srgbClr val="800000"/>
                </a:solidFill>
              </a:rPr>
              <a:t>home</a:t>
            </a:r>
            <a:r>
              <a:rPr lang="en-US" smtClean="0"/>
              <a:t> directory and create a subdirectory named </a:t>
            </a:r>
            <a:r>
              <a:rPr lang="en-US" smtClean="0">
                <a:solidFill>
                  <a:srgbClr val="C00000"/>
                </a:solidFill>
              </a:rPr>
              <a:t>ex1</a:t>
            </a:r>
            <a:r>
              <a:rPr lang="en-US" smtClean="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00"/>
                </a:solidFill>
              </a:rPr>
              <a:t>		</a:t>
            </a:r>
            <a:r>
              <a:rPr lang="en-US" smtClean="0">
                <a:solidFill>
                  <a:srgbClr val="CC0000"/>
                </a:solidFill>
              </a:rPr>
              <a:t>cd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00"/>
                </a:solidFill>
              </a:rPr>
              <a:t>		</a:t>
            </a:r>
            <a:r>
              <a:rPr lang="en-US" smtClean="0">
                <a:solidFill>
                  <a:srgbClr val="CC0000"/>
                </a:solidFill>
              </a:rPr>
              <a:t>mkdir ex1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</a:rPr>
              <a:t>		cd ex1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</a:endParaRPr>
          </a:p>
          <a:p>
            <a:pPr eaLnBrk="1" hangingPunct="1"/>
            <a:r>
              <a:rPr lang="en-US" smtClean="0"/>
              <a:t>Get the source example file from the course website (copy all the </a:t>
            </a:r>
            <a:r>
              <a:rPr lang="en-US" smtClean="0">
                <a:solidFill>
                  <a:srgbClr val="800000"/>
                </a:solidFill>
              </a:rPr>
              <a:t>ex1*</a:t>
            </a:r>
            <a:r>
              <a:rPr lang="en-US" smtClean="0"/>
              <a:t> files to your subdirectory: </a:t>
            </a:r>
            <a:r>
              <a:rPr lang="en-US" b="1" smtClean="0"/>
              <a:t>ex1</a:t>
            </a:r>
            <a:r>
              <a:rPr lang="en-US" smtClean="0"/>
              <a:t>)</a:t>
            </a:r>
            <a:br>
              <a:rPr lang="en-US" smtClean="0"/>
            </a:br>
            <a:r>
              <a:rPr lang="en-US" sz="1100" smtClean="0"/>
              <a:t/>
            </a:r>
            <a:br>
              <a:rPr lang="en-US" sz="1100" smtClean="0"/>
            </a:br>
            <a:r>
              <a:rPr lang="en-US" smtClean="0"/>
              <a:t>http://www.fluka.org/fluka.php?id=course&amp;sub=program&amp;navig=2&amp;which=heidelberg2011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0000"/>
                </a:solidFill>
              </a:rPr>
              <a:t>		</a:t>
            </a:r>
            <a:r>
              <a:rPr lang="en-US" smtClean="0">
                <a:solidFill>
                  <a:srgbClr val="CC0000"/>
                </a:solidFill>
              </a:rPr>
              <a:t>download ex1*</a:t>
            </a:r>
          </a:p>
        </p:txBody>
      </p:sp>
      <p:sp>
        <p:nvSpPr>
          <p:cNvPr id="1229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FB2D3B6-F7D0-4925-8A36-9FC61DEBCCAF}" type="slidenum">
              <a:rPr lang="en-US" smtClean="0">
                <a:latin typeface="Tahoma" pitchFamily="34" charset="0"/>
              </a:rPr>
              <a:pPr/>
              <a:t>21</a:t>
            </a:fld>
            <a:endParaRPr lang="en-US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Now let’s test the installation</a:t>
            </a:r>
          </a:p>
        </p:txBody>
      </p:sp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D9BDE12-F225-44FB-880C-8559E7BA375D}" type="slidenum">
              <a:rPr lang="en-US" smtClean="0">
                <a:latin typeface="Tahoma" pitchFamily="34" charset="0"/>
              </a:rPr>
              <a:pPr/>
              <a:t>22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695127" y="1071339"/>
            <a:ext cx="7391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Helvetica"/>
              </a:rPr>
              <a:t>After you have created your standard FLUKA we can run the first example: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82427" y="3087464"/>
            <a:ext cx="8054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0000"/>
                </a:solidFill>
                <a:latin typeface="Helvetica"/>
              </a:rPr>
              <a:t>$FLUPRO/flutil/rfluka -e $FLUPRO/flukahp -N0 -M1 ex1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4355902" y="3519264"/>
            <a:ext cx="24288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 flipV="1">
            <a:off x="4070152" y="3590702"/>
            <a:ext cx="1285875" cy="1000125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39552" y="4097114"/>
            <a:ext cx="4216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>
                <a:latin typeface="Helvetica"/>
              </a:rPr>
              <a:t>Specifies the executable </a:t>
            </a:r>
          </a:p>
          <a:p>
            <a:pPr algn="just"/>
            <a:r>
              <a:rPr lang="en-US">
                <a:latin typeface="Helvetica"/>
              </a:rPr>
              <a:t>name: if it is </a:t>
            </a:r>
            <a:r>
              <a:rPr lang="en-US">
                <a:solidFill>
                  <a:srgbClr val="800000"/>
                </a:solidFill>
                <a:latin typeface="Helvetica"/>
              </a:rPr>
              <a:t>flukahp </a:t>
            </a:r>
            <a:r>
              <a:rPr lang="en-US">
                <a:latin typeface="Helvetica"/>
              </a:rPr>
              <a:t>in</a:t>
            </a:r>
            <a:r>
              <a:rPr lang="en-US">
                <a:solidFill>
                  <a:srgbClr val="800000"/>
                </a:solidFill>
                <a:latin typeface="Helvetica"/>
              </a:rPr>
              <a:t> $FLUPRO</a:t>
            </a:r>
            <a:r>
              <a:rPr lang="en-US">
                <a:solidFill>
                  <a:schemeClr val="accent2"/>
                </a:solidFill>
                <a:latin typeface="Helvetica"/>
              </a:rPr>
              <a:t> </a:t>
            </a:r>
            <a:r>
              <a:rPr lang="en-US">
                <a:latin typeface="Helvetica"/>
              </a:rPr>
              <a:t>(default) </a:t>
            </a:r>
            <a:r>
              <a:rPr lang="en-US">
                <a:solidFill>
                  <a:srgbClr val="FF0000"/>
                </a:solidFill>
                <a:latin typeface="Helvetica"/>
              </a:rPr>
              <a:t>then it can be omitted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8023027" y="3519264"/>
            <a:ext cx="76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V="1">
            <a:off x="8243689" y="3590702"/>
            <a:ext cx="112713" cy="576262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5343327" y="4235227"/>
            <a:ext cx="33528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>
                <a:latin typeface="Helvetica"/>
              </a:rPr>
              <a:t>Name of the </a:t>
            </a:r>
            <a:r>
              <a:rPr lang="en-US">
                <a:solidFill>
                  <a:srgbClr val="FF0000"/>
                </a:solidFill>
                <a:latin typeface="Helvetica"/>
              </a:rPr>
              <a:t>input file. </a:t>
            </a:r>
            <a:r>
              <a:rPr lang="en-US">
                <a:solidFill>
                  <a:schemeClr val="tx2"/>
                </a:solidFill>
                <a:latin typeface="Helvetica"/>
              </a:rPr>
              <a:t>It must be a file named</a:t>
            </a:r>
            <a:r>
              <a:rPr lang="en-US">
                <a:solidFill>
                  <a:srgbClr val="FF0000"/>
                </a:solidFill>
                <a:latin typeface="Helvetica"/>
              </a:rPr>
              <a:t> ****.inp </a:t>
            </a:r>
            <a:r>
              <a:rPr lang="en-US">
                <a:solidFill>
                  <a:schemeClr val="tx2"/>
                </a:solidFill>
                <a:latin typeface="Helvetica"/>
              </a:rPr>
              <a:t>and</a:t>
            </a:r>
            <a:r>
              <a:rPr lang="en-US">
                <a:solidFill>
                  <a:srgbClr val="FF0000"/>
                </a:solidFill>
                <a:latin typeface="Helvetica"/>
              </a:rPr>
              <a:t> .inp </a:t>
            </a:r>
            <a:r>
              <a:rPr lang="en-US">
                <a:solidFill>
                  <a:schemeClr val="tx2"/>
                </a:solidFill>
                <a:latin typeface="Helvetica"/>
              </a:rPr>
              <a:t>has to</a:t>
            </a:r>
            <a:r>
              <a:rPr lang="en-US">
                <a:solidFill>
                  <a:srgbClr val="FF0000"/>
                </a:solidFill>
                <a:latin typeface="Helvetica"/>
              </a:rPr>
              <a:t> </a:t>
            </a:r>
            <a:r>
              <a:rPr lang="en-US">
                <a:solidFill>
                  <a:schemeClr val="tx2"/>
                </a:solidFill>
                <a:latin typeface="Helvetica"/>
              </a:rPr>
              <a:t>be</a:t>
            </a:r>
            <a:r>
              <a:rPr lang="en-US">
                <a:solidFill>
                  <a:srgbClr val="FF0000"/>
                </a:solidFill>
                <a:latin typeface="Helvetica"/>
              </a:rPr>
              <a:t> omitted.</a:t>
            </a:r>
            <a:r>
              <a:rPr lang="en-US">
                <a:latin typeface="Helvetica"/>
              </a:rPr>
              <a:t> </a:t>
            </a:r>
            <a:endParaRPr lang="en-US">
              <a:solidFill>
                <a:srgbClr val="FF0000"/>
              </a:solidFill>
              <a:latin typeface="Helvetica"/>
            </a:endParaRPr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7526139" y="2376264"/>
            <a:ext cx="187325" cy="79375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6514902" y="1733327"/>
            <a:ext cx="21478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Helvetica"/>
              </a:rPr>
              <a:t>No. of Last cycle </a:t>
            </a:r>
          </a:p>
          <a:p>
            <a:r>
              <a:rPr lang="en-US" sz="2000">
                <a:latin typeface="Helvetica"/>
              </a:rPr>
              <a:t>(default is 5)</a:t>
            </a:r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6083102" y="2439764"/>
            <a:ext cx="936625" cy="719138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035227" y="1804764"/>
            <a:ext cx="22494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Helvetica"/>
              </a:rPr>
              <a:t>No. of previous</a:t>
            </a:r>
            <a:br>
              <a:rPr lang="en-US" sz="2000">
                <a:latin typeface="Helvetica"/>
              </a:rPr>
            </a:br>
            <a:r>
              <a:rPr lang="en-US" sz="2000">
                <a:latin typeface="Helvetica"/>
              </a:rPr>
              <a:t>cycle (default is 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What rfluka does:</a:t>
            </a:r>
          </a:p>
        </p:txBody>
      </p:sp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AB8438A-D52F-4A36-83A9-8611051ABCC6}" type="slidenum">
              <a:rPr lang="en-US" smtClean="0">
                <a:latin typeface="Tahoma" pitchFamily="34" charset="0"/>
              </a:rPr>
              <a:pPr/>
              <a:t>23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838200" y="966788"/>
            <a:ext cx="7254875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200"/>
              </a:lnSpc>
            </a:pPr>
            <a:r>
              <a:rPr lang="en-US" sz="2000">
                <a:latin typeface="Helvetica"/>
              </a:rPr>
              <a:t>It creates a temporary subdirectory: </a:t>
            </a:r>
            <a:r>
              <a:rPr lang="en-US" sz="2000">
                <a:solidFill>
                  <a:srgbClr val="FF0000"/>
                </a:solidFill>
                <a:latin typeface="Helvetica"/>
              </a:rPr>
              <a:t>$PWD/fluka_nnnn</a:t>
            </a:r>
          </a:p>
          <a:p>
            <a:pPr>
              <a:lnSpc>
                <a:spcPts val="2200"/>
              </a:lnSpc>
            </a:pPr>
            <a:r>
              <a:rPr lang="en-US" sz="2000">
                <a:latin typeface="Helvetica"/>
              </a:rPr>
              <a:t>($PWD means the current directory)</a:t>
            </a:r>
          </a:p>
          <a:p>
            <a:pPr>
              <a:lnSpc>
                <a:spcPts val="2200"/>
              </a:lnSpc>
            </a:pPr>
            <a:r>
              <a:rPr lang="en-US" sz="2000">
                <a:latin typeface="Helvetica"/>
              </a:rPr>
              <a:t>where </a:t>
            </a:r>
            <a:r>
              <a:rPr lang="en-US" sz="2000">
                <a:solidFill>
                  <a:srgbClr val="FF0000"/>
                </a:solidFill>
                <a:latin typeface="Helvetica"/>
              </a:rPr>
              <a:t>nnnn</a:t>
            </a:r>
            <a:r>
              <a:rPr lang="en-US" sz="2000">
                <a:latin typeface="Helvetica"/>
              </a:rPr>
              <a:t> is the system process-id assigned to FLUKA. There all necessary assignments are defined  and output files are written.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286000" y="2420938"/>
            <a:ext cx="67818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1428750" algn="l"/>
              </a:tabLst>
            </a:pPr>
            <a:r>
              <a:rPr lang="en-US" sz="2000">
                <a:latin typeface="Helvetica"/>
              </a:rPr>
              <a:t>elasct.bin	</a:t>
            </a:r>
            <a:r>
              <a:rPr lang="en-US" sz="2000">
                <a:latin typeface="Helvetica"/>
                <a:sym typeface="Symbol" pitchFamily="18" charset="2"/>
              </a:rPr>
              <a:t></a:t>
            </a:r>
            <a:r>
              <a:rPr lang="en-US" sz="2000">
                <a:latin typeface="Helvetica"/>
              </a:rPr>
              <a:t> </a:t>
            </a:r>
            <a:r>
              <a:rPr lang="en-US" sz="2000">
                <a:solidFill>
                  <a:srgbClr val="CC0000"/>
                </a:solidFill>
                <a:latin typeface="Helvetica"/>
              </a:rPr>
              <a:t>$FLUPRO/elasct.bin</a:t>
            </a:r>
          </a:p>
          <a:p>
            <a:pPr>
              <a:tabLst>
                <a:tab pos="1428750" algn="l"/>
              </a:tabLst>
            </a:pPr>
            <a:r>
              <a:rPr lang="en-US" sz="2000">
                <a:latin typeface="Helvetica"/>
              </a:rPr>
              <a:t>fluodt.dat	</a:t>
            </a:r>
            <a:r>
              <a:rPr lang="en-US" sz="2000">
                <a:latin typeface="Helvetica"/>
                <a:sym typeface="Symbol" pitchFamily="18" charset="2"/>
              </a:rPr>
              <a:t></a:t>
            </a:r>
            <a:r>
              <a:rPr lang="en-US" sz="2000">
                <a:latin typeface="Helvetica"/>
              </a:rPr>
              <a:t> </a:t>
            </a:r>
            <a:r>
              <a:rPr lang="en-US" sz="2000">
                <a:solidFill>
                  <a:srgbClr val="CC0000"/>
                </a:solidFill>
                <a:latin typeface="Helvetica"/>
              </a:rPr>
              <a:t>$FLUPRO/fluodt.dat</a:t>
            </a:r>
          </a:p>
          <a:p>
            <a:pPr>
              <a:tabLst>
                <a:tab pos="1428750" algn="l"/>
              </a:tabLst>
            </a:pPr>
            <a:r>
              <a:rPr lang="en-US" sz="2000">
                <a:latin typeface="Helvetica"/>
              </a:rPr>
              <a:t>fort.1	</a:t>
            </a:r>
            <a:r>
              <a:rPr lang="en-US" sz="2000">
                <a:latin typeface="Helvetica"/>
                <a:sym typeface="Symbol" pitchFamily="18" charset="2"/>
              </a:rPr>
              <a:t></a:t>
            </a:r>
            <a:r>
              <a:rPr lang="en-US" sz="2000">
                <a:latin typeface="Helvetica"/>
              </a:rPr>
              <a:t> </a:t>
            </a:r>
            <a:r>
              <a:rPr lang="en-US" sz="2000">
                <a:solidFill>
                  <a:srgbClr val="CC0000"/>
                </a:solidFill>
                <a:latin typeface="Helvetica"/>
              </a:rPr>
              <a:t>../ranex_1001</a:t>
            </a:r>
          </a:p>
          <a:p>
            <a:pPr>
              <a:tabLst>
                <a:tab pos="1428750" algn="l"/>
              </a:tabLst>
            </a:pPr>
            <a:r>
              <a:rPr lang="en-US" sz="2000">
                <a:latin typeface="Helvetica"/>
              </a:rPr>
              <a:t>fort.11	</a:t>
            </a:r>
            <a:r>
              <a:rPr lang="en-US" sz="2000">
                <a:latin typeface="Helvetica"/>
                <a:sym typeface="Symbol" pitchFamily="18" charset="2"/>
              </a:rPr>
              <a:t></a:t>
            </a:r>
            <a:r>
              <a:rPr lang="en-US" sz="2000">
                <a:latin typeface="Helvetica"/>
              </a:rPr>
              <a:t> </a:t>
            </a:r>
            <a:r>
              <a:rPr lang="en-US" sz="2000">
                <a:solidFill>
                  <a:srgbClr val="CC0000"/>
                </a:solidFill>
                <a:latin typeface="Helvetica"/>
              </a:rPr>
              <a:t>ex_1001.out</a:t>
            </a:r>
          </a:p>
          <a:p>
            <a:pPr>
              <a:tabLst>
                <a:tab pos="1428750" algn="l"/>
              </a:tabLst>
            </a:pPr>
            <a:r>
              <a:rPr lang="en-US" sz="2000">
                <a:latin typeface="Helvetica"/>
              </a:rPr>
              <a:t>fort.12	</a:t>
            </a:r>
            <a:r>
              <a:rPr lang="en-US" sz="2000">
                <a:latin typeface="Helvetica"/>
                <a:sym typeface="Symbol" pitchFamily="18" charset="2"/>
              </a:rPr>
              <a:t></a:t>
            </a:r>
            <a:r>
              <a:rPr lang="en-US" sz="2000">
                <a:latin typeface="Helvetica"/>
              </a:rPr>
              <a:t> </a:t>
            </a:r>
            <a:r>
              <a:rPr lang="en-US" sz="2000">
                <a:solidFill>
                  <a:srgbClr val="CC0000"/>
                </a:solidFill>
                <a:latin typeface="Helvetica"/>
              </a:rPr>
              <a:t>libec_thihecufealw_10t.pemf</a:t>
            </a:r>
          </a:p>
          <a:p>
            <a:pPr>
              <a:tabLst>
                <a:tab pos="1428750" algn="l"/>
              </a:tabLst>
            </a:pPr>
            <a:r>
              <a:rPr lang="en-US" sz="2000">
                <a:latin typeface="Helvetica"/>
              </a:rPr>
              <a:t>fort.15	</a:t>
            </a:r>
            <a:r>
              <a:rPr lang="en-US" sz="2000">
                <a:latin typeface="Helvetica"/>
                <a:sym typeface="Symbol" pitchFamily="18" charset="2"/>
              </a:rPr>
              <a:t></a:t>
            </a:r>
            <a:r>
              <a:rPr lang="en-US" sz="2000">
                <a:latin typeface="Helvetica"/>
              </a:rPr>
              <a:t> </a:t>
            </a:r>
            <a:r>
              <a:rPr lang="en-US" sz="2000">
                <a:solidFill>
                  <a:srgbClr val="CC0000"/>
                </a:solidFill>
                <a:latin typeface="Helvetica"/>
              </a:rPr>
              <a:t>ex_1001.err</a:t>
            </a:r>
          </a:p>
          <a:p>
            <a:pPr>
              <a:tabLst>
                <a:tab pos="1428750" algn="l"/>
              </a:tabLst>
            </a:pPr>
            <a:r>
              <a:rPr lang="en-US" sz="2000">
                <a:latin typeface="Helvetica"/>
              </a:rPr>
              <a:t>fort.16	</a:t>
            </a:r>
            <a:r>
              <a:rPr lang="en-US" sz="2000">
                <a:latin typeface="Helvetica"/>
                <a:sym typeface="Symbol" pitchFamily="18" charset="2"/>
              </a:rPr>
              <a:t></a:t>
            </a:r>
            <a:r>
              <a:rPr lang="en-US" sz="2000">
                <a:latin typeface="Helvetica"/>
              </a:rPr>
              <a:t> </a:t>
            </a:r>
            <a:r>
              <a:rPr lang="en-US" sz="2000">
                <a:solidFill>
                  <a:srgbClr val="CC0000"/>
                </a:solidFill>
                <a:latin typeface="Helvetica"/>
              </a:rPr>
              <a:t>“geometry scratch”</a:t>
            </a:r>
          </a:p>
          <a:p>
            <a:pPr>
              <a:tabLst>
                <a:tab pos="1428750" algn="l"/>
              </a:tabLst>
            </a:pPr>
            <a:r>
              <a:rPr lang="en-US" sz="2000">
                <a:latin typeface="Helvetica"/>
              </a:rPr>
              <a:t>fort.2	</a:t>
            </a:r>
            <a:r>
              <a:rPr lang="en-US" sz="2000">
                <a:latin typeface="Helvetica"/>
                <a:sym typeface="Symbol" pitchFamily="18" charset="2"/>
              </a:rPr>
              <a:t></a:t>
            </a:r>
            <a:r>
              <a:rPr lang="en-US" sz="2000">
                <a:latin typeface="Helvetica"/>
              </a:rPr>
              <a:t> </a:t>
            </a:r>
            <a:r>
              <a:rPr lang="en-US" sz="2000">
                <a:solidFill>
                  <a:srgbClr val="CC0000"/>
                </a:solidFill>
                <a:latin typeface="Helvetica"/>
              </a:rPr>
              <a:t>ranex_1002</a:t>
            </a:r>
          </a:p>
          <a:p>
            <a:pPr>
              <a:tabLst>
                <a:tab pos="1428750" algn="l"/>
              </a:tabLst>
            </a:pPr>
            <a:r>
              <a:rPr lang="en-US" sz="2000">
                <a:latin typeface="Helvetica"/>
              </a:rPr>
              <a:t>neuxsc.bin	</a:t>
            </a:r>
            <a:r>
              <a:rPr lang="en-US" sz="2000">
                <a:latin typeface="Helvetica"/>
                <a:sym typeface="Symbol" pitchFamily="18" charset="2"/>
              </a:rPr>
              <a:t></a:t>
            </a:r>
            <a:r>
              <a:rPr lang="en-US" sz="2000">
                <a:latin typeface="Helvetica"/>
              </a:rPr>
              <a:t> </a:t>
            </a:r>
            <a:r>
              <a:rPr lang="en-US" sz="2000">
                <a:solidFill>
                  <a:srgbClr val="CC0000"/>
                </a:solidFill>
                <a:latin typeface="Helvetica"/>
              </a:rPr>
              <a:t>$FLUPRO/neuxsc-ind_260.bin</a:t>
            </a:r>
          </a:p>
          <a:p>
            <a:pPr>
              <a:tabLst>
                <a:tab pos="1428750" algn="l"/>
              </a:tabLst>
            </a:pPr>
            <a:r>
              <a:rPr lang="en-US" sz="2000">
                <a:latin typeface="Helvetica"/>
              </a:rPr>
              <a:t>nuclear.bin	</a:t>
            </a:r>
            <a:r>
              <a:rPr lang="en-US" sz="2000">
                <a:latin typeface="Helvetica"/>
                <a:sym typeface="Symbol" pitchFamily="18" charset="2"/>
              </a:rPr>
              <a:t></a:t>
            </a:r>
            <a:r>
              <a:rPr lang="en-US" sz="2000">
                <a:latin typeface="Helvetica"/>
              </a:rPr>
              <a:t> </a:t>
            </a:r>
            <a:r>
              <a:rPr lang="en-US" sz="2000">
                <a:solidFill>
                  <a:srgbClr val="CC0000"/>
                </a:solidFill>
                <a:latin typeface="Helvetica"/>
              </a:rPr>
              <a:t>$FLUPRO/nuclear.bin</a:t>
            </a:r>
          </a:p>
          <a:p>
            <a:pPr>
              <a:tabLst>
                <a:tab pos="1428750" algn="l"/>
              </a:tabLst>
            </a:pPr>
            <a:r>
              <a:rPr lang="en-US" sz="2000">
                <a:latin typeface="Helvetica"/>
              </a:rPr>
              <a:t>sigmapi.bin	</a:t>
            </a:r>
            <a:r>
              <a:rPr lang="en-US" sz="2000">
                <a:latin typeface="Helvetica"/>
                <a:sym typeface="Symbol" pitchFamily="18" charset="2"/>
              </a:rPr>
              <a:t></a:t>
            </a:r>
            <a:r>
              <a:rPr lang="en-US" sz="2000">
                <a:latin typeface="Helvetica"/>
              </a:rPr>
              <a:t> </a:t>
            </a:r>
            <a:r>
              <a:rPr lang="en-US" sz="2000">
                <a:solidFill>
                  <a:srgbClr val="CC0000"/>
                </a:solidFill>
                <a:latin typeface="Helvetica"/>
              </a:rPr>
              <a:t>$FLUPRO/sigmapi.bin</a:t>
            </a:r>
          </a:p>
          <a:p>
            <a:pPr>
              <a:tabLst>
                <a:tab pos="1428750" algn="l"/>
              </a:tabLst>
            </a:pPr>
            <a:r>
              <a:rPr lang="en-US" sz="2000">
                <a:latin typeface="Helvetica"/>
              </a:rPr>
              <a:t>xnloan.dat	</a:t>
            </a:r>
            <a:r>
              <a:rPr lang="en-US" sz="2000">
                <a:latin typeface="Helvetica"/>
                <a:sym typeface="Symbol" pitchFamily="18" charset="2"/>
              </a:rPr>
              <a:t></a:t>
            </a:r>
            <a:r>
              <a:rPr lang="en-US" sz="2000">
                <a:latin typeface="Helvetica"/>
              </a:rPr>
              <a:t> </a:t>
            </a:r>
            <a:r>
              <a:rPr lang="en-US" sz="2000">
                <a:solidFill>
                  <a:srgbClr val="CC0000"/>
                </a:solidFill>
                <a:latin typeface="Helvetica"/>
              </a:rPr>
              <a:t>$FLUPRO/xnloan.dat</a:t>
            </a:r>
          </a:p>
          <a:p>
            <a:pPr>
              <a:tabLst>
                <a:tab pos="1428750" algn="l"/>
              </a:tabLst>
            </a:pPr>
            <a:endParaRPr lang="en-US" sz="2000">
              <a:solidFill>
                <a:srgbClr val="CC0000"/>
              </a:solidFill>
              <a:latin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At the end of the FLUKA run:</a:t>
            </a:r>
          </a:p>
        </p:txBody>
      </p:sp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EF0E29B-088B-43A2-B4D6-FD943C840637}" type="slidenum">
              <a:rPr lang="en-US" smtClean="0">
                <a:latin typeface="Tahoma" pitchFamily="34" charset="0"/>
              </a:rPr>
              <a:pPr/>
              <a:t>24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773113" y="1122363"/>
            <a:ext cx="5988050" cy="530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Helvetica"/>
              </a:rPr>
              <a:t>If everything is OK the temporary directory disappears</a:t>
            </a:r>
          </a:p>
          <a:p>
            <a:r>
              <a:rPr lang="en-US" sz="1800" dirty="0">
                <a:latin typeface="Helvetica"/>
              </a:rPr>
              <a:t>And the relevant results are copied in the start directory:</a:t>
            </a:r>
          </a:p>
          <a:p>
            <a:endParaRPr lang="en-US" sz="1800" dirty="0">
              <a:latin typeface="Helvetica"/>
            </a:endParaRPr>
          </a:p>
          <a:p>
            <a:endParaRPr lang="en-US" sz="1800" dirty="0">
              <a:latin typeface="Helvetica"/>
            </a:endParaRPr>
          </a:p>
          <a:p>
            <a:r>
              <a:rPr lang="en-US" sz="1800" dirty="0">
                <a:latin typeface="Helvetica"/>
              </a:rPr>
              <a:t>Removing links</a:t>
            </a:r>
          </a:p>
          <a:p>
            <a:endParaRPr lang="en-US" sz="1800" dirty="0">
              <a:latin typeface="Helvetica"/>
            </a:endParaRPr>
          </a:p>
          <a:p>
            <a:r>
              <a:rPr lang="en-US" sz="1800" dirty="0">
                <a:latin typeface="Helvetica"/>
              </a:rPr>
              <a:t>Removing temporary files</a:t>
            </a:r>
          </a:p>
          <a:p>
            <a:endParaRPr lang="en-US" sz="1800" dirty="0">
              <a:latin typeface="Helvetica"/>
            </a:endParaRPr>
          </a:p>
          <a:p>
            <a:r>
              <a:rPr lang="en-US" sz="1800" dirty="0">
                <a:latin typeface="Helvetica"/>
              </a:rPr>
              <a:t>Saving output and random number seed</a:t>
            </a:r>
          </a:p>
          <a:p>
            <a:endParaRPr lang="en-US" sz="1800" dirty="0">
              <a:latin typeface="Helvetica"/>
            </a:endParaRPr>
          </a:p>
          <a:p>
            <a:r>
              <a:rPr lang="en-US" sz="1800" dirty="0">
                <a:latin typeface="Helvetica"/>
              </a:rPr>
              <a:t>Saving additional files from scoring requested by the user</a:t>
            </a:r>
          </a:p>
          <a:p>
            <a:r>
              <a:rPr lang="en-US" sz="1800" dirty="0">
                <a:latin typeface="Helvetica"/>
              </a:rPr>
              <a:t>   </a:t>
            </a:r>
            <a:r>
              <a:rPr lang="en-US" sz="1400" dirty="0" smtClean="0">
                <a:latin typeface="Helvetica"/>
              </a:rPr>
              <a:t>Moving </a:t>
            </a:r>
            <a:r>
              <a:rPr lang="en-US" sz="1400" dirty="0">
                <a:latin typeface="Helvetica"/>
              </a:rPr>
              <a:t>fort.33 to /home/username/work/ex1/ex1001_fort.33</a:t>
            </a:r>
          </a:p>
          <a:p>
            <a:r>
              <a:rPr lang="en-US" sz="1400" dirty="0">
                <a:latin typeface="Helvetica"/>
              </a:rPr>
              <a:t>    </a:t>
            </a:r>
            <a:r>
              <a:rPr lang="en-US" sz="1400" dirty="0" smtClean="0">
                <a:latin typeface="Helvetica"/>
              </a:rPr>
              <a:t>Moving </a:t>
            </a:r>
            <a:r>
              <a:rPr lang="en-US" sz="1400" dirty="0">
                <a:latin typeface="Helvetica"/>
              </a:rPr>
              <a:t>fort.47 to /home/username/work/ex1/ex1001_fort.47</a:t>
            </a:r>
          </a:p>
          <a:p>
            <a:r>
              <a:rPr lang="en-US" sz="1400" dirty="0">
                <a:latin typeface="Helvetica"/>
              </a:rPr>
              <a:t>    </a:t>
            </a:r>
            <a:r>
              <a:rPr lang="en-US" sz="1400" dirty="0" smtClean="0">
                <a:latin typeface="Helvetica"/>
              </a:rPr>
              <a:t>Moving </a:t>
            </a:r>
            <a:r>
              <a:rPr lang="en-US" sz="1400" dirty="0">
                <a:latin typeface="Helvetica"/>
              </a:rPr>
              <a:t>fort.48 to /home/username/work/ex1/ex1001_fort.48</a:t>
            </a:r>
          </a:p>
          <a:p>
            <a:r>
              <a:rPr lang="en-US" sz="1400" dirty="0">
                <a:latin typeface="Helvetica"/>
              </a:rPr>
              <a:t>    </a:t>
            </a:r>
            <a:r>
              <a:rPr lang="en-US" sz="1400" dirty="0" smtClean="0">
                <a:latin typeface="Helvetica"/>
              </a:rPr>
              <a:t>Moving </a:t>
            </a:r>
            <a:r>
              <a:rPr lang="en-US" sz="1400" dirty="0">
                <a:latin typeface="Helvetica"/>
              </a:rPr>
              <a:t>fort.49 to /home/username/work/ex1/ex1001_fort.49</a:t>
            </a:r>
          </a:p>
          <a:p>
            <a:r>
              <a:rPr lang="en-US" sz="1400" dirty="0">
                <a:latin typeface="Helvetica"/>
              </a:rPr>
              <a:t>    </a:t>
            </a:r>
            <a:r>
              <a:rPr lang="en-US" sz="1400" dirty="0" smtClean="0">
                <a:latin typeface="Helvetica"/>
              </a:rPr>
              <a:t>Moving </a:t>
            </a:r>
            <a:r>
              <a:rPr lang="en-US" sz="1400" dirty="0">
                <a:latin typeface="Helvetica"/>
              </a:rPr>
              <a:t>fort.50 to /home/username/work/ex1/ex1001_fort.50</a:t>
            </a:r>
          </a:p>
          <a:p>
            <a:r>
              <a:rPr lang="en-US" sz="1800" dirty="0">
                <a:latin typeface="Helvetica"/>
              </a:rPr>
              <a:t>     </a:t>
            </a:r>
          </a:p>
          <a:p>
            <a:r>
              <a:rPr lang="en-US" sz="1800" dirty="0">
                <a:latin typeface="Helvetica"/>
              </a:rPr>
              <a:t>End of FLUKA run</a:t>
            </a:r>
          </a:p>
          <a:p>
            <a:endParaRPr lang="en-US" sz="1800" dirty="0">
              <a:latin typeface="Helvetica"/>
            </a:endParaRPr>
          </a:p>
          <a:p>
            <a:endParaRPr lang="en-US" sz="1600" dirty="0">
              <a:latin typeface="Helvetica"/>
            </a:endParaRP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827088" y="3694113"/>
            <a:ext cx="41052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H="1">
            <a:off x="3635375" y="2614613"/>
            <a:ext cx="2000250" cy="7143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262313" y="2038350"/>
            <a:ext cx="58816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Helvetica"/>
              </a:rPr>
              <a:t>by default you have </a:t>
            </a:r>
            <a:r>
              <a:rPr lang="en-US" sz="1800">
                <a:solidFill>
                  <a:srgbClr val="FF0000"/>
                </a:solidFill>
                <a:latin typeface="Helvetica"/>
              </a:rPr>
              <a:t>ex1</a:t>
            </a:r>
            <a:r>
              <a:rPr lang="en-US" sz="1800">
                <a:solidFill>
                  <a:srgbClr val="000000"/>
                </a:solidFill>
                <a:latin typeface="Helvetica"/>
              </a:rPr>
              <a:t>00n</a:t>
            </a:r>
            <a:r>
              <a:rPr lang="en-US" sz="1800">
                <a:solidFill>
                  <a:srgbClr val="FF0000"/>
                </a:solidFill>
                <a:latin typeface="Helvetica"/>
              </a:rPr>
              <a:t>.log</a:t>
            </a:r>
            <a:r>
              <a:rPr lang="en-US" sz="1800">
                <a:latin typeface="Helvetica"/>
              </a:rPr>
              <a:t>, </a:t>
            </a:r>
            <a:r>
              <a:rPr lang="en-US" sz="1800">
                <a:solidFill>
                  <a:srgbClr val="FF0000"/>
                </a:solidFill>
                <a:latin typeface="Helvetica"/>
              </a:rPr>
              <a:t>ex1</a:t>
            </a:r>
            <a:r>
              <a:rPr lang="en-US" sz="1800">
                <a:solidFill>
                  <a:srgbClr val="000000"/>
                </a:solidFill>
                <a:latin typeface="Helvetica"/>
              </a:rPr>
              <a:t>00n</a:t>
            </a:r>
            <a:r>
              <a:rPr lang="en-US" sz="1800">
                <a:solidFill>
                  <a:srgbClr val="FF0000"/>
                </a:solidFill>
                <a:latin typeface="Helvetica"/>
              </a:rPr>
              <a:t>.out</a:t>
            </a:r>
            <a:r>
              <a:rPr lang="en-US" sz="1800">
                <a:latin typeface="Helvetica"/>
              </a:rPr>
              <a:t>, </a:t>
            </a:r>
          </a:p>
          <a:p>
            <a:r>
              <a:rPr lang="en-US" sz="1800">
                <a:solidFill>
                  <a:srgbClr val="FF0000"/>
                </a:solidFill>
                <a:latin typeface="Helvetica"/>
              </a:rPr>
              <a:t>ex1</a:t>
            </a:r>
            <a:r>
              <a:rPr lang="en-US" sz="1800">
                <a:solidFill>
                  <a:srgbClr val="000000"/>
                </a:solidFill>
                <a:latin typeface="Helvetica"/>
              </a:rPr>
              <a:t>00n</a:t>
            </a:r>
            <a:r>
              <a:rPr lang="en-US" sz="1800">
                <a:solidFill>
                  <a:srgbClr val="FF0000"/>
                </a:solidFill>
                <a:latin typeface="Helvetica"/>
              </a:rPr>
              <a:t>.err</a:t>
            </a:r>
            <a:r>
              <a:rPr lang="en-US" sz="1800">
                <a:latin typeface="Helvetica"/>
              </a:rPr>
              <a:t> and </a:t>
            </a:r>
            <a:r>
              <a:rPr lang="en-US" sz="1800">
                <a:solidFill>
                  <a:srgbClr val="FF0000"/>
                </a:solidFill>
                <a:latin typeface="Helvetica"/>
              </a:rPr>
              <a:t>ranex1</a:t>
            </a:r>
            <a:r>
              <a:rPr lang="en-US" sz="1800">
                <a:solidFill>
                  <a:srgbClr val="000000"/>
                </a:solidFill>
                <a:latin typeface="Helvetica"/>
              </a:rPr>
              <a:t>00m</a:t>
            </a:r>
            <a:r>
              <a:rPr lang="en-US" sz="1800">
                <a:solidFill>
                  <a:schemeClr val="accent2"/>
                </a:solidFill>
                <a:latin typeface="Helvetica"/>
              </a:rPr>
              <a:t> </a:t>
            </a:r>
            <a:r>
              <a:rPr lang="en-US" sz="1800">
                <a:latin typeface="Helvetica"/>
              </a:rPr>
              <a:t>(seed for cycle</a:t>
            </a:r>
            <a:r>
              <a:rPr lang="en-US" sz="1800">
                <a:solidFill>
                  <a:schemeClr val="accent2"/>
                </a:solidFill>
                <a:latin typeface="Helvetica"/>
              </a:rPr>
              <a:t> </a:t>
            </a:r>
            <a:r>
              <a:rPr lang="en-US" sz="1800">
                <a:solidFill>
                  <a:srgbClr val="000000"/>
                </a:solidFill>
                <a:latin typeface="Helvetica"/>
              </a:rPr>
              <a:t>m = n+1</a:t>
            </a:r>
            <a:r>
              <a:rPr lang="en-US" sz="1800">
                <a:latin typeface="Helvetica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Checking FLUKA during the run</a:t>
            </a:r>
          </a:p>
        </p:txBody>
      </p:sp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10AB2D5-CBD8-470F-B407-9C69723E02D4}" type="slidenum">
              <a:rPr lang="en-US" smtClean="0">
                <a:latin typeface="Tahoma" pitchFamily="34" charset="0"/>
              </a:rPr>
              <a:pPr/>
              <a:t>25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642938" y="981075"/>
            <a:ext cx="8032750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>
                <a:latin typeface="Helvetica"/>
              </a:rPr>
              <a:t>Look in the temporary directory:</a:t>
            </a:r>
          </a:p>
          <a:p>
            <a:pPr algn="just"/>
            <a:r>
              <a:rPr lang="en-US">
                <a:latin typeface="Helvetica"/>
              </a:rPr>
              <a:t>a) Initialization phase ends when the </a:t>
            </a:r>
            <a:r>
              <a:rPr lang="en-US">
                <a:solidFill>
                  <a:srgbClr val="800000"/>
                </a:solidFill>
                <a:latin typeface="Helvetica"/>
              </a:rPr>
              <a:t>*.err</a:t>
            </a:r>
            <a:r>
              <a:rPr lang="en-US">
                <a:latin typeface="Helvetica"/>
              </a:rPr>
              <a:t> file is created.</a:t>
            </a:r>
          </a:p>
          <a:p>
            <a:pPr algn="just"/>
            <a:r>
              <a:rPr lang="en-US">
                <a:latin typeface="Helvetica"/>
              </a:rPr>
              <a:t>b) Inside </a:t>
            </a:r>
            <a:r>
              <a:rPr lang="en-US">
                <a:solidFill>
                  <a:srgbClr val="800000"/>
                </a:solidFill>
                <a:latin typeface="Helvetica"/>
              </a:rPr>
              <a:t>*.err</a:t>
            </a:r>
            <a:r>
              <a:rPr lang="en-US">
                <a:latin typeface="Helvetica"/>
              </a:rPr>
              <a:t> file and (at the end of </a:t>
            </a:r>
            <a:r>
              <a:rPr lang="en-US">
                <a:solidFill>
                  <a:srgbClr val="800000"/>
                </a:solidFill>
                <a:latin typeface="Helvetica"/>
              </a:rPr>
              <a:t>*.out</a:t>
            </a:r>
            <a:r>
              <a:rPr lang="en-US">
                <a:latin typeface="Helvetica"/>
              </a:rPr>
              <a:t> file) the progress in the number of events is given in the line immediately following the one which starts by “</a:t>
            </a:r>
            <a:r>
              <a:rPr lang="en-US">
                <a:solidFill>
                  <a:srgbClr val="800000"/>
                </a:solidFill>
                <a:latin typeface="Helvetica"/>
              </a:rPr>
              <a:t>NEXT SEEDS</a:t>
            </a:r>
            <a:r>
              <a:rPr lang="en-US">
                <a:latin typeface="Helvetica"/>
              </a:rPr>
              <a:t>”:</a:t>
            </a:r>
          </a:p>
          <a:p>
            <a:r>
              <a:rPr lang="en-US" sz="1600">
                <a:latin typeface="Helvetica"/>
              </a:rPr>
              <a:t> </a:t>
            </a:r>
          </a:p>
          <a:p>
            <a:r>
              <a:rPr lang="en-US" sz="1600">
                <a:latin typeface="Helvetica"/>
              </a:rPr>
              <a:t>NEXT SEEDS:  C8888D       0       0       0       0       0 33B49B1       0       0       0</a:t>
            </a:r>
          </a:p>
          <a:p>
            <a:r>
              <a:rPr lang="en-US" sz="1600">
                <a:latin typeface="Helvetica"/>
              </a:rPr>
              <a:t>          1                     9                     9             0.0000000E+00         1.0000000E+30                 0</a:t>
            </a:r>
          </a:p>
          <a:p>
            <a:r>
              <a:rPr lang="en-US" sz="1600">
                <a:latin typeface="Helvetica"/>
              </a:rPr>
              <a:t> NEXT SEEDS:  C88894       0       0       0       0       0 33B49B1       0       0       0</a:t>
            </a:r>
          </a:p>
          <a:p>
            <a:r>
              <a:rPr lang="en-US" sz="1600">
                <a:latin typeface="Helvetica"/>
              </a:rPr>
              <a:t>          2                     8                     8             5.0010681E-03         1.0000000E+30                 0</a:t>
            </a:r>
          </a:p>
          <a:p>
            <a:r>
              <a:rPr lang="en-US" sz="1600">
                <a:latin typeface="Helvetica"/>
              </a:rPr>
              <a:t> NEXT SEEDS:  C8889A       0       0       0       0       0 33B49B1       0       0       0</a:t>
            </a:r>
          </a:p>
          <a:p>
            <a:r>
              <a:rPr lang="en-US" sz="1600">
                <a:latin typeface="Helvetica"/>
              </a:rPr>
              <a:t>          3                     7                     7             3.3340454E-03         1.0000000E+30                 0</a:t>
            </a:r>
          </a:p>
          <a:p>
            <a:r>
              <a:rPr lang="en-US" sz="1600">
                <a:latin typeface="Helvetica"/>
              </a:rPr>
              <a:t> …..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00113" y="4076700"/>
            <a:ext cx="641350" cy="1219200"/>
            <a:chOff x="288" y="1920"/>
            <a:chExt cx="432" cy="768"/>
          </a:xfrm>
        </p:grpSpPr>
        <p:sp>
          <p:nvSpPr>
            <p:cNvPr id="16397" name="Oval 7"/>
            <p:cNvSpPr>
              <a:spLocks noChangeArrowheads="1"/>
            </p:cNvSpPr>
            <p:nvPr/>
          </p:nvSpPr>
          <p:spPr bwMode="auto">
            <a:xfrm>
              <a:off x="528" y="1920"/>
              <a:ext cx="192" cy="19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16398" name="Line 8"/>
            <p:cNvSpPr>
              <a:spLocks noChangeShapeType="1"/>
            </p:cNvSpPr>
            <p:nvPr/>
          </p:nvSpPr>
          <p:spPr bwMode="auto">
            <a:xfrm flipV="1">
              <a:off x="288" y="2112"/>
              <a:ext cx="288" cy="5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6390" name="Oval 9"/>
          <p:cNvSpPr>
            <a:spLocks noChangeArrowheads="1"/>
          </p:cNvSpPr>
          <p:nvPr/>
        </p:nvSpPr>
        <p:spPr bwMode="auto">
          <a:xfrm>
            <a:off x="2555875" y="4076700"/>
            <a:ext cx="285750" cy="304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391" name="Line 10"/>
          <p:cNvSpPr>
            <a:spLocks noChangeShapeType="1"/>
          </p:cNvSpPr>
          <p:nvPr/>
        </p:nvSpPr>
        <p:spPr bwMode="auto">
          <a:xfrm flipH="1" flipV="1">
            <a:off x="2700338" y="4365625"/>
            <a:ext cx="428625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392" name="Text Box 11"/>
          <p:cNvSpPr txBox="1">
            <a:spLocks noChangeArrowheads="1"/>
          </p:cNvSpPr>
          <p:nvPr/>
        </p:nvSpPr>
        <p:spPr bwMode="auto">
          <a:xfrm>
            <a:off x="620713" y="5503863"/>
            <a:ext cx="20224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  <a:latin typeface="Helvetica"/>
              </a:rPr>
              <a:t>EVENTS ALREADY</a:t>
            </a:r>
          </a:p>
          <a:p>
            <a:r>
              <a:rPr lang="en-US" sz="1600" b="1">
                <a:solidFill>
                  <a:srgbClr val="FF0000"/>
                </a:solidFill>
                <a:latin typeface="Helvetica"/>
              </a:rPr>
              <a:t>COMPLETED</a:t>
            </a:r>
          </a:p>
        </p:txBody>
      </p:sp>
      <p:sp>
        <p:nvSpPr>
          <p:cNvPr id="16393" name="Text Box 12"/>
          <p:cNvSpPr txBox="1">
            <a:spLocks noChangeArrowheads="1"/>
          </p:cNvSpPr>
          <p:nvPr/>
        </p:nvSpPr>
        <p:spPr bwMode="auto">
          <a:xfrm>
            <a:off x="2701925" y="5481638"/>
            <a:ext cx="1738313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Helvetica"/>
              </a:rPr>
              <a:t>EVENTS TO BE </a:t>
            </a:r>
          </a:p>
          <a:p>
            <a:r>
              <a:rPr lang="en-US" sz="1600" b="1">
                <a:solidFill>
                  <a:srgbClr val="000000"/>
                </a:solidFill>
                <a:latin typeface="Helvetica"/>
              </a:rPr>
              <a:t>COMPLETED</a:t>
            </a:r>
          </a:p>
        </p:txBody>
      </p:sp>
      <p:sp>
        <p:nvSpPr>
          <p:cNvPr id="16394" name="Line 13"/>
          <p:cNvSpPr>
            <a:spLocks noChangeShapeType="1"/>
          </p:cNvSpPr>
          <p:nvPr/>
        </p:nvSpPr>
        <p:spPr bwMode="auto">
          <a:xfrm>
            <a:off x="5003800" y="4365625"/>
            <a:ext cx="9271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5" name="Line 14"/>
          <p:cNvSpPr>
            <a:spLocks noChangeShapeType="1"/>
          </p:cNvSpPr>
          <p:nvPr/>
        </p:nvSpPr>
        <p:spPr bwMode="auto">
          <a:xfrm flipH="1" flipV="1">
            <a:off x="5292725" y="4437063"/>
            <a:ext cx="9271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396" name="Text Box 15"/>
          <p:cNvSpPr txBox="1">
            <a:spLocks noChangeArrowheads="1"/>
          </p:cNvSpPr>
          <p:nvPr/>
        </p:nvSpPr>
        <p:spPr bwMode="auto">
          <a:xfrm>
            <a:off x="5991225" y="5338763"/>
            <a:ext cx="2581275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Helvetica"/>
              </a:rPr>
              <a:t>AVERAGE CPU TIME </a:t>
            </a:r>
            <a:br>
              <a:rPr lang="en-US" sz="1600" b="1">
                <a:solidFill>
                  <a:srgbClr val="000000"/>
                </a:solidFill>
                <a:latin typeface="Helvetica"/>
              </a:rPr>
            </a:br>
            <a:r>
              <a:rPr lang="en-US" sz="1600" b="1">
                <a:solidFill>
                  <a:srgbClr val="000000"/>
                </a:solidFill>
                <a:latin typeface="Helvetica"/>
              </a:rPr>
              <a:t>CONSUMED PER EVENT</a:t>
            </a:r>
            <a:endParaRPr lang="en-US">
              <a:solidFill>
                <a:srgbClr val="000000"/>
              </a:solidFill>
              <a:latin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Tips &amp; Tricks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u="sng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How to make a “clean” stop of FLUKA run</a:t>
            </a:r>
            <a:endParaRPr lang="en-US" smtClean="0">
              <a:solidFill>
                <a:srgbClr val="800000"/>
              </a:solidFill>
            </a:endParaRPr>
          </a:p>
          <a:p>
            <a:pPr eaLnBrk="1" hangingPunct="1">
              <a:defRPr/>
            </a:pPr>
            <a:r>
              <a:rPr lang="en-US" smtClean="0"/>
              <a:t>Here “</a:t>
            </a:r>
            <a:r>
              <a:rPr lang="en-US" smtClean="0">
                <a:solidFill>
                  <a:srgbClr val="800000"/>
                </a:solidFill>
              </a:rPr>
              <a:t>clean</a:t>
            </a:r>
            <a:r>
              <a:rPr lang="en-US" smtClean="0"/>
              <a:t>” means closing all files, writing scoring output and removing the temporary directory and files.</a:t>
            </a:r>
          </a:p>
          <a:p>
            <a:pPr eaLnBrk="1" hangingPunct="1">
              <a:defRPr/>
            </a:pPr>
            <a:r>
              <a:rPr lang="en-US" smtClean="0"/>
              <a:t>In the temporary run directory: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	</a:t>
            </a:r>
            <a:r>
              <a:rPr lang="en-US" smtClean="0">
                <a:solidFill>
                  <a:srgbClr val="000000"/>
                </a:solidFill>
              </a:rPr>
              <a:t>touch fluka.stop</a:t>
            </a:r>
            <a:r>
              <a:rPr lang="en-US" smtClean="0"/>
              <a:t>		To stop the present cycle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	or	</a:t>
            </a:r>
            <a:r>
              <a:rPr lang="en-US" smtClean="0">
                <a:solidFill>
                  <a:srgbClr val="000000"/>
                </a:solidFill>
              </a:rPr>
              <a:t>touch </a:t>
            </a:r>
            <a:r>
              <a:rPr lang="en-US" b="1" u="sng" smtClean="0">
                <a:solidFill>
                  <a:srgbClr val="000000"/>
                </a:solidFill>
              </a:rPr>
              <a:t>r</a:t>
            </a:r>
            <a:r>
              <a:rPr lang="en-US" smtClean="0">
                <a:solidFill>
                  <a:srgbClr val="000000"/>
                </a:solidFill>
              </a:rPr>
              <a:t>fluka.stop</a:t>
            </a:r>
            <a:r>
              <a:rPr lang="en-US" smtClean="0"/>
              <a:t>	To stop all remaining cycles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The clean stop will occur at the next CPU-time check, </a:t>
            </a:r>
            <a:r>
              <a:rPr lang="en-US" i="1" smtClean="0"/>
              <a:t>i.e.</a:t>
            </a:r>
            <a:r>
              <a:rPr lang="en-US" smtClean="0"/>
              <a:t>, at the same time when printing the random number calls : see </a:t>
            </a:r>
            <a:r>
              <a:rPr lang="en-US" smtClean="0">
                <a:solidFill>
                  <a:srgbClr val="800000"/>
                </a:solidFill>
              </a:rPr>
              <a:t>START</a:t>
            </a:r>
            <a:r>
              <a:rPr lang="en-US" smtClean="0"/>
              <a:t> card instructions (5th parameter) for the frequency of these checks!!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If the check is never performed it means that the program has entered an infinite loop (probably a fault in user code)</a:t>
            </a:r>
          </a:p>
          <a:p>
            <a:pPr eaLnBrk="1" hangingPunct="1">
              <a:defRPr/>
            </a:pPr>
            <a:endParaRPr lang="en-US" smtClean="0"/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488B539-A0B3-422C-A8E7-0AAD1CFDD044}" type="slidenum">
              <a:rPr lang="en-US" smtClean="0">
                <a:latin typeface="Tahoma" pitchFamily="34" charset="0"/>
              </a:rPr>
              <a:pPr/>
              <a:t>26</a:t>
            </a:fld>
            <a:endParaRPr lang="en-US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648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How to download and install FLUKA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42938" y="981075"/>
            <a:ext cx="8321675" cy="5688013"/>
          </a:xfrm>
        </p:spPr>
        <p:txBody>
          <a:bodyPr/>
          <a:lstStyle/>
          <a:p>
            <a:pPr marL="0" indent="0" algn="just" eaLnBrk="1" hangingPunct="1">
              <a:spcBef>
                <a:spcPts val="200"/>
              </a:spcBef>
              <a:buFont typeface="Wingdings" pitchFamily="2" charset="2"/>
              <a:buNone/>
              <a:tabLst>
                <a:tab pos="541338" algn="l"/>
                <a:tab pos="4306888" algn="l"/>
              </a:tabLst>
            </a:pPr>
            <a:r>
              <a:rPr lang="en-US" sz="1600" smtClean="0"/>
              <a:t>First identify the location of the FLUKA distribution file: </a:t>
            </a:r>
            <a:r>
              <a:rPr lang="en-US" sz="1600" smtClean="0">
                <a:solidFill>
                  <a:srgbClr val="CC0000"/>
                </a:solidFill>
              </a:rPr>
              <a:t>fluka2011.2-linuxAA.tar.gz</a:t>
            </a:r>
            <a:endParaRPr lang="en-US" sz="1600" smtClean="0"/>
          </a:p>
          <a:p>
            <a:pPr marL="0" indent="0" algn="just" eaLnBrk="1" hangingPunct="1">
              <a:spcBef>
                <a:spcPts val="200"/>
              </a:spcBef>
              <a:buFont typeface="Wingdings" pitchFamily="2" charset="2"/>
              <a:buNone/>
              <a:tabLst>
                <a:tab pos="541338" algn="l"/>
                <a:tab pos="4306888" algn="l"/>
              </a:tabLst>
            </a:pPr>
            <a:r>
              <a:rPr lang="en-US" sz="1600" smtClean="0"/>
              <a:t>Depending on the operating system and the method you used most probably will be located in one of the following directories:</a:t>
            </a:r>
          </a:p>
          <a:p>
            <a:pPr marL="0" indent="0" algn="just" eaLnBrk="1" hangingPunct="1">
              <a:spcBef>
                <a:spcPts val="200"/>
              </a:spcBef>
              <a:buFont typeface="Wingdings" pitchFamily="2" charset="2"/>
              <a:buNone/>
              <a:tabLst>
                <a:tab pos="541338" algn="l"/>
                <a:tab pos="4306888" algn="l"/>
              </a:tabLst>
            </a:pPr>
            <a:endParaRPr lang="en-US" sz="1600" smtClean="0"/>
          </a:p>
          <a:p>
            <a:pPr marL="0" indent="0" algn="just" eaLnBrk="1" hangingPunct="1">
              <a:spcBef>
                <a:spcPts val="200"/>
              </a:spcBef>
              <a:buFont typeface="Wingdings" pitchFamily="2" charset="2"/>
              <a:buNone/>
              <a:tabLst>
                <a:tab pos="541338" algn="l"/>
                <a:tab pos="4306888" algn="l"/>
              </a:tabLst>
            </a:pPr>
            <a:r>
              <a:rPr lang="en-US" sz="1600" smtClean="0"/>
              <a:t>	</a:t>
            </a:r>
            <a:r>
              <a:rPr lang="en-US" sz="1600" smtClean="0">
                <a:solidFill>
                  <a:srgbClr val="000000"/>
                </a:solidFill>
              </a:rPr>
              <a:t>/media/FLUKA/Software</a:t>
            </a:r>
            <a:r>
              <a:rPr lang="en-US" sz="1600" smtClean="0"/>
              <a:t>	</a:t>
            </a:r>
            <a:r>
              <a:rPr lang="en-US" sz="1400" i="1" smtClean="0">
                <a:solidFill>
                  <a:srgbClr val="008000"/>
                </a:solidFill>
              </a:rPr>
              <a:t># in case you are using the USB stick</a:t>
            </a:r>
            <a:endParaRPr lang="en-US" sz="1400" smtClean="0"/>
          </a:p>
          <a:p>
            <a:pPr marL="0" indent="0" algn="just" eaLnBrk="1" hangingPunct="1">
              <a:spcBef>
                <a:spcPts val="200"/>
              </a:spcBef>
              <a:buFont typeface="Wingdings" pitchFamily="2" charset="2"/>
              <a:buNone/>
              <a:tabLst>
                <a:tab pos="541338" algn="l"/>
                <a:tab pos="4306888" algn="l"/>
              </a:tabLst>
            </a:pPr>
            <a:r>
              <a:rPr lang="en-US" sz="1600" smtClean="0"/>
              <a:t>or	</a:t>
            </a:r>
            <a:r>
              <a:rPr lang="en-US" sz="1600" smtClean="0">
                <a:solidFill>
                  <a:srgbClr val="800000"/>
                </a:solidFill>
              </a:rPr>
              <a:t>$HOME	</a:t>
            </a:r>
            <a:r>
              <a:rPr lang="en-US" sz="1400" i="1" smtClean="0">
                <a:solidFill>
                  <a:srgbClr val="008000"/>
                </a:solidFill>
              </a:rPr>
              <a:t># if you downloaded from the web</a:t>
            </a:r>
            <a:endParaRPr lang="en-US" sz="1400" smtClean="0">
              <a:solidFill>
                <a:srgbClr val="800000"/>
              </a:solidFill>
            </a:endParaRPr>
          </a:p>
          <a:p>
            <a:pPr marL="0" indent="0" algn="just" eaLnBrk="1" hangingPunct="1">
              <a:spcBef>
                <a:spcPts val="200"/>
              </a:spcBef>
              <a:buFont typeface="Wingdings" pitchFamily="2" charset="2"/>
              <a:buNone/>
              <a:tabLst>
                <a:tab pos="541338" algn="l"/>
                <a:tab pos="4306888" algn="l"/>
              </a:tabLst>
            </a:pPr>
            <a:r>
              <a:rPr lang="en-US" sz="1600" smtClean="0"/>
              <a:t>	</a:t>
            </a:r>
            <a:r>
              <a:rPr lang="en-US" sz="1600" smtClean="0">
                <a:solidFill>
                  <a:srgbClr val="800000"/>
                </a:solidFill>
              </a:rPr>
              <a:t>$HOME</a:t>
            </a:r>
            <a:r>
              <a:rPr lang="en-US" sz="1600" smtClean="0">
                <a:solidFill>
                  <a:srgbClr val="000000"/>
                </a:solidFill>
              </a:rPr>
              <a:t>/Desktop	</a:t>
            </a:r>
            <a:r>
              <a:rPr lang="en-US" sz="1400" i="1" smtClean="0">
                <a:solidFill>
                  <a:srgbClr val="008000"/>
                </a:solidFill>
              </a:rPr>
              <a:t># depending on your browser</a:t>
            </a:r>
            <a:endParaRPr lang="en-US" sz="1400" i="1" smtClean="0"/>
          </a:p>
          <a:p>
            <a:pPr marL="0" indent="0" algn="just" eaLnBrk="1" hangingPunct="1">
              <a:spcBef>
                <a:spcPts val="200"/>
              </a:spcBef>
              <a:buFont typeface="Wingdings" pitchFamily="2" charset="2"/>
              <a:buNone/>
              <a:tabLst>
                <a:tab pos="541338" algn="l"/>
                <a:tab pos="4306888" algn="l"/>
              </a:tabLst>
            </a:pPr>
            <a:endParaRPr lang="en-US" sz="1600" smtClean="0"/>
          </a:p>
          <a:p>
            <a:pPr marL="0" indent="0" algn="just" eaLnBrk="1" hangingPunct="1">
              <a:spcBef>
                <a:spcPts val="200"/>
              </a:spcBef>
              <a:buFont typeface="Wingdings" pitchFamily="2" charset="2"/>
              <a:buNone/>
              <a:tabLst>
                <a:tab pos="541338" algn="l"/>
                <a:tab pos="4306888" algn="l"/>
              </a:tabLst>
            </a:pPr>
            <a:r>
              <a:rPr lang="en-US" sz="1600" smtClean="0"/>
              <a:t>We will create a directory </a:t>
            </a:r>
            <a:r>
              <a:rPr lang="en-US" sz="1600" smtClean="0">
                <a:solidFill>
                  <a:srgbClr val="000000"/>
                </a:solidFill>
              </a:rPr>
              <a:t>FLUKA</a:t>
            </a:r>
            <a:r>
              <a:rPr lang="en-US" sz="1600" smtClean="0"/>
              <a:t> under your home directory to install FLUKA.</a:t>
            </a:r>
          </a:p>
          <a:p>
            <a:pPr marL="0" indent="0" algn="just" eaLnBrk="1" hangingPunct="1">
              <a:spcBef>
                <a:spcPts val="200"/>
              </a:spcBef>
              <a:buFont typeface="Wingdings" pitchFamily="2" charset="2"/>
              <a:buNone/>
              <a:tabLst>
                <a:tab pos="541338" algn="l"/>
                <a:tab pos="4306888" algn="l"/>
              </a:tabLst>
            </a:pPr>
            <a:r>
              <a:rPr lang="en-US" sz="1600" smtClean="0"/>
              <a:t>The following commands issued from a </a:t>
            </a:r>
            <a:r>
              <a:rPr lang="en-US" sz="1600" smtClean="0">
                <a:solidFill>
                  <a:srgbClr val="800000"/>
                </a:solidFill>
              </a:rPr>
              <a:t>terminal/console window</a:t>
            </a:r>
            <a:r>
              <a:rPr lang="en-US" sz="1600" smtClean="0"/>
              <a:t> will perform the entire installation.</a:t>
            </a:r>
          </a:p>
          <a:p>
            <a:pPr marL="0" indent="0" eaLnBrk="1" hangingPunct="1">
              <a:spcBef>
                <a:spcPts val="200"/>
              </a:spcBef>
              <a:buFont typeface="Wingdings" pitchFamily="2" charset="2"/>
              <a:buNone/>
              <a:tabLst>
                <a:tab pos="541338" algn="l"/>
                <a:tab pos="4306888" algn="l"/>
              </a:tabLst>
            </a:pPr>
            <a:r>
              <a:rPr lang="en-US" sz="1600" smtClean="0">
                <a:solidFill>
                  <a:srgbClr val="000000"/>
                </a:solidFill>
              </a:rPr>
              <a:t>	cd	</a:t>
            </a:r>
            <a:r>
              <a:rPr lang="en-US" sz="1400" i="1" smtClean="0">
                <a:solidFill>
                  <a:srgbClr val="008000"/>
                </a:solidFill>
              </a:rPr>
              <a:t># changes directory to your home</a:t>
            </a:r>
          </a:p>
          <a:p>
            <a:pPr marL="0" indent="0" eaLnBrk="1" hangingPunct="1">
              <a:spcBef>
                <a:spcPts val="200"/>
              </a:spcBef>
              <a:buFont typeface="Wingdings" pitchFamily="2" charset="2"/>
              <a:buNone/>
              <a:tabLst>
                <a:tab pos="541338" algn="l"/>
                <a:tab pos="4306888" algn="l"/>
              </a:tabLst>
            </a:pPr>
            <a:r>
              <a:rPr lang="en-US" sz="1600" smtClean="0">
                <a:solidFill>
                  <a:srgbClr val="000000"/>
                </a:solidFill>
              </a:rPr>
              <a:t>	mkdir FLUKA	</a:t>
            </a:r>
            <a:r>
              <a:rPr lang="en-US" sz="1400" i="1" smtClean="0">
                <a:solidFill>
                  <a:srgbClr val="008000"/>
                </a:solidFill>
              </a:rPr>
              <a:t># creates a directory called FLUKA</a:t>
            </a:r>
            <a:endParaRPr lang="en-US" sz="1400" smtClean="0">
              <a:solidFill>
                <a:srgbClr val="000000"/>
              </a:solidFill>
            </a:endParaRPr>
          </a:p>
          <a:p>
            <a:pPr marL="0" indent="0" eaLnBrk="1" hangingPunct="1">
              <a:spcBef>
                <a:spcPts val="200"/>
              </a:spcBef>
              <a:buFont typeface="Wingdings" pitchFamily="2" charset="2"/>
              <a:buNone/>
              <a:tabLst>
                <a:tab pos="541338" algn="l"/>
                <a:tab pos="4306888" algn="l"/>
              </a:tabLst>
            </a:pPr>
            <a:r>
              <a:rPr lang="en-US" sz="1600" smtClean="0">
                <a:solidFill>
                  <a:srgbClr val="000000"/>
                </a:solidFill>
              </a:rPr>
              <a:t>	cd FLUKA 	</a:t>
            </a:r>
            <a:r>
              <a:rPr lang="en-US" sz="1400" i="1" smtClean="0">
                <a:solidFill>
                  <a:srgbClr val="008000"/>
                </a:solidFill>
              </a:rPr>
              <a:t># changes to the FLUKA directory</a:t>
            </a:r>
            <a:endParaRPr lang="en-US" sz="1400" smtClean="0">
              <a:solidFill>
                <a:srgbClr val="000000"/>
              </a:solidFill>
            </a:endParaRPr>
          </a:p>
          <a:p>
            <a:pPr marL="0" indent="0" eaLnBrk="1" hangingPunct="1">
              <a:spcBef>
                <a:spcPts val="200"/>
              </a:spcBef>
              <a:buFont typeface="Wingdings" pitchFamily="2" charset="2"/>
              <a:buNone/>
              <a:tabLst>
                <a:tab pos="541338" algn="l"/>
                <a:tab pos="4306888" algn="l"/>
              </a:tabLst>
            </a:pPr>
            <a:r>
              <a:rPr lang="en-US" sz="1600" smtClean="0">
                <a:solidFill>
                  <a:srgbClr val="000000"/>
                </a:solidFill>
              </a:rPr>
              <a:t>	tar xzf </a:t>
            </a:r>
            <a:r>
              <a:rPr lang="en-US" sz="1600" smtClean="0">
                <a:solidFill>
                  <a:srgbClr val="0000FF"/>
                </a:solidFill>
              </a:rPr>
              <a:t>/media/FLUKA/Software/</a:t>
            </a:r>
            <a:r>
              <a:rPr lang="en-US" sz="1600" smtClean="0">
                <a:solidFill>
                  <a:srgbClr val="CC0000"/>
                </a:solidFill>
              </a:rPr>
              <a:t>fluka2011.2-linuxAA.tar.gz</a:t>
            </a:r>
          </a:p>
          <a:p>
            <a:pPr marL="0" indent="0" eaLnBrk="1" hangingPunct="1">
              <a:spcBef>
                <a:spcPts val="200"/>
              </a:spcBef>
              <a:buFont typeface="Wingdings" pitchFamily="2" charset="2"/>
              <a:buNone/>
              <a:tabLst>
                <a:tab pos="541338" algn="l"/>
                <a:tab pos="4306888" algn="l"/>
              </a:tabLst>
            </a:pPr>
            <a:r>
              <a:rPr lang="en-US" sz="1600" i="1" smtClean="0">
                <a:solidFill>
                  <a:srgbClr val="008000"/>
                </a:solidFill>
              </a:rPr>
              <a:t>		</a:t>
            </a:r>
            <a:r>
              <a:rPr lang="en-US" sz="1400" i="1" smtClean="0">
                <a:solidFill>
                  <a:srgbClr val="008000"/>
                </a:solidFill>
              </a:rPr>
              <a:t># expands the FLUKA package</a:t>
            </a:r>
          </a:p>
          <a:p>
            <a:pPr marL="0" indent="0" eaLnBrk="1" hangingPunct="1">
              <a:spcBef>
                <a:spcPts val="200"/>
              </a:spcBef>
              <a:buFont typeface="Wingdings" pitchFamily="2" charset="2"/>
              <a:buNone/>
              <a:tabLst>
                <a:tab pos="541338" algn="l"/>
                <a:tab pos="4306888" algn="l"/>
              </a:tabLst>
            </a:pPr>
            <a:r>
              <a:rPr lang="en-US" sz="1400" i="1" smtClean="0">
                <a:solidFill>
                  <a:srgbClr val="008000"/>
                </a:solidFill>
              </a:rPr>
              <a:t>	# set FLUPRO environment variable</a:t>
            </a:r>
            <a:endParaRPr lang="en-US" sz="1400" smtClean="0">
              <a:solidFill>
                <a:srgbClr val="000000"/>
              </a:solidFill>
            </a:endParaRPr>
          </a:p>
          <a:p>
            <a:pPr marL="0" indent="0" eaLnBrk="1" hangingPunct="1">
              <a:spcBef>
                <a:spcPts val="200"/>
              </a:spcBef>
              <a:buFont typeface="Wingdings" pitchFamily="2" charset="2"/>
              <a:buNone/>
              <a:tabLst>
                <a:tab pos="541338" algn="l"/>
                <a:tab pos="4306888" algn="l"/>
              </a:tabLst>
            </a:pPr>
            <a:r>
              <a:rPr lang="en-US" sz="1600" smtClean="0">
                <a:solidFill>
                  <a:srgbClr val="000000"/>
                </a:solidFill>
              </a:rPr>
              <a:t>	export FLUPRO=$HOME/FLUKA	</a:t>
            </a:r>
            <a:r>
              <a:rPr lang="en-US" sz="1400" i="1" smtClean="0">
                <a:solidFill>
                  <a:srgbClr val="008000"/>
                </a:solidFill>
              </a:rPr>
              <a:t># sets FLUPRO in </a:t>
            </a:r>
            <a:r>
              <a:rPr lang="en-US" sz="1400" b="1" i="1" smtClean="0">
                <a:solidFill>
                  <a:srgbClr val="008000"/>
                </a:solidFill>
              </a:rPr>
              <a:t>bash</a:t>
            </a:r>
            <a:r>
              <a:rPr lang="en-US" sz="1400" i="1" smtClean="0">
                <a:solidFill>
                  <a:srgbClr val="008000"/>
                </a:solidFill>
              </a:rPr>
              <a:t> shell or similar</a:t>
            </a:r>
            <a:r>
              <a:rPr lang="en-US" sz="1400" smtClean="0"/>
              <a:t/>
            </a:r>
            <a:br>
              <a:rPr lang="en-US" sz="1400" smtClean="0"/>
            </a:br>
            <a:r>
              <a:rPr lang="en-US" sz="1600" smtClean="0"/>
              <a:t>or</a:t>
            </a:r>
            <a:r>
              <a:rPr lang="en-US" sz="1600" smtClean="0">
                <a:solidFill>
                  <a:srgbClr val="000000"/>
                </a:solidFill>
              </a:rPr>
              <a:t>	</a:t>
            </a:r>
            <a:r>
              <a:rPr lang="en-US" sz="1600" i="1" smtClean="0">
                <a:solidFill>
                  <a:srgbClr val="000000"/>
                </a:solidFill>
              </a:rPr>
              <a:t>setenv FLUPRO $HOME/FLUKA</a:t>
            </a:r>
            <a:r>
              <a:rPr lang="en-US" sz="1600" smtClean="0">
                <a:solidFill>
                  <a:srgbClr val="000000"/>
                </a:solidFill>
              </a:rPr>
              <a:t>	</a:t>
            </a:r>
            <a:r>
              <a:rPr lang="en-US" sz="1400" i="1" smtClean="0">
                <a:solidFill>
                  <a:srgbClr val="008000"/>
                </a:solidFill>
              </a:rPr>
              <a:t># sets FLUPRO in </a:t>
            </a:r>
            <a:r>
              <a:rPr lang="en-US" sz="1400" b="1" i="1" smtClean="0">
                <a:solidFill>
                  <a:srgbClr val="008000"/>
                </a:solidFill>
              </a:rPr>
              <a:t>tcsh</a:t>
            </a:r>
            <a:r>
              <a:rPr lang="en-US" sz="1400" i="1" smtClean="0">
                <a:solidFill>
                  <a:srgbClr val="008000"/>
                </a:solidFill>
              </a:rPr>
              <a:t> shell or similar</a:t>
            </a:r>
            <a:endParaRPr lang="en-US" sz="1400" smtClean="0">
              <a:solidFill>
                <a:srgbClr val="008000"/>
              </a:solidFill>
            </a:endParaRPr>
          </a:p>
          <a:p>
            <a:pPr marL="0" indent="0" eaLnBrk="1" hangingPunct="1">
              <a:spcBef>
                <a:spcPts val="200"/>
              </a:spcBef>
              <a:buFont typeface="Wingdings" pitchFamily="2" charset="2"/>
              <a:buNone/>
              <a:tabLst>
                <a:tab pos="541338" algn="l"/>
                <a:tab pos="4306888" algn="l"/>
              </a:tabLst>
            </a:pPr>
            <a:r>
              <a:rPr lang="en-US" sz="1600" smtClean="0"/>
              <a:t>	</a:t>
            </a:r>
            <a:r>
              <a:rPr lang="en-US" sz="1600" smtClean="0">
                <a:solidFill>
                  <a:srgbClr val="C00000"/>
                </a:solidFill>
              </a:rPr>
              <a:t>make	</a:t>
            </a:r>
            <a:r>
              <a:rPr lang="en-US" sz="1400" i="1" smtClean="0">
                <a:solidFill>
                  <a:srgbClr val="008000"/>
                </a:solidFill>
              </a:rPr>
              <a:t># compiles a FLUKA executable and </a:t>
            </a:r>
          </a:p>
          <a:p>
            <a:pPr marL="0" indent="0" eaLnBrk="1" hangingPunct="1">
              <a:spcBef>
                <a:spcPts val="200"/>
              </a:spcBef>
              <a:buFont typeface="Wingdings" pitchFamily="2" charset="2"/>
              <a:buNone/>
              <a:tabLst>
                <a:tab pos="541338" algn="l"/>
                <a:tab pos="4306888" algn="l"/>
              </a:tabLst>
            </a:pPr>
            <a:r>
              <a:rPr lang="en-US" sz="1400" i="1" smtClean="0">
                <a:solidFill>
                  <a:srgbClr val="008000"/>
                </a:solidFill>
              </a:rPr>
              <a:t>		   auxiliary programs</a:t>
            </a:r>
            <a:endParaRPr lang="en-US" sz="1600" smtClean="0">
              <a:solidFill>
                <a:srgbClr val="C00000"/>
              </a:solidFill>
            </a:endParaRPr>
          </a:p>
          <a:p>
            <a:pPr marL="0" indent="0" algn="just" eaLnBrk="1" hangingPunct="1">
              <a:spcBef>
                <a:spcPts val="200"/>
              </a:spcBef>
              <a:buFont typeface="Wingdings" pitchFamily="2" charset="2"/>
              <a:buNone/>
              <a:tabLst>
                <a:tab pos="541338" algn="l"/>
                <a:tab pos="4306888" algn="l"/>
              </a:tabLst>
            </a:pPr>
            <a:endParaRPr lang="en-US" sz="1600" smtClean="0"/>
          </a:p>
        </p:txBody>
      </p:sp>
      <p:sp>
        <p:nvSpPr>
          <p:cNvPr id="5122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41F5CD1-B481-4496-83F6-4C9E621EAF2C}" type="slidenum">
              <a:rPr lang="en-US" smtClean="0">
                <a:latin typeface="Tahoma" pitchFamily="34" charset="0"/>
              </a:rPr>
              <a:pPr/>
              <a:t>3</a:t>
            </a:fld>
            <a:endParaRPr lang="en-US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2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77F85FE-780A-4E5F-9751-CAD5D9A54868}" type="slidenum">
              <a:rPr lang="en-US" smtClean="0">
                <a:latin typeface="Tahoma" pitchFamily="34" charset="0"/>
              </a:rPr>
              <a:pPr/>
              <a:t>4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981075"/>
            <a:ext cx="7920880" cy="5399088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800" dirty="0" smtClean="0"/>
              <a:t>To make these settings persistent on your computer, </a:t>
            </a:r>
            <a:r>
              <a:rPr lang="en-US" sz="1800" i="1" dirty="0" smtClean="0"/>
              <a:t>i.e.</a:t>
            </a:r>
            <a:r>
              <a:rPr lang="en-US" sz="1800" dirty="0" smtClean="0"/>
              <a:t>, you don’t have to set the FLUPRO environment variable again when you open a new terminal or log into your computer, we will add the following lines into your shell configuration file in your main directory.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endParaRPr lang="en-US" sz="1800" dirty="0" smtClean="0"/>
          </a:p>
          <a:p>
            <a:pPr marL="0" indent="0" eaLnBrk="1" hangingPunct="1"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800" b="1" dirty="0" smtClean="0"/>
              <a:t>bash users:</a:t>
            </a:r>
          </a:p>
          <a:p>
            <a:pPr marL="0" indent="0" eaLnBrk="1" hangingPunct="1"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	</a:t>
            </a:r>
            <a:r>
              <a:rPr lang="en-US" sz="1800" dirty="0" err="1" smtClean="0">
                <a:solidFill>
                  <a:srgbClr val="000000"/>
                </a:solidFill>
              </a:rPr>
              <a:t>cd</a:t>
            </a:r>
            <a:endParaRPr lang="en-US" sz="1800" dirty="0" smtClean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</a:rPr>
              <a:t>emacs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i="1" dirty="0" smtClean="0">
                <a:solidFill>
                  <a:srgbClr val="000000"/>
                </a:solidFill>
              </a:rPr>
              <a:t>[or any editor]</a:t>
            </a:r>
            <a:r>
              <a:rPr lang="en-US" sz="1800" dirty="0" smtClean="0">
                <a:solidFill>
                  <a:srgbClr val="FF0000"/>
                </a:solidFill>
              </a:rPr>
              <a:t> .</a:t>
            </a:r>
            <a:r>
              <a:rPr lang="en-US" sz="1800" dirty="0" err="1" smtClean="0">
                <a:solidFill>
                  <a:srgbClr val="FF0000"/>
                </a:solidFill>
              </a:rPr>
              <a:t>bashrc</a:t>
            </a:r>
            <a:endParaRPr lang="en-US" sz="1800" dirty="0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800" dirty="0" smtClean="0"/>
              <a:t>add the following:</a:t>
            </a:r>
          </a:p>
          <a:p>
            <a:pPr marL="0" indent="0" eaLnBrk="1" hangingPunct="1"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800" b="1" dirty="0" smtClean="0"/>
              <a:t>	</a:t>
            </a:r>
            <a:r>
              <a:rPr lang="en-US" sz="1800" dirty="0" smtClean="0">
                <a:solidFill>
                  <a:srgbClr val="000000"/>
                </a:solidFill>
              </a:rPr>
              <a:t>export FLUPRO=${HOME}/FLUKA</a:t>
            </a:r>
            <a:r>
              <a:rPr lang="en-US" sz="1800" dirty="0" smtClean="0">
                <a:solidFill>
                  <a:schemeClr val="accent2"/>
                </a:solidFill>
              </a:rPr>
              <a:t> </a:t>
            </a:r>
          </a:p>
          <a:p>
            <a:pPr marL="0" indent="0" eaLnBrk="1" hangingPunct="1"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800" b="1" dirty="0" smtClean="0"/>
              <a:t>	</a:t>
            </a:r>
            <a:r>
              <a:rPr lang="en-US" sz="1800" dirty="0" smtClean="0">
                <a:solidFill>
                  <a:srgbClr val="000000"/>
                </a:solidFill>
              </a:rPr>
              <a:t>export PATH=${PATH}:$FLUPRO:$FLUPRO/</a:t>
            </a:r>
            <a:r>
              <a:rPr lang="en-US" sz="1800" dirty="0" err="1" smtClean="0">
                <a:solidFill>
                  <a:srgbClr val="000000"/>
                </a:solidFill>
              </a:rPr>
              <a:t>flutil</a:t>
            </a:r>
            <a:endParaRPr lang="en-US" sz="1800" b="1" dirty="0" smtClean="0"/>
          </a:p>
          <a:p>
            <a:pPr marL="0" indent="0" eaLnBrk="1" hangingPunct="1"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800" b="1" dirty="0" err="1" smtClean="0"/>
              <a:t>tcsh</a:t>
            </a:r>
            <a:r>
              <a:rPr lang="en-US" sz="1800" b="1" dirty="0" smtClean="0"/>
              <a:t> users:</a:t>
            </a:r>
          </a:p>
          <a:p>
            <a:pPr marL="0" indent="0" eaLnBrk="1" hangingPunct="1"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	</a:t>
            </a:r>
            <a:r>
              <a:rPr lang="en-US" sz="1800" dirty="0" err="1" smtClean="0">
                <a:solidFill>
                  <a:srgbClr val="000000"/>
                </a:solidFill>
              </a:rPr>
              <a:t>cd</a:t>
            </a:r>
            <a:endParaRPr lang="en-US" sz="1800" dirty="0" smtClean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</a:rPr>
              <a:t>emacs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i="1" dirty="0" smtClean="0">
                <a:solidFill>
                  <a:srgbClr val="000000"/>
                </a:solidFill>
              </a:rPr>
              <a:t>[or any editor]</a:t>
            </a:r>
            <a:r>
              <a:rPr lang="en-US" sz="1800" dirty="0" smtClean="0">
                <a:solidFill>
                  <a:srgbClr val="FF0000"/>
                </a:solidFill>
              </a:rPr>
              <a:t> .</a:t>
            </a:r>
            <a:r>
              <a:rPr lang="en-US" sz="1800" dirty="0" err="1" smtClean="0">
                <a:solidFill>
                  <a:srgbClr val="FF0000"/>
                </a:solidFill>
              </a:rPr>
              <a:t>tcshrc</a:t>
            </a:r>
            <a:endParaRPr lang="en-US" sz="1800" dirty="0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800" dirty="0" smtClean="0"/>
              <a:t>add the following:</a:t>
            </a:r>
          </a:p>
          <a:p>
            <a:pPr marL="0" indent="0" eaLnBrk="1" hangingPunct="1"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800" b="1" dirty="0" smtClean="0"/>
              <a:t>	</a:t>
            </a:r>
            <a:r>
              <a:rPr lang="en-US" sz="1800" dirty="0" err="1" smtClean="0">
                <a:solidFill>
                  <a:srgbClr val="000000"/>
                </a:solidFill>
              </a:rPr>
              <a:t>setenv</a:t>
            </a:r>
            <a:r>
              <a:rPr lang="en-US" sz="1800" dirty="0" smtClean="0">
                <a:solidFill>
                  <a:srgbClr val="000000"/>
                </a:solidFill>
              </a:rPr>
              <a:t> FLUPRO ${HOME}/FLUKA</a:t>
            </a:r>
            <a:r>
              <a:rPr lang="en-US" sz="1800" dirty="0" smtClean="0">
                <a:solidFill>
                  <a:schemeClr val="accent2"/>
                </a:solidFill>
              </a:rPr>
              <a:t> </a:t>
            </a:r>
          </a:p>
          <a:p>
            <a:pPr marL="0" indent="0" eaLnBrk="1" hangingPunct="1"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800" b="1" dirty="0" smtClean="0"/>
              <a:t>	</a:t>
            </a:r>
            <a:r>
              <a:rPr lang="en-US" sz="1800" dirty="0" err="1" smtClean="0">
                <a:solidFill>
                  <a:srgbClr val="000000"/>
                </a:solidFill>
              </a:rPr>
              <a:t>setenv</a:t>
            </a:r>
            <a:r>
              <a:rPr lang="en-US" sz="1800" dirty="0" smtClean="0">
                <a:solidFill>
                  <a:srgbClr val="000000"/>
                </a:solidFill>
              </a:rPr>
              <a:t> PATH ${PATH}:$FLUPRO:$FLUPRO/</a:t>
            </a:r>
            <a:r>
              <a:rPr lang="en-US" sz="1800" dirty="0" err="1" smtClean="0">
                <a:solidFill>
                  <a:srgbClr val="000000"/>
                </a:solidFill>
              </a:rPr>
              <a:t>flutil</a:t>
            </a:r>
            <a:endParaRPr lang="en-US" sz="1800" dirty="0" smtClean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200" b="1" dirty="0" smtClean="0">
                <a:solidFill>
                  <a:schemeClr val="accent2"/>
                </a:solidFill>
              </a:rPr>
              <a:t>	</a:t>
            </a:r>
          </a:p>
          <a:p>
            <a:pPr marL="0" indent="0" eaLnBrk="1" hangingPunct="1"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800" dirty="0" smtClean="0"/>
              <a:t>The changes will be activated on the next login or if you type the command</a:t>
            </a:r>
          </a:p>
          <a:p>
            <a:pPr marL="0" indent="0" eaLnBrk="1" hangingPunct="1"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000000"/>
                </a:solidFill>
              </a:rPr>
              <a:t>source .</a:t>
            </a:r>
            <a:r>
              <a:rPr lang="en-US" sz="1800" dirty="0" err="1" smtClean="0">
                <a:solidFill>
                  <a:srgbClr val="000000"/>
                </a:solidFill>
              </a:rPr>
              <a:t>bashrc</a:t>
            </a:r>
            <a:r>
              <a:rPr lang="en-US" sz="1800" dirty="0" smtClean="0"/>
              <a:t>  </a:t>
            </a:r>
          </a:p>
          <a:p>
            <a:pPr marL="0" indent="0" eaLnBrk="1" hangingPunct="1"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000000"/>
                </a:solidFill>
              </a:rPr>
              <a:t>source .</a:t>
            </a:r>
            <a:r>
              <a:rPr lang="en-US" sz="1800" dirty="0" err="1" smtClean="0">
                <a:solidFill>
                  <a:srgbClr val="000000"/>
                </a:solidFill>
              </a:rPr>
              <a:t>tcshrc</a:t>
            </a:r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0040" y="227013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Persistent settings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801688" y="2085975"/>
            <a:ext cx="240963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Helvetica"/>
              </a:rPr>
              <a:t>sigmapi.bin</a:t>
            </a:r>
          </a:p>
          <a:p>
            <a:r>
              <a:rPr lang="en-US" sz="2000" dirty="0">
                <a:latin typeface="Helvetica"/>
              </a:rPr>
              <a:t>elasct.bin</a:t>
            </a:r>
          </a:p>
          <a:p>
            <a:r>
              <a:rPr lang="en-US" sz="2000" dirty="0">
                <a:latin typeface="Helvetica"/>
              </a:rPr>
              <a:t>brems_fin.bin</a:t>
            </a:r>
          </a:p>
          <a:p>
            <a:r>
              <a:rPr lang="en-US" sz="2000" dirty="0">
                <a:latin typeface="Helvetica"/>
              </a:rPr>
              <a:t>cohff.bin</a:t>
            </a:r>
          </a:p>
          <a:p>
            <a:r>
              <a:rPr lang="en-US" sz="2000" dirty="0">
                <a:latin typeface="Helvetica"/>
              </a:rPr>
              <a:t>gxsect.bin</a:t>
            </a:r>
          </a:p>
          <a:p>
            <a:r>
              <a:rPr lang="en-US" sz="2000" dirty="0">
                <a:latin typeface="Helvetica"/>
              </a:rPr>
              <a:t>neuxsc-ind_260.bin</a:t>
            </a:r>
          </a:p>
          <a:p>
            <a:r>
              <a:rPr lang="en-US" sz="2000" dirty="0">
                <a:latin typeface="Helvetica"/>
              </a:rPr>
              <a:t>nuclear.bin</a:t>
            </a:r>
          </a:p>
          <a:p>
            <a:r>
              <a:rPr lang="en-US" sz="2000" dirty="0">
                <a:latin typeface="Helvetica"/>
              </a:rPr>
              <a:t>fluodt.dat</a:t>
            </a:r>
          </a:p>
          <a:p>
            <a:r>
              <a:rPr lang="en-US" sz="2000" dirty="0">
                <a:latin typeface="Helvetica"/>
              </a:rPr>
              <a:t>e6r1nds3.fyi</a:t>
            </a:r>
          </a:p>
          <a:p>
            <a:r>
              <a:rPr lang="en-US" sz="2000" dirty="0">
                <a:latin typeface="Helvetica"/>
              </a:rPr>
              <a:t>jef2.fyi</a:t>
            </a:r>
          </a:p>
          <a:p>
            <a:r>
              <a:rPr lang="en-US" sz="2000" dirty="0">
                <a:latin typeface="Helvetica"/>
              </a:rPr>
              <a:t>jendl3.fyi</a:t>
            </a:r>
          </a:p>
          <a:p>
            <a:r>
              <a:rPr lang="en-US" sz="2000" dirty="0" smtClean="0">
                <a:latin typeface="Helvetica"/>
              </a:rPr>
              <a:t>xnloan.dat</a:t>
            </a:r>
          </a:p>
          <a:p>
            <a:r>
              <a:rPr lang="en-US" sz="2000" dirty="0" smtClean="0">
                <a:latin typeface="Helvetica"/>
              </a:rPr>
              <a:t>Fad/*</a:t>
            </a:r>
          </a:p>
          <a:p>
            <a:r>
              <a:rPr lang="en-US" sz="2000" dirty="0" smtClean="0">
                <a:latin typeface="Helvetica"/>
              </a:rPr>
              <a:t>DDS/*</a:t>
            </a:r>
            <a:endParaRPr lang="en-US" sz="2000" dirty="0">
              <a:latin typeface="Helvetica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FLUKA release: </a:t>
            </a:r>
            <a:r>
              <a:rPr lang="en-US" sz="3200" smtClean="0">
                <a:solidFill>
                  <a:srgbClr val="800000"/>
                </a:solidFill>
              </a:rPr>
              <a:t>main directory $FLUPRO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934200" y="6553200"/>
            <a:ext cx="1600200" cy="304800"/>
          </a:xfrm>
          <a:noFill/>
        </p:spPr>
        <p:txBody>
          <a:bodyPr/>
          <a:lstStyle/>
          <a:p>
            <a:fld id="{AD1BAFD2-39F3-4CB5-8A47-6600597DAA05}" type="slidenum">
              <a:rPr lang="en-US" smtClean="0">
                <a:latin typeface="Tahoma" pitchFamily="34" charset="0"/>
              </a:rPr>
              <a:pPr/>
              <a:t>5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2171700" y="1304925"/>
            <a:ext cx="3549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Helvetica"/>
              </a:rPr>
              <a:t>libflukahp.a </a:t>
            </a:r>
            <a:r>
              <a:rPr lang="en-US" sz="2000">
                <a:solidFill>
                  <a:srgbClr val="000000"/>
                </a:solidFill>
                <a:latin typeface="Helvetica"/>
              </a:rPr>
              <a:t>(object collection)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800600" y="2306638"/>
            <a:ext cx="8112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Helvetica"/>
              </a:rPr>
              <a:t>rfluka</a:t>
            </a:r>
          </a:p>
          <a:p>
            <a:r>
              <a:rPr lang="en-US" sz="2000">
                <a:latin typeface="Helvetica"/>
              </a:rPr>
              <a:t>lfluka</a:t>
            </a:r>
          </a:p>
          <a:p>
            <a:r>
              <a:rPr lang="en-US" sz="2000">
                <a:latin typeface="Helvetica"/>
              </a:rPr>
              <a:t>fff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648200" y="3803650"/>
            <a:ext cx="1479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Helvetica"/>
              </a:rPr>
              <a:t>random.dat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479925" y="4746625"/>
            <a:ext cx="4356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Helvetica"/>
              </a:rPr>
              <a:t>flukapro/    	</a:t>
            </a:r>
            <a:r>
              <a:rPr lang="en-US" sz="2000">
                <a:solidFill>
                  <a:srgbClr val="000000"/>
                </a:solidFill>
                <a:latin typeface="Helvetica"/>
              </a:rPr>
              <a:t>all FLUKA commons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479925" y="5203825"/>
            <a:ext cx="3513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Helvetica"/>
              </a:rPr>
              <a:t>usermvax/ 	</a:t>
            </a:r>
            <a:r>
              <a:rPr lang="en-US" sz="2000">
                <a:solidFill>
                  <a:srgbClr val="000000"/>
                </a:solidFill>
                <a:latin typeface="Helvetica"/>
              </a:rPr>
              <a:t>user routines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725488" y="1785938"/>
            <a:ext cx="2419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u="sng">
                <a:solidFill>
                  <a:srgbClr val="FF0000"/>
                </a:solidFill>
                <a:latin typeface="Helvetica"/>
              </a:rPr>
              <a:t>Physics data files: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4000500" y="1785938"/>
            <a:ext cx="42402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u="sng">
                <a:solidFill>
                  <a:srgbClr val="FF0000"/>
                </a:solidFill>
                <a:latin typeface="Helvetica"/>
              </a:rPr>
              <a:t>Basic Scripts: (in $FLUPRO/flutil)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048000" y="928688"/>
            <a:ext cx="17922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u="sng">
                <a:solidFill>
                  <a:srgbClr val="FF0000"/>
                </a:solidFill>
                <a:latin typeface="Helvetica"/>
              </a:rPr>
              <a:t>Main Library: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003675" y="3444875"/>
            <a:ext cx="2908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u="sng">
                <a:solidFill>
                  <a:srgbClr val="FF0000"/>
                </a:solidFill>
                <a:latin typeface="Helvetica"/>
              </a:rPr>
              <a:t>Random Number seed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048125" y="4235450"/>
            <a:ext cx="2774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u="sng">
                <a:solidFill>
                  <a:srgbClr val="FF0000"/>
                </a:solidFill>
                <a:latin typeface="Helvetica"/>
              </a:rPr>
              <a:t>Important Directories</a:t>
            </a: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4479925" y="5661025"/>
            <a:ext cx="3743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Helvetica"/>
              </a:rPr>
              <a:t>flutil/          	</a:t>
            </a:r>
            <a:r>
              <a:rPr lang="en-US" sz="2000">
                <a:solidFill>
                  <a:srgbClr val="000000"/>
                </a:solidFill>
                <a:latin typeface="Helvetica"/>
              </a:rPr>
              <a:t>general utilities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What’s inside the physics data files: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679450" y="1055688"/>
            <a:ext cx="7924800" cy="5181600"/>
          </a:xfrm>
        </p:spPr>
        <p:txBody>
          <a:bodyPr/>
          <a:lstStyle/>
          <a:p>
            <a:pPr marL="2328863" indent="-2328863" defTabSz="18796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>
                <a:solidFill>
                  <a:srgbClr val="000000"/>
                </a:solidFill>
                <a:latin typeface="Helvetica"/>
              </a:rPr>
              <a:t>sigmapi.bin:</a:t>
            </a:r>
            <a:r>
              <a:rPr lang="en-US" dirty="0" smtClean="0">
                <a:solidFill>
                  <a:schemeClr val="accent2"/>
                </a:solidFill>
                <a:latin typeface="Helvetica"/>
              </a:rPr>
              <a:t>	</a:t>
            </a:r>
            <a:r>
              <a:rPr lang="en-US" dirty="0" err="1" smtClean="0">
                <a:latin typeface="Helvetica"/>
              </a:rPr>
              <a:t>pion</a:t>
            </a:r>
            <a:r>
              <a:rPr lang="en-US" dirty="0" smtClean="0">
                <a:latin typeface="Helvetica"/>
              </a:rPr>
              <a:t>-N double-diff. cross sections</a:t>
            </a:r>
          </a:p>
          <a:p>
            <a:pPr marL="2328863" indent="-2328863" defTabSz="18796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>
                <a:solidFill>
                  <a:srgbClr val="000000"/>
                </a:solidFill>
                <a:latin typeface="Helvetica"/>
              </a:rPr>
              <a:t>elasct.bin:	</a:t>
            </a:r>
            <a:r>
              <a:rPr lang="en-US" dirty="0" smtClean="0">
                <a:latin typeface="Helvetica"/>
              </a:rPr>
              <a:t>elastic scattering cross sections</a:t>
            </a:r>
          </a:p>
          <a:p>
            <a:pPr marL="2328863" indent="-2328863" defTabSz="18796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>
                <a:solidFill>
                  <a:srgbClr val="000000"/>
                </a:solidFill>
                <a:latin typeface="Helvetica"/>
              </a:rPr>
              <a:t>brems_fin.bin:	</a:t>
            </a:r>
            <a:r>
              <a:rPr lang="en-US" dirty="0" smtClean="0">
                <a:latin typeface="Helvetica"/>
              </a:rPr>
              <a:t>Bremsstrahlung cross sections</a:t>
            </a:r>
          </a:p>
          <a:p>
            <a:pPr marL="2328863" indent="-2328863" defTabSz="18796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>
                <a:solidFill>
                  <a:srgbClr val="000000"/>
                </a:solidFill>
                <a:latin typeface="Helvetica"/>
              </a:rPr>
              <a:t>cohff.bin:	</a:t>
            </a:r>
            <a:r>
              <a:rPr lang="en-US" dirty="0" smtClean="0">
                <a:latin typeface="Helvetica"/>
              </a:rPr>
              <a:t>atomic form factor tabulations</a:t>
            </a:r>
          </a:p>
          <a:p>
            <a:pPr marL="2328863" indent="-2328863" defTabSz="18796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>
                <a:solidFill>
                  <a:srgbClr val="000000"/>
                </a:solidFill>
                <a:latin typeface="Helvetica"/>
              </a:rPr>
              <a:t>gxsect.bin	</a:t>
            </a:r>
            <a:r>
              <a:rPr lang="en-US" dirty="0" smtClean="0">
                <a:latin typeface="Helvetica"/>
              </a:rPr>
              <a:t>photon cross sections</a:t>
            </a:r>
          </a:p>
          <a:p>
            <a:pPr marL="2328863" indent="-2328863" defTabSz="18796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latin typeface="Helvetica"/>
              </a:rPr>
              <a:t>neuxsc-ind_260.bin:</a:t>
            </a:r>
            <a:r>
              <a:rPr lang="en-US" dirty="0" smtClean="0">
                <a:latin typeface="Helvetica"/>
              </a:rPr>
              <a:t>	low energy neutron multi-group cross sections (260 groups)</a:t>
            </a:r>
          </a:p>
          <a:p>
            <a:pPr marL="2328863" indent="-2328863" defTabSz="18796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>
                <a:solidFill>
                  <a:srgbClr val="000000"/>
                </a:solidFill>
                <a:latin typeface="Helvetica"/>
              </a:rPr>
              <a:t>nuclear.bin:	</a:t>
            </a:r>
            <a:r>
              <a:rPr lang="en-US" dirty="0" smtClean="0">
                <a:latin typeface="Helvetica"/>
              </a:rPr>
              <a:t>nuclear masses, mass excesses, levels, and many other nuclear data for evaporation, pre-equilibrium, Fermi break up and photonuclear cross sections gamma and beta databases</a:t>
            </a:r>
          </a:p>
          <a:p>
            <a:pPr marL="2328863" indent="-2328863" defTabSz="18796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>
                <a:solidFill>
                  <a:srgbClr val="000000"/>
                </a:solidFill>
                <a:latin typeface="Helvetica"/>
              </a:rPr>
              <a:t>fluodt.dat:</a:t>
            </a:r>
            <a:r>
              <a:rPr lang="en-US" dirty="0" smtClean="0">
                <a:latin typeface="Helvetica"/>
              </a:rPr>
              <a:t>	Fluorescence data (photoelectric effect)</a:t>
            </a:r>
          </a:p>
          <a:p>
            <a:pPr marL="2328863" indent="-2328863" defTabSz="18796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dirty="0" smtClean="0">
              <a:latin typeface="Helvetica"/>
            </a:endParaRPr>
          </a:p>
          <a:p>
            <a:pPr marL="2328863" indent="-2328863" defTabSz="18796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>
                <a:solidFill>
                  <a:srgbClr val="000000"/>
                </a:solidFill>
                <a:latin typeface="Helvetica"/>
              </a:rPr>
              <a:t>e6r1nds3.fyi:</a:t>
            </a:r>
          </a:p>
          <a:p>
            <a:pPr marL="2328863" indent="-2328863" defTabSz="18796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>
                <a:solidFill>
                  <a:srgbClr val="000000"/>
                </a:solidFill>
                <a:latin typeface="Helvetica"/>
              </a:rPr>
              <a:t>jef2.fyi:</a:t>
            </a:r>
            <a:r>
              <a:rPr lang="en-US" dirty="0" smtClean="0">
                <a:solidFill>
                  <a:schemeClr val="accent2"/>
                </a:solidFill>
                <a:latin typeface="Helvetica"/>
              </a:rPr>
              <a:t>	</a:t>
            </a:r>
            <a:r>
              <a:rPr lang="en-US" dirty="0" smtClean="0">
                <a:latin typeface="Helvetica"/>
              </a:rPr>
              <a:t>Fission products (for neutrons with</a:t>
            </a:r>
            <a:endParaRPr lang="en-US" dirty="0" smtClean="0">
              <a:solidFill>
                <a:schemeClr val="accent2"/>
              </a:solidFill>
              <a:latin typeface="Helvetica"/>
            </a:endParaRPr>
          </a:p>
          <a:p>
            <a:pPr marL="2328863" indent="-2328863" defTabSz="18796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>
                <a:solidFill>
                  <a:srgbClr val="000000"/>
                </a:solidFill>
                <a:latin typeface="Helvetica"/>
              </a:rPr>
              <a:t>jendl3.fyi:</a:t>
            </a:r>
            <a:r>
              <a:rPr lang="en-US" dirty="0" smtClean="0">
                <a:solidFill>
                  <a:schemeClr val="accent2"/>
                </a:solidFill>
                <a:latin typeface="Helvetica"/>
              </a:rPr>
              <a:t>	</a:t>
            </a:r>
            <a:r>
              <a:rPr lang="en-US" dirty="0" smtClean="0">
                <a:latin typeface="Helvetica"/>
              </a:rPr>
              <a:t>E&lt;20 </a:t>
            </a:r>
            <a:r>
              <a:rPr lang="en-US" dirty="0" err="1" smtClean="0">
                <a:latin typeface="Helvetica"/>
              </a:rPr>
              <a:t>MeV</a:t>
            </a:r>
            <a:r>
              <a:rPr lang="en-US" dirty="0" smtClean="0">
                <a:latin typeface="Helvetica"/>
              </a:rPr>
              <a:t>)</a:t>
            </a:r>
          </a:p>
          <a:p>
            <a:pPr marL="2328863" indent="-2328863" defTabSz="18796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>
                <a:solidFill>
                  <a:srgbClr val="000000"/>
                </a:solidFill>
                <a:latin typeface="Helvetica"/>
              </a:rPr>
              <a:t>xnloan.dat:</a:t>
            </a:r>
          </a:p>
          <a:p>
            <a:pPr marL="2328863" indent="-2328863" defTabSz="18796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dirty="0" smtClean="0">
              <a:solidFill>
                <a:srgbClr val="000000"/>
              </a:solidFill>
              <a:latin typeface="Helvetica"/>
            </a:endParaRPr>
          </a:p>
          <a:p>
            <a:pPr marL="2328863" indent="-2328863" defTabSz="18796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>
                <a:solidFill>
                  <a:srgbClr val="000000"/>
                </a:solidFill>
                <a:latin typeface="Helvetica"/>
              </a:rPr>
              <a:t>Fad/* :	</a:t>
            </a:r>
            <a:r>
              <a:rPr lang="en-US" dirty="0" smtClean="0">
                <a:latin typeface="Helvetica"/>
              </a:rPr>
              <a:t>BME pre-equilibrium particle angular distribution</a:t>
            </a:r>
          </a:p>
          <a:p>
            <a:pPr marL="2328863" indent="-2328863" defTabSz="18796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>
                <a:solidFill>
                  <a:srgbClr val="000000"/>
                </a:solidFill>
                <a:latin typeface="Helvetica"/>
              </a:rPr>
              <a:t>DDS/* :	</a:t>
            </a:r>
            <a:r>
              <a:rPr lang="en-US" dirty="0" smtClean="0">
                <a:latin typeface="Helvetica"/>
              </a:rPr>
              <a:t>BME pre-equilibrium particle energy spectra</a:t>
            </a:r>
          </a:p>
          <a:p>
            <a:pPr marL="2328863" indent="-2328863" defTabSz="1879600"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D921131-9686-4642-9579-96AB55752DEB}" type="slidenum">
              <a:rPr lang="en-US" smtClean="0">
                <a:latin typeface="Tahoma" pitchFamily="34" charset="0"/>
              </a:rPr>
              <a:pPr/>
              <a:t>6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8197" name="AutoShape 5"/>
          <p:cNvSpPr>
            <a:spLocks/>
          </p:cNvSpPr>
          <p:nvPr/>
        </p:nvSpPr>
        <p:spPr bwMode="auto">
          <a:xfrm>
            <a:off x="2428875" y="4149080"/>
            <a:ext cx="215900" cy="1152525"/>
          </a:xfrm>
          <a:prstGeom prst="rightBrace">
            <a:avLst>
              <a:gd name="adj1" fmla="val 44485"/>
              <a:gd name="adj2" fmla="val 50000"/>
            </a:avLst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Available Documentation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800000"/>
                </a:solidFill>
              </a:rPr>
              <a:t>fluka2011.manual</a:t>
            </a:r>
            <a:r>
              <a:rPr lang="en-US" dirty="0" smtClean="0"/>
              <a:t>  ASCII version of the manual (easy to edit)</a:t>
            </a:r>
          </a:p>
          <a:p>
            <a:pPr eaLnBrk="1" hangingPunct="1"/>
            <a:r>
              <a:rPr lang="en-US" dirty="0" smtClean="0">
                <a:solidFill>
                  <a:srgbClr val="800000"/>
                </a:solidFill>
              </a:rPr>
              <a:t>FM.pdf</a:t>
            </a:r>
            <a:r>
              <a:rPr lang="en-US" dirty="0" smtClean="0"/>
              <a:t> current version of the FLUKA manual</a:t>
            </a:r>
          </a:p>
          <a:p>
            <a:pPr eaLnBrk="1" hangingPunct="1"/>
            <a:r>
              <a:rPr lang="en-US" dirty="0" smtClean="0">
                <a:solidFill>
                  <a:srgbClr val="800000"/>
                </a:solidFill>
              </a:rPr>
              <a:t>CERN-2005-10.pdf</a:t>
            </a:r>
            <a:r>
              <a:rPr lang="en-US" dirty="0" smtClean="0"/>
              <a:t> official reference for FLUKA (manual not up to date)</a:t>
            </a:r>
          </a:p>
          <a:p>
            <a:pPr eaLnBrk="1" hangingPunct="1"/>
            <a:r>
              <a:rPr lang="en-US" dirty="0" smtClean="0"/>
              <a:t>or navigate the manual, online version (www.fluka.org)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or (when using FLAIR) press </a:t>
            </a:r>
            <a:r>
              <a:rPr lang="en-US" dirty="0" smtClean="0">
                <a:solidFill>
                  <a:srgbClr val="800000"/>
                </a:solidFill>
              </a:rPr>
              <a:t>F1</a:t>
            </a:r>
            <a:r>
              <a:rPr lang="en-US" dirty="0" smtClean="0"/>
              <a:t> to get an interactive manual (which can be also called on prompt level by calling ‘</a:t>
            </a:r>
            <a:r>
              <a:rPr lang="en-US" i="1" dirty="0" smtClean="0">
                <a:solidFill>
                  <a:srgbClr val="800000"/>
                </a:solidFill>
              </a:rPr>
              <a:t>fm.py’</a:t>
            </a:r>
            <a:r>
              <a:rPr lang="en-US" dirty="0" smtClean="0"/>
              <a:t>’)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or (at a further stage) the </a:t>
            </a:r>
            <a:r>
              <a:rPr lang="en-US" dirty="0" smtClean="0">
                <a:solidFill>
                  <a:srgbClr val="800000"/>
                </a:solidFill>
              </a:rPr>
              <a:t>FAQ</a:t>
            </a:r>
            <a:r>
              <a:rPr lang="en-US" dirty="0" smtClean="0"/>
              <a:t> available at:</a:t>
            </a:r>
            <a:br>
              <a:rPr lang="en-US" dirty="0" smtClean="0"/>
            </a:br>
            <a:r>
              <a:rPr lang="en-US" dirty="0" smtClean="0"/>
              <a:t>http://www.fluka.org/fluka.php?id=faq&amp;mm2=3</a:t>
            </a:r>
          </a:p>
          <a:p>
            <a:pPr eaLnBrk="1" hangingPunct="1"/>
            <a:r>
              <a:rPr lang="en-US" dirty="0" smtClean="0"/>
              <a:t>or (at a further stage) the archive of </a:t>
            </a:r>
            <a:r>
              <a:rPr lang="en-US" dirty="0" err="1" smtClean="0">
                <a:solidFill>
                  <a:srgbClr val="800000"/>
                </a:solidFill>
              </a:rPr>
              <a:t>fluka</a:t>
            </a:r>
            <a:r>
              <a:rPr lang="en-US" dirty="0" smtClean="0">
                <a:solidFill>
                  <a:srgbClr val="800000"/>
                </a:solidFill>
              </a:rPr>
              <a:t>-discuss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>
                <a:solidFill>
                  <a:srgbClr val="800000"/>
                </a:solidFill>
                <a:hlinkClick r:id="rId2"/>
              </a:rPr>
              <a:t>http://www.fluka.org/MailingList.html</a:t>
            </a:r>
            <a:endParaRPr lang="en-US" dirty="0" smtClean="0">
              <a:solidFill>
                <a:srgbClr val="800000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800000"/>
                </a:solidFill>
              </a:rPr>
              <a:t>Release notes</a:t>
            </a:r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E430B45-1094-42A4-84BD-64D42F187ED8}" type="slidenum">
              <a:rPr lang="en-US" smtClean="0">
                <a:latin typeface="Tahoma" pitchFamily="34" charset="0"/>
              </a:rPr>
              <a:pPr/>
              <a:t>7</a:t>
            </a:fld>
            <a:endParaRPr lang="en-US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 New Way to “Go FLUKA” - </a:t>
            </a:r>
            <a:r>
              <a:rPr lang="en-US" sz="3200" b="1" smtClean="0"/>
              <a:t>FLUPIX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027113"/>
            <a:ext cx="8321675" cy="5688012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n-US" b="1" dirty="0" smtClean="0"/>
              <a:t>Besides the current FLUKA distribution you also got the current version of FLUPIX distributed on your USB stick. 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en-GB" sz="2800" b="1" dirty="0" smtClean="0"/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GB" sz="2800" b="1" dirty="0" smtClean="0"/>
              <a:t>FLUPIX</a:t>
            </a:r>
            <a:endParaRPr lang="en-GB" b="1" dirty="0" smtClean="0"/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GB" b="1" dirty="0" smtClean="0"/>
              <a:t>(</a:t>
            </a:r>
            <a:r>
              <a:rPr lang="en-GB" b="1" dirty="0" err="1" smtClean="0"/>
              <a:t>FLUka</a:t>
            </a:r>
            <a:r>
              <a:rPr lang="en-GB" b="1" dirty="0" smtClean="0"/>
              <a:t> in </a:t>
            </a:r>
            <a:r>
              <a:rPr lang="en-GB" b="1" dirty="0" err="1" smtClean="0"/>
              <a:t>knopPIX</a:t>
            </a:r>
            <a:r>
              <a:rPr lang="en-GB" b="1" dirty="0" smtClean="0"/>
              <a:t>)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GB" i="1" dirty="0" smtClean="0"/>
              <a:t>© Vasilis.Vlachoudis@cern.ch 2008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GB" sz="500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GB" b="1" dirty="0" smtClean="0">
                <a:solidFill>
                  <a:srgbClr val="C00000"/>
                </a:solidFill>
              </a:rPr>
              <a:t>FLUPIX</a:t>
            </a:r>
            <a:r>
              <a:rPr lang="en-GB" dirty="0" smtClean="0"/>
              <a:t> is a Fedora (originally </a:t>
            </a:r>
            <a:r>
              <a:rPr lang="en-GB" b="1" dirty="0" smtClean="0">
                <a:solidFill>
                  <a:srgbClr val="C00000"/>
                </a:solidFill>
              </a:rPr>
              <a:t>KNOPPIX</a:t>
            </a:r>
            <a:r>
              <a:rPr lang="en-GB" dirty="0" smtClean="0"/>
              <a:t>, www.knoppix.org) based version of the Live CD, with pre-installed FLUKA and flair and all the necessary tools in for performing FLUKA runs.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GB" sz="800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GB" dirty="0" smtClean="0"/>
              <a:t>FLUPIX can run from a CD/DVD, bootable USB or through any virtual machine from any host operating system (Ms Windows, Mac OS, Linux,  Solaris etc.). FLUPIX includes all the additions of </a:t>
            </a:r>
            <a:r>
              <a:rPr lang="en-GB" dirty="0" err="1" smtClean="0"/>
              <a:t>VirtualBox</a:t>
            </a:r>
            <a:r>
              <a:rPr lang="en-GB" dirty="0" smtClean="0"/>
              <a:t> (www.virtualbox.org) a free and open source Virtual machine supported by Sun, that provides easy installation and high performance</a:t>
            </a:r>
            <a:r>
              <a:rPr lang="en-US" dirty="0" smtClean="0"/>
              <a:t>.</a:t>
            </a:r>
            <a:endParaRPr lang="en-US" b="1" dirty="0" smtClean="0"/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373E995-207F-4F0B-959F-5DA087FE3051}" type="slidenum">
              <a:rPr lang="en-US" smtClean="0">
                <a:latin typeface="Tahoma" pitchFamily="34" charset="0"/>
              </a:rPr>
              <a:pPr/>
              <a:t>8</a:t>
            </a:fld>
            <a:endParaRPr lang="en-US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2"/>
          <p:cNvSpPr txBox="1">
            <a:spLocks noGrp="1" noChangeArrowheads="1"/>
          </p:cNvSpPr>
          <p:nvPr/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r"/>
            <a:fld id="{41397B74-E9ED-4A9C-93FD-2734ED6BE4F6}" type="slidenum">
              <a:rPr lang="en-US" sz="1200"/>
              <a:pPr algn="r"/>
              <a:t>9</a:t>
            </a:fld>
            <a:endParaRPr lang="en-US" sz="1200"/>
          </a:p>
        </p:txBody>
      </p:sp>
      <p:sp>
        <p:nvSpPr>
          <p:cNvPr id="19459" name="Title 1"/>
          <p:cNvSpPr>
            <a:spLocks noGrp="1"/>
          </p:cNvSpPr>
          <p:nvPr>
            <p:ph type="title" idx="4294967295"/>
          </p:nvPr>
        </p:nvSpPr>
        <p:spPr>
          <a:xfrm>
            <a:off x="688032" y="304800"/>
            <a:ext cx="7772400" cy="609600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4294967295"/>
          </p:nvPr>
        </p:nvSpPr>
        <p:spPr>
          <a:xfrm>
            <a:off x="899592" y="1052736"/>
            <a:ext cx="7924800" cy="5181600"/>
          </a:xfrm>
        </p:spPr>
        <p:txBody>
          <a:bodyPr/>
          <a:lstStyle/>
          <a:p>
            <a:r>
              <a:rPr lang="en-US" dirty="0" smtClean="0"/>
              <a:t>FLUPIX (</a:t>
            </a:r>
            <a:r>
              <a:rPr lang="en-US" dirty="0" smtClean="0">
                <a:solidFill>
                  <a:srgbClr val="C00000"/>
                </a:solidFill>
              </a:rPr>
              <a:t>FLU</a:t>
            </a:r>
            <a:r>
              <a:rPr lang="en-US" dirty="0" smtClean="0"/>
              <a:t>KA in KNOP</a:t>
            </a:r>
            <a:r>
              <a:rPr lang="en-US" dirty="0" smtClean="0">
                <a:solidFill>
                  <a:srgbClr val="C00000"/>
                </a:solidFill>
              </a:rPr>
              <a:t>PIX*</a:t>
            </a:r>
            <a:r>
              <a:rPr lang="en-US" dirty="0" smtClean="0"/>
              <a:t>) is a bare-bones Live ISO containing:</a:t>
            </a:r>
          </a:p>
          <a:p>
            <a:pPr lvl="1"/>
            <a:r>
              <a:rPr lang="en-US" sz="1600" b="1" dirty="0" smtClean="0"/>
              <a:t>FLUKA</a:t>
            </a:r>
          </a:p>
          <a:p>
            <a:pPr lvl="1"/>
            <a:r>
              <a:rPr lang="en-US" sz="1600" b="1" dirty="0" smtClean="0"/>
              <a:t>Flair</a:t>
            </a:r>
          </a:p>
          <a:p>
            <a:pPr lvl="1"/>
            <a:r>
              <a:rPr lang="en-US" sz="1600" dirty="0" smtClean="0"/>
              <a:t>All necessary tools for analysis (</a:t>
            </a:r>
            <a:r>
              <a:rPr lang="en-US" sz="1600" dirty="0" err="1" smtClean="0"/>
              <a:t>gnuplot</a:t>
            </a:r>
            <a:r>
              <a:rPr lang="en-US" sz="1600" dirty="0" smtClean="0"/>
              <a:t>, processing programs…)</a:t>
            </a:r>
          </a:p>
          <a:p>
            <a:pPr lvl="1"/>
            <a:r>
              <a:rPr lang="en-US" sz="1600" b="1" dirty="0" smtClean="0"/>
              <a:t>LXDE</a:t>
            </a:r>
            <a:r>
              <a:rPr lang="en-US" sz="1600" dirty="0" smtClean="0"/>
              <a:t> – Lightweight Desktop</a:t>
            </a:r>
          </a:p>
          <a:p>
            <a:pPr lvl="1"/>
            <a:r>
              <a:rPr lang="en-US" sz="1600" dirty="0" err="1" smtClean="0"/>
              <a:t>VirtualBox</a:t>
            </a:r>
            <a:r>
              <a:rPr lang="en-US" sz="1600" dirty="0" smtClean="0"/>
              <a:t> additions</a:t>
            </a:r>
          </a:p>
          <a:p>
            <a:r>
              <a:rPr lang="en-US" dirty="0" smtClean="0"/>
              <a:t>Minimal size of ~300MB</a:t>
            </a:r>
          </a:p>
          <a:p>
            <a:r>
              <a:rPr lang="en-US" dirty="0" smtClean="0"/>
              <a:t>The ISO is specially mastered to run under </a:t>
            </a:r>
            <a:r>
              <a:rPr lang="en-US" dirty="0" err="1" smtClean="0"/>
              <a:t>VirtualBox</a:t>
            </a:r>
            <a:r>
              <a:rPr lang="en-US" dirty="0" smtClean="0"/>
              <a:t> (</a:t>
            </a:r>
            <a:r>
              <a:rPr lang="en-US" dirty="0" smtClean="0">
                <a:hlinkClick r:id="rId2"/>
              </a:rPr>
              <a:t>www.virtualbox.org</a:t>
            </a:r>
            <a:r>
              <a:rPr lang="en-US" dirty="0" smtClean="0"/>
              <a:t>) an open source virtual machine by Sun. It is available under many platforms:</a:t>
            </a:r>
          </a:p>
          <a:p>
            <a:pPr lvl="1"/>
            <a:r>
              <a:rPr lang="en-US" sz="1600" dirty="0" smtClean="0"/>
              <a:t>all Linux</a:t>
            </a:r>
          </a:p>
          <a:p>
            <a:pPr lvl="1"/>
            <a:r>
              <a:rPr lang="en-US" sz="1600" dirty="0" smtClean="0"/>
              <a:t>MS Windows</a:t>
            </a:r>
          </a:p>
          <a:p>
            <a:pPr lvl="1"/>
            <a:r>
              <a:rPr lang="en-US" sz="1600" dirty="0" smtClean="0"/>
              <a:t>Mac OS</a:t>
            </a:r>
          </a:p>
          <a:p>
            <a:pPr lvl="1"/>
            <a:r>
              <a:rPr lang="en-US" sz="1600" dirty="0" err="1" smtClean="0"/>
              <a:t>OpenSolaris</a:t>
            </a:r>
            <a:endParaRPr lang="en-US" sz="1600" dirty="0" smtClean="0"/>
          </a:p>
        </p:txBody>
      </p:sp>
      <p:sp>
        <p:nvSpPr>
          <p:cNvPr id="19461" name="TextBox 4"/>
          <p:cNvSpPr txBox="1">
            <a:spLocks noChangeArrowheads="1"/>
          </p:cNvSpPr>
          <p:nvPr/>
        </p:nvSpPr>
        <p:spPr bwMode="auto">
          <a:xfrm>
            <a:off x="428625" y="6215063"/>
            <a:ext cx="81047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* </a:t>
            </a:r>
            <a:r>
              <a:rPr lang="en-US" sz="1800" dirty="0"/>
              <a:t>Originally it was based on </a:t>
            </a:r>
            <a:r>
              <a:rPr lang="en-US" sz="1800" dirty="0" err="1"/>
              <a:t>knoppix</a:t>
            </a:r>
            <a:r>
              <a:rPr lang="en-US" sz="1800" dirty="0"/>
              <a:t>. The present version is based on </a:t>
            </a:r>
            <a:r>
              <a:rPr lang="en-US" sz="1800" dirty="0" smtClean="0"/>
              <a:t>Fedora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fluka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Theme_fluka</Template>
  <TotalTime>60</TotalTime>
  <Words>1506</Words>
  <Application>Microsoft Office PowerPoint</Application>
  <PresentationFormat>Overhead</PresentationFormat>
  <Paragraphs>354</Paragraphs>
  <Slides>26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Theme_fluka</vt:lpstr>
      <vt:lpstr>Slide 1</vt:lpstr>
      <vt:lpstr>How to download and install FLUKA</vt:lpstr>
      <vt:lpstr>How to download and install FLUKA</vt:lpstr>
      <vt:lpstr>Persistent settings</vt:lpstr>
      <vt:lpstr>FLUKA release: main directory $FLUPRO</vt:lpstr>
      <vt:lpstr>What’s inside the physics data files:</vt:lpstr>
      <vt:lpstr>Available Documentation</vt:lpstr>
      <vt:lpstr>A New Way to “Go FLUKA” - FLUPIX</vt:lpstr>
      <vt:lpstr>Introduction</vt:lpstr>
      <vt:lpstr>VirtualBox</vt:lpstr>
      <vt:lpstr>Installation of FLUPIX for VirtualBox</vt:lpstr>
      <vt:lpstr>Setting up</vt:lpstr>
      <vt:lpstr>FLUPIX Settings</vt:lpstr>
      <vt:lpstr>Starting the VM</vt:lpstr>
      <vt:lpstr>Working space</vt:lpstr>
      <vt:lpstr>Interface</vt:lpstr>
      <vt:lpstr>Accessing your host directories</vt:lpstr>
      <vt:lpstr>Shutting down FLUPIX</vt:lpstr>
      <vt:lpstr>Input example</vt:lpstr>
      <vt:lpstr>A Simple Example</vt:lpstr>
      <vt:lpstr>Prepare the working space</vt:lpstr>
      <vt:lpstr>Now let’s test the installation</vt:lpstr>
      <vt:lpstr>What rfluka does:</vt:lpstr>
      <vt:lpstr>At the end of the FLUKA run:</vt:lpstr>
      <vt:lpstr>Checking FLUKA during the run</vt:lpstr>
      <vt:lpstr>Tips &amp; Tricks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Vasilis Vlachoudis</dc:creator>
  <cp:lastModifiedBy>roberto</cp:lastModifiedBy>
  <cp:revision>928</cp:revision>
  <cp:lastPrinted>2004-07-08T08:47:15Z</cp:lastPrinted>
  <dcterms:created xsi:type="dcterms:W3CDTF">2003-02-06T18:33:45Z</dcterms:created>
  <dcterms:modified xsi:type="dcterms:W3CDTF">2012-04-27T12:39:59Z</dcterms:modified>
</cp:coreProperties>
</file>