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274" r:id="rId2"/>
    <p:sldId id="278" r:id="rId3"/>
    <p:sldId id="280" r:id="rId4"/>
    <p:sldId id="310" r:id="rId5"/>
    <p:sldId id="311" r:id="rId6"/>
    <p:sldId id="313" r:id="rId7"/>
    <p:sldId id="312" r:id="rId8"/>
    <p:sldId id="293" r:id="rId9"/>
    <p:sldId id="309" r:id="rId10"/>
    <p:sldId id="294" r:id="rId11"/>
    <p:sldId id="295" r:id="rId12"/>
    <p:sldId id="315" r:id="rId13"/>
    <p:sldId id="317" r:id="rId14"/>
    <p:sldId id="296" r:id="rId15"/>
    <p:sldId id="318" r:id="rId16"/>
    <p:sldId id="298" r:id="rId17"/>
    <p:sldId id="299" r:id="rId18"/>
    <p:sldId id="297" r:id="rId19"/>
    <p:sldId id="277" r:id="rId20"/>
    <p:sldId id="300" r:id="rId21"/>
    <p:sldId id="308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284" r:id="rId30"/>
    <p:sldId id="285" r:id="rId31"/>
  </p:sldIdLst>
  <p:sldSz cx="9144000" cy="6858000" type="overhead"/>
  <p:notesSz cx="6731000" cy="985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00"/>
    <a:srgbClr val="0066FF"/>
    <a:srgbClr val="CC0066"/>
    <a:srgbClr val="0000FF"/>
    <a:srgbClr val="CC0000"/>
    <a:srgbClr val="00CC0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91343" autoAdjust="0"/>
  </p:normalViewPr>
  <p:slideViewPr>
    <p:cSldViewPr>
      <p:cViewPr varScale="1">
        <p:scale>
          <a:sx n="46" d="100"/>
          <a:sy n="46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508"/>
    </p:cViewPr>
  </p:sorterViewPr>
  <p:notesViewPr>
    <p:cSldViewPr>
      <p:cViewPr varScale="1">
        <p:scale>
          <a:sx n="49" d="100"/>
          <a:sy n="49" d="100"/>
        </p:scale>
        <p:origin x="-1950" y="-114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F295893-2F77-4680-B94C-7A6EE4782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l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654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57238"/>
            <a:ext cx="4949825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95825"/>
            <a:ext cx="4941887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4825"/>
            <a:ext cx="2889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l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 smtClean="0"/>
            </a:lvl1pPr>
          </a:lstStyle>
          <a:p>
            <a:pPr>
              <a:defRPr/>
            </a:pPr>
            <a:fld id="{D3304D93-75DC-48FB-9A05-2ED47CE3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4EEC9-F0CE-474C-88AA-A6B8B0F04ECC}" type="slidenum">
              <a:rPr lang="en-US"/>
              <a:pPr/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D8F13-5DCF-401C-9F29-6B4794408C78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D00C0-E435-4746-BA12-7987DCFC0608}" type="slidenum">
              <a:rPr lang="en-US"/>
              <a:pPr/>
              <a:t>11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D00C0-E435-4746-BA12-7987DCFC0608}" type="slidenum">
              <a:rPr lang="en-US"/>
              <a:pPr/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D00C0-E435-4746-BA12-7987DCFC0608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F313E-5968-4031-8EA7-87EE51B321EB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F313E-5968-4031-8EA7-87EE51B321E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8BA5-B2D4-4D50-A113-7643630685B2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EEC66-5123-4A9C-AA02-B0B4F47F2A8D}" type="slidenum">
              <a:rPr lang="en-US"/>
              <a:pPr/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0A090-6A8C-4EC0-BED2-28D4EDD21E1B}" type="slidenum">
              <a:rPr lang="en-US"/>
              <a:pPr/>
              <a:t>18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B45A7-463C-4FBA-8642-7A9D57FBD07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1908A6-DE1F-4E02-85EF-15B71831310F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93027-6623-40BC-9CFD-2A4F8CE32E51}" type="slidenum">
              <a:rPr lang="en-US"/>
              <a:pPr/>
              <a:t>20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F7816-BE18-4466-BB32-39465AFC2E92}" type="slidenum">
              <a:rPr lang="en-US"/>
              <a:pPr/>
              <a:t>21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B2B06-8C60-431E-BFBB-40D22DC02F50}" type="slidenum">
              <a:rPr lang="en-US"/>
              <a:pPr/>
              <a:t>22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8CD0B6-11BB-4B8B-8E35-7760EDEAE55C}" type="slidenum">
              <a:rPr lang="en-US"/>
              <a:pPr/>
              <a:t>23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51908-1814-42B5-A3C3-C2E507C81AC5}" type="slidenum">
              <a:rPr lang="en-US"/>
              <a:pPr/>
              <a:t>24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A2DCE-2D6E-453F-9242-B85239868F86}" type="slidenum">
              <a:rPr lang="en-US"/>
              <a:pPr/>
              <a:t>25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B7A331-BE95-49D0-9FC9-82E252547902}" type="slidenum">
              <a:rPr lang="en-US"/>
              <a:pPr/>
              <a:t>26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A503D-EA07-4133-93C2-0C9B06BB13AA}" type="slidenum">
              <a:rPr lang="en-US"/>
              <a:pPr/>
              <a:t>27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C471A-8316-4FB4-99D1-A33BD746D216}" type="slidenum">
              <a:rPr lang="en-US"/>
              <a:pPr/>
              <a:t>28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4D4B-AFD6-4E0A-ADE6-E59967217DB7}" type="slidenum">
              <a:rPr lang="en-US"/>
              <a:pPr/>
              <a:t>29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6FBF7E-21A0-44BD-8063-3E803376A299}" type="slidenum">
              <a:rPr lang="en-US"/>
              <a:pPr/>
              <a:t>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16DF44-F7CA-4FC0-9127-B6B79DF450C6}" type="slidenum">
              <a:rPr lang="en-US"/>
              <a:pPr/>
              <a:t>30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96B30-30E7-4E9C-B070-735CF34322DD}" type="slidenum">
              <a:rPr lang="en-US"/>
              <a:pPr/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2FA99-A5DE-4B81-B73A-A57C82EAB32E}" type="slidenum">
              <a:rPr lang="en-US"/>
              <a:pPr/>
              <a:t>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07253-47C9-40D3-B436-901C579F0AEE}" type="slidenum">
              <a:rPr lang="en-US"/>
              <a:pPr/>
              <a:t>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A4A7B-1318-474D-8F69-4B16B4BF9E3A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36315-A1E1-4726-AF33-16DB6951BBE7}" type="slidenum">
              <a:rPr lang="en-US"/>
              <a:pPr/>
              <a:t>8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BB4D6-6340-4F96-A9A5-5805FB425F8B}" type="slidenum">
              <a:rPr lang="en-US"/>
              <a:pPr/>
              <a:t>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7th Fluka Course, Paris Sept. 29-Oct.3, 2008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FB420B5-5F24-4419-BB47-71E28DA634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7" descr="logo3000x200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36FC3-D9BA-43FC-8771-32512EE011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0DFBA-7EFA-48F6-BA9B-1ED56EF72F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D0BC3-2528-4EFA-901D-9232A9A360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DBECB-7C00-461E-9D0A-CB41A2C393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456BD-DE04-44EA-A56E-50DBF528D5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C3640-9693-49F6-978A-935C3B5AFA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6A46-C15E-4870-B55F-8FCF2CEC5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C4794-343D-4DEB-832E-DFE47D9BC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2E8D7-1BBC-426B-8E49-267817887E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201DE-86A2-4DDA-9F82-9BC9043F8F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59646E-2CBD-4DAF-9205-BA80437E9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  <p:pic>
        <p:nvPicPr>
          <p:cNvPr id="12" name="Picture 15" descr="logo3000x2000ligh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48735" y="4586351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b="0" dirty="0" smtClean="0"/>
              <a:t>FLUKA Beginner’s Course</a:t>
            </a:r>
            <a:endParaRPr lang="en-US" sz="2000" b="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07228" y="1822222"/>
            <a:ext cx="736517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000" b="0" dirty="0" smtClean="0">
                <a:solidFill>
                  <a:schemeClr val="tx2"/>
                </a:solidFill>
              </a:rPr>
              <a:t>FLUKA manuals and Basic Input</a:t>
            </a:r>
            <a:endParaRPr lang="en-US" sz="4000" b="0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D204B12-09BD-45D7-9FC0-42D64961A021}" type="slidenum">
              <a:rPr lang="en-US"/>
              <a:pPr/>
              <a:t>10</a:t>
            </a:fld>
            <a:endParaRPr lang="en-US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Beam </a:t>
            </a:r>
            <a:r>
              <a:rPr lang="en-US" sz="3200" dirty="0" smtClean="0">
                <a:solidFill>
                  <a:schemeClr val="tx2"/>
                </a:solidFill>
              </a:rPr>
              <a:t>definition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[1/2]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539750" y="1055688"/>
            <a:ext cx="860425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Input card: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BEAM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dirty="0"/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defines several beam characteristics: </a:t>
            </a:r>
            <a:br>
              <a:rPr lang="en-GB" sz="1800" dirty="0">
                <a:solidFill>
                  <a:srgbClr val="000000"/>
                </a:solidFill>
              </a:rPr>
            </a:br>
            <a:r>
              <a:rPr lang="en-GB" sz="1800" dirty="0">
                <a:solidFill>
                  <a:srgbClr val="0066FF"/>
                </a:solidFill>
              </a:rPr>
              <a:t>type of particle, energy, divergence, profile and statistical weight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 dirty="0">
                <a:solidFill>
                  <a:srgbClr val="0066FF"/>
                </a:solidFill>
              </a:rPr>
              <a:t>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400" b="1" i="1" u="sng" dirty="0">
                <a:solidFill>
                  <a:srgbClr val="000000"/>
                </a:solidFill>
              </a:rPr>
              <a:t>Example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de-DE" sz="900" b="1" dirty="0">
              <a:solidFill>
                <a:srgbClr val="009900"/>
              </a:solidFill>
              <a:latin typeface="Courier New" pitchFamily="49" charset="0"/>
              <a:cs typeface="Courier New" pitchFamily="49" charset="0"/>
            </a:endParaRPr>
          </a:p>
          <a:p>
            <a:pPr indent="3175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de-DE" sz="1400" b="1" dirty="0">
                <a:solidFill>
                  <a:srgbClr val="009900"/>
                </a:solidFill>
                <a:latin typeface="Courier New" pitchFamily="49" charset="0"/>
              </a:rPr>
              <a:t> </a:t>
            </a:r>
            <a:r>
              <a:rPr lang="de-DE" sz="1400" b="1" dirty="0" smtClean="0">
                <a:solidFill>
                  <a:srgbClr val="009900"/>
                </a:solidFill>
                <a:latin typeface="Courier New" pitchFamily="49" charset="0"/>
              </a:rPr>
              <a:t>BEAM             </a:t>
            </a:r>
            <a:r>
              <a:rPr lang="de-DE" sz="1400" b="1" dirty="0">
                <a:solidFill>
                  <a:srgbClr val="009900"/>
                </a:solidFill>
                <a:latin typeface="Courier New" pitchFamily="49" charset="0"/>
              </a:rPr>
              <a:t>3.5 </a:t>
            </a:r>
            <a:r>
              <a:rPr lang="en-GB" sz="1400" b="1" dirty="0">
                <a:solidFill>
                  <a:srgbClr val="009900"/>
                </a:solidFill>
                <a:latin typeface="Courier New" pitchFamily="49" charset="0"/>
              </a:rPr>
              <a:t>-0.082425</a:t>
            </a:r>
            <a:r>
              <a:rPr lang="de-DE" sz="1400" b="1" dirty="0">
                <a:solidFill>
                  <a:srgbClr val="009900"/>
                </a:solidFill>
                <a:latin typeface="Courier New" pitchFamily="49" charset="0"/>
              </a:rPr>
              <a:t>  </a:t>
            </a:r>
            <a:r>
              <a:rPr lang="de-DE" sz="1400" b="1" dirty="0" smtClean="0">
                <a:solidFill>
                  <a:srgbClr val="009900"/>
                </a:solidFill>
                <a:latin typeface="Courier New" pitchFamily="49" charset="0"/>
              </a:rPr>
              <a:t>    </a:t>
            </a:r>
            <a:r>
              <a:rPr lang="en-GB" sz="1200" b="1" dirty="0">
                <a:solidFill>
                  <a:srgbClr val="009900"/>
                </a:solidFill>
                <a:latin typeface="Courier New" pitchFamily="49" charset="0"/>
              </a:rPr>
              <a:t>-1.7</a:t>
            </a:r>
            <a:r>
              <a:rPr lang="de-DE" sz="1400" b="1" dirty="0">
                <a:solidFill>
                  <a:srgbClr val="009900"/>
                </a:solidFill>
                <a:latin typeface="Courier New" pitchFamily="49" charset="0"/>
              </a:rPr>
              <a:t>       0.0       0.0       0.0PROTON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de-DE" sz="1400" b="1" dirty="0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600" dirty="0">
              <a:solidFill>
                <a:srgbClr val="0099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GB" sz="1600" dirty="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3.5 GeV/c [</a:t>
            </a:r>
            <a:r>
              <a:rPr lang="en-GB" sz="1800" dirty="0">
                <a:solidFill>
                  <a:srgbClr val="009900"/>
                </a:solidFill>
              </a:rPr>
              <a:t>WHAT(1)</a:t>
            </a:r>
            <a:r>
              <a:rPr lang="en-GB" sz="1800" dirty="0">
                <a:solidFill>
                  <a:srgbClr val="000000"/>
                </a:solidFill>
              </a:rPr>
              <a:t>] proton </a:t>
            </a:r>
            <a:r>
              <a:rPr lang="en-GB" sz="1800" dirty="0" smtClean="0">
                <a:solidFill>
                  <a:srgbClr val="000000"/>
                </a:solidFill>
              </a:rPr>
              <a:t>[</a:t>
            </a:r>
            <a:r>
              <a:rPr lang="en-GB" sz="1800" dirty="0" smtClean="0">
                <a:solidFill>
                  <a:srgbClr val="009900"/>
                </a:solidFill>
              </a:rPr>
              <a:t>SDUM</a:t>
            </a:r>
            <a:r>
              <a:rPr lang="en-GB" sz="1800" dirty="0" smtClean="0">
                <a:solidFill>
                  <a:srgbClr val="000000"/>
                </a:solidFill>
              </a:rPr>
              <a:t>] beam with </a:t>
            </a:r>
            <a:r>
              <a:rPr lang="en-GB" sz="1800" dirty="0">
                <a:solidFill>
                  <a:srgbClr val="000000"/>
                </a:solidFill>
              </a:rPr>
              <a:t>weight 1 [</a:t>
            </a:r>
            <a:r>
              <a:rPr lang="en-GB" sz="1800" dirty="0">
                <a:solidFill>
                  <a:srgbClr val="009900"/>
                </a:solidFill>
              </a:rPr>
              <a:t>WHAT(6)</a:t>
            </a:r>
            <a:r>
              <a:rPr lang="en-GB" sz="1800" dirty="0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Gaussian momentum distribution: 0.082425 GeV/c FWHM [</a:t>
            </a:r>
            <a:r>
              <a:rPr lang="en-GB" sz="1800" dirty="0">
                <a:solidFill>
                  <a:srgbClr val="009900"/>
                </a:solidFill>
              </a:rPr>
              <a:t>WHAT(2)</a:t>
            </a:r>
            <a:r>
              <a:rPr lang="en-GB" sz="1800" dirty="0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Gaussian angular distribution: 1.7 </a:t>
            </a:r>
            <a:r>
              <a:rPr lang="en-GB" sz="1800" dirty="0" err="1">
                <a:solidFill>
                  <a:srgbClr val="000000"/>
                </a:solidFill>
              </a:rPr>
              <a:t>mrad</a:t>
            </a:r>
            <a:r>
              <a:rPr lang="en-GB" sz="1800" dirty="0">
                <a:solidFill>
                  <a:srgbClr val="000000"/>
                </a:solidFill>
              </a:rPr>
              <a:t> FWHM [</a:t>
            </a:r>
            <a:r>
              <a:rPr lang="en-GB" sz="1800" dirty="0">
                <a:solidFill>
                  <a:srgbClr val="009900"/>
                </a:solidFill>
              </a:rPr>
              <a:t>WHAT(3)</a:t>
            </a:r>
            <a:r>
              <a:rPr lang="en-GB" sz="1800" dirty="0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no beam width along x (point-like source) [</a:t>
            </a:r>
            <a:r>
              <a:rPr lang="en-GB" sz="1800" dirty="0">
                <a:solidFill>
                  <a:srgbClr val="009900"/>
                </a:solidFill>
              </a:rPr>
              <a:t>WHAT(4</a:t>
            </a:r>
            <a:r>
              <a:rPr lang="en-GB" sz="1800" dirty="0">
                <a:solidFill>
                  <a:srgbClr val="000000"/>
                </a:solidFill>
              </a:rPr>
              <a:t>)]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no beam width along y (point-like source) [</a:t>
            </a:r>
            <a:r>
              <a:rPr lang="en-GB" sz="1800" dirty="0">
                <a:solidFill>
                  <a:srgbClr val="009900"/>
                </a:solidFill>
              </a:rPr>
              <a:t>WHAT(5)</a:t>
            </a:r>
            <a:r>
              <a:rPr lang="en-GB" sz="18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647700" y="3152775"/>
            <a:ext cx="824547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6FD8A3-2B2F-453B-BEB4-3BA98F98D3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Beam </a:t>
            </a:r>
            <a:r>
              <a:rPr lang="en-US" sz="3200" dirty="0" smtClean="0">
                <a:solidFill>
                  <a:schemeClr val="tx2"/>
                </a:solidFill>
              </a:rPr>
              <a:t>definition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[2/2]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539750" y="928670"/>
            <a:ext cx="860425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Input card: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BEAMPOS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800" dirty="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  defines the </a:t>
            </a:r>
            <a:r>
              <a:rPr lang="en-GB" sz="1800" dirty="0">
                <a:solidFill>
                  <a:srgbClr val="0066FF"/>
                </a:solidFill>
              </a:rPr>
              <a:t>coordinates of the centre of the beam spot</a:t>
            </a:r>
            <a:r>
              <a:rPr lang="en-GB" sz="1800" dirty="0">
                <a:solidFill>
                  <a:srgbClr val="000000"/>
                </a:solidFill>
              </a:rPr>
              <a:t> (</a:t>
            </a:r>
            <a:r>
              <a:rPr lang="en-GB" sz="1800" i="1" dirty="0">
                <a:solidFill>
                  <a:srgbClr val="000000"/>
                </a:solidFill>
              </a:rPr>
              <a:t>i.e.</a:t>
            </a:r>
            <a:r>
              <a:rPr lang="en-GB" sz="1800" dirty="0">
                <a:solidFill>
                  <a:srgbClr val="000000"/>
                </a:solidFill>
              </a:rPr>
              <a:t>, the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 dirty="0">
                <a:solidFill>
                  <a:srgbClr val="000000"/>
                </a:solidFill>
              </a:rPr>
              <a:t>     point from which transport starts) and the </a:t>
            </a:r>
            <a:r>
              <a:rPr lang="en-GB" sz="1800" dirty="0">
                <a:solidFill>
                  <a:srgbClr val="0066FF"/>
                </a:solidFill>
              </a:rPr>
              <a:t>beam direction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 dirty="0">
                <a:solidFill>
                  <a:srgbClr val="0066FF"/>
                </a:solidFill>
              </a:rPr>
              <a:t>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400" i="1" u="sng" dirty="0">
                <a:solidFill>
                  <a:srgbClr val="000000"/>
                </a:solidFill>
              </a:rPr>
              <a:t>Example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de-DE" sz="1200" b="1" dirty="0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r>
              <a:rPr lang="pt-BR" sz="1400" b="1" dirty="0">
                <a:solidFill>
                  <a:srgbClr val="009900"/>
                </a:solidFill>
                <a:latin typeface="Courier New" pitchFamily="49" charset="0"/>
              </a:rPr>
              <a:t> BEAMPOS          0.0       0.0      -0.1       0.0       0.0       0.0</a:t>
            </a:r>
            <a:endParaRPr lang="de-DE" sz="1400" b="1" dirty="0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400" dirty="0">
              <a:solidFill>
                <a:srgbClr val="0099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</a:rPr>
              <a:t>x,y,z</a:t>
            </a:r>
            <a:r>
              <a:rPr lang="en-GB" sz="1800" dirty="0" smtClean="0">
                <a:solidFill>
                  <a:srgbClr val="000000"/>
                </a:solidFill>
              </a:rPr>
              <a:t>-coordinates:  (0.0, 0.0, -0.1) cm  </a:t>
            </a:r>
            <a:r>
              <a:rPr lang="en-GB" sz="1800" dirty="0">
                <a:solidFill>
                  <a:srgbClr val="000000"/>
                </a:solidFill>
              </a:rPr>
              <a:t>[</a:t>
            </a:r>
            <a:r>
              <a:rPr lang="en-GB" sz="1800" dirty="0">
                <a:solidFill>
                  <a:srgbClr val="009900"/>
                </a:solidFill>
              </a:rPr>
              <a:t>WHAT(1</a:t>
            </a:r>
            <a:r>
              <a:rPr lang="en-GB" sz="1800" dirty="0" smtClean="0">
                <a:solidFill>
                  <a:srgbClr val="009900"/>
                </a:solidFill>
              </a:rPr>
              <a:t>), WHAT(2), WHAT(3)</a:t>
            </a:r>
            <a:r>
              <a:rPr lang="en-GB" sz="1800" dirty="0" smtClean="0">
                <a:solidFill>
                  <a:srgbClr val="000000"/>
                </a:solidFill>
              </a:rPr>
              <a:t>] </a:t>
            </a:r>
            <a:endParaRPr lang="en-GB" sz="1800" dirty="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i="1" dirty="0" smtClean="0">
                <a:solidFill>
                  <a:srgbClr val="000000"/>
                </a:solidFill>
              </a:rPr>
              <a:t>direction </a:t>
            </a:r>
            <a:r>
              <a:rPr lang="en-GB" sz="1800" i="1" dirty="0">
                <a:solidFill>
                  <a:srgbClr val="000000"/>
                </a:solidFill>
              </a:rPr>
              <a:t>cosine</a:t>
            </a:r>
            <a:r>
              <a:rPr lang="en-GB" sz="1800" dirty="0">
                <a:solidFill>
                  <a:srgbClr val="000000"/>
                </a:solidFill>
              </a:rPr>
              <a:t> with respect to the x-axis: 0.0  [</a:t>
            </a:r>
            <a:r>
              <a:rPr lang="en-GB" sz="1800" dirty="0">
                <a:solidFill>
                  <a:srgbClr val="009900"/>
                </a:solidFill>
              </a:rPr>
              <a:t>WHAT(4)</a:t>
            </a:r>
            <a:r>
              <a:rPr lang="en-GB" sz="1800" dirty="0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i="1" dirty="0">
                <a:solidFill>
                  <a:srgbClr val="000000"/>
                </a:solidFill>
              </a:rPr>
              <a:t>direction cosine</a:t>
            </a:r>
            <a:r>
              <a:rPr lang="en-GB" sz="1800" dirty="0">
                <a:solidFill>
                  <a:srgbClr val="000000"/>
                </a:solidFill>
              </a:rPr>
              <a:t> with respect to the y-axis: 0.0  [</a:t>
            </a:r>
            <a:r>
              <a:rPr lang="en-GB" sz="1800" dirty="0">
                <a:solidFill>
                  <a:srgbClr val="009900"/>
                </a:solidFill>
              </a:rPr>
              <a:t>WHAT(5</a:t>
            </a:r>
            <a:r>
              <a:rPr lang="en-GB" sz="1800" dirty="0" smtClean="0">
                <a:solidFill>
                  <a:srgbClr val="0099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9900"/>
                </a:solidFill>
              </a:rPr>
              <a:t>WHAT(6)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is not used</a:t>
            </a:r>
            <a:r>
              <a:rPr lang="en-GB" sz="1800" dirty="0" smtClean="0">
                <a:solidFill>
                  <a:srgbClr val="000000"/>
                </a:solidFill>
              </a:rPr>
              <a:t>!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GB" sz="1800" dirty="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GB" sz="1800" dirty="0">
                <a:solidFill>
                  <a:srgbClr val="000000"/>
                </a:solidFill>
              </a:rPr>
              <a:t> beam points </a:t>
            </a:r>
            <a:r>
              <a:rPr lang="en-GB" sz="1800" dirty="0" smtClean="0">
                <a:solidFill>
                  <a:srgbClr val="000000"/>
                </a:solidFill>
              </a:rPr>
              <a:t>to </a:t>
            </a:r>
            <a:r>
              <a:rPr lang="en-GB" sz="1800" dirty="0">
                <a:solidFill>
                  <a:srgbClr val="000000"/>
                </a:solidFill>
              </a:rPr>
              <a:t>the positive z-direction starting at (</a:t>
            </a:r>
            <a:r>
              <a:rPr lang="en-GB" sz="1800" dirty="0" smtClean="0">
                <a:solidFill>
                  <a:srgbClr val="000000"/>
                </a:solidFill>
              </a:rPr>
              <a:t>0.,0.,-</a:t>
            </a:r>
            <a:r>
              <a:rPr lang="en-GB" sz="1800" dirty="0">
                <a:solidFill>
                  <a:srgbClr val="000000"/>
                </a:solidFill>
              </a:rPr>
              <a:t>0.1</a:t>
            </a:r>
            <a:r>
              <a:rPr lang="en-GB" sz="1800" dirty="0" smtClean="0">
                <a:solidFill>
                  <a:srgbClr val="000000"/>
                </a:solidFill>
              </a:rPr>
              <a:t>)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NB: if </a:t>
            </a:r>
            <a:r>
              <a:rPr lang="en-GB" sz="1800" dirty="0" smtClean="0">
                <a:solidFill>
                  <a:srgbClr val="000000"/>
                </a:solidFill>
              </a:rPr>
              <a:t>[</a:t>
            </a:r>
            <a:r>
              <a:rPr lang="en-GB" sz="1800" dirty="0" smtClean="0">
                <a:solidFill>
                  <a:srgbClr val="009900"/>
                </a:solidFill>
              </a:rPr>
              <a:t>SDUM</a:t>
            </a:r>
            <a:r>
              <a:rPr lang="en-GB" sz="1800" dirty="0" smtClean="0">
                <a:solidFill>
                  <a:srgbClr val="000000"/>
                </a:solidFill>
              </a:rPr>
              <a:t>]</a:t>
            </a:r>
            <a:r>
              <a:rPr lang="en-GB" sz="1600" b="1" dirty="0">
                <a:solidFill>
                  <a:srgbClr val="000000"/>
                </a:solidFill>
              </a:rPr>
              <a:t> </a:t>
            </a:r>
            <a:r>
              <a:rPr lang="en-GB" sz="1600" b="1" dirty="0" smtClean="0">
                <a:solidFill>
                  <a:srgbClr val="000000"/>
                </a:solidFill>
              </a:rPr>
              <a:t>= NEGATIVE </a:t>
            </a:r>
            <a:r>
              <a:rPr lang="en-GB" sz="1800" dirty="0" smtClean="0">
                <a:solidFill>
                  <a:srgbClr val="000000"/>
                </a:solidFill>
              </a:rPr>
              <a:t>the beam points to the negative z-direction</a:t>
            </a:r>
            <a:r>
              <a:rPr lang="en-GB" sz="1800" b="1" dirty="0" smtClean="0">
                <a:solidFill>
                  <a:srgbClr val="000000"/>
                </a:solidFill>
              </a:rPr>
              <a:t> 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574675" y="3211513"/>
            <a:ext cx="824547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6FD8A3-2B2F-453B-BEB4-3BA98F98D3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Special sources – </a:t>
            </a:r>
            <a:r>
              <a:rPr lang="en-US" sz="3200" i="1" dirty="0" smtClean="0">
                <a:solidFill>
                  <a:schemeClr val="tx2"/>
                </a:solidFill>
              </a:rPr>
              <a:t>3D distributions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9750" y="1785926"/>
            <a:ext cx="860425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</a:rPr>
              <a:t>If  </a:t>
            </a:r>
            <a:r>
              <a:rPr lang="en-GB" sz="18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SDUM</a:t>
            </a:r>
            <a:r>
              <a:rPr lang="en-GB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SPHE-VOL</a:t>
            </a:r>
            <a:r>
              <a:rPr lang="en-GB" sz="1800" dirty="0" smtClean="0">
                <a:solidFill>
                  <a:srgbClr val="000000"/>
                </a:solidFill>
              </a:rPr>
              <a:t>:</a:t>
            </a:r>
            <a:endParaRPr lang="en-GB" sz="1800" dirty="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defines a spatially extended source in a </a:t>
            </a:r>
            <a:r>
              <a:rPr lang="en-GB" sz="1800" dirty="0" smtClean="0">
                <a:solidFill>
                  <a:srgbClr val="0066FF"/>
                </a:solidFill>
              </a:rPr>
              <a:t>spherical shell</a:t>
            </a:r>
          </a:p>
          <a:p>
            <a:pPr marL="0" lvl="1" indent="3175" algn="l">
              <a:spcBef>
                <a:spcPct val="20000"/>
              </a:spcBef>
              <a:buClr>
                <a:schemeClr val="hlink"/>
              </a:buClr>
              <a:buSzPct val="80000"/>
            </a:pPr>
            <a:endParaRPr lang="en-GB" sz="1800" dirty="0" smtClean="0">
              <a:solidFill>
                <a:srgbClr val="0000FF"/>
              </a:solidFill>
            </a:endParaRPr>
          </a:p>
          <a:p>
            <a:pPr marL="0" lvl="1" indent="3175" algn="l"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GB" sz="1800" dirty="0" smtClean="0">
                <a:solidFill>
                  <a:srgbClr val="000000"/>
                </a:solidFill>
              </a:rPr>
              <a:t>If  </a:t>
            </a:r>
            <a:r>
              <a:rPr lang="en-GB" sz="18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SDUM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CART-VOL</a:t>
            </a:r>
            <a:r>
              <a:rPr lang="en-GB" sz="1800" dirty="0" smtClean="0">
                <a:solidFill>
                  <a:srgbClr val="000000"/>
                </a:solidFill>
              </a:rPr>
              <a:t>: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defines a spatially extended source in a </a:t>
            </a:r>
            <a:r>
              <a:rPr lang="en-GB" sz="1800" dirty="0" smtClean="0">
                <a:solidFill>
                  <a:srgbClr val="0066FF"/>
                </a:solidFill>
              </a:rPr>
              <a:t>Cartesian shell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with the sides parallel to the beam frame axes</a:t>
            </a:r>
            <a:r>
              <a:rPr lang="en-GB" sz="1800" dirty="0" smtClean="0">
                <a:solidFill>
                  <a:srgbClr val="0066FF"/>
                </a:solidFill>
              </a:rPr>
              <a:t>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endParaRPr lang="en-GB" sz="1800" dirty="0" smtClean="0">
              <a:solidFill>
                <a:srgbClr val="0066FF"/>
              </a:solidFill>
            </a:endParaRPr>
          </a:p>
          <a:p>
            <a:pPr marL="117475" lvl="1" indent="-117475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If </a:t>
            </a:r>
            <a:r>
              <a:rPr lang="en-GB" sz="18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SDUM</a:t>
            </a:r>
            <a:r>
              <a:rPr lang="en-GB" sz="1800" dirty="0" smtClean="0">
                <a:solidFill>
                  <a:srgbClr val="0099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=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CYLI-VOL</a:t>
            </a:r>
            <a:r>
              <a:rPr lang="en-GB" sz="1800" dirty="0" smtClean="0">
                <a:solidFill>
                  <a:srgbClr val="000000"/>
                </a:solidFill>
              </a:rPr>
              <a:t>: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defines a spatially extended source in a </a:t>
            </a:r>
            <a:r>
              <a:rPr lang="en-GB" sz="1800" dirty="0" smtClean="0">
                <a:solidFill>
                  <a:srgbClr val="0066FF"/>
                </a:solidFill>
              </a:rPr>
              <a:t>cylindrical shell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with the height parallel to the z-axis of the beam frame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endParaRPr lang="en-GB" sz="1800" dirty="0" smtClean="0">
              <a:solidFill>
                <a:srgbClr val="000000"/>
              </a:solidFill>
            </a:endParaRPr>
          </a:p>
          <a:p>
            <a:pPr marL="117475" lvl="1" indent="-117475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If </a:t>
            </a:r>
            <a:r>
              <a:rPr lang="en-GB" sz="18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SDUM</a:t>
            </a:r>
            <a:r>
              <a:rPr lang="en-GB" sz="1800" dirty="0" smtClean="0">
                <a:solidFill>
                  <a:srgbClr val="0099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=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FLOOD</a:t>
            </a:r>
            <a:r>
              <a:rPr lang="en-GB" sz="1800" dirty="0" smtClean="0">
                <a:solidFill>
                  <a:srgbClr val="000000"/>
                </a:solidFill>
              </a:rPr>
              <a:t>: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defines a source distribution on a </a:t>
            </a:r>
            <a:r>
              <a:rPr lang="en-GB" sz="1800" dirty="0" smtClean="0">
                <a:solidFill>
                  <a:srgbClr val="0066FF"/>
                </a:solidFill>
              </a:rPr>
              <a:t>spherical surface</a:t>
            </a:r>
            <a:r>
              <a:rPr lang="en-GB" sz="1800" dirty="0" smtClean="0">
                <a:solidFill>
                  <a:srgbClr val="000000"/>
                </a:solidFill>
              </a:rPr>
              <a:t>, such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</a:pPr>
            <a:r>
              <a:rPr lang="en-GB" sz="1800" dirty="0" smtClean="0">
                <a:solidFill>
                  <a:srgbClr val="000000"/>
                </a:solidFill>
              </a:rPr>
              <a:t>As to produce a uniform and isotropic </a:t>
            </a:r>
            <a:r>
              <a:rPr lang="en-GB" sz="1800" dirty="0" err="1" smtClean="0">
                <a:solidFill>
                  <a:srgbClr val="000000"/>
                </a:solidFill>
              </a:rPr>
              <a:t>fluence</a:t>
            </a:r>
            <a:r>
              <a:rPr lang="en-GB" sz="1800" dirty="0" smtClean="0">
                <a:solidFill>
                  <a:srgbClr val="000000"/>
                </a:solidFill>
              </a:rPr>
              <a:t> within the sphere</a:t>
            </a:r>
            <a:endParaRPr lang="en-GB" sz="1800" dirty="0">
              <a:solidFill>
                <a:srgbClr val="0000FF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9050" y="1357298"/>
            <a:ext cx="1610668" cy="155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642910" y="928670"/>
            <a:ext cx="8143932" cy="85725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FLUKA allows the user to define some 3D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spatial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distributions of source particles through the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BEAMPOS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card: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2733086"/>
            <a:ext cx="1508239" cy="162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0804" y="3872349"/>
            <a:ext cx="1361790" cy="162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06FD8A3-2B2F-453B-BEB4-3BA98F98D3EC}" type="slidenum">
              <a:rPr lang="en-US"/>
              <a:pPr/>
              <a:t>13</a:t>
            </a:fld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Special sources – </a:t>
            </a:r>
            <a:r>
              <a:rPr lang="en-US" sz="3200" i="1" dirty="0" smtClean="0">
                <a:solidFill>
                  <a:schemeClr val="tx2"/>
                </a:solidFill>
              </a:rPr>
              <a:t>pp collisions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9750" y="990372"/>
            <a:ext cx="860425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marR="0" lvl="0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Input card: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SPECSOUR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endParaRPr kumimoji="0" lang="en-GB" sz="1400" b="1" i="1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400" b="1" i="1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Example: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LHC</a:t>
            </a:r>
            <a:endParaRPr kumimoji="0" lang="de-DE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7 </a:t>
            </a:r>
            <a:r>
              <a:rPr kumimoji="0" lang="en-GB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TeV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/c, full crossing angle of 285 </a:t>
            </a:r>
            <a:r>
              <a:rPr kumimoji="0" lang="en-GB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eekC" pitchFamily="2" charset="0"/>
                <a:cs typeface="GreekC" pitchFamily="2" charset="0"/>
              </a:rPr>
              <a:t>m</a:t>
            </a:r>
            <a:r>
              <a:rPr kumimoji="0" lang="en-GB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rad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in </a:t>
            </a:r>
            <a:r>
              <a:rPr kumimoji="0" lang="en-GB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yz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-plane</a:t>
            </a:r>
          </a:p>
          <a:p>
            <a:pPr marL="0" marR="0" lvl="0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66FF"/>
              </a:solidFill>
              <a:effectLst/>
              <a:uLnTx/>
              <a:uFillTx/>
            </a:endParaRP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</a:rPr>
              <a:t>Momentum vectors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of colliding proton beams:  </a:t>
            </a:r>
            <a:r>
              <a:rPr kumimoji="0" lang="en-GB" sz="1800" b="0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three possibilities</a:t>
            </a: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1) 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SDUM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=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PPSOURCE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</a:rPr>
              <a:t> </a:t>
            </a:r>
          </a:p>
          <a:p>
            <a:pPr marL="0" marR="0" lvl="0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</a:rPr>
              <a:t>SPECSOUR          0.    0.9975 6999.9999       0.0    0.9975-6999.9999PPSOURCE</a:t>
            </a:r>
            <a:endParaRPr kumimoji="0" lang="de-DE" sz="1400" b="1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ourier New" pitchFamily="49" charset="0"/>
            </a:endParaRPr>
          </a:p>
          <a:p>
            <a:pPr marL="0" marR="0" lvl="0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</a:endParaRPr>
          </a:p>
          <a:p>
            <a:pPr marL="117475" marR="0" lvl="1" indent="1588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458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x, y, z-components of lab momentum for proton beam 1     [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WHAT(1-3)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] </a:t>
            </a:r>
          </a:p>
          <a:p>
            <a:pPr marL="117475" marR="0" lvl="1" indent="1588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458C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x, y, z-components of lab momentum for proton beam 2     [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WHAT(4-6)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]</a:t>
            </a:r>
          </a:p>
          <a:p>
            <a:pPr marL="117475" marR="0" lvl="1" indent="1588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458C"/>
              </a:buClr>
              <a:buSzPct val="60000"/>
              <a:buFont typeface="Arial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GB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2)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If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SDUM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= </a:t>
            </a: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CROSSASY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: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</a:rPr>
              <a:t> </a:t>
            </a:r>
            <a:r>
              <a:rPr lang="en-GB" sz="1400" kern="0" dirty="0" smtClean="0">
                <a:solidFill>
                  <a:srgbClr val="000000"/>
                </a:solidFill>
              </a:rPr>
              <a:t>(pp collisions defined via lab </a:t>
            </a:r>
            <a:r>
              <a:rPr lang="en-GB" sz="1400" kern="0" dirty="0" err="1" smtClean="0">
                <a:solidFill>
                  <a:srgbClr val="000000"/>
                </a:solidFill>
              </a:rPr>
              <a:t>momenta</a:t>
            </a:r>
            <a:r>
              <a:rPr lang="en-GB" sz="1400" kern="0" dirty="0" smtClean="0">
                <a:solidFill>
                  <a:srgbClr val="000000"/>
                </a:solidFill>
              </a:rPr>
              <a:t> and polar angles)</a:t>
            </a:r>
          </a:p>
          <a:p>
            <a:pPr marL="0" lvl="1" indent="3175" algn="l" fontAlgn="auto"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</a:pPr>
            <a:r>
              <a:rPr lang="en-GB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lvl="1" indent="3175" algn="l" fontAlgn="auto"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</a:pPr>
            <a:r>
              <a:rPr lang="en-GB" sz="1400" i="1" kern="0" dirty="0" smtClean="0">
                <a:solidFill>
                  <a:srgbClr val="FF0000"/>
                </a:solidFill>
              </a:rPr>
              <a:t>3)</a:t>
            </a:r>
            <a:r>
              <a:rPr lang="en-GB" sz="1400" kern="0" dirty="0" smtClean="0">
                <a:solidFill>
                  <a:srgbClr val="000000"/>
                </a:solidFill>
              </a:rPr>
              <a:t>  If </a:t>
            </a:r>
            <a:r>
              <a:rPr lang="en-GB" sz="1400" b="1" kern="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SDUM</a:t>
            </a:r>
            <a:r>
              <a:rPr lang="en-GB" sz="1400" kern="0" dirty="0" smtClean="0">
                <a:solidFill>
                  <a:srgbClr val="009900"/>
                </a:solidFill>
              </a:rPr>
              <a:t> </a:t>
            </a:r>
            <a:r>
              <a:rPr lang="en-GB" sz="1400" kern="0" dirty="0" smtClean="0">
                <a:solidFill>
                  <a:srgbClr val="000000"/>
                </a:solidFill>
              </a:rPr>
              <a:t>= </a:t>
            </a:r>
            <a:r>
              <a:rPr lang="en-GB" sz="1400" b="1" kern="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CROSSSYM</a:t>
            </a:r>
            <a:r>
              <a:rPr lang="en-GB" sz="1400" kern="0" dirty="0" smtClean="0">
                <a:solidFill>
                  <a:srgbClr val="000000"/>
                </a:solidFill>
              </a:rPr>
              <a:t>:</a:t>
            </a:r>
            <a:r>
              <a:rPr lang="en-GB" sz="1400" kern="0" dirty="0" smtClean="0">
                <a:solidFill>
                  <a:srgbClr val="0066FF"/>
                </a:solidFill>
              </a:rPr>
              <a:t> </a:t>
            </a:r>
            <a:r>
              <a:rPr lang="en-GB" sz="1400" kern="0" dirty="0" smtClean="0">
                <a:solidFill>
                  <a:srgbClr val="000000"/>
                </a:solidFill>
              </a:rPr>
              <a:t>(pp collisions defined via lab momentum and crossing angle)</a:t>
            </a:r>
          </a:p>
          <a:p>
            <a:pPr marL="0" marR="0" lvl="1" indent="3175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80000"/>
              <a:buFontTx/>
              <a:buNone/>
              <a:tabLst/>
              <a:defRPr/>
            </a:pPr>
            <a:endParaRPr lang="en-GB" sz="1400" kern="0" dirty="0" smtClean="0">
              <a:solidFill>
                <a:srgbClr val="000000"/>
              </a:solidFill>
            </a:endParaRPr>
          </a:p>
          <a:p>
            <a:pPr marL="117475" marR="0" lvl="1" indent="1588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458C"/>
              </a:buClr>
              <a:buSzPct val="60000"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171498" y="1329950"/>
            <a:ext cx="1584176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6066832" y="1293099"/>
            <a:ext cx="1570792" cy="3926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ight Brace 13"/>
          <p:cNvSpPr/>
          <p:nvPr/>
        </p:nvSpPr>
        <p:spPr bwMode="auto">
          <a:xfrm>
            <a:off x="7882112" y="1279714"/>
            <a:ext cx="72008" cy="369332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32348" y="1331977"/>
            <a:ext cx="995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00"/>
                </a:solidFill>
              </a:rPr>
              <a:t>285 </a:t>
            </a:r>
            <a:r>
              <a:rPr lang="en-GB" sz="1400" dirty="0" err="1" smtClean="0">
                <a:solidFill>
                  <a:srgbClr val="000000"/>
                </a:solidFill>
                <a:latin typeface="GreekC" pitchFamily="2" charset="0"/>
                <a:cs typeface="GreekC" pitchFamily="2" charset="0"/>
              </a:rPr>
              <a:t>m</a:t>
            </a:r>
            <a:r>
              <a:rPr lang="en-GB" sz="1400" dirty="0" err="1" smtClean="0">
                <a:solidFill>
                  <a:srgbClr val="000000"/>
                </a:solidFill>
              </a:rPr>
              <a:t>rad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5180" y="1059496"/>
            <a:ext cx="760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00"/>
                </a:solidFill>
              </a:rPr>
              <a:t>beam 1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51618" y="1056998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00"/>
                </a:solidFill>
              </a:rPr>
              <a:t>beam 2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6755357" y="1645598"/>
            <a:ext cx="36004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6935377" y="1465578"/>
            <a:ext cx="422870" cy="91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815631" y="174102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rgbClr val="3366FF"/>
                </a:solidFill>
              </a:rPr>
              <a:t>y</a:t>
            </a:r>
            <a:endParaRPr lang="en-GB" sz="1400" b="1" dirty="0">
              <a:solidFill>
                <a:srgbClr val="3366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0933" y="131067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rgbClr val="3366FF"/>
                </a:solidFill>
              </a:rPr>
              <a:t>z</a:t>
            </a:r>
            <a:endParaRPr lang="en-GB" sz="1400" b="1" dirty="0">
              <a:solidFill>
                <a:srgbClr val="3366FF"/>
              </a:solidFill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96769" y="3242009"/>
            <a:ext cx="8367719" cy="362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642910" y="5572140"/>
            <a:ext cx="8143932" cy="85725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all these special cases of source distributions,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please refer to the FLUKA manual!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329EDA-716A-4F9A-9B9C-E9596584B542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Materials in FLUKA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642910" y="1142984"/>
            <a:ext cx="8143932" cy="50006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FLUKA can handle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elemental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materials (in either single isotopic composition or in natural composition) and 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compounds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(chemical molecules, alloys, mixtures…)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000" kern="0" baseline="0" dirty="0" smtClean="0">
                <a:latin typeface="+mn-lt"/>
              </a:rPr>
              <a:t>Each material is</a:t>
            </a:r>
            <a:r>
              <a:rPr lang="en-US" sz="2000" kern="0" dirty="0" smtClean="0">
                <a:latin typeface="+mn-lt"/>
              </a:rPr>
              <a:t> uniquely identified by an index/name</a:t>
            </a:r>
            <a:endParaRPr lang="en-US" sz="2000" kern="0" baseline="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FLUKA is provided with a set of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predefined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materials, and the user can use/modify them as well as define their own 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lang="en-US" sz="2000" kern="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000" kern="0" dirty="0" smtClean="0">
                <a:latin typeface="+mn-lt"/>
              </a:rPr>
              <a:t>Basically: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MATERIAL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declaration of a material</a:t>
            </a:r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kern="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COMPOUND</a:t>
            </a:r>
            <a:r>
              <a:rPr lang="en-US" sz="2000" kern="0" dirty="0" smtClean="0">
                <a:latin typeface="+mn-lt"/>
              </a:rPr>
              <a:t>	definition of a compound (a </a:t>
            </a:r>
            <a:r>
              <a:rPr lang="en-US" sz="2000" b="1" kern="0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MATERIAL </a:t>
            </a:r>
            <a:r>
              <a:rPr lang="en-US" sz="2000" kern="0" dirty="0" smtClean="0"/>
              <a:t>card is 			nevertheless needed for the declaration of the 			compound</a:t>
            </a:r>
            <a:r>
              <a:rPr lang="en-US" sz="2000" kern="0" dirty="0" smtClean="0">
                <a:latin typeface="+mn-lt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ASSIGNMA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material assignment to regions of 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329EDA-716A-4F9A-9B9C-E9596584B542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Predefined materials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785786" y="1000108"/>
            <a:ext cx="7924800" cy="557216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FLUKA is provided with a set of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predefined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natural elements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most common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use, e.g. Oxygen, Carbon, Iron… (check them out in the manual, Chap. 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lang="en-US" sz="2000" kern="0" baseline="0" dirty="0" smtClean="0">
                <a:latin typeface="+mn-lt"/>
              </a:rPr>
              <a:t>The first two are of particular importance: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Tx/>
              <a:buChar char="-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BLCKHOLE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(mat #1): material with infinite absorbance;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Tx/>
              <a:buChar char="-"/>
              <a:tabLst/>
              <a:defRPr/>
            </a:pPr>
            <a:r>
              <a:rPr lang="en-US" sz="2000" kern="0" baseline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kern="0" baseline="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VACUUM</a:t>
            </a:r>
            <a:r>
              <a:rPr lang="en-US" sz="2000" kern="0" baseline="0" dirty="0" smtClean="0">
                <a:latin typeface="+mn-lt"/>
              </a:rPr>
              <a:t>     (mat #2): material with no absorbance;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Tx/>
              <a:buChar char="-"/>
              <a:tabLst/>
              <a:defRPr/>
            </a:pP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 compound materials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dirty="0" smtClean="0"/>
              <a:t>with the composition suggested by </a:t>
            </a:r>
            <a:r>
              <a:rPr lang="en-US" sz="2000" dirty="0" smtClean="0">
                <a:solidFill>
                  <a:srgbClr val="FF0000"/>
                </a:solidFill>
              </a:rPr>
              <a:t>ICRU</a:t>
            </a:r>
            <a:r>
              <a:rPr lang="en-US" sz="2000" dirty="0" smtClean="0"/>
              <a:t> are predefined as well.</a:t>
            </a:r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000" dirty="0" smtClean="0"/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 smtClean="0"/>
              <a:t>All the predefined materials can be used WITHOUT the need of explicit </a:t>
            </a:r>
            <a:r>
              <a:rPr lang="en-US" sz="2000" dirty="0" smtClean="0">
                <a:solidFill>
                  <a:srgbClr val="003300"/>
                </a:solidFill>
              </a:rPr>
              <a:t>MATERIAL / COMPOUND </a:t>
            </a:r>
            <a:r>
              <a:rPr lang="en-US" sz="2000" dirty="0" smtClean="0"/>
              <a:t>cards</a:t>
            </a:r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000" dirty="0" smtClean="0"/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 smtClean="0"/>
              <a:t>NB for ICRU materials: if the user defines a </a:t>
            </a:r>
            <a:r>
              <a:rPr lang="en-US" sz="2000" dirty="0" smtClean="0">
                <a:solidFill>
                  <a:srgbClr val="003300"/>
                </a:solidFill>
              </a:rPr>
              <a:t>MATERIAL</a:t>
            </a:r>
            <a:r>
              <a:rPr lang="en-US" sz="2000" dirty="0" smtClean="0"/>
              <a:t> card with the same name as the predefined ones </a:t>
            </a:r>
            <a:r>
              <a:rPr lang="en-US" sz="2000" dirty="0" smtClean="0">
                <a:solidFill>
                  <a:srgbClr val="800000"/>
                </a:solidFill>
              </a:rPr>
              <a:t>IT WILL OVERRIDE THE PREDEFINED.</a:t>
            </a:r>
          </a:p>
          <a:p>
            <a:pPr lvl="0" algn="l" eaLnBrk="0" hangingPunct="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Material and compound </a:t>
            </a:r>
            <a:r>
              <a:rPr lang="en-US" sz="3200" dirty="0" smtClean="0">
                <a:solidFill>
                  <a:schemeClr val="tx2"/>
                </a:solidFill>
              </a:rPr>
              <a:t>definition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[1/2]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679450" y="103667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Input card: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MATERIAL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</a:rPr>
              <a:t>Single-element</a:t>
            </a:r>
            <a:r>
              <a:rPr lang="en-US" sz="1600" dirty="0" smtClean="0">
                <a:solidFill>
                  <a:srgbClr val="000000"/>
                </a:solidFill>
              </a:rPr>
              <a:t>  material </a:t>
            </a:r>
            <a:r>
              <a:rPr lang="en-US" sz="1600" dirty="0">
                <a:solidFill>
                  <a:srgbClr val="000000"/>
                </a:solidFill>
              </a:rPr>
              <a:t>definition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304800" y="2563609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MATERIAL        24.0   51.9961      7.18      26.0    </a:t>
            </a:r>
            <a:r>
              <a:rPr lang="en-US" sz="1200" dirty="0">
                <a:solidFill>
                  <a:srgbClr val="009900"/>
                </a:solidFill>
                <a:latin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0.0       </a:t>
            </a:r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0.0CHROMIUM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971600" y="2242165"/>
            <a:ext cx="17272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atomic number Z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1979613" y="2735059"/>
            <a:ext cx="6477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754313" y="2723946"/>
            <a:ext cx="9366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4067175" y="2723946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5076825" y="2735059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1"/>
          <p:cNvSpPr>
            <a:spLocks noChangeArrowheads="1"/>
          </p:cNvSpPr>
          <p:nvPr/>
        </p:nvSpPr>
        <p:spPr bwMode="auto">
          <a:xfrm>
            <a:off x="7885113" y="2719184"/>
            <a:ext cx="8985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2"/>
          <p:cNvSpPr>
            <a:spLocks noChangeArrowheads="1"/>
          </p:cNvSpPr>
          <p:nvPr/>
        </p:nvSpPr>
        <p:spPr bwMode="auto">
          <a:xfrm>
            <a:off x="2843857" y="2026141"/>
            <a:ext cx="1008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atomic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weight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3994646" y="2026141"/>
            <a:ext cx="14414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density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(</a:t>
            </a:r>
            <a:r>
              <a:rPr lang="en-US" sz="1400" b="1" dirty="0" smtClean="0">
                <a:solidFill>
                  <a:srgbClr val="000000"/>
                </a:solidFill>
              </a:rPr>
              <a:t>g/cm</a:t>
            </a:r>
            <a:r>
              <a:rPr lang="en-US" sz="1400" b="1" baseline="30000" dirty="0" smtClean="0">
                <a:solidFill>
                  <a:srgbClr val="000000"/>
                </a:solidFill>
              </a:rPr>
              <a:t>3</a:t>
            </a:r>
            <a:r>
              <a:rPr lang="en-US" sz="1400" b="1" dirty="0" smtClean="0">
                <a:solidFill>
                  <a:srgbClr val="000000"/>
                </a:solidFill>
              </a:rPr>
              <a:t>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4931767" y="2059553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material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number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7307709" y="1790819"/>
            <a:ext cx="172878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</a:rPr>
              <a:t>mass</a:t>
            </a:r>
            <a:br>
              <a:rPr lang="en-US" sz="1400" b="1" dirty="0" smtClean="0">
                <a:solidFill>
                  <a:srgbClr val="000000"/>
                </a:solidFill>
              </a:rPr>
            </a:br>
            <a:r>
              <a:rPr lang="en-US" sz="1400" b="1" dirty="0" smtClean="0">
                <a:solidFill>
                  <a:srgbClr val="000000"/>
                </a:solidFill>
              </a:rPr>
              <a:t>number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</a:rPr>
              <a:t>(A)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7451725" y="2719184"/>
            <a:ext cx="4318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21"/>
          <p:cNvSpPr>
            <a:spLocks noChangeArrowheads="1"/>
          </p:cNvSpPr>
          <p:nvPr/>
        </p:nvSpPr>
        <p:spPr bwMode="auto">
          <a:xfrm>
            <a:off x="8245351" y="2314173"/>
            <a:ext cx="7191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</a:rPr>
              <a:t>name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250825" y="2574721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6445250" y="2720771"/>
            <a:ext cx="431800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  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6084168" y="1628800"/>
            <a:ext cx="1152128" cy="954107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</a:rPr>
              <a:t>Alternate material to use for </a:t>
            </a:r>
            <a:r>
              <a:rPr lang="en-US" sz="1400" b="1" dirty="0" err="1" smtClean="0">
                <a:solidFill>
                  <a:srgbClr val="000000"/>
                </a:solidFill>
              </a:rPr>
              <a:t>dE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en-US" sz="1400" b="1" dirty="0" err="1" smtClean="0">
                <a:solidFill>
                  <a:srgbClr val="000000"/>
                </a:solidFill>
              </a:rPr>
              <a:t>dx</a:t>
            </a:r>
            <a:endParaRPr lang="en-US" sz="1400" b="1" dirty="0">
              <a:solidFill>
                <a:srgbClr val="000000"/>
              </a:solidFill>
            </a:endParaRPr>
          </a:p>
        </p:txBody>
      </p:sp>
      <p:pic>
        <p:nvPicPr>
          <p:cNvPr id="65" name="Picture 64" descr="materi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158971"/>
            <a:ext cx="8568952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6" name="TextBox 65"/>
          <p:cNvSpPr txBox="1"/>
          <p:nvPr/>
        </p:nvSpPr>
        <p:spPr>
          <a:xfrm>
            <a:off x="619770" y="3823463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Notes:</a:t>
            </a:r>
          </a:p>
          <a:p>
            <a:pPr marL="360363" indent="-360363" algn="l">
              <a:buFont typeface="Arial" pitchFamily="34" charset="0"/>
              <a:buChar char="•"/>
            </a:pPr>
            <a:r>
              <a:rPr lang="en-US" sz="1800" dirty="0" smtClean="0"/>
              <a:t>if </a:t>
            </a:r>
            <a:r>
              <a:rPr lang="en-US" sz="1800" dirty="0" smtClean="0">
                <a:solidFill>
                  <a:srgbClr val="800000"/>
                </a:solidFill>
                <a:latin typeface="Symbol" pitchFamily="18" charset="2"/>
              </a:rPr>
              <a:t>r</a:t>
            </a:r>
            <a:r>
              <a:rPr lang="en-US" sz="1800" dirty="0" smtClean="0">
                <a:solidFill>
                  <a:srgbClr val="800000"/>
                </a:solidFill>
              </a:rPr>
              <a:t>&lt;0.01</a:t>
            </a:r>
            <a:r>
              <a:rPr lang="en-US" sz="1800" dirty="0" smtClean="0"/>
              <a:t>: gas at atmospheric pressure</a:t>
            </a:r>
          </a:p>
          <a:p>
            <a:pPr marL="360363" indent="-360363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800000"/>
                </a:solidFill>
              </a:rPr>
              <a:t>Atomic Weight</a:t>
            </a:r>
            <a:r>
              <a:rPr lang="en-US" sz="1800" dirty="0" smtClean="0"/>
              <a:t>: it is </a:t>
            </a:r>
            <a:r>
              <a:rPr lang="en-US" sz="1800" b="1" dirty="0" smtClean="0"/>
              <a:t>calculated by the code </a:t>
            </a:r>
            <a:r>
              <a:rPr lang="en-US" sz="1800" dirty="0" smtClean="0"/>
              <a:t>using the internal database</a:t>
            </a:r>
            <a:br>
              <a:rPr lang="en-US" sz="1800" dirty="0" smtClean="0"/>
            </a:br>
            <a:r>
              <a:rPr lang="en-US" sz="1800" dirty="0" smtClean="0"/>
              <a:t>it’s better to leave it empty</a:t>
            </a:r>
          </a:p>
          <a:p>
            <a:pPr marL="360363" indent="-360363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800000"/>
                </a:solidFill>
              </a:rPr>
              <a:t>Material number</a:t>
            </a:r>
            <a:r>
              <a:rPr lang="en-US" sz="1800" dirty="0" smtClean="0"/>
              <a:t>: use it </a:t>
            </a:r>
            <a:r>
              <a:rPr lang="en-US" sz="1800" b="1" dirty="0" smtClean="0"/>
              <a:t>ONLY </a:t>
            </a:r>
            <a:r>
              <a:rPr lang="en-US" sz="1800" dirty="0" smtClean="0"/>
              <a:t>if you want to </a:t>
            </a:r>
            <a:r>
              <a:rPr lang="en-US" sz="1800" b="1" dirty="0" smtClean="0"/>
              <a:t>override</a:t>
            </a:r>
            <a:r>
              <a:rPr lang="en-US" sz="1800" dirty="0" smtClean="0"/>
              <a:t> a predefined one</a:t>
            </a:r>
          </a:p>
          <a:p>
            <a:pPr marL="360363" indent="-360363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800000"/>
                </a:solidFill>
              </a:rPr>
              <a:t>Mass Number</a:t>
            </a:r>
            <a:r>
              <a:rPr lang="en-US" sz="1800" dirty="0" smtClean="0"/>
              <a:t>: to define specific </a:t>
            </a:r>
            <a:r>
              <a:rPr lang="en-US" sz="1800" b="1" dirty="0" smtClean="0"/>
              <a:t>ISOTOPES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800" i="1" dirty="0" smtClean="0"/>
              <a:t>Do not confuse with the Atomic weight</a:t>
            </a:r>
          </a:p>
          <a:p>
            <a:pPr marL="360363" indent="-360363" algn="l">
              <a:buFont typeface="Arial" pitchFamily="34" charset="0"/>
              <a:buChar char="•"/>
            </a:pPr>
            <a:r>
              <a:rPr lang="en-US" sz="1800" dirty="0" smtClean="0"/>
              <a:t>Choose a </a:t>
            </a:r>
            <a:r>
              <a:rPr lang="en-US" sz="1800" dirty="0" smtClean="0">
                <a:solidFill>
                  <a:srgbClr val="800000"/>
                </a:solidFill>
              </a:rPr>
              <a:t>name</a:t>
            </a:r>
            <a:r>
              <a:rPr lang="en-US" sz="1800" dirty="0" smtClean="0"/>
              <a:t> corresponding to the </a:t>
            </a:r>
            <a:r>
              <a:rPr lang="en-US" sz="1800" b="1" dirty="0" smtClean="0"/>
              <a:t>LOW-ENERGY neutron database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Section 10.4 in the manual</a:t>
            </a:r>
          </a:p>
        </p:txBody>
      </p:sp>
      <p:sp>
        <p:nvSpPr>
          <p:cNvPr id="67" name="Slide Number Placeholder 3"/>
          <p:cNvSpPr txBox="1">
            <a:spLocks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329EDA-716A-4F9A-9B9C-E9596584B5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132B94-644F-4B8B-8C8A-986642451A90}" type="slidenum">
              <a:rPr lang="en-US"/>
              <a:pPr/>
              <a:t>17</a:t>
            </a:fld>
            <a:endParaRPr lang="en-US"/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315913" y="2663825"/>
            <a:ext cx="88392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MATERIAL                             8.0      27.0                    SLSTEEL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</a:t>
            </a:r>
          </a:p>
          <a:p>
            <a:pPr algn="l"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 eaLnBrk="0" hangingPunct="0"/>
            <a:endParaRPr lang="en-US" sz="1400" b="1">
              <a:solidFill>
                <a:srgbClr val="009900"/>
              </a:solidFill>
              <a:latin typeface="Courier New" pitchFamily="49" charset="0"/>
            </a:endParaRPr>
          </a:p>
          <a:p>
            <a:pPr algn="l" eaLnBrk="0" hangingPunct="0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COMPOUND         8.0  CHROMIUM      74.0      IRON      18.0    NICKELSLSTEEL</a:t>
            </a: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Material and compound </a:t>
            </a:r>
            <a:r>
              <a:rPr lang="en-US" sz="3200" dirty="0" smtClean="0">
                <a:solidFill>
                  <a:schemeClr val="tx2"/>
                </a:solidFill>
              </a:rPr>
              <a:t>definition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[2/2]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679450" y="11430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Input </a:t>
            </a:r>
            <a:r>
              <a:rPr lang="en-US" dirty="0" smtClean="0">
                <a:solidFill>
                  <a:srgbClr val="000000"/>
                </a:solidFill>
              </a:rPr>
              <a:t>cards: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00"/>
                </a:solidFill>
              </a:rPr>
              <a:t>MATERIAL + </a:t>
            </a:r>
            <a:r>
              <a:rPr lang="en-US" dirty="0" smtClean="0">
                <a:solidFill>
                  <a:srgbClr val="FF0000"/>
                </a:solidFill>
              </a:rPr>
              <a:t>COMPOUND</a:t>
            </a:r>
            <a:endParaRPr lang="en-US" dirty="0">
              <a:solidFill>
                <a:srgbClr val="FF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i="1" dirty="0">
                <a:solidFill>
                  <a:srgbClr val="000000"/>
                </a:solidFill>
              </a:rPr>
              <a:t>Compound </a:t>
            </a:r>
            <a:r>
              <a:rPr lang="en-US" sz="1800" i="1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material </a:t>
            </a:r>
            <a:r>
              <a:rPr lang="en-US" sz="1800" dirty="0">
                <a:solidFill>
                  <a:srgbClr val="000000"/>
                </a:solidFill>
              </a:rPr>
              <a:t>definition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600" i="1" u="sng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1400" i="1" u="sng" dirty="0">
                <a:solidFill>
                  <a:srgbClr val="000000"/>
                </a:solidFill>
              </a:rPr>
              <a:t>Example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4095750" y="2851150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75250" y="28622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6"/>
          <p:cNvSpPr>
            <a:spLocks noChangeArrowheads="1"/>
          </p:cNvSpPr>
          <p:nvPr/>
        </p:nvSpPr>
        <p:spPr bwMode="auto">
          <a:xfrm>
            <a:off x="7812088" y="2873375"/>
            <a:ext cx="8985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3997325" y="2368550"/>
            <a:ext cx="1079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density (</a:t>
            </a:r>
            <a:r>
              <a:rPr lang="en-US" sz="1400" b="1" smtClean="0">
                <a:solidFill>
                  <a:srgbClr val="000000"/>
                </a:solidFill>
              </a:rPr>
              <a:t>g/cm</a:t>
            </a:r>
            <a:r>
              <a:rPr lang="en-US" sz="1400" b="1" baseline="30000">
                <a:solidFill>
                  <a:srgbClr val="000000"/>
                </a:solidFill>
              </a:rPr>
              <a:t>3</a:t>
            </a:r>
            <a:r>
              <a:rPr lang="en-US" sz="1400" b="1" smtClean="0">
                <a:solidFill>
                  <a:srgbClr val="000000"/>
                </a:solidFill>
              </a:rPr>
              <a:t>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sp>
        <p:nvSpPr>
          <p:cNvPr id="17419" name="Rectangle 8"/>
          <p:cNvSpPr>
            <a:spLocks noChangeArrowheads="1"/>
          </p:cNvSpPr>
          <p:nvPr/>
        </p:nvSpPr>
        <p:spPr bwMode="auto">
          <a:xfrm>
            <a:off x="5148263" y="2349500"/>
            <a:ext cx="18002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material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number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0" name="Rectangle 10"/>
          <p:cNvSpPr>
            <a:spLocks noChangeArrowheads="1"/>
          </p:cNvSpPr>
          <p:nvPr/>
        </p:nvSpPr>
        <p:spPr bwMode="auto">
          <a:xfrm>
            <a:off x="7812088" y="2349500"/>
            <a:ext cx="7921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name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1" name="Rectangle 11"/>
          <p:cNvSpPr>
            <a:spLocks noChangeArrowheads="1"/>
          </p:cNvSpPr>
          <p:nvPr/>
        </p:nvSpPr>
        <p:spPr bwMode="auto">
          <a:xfrm>
            <a:off x="1187450" y="4273550"/>
            <a:ext cx="17272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content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 flipV="1">
            <a:off x="2051050" y="4005263"/>
            <a:ext cx="398463" cy="365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2028825" y="3671888"/>
            <a:ext cx="647700" cy="2873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2736850" y="3667125"/>
            <a:ext cx="9366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4144963" y="3673475"/>
            <a:ext cx="720725" cy="2873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6"/>
          <p:cNvSpPr>
            <a:spLocks noChangeArrowheads="1"/>
          </p:cNvSpPr>
          <p:nvPr/>
        </p:nvSpPr>
        <p:spPr bwMode="auto">
          <a:xfrm>
            <a:off x="5202238" y="3683000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17"/>
          <p:cNvSpPr>
            <a:spLocks noChangeArrowheads="1"/>
          </p:cNvSpPr>
          <p:nvPr/>
        </p:nvSpPr>
        <p:spPr bwMode="auto">
          <a:xfrm>
            <a:off x="5940425" y="4221163"/>
            <a:ext cx="21828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FF0000"/>
                </a:solidFill>
              </a:rPr>
              <a:t>component material</a:t>
            </a:r>
            <a:endParaRPr lang="it-IT" sz="1400" b="1">
              <a:solidFill>
                <a:srgbClr val="FF0000"/>
              </a:solidFill>
            </a:endParaRPr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 flipH="1" flipV="1">
            <a:off x="3132138" y="3984625"/>
            <a:ext cx="2808287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29" name="Rectangle 19"/>
          <p:cNvSpPr>
            <a:spLocks noChangeArrowheads="1"/>
          </p:cNvSpPr>
          <p:nvPr/>
        </p:nvSpPr>
        <p:spPr bwMode="auto">
          <a:xfrm>
            <a:off x="7032625" y="3683000"/>
            <a:ext cx="779463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20"/>
          <p:cNvSpPr>
            <a:spLocks noChangeArrowheads="1"/>
          </p:cNvSpPr>
          <p:nvPr/>
        </p:nvSpPr>
        <p:spPr bwMode="auto">
          <a:xfrm>
            <a:off x="6229350" y="3671888"/>
            <a:ext cx="647700" cy="2873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Line 21"/>
          <p:cNvSpPr>
            <a:spLocks noChangeShapeType="1"/>
          </p:cNvSpPr>
          <p:nvPr/>
        </p:nvSpPr>
        <p:spPr bwMode="auto">
          <a:xfrm flipV="1">
            <a:off x="2051050" y="3984625"/>
            <a:ext cx="2233613" cy="4333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32" name="Line 22"/>
          <p:cNvSpPr>
            <a:spLocks noChangeShapeType="1"/>
          </p:cNvSpPr>
          <p:nvPr/>
        </p:nvSpPr>
        <p:spPr bwMode="auto">
          <a:xfrm flipV="1">
            <a:off x="2051050" y="3984625"/>
            <a:ext cx="4249738" cy="4333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33" name="Line 23"/>
          <p:cNvSpPr>
            <a:spLocks noChangeShapeType="1"/>
          </p:cNvSpPr>
          <p:nvPr/>
        </p:nvSpPr>
        <p:spPr bwMode="auto">
          <a:xfrm flipH="1" flipV="1">
            <a:off x="5508625" y="3984625"/>
            <a:ext cx="431800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34" name="Line 24"/>
          <p:cNvSpPr>
            <a:spLocks noChangeShapeType="1"/>
          </p:cNvSpPr>
          <p:nvPr/>
        </p:nvSpPr>
        <p:spPr bwMode="auto">
          <a:xfrm flipV="1">
            <a:off x="5940425" y="3984625"/>
            <a:ext cx="1439863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35" name="Rectangle 25"/>
          <p:cNvSpPr>
            <a:spLocks noChangeArrowheads="1"/>
          </p:cNvSpPr>
          <p:nvPr/>
        </p:nvSpPr>
        <p:spPr bwMode="auto">
          <a:xfrm>
            <a:off x="250825" y="4797425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&gt;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36" name="Rectangle 26"/>
          <p:cNvSpPr>
            <a:spLocks noChangeArrowheads="1"/>
          </p:cNvSpPr>
          <p:nvPr/>
        </p:nvSpPr>
        <p:spPr bwMode="auto">
          <a:xfrm>
            <a:off x="1763713" y="4797425"/>
            <a:ext cx="48244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&gt;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37" name="Line 27"/>
          <p:cNvSpPr>
            <a:spLocks noChangeShapeType="1"/>
          </p:cNvSpPr>
          <p:nvPr/>
        </p:nvSpPr>
        <p:spPr bwMode="auto">
          <a:xfrm>
            <a:off x="6011863" y="5013325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38" name="Rectangle 28"/>
          <p:cNvSpPr>
            <a:spLocks noChangeArrowheads="1"/>
          </p:cNvSpPr>
          <p:nvPr/>
        </p:nvSpPr>
        <p:spPr bwMode="auto">
          <a:xfrm>
            <a:off x="6659563" y="4797425"/>
            <a:ext cx="1876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ATOM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39" name="Rectangle 29"/>
          <p:cNvSpPr>
            <a:spLocks noChangeArrowheads="1"/>
          </p:cNvSpPr>
          <p:nvPr/>
        </p:nvSpPr>
        <p:spPr bwMode="auto">
          <a:xfrm>
            <a:off x="250825" y="5176838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&lt;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40" name="Rectangle 30"/>
          <p:cNvSpPr>
            <a:spLocks noChangeArrowheads="1"/>
          </p:cNvSpPr>
          <p:nvPr/>
        </p:nvSpPr>
        <p:spPr bwMode="auto">
          <a:xfrm>
            <a:off x="250825" y="5573713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&lt;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41" name="Rectangle 31"/>
          <p:cNvSpPr>
            <a:spLocks noChangeArrowheads="1"/>
          </p:cNvSpPr>
          <p:nvPr/>
        </p:nvSpPr>
        <p:spPr bwMode="auto">
          <a:xfrm>
            <a:off x="1763713" y="5157788"/>
            <a:ext cx="4824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&gt;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42" name="Rectangle 32"/>
          <p:cNvSpPr>
            <a:spLocks noChangeArrowheads="1"/>
          </p:cNvSpPr>
          <p:nvPr/>
        </p:nvSpPr>
        <p:spPr bwMode="auto">
          <a:xfrm>
            <a:off x="1763713" y="5556250"/>
            <a:ext cx="48244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&lt;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43" name="Rectangle 33"/>
          <p:cNvSpPr>
            <a:spLocks noChangeArrowheads="1"/>
          </p:cNvSpPr>
          <p:nvPr/>
        </p:nvSpPr>
        <p:spPr bwMode="auto">
          <a:xfrm>
            <a:off x="6659563" y="5176838"/>
            <a:ext cx="1876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MASS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44" name="Rectangle 34"/>
          <p:cNvSpPr>
            <a:spLocks noChangeArrowheads="1"/>
          </p:cNvSpPr>
          <p:nvPr/>
        </p:nvSpPr>
        <p:spPr bwMode="auto">
          <a:xfrm>
            <a:off x="6659563" y="5554663"/>
            <a:ext cx="22320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VOLUME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45" name="Line 35"/>
          <p:cNvSpPr>
            <a:spLocks noChangeShapeType="1"/>
          </p:cNvSpPr>
          <p:nvPr/>
        </p:nvSpPr>
        <p:spPr bwMode="auto">
          <a:xfrm>
            <a:off x="6011863" y="5373688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46" name="Line 36"/>
          <p:cNvSpPr>
            <a:spLocks noChangeShapeType="1"/>
          </p:cNvSpPr>
          <p:nvPr/>
        </p:nvSpPr>
        <p:spPr bwMode="auto">
          <a:xfrm>
            <a:off x="6011863" y="5770563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47" name="Rectangle 37"/>
          <p:cNvSpPr>
            <a:spLocks noChangeArrowheads="1"/>
          </p:cNvSpPr>
          <p:nvPr/>
        </p:nvSpPr>
        <p:spPr bwMode="auto">
          <a:xfrm>
            <a:off x="7812088" y="3683000"/>
            <a:ext cx="779462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38"/>
          <p:cNvSpPr>
            <a:spLocks noChangeShapeType="1"/>
          </p:cNvSpPr>
          <p:nvPr/>
        </p:nvSpPr>
        <p:spPr bwMode="auto">
          <a:xfrm flipV="1">
            <a:off x="8243888" y="3141663"/>
            <a:ext cx="0" cy="57467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49" name="Line 39"/>
          <p:cNvSpPr>
            <a:spLocks noChangeShapeType="1"/>
          </p:cNvSpPr>
          <p:nvPr/>
        </p:nvSpPr>
        <p:spPr bwMode="auto">
          <a:xfrm>
            <a:off x="8243888" y="3187700"/>
            <a:ext cx="0" cy="50323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50" name="Text Box 40"/>
          <p:cNvSpPr txBox="1">
            <a:spLocks noChangeArrowheads="1"/>
          </p:cNvSpPr>
          <p:nvPr/>
        </p:nvSpPr>
        <p:spPr bwMode="auto">
          <a:xfrm>
            <a:off x="2051050" y="5949950"/>
            <a:ext cx="4826000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Names can be preceded by a minus sign!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Material </a:t>
            </a:r>
            <a:r>
              <a:rPr lang="en-US" sz="3200" dirty="0" smtClean="0">
                <a:solidFill>
                  <a:schemeClr val="tx2"/>
                </a:solidFill>
              </a:rPr>
              <a:t>assignment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679450" y="1259797"/>
            <a:ext cx="817883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Input card:</a:t>
            </a:r>
            <a:r>
              <a:rPr lang="en-US" b="1" dirty="0"/>
              <a:t>  </a:t>
            </a:r>
            <a:r>
              <a:rPr lang="en-US" dirty="0">
                <a:solidFill>
                  <a:srgbClr val="FF0000"/>
                </a:solidFill>
              </a:rPr>
              <a:t>ASSIGNMA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 </a:t>
            </a:r>
            <a:r>
              <a:rPr lang="en-US" sz="1600" dirty="0">
                <a:solidFill>
                  <a:srgbClr val="000000"/>
                </a:solidFill>
              </a:rPr>
              <a:t>(single-element or compound)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material is assigned to each geometry region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400" b="1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 dirty="0">
              <a:solidFill>
                <a:srgbClr val="000000"/>
              </a:solidFill>
            </a:endParaRPr>
          </a:p>
        </p:txBody>
      </p:sp>
      <p:sp>
        <p:nvSpPr>
          <p:cNvPr id="22" name="Content Placeholder 4"/>
          <p:cNvSpPr txBox="1">
            <a:spLocks/>
          </p:cNvSpPr>
          <p:nvPr/>
        </p:nvSpPr>
        <p:spPr>
          <a:xfrm>
            <a:off x="679450" y="3071936"/>
            <a:ext cx="7924800" cy="33574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latest versions of FLUKA:</a:t>
            </a:r>
          </a:p>
          <a:p>
            <a:pPr marL="360363" marR="0" lvl="0" indent="-3603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WHAT(5)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activates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magnetic field for the prompt and/or radioactive decay product transport (electric field not yet available)</a:t>
            </a:r>
          </a:p>
          <a:p>
            <a:pPr marL="360363" marR="0" lvl="0" indent="-3603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WHAT(6)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permits to assign a different material for the radioactive decay product transport.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Only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VACUUM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BLCKHOLE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allowed for the moment.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762000" y="2884165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ASSIGNMA        GOLD    TARGS1    TARGS3       1.0       0.0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</a:rPr>
              <a:t> BLCKHOLE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835696" y="2523257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MATERIAL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433638" y="3065140"/>
            <a:ext cx="6477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3346450" y="3065140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4416425" y="3065140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5651500" y="3065140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6516216" y="3065140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2914774" y="2523257"/>
            <a:ext cx="1873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from REGION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354686" y="2542555"/>
            <a:ext cx="14414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to REGION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5651847" y="2523257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step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6515744" y="2276872"/>
            <a:ext cx="19446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magnetic</a:t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field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395288" y="2882577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7451675" y="3074849"/>
            <a:ext cx="864741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7667872" y="2307233"/>
            <a:ext cx="19446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MATERIAL for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decay run</a:t>
            </a:r>
            <a:endParaRPr lang="it-IT" sz="1600" dirty="0">
              <a:solidFill>
                <a:srgbClr val="000000"/>
              </a:solidFill>
            </a:endParaRPr>
          </a:p>
        </p:txBody>
      </p:sp>
      <p:pic>
        <p:nvPicPr>
          <p:cNvPr id="37" name="Picture 36" descr="assignma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429000"/>
            <a:ext cx="8529871" cy="5040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8" name="Slide Number Placeholder 3"/>
          <p:cNvSpPr txBox="1">
            <a:spLocks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329EDA-716A-4F9A-9B9C-E9596584B5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Materials: special cards 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6B9663E-13E7-452B-9725-EE8E94057218}" type="slidenum">
              <a:rPr lang="en-US"/>
              <a:pPr/>
              <a:t>19</a:t>
            </a:fld>
            <a:endParaRPr lang="en-US"/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3221038" y="1208088"/>
            <a:ext cx="1631950" cy="420687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MAT-PROP</a:t>
            </a:r>
          </a:p>
        </p:txBody>
      </p:sp>
      <p:sp>
        <p:nvSpPr>
          <p:cNvPr id="18438" name="Rectangle 44"/>
          <p:cNvSpPr>
            <a:spLocks noChangeArrowheads="1"/>
          </p:cNvSpPr>
          <p:nvPr/>
        </p:nvSpPr>
        <p:spPr bwMode="auto">
          <a:xfrm>
            <a:off x="684213" y="1647825"/>
            <a:ext cx="7920037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It allows to provide extra information about materials,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e.g. gas pressure, effective density, average ionization potential</a:t>
            </a:r>
            <a:endParaRPr lang="it-IT" sz="2000"/>
          </a:p>
        </p:txBody>
      </p:sp>
      <p:sp>
        <p:nvSpPr>
          <p:cNvPr id="18441" name="Rectangle 47"/>
          <p:cNvSpPr>
            <a:spLocks noChangeArrowheads="1"/>
          </p:cNvSpPr>
          <p:nvPr/>
        </p:nvSpPr>
        <p:spPr bwMode="auto">
          <a:xfrm>
            <a:off x="3292475" y="2863453"/>
            <a:ext cx="1662113" cy="420688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CORRFACT</a:t>
            </a:r>
          </a:p>
        </p:txBody>
      </p:sp>
      <p:sp>
        <p:nvSpPr>
          <p:cNvPr id="18442" name="Rectangle 48"/>
          <p:cNvSpPr>
            <a:spLocks noChangeArrowheads="1"/>
          </p:cNvSpPr>
          <p:nvPr/>
        </p:nvSpPr>
        <p:spPr bwMode="auto">
          <a:xfrm>
            <a:off x="612775" y="3284141"/>
            <a:ext cx="81359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It allows to change material density for </a:t>
            </a:r>
            <a:r>
              <a:rPr lang="en-US" sz="2000" dirty="0" err="1"/>
              <a:t>dE</a:t>
            </a:r>
            <a:r>
              <a:rPr lang="en-US" sz="2000" dirty="0"/>
              <a:t>/</a:t>
            </a:r>
            <a:r>
              <a:rPr lang="en-US" sz="2000" dirty="0" err="1"/>
              <a:t>dx</a:t>
            </a:r>
            <a:r>
              <a:rPr lang="en-US" sz="2000" dirty="0"/>
              <a:t> and nuclear processes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on a region-by-region basis (used in connection with </a:t>
            </a:r>
            <a:r>
              <a:rPr lang="en-US" sz="2000" dirty="0" err="1"/>
              <a:t>voxel</a:t>
            </a:r>
            <a:r>
              <a:rPr lang="en-US" sz="2000" dirty="0"/>
              <a:t> geometries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derived from a CT scan)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The FLUKA Manual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7D8286-413F-4193-A125-010E0E4F42D8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823913" y="2368550"/>
            <a:ext cx="10842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FM.pdf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823913" y="4221163"/>
            <a:ext cx="10842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ASCII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1474788" y="981075"/>
            <a:ext cx="6553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in </a:t>
            </a:r>
            <a:r>
              <a:rPr lang="en-US" sz="2000" i="1" dirty="0"/>
              <a:t>continuous</a:t>
            </a:r>
            <a:r>
              <a:rPr lang="en-US" sz="2000" dirty="0"/>
              <a:t> </a:t>
            </a:r>
            <a:r>
              <a:rPr lang="en-US" sz="2000" dirty="0" smtClean="0"/>
              <a:t>development (as </a:t>
            </a:r>
            <a:r>
              <a:rPr lang="en-US" sz="2000" dirty="0"/>
              <a:t>the </a:t>
            </a:r>
            <a:r>
              <a:rPr lang="en-US" sz="2000" dirty="0" smtClean="0"/>
              <a:t>program)!</a:t>
            </a:r>
            <a:endParaRPr lang="en-US" sz="2000" dirty="0"/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More a </a:t>
            </a:r>
            <a:r>
              <a:rPr lang="en-US" sz="2000" dirty="0"/>
              <a:t>User Guide than a Reference Manual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(only a short summary about physics)</a:t>
            </a:r>
            <a:endParaRPr lang="it-IT" sz="2000" dirty="0"/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1187450" y="2781300"/>
            <a:ext cx="7705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update of the published CERN yellow report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Table of Contents, cross-references and citations are active links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analytical index at the end</a:t>
            </a:r>
            <a:endParaRPr lang="it-IT" sz="2000"/>
          </a:p>
        </p:txBody>
      </p:sp>
      <p:sp>
        <p:nvSpPr>
          <p:cNvPr id="4105" name="Rectangle 13"/>
          <p:cNvSpPr>
            <a:spLocks noChangeArrowheads="1"/>
          </p:cNvSpPr>
          <p:nvPr/>
        </p:nvSpPr>
        <p:spPr bwMode="auto">
          <a:xfrm>
            <a:off x="1187450" y="4725988"/>
            <a:ext cx="7705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fluka2011.manual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1800" dirty="0"/>
              <a:t>figures obviously missing</a:t>
            </a:r>
            <a:r>
              <a:rPr lang="en-US" sz="2000" dirty="0"/>
              <a:t>)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a practical interface (with summary and search) is available inside FLAIR or alone (/</a:t>
            </a:r>
            <a:r>
              <a:rPr lang="en-US" sz="2000" dirty="0" err="1"/>
              <a:t>usr</a:t>
            </a:r>
            <a:r>
              <a:rPr lang="en-US" sz="2000" dirty="0"/>
              <a:t>/local/bin/fm installed with FLAIR)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/>
              <a:t>an equivalent HTML version is available on the FLUKA website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FB5748-76FB-4EE8-9CB3-6821DAB80EED}" type="slidenum">
              <a:rPr lang="en-US"/>
              <a:pPr/>
              <a:t>20</a:t>
            </a:fld>
            <a:endParaRPr lang="en-US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762000" y="44289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Random number initialization and start of simulation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642910" y="384175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4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START         </a:t>
            </a: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1000.0</a:t>
            </a:r>
            <a:endParaRPr lang="en-US" sz="1400" b="1" dirty="0">
              <a:solidFill>
                <a:srgbClr val="009900"/>
              </a:solidFill>
              <a:latin typeface="Courier New" pitchFamily="49" charset="0"/>
            </a:endParaRP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136763" y="4035425"/>
            <a:ext cx="792163" cy="28892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4356100" y="3429000"/>
            <a:ext cx="2232025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number of primaries</a:t>
            </a:r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 flipH="1">
            <a:off x="2928926" y="3644901"/>
            <a:ext cx="1498612" cy="56991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611188" y="1714488"/>
            <a:ext cx="88392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2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4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RANDOMIZ         1.0123456789.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             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2843213" y="2147887"/>
            <a:ext cx="1081087" cy="214312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 flipH="1" flipV="1">
            <a:off x="3779838" y="2363787"/>
            <a:ext cx="431800" cy="36036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9468" name="Rectangle 10"/>
          <p:cNvSpPr>
            <a:spLocks noChangeArrowheads="1"/>
          </p:cNvSpPr>
          <p:nvPr/>
        </p:nvSpPr>
        <p:spPr bwMode="auto">
          <a:xfrm>
            <a:off x="3132138" y="2644774"/>
            <a:ext cx="6192837" cy="6413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</a:rPr>
              <a:t>different values initialize independent random number sequences, allowing to run several jobs in parallel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679450" y="1427162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Input card: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RANDOMIZ</a:t>
            </a:r>
            <a:endParaRPr lang="en-US" sz="14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 dirty="0">
              <a:solidFill>
                <a:srgbClr val="000000"/>
              </a:solidFill>
            </a:endParaRP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661988" y="340995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START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574675" y="1931987"/>
            <a:ext cx="8212167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Rectangle 14"/>
          <p:cNvSpPr>
            <a:spLocks noChangeArrowheads="1"/>
          </p:cNvSpPr>
          <p:nvPr/>
        </p:nvSpPr>
        <p:spPr bwMode="auto">
          <a:xfrm>
            <a:off x="621323" y="3860800"/>
            <a:ext cx="8425840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18"/>
          <p:cNvSpPr>
            <a:spLocks noChangeArrowheads="1"/>
          </p:cNvSpPr>
          <p:nvPr/>
        </p:nvSpPr>
        <p:spPr bwMode="auto">
          <a:xfrm>
            <a:off x="611188" y="5157788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STOP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9474" name="Rectangle 19"/>
          <p:cNvSpPr>
            <a:spLocks noChangeArrowheads="1"/>
          </p:cNvSpPr>
          <p:nvPr/>
        </p:nvSpPr>
        <p:spPr bwMode="auto">
          <a:xfrm>
            <a:off x="395288" y="5641975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0"/>
          <p:cNvSpPr>
            <a:spLocks noChangeArrowheads="1"/>
          </p:cNvSpPr>
          <p:nvPr/>
        </p:nvSpPr>
        <p:spPr bwMode="auto">
          <a:xfrm>
            <a:off x="755650" y="5487988"/>
            <a:ext cx="647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4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STOP</a:t>
            </a:r>
          </a:p>
        </p:txBody>
      </p:sp>
      <p:sp>
        <p:nvSpPr>
          <p:cNvPr id="19476" name="Rectangle 21"/>
          <p:cNvSpPr>
            <a:spLocks noChangeArrowheads="1"/>
          </p:cNvSpPr>
          <p:nvPr/>
        </p:nvSpPr>
        <p:spPr bwMode="auto">
          <a:xfrm>
            <a:off x="3492500" y="4652963"/>
            <a:ext cx="5508625" cy="17399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Low"/>
            <a:r>
              <a:rPr lang="it-IT" sz="1800">
                <a:solidFill>
                  <a:srgbClr val="000000"/>
                </a:solidFill>
              </a:rPr>
              <a:t>inserted at any point in a FLUKA input sequence </a:t>
            </a:r>
            <a:r>
              <a:rPr lang="it-IT" sz="1800"/>
              <a:t>before the START</a:t>
            </a:r>
            <a:r>
              <a:rPr lang="it-IT" sz="1800">
                <a:solidFill>
                  <a:srgbClr val="000000"/>
                </a:solidFill>
              </a:rPr>
              <a:t> command, it interrupts input reading and de-activates all the following cards. No particle transport is performed. Useful in geometry debugging. After START, its presence is optional and has no effect</a:t>
            </a:r>
            <a:r>
              <a:rPr lang="it-IT" sz="1600">
                <a:solidFill>
                  <a:srgbClr val="000000"/>
                </a:solidFill>
              </a:rPr>
              <a:t>.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9477" name="Rectangle 22"/>
          <p:cNvSpPr>
            <a:spLocks noChangeArrowheads="1"/>
          </p:cNvSpPr>
          <p:nvPr/>
        </p:nvSpPr>
        <p:spPr bwMode="auto">
          <a:xfrm>
            <a:off x="2411413" y="2100262"/>
            <a:ext cx="431800" cy="28892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99720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Physics settings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BD9BC1-F54E-4D7B-9225-35DA77B57FB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780AD0A-FC55-43F7-85BE-14BF27FB7E6A}" type="slidenum">
              <a:rPr lang="en-US"/>
              <a:pPr/>
              <a:t>22</a:t>
            </a:fld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Defaults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611188" y="3116285"/>
            <a:ext cx="7924800" cy="309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 dirty="0">
              <a:solidFill>
                <a:srgbClr val="000000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CALORIME :  calorimeter simulations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EET/TRAN :  Energy Transformer or transmutation calculations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EM-CASCA :  pure EM cascades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ICARUS :      studies related to the ICARUS experiment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HADROTHE : hadrotherapy calculations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 smtClean="0">
                <a:solidFill>
                  <a:srgbClr val="FF0000"/>
                </a:solidFill>
              </a:rPr>
              <a:t>NEW-DEFA</a:t>
            </a:r>
            <a:r>
              <a:rPr lang="it-IT" sz="1800" dirty="0" smtClean="0">
                <a:solidFill>
                  <a:srgbClr val="000000"/>
                </a:solidFill>
              </a:rPr>
              <a:t> </a:t>
            </a:r>
            <a:r>
              <a:rPr lang="it-IT" sz="1800" dirty="0">
                <a:solidFill>
                  <a:srgbClr val="000000"/>
                </a:solidFill>
              </a:rPr>
              <a:t>:  </a:t>
            </a:r>
            <a:r>
              <a:rPr lang="it-IT" sz="1800" dirty="0" smtClean="0">
                <a:solidFill>
                  <a:srgbClr val="FF0000"/>
                </a:solidFill>
              </a:rPr>
              <a:t>minimal </a:t>
            </a:r>
            <a:r>
              <a:rPr lang="it-IT" sz="1800" dirty="0">
                <a:solidFill>
                  <a:srgbClr val="FF0000"/>
                </a:solidFill>
              </a:rPr>
              <a:t>set of generic defaults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800" dirty="0">
                <a:solidFill>
                  <a:srgbClr val="000000"/>
                </a:solidFill>
              </a:rPr>
              <a:t>                            </a:t>
            </a:r>
            <a:r>
              <a:rPr lang="it-IT" sz="1800" dirty="0">
                <a:solidFill>
                  <a:srgbClr val="FF0000"/>
                </a:solidFill>
              </a:rPr>
              <a:t>- not needed (default of DEFAULTS)</a:t>
            </a:r>
            <a:r>
              <a:rPr lang="it-IT" sz="1800" dirty="0">
                <a:solidFill>
                  <a:srgbClr val="000000"/>
                </a:solidFill>
              </a:rPr>
              <a:t> -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 dirty="0">
                <a:solidFill>
                  <a:srgbClr val="000000"/>
                </a:solidFill>
              </a:rPr>
              <a:t>PRECISIO :   precision simulations 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679450" y="1142984"/>
            <a:ext cx="7924800" cy="1498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DEFAULTS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Useful predefined transport settings for the most common problems: the user is not required to explicitly input the concerned cards (unless for overriding specific parameters)</a:t>
            </a:r>
            <a:endParaRPr lang="en-US" sz="16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323850" y="2745382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200" dirty="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9900"/>
                </a:solidFill>
                <a:latin typeface="Courier New" pitchFamily="49" charset="0"/>
              </a:rPr>
              <a:t>DEFAULTS                                                              NEW-DEFA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7740650" y="2994102"/>
            <a:ext cx="10795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7"/>
          <p:cNvSpPr>
            <a:spLocks noChangeShapeType="1"/>
          </p:cNvSpPr>
          <p:nvPr/>
        </p:nvSpPr>
        <p:spPr bwMode="auto">
          <a:xfrm flipH="1">
            <a:off x="6804247" y="3332258"/>
            <a:ext cx="1511077" cy="188269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323850" y="2762841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AEB5FB-4AE8-4AF7-B446-9E2598CD57A1}" type="slidenum">
              <a:rPr lang="en-US"/>
              <a:pPr/>
              <a:t>23</a:t>
            </a:fld>
            <a:endParaRPr 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323850" y="1482715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DEFAULTS                                                              NEW-DEFA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7740650" y="1673215"/>
            <a:ext cx="1079500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323850" y="1495415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611188" y="2251097"/>
            <a:ext cx="82089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EMF on</a:t>
            </a:r>
            <a:r>
              <a:rPr lang="it-IT" sz="1400" dirty="0"/>
              <a:t>, </a:t>
            </a:r>
            <a:r>
              <a:rPr lang="it-IT" sz="1400" dirty="0">
                <a:solidFill>
                  <a:srgbClr val="000000"/>
                </a:solidFill>
              </a:rPr>
              <a:t>with electron and photon transport thresholds </a:t>
            </a:r>
            <a:r>
              <a:rPr lang="it-IT" sz="1400" dirty="0">
                <a:solidFill>
                  <a:srgbClr val="FF0000"/>
                </a:solidFill>
              </a:rPr>
              <a:t>to be set </a:t>
            </a:r>
            <a:r>
              <a:rPr lang="it-IT" sz="1400" dirty="0">
                <a:solidFill>
                  <a:srgbClr val="000000"/>
                </a:solidFill>
              </a:rPr>
              <a:t>using the </a:t>
            </a:r>
            <a:r>
              <a:rPr lang="it-IT" sz="1400" dirty="0">
                <a:solidFill>
                  <a:srgbClr val="FF0000"/>
                </a:solidFill>
              </a:rPr>
              <a:t>EMFCUT</a:t>
            </a:r>
            <a:r>
              <a:rPr lang="it-IT" sz="1400" dirty="0">
                <a:solidFill>
                  <a:srgbClr val="000000"/>
                </a:solidFill>
              </a:rPr>
              <a:t> command 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000000"/>
                </a:solidFill>
              </a:rPr>
              <a:t>Inelastic form factor corrections to Compton scattering activated (no need for </a:t>
            </a:r>
            <a:r>
              <a:rPr lang="it-IT" sz="1400" dirty="0">
                <a:solidFill>
                  <a:srgbClr val="FF0000"/>
                </a:solidFill>
              </a:rPr>
              <a:t>EMFRAY</a:t>
            </a:r>
            <a:r>
              <a:rPr lang="it-IT" sz="1400" dirty="0">
                <a:solidFill>
                  <a:srgbClr val="000000"/>
                </a:solidFill>
              </a:rPr>
              <a:t>)</a:t>
            </a:r>
            <a:r>
              <a:rPr lang="it-IT" sz="1400" dirty="0"/>
              <a:t>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Low energy neutron transport on</a:t>
            </a:r>
            <a:r>
              <a:rPr lang="it-IT" sz="1400" dirty="0"/>
              <a:t> </a:t>
            </a:r>
            <a:r>
              <a:rPr lang="it-IT" sz="1400" dirty="0">
                <a:solidFill>
                  <a:srgbClr val="000000"/>
                </a:solidFill>
              </a:rPr>
              <a:t>(no need for </a:t>
            </a:r>
            <a:r>
              <a:rPr lang="it-IT" sz="1400" dirty="0">
                <a:solidFill>
                  <a:srgbClr val="FF0000"/>
                </a:solidFill>
              </a:rPr>
              <a:t>LOW-NEUT</a:t>
            </a:r>
            <a:r>
              <a:rPr lang="it-IT" sz="1400" dirty="0">
                <a:solidFill>
                  <a:srgbClr val="000000"/>
                </a:solidFill>
              </a:rPr>
              <a:t>). The neutron high energy threshold is set at 20 </a:t>
            </a:r>
            <a:r>
              <a:rPr lang="it-IT" sz="1400" dirty="0" smtClean="0">
                <a:solidFill>
                  <a:srgbClr val="000000"/>
                </a:solidFill>
              </a:rPr>
              <a:t>MeV (see dedicated lesson about low-energy neutrons)</a:t>
            </a:r>
            <a:endParaRPr lang="it-IT" sz="1400" dirty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000000"/>
                </a:solidFill>
              </a:rPr>
              <a:t>Non analogue absorption for low energy neutrons with probability 0.95 for the thermal groups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Particle transport threshold set at 10 MeV</a:t>
            </a:r>
            <a:r>
              <a:rPr lang="it-IT" sz="1400" dirty="0"/>
              <a:t>, </a:t>
            </a:r>
            <a:r>
              <a:rPr lang="it-IT" sz="1400" dirty="0">
                <a:solidFill>
                  <a:srgbClr val="000000"/>
                </a:solidFill>
              </a:rPr>
              <a:t>except for neutrons (10</a:t>
            </a:r>
            <a:r>
              <a:rPr lang="it-IT" sz="1400" baseline="30000" dirty="0">
                <a:solidFill>
                  <a:srgbClr val="000000"/>
                </a:solidFill>
              </a:rPr>
              <a:t>-5</a:t>
            </a:r>
            <a:r>
              <a:rPr lang="it-IT" sz="1400" dirty="0">
                <a:solidFill>
                  <a:srgbClr val="000000"/>
                </a:solidFill>
              </a:rPr>
              <a:t> eV), and (anti)neutrinos (0, but they are discarded by default)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000000"/>
                </a:solidFill>
              </a:rPr>
              <a:t>Multiple scattering threshold for secondary charged particles = 20 MeV (equal to that of the primary ones)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Delta ray production on with threshold 1 MeV</a:t>
            </a:r>
            <a:r>
              <a:rPr lang="it-IT" sz="1400" dirty="0"/>
              <a:t> </a:t>
            </a:r>
            <a:r>
              <a:rPr lang="it-IT" sz="1400" dirty="0">
                <a:solidFill>
                  <a:srgbClr val="000000"/>
                </a:solidFill>
              </a:rPr>
              <a:t>(see option </a:t>
            </a:r>
            <a:r>
              <a:rPr lang="it-IT" sz="1400" dirty="0">
                <a:solidFill>
                  <a:srgbClr val="FF0000"/>
                </a:solidFill>
              </a:rPr>
              <a:t>DELTARAY</a:t>
            </a:r>
            <a:r>
              <a:rPr lang="it-IT" sz="1400" dirty="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000000"/>
                </a:solidFill>
              </a:rPr>
              <a:t>Restricted ionisation fluctuations on, for both hadrons/muons and EM particles (see option </a:t>
            </a:r>
            <a:r>
              <a:rPr lang="it-IT" sz="1400" dirty="0">
                <a:solidFill>
                  <a:srgbClr val="FF0000"/>
                </a:solidFill>
              </a:rPr>
              <a:t>IONFLUCT</a:t>
            </a:r>
            <a:r>
              <a:rPr lang="it-IT" sz="1400" dirty="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Heavy particle e+/e- pair production</a:t>
            </a:r>
            <a:r>
              <a:rPr lang="it-IT" sz="1400" dirty="0">
                <a:solidFill>
                  <a:srgbClr val="000000"/>
                </a:solidFill>
              </a:rPr>
              <a:t> activated with full explicit production (with the minimum threshold = 2m</a:t>
            </a:r>
            <a:r>
              <a:rPr lang="it-IT" sz="1400" baseline="-25000" dirty="0">
                <a:solidFill>
                  <a:srgbClr val="000000"/>
                </a:solidFill>
              </a:rPr>
              <a:t>e</a:t>
            </a:r>
            <a:r>
              <a:rPr lang="it-IT" sz="1400" dirty="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Heavy particle bremsstrahlung</a:t>
            </a:r>
            <a:r>
              <a:rPr lang="it-IT" sz="1400" dirty="0">
                <a:solidFill>
                  <a:srgbClr val="000000"/>
                </a:solidFill>
              </a:rPr>
              <a:t> activated with explicit photon production above 1 MeV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 dirty="0">
                <a:solidFill>
                  <a:srgbClr val="FF0000"/>
                </a:solidFill>
              </a:rPr>
              <a:t>Muon photonuclear interactions</a:t>
            </a:r>
            <a:r>
              <a:rPr lang="it-IT" sz="1400" dirty="0">
                <a:solidFill>
                  <a:srgbClr val="000000"/>
                </a:solidFill>
              </a:rPr>
              <a:t> activated with explicit generation of secondaries 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Defaults: NEW-DEFA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000108"/>
            <a:ext cx="76438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000000"/>
                </a:solidFill>
              </a:rPr>
              <a:t>Active settings, in case no DEFAULTS card is issued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2870FF-6571-4038-BCED-FC5B33208F4E}" type="slidenum">
              <a:rPr lang="en-US"/>
              <a:pPr/>
              <a:t>24</a:t>
            </a:fld>
            <a:endParaRPr lang="en-US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714348" y="142852"/>
            <a:ext cx="8229600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Transport thresholds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577850" y="97917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PART-THR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84213" y="1349693"/>
            <a:ext cx="8174067" cy="21367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defines transport cut-offs for </a:t>
            </a:r>
            <a:r>
              <a:rPr lang="en-US" sz="1800" dirty="0">
                <a:solidFill>
                  <a:srgbClr val="0066FF"/>
                </a:solidFill>
              </a:rPr>
              <a:t>hadrons, </a:t>
            </a:r>
            <a:r>
              <a:rPr lang="en-US" sz="1800" dirty="0" err="1">
                <a:solidFill>
                  <a:srgbClr val="0066FF"/>
                </a:solidFill>
              </a:rPr>
              <a:t>muons</a:t>
            </a:r>
            <a:r>
              <a:rPr lang="en-US" sz="1800" dirty="0">
                <a:solidFill>
                  <a:srgbClr val="0066FF"/>
                </a:solidFill>
              </a:rPr>
              <a:t> and neutrinos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setting is done </a:t>
            </a:r>
            <a:r>
              <a:rPr lang="en-US" sz="1800" dirty="0">
                <a:solidFill>
                  <a:srgbClr val="0066FF"/>
                </a:solidFill>
              </a:rPr>
              <a:t>by particle type</a:t>
            </a:r>
            <a:r>
              <a:rPr lang="en-US" sz="1800" dirty="0">
                <a:solidFill>
                  <a:srgbClr val="000000"/>
                </a:solidFill>
              </a:rPr>
              <a:t>, overriding the current </a:t>
            </a:r>
            <a:r>
              <a:rPr lang="en-US" sz="1800" dirty="0"/>
              <a:t>DEFAULTS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for </a:t>
            </a:r>
            <a:r>
              <a:rPr lang="en-US" sz="1800" b="1" dirty="0">
                <a:solidFill>
                  <a:srgbClr val="0066FF"/>
                </a:solidFill>
              </a:rPr>
              <a:t>neutrons</a:t>
            </a:r>
            <a:r>
              <a:rPr lang="en-US" sz="1800" dirty="0">
                <a:solidFill>
                  <a:srgbClr val="000000"/>
                </a:solidFill>
              </a:rPr>
              <a:t>, a &lt;20.0 </a:t>
            </a:r>
            <a:r>
              <a:rPr lang="en-US" sz="1800" dirty="0" err="1">
                <a:solidFill>
                  <a:srgbClr val="000000"/>
                </a:solidFill>
              </a:rPr>
              <a:t>MeV</a:t>
            </a:r>
            <a:r>
              <a:rPr lang="en-US" sz="1800" dirty="0">
                <a:solidFill>
                  <a:srgbClr val="000000"/>
                </a:solidFill>
              </a:rPr>
              <a:t> cut-off is internally translated into the </a:t>
            </a:r>
            <a:r>
              <a:rPr lang="en-US" sz="1800" dirty="0" smtClean="0">
                <a:solidFill>
                  <a:srgbClr val="000000"/>
                </a:solidFill>
              </a:rPr>
              <a:t>   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   corresponding </a:t>
            </a:r>
            <a:r>
              <a:rPr lang="en-US" sz="1800" dirty="0">
                <a:solidFill>
                  <a:srgbClr val="000000"/>
                </a:solidFill>
              </a:rPr>
              <a:t>group energy. </a:t>
            </a:r>
            <a:r>
              <a:rPr lang="en-US" sz="1800" dirty="0">
                <a:solidFill>
                  <a:srgbClr val="0066FF"/>
                </a:solidFill>
              </a:rPr>
              <a:t>On a region basis</a:t>
            </a:r>
            <a:r>
              <a:rPr lang="en-US" sz="1800" dirty="0">
                <a:solidFill>
                  <a:srgbClr val="000000"/>
                </a:solidFill>
              </a:rPr>
              <a:t>, the neutron cut-off can be 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en-US" sz="1800" i="1" dirty="0" smtClean="0">
                <a:solidFill>
                  <a:srgbClr val="000000"/>
                </a:solidFill>
              </a:rPr>
              <a:t>   increased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by the </a:t>
            </a:r>
            <a:r>
              <a:rPr lang="en-US" sz="1800" b="1" dirty="0">
                <a:solidFill>
                  <a:srgbClr val="FF0000"/>
                </a:solidFill>
              </a:rPr>
              <a:t>LOW-BIAS</a:t>
            </a:r>
            <a:r>
              <a:rPr lang="en-US" sz="1800" dirty="0">
                <a:solidFill>
                  <a:srgbClr val="000000"/>
                </a:solidFill>
              </a:rPr>
              <a:t> card</a:t>
            </a:r>
          </a:p>
          <a:p>
            <a:pPr algn="l"/>
            <a:endParaRPr lang="en-US" sz="800" i="1" dirty="0"/>
          </a:p>
          <a:p>
            <a:pPr algn="l"/>
            <a:r>
              <a:rPr lang="en-US" sz="1800" i="1" dirty="0" smtClean="0"/>
              <a:t>   Note</a:t>
            </a:r>
            <a:r>
              <a:rPr lang="en-US" sz="1800" i="1" dirty="0"/>
              <a:t>:</a:t>
            </a:r>
            <a:r>
              <a:rPr lang="en-US" sz="1800" dirty="0">
                <a:solidFill>
                  <a:srgbClr val="000000"/>
                </a:solidFill>
              </a:rPr>
              <a:t>  The particles are </a:t>
            </a:r>
            <a:r>
              <a:rPr lang="en-US" sz="1800" i="1" dirty="0"/>
              <a:t>not stopped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0000"/>
                </a:solidFill>
              </a:rPr>
              <a:t> but ranged out to rest in an 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      </a:t>
            </a:r>
            <a:r>
              <a:rPr lang="en-US" sz="1800" dirty="0" smtClean="0">
                <a:solidFill>
                  <a:srgbClr val="000000"/>
                </a:solidFill>
              </a:rPr>
              <a:t>     </a:t>
            </a:r>
            <a:r>
              <a:rPr lang="en-US" sz="1800" dirty="0">
                <a:solidFill>
                  <a:srgbClr val="000000"/>
                </a:solidFill>
              </a:rPr>
              <a:t>approximate way (if the threshold is &lt; 100 </a:t>
            </a:r>
            <a:r>
              <a:rPr lang="en-US" sz="1800" dirty="0" err="1">
                <a:solidFill>
                  <a:srgbClr val="000000"/>
                </a:solidFill>
              </a:rPr>
              <a:t>MeV</a:t>
            </a:r>
            <a:r>
              <a:rPr lang="en-US" sz="1800" dirty="0">
                <a:solidFill>
                  <a:srgbClr val="000000"/>
                </a:solidFill>
              </a:rPr>
              <a:t>).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52780" y="3634423"/>
            <a:ext cx="7924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EMFCUT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736674" y="4045500"/>
            <a:ext cx="6429068" cy="92333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for </a:t>
            </a:r>
            <a:r>
              <a:rPr lang="en-US" sz="1800" dirty="0">
                <a:solidFill>
                  <a:srgbClr val="000000"/>
                </a:solidFill>
              </a:rPr>
              <a:t>electron, positron and </a:t>
            </a:r>
            <a:r>
              <a:rPr lang="en-US" sz="1800" dirty="0" smtClean="0">
                <a:solidFill>
                  <a:srgbClr val="000000"/>
                </a:solidFill>
              </a:rPr>
              <a:t>photon, it sets:</a:t>
            </a: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 energy thresholds for </a:t>
            </a:r>
            <a:r>
              <a:rPr lang="en-US" sz="1800" dirty="0" smtClean="0">
                <a:solidFill>
                  <a:srgbClr val="0066FF"/>
                </a:solidFill>
              </a:rPr>
              <a:t>production</a:t>
            </a:r>
            <a:r>
              <a:rPr lang="en-US" sz="1800" dirty="0" smtClean="0">
                <a:solidFill>
                  <a:srgbClr val="000000"/>
                </a:solidFill>
              </a:rPr>
              <a:t> in the selected </a:t>
            </a:r>
            <a:r>
              <a:rPr lang="en-US" sz="1800" dirty="0" smtClean="0">
                <a:solidFill>
                  <a:srgbClr val="0070C0"/>
                </a:solidFill>
              </a:rPr>
              <a:t>materials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algn="just">
              <a:buFontTx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66FF"/>
                </a:solidFill>
              </a:rPr>
              <a:t>transport</a:t>
            </a:r>
            <a:r>
              <a:rPr lang="en-US" sz="1800" dirty="0" smtClean="0">
                <a:solidFill>
                  <a:srgbClr val="000000"/>
                </a:solidFill>
              </a:rPr>
              <a:t> cut-offs </a:t>
            </a:r>
            <a:r>
              <a:rPr lang="en-US" sz="1800" dirty="0">
                <a:solidFill>
                  <a:srgbClr val="000000"/>
                </a:solidFill>
              </a:rPr>
              <a:t>in </a:t>
            </a:r>
            <a:r>
              <a:rPr lang="en-US" sz="1800" dirty="0" smtClean="0">
                <a:solidFill>
                  <a:srgbClr val="000000"/>
                </a:solidFill>
              </a:rPr>
              <a:t>the selected </a:t>
            </a:r>
            <a:r>
              <a:rPr lang="en-US" sz="1800" dirty="0">
                <a:solidFill>
                  <a:srgbClr val="0070C0"/>
                </a:solidFill>
              </a:rPr>
              <a:t>regions</a:t>
            </a:r>
            <a:r>
              <a:rPr lang="en-US" sz="1600" dirty="0">
                <a:solidFill>
                  <a:srgbClr val="009900"/>
                </a:solidFill>
              </a:rPr>
              <a:t>.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73100" y="5094605"/>
            <a:ext cx="7924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DELTARAY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782206" y="5475704"/>
            <a:ext cx="7523162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activates delta ray production by </a:t>
            </a:r>
            <a:r>
              <a:rPr lang="en-US" sz="1800" dirty="0" err="1">
                <a:solidFill>
                  <a:srgbClr val="000000"/>
                </a:solidFill>
              </a:rPr>
              <a:t>muons</a:t>
            </a:r>
            <a:r>
              <a:rPr lang="en-US" sz="1800" dirty="0">
                <a:solidFill>
                  <a:srgbClr val="000000"/>
                </a:solidFill>
              </a:rPr>
              <a:t> and charged hadrons and sets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energy threshold for their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72660" y="6292552"/>
            <a:ext cx="1600200" cy="304800"/>
          </a:xfrm>
          <a:noFill/>
        </p:spPr>
        <p:txBody>
          <a:bodyPr/>
          <a:lstStyle/>
          <a:p>
            <a:fld id="{FE8966F3-F028-4B9A-8885-534F3CB38AFD}" type="slidenum">
              <a:rPr lang="en-US"/>
              <a:pPr/>
              <a:t>25</a:t>
            </a:fld>
            <a:endParaRPr lang="en-US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Physical processes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617910" y="4029299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PHOTONUC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833224" y="4592226"/>
            <a:ext cx="7925708" cy="175432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</a:t>
            </a:r>
            <a:r>
              <a:rPr lang="en-US" sz="1800" dirty="0">
                <a:solidFill>
                  <a:srgbClr val="0066FF"/>
                </a:solidFill>
              </a:rPr>
              <a:t>photo-nuclear interactions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</a:t>
            </a:r>
            <a:r>
              <a:rPr lang="en-US" sz="1800" dirty="0" err="1">
                <a:solidFill>
                  <a:srgbClr val="0066FF"/>
                </a:solidFill>
              </a:rPr>
              <a:t>muon</a:t>
            </a:r>
            <a:r>
              <a:rPr lang="en-US" sz="1800" dirty="0">
                <a:solidFill>
                  <a:srgbClr val="0066FF"/>
                </a:solidFill>
              </a:rPr>
              <a:t> pair production by </a:t>
            </a:r>
            <a:r>
              <a:rPr lang="en-US" sz="1800" dirty="0" smtClean="0">
                <a:solidFill>
                  <a:srgbClr val="0066FF"/>
                </a:solidFill>
              </a:rPr>
              <a:t>photons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Nota: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The use of the </a:t>
            </a:r>
            <a:r>
              <a:rPr lang="en-US" sz="1800" dirty="0" smtClean="0">
                <a:solidFill>
                  <a:srgbClr val="FF0000"/>
                </a:solidFill>
              </a:rPr>
              <a:t>LAM-BIAS</a:t>
            </a:r>
            <a:r>
              <a:rPr lang="en-US" sz="1800" dirty="0" smtClean="0">
                <a:solidFill>
                  <a:srgbClr val="000000"/>
                </a:solidFill>
              </a:rPr>
              <a:t> card (see dedicated lesson on Biasing Techniques) coupled to the </a:t>
            </a:r>
            <a:r>
              <a:rPr lang="en-US" sz="1800" dirty="0" smtClean="0">
                <a:solidFill>
                  <a:srgbClr val="FF0000"/>
                </a:solidFill>
              </a:rPr>
              <a:t>PHOTONUC</a:t>
            </a:r>
            <a:r>
              <a:rPr lang="en-US" sz="1800" dirty="0" smtClean="0">
                <a:solidFill>
                  <a:srgbClr val="000000"/>
                </a:solidFill>
              </a:rPr>
              <a:t> card is recommended, in order to artificially </a:t>
            </a:r>
            <a:r>
              <a:rPr lang="en-US" sz="1800" i="1" dirty="0" smtClean="0">
                <a:solidFill>
                  <a:srgbClr val="000000"/>
                </a:solidFill>
              </a:rPr>
              <a:t>increase</a:t>
            </a:r>
            <a:r>
              <a:rPr lang="en-US" sz="1800" dirty="0" smtClean="0">
                <a:solidFill>
                  <a:srgbClr val="000000"/>
                </a:solidFill>
              </a:rPr>
              <a:t> the probability to have photonuclear reactions.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611560" y="1052736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PHYSICS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838052" y="1556569"/>
            <a:ext cx="7597775" cy="2289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</a:rPr>
              <a:t>Allows one to override the standard FLUKA defaults for some physics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processes: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</a:t>
            </a:r>
            <a:r>
              <a:rPr lang="en-US" sz="1800" dirty="0">
                <a:solidFill>
                  <a:srgbClr val="0066FF"/>
                </a:solidFill>
              </a:rPr>
              <a:t>coalescence</a:t>
            </a:r>
            <a:r>
              <a:rPr lang="en-US" sz="1800" dirty="0">
                <a:solidFill>
                  <a:srgbClr val="000000"/>
                </a:solidFill>
              </a:rPr>
              <a:t> (critical for calculation of residual nuclei)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the </a:t>
            </a:r>
            <a:r>
              <a:rPr lang="en-US" sz="1800" dirty="0">
                <a:solidFill>
                  <a:srgbClr val="0066FF"/>
                </a:solidFill>
              </a:rPr>
              <a:t>new fragmentation model</a:t>
            </a:r>
            <a:r>
              <a:rPr lang="en-US" sz="1800" dirty="0">
                <a:solidFill>
                  <a:srgbClr val="000000"/>
                </a:solidFill>
              </a:rPr>
              <a:t> (“evaporation” of fragments up 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to A=24, critical for calculation of residual nuclei)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</a:t>
            </a:r>
            <a:r>
              <a:rPr lang="en-US" sz="1800" dirty="0">
                <a:solidFill>
                  <a:srgbClr val="0066FF"/>
                </a:solidFill>
              </a:rPr>
              <a:t>electromagnetic dissociation</a:t>
            </a:r>
            <a:r>
              <a:rPr lang="en-US" sz="1800" dirty="0">
                <a:solidFill>
                  <a:srgbClr val="000000"/>
                </a:solidFill>
              </a:rPr>
              <a:t> of heavy ions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activates </a:t>
            </a:r>
            <a:r>
              <a:rPr lang="en-US" sz="1800" dirty="0">
                <a:solidFill>
                  <a:srgbClr val="0066FF"/>
                </a:solidFill>
              </a:rPr>
              <a:t>charmed particle transport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D35ABF-3A09-4E2B-BB8E-B779486309DD}" type="slidenum">
              <a:rPr lang="en-US"/>
              <a:pPr/>
              <a:t>26</a:t>
            </a:fld>
            <a:endParaRPr lang="en-US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Low energy neutrons (E &lt; 20.0 MeV)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679450" y="3981440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LOW-MAT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900113" y="4486265"/>
            <a:ext cx="7161212" cy="14652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sets the correspondence between FLUKA materials and low-energy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neutron cross-sections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by default, the correspondence is established with the first material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 in the library having the name of the material. Therefore, the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 option is </a:t>
            </a:r>
            <a:r>
              <a:rPr lang="en-US" sz="1800" dirty="0">
                <a:solidFill>
                  <a:srgbClr val="0066FF"/>
                </a:solidFill>
              </a:rPr>
              <a:t>not needed in many cases.</a:t>
            </a:r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673100" y="1928802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LOW-NEUT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00113" y="2422515"/>
            <a:ext cx="7792839" cy="120032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activates low-energy neutron transport </a:t>
            </a:r>
            <a:r>
              <a:rPr lang="en-US" sz="1800" dirty="0" smtClean="0">
                <a:solidFill>
                  <a:srgbClr val="000000"/>
                </a:solidFill>
              </a:rPr>
              <a:t>(switched on </a:t>
            </a:r>
            <a:r>
              <a:rPr lang="en-US" sz="1800" dirty="0">
                <a:solidFill>
                  <a:srgbClr val="000000"/>
                </a:solidFill>
              </a:rPr>
              <a:t>for many DEFAULTS)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specifies characteristics of neutron library used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requests </a:t>
            </a:r>
            <a:r>
              <a:rPr lang="en-US" sz="1800" dirty="0">
                <a:solidFill>
                  <a:srgbClr val="0066FF"/>
                </a:solidFill>
              </a:rPr>
              <a:t>point-wise cross sections</a:t>
            </a:r>
            <a:r>
              <a:rPr lang="en-US" sz="1800" dirty="0">
                <a:solidFill>
                  <a:srgbClr val="000000"/>
                </a:solidFill>
              </a:rPr>
              <a:t> (only available for a few elements,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see manual)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1129713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FLUKA performs the transport of neutrons with energies lower than 20 </a:t>
            </a:r>
            <a:r>
              <a:rPr lang="en-US" sz="1600" dirty="0" err="1" smtClean="0"/>
              <a:t>MeV</a:t>
            </a:r>
            <a:r>
              <a:rPr lang="en-US" sz="1600" dirty="0" smtClean="0"/>
              <a:t> by means of a multi-group algorithm, currently based on 260 groups.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990A9C-0278-49D6-94D1-84F04562D420}" type="slidenum">
              <a:rPr lang="en-US"/>
              <a:pPr/>
              <a:t>27</a:t>
            </a:fld>
            <a:endParaRPr lang="en-US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762000" y="142852"/>
            <a:ext cx="8229600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Induced radioactivity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679450" y="980728"/>
            <a:ext cx="79248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RADDECAY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889953" y="1349663"/>
            <a:ext cx="6734175" cy="9159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requests simulation of decay of produced radioactive nuclides</a:t>
            </a:r>
          </a:p>
          <a:p>
            <a:pPr algn="l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allows to modify biasing and transport thresholds (defined with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</a:rPr>
              <a:t>  other cards) for application to the transport of decay radiation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679450" y="2356445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IRRPROFI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906463" y="2729190"/>
            <a:ext cx="7069137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definition of an irradiation profile (irradiation times and intensities)</a:t>
            </a: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673100" y="3261017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Input card: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FF0000"/>
                </a:solidFill>
              </a:rPr>
              <a:t>DCYTIMES</a:t>
            </a:r>
            <a:endParaRPr lang="en-US" sz="120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915035" y="3595980"/>
            <a:ext cx="7216775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definition of decay (cooling) time </a:t>
            </a:r>
            <a:r>
              <a:rPr lang="en-US" sz="1800" dirty="0" smtClean="0">
                <a:solidFill>
                  <a:srgbClr val="000000"/>
                </a:solidFill>
              </a:rPr>
              <a:t>with respect </a:t>
            </a:r>
            <a:r>
              <a:rPr lang="en-US" sz="1800" dirty="0">
                <a:solidFill>
                  <a:srgbClr val="000000"/>
                </a:solidFill>
              </a:rPr>
              <a:t>to the irradiation end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673100" y="5307608"/>
            <a:ext cx="7924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DCYSCORE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971550" y="5667970"/>
            <a:ext cx="6870700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associates scoring detectors (radio-nuclides, fluence, dose) with 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different cooling times</a:t>
            </a:r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 flipV="1">
            <a:off x="900113" y="410715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890588" y="4107155"/>
            <a:ext cx="457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>
            <a:off x="2060575" y="410715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>
            <a:off x="3225800" y="411985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1" name="Line 15"/>
          <p:cNvSpPr>
            <a:spLocks noChangeShapeType="1"/>
          </p:cNvSpPr>
          <p:nvPr/>
        </p:nvSpPr>
        <p:spPr bwMode="auto">
          <a:xfrm>
            <a:off x="4546600" y="4107155"/>
            <a:ext cx="0" cy="538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2" name="Line 16"/>
          <p:cNvSpPr>
            <a:spLocks noChangeShapeType="1"/>
          </p:cNvSpPr>
          <p:nvPr/>
        </p:nvSpPr>
        <p:spPr bwMode="auto">
          <a:xfrm>
            <a:off x="4579938" y="4623092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4572000" y="4683417"/>
            <a:ext cx="228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4572000" y="4742155"/>
            <a:ext cx="685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5" name="Line 19"/>
          <p:cNvSpPr>
            <a:spLocks noChangeShapeType="1"/>
          </p:cNvSpPr>
          <p:nvPr/>
        </p:nvSpPr>
        <p:spPr bwMode="auto">
          <a:xfrm>
            <a:off x="1670050" y="411985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6" name="Text Box 20"/>
          <p:cNvSpPr txBox="1">
            <a:spLocks noChangeArrowheads="1"/>
          </p:cNvSpPr>
          <p:nvPr/>
        </p:nvSpPr>
        <p:spPr bwMode="auto">
          <a:xfrm>
            <a:off x="1331913" y="3878555"/>
            <a:ext cx="32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>
                <a:latin typeface="Courier New" pitchFamily="49" charset="0"/>
              </a:rPr>
              <a:t>…</a:t>
            </a:r>
          </a:p>
        </p:txBody>
      </p:sp>
      <p:sp>
        <p:nvSpPr>
          <p:cNvPr id="26647" name="Line 21"/>
          <p:cNvSpPr>
            <a:spLocks noChangeShapeType="1"/>
          </p:cNvSpPr>
          <p:nvPr/>
        </p:nvSpPr>
        <p:spPr bwMode="auto">
          <a:xfrm>
            <a:off x="3228975" y="4107155"/>
            <a:ext cx="12954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8" name="Line 22"/>
          <p:cNvSpPr>
            <a:spLocks noChangeShapeType="1"/>
          </p:cNvSpPr>
          <p:nvPr/>
        </p:nvSpPr>
        <p:spPr bwMode="auto">
          <a:xfrm>
            <a:off x="2063750" y="4658017"/>
            <a:ext cx="457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9" name="Line 23"/>
          <p:cNvSpPr>
            <a:spLocks noChangeShapeType="1"/>
          </p:cNvSpPr>
          <p:nvPr/>
        </p:nvSpPr>
        <p:spPr bwMode="auto">
          <a:xfrm>
            <a:off x="2822575" y="4658017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0" name="Text Box 24"/>
          <p:cNvSpPr txBox="1">
            <a:spLocks noChangeArrowheads="1"/>
          </p:cNvSpPr>
          <p:nvPr/>
        </p:nvSpPr>
        <p:spPr bwMode="auto">
          <a:xfrm>
            <a:off x="2484438" y="4432592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>
                <a:latin typeface="Courier New" pitchFamily="49" charset="0"/>
              </a:rPr>
              <a:t>…</a:t>
            </a:r>
          </a:p>
        </p:txBody>
      </p:sp>
      <p:sp>
        <p:nvSpPr>
          <p:cNvPr id="26651" name="Line 25"/>
          <p:cNvSpPr>
            <a:spLocks noChangeShapeType="1"/>
          </p:cNvSpPr>
          <p:nvPr/>
        </p:nvSpPr>
        <p:spPr bwMode="auto">
          <a:xfrm>
            <a:off x="4576763" y="4800892"/>
            <a:ext cx="2667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2" name="Text Box 26"/>
          <p:cNvSpPr txBox="1">
            <a:spLocks noChangeArrowheads="1"/>
          </p:cNvSpPr>
          <p:nvPr/>
        </p:nvSpPr>
        <p:spPr bwMode="auto">
          <a:xfrm>
            <a:off x="4462463" y="4394492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Courier New" pitchFamily="49" charset="0"/>
              </a:rPr>
              <a:t>1h</a:t>
            </a:r>
          </a:p>
        </p:txBody>
      </p:sp>
      <p:sp>
        <p:nvSpPr>
          <p:cNvPr id="26653" name="Text Box 27"/>
          <p:cNvSpPr txBox="1">
            <a:spLocks noChangeArrowheads="1"/>
          </p:cNvSpPr>
          <p:nvPr/>
        </p:nvSpPr>
        <p:spPr bwMode="auto">
          <a:xfrm>
            <a:off x="4729163" y="4492917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8h</a:t>
            </a:r>
          </a:p>
        </p:txBody>
      </p:sp>
      <p:sp>
        <p:nvSpPr>
          <p:cNvPr id="26654" name="Text Box 28"/>
          <p:cNvSpPr txBox="1">
            <a:spLocks noChangeArrowheads="1"/>
          </p:cNvSpPr>
          <p:nvPr/>
        </p:nvSpPr>
        <p:spPr bwMode="auto">
          <a:xfrm>
            <a:off x="5148263" y="4521492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1d</a:t>
            </a:r>
          </a:p>
        </p:txBody>
      </p:sp>
      <p:sp>
        <p:nvSpPr>
          <p:cNvPr id="26655" name="Text Box 29"/>
          <p:cNvSpPr txBox="1">
            <a:spLocks noChangeArrowheads="1"/>
          </p:cNvSpPr>
          <p:nvPr/>
        </p:nvSpPr>
        <p:spPr bwMode="auto">
          <a:xfrm>
            <a:off x="7164388" y="4610392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7d</a:t>
            </a:r>
          </a:p>
        </p:txBody>
      </p:sp>
      <p:sp>
        <p:nvSpPr>
          <p:cNvPr id="26656" name="Text Box 30"/>
          <p:cNvSpPr txBox="1">
            <a:spLocks noChangeArrowheads="1"/>
          </p:cNvSpPr>
          <p:nvPr/>
        </p:nvSpPr>
        <p:spPr bwMode="auto">
          <a:xfrm>
            <a:off x="7634288" y="495488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etc.</a:t>
            </a:r>
          </a:p>
        </p:txBody>
      </p:sp>
      <p:sp>
        <p:nvSpPr>
          <p:cNvPr id="26657" name="Text Box 31"/>
          <p:cNvSpPr txBox="1">
            <a:spLocks noChangeArrowheads="1"/>
          </p:cNvSpPr>
          <p:nvPr/>
        </p:nvSpPr>
        <p:spPr bwMode="auto">
          <a:xfrm>
            <a:off x="3779838" y="4954880"/>
            <a:ext cx="401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Index: 1  2  3                  4  …</a:t>
            </a:r>
          </a:p>
        </p:txBody>
      </p:sp>
      <p:sp>
        <p:nvSpPr>
          <p:cNvPr id="26658" name="Line 32"/>
          <p:cNvSpPr>
            <a:spLocks noChangeShapeType="1"/>
          </p:cNvSpPr>
          <p:nvPr/>
        </p:nvSpPr>
        <p:spPr bwMode="auto">
          <a:xfrm flipV="1">
            <a:off x="3132138" y="4813592"/>
            <a:ext cx="1452562" cy="12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9" name="Text Box 33"/>
          <p:cNvSpPr txBox="1">
            <a:spLocks noChangeArrowheads="1"/>
          </p:cNvSpPr>
          <p:nvPr/>
        </p:nvSpPr>
        <p:spPr bwMode="auto">
          <a:xfrm>
            <a:off x="2487613" y="4653255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200d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CBA2A4-6EE5-4F54-9393-99B46B58A6D4}" type="slidenum">
              <a:rPr lang="en-US"/>
              <a:pPr/>
              <a:t>28</a:t>
            </a:fld>
            <a:endParaRPr lang="en-US"/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Heavy </a:t>
            </a:r>
            <a:r>
              <a:rPr lang="en-US" sz="3200" dirty="0" smtClean="0">
                <a:solidFill>
                  <a:schemeClr val="tx2"/>
                </a:solidFill>
              </a:rPr>
              <a:t>ions</a:t>
            </a:r>
            <a:endParaRPr lang="en-US" sz="3200" i="1" dirty="0">
              <a:solidFill>
                <a:schemeClr val="tx2"/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571472" y="4000504"/>
            <a:ext cx="8176992" cy="258532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Input card: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IONTRANS</a:t>
            </a:r>
            <a:endParaRPr lang="en-US" sz="1800" dirty="0" smtClean="0"/>
          </a:p>
          <a:p>
            <a:pPr marL="173038" algn="l"/>
            <a:r>
              <a:rPr lang="en-US" sz="1800" dirty="0" smtClean="0"/>
              <a:t>Determines the transport of ions (</a:t>
            </a:r>
            <a:r>
              <a:rPr lang="en-US" sz="1800" dirty="0" smtClean="0">
                <a:solidFill>
                  <a:srgbClr val="009900"/>
                </a:solidFill>
              </a:rPr>
              <a:t>WHAT(1)&lt;0.0</a:t>
            </a:r>
            <a:r>
              <a:rPr lang="en-US" sz="1800" dirty="0" smtClean="0"/>
              <a:t>), allowing to limit it to subsets of light ions (A &lt; 5) and to choose between approximate and full transport (including nuclear interactions)</a:t>
            </a:r>
          </a:p>
          <a:p>
            <a:pPr marL="173038" algn="l"/>
            <a:r>
              <a:rPr lang="en-US" sz="1800" i="1" dirty="0" smtClean="0"/>
              <a:t>Note</a:t>
            </a:r>
            <a:r>
              <a:rPr lang="en-US" sz="1800" i="1" dirty="0"/>
              <a:t>: </a:t>
            </a:r>
            <a:endParaRPr lang="en-US" sz="1800" i="1" dirty="0" smtClean="0"/>
          </a:p>
          <a:p>
            <a:pPr marL="173038" algn="l"/>
            <a:r>
              <a:rPr lang="en-US" sz="1800" dirty="0" smtClean="0"/>
              <a:t>Nucleus-nucleus </a:t>
            </a:r>
            <a:r>
              <a:rPr lang="en-US" sz="1800" dirty="0"/>
              <a:t>interactions </a:t>
            </a:r>
            <a:r>
              <a:rPr lang="en-US" sz="1800" dirty="0" smtClean="0"/>
              <a:t>above 100 </a:t>
            </a:r>
            <a:r>
              <a:rPr lang="en-US" sz="1800" dirty="0" err="1" smtClean="0"/>
              <a:t>MeV</a:t>
            </a:r>
            <a:r>
              <a:rPr lang="en-US" sz="1800" dirty="0" smtClean="0"/>
              <a:t>/n can </a:t>
            </a:r>
            <a:r>
              <a:rPr lang="en-US" sz="1800" dirty="0"/>
              <a:t>be performed </a:t>
            </a:r>
            <a:r>
              <a:rPr lang="en-US" sz="1800" dirty="0">
                <a:solidFill>
                  <a:srgbClr val="FF0000"/>
                </a:solidFill>
              </a:rPr>
              <a:t>only</a:t>
            </a:r>
            <a:r>
              <a:rPr lang="en-US" sz="1800" dirty="0"/>
              <a:t> if the </a:t>
            </a:r>
            <a:r>
              <a:rPr lang="en-US" sz="1800" dirty="0" smtClean="0"/>
              <a:t>event generators </a:t>
            </a:r>
            <a:r>
              <a:rPr lang="en-US" sz="1800" dirty="0" smtClean="0">
                <a:solidFill>
                  <a:srgbClr val="FF0000"/>
                </a:solidFill>
              </a:rPr>
              <a:t>DPMJET and RQMD are </a:t>
            </a:r>
            <a:r>
              <a:rPr lang="en-US" sz="1800" dirty="0">
                <a:solidFill>
                  <a:srgbClr val="FF0000"/>
                </a:solidFill>
              </a:rPr>
              <a:t>linked </a:t>
            </a:r>
            <a:r>
              <a:rPr lang="en-US" sz="1800" dirty="0" smtClean="0"/>
              <a:t>to the </a:t>
            </a:r>
            <a:r>
              <a:rPr lang="en-US" sz="1800" dirty="0"/>
              <a:t>FLUKA </a:t>
            </a:r>
            <a:r>
              <a:rPr lang="en-US" sz="1800" dirty="0" smtClean="0"/>
              <a:t>executable (use </a:t>
            </a:r>
            <a:r>
              <a:rPr lang="en-US" sz="1800" dirty="0" err="1">
                <a:solidFill>
                  <a:srgbClr val="008000"/>
                </a:solidFill>
              </a:rPr>
              <a:t>ldpmqmd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/>
              <a:t>instead of </a:t>
            </a:r>
            <a:r>
              <a:rPr lang="en-US" sz="1800" dirty="0" err="1">
                <a:solidFill>
                  <a:srgbClr val="008000"/>
                </a:solidFill>
              </a:rPr>
              <a:t>lfluka</a:t>
            </a:r>
            <a:r>
              <a:rPr lang="en-US" sz="1800" dirty="0" smtClean="0"/>
              <a:t>);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/>
              <a:t>for lower energies, the BME event generator is already linked in the standard executable;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2910" y="928670"/>
            <a:ext cx="8176992" cy="313932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rgbClr val="000000"/>
                </a:solidFill>
              </a:rPr>
              <a:t>Input card: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FF0000"/>
                </a:solidFill>
              </a:rPr>
              <a:t>HI-PROPE</a:t>
            </a:r>
            <a:endParaRPr lang="en-US" sz="1800" dirty="0" smtClean="0"/>
          </a:p>
          <a:p>
            <a:pPr marL="173038" algn="l">
              <a:buFont typeface="Arial" pitchFamily="34" charset="0"/>
              <a:buChar char="•"/>
            </a:pPr>
            <a:r>
              <a:rPr lang="en-US" sz="1800" dirty="0" smtClean="0"/>
              <a:t> if </a:t>
            </a:r>
            <a:r>
              <a:rPr lang="en-US" sz="1800" dirty="0" smtClean="0">
                <a:solidFill>
                  <a:srgbClr val="009900"/>
                </a:solidFill>
              </a:rPr>
              <a:t>SDUM</a:t>
            </a:r>
            <a:r>
              <a:rPr lang="en-US" sz="1800" dirty="0" smtClean="0"/>
              <a:t> of </a:t>
            </a:r>
            <a:r>
              <a:rPr lang="en-US" sz="1800" dirty="0" smtClean="0">
                <a:solidFill>
                  <a:srgbClr val="009900"/>
                </a:solidFill>
              </a:rPr>
              <a:t>BEAM</a:t>
            </a:r>
            <a:r>
              <a:rPr lang="en-US" sz="1800" dirty="0" smtClean="0"/>
              <a:t> card is </a:t>
            </a:r>
            <a:r>
              <a:rPr lang="en-US" sz="1800" dirty="0" smtClean="0">
                <a:solidFill>
                  <a:srgbClr val="009900"/>
                </a:solidFill>
              </a:rPr>
              <a:t>HEAVYION</a:t>
            </a:r>
            <a:r>
              <a:rPr lang="en-US" sz="1800" dirty="0" smtClean="0"/>
              <a:t>:</a:t>
            </a:r>
          </a:p>
          <a:p>
            <a:pPr marL="630238" algn="l"/>
            <a:r>
              <a:rPr lang="en-US" sz="1800" dirty="0" smtClean="0"/>
              <a:t>it specifies the properties of a </a:t>
            </a:r>
            <a:r>
              <a:rPr lang="en-US" sz="1800" dirty="0" smtClean="0">
                <a:solidFill>
                  <a:srgbClr val="0066FF"/>
                </a:solidFill>
              </a:rPr>
              <a:t>heavy ion beam</a:t>
            </a:r>
            <a:r>
              <a:rPr lang="en-US" sz="1800" dirty="0" smtClean="0"/>
              <a:t>;</a:t>
            </a:r>
          </a:p>
          <a:p>
            <a:pPr marL="630238" lvl="1" algn="l"/>
            <a:r>
              <a:rPr lang="en-US" sz="1800" dirty="0" smtClean="0"/>
              <a:t>the beam energy (</a:t>
            </a:r>
            <a:r>
              <a:rPr lang="en-US" sz="1800" dirty="0" smtClean="0">
                <a:solidFill>
                  <a:srgbClr val="009900"/>
                </a:solidFill>
              </a:rPr>
              <a:t>WHAT(1)</a:t>
            </a:r>
            <a:r>
              <a:rPr lang="en-US" sz="1800" dirty="0" smtClean="0"/>
              <a:t> of input card </a:t>
            </a:r>
            <a:r>
              <a:rPr lang="en-US" sz="1800" dirty="0" smtClean="0">
                <a:solidFill>
                  <a:srgbClr val="009900"/>
                </a:solidFill>
              </a:rPr>
              <a:t>BEAM</a:t>
            </a:r>
            <a:r>
              <a:rPr lang="en-US" sz="1800" dirty="0" smtClean="0"/>
              <a:t>) is given in </a:t>
            </a:r>
            <a:r>
              <a:rPr lang="en-US" sz="1800" dirty="0" err="1" smtClean="0"/>
              <a:t>GeV</a:t>
            </a:r>
            <a:r>
              <a:rPr lang="en-US" sz="1800" dirty="0" smtClean="0"/>
              <a:t>/</a:t>
            </a:r>
            <a:r>
              <a:rPr lang="en-US" sz="1800" dirty="0" err="1" smtClean="0"/>
              <a:t>nmu</a:t>
            </a:r>
            <a:r>
              <a:rPr lang="en-US" sz="1800" dirty="0" smtClean="0"/>
              <a:t> (</a:t>
            </a:r>
            <a:r>
              <a:rPr lang="en-US" sz="1800" b="1" dirty="0" smtClean="0">
                <a:solidFill>
                  <a:srgbClr val="0066FF"/>
                </a:solidFill>
              </a:rPr>
              <a:t>n</a:t>
            </a:r>
            <a:r>
              <a:rPr lang="en-US" sz="1800" dirty="0" smtClean="0">
                <a:solidFill>
                  <a:srgbClr val="0066FF"/>
                </a:solidFill>
              </a:rPr>
              <a:t>uclear </a:t>
            </a:r>
            <a:r>
              <a:rPr lang="en-US" sz="1800" b="1" dirty="0" smtClean="0">
                <a:solidFill>
                  <a:srgbClr val="0066FF"/>
                </a:solidFill>
              </a:rPr>
              <a:t>m</a:t>
            </a:r>
            <a:r>
              <a:rPr lang="en-US" sz="1800" dirty="0" smtClean="0">
                <a:solidFill>
                  <a:srgbClr val="0066FF"/>
                </a:solidFill>
              </a:rPr>
              <a:t>ass </a:t>
            </a:r>
            <a:r>
              <a:rPr lang="en-US" sz="1800" b="1" dirty="0" smtClean="0">
                <a:solidFill>
                  <a:srgbClr val="0066FF"/>
                </a:solidFill>
              </a:rPr>
              <a:t>u</a:t>
            </a:r>
            <a:r>
              <a:rPr lang="en-US" sz="1800" dirty="0" smtClean="0">
                <a:solidFill>
                  <a:srgbClr val="0066FF"/>
                </a:solidFill>
              </a:rPr>
              <a:t>nit</a:t>
            </a:r>
            <a:r>
              <a:rPr lang="en-US" sz="1800" dirty="0" smtClean="0"/>
              <a:t>, i.e. 1/12 of the </a:t>
            </a:r>
            <a:r>
              <a:rPr lang="en-US" sz="1800" baseline="30000" dirty="0" smtClean="0"/>
              <a:t>12</a:t>
            </a:r>
            <a:r>
              <a:rPr lang="en-US" sz="1800" dirty="0" smtClean="0"/>
              <a:t>C </a:t>
            </a:r>
            <a:r>
              <a:rPr lang="en-US" sz="1800" i="1" dirty="0" smtClean="0"/>
              <a:t>nucleus</a:t>
            </a:r>
            <a:r>
              <a:rPr lang="en-US" sz="1800" dirty="0" smtClean="0"/>
              <a:t> mass), except for 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H, 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H, 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He, </a:t>
            </a:r>
            <a:r>
              <a:rPr lang="en-US" sz="1800" baseline="30000" dirty="0" smtClean="0"/>
              <a:t>4</a:t>
            </a:r>
            <a:r>
              <a:rPr lang="en-US" sz="1800" dirty="0" smtClean="0"/>
              <a:t>He;</a:t>
            </a:r>
            <a:endParaRPr lang="en-US" sz="1800" dirty="0" smtClean="0">
              <a:solidFill>
                <a:srgbClr val="008000"/>
              </a:solidFill>
            </a:endParaRPr>
          </a:p>
          <a:p>
            <a:pPr marL="173038" algn="l">
              <a:buFont typeface="Arial" pitchFamily="34" charset="0"/>
              <a:buChar char="•"/>
            </a:pPr>
            <a:r>
              <a:rPr lang="en-US" sz="1800" dirty="0" smtClean="0"/>
              <a:t> if </a:t>
            </a:r>
            <a:r>
              <a:rPr lang="en-US" sz="1800" dirty="0" smtClean="0">
                <a:solidFill>
                  <a:srgbClr val="009900"/>
                </a:solidFill>
              </a:rPr>
              <a:t>SDUM</a:t>
            </a:r>
            <a:r>
              <a:rPr lang="en-US" sz="1800" dirty="0" smtClean="0"/>
              <a:t> of </a:t>
            </a:r>
            <a:r>
              <a:rPr lang="en-US" sz="1800" dirty="0" smtClean="0">
                <a:solidFill>
                  <a:srgbClr val="009900"/>
                </a:solidFill>
              </a:rPr>
              <a:t>BEAM</a:t>
            </a:r>
            <a:r>
              <a:rPr lang="en-US" sz="1800" dirty="0" smtClean="0"/>
              <a:t> card is </a:t>
            </a:r>
            <a:r>
              <a:rPr lang="en-US" sz="1800" dirty="0" smtClean="0">
                <a:solidFill>
                  <a:srgbClr val="009900"/>
                </a:solidFill>
              </a:rPr>
              <a:t>ISOTOPE</a:t>
            </a:r>
            <a:r>
              <a:rPr lang="en-US" sz="1800" dirty="0" smtClean="0"/>
              <a:t>:</a:t>
            </a:r>
          </a:p>
          <a:p>
            <a:pPr marL="630238" algn="l"/>
            <a:r>
              <a:rPr lang="en-US" sz="1800" dirty="0" smtClean="0"/>
              <a:t>it specifies the isotope of a </a:t>
            </a:r>
            <a:r>
              <a:rPr lang="en-US" sz="1800" dirty="0" smtClean="0">
                <a:solidFill>
                  <a:srgbClr val="0066FF"/>
                </a:solidFill>
              </a:rPr>
              <a:t>radioactive source</a:t>
            </a:r>
            <a:r>
              <a:rPr lang="en-US" sz="1800" dirty="0" smtClean="0"/>
              <a:t>;</a:t>
            </a:r>
          </a:p>
          <a:p>
            <a:pPr marL="630238" lvl="1" algn="l"/>
            <a:r>
              <a:rPr lang="en-US" sz="1800" dirty="0" smtClean="0"/>
              <a:t>the beam energy and the beam momentum spread (</a:t>
            </a:r>
            <a:r>
              <a:rPr lang="en-US" sz="1800" dirty="0" smtClean="0">
                <a:solidFill>
                  <a:srgbClr val="009900"/>
                </a:solidFill>
              </a:rPr>
              <a:t>WHAT(1)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rgbClr val="009900"/>
                </a:solidFill>
              </a:rPr>
              <a:t>WHAT(2) </a:t>
            </a:r>
            <a:r>
              <a:rPr lang="en-US" sz="1800" dirty="0" smtClean="0"/>
              <a:t>of input card </a:t>
            </a:r>
            <a:r>
              <a:rPr lang="en-US" sz="1800" dirty="0" smtClean="0">
                <a:solidFill>
                  <a:srgbClr val="009900"/>
                </a:solidFill>
              </a:rPr>
              <a:t>BEAM</a:t>
            </a:r>
            <a:r>
              <a:rPr lang="en-US" sz="1800" dirty="0" smtClean="0"/>
              <a:t>) are meaningless;</a:t>
            </a:r>
            <a:endParaRPr lang="en-US" sz="1800" dirty="0" smtClean="0">
              <a:solidFill>
                <a:srgbClr val="008000"/>
              </a:solidFill>
            </a:endParaRPr>
          </a:p>
          <a:p>
            <a:pPr marL="173038" algn="l">
              <a:buFont typeface="Arial" pitchFamily="34" charset="0"/>
              <a:buChar char="•"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285728"/>
            <a:ext cx="8067704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FLUKA Preprocessor </a:t>
            </a:r>
            <a:r>
              <a:rPr lang="en-US" sz="3200" baseline="30000" dirty="0" smtClean="0"/>
              <a:t>[1/2]</a:t>
            </a:r>
            <a:endParaRPr lang="en-US" sz="3200" dirty="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idx="1"/>
          </p:nvPr>
        </p:nvSpPr>
        <p:spPr>
          <a:xfrm>
            <a:off x="683517" y="2780928"/>
            <a:ext cx="8208963" cy="343415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15000"/>
              </a:spcAft>
              <a:buNone/>
            </a:pPr>
            <a:r>
              <a:rPr lang="en-US" sz="1800" kern="1200" dirty="0" smtClean="0">
                <a:solidFill>
                  <a:srgbClr val="0000FF"/>
                </a:solidFill>
                <a:latin typeface="Tahoma" pitchFamily="34" charset="0"/>
              </a:rPr>
              <a:t>Conditional directives: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#define </a:t>
            </a:r>
            <a:r>
              <a:rPr lang="en-US" sz="1400" dirty="0" smtClean="0">
                <a:solidFill>
                  <a:srgbClr val="800000"/>
                </a:solidFill>
              </a:rPr>
              <a:t>VARIABLE1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</a:t>
            </a:r>
            <a:r>
              <a:rPr lang="en-US" sz="1400" dirty="0" err="1" smtClean="0">
                <a:solidFill>
                  <a:srgbClr val="010103"/>
                </a:solidFill>
              </a:rPr>
              <a:t>undef</a:t>
            </a:r>
            <a:r>
              <a:rPr lang="en-US" sz="1400" dirty="0" smtClean="0">
                <a:solidFill>
                  <a:srgbClr val="010103"/>
                </a:solidFill>
              </a:rPr>
              <a:t> </a:t>
            </a:r>
            <a:r>
              <a:rPr lang="en-US" sz="1400" dirty="0" smtClean="0">
                <a:solidFill>
                  <a:srgbClr val="800000"/>
                </a:solidFill>
              </a:rPr>
              <a:t>VARIABLE2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#if </a:t>
            </a:r>
            <a:r>
              <a:rPr lang="en-US" sz="1400" dirty="0" smtClean="0">
                <a:solidFill>
                  <a:srgbClr val="800000"/>
                </a:solidFill>
              </a:rPr>
              <a:t>VARIABLE1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</a:t>
            </a:r>
            <a:r>
              <a:rPr lang="en-US" sz="1400" dirty="0" err="1" smtClean="0">
                <a:solidFill>
                  <a:srgbClr val="010103"/>
                </a:solidFill>
              </a:rPr>
              <a:t>elif</a:t>
            </a:r>
            <a:r>
              <a:rPr lang="en-US" sz="1400" dirty="0" smtClean="0">
                <a:solidFill>
                  <a:srgbClr val="010103"/>
                </a:solidFill>
              </a:rPr>
              <a:t> </a:t>
            </a:r>
            <a:r>
              <a:rPr lang="en-US" sz="1400" dirty="0" smtClean="0">
                <a:solidFill>
                  <a:srgbClr val="800000"/>
                </a:solidFill>
              </a:rPr>
              <a:t>VARIABLE2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#else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		#</a:t>
            </a:r>
            <a:r>
              <a:rPr lang="en-US" sz="1400" dirty="0" err="1" smtClean="0">
                <a:solidFill>
                  <a:srgbClr val="010103"/>
                </a:solidFill>
              </a:rPr>
              <a:t>endif</a:t>
            </a:r>
            <a:endParaRPr lang="en-US" sz="1400" dirty="0" smtClean="0">
              <a:solidFill>
                <a:srgbClr val="010103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None/>
            </a:pPr>
            <a:r>
              <a:rPr lang="en-US" sz="1600" dirty="0" smtClean="0"/>
              <a:t>In FLUKA, up to </a:t>
            </a:r>
            <a:r>
              <a:rPr lang="en-US" sz="1600" dirty="0" smtClean="0">
                <a:solidFill>
                  <a:srgbClr val="FF0000"/>
                </a:solidFill>
              </a:rPr>
              <a:t>10 nested</a:t>
            </a:r>
            <a:r>
              <a:rPr lang="en-US" sz="1600" dirty="0" smtClean="0"/>
              <a:t> levels of conditionals statements (#if/#else/#</a:t>
            </a:r>
            <a:r>
              <a:rPr lang="en-US" sz="1600" dirty="0" err="1" smtClean="0"/>
              <a:t>endif</a:t>
            </a:r>
            <a:r>
              <a:rPr lang="en-US" sz="1600" dirty="0" smtClean="0"/>
              <a:t>) are supported</a:t>
            </a:r>
            <a:endParaRPr lang="en-US" sz="1600" kern="1200" dirty="0" smtClean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None/>
            </a:pPr>
            <a:endParaRPr lang="en-US" sz="1600" kern="1200" dirty="0" smtClean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None/>
            </a:pPr>
            <a:r>
              <a:rPr lang="en-US" sz="1800" kern="1200" dirty="0" smtClean="0">
                <a:solidFill>
                  <a:srgbClr val="0000FF"/>
                </a:solidFill>
                <a:latin typeface="Tahoma" pitchFamily="34" charset="0"/>
              </a:rPr>
              <a:t>Include directive: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None/>
            </a:pPr>
            <a:r>
              <a:rPr lang="en-US" sz="1400" dirty="0" smtClean="0">
                <a:solidFill>
                  <a:srgbClr val="010103"/>
                </a:solidFill>
              </a:rPr>
              <a:t>                #include /home/geometries/target2.geom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F9691F-518E-4C8D-A121-03E913609935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4348" y="1000108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 algn="l"/>
            <a:r>
              <a:rPr lang="en-US" sz="1800" dirty="0" smtClean="0"/>
              <a:t>FLUKA supports preprocessing defines like those used in C or C++</a:t>
            </a:r>
          </a:p>
          <a:p>
            <a:pPr marL="234950" indent="-234950" algn="l"/>
            <a:r>
              <a:rPr lang="en-US" sz="1800" dirty="0" smtClean="0"/>
              <a:t>This is a useful feature to keep many various setups and configurations in a single input file, allowing to activate one or the other when starting a run</a:t>
            </a:r>
          </a:p>
          <a:p>
            <a:pPr marL="234950" indent="-234950" algn="l"/>
            <a:r>
              <a:rPr lang="en-US" sz="1800" dirty="0" smtClean="0"/>
              <a:t>FLAIR also supports this feature and allows to run different configurations in an easy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200" smtClean="0"/>
              <a:t>The FLUKA Manual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idx="1"/>
          </p:nvPr>
        </p:nvSpPr>
        <p:spPr>
          <a:xfrm>
            <a:off x="679450" y="984250"/>
            <a:ext cx="7924800" cy="46593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it-IT" sz="1600" b="1" dirty="0" smtClean="0"/>
              <a:t>A summary description of FLUKA</a:t>
            </a:r>
            <a:endParaRPr lang="it-IT" sz="16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dirty="0" smtClean="0"/>
              <a:t>Brief description about FLUKA and its capabilities, the implemented physics modules, installation, beginner’s manual...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6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b="1" dirty="0" smtClean="0"/>
              <a:t>User’s guide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1600" dirty="0" smtClean="0"/>
              <a:t>available particles and default materials;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1600" dirty="0" smtClean="0"/>
              <a:t>detailed description of input options;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1600" dirty="0" smtClean="0"/>
              <a:t>combinatorial geometry;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1600" dirty="0" smtClean="0"/>
              <a:t>low-energy neutrons library;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1600" dirty="0" smtClean="0"/>
              <a:t>how to write/compile/link user routines;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dirty="0" smtClean="0"/>
              <a:t>...and much more!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600" dirty="0" smtClean="0"/>
          </a:p>
          <a:p>
            <a:pPr eaLnBrk="1" hangingPunct="1">
              <a:lnSpc>
                <a:spcPct val="90000"/>
              </a:lnSpc>
              <a:buNone/>
            </a:pPr>
            <a:endParaRPr lang="it-IT" sz="16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dirty="0" smtClean="0">
                <a:solidFill>
                  <a:srgbClr val="FF0000"/>
                </a:solidFill>
              </a:rPr>
              <a:t>REMEMBER!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dirty="0" smtClean="0"/>
              <a:t>The very first ally when puzzled!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it-IT" sz="1600" b="1" dirty="0" smtClean="0"/>
              <a:t>	...and the very best friend of a beginner user!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600" dirty="0" smtClean="0"/>
          </a:p>
          <a:p>
            <a:pPr eaLnBrk="1" hangingPunct="1">
              <a:lnSpc>
                <a:spcPct val="90000"/>
              </a:lnSpc>
              <a:buNone/>
            </a:pPr>
            <a:endParaRPr lang="it-IT" sz="1600" dirty="0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C4327E-AD53-4957-A1B0-4E7C3E8EF0C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60425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FLUKA Preprocessor </a:t>
            </a:r>
            <a:r>
              <a:rPr lang="en-US" sz="3200" baseline="30000" dirty="0" smtClean="0"/>
              <a:t>[2/2]</a:t>
            </a:r>
            <a:endParaRPr lang="en-US" sz="3200" dirty="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idx="1"/>
          </p:nvPr>
        </p:nvSpPr>
        <p:spPr>
          <a:xfrm>
            <a:off x="571472" y="1557338"/>
            <a:ext cx="8501090" cy="4967287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#define LOWTHR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*#define HIGHTHR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#if LOWTHR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Limit everything to 100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keV</a:t>
            </a: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PART-THR     -0.0001    PROTON   AOMEGA+  </a:t>
            </a:r>
            <a:endParaRPr lang="en-GB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HIGHTHR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Limit everything to 10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MeV</a:t>
            </a: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PART-THR       -0.01    PROTON   AOMEGA+  </a:t>
            </a:r>
            <a:endParaRPr lang="en-GB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#else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Error: no threshold is defined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STOP</a:t>
            </a:r>
            <a:endParaRPr lang="en-GB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Antineutrons to 50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MeV</a:t>
            </a:r>
            <a:endParaRPr lang="en-US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PART-THR       -0.05  ANEUTRON</a:t>
            </a:r>
            <a:endParaRPr lang="en-GB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Neutrons to 1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keV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(down to the group 206)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</a:rPr>
              <a:t>PART-THR   -0.000001   NEUTRON</a:t>
            </a:r>
            <a:endParaRPr lang="en-GB" dirty="0" smtClean="0"/>
          </a:p>
          <a:p>
            <a:pPr eaLnBrk="1" hangingPunct="1">
              <a:spcBef>
                <a:spcPct val="60000"/>
              </a:spcBef>
            </a:pPr>
            <a:r>
              <a:rPr lang="en-GB" dirty="0" smtClean="0"/>
              <a:t>In the above example, depending on which threshold is selected (</a:t>
            </a:r>
            <a:r>
              <a:rPr lang="en-GB" dirty="0" smtClean="0">
                <a:solidFill>
                  <a:srgbClr val="800000"/>
                </a:solidFill>
              </a:rPr>
              <a:t>LOWTHR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800000"/>
                </a:solidFill>
              </a:rPr>
              <a:t>HIGHTHR</a:t>
            </a:r>
            <a:r>
              <a:rPr lang="en-GB" dirty="0" smtClean="0"/>
              <a:t>) the respective </a:t>
            </a:r>
            <a:r>
              <a:rPr lang="en-GB" dirty="0" smtClean="0">
                <a:solidFill>
                  <a:srgbClr val="800000"/>
                </a:solidFill>
              </a:rPr>
              <a:t>PART-THR</a:t>
            </a:r>
            <a:r>
              <a:rPr lang="en-GB" dirty="0" smtClean="0"/>
              <a:t> is used                                               (except for neutrons and antineutrons)</a:t>
            </a:r>
          </a:p>
          <a:p>
            <a:pPr lvl="1" eaLnBrk="1" hangingPunct="1">
              <a:buFont typeface="Wingdings" pitchFamily="2" charset="2"/>
              <a:buNone/>
            </a:pPr>
            <a:endParaRPr lang="en-GB" dirty="0" smtClean="0">
              <a:solidFill>
                <a:srgbClr val="448854"/>
              </a:solidFill>
            </a:endParaRP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A18289-456D-4B19-9BB1-59ABAF1F7A57}" type="slidenum">
              <a:rPr lang="en-US"/>
              <a:pPr/>
              <a:t>30</a:t>
            </a:fld>
            <a:endParaRPr lang="en-U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762500" y="987425"/>
            <a:ext cx="4000500" cy="6413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/>
              <a:t>instead of commenting a #define</a:t>
            </a:r>
          </a:p>
          <a:p>
            <a:r>
              <a:rPr lang="en-US" sz="1800" b="1"/>
              <a:t>user can give:</a:t>
            </a:r>
            <a:r>
              <a:rPr lang="en-US" sz="1800" b="1">
                <a:solidFill>
                  <a:srgbClr val="CC0000"/>
                </a:solidFill>
              </a:rPr>
              <a:t> #undef VARIABLE</a:t>
            </a: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 flipH="1">
            <a:off x="2555875" y="1412875"/>
            <a:ext cx="2160588" cy="431800"/>
          </a:xfrm>
          <a:prstGeom prst="line">
            <a:avLst/>
          </a:prstGeom>
          <a:noFill/>
          <a:ln w="6350">
            <a:solidFill>
              <a:srgbClr val="8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668338" y="974725"/>
            <a:ext cx="1166812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/>
              <a:t>Example</a:t>
            </a:r>
            <a:endParaRPr lang="en-US" sz="18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FLUKA input file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323851" y="908050"/>
            <a:ext cx="8534429" cy="566422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800" dirty="0" smtClean="0"/>
              <a:t>      Command: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800" dirty="0" smtClean="0">
                <a:solidFill>
                  <a:srgbClr val="CC0066"/>
                </a:solidFill>
              </a:rPr>
              <a:t>      One keyword, 6 floating point numbers, one string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600" dirty="0" smtClean="0"/>
              <a:t>       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endParaRPr lang="de-DE" sz="1200" b="1" dirty="0" smtClean="0">
              <a:solidFill>
                <a:srgbClr val="0099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de-DE" sz="900" b="1" dirty="0" smtClean="0">
              <a:solidFill>
                <a:srgbClr val="0099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dirty="0" smtClean="0">
                <a:solidFill>
                  <a:srgbClr val="009900"/>
                </a:solidFill>
                <a:latin typeface="Courier New" pitchFamily="49" charset="0"/>
              </a:rPr>
              <a:t>BEAM          1.E+04       0.0       0.0       0.0       0.0       0.0PROTON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dirty="0" smtClean="0">
                <a:solidFill>
                  <a:srgbClr val="000000"/>
                </a:solidFill>
                <a:latin typeface="Courier New" pitchFamily="49" charset="0"/>
              </a:rPr>
              <a:t>*keyword    momentum mom.spread  diverg.   X-width   Y-width   weight particle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dirty="0" smtClean="0">
                <a:solidFill>
                  <a:srgbClr val="000000"/>
                </a:solidFill>
                <a:latin typeface="Courier New" pitchFamily="49" charset="0"/>
              </a:rPr>
              <a:t>*            WHAT(1)   WHAT(2)   WHAT(3)   WHAT(4)   WHAT(5)   WHAT(6)  SDUM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200" b="1" dirty="0" smtClean="0">
                <a:solidFill>
                  <a:srgbClr val="009900"/>
                </a:solidFill>
                <a:latin typeface="Courier New" pitchFamily="49" charset="0"/>
              </a:rPr>
              <a:t>    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We refer to </a:t>
            </a:r>
            <a:r>
              <a:rPr lang="de-DE" sz="1600" u="sng" dirty="0" smtClean="0">
                <a:solidFill>
                  <a:schemeClr val="tx2"/>
                </a:solidFill>
              </a:rPr>
              <a:t>commands</a:t>
            </a:r>
            <a:r>
              <a:rPr lang="de-DE" sz="1600" dirty="0" smtClean="0"/>
              <a:t> also as: </a:t>
            </a:r>
            <a:r>
              <a:rPr lang="de-DE" sz="1600" u="sng" dirty="0" smtClean="0">
                <a:solidFill>
                  <a:schemeClr val="tx2"/>
                </a:solidFill>
              </a:rPr>
              <a:t>cards</a:t>
            </a:r>
            <a:r>
              <a:rPr lang="de-DE" sz="1600" dirty="0" smtClean="0"/>
              <a:t>, </a:t>
            </a:r>
            <a:r>
              <a:rPr lang="de-DE" sz="1600" u="sng" dirty="0" smtClean="0">
                <a:solidFill>
                  <a:schemeClr val="tx2"/>
                </a:solidFill>
              </a:rPr>
              <a:t>options</a:t>
            </a:r>
            <a:r>
              <a:rPr lang="de-DE" sz="1600" dirty="0" smtClean="0"/>
              <a:t>, </a:t>
            </a:r>
            <a:r>
              <a:rPr lang="de-DE" sz="1600" u="sng" dirty="0" smtClean="0">
                <a:solidFill>
                  <a:schemeClr val="tx2"/>
                </a:solidFill>
              </a:rPr>
              <a:t>directives</a:t>
            </a:r>
            <a:r>
              <a:rPr lang="de-DE" sz="1600" dirty="0" smtClean="0"/>
              <a:t>, </a:t>
            </a:r>
            <a:r>
              <a:rPr lang="de-DE" sz="1600" u="sng" dirty="0" smtClean="0">
                <a:solidFill>
                  <a:schemeClr val="tx2"/>
                </a:solidFill>
              </a:rPr>
              <a:t>definitions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Command keywords must be in uppercase, numbers must have the decimal point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Commands can be issued in fixed or free format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Some commands require more than one “card“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Some commands might be followed by one or more lines of text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Generally, with few exceptions, the order of commands is irrelevant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Most commands can be issued several times, adding to or overriding (partially or totally)  previous directives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A line with a </a:t>
            </a:r>
            <a:r>
              <a:rPr lang="de-DE" sz="1600" dirty="0" smtClean="0">
                <a:solidFill>
                  <a:schemeClr val="tx2"/>
                </a:solidFill>
              </a:rPr>
              <a:t>*</a:t>
            </a:r>
            <a:r>
              <a:rPr lang="de-DE" sz="1600" dirty="0" smtClean="0"/>
              <a:t> character in column 1 is treated as a comment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Text after an exclamation mark (!) is ignored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/>
              <a:t>Nearly always there are default values for WHAT() values!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600" dirty="0" smtClean="0">
                <a:solidFill>
                  <a:srgbClr val="FF0000"/>
                </a:solidFill>
              </a:rPr>
              <a:t>Many difficulties in building the input file are managed by FLAIR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8504246-CBAE-4DB2-8F74-F0CDF413662E}" type="slidenum">
              <a:rPr lang="en-US"/>
              <a:pPr/>
              <a:t>4</a:t>
            </a:fld>
            <a:endParaRPr lang="en-U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27054" y="1844675"/>
            <a:ext cx="8459788" cy="11522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Fixed </a:t>
            </a:r>
            <a:r>
              <a:rPr lang="en-US" sz="3200" dirty="0" err="1" smtClean="0"/>
              <a:t>vs</a:t>
            </a:r>
            <a:r>
              <a:rPr lang="en-US" sz="3200" dirty="0" smtClean="0"/>
              <a:t> free format </a:t>
            </a:r>
            <a:r>
              <a:rPr lang="en-US" sz="3200" baseline="30000" dirty="0" smtClean="0"/>
              <a:t>[1/2]</a:t>
            </a:r>
            <a:endParaRPr lang="en-US" sz="3200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647728" y="2500306"/>
            <a:ext cx="7924800" cy="4143404"/>
          </a:xfrm>
        </p:spPr>
        <p:txBody>
          <a:bodyPr/>
          <a:lstStyle/>
          <a:p>
            <a:pPr eaLnBrk="1" hangingPunct="1"/>
            <a:r>
              <a:rPr lang="de-DE" sz="1800" dirty="0" smtClean="0"/>
              <a:t>The “traditional“ FLUKA format is </a:t>
            </a:r>
            <a:r>
              <a:rPr lang="de-DE" sz="1800" dirty="0" smtClean="0">
                <a:solidFill>
                  <a:srgbClr val="CC0066"/>
                </a:solidFill>
              </a:rPr>
              <a:t>(A8, 2X, 6E10.0, A8)</a:t>
            </a:r>
          </a:p>
          <a:p>
            <a:pPr algn="ctr" eaLnBrk="1" hangingPunct="1">
              <a:buNone/>
            </a:pPr>
            <a:r>
              <a:rPr lang="de-DE" sz="1800" dirty="0" smtClean="0">
                <a:solidFill>
                  <a:srgbClr val="FF0000"/>
                </a:solidFill>
              </a:rPr>
              <a:t>Numbers: 10 digits at most can be used!</a:t>
            </a:r>
            <a:endParaRPr lang="de-DE" sz="1800" dirty="0" smtClean="0">
              <a:solidFill>
                <a:srgbClr val="CC0066"/>
              </a:solidFill>
            </a:endParaRPr>
          </a:p>
          <a:p>
            <a:pPr eaLnBrk="1" hangingPunct="1"/>
            <a:r>
              <a:rPr lang="de-DE" sz="1800" dirty="0" smtClean="0"/>
              <a:t>All WHAT fields are in floating point format, </a:t>
            </a:r>
            <a:r>
              <a:rPr lang="de-DE" sz="1800" i="1" u="sng" dirty="0" smtClean="0">
                <a:solidFill>
                  <a:schemeClr val="tx2"/>
                </a:solidFill>
              </a:rPr>
              <a:t>even if they represent integers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sz="1800" dirty="0" smtClean="0">
                <a:solidFill>
                  <a:srgbClr val="FF0000"/>
                </a:solidFill>
              </a:rPr>
              <a:t>They </a:t>
            </a:r>
            <a:r>
              <a:rPr lang="de-DE" sz="1800" u="sng" dirty="0" smtClean="0">
                <a:solidFill>
                  <a:srgbClr val="FF0000"/>
                </a:solidFill>
              </a:rPr>
              <a:t>must</a:t>
            </a:r>
            <a:r>
              <a:rPr lang="de-DE" sz="1800" dirty="0" smtClean="0">
                <a:solidFill>
                  <a:srgbClr val="FF0000"/>
                </a:solidFill>
              </a:rPr>
              <a:t> always be written with the decimal point</a:t>
            </a:r>
          </a:p>
          <a:p>
            <a:pPr eaLnBrk="1" hangingPunct="1"/>
            <a:r>
              <a:rPr lang="de-DE" sz="1800" dirty="0" smtClean="0"/>
              <a:t>If a number is in exponential notation (e.g. </a:t>
            </a:r>
            <a:r>
              <a:rPr lang="de-DE" sz="1800" dirty="0" smtClean="0">
                <a:solidFill>
                  <a:srgbClr val="CC0066"/>
                </a:solidFill>
              </a:rPr>
              <a:t>1.234E+5</a:t>
            </a:r>
            <a:r>
              <a:rPr lang="de-DE" sz="1800" dirty="0" smtClean="0"/>
              <a:t>), it must be aligned to the right of its field</a:t>
            </a:r>
          </a:p>
          <a:p>
            <a:pPr eaLnBrk="1" hangingPunct="1"/>
            <a:r>
              <a:rPr lang="de-DE" sz="1800" dirty="0" smtClean="0"/>
              <a:t>The double precision format (e.g. </a:t>
            </a:r>
            <a:r>
              <a:rPr lang="de-DE" sz="1800" dirty="0" smtClean="0">
                <a:solidFill>
                  <a:srgbClr val="CC0066"/>
                </a:solidFill>
              </a:rPr>
              <a:t>1.234D+5</a:t>
            </a:r>
            <a:r>
              <a:rPr lang="de-DE" sz="1800" dirty="0" smtClean="0"/>
              <a:t>) is allowed </a:t>
            </a:r>
          </a:p>
          <a:p>
            <a:pPr eaLnBrk="1" hangingPunct="1"/>
            <a:r>
              <a:rPr lang="de-DE" sz="1800" dirty="0" smtClean="0"/>
              <a:t>Numerical fields, if left blank, are read as 0.0. In most cases (</a:t>
            </a:r>
            <a:r>
              <a:rPr lang="de-DE" sz="1800" i="1" dirty="0" smtClean="0"/>
              <a:t>not all!</a:t>
            </a:r>
            <a:r>
              <a:rPr lang="de-DE" sz="1800" dirty="0" smtClean="0"/>
              <a:t>) such values are ignored and the corresponding default values are used</a:t>
            </a:r>
          </a:p>
          <a:p>
            <a:pPr eaLnBrk="1" hangingPunct="1"/>
            <a:r>
              <a:rPr lang="de-DE" sz="1800" dirty="0" smtClean="0"/>
              <a:t>Blank lines are allowed, but </a:t>
            </a:r>
            <a:r>
              <a:rPr lang="de-DE" sz="1800" dirty="0" smtClean="0">
                <a:solidFill>
                  <a:srgbClr val="FF0000"/>
                </a:solidFill>
              </a:rPr>
              <a:t>NOT</a:t>
            </a:r>
            <a:r>
              <a:rPr lang="de-DE" sz="1800" dirty="0" smtClean="0"/>
              <a:t> in the geometry declaration;</a:t>
            </a:r>
          </a:p>
          <a:p>
            <a:pPr eaLnBrk="1" hangingPunct="1"/>
            <a:r>
              <a:rPr lang="de-DE" sz="1800" dirty="0" smtClean="0">
                <a:solidFill>
                  <a:srgbClr val="FF0000"/>
                </a:solidFill>
              </a:rPr>
              <a:t>All the worries about alignment are now managed by the FLAIR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sz="1800" dirty="0" smtClean="0">
                <a:solidFill>
                  <a:srgbClr val="FF0000"/>
                </a:solidFill>
              </a:rPr>
              <a:t>graphical interface</a:t>
            </a: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62CF763-D17B-4D9E-882E-D1EB0113D31B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1472" y="1403323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</a:p>
          <a:p>
            <a:pPr algn="l"/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BEAM          1.E+04   0.0D+00       0.0       0.0       0.0       0.0PROTON</a:t>
            </a:r>
          </a:p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*keyword    momentum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mom.spread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diverg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   X-width   Y-width   weight particle</a:t>
            </a:r>
          </a:p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           WHAT(1)   WHAT(2)   WHAT(3)   WHAT(4)   WHAT(5)   WHAT(6)  SDUM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928670"/>
            <a:ext cx="2928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C0066"/>
                </a:solidFill>
              </a:rPr>
              <a:t>Fixed format: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Fixed </a:t>
            </a:r>
            <a:r>
              <a:rPr lang="en-US" sz="3200" dirty="0" err="1" smtClean="0"/>
              <a:t>vs</a:t>
            </a:r>
            <a:r>
              <a:rPr lang="en-US" sz="3200" dirty="0" smtClean="0"/>
              <a:t> free format </a:t>
            </a:r>
            <a:r>
              <a:rPr lang="en-US" sz="3200" baseline="30000" dirty="0" smtClean="0"/>
              <a:t>[2/2]</a:t>
            </a:r>
            <a:endParaRPr lang="en-US" sz="3200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052513"/>
            <a:ext cx="7924800" cy="331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CC0066"/>
                </a:solidFill>
              </a:rPr>
              <a:t>Free format: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Free format can be made </a:t>
            </a:r>
            <a:r>
              <a:rPr lang="de-DE" sz="1800" i="1" dirty="0" smtClean="0"/>
              <a:t>locally</a:t>
            </a:r>
            <a:r>
              <a:rPr lang="de-DE" sz="1800" dirty="0" smtClean="0"/>
              <a:t> available issuing option </a:t>
            </a:r>
            <a:r>
              <a:rPr lang="de-DE" sz="1800" dirty="0" smtClean="0">
                <a:solidFill>
                  <a:srgbClr val="FF0000"/>
                </a:solidFill>
              </a:rPr>
              <a:t>FREE</a:t>
            </a:r>
            <a:r>
              <a:rPr lang="de-DE" sz="1800" dirty="0" smtClean="0"/>
              <a:t> (without any parameter), until the option </a:t>
            </a:r>
            <a:r>
              <a:rPr lang="de-DE" sz="1800" dirty="0" smtClean="0">
                <a:solidFill>
                  <a:srgbClr val="FF0000"/>
                </a:solidFill>
              </a:rPr>
              <a:t>FIXED </a:t>
            </a:r>
            <a:r>
              <a:rPr lang="de-DE" sz="1800" dirty="0" smtClean="0"/>
              <a:t>restores the fixed format; the opposite can be done either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Option </a:t>
            </a:r>
            <a:r>
              <a:rPr lang="de-DE" sz="1800" dirty="0" smtClean="0">
                <a:solidFill>
                  <a:srgbClr val="FF0000"/>
                </a:solidFill>
              </a:rPr>
              <a:t>GLOBAL</a:t>
            </a:r>
            <a:r>
              <a:rPr lang="de-DE" sz="1800" dirty="0" smtClean="0"/>
              <a:t> provides free format also for the geometry input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In free format input, the different fields are separated by blanks and/or separators (usually commas). </a:t>
            </a:r>
            <a:r>
              <a:rPr lang="de-DE" sz="1800" i="1" u="sng" dirty="0" smtClean="0">
                <a:solidFill>
                  <a:srgbClr val="FF0000"/>
                </a:solidFill>
              </a:rPr>
              <a:t>All fields must be present</a:t>
            </a:r>
            <a:r>
              <a:rPr lang="de-DE" sz="1800" dirty="0" smtClean="0"/>
              <a:t> or at least represented by two successive separators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Character fields (command name, SDUM) must be input without quotes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9A3347-BC52-4C2A-802E-65F9E9F5F04A}" type="slidenum">
              <a:rPr lang="en-US"/>
              <a:pPr/>
              <a:t>6</a:t>
            </a:fld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2238" y="5638800"/>
            <a:ext cx="8842375" cy="7016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Temporarily switching to FREE format is particularly </a:t>
            </a:r>
            <a:r>
              <a:rPr lang="en-US" sz="20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helpful</a:t>
            </a:r>
          </a:p>
          <a:p>
            <a:r>
              <a:rPr lang="en-US" sz="20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more </a:t>
            </a:r>
            <a:r>
              <a:rPr lang="en-US" sz="2000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than 10 digits are required for precision reasons !!!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4188275"/>
            <a:ext cx="85011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</a:p>
          <a:p>
            <a:pPr algn="l"/>
            <a:r>
              <a:rPr lang="en-US" sz="1400" b="1" dirty="0" smtClean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BEAM , 1.234567890E+04 , 0.0 , 0.0 , 0.0 , 0.0 , 0.0 , PROTON</a:t>
            </a:r>
          </a:p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*keyword    momentum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mom.spread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diverg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   X-width   Y-width   weight particle</a:t>
            </a:r>
          </a:p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           WHAT(1)   WHAT(2)   WHAT(3)   WHAT(4)   WHAT(5)   WHAT(6)  SDUM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Names instead of numbers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FLUKA also allows to use keywords (names) - </a:t>
            </a:r>
            <a:r>
              <a:rPr lang="en-US" dirty="0" smtClean="0">
                <a:solidFill>
                  <a:srgbClr val="FF0000"/>
                </a:solidFill>
              </a:rPr>
              <a:t>8 characters maximum length</a:t>
            </a:r>
            <a:r>
              <a:rPr lang="en-US" dirty="0" smtClean="0"/>
              <a:t> - instead of numbers inside FLUKA commands</a:t>
            </a:r>
          </a:p>
          <a:p>
            <a:pPr eaLnBrk="1" hangingPunct="1"/>
            <a:r>
              <a:rPr lang="en-US" dirty="0" smtClean="0"/>
              <a:t>Examples later (for instance materials, or geometrical region, can be inserted using their name instead of numbers)</a:t>
            </a:r>
          </a:p>
          <a:p>
            <a:pPr eaLnBrk="1" hangingPunct="1"/>
            <a:r>
              <a:rPr lang="en-US" dirty="0" smtClean="0"/>
              <a:t>This </a:t>
            </a:r>
            <a:r>
              <a:rPr lang="en-US" i="1" dirty="0" smtClean="0"/>
              <a:t>helps</a:t>
            </a:r>
            <a:r>
              <a:rPr lang="en-US" dirty="0" smtClean="0"/>
              <a:t> the user, improving the </a:t>
            </a:r>
            <a:r>
              <a:rPr lang="en-US" i="1" dirty="0" smtClean="0"/>
              <a:t>readability</a:t>
            </a:r>
            <a:r>
              <a:rPr lang="en-US" dirty="0" smtClean="0"/>
              <a:t> of the input FLUKA file, and is again managed by the FLAIR graphical interface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FC3C266-1D2B-4E69-8E0B-0B91A064322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74A492F-A714-4061-A7A7-F48DC214B929}" type="slidenum">
              <a:rPr lang="en-US"/>
              <a:pPr/>
              <a:t>8</a:t>
            </a:fld>
            <a:endParaRPr lang="en-US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Structure of the input file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142976" y="949844"/>
            <a:ext cx="6962794" cy="569386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200" u="sng" dirty="0"/>
              <a:t>General </a:t>
            </a:r>
            <a:r>
              <a:rPr lang="en-US" sz="2200" u="sng" dirty="0" smtClean="0"/>
              <a:t>definitions</a:t>
            </a:r>
            <a:endParaRPr lang="en-US" sz="2200" u="sng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Beam </a:t>
            </a:r>
            <a:r>
              <a:rPr lang="en-US" sz="1600" dirty="0" smtClean="0"/>
              <a:t>definition</a:t>
            </a:r>
          </a:p>
          <a:p>
            <a:pPr algn="l"/>
            <a:r>
              <a:rPr lang="en-US" sz="1600" dirty="0" smtClean="0"/>
              <a:t>  Materials: definition and assignment</a:t>
            </a:r>
            <a:endParaRPr lang="en-US" sz="1600" dirty="0"/>
          </a:p>
          <a:p>
            <a:pPr algn="l"/>
            <a:r>
              <a:rPr lang="en-US" sz="1600" dirty="0"/>
              <a:t>  Random number initialization</a:t>
            </a:r>
          </a:p>
          <a:p>
            <a:pPr algn="l"/>
            <a:r>
              <a:rPr lang="en-US" sz="1600" dirty="0"/>
              <a:t>  Start/Stop of simulation</a:t>
            </a:r>
          </a:p>
          <a:p>
            <a:pPr algn="l"/>
            <a:r>
              <a:rPr lang="en-US" sz="1600" dirty="0">
                <a:solidFill>
                  <a:schemeClr val="accent2"/>
                </a:solidFill>
              </a:rPr>
              <a:t>   </a:t>
            </a:r>
          </a:p>
          <a:p>
            <a:pPr algn="l"/>
            <a:r>
              <a:rPr lang="en-US" sz="2200" u="sng" dirty="0">
                <a:solidFill>
                  <a:srgbClr val="009900"/>
                </a:solidFill>
              </a:rPr>
              <a:t>Physics settings</a:t>
            </a:r>
            <a:endParaRPr lang="en-US" sz="2200" i="1" u="sng" dirty="0">
              <a:solidFill>
                <a:srgbClr val="009900"/>
              </a:solidFill>
            </a:endParaRPr>
          </a:p>
          <a:p>
            <a:pPr algn="l"/>
            <a:endParaRPr lang="en-US" sz="16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9900"/>
                </a:solidFill>
              </a:rPr>
              <a:t>  </a:t>
            </a:r>
            <a:r>
              <a:rPr lang="en-US" sz="1600" dirty="0" smtClean="0">
                <a:solidFill>
                  <a:srgbClr val="009900"/>
                </a:solidFill>
              </a:rPr>
              <a:t>Defaults</a:t>
            </a:r>
            <a:endParaRPr lang="en-US" sz="1600" dirty="0">
              <a:solidFill>
                <a:srgbClr val="009900"/>
              </a:solidFill>
            </a:endParaRPr>
          </a:p>
          <a:p>
            <a:pPr algn="l"/>
            <a:r>
              <a:rPr lang="en-US" sz="1600" dirty="0" smtClean="0">
                <a:solidFill>
                  <a:srgbClr val="009900"/>
                </a:solidFill>
              </a:rPr>
              <a:t>   Physical processes</a:t>
            </a:r>
          </a:p>
          <a:p>
            <a:pPr algn="l"/>
            <a:r>
              <a:rPr lang="en-US" sz="1600" dirty="0" smtClean="0">
                <a:solidFill>
                  <a:srgbClr val="009900"/>
                </a:solidFill>
              </a:rPr>
              <a:t>   </a:t>
            </a:r>
            <a:r>
              <a:rPr lang="en-US" sz="1600" dirty="0">
                <a:solidFill>
                  <a:srgbClr val="009900"/>
                </a:solidFill>
              </a:rPr>
              <a:t>Transport thresholds</a:t>
            </a:r>
          </a:p>
          <a:p>
            <a:pPr algn="l"/>
            <a:r>
              <a:rPr lang="en-US" sz="1600" dirty="0" smtClean="0">
                <a:solidFill>
                  <a:srgbClr val="009900"/>
                </a:solidFill>
              </a:rPr>
              <a:t>   Low </a:t>
            </a:r>
            <a:r>
              <a:rPr lang="en-US" sz="1600" dirty="0">
                <a:solidFill>
                  <a:srgbClr val="009900"/>
                </a:solidFill>
              </a:rPr>
              <a:t>energy neutrons</a:t>
            </a:r>
          </a:p>
          <a:p>
            <a:pPr algn="l"/>
            <a:r>
              <a:rPr lang="en-US" sz="1600" dirty="0">
                <a:solidFill>
                  <a:srgbClr val="009900"/>
                </a:solidFill>
              </a:rPr>
              <a:t>   Induced </a:t>
            </a:r>
            <a:r>
              <a:rPr lang="en-US" sz="1600" dirty="0" smtClean="0">
                <a:solidFill>
                  <a:srgbClr val="009900"/>
                </a:solidFill>
              </a:rPr>
              <a:t>radioactivity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2200" u="sng" dirty="0" smtClean="0">
                <a:solidFill>
                  <a:srgbClr val="CC0066"/>
                </a:solidFill>
              </a:rPr>
              <a:t>Geometry</a:t>
            </a:r>
            <a:r>
              <a:rPr lang="en-US" sz="2200" dirty="0" smtClean="0">
                <a:solidFill>
                  <a:srgbClr val="CC0066"/>
                </a:solidFill>
              </a:rPr>
              <a:t> (see dedicated lesson)</a:t>
            </a:r>
          </a:p>
          <a:p>
            <a:pPr algn="l"/>
            <a:endParaRPr lang="en-US" sz="1600" dirty="0" smtClean="0">
              <a:solidFill>
                <a:srgbClr val="009900"/>
              </a:solidFill>
            </a:endParaRPr>
          </a:p>
          <a:p>
            <a:pPr algn="l"/>
            <a:r>
              <a:rPr lang="en-US" sz="2200" u="sng" dirty="0" smtClean="0">
                <a:solidFill>
                  <a:srgbClr val="FF0000"/>
                </a:solidFill>
              </a:rPr>
              <a:t>Output settings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l"/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1600" dirty="0" smtClean="0">
                <a:solidFill>
                  <a:srgbClr val="FF0000"/>
                </a:solidFill>
              </a:rPr>
              <a:t>  Estimators / scoring cards (see dedicated lesson)</a:t>
            </a:r>
            <a:endParaRPr lang="en-US" sz="1600" dirty="0" smtClean="0">
              <a:solidFill>
                <a:srgbClr val="009900"/>
              </a:solidFill>
            </a:endParaRPr>
          </a:p>
          <a:p>
            <a:pPr algn="l"/>
            <a:endParaRPr lang="en-US" sz="16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99720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General Definitions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99142B-6535-457C-B99E-C51530AA8AF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fluka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Theme_fluka</Template>
  <TotalTime>1290</TotalTime>
  <Words>3187</Words>
  <Application>Microsoft Office PowerPoint</Application>
  <PresentationFormat>Overhead</PresentationFormat>
  <Paragraphs>497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Theme_fluka</vt:lpstr>
      <vt:lpstr>Slide 1</vt:lpstr>
      <vt:lpstr>The FLUKA Manual</vt:lpstr>
      <vt:lpstr>The FLUKA Manual</vt:lpstr>
      <vt:lpstr>The FLUKA input file</vt:lpstr>
      <vt:lpstr>Fixed vs free format [1/2]</vt:lpstr>
      <vt:lpstr>Fixed vs free format [2/2]</vt:lpstr>
      <vt:lpstr>Names instead of numbers</vt:lpstr>
      <vt:lpstr>Slide 8</vt:lpstr>
      <vt:lpstr>General Definitions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Materials: special cards </vt:lpstr>
      <vt:lpstr>Slide 20</vt:lpstr>
      <vt:lpstr>Physics settings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FLUKA Preprocessor [1/2]</vt:lpstr>
      <vt:lpstr>FLUKA Preprocessor [2/2]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Manual and Basic input</dc:title>
  <dc:creator>Francesco Cerutti</dc:creator>
  <cp:lastModifiedBy>roberto</cp:lastModifiedBy>
  <cp:revision>123</cp:revision>
  <dcterms:modified xsi:type="dcterms:W3CDTF">2012-04-27T12:43:03Z</dcterms:modified>
</cp:coreProperties>
</file>