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41"/>
  </p:notesMasterIdLst>
  <p:handoutMasterIdLst>
    <p:handoutMasterId r:id="rId42"/>
  </p:handoutMasterIdLst>
  <p:sldIdLst>
    <p:sldId id="350" r:id="rId2"/>
    <p:sldId id="351" r:id="rId3"/>
    <p:sldId id="354" r:id="rId4"/>
    <p:sldId id="355" r:id="rId5"/>
    <p:sldId id="356" r:id="rId6"/>
    <p:sldId id="357" r:id="rId7"/>
    <p:sldId id="358" r:id="rId8"/>
    <p:sldId id="359" r:id="rId9"/>
    <p:sldId id="361" r:id="rId10"/>
    <p:sldId id="362" r:id="rId11"/>
    <p:sldId id="363" r:id="rId12"/>
    <p:sldId id="360" r:id="rId13"/>
    <p:sldId id="364" r:id="rId14"/>
    <p:sldId id="365" r:id="rId15"/>
    <p:sldId id="366" r:id="rId16"/>
    <p:sldId id="367" r:id="rId17"/>
    <p:sldId id="368" r:id="rId18"/>
    <p:sldId id="369" r:id="rId19"/>
    <p:sldId id="370" r:id="rId20"/>
    <p:sldId id="371" r:id="rId21"/>
    <p:sldId id="372" r:id="rId22"/>
    <p:sldId id="373" r:id="rId23"/>
    <p:sldId id="374" r:id="rId24"/>
    <p:sldId id="375" r:id="rId25"/>
    <p:sldId id="376" r:id="rId26"/>
    <p:sldId id="377" r:id="rId27"/>
    <p:sldId id="378" r:id="rId28"/>
    <p:sldId id="379" r:id="rId29"/>
    <p:sldId id="380" r:id="rId30"/>
    <p:sldId id="381" r:id="rId31"/>
    <p:sldId id="382" r:id="rId32"/>
    <p:sldId id="383" r:id="rId33"/>
    <p:sldId id="384" r:id="rId34"/>
    <p:sldId id="385" r:id="rId35"/>
    <p:sldId id="386" r:id="rId36"/>
    <p:sldId id="387" r:id="rId37"/>
    <p:sldId id="388" r:id="rId38"/>
    <p:sldId id="389" r:id="rId39"/>
    <p:sldId id="390" r:id="rId40"/>
  </p:sldIdLst>
  <p:sldSz cx="9144000" cy="6858000" type="overhead"/>
  <p:notesSz cx="7102475" cy="10234613"/>
  <p:defaultTextStyle>
    <a:defPPr>
      <a:defRPr lang="en-US"/>
    </a:defPPr>
    <a:lvl1pPr algn="l" rtl="0" fontAlgn="base">
      <a:spcBef>
        <a:spcPct val="0"/>
      </a:spcBef>
      <a:spcAft>
        <a:spcPct val="0"/>
      </a:spcAft>
      <a:defRPr sz="2000" kern="1200">
        <a:solidFill>
          <a:schemeClr val="tx1"/>
        </a:solidFill>
        <a:latin typeface="Tahoma" pitchFamily="34" charset="0"/>
        <a:ea typeface="+mn-ea"/>
        <a:cs typeface="+mn-cs"/>
      </a:defRPr>
    </a:lvl1pPr>
    <a:lvl2pPr marL="457200" algn="l" rtl="0" fontAlgn="base">
      <a:spcBef>
        <a:spcPct val="0"/>
      </a:spcBef>
      <a:spcAft>
        <a:spcPct val="0"/>
      </a:spcAft>
      <a:defRPr sz="2000" kern="1200">
        <a:solidFill>
          <a:schemeClr val="tx1"/>
        </a:solidFill>
        <a:latin typeface="Tahoma" pitchFamily="34" charset="0"/>
        <a:ea typeface="+mn-ea"/>
        <a:cs typeface="+mn-cs"/>
      </a:defRPr>
    </a:lvl2pPr>
    <a:lvl3pPr marL="914400" algn="l" rtl="0" fontAlgn="base">
      <a:spcBef>
        <a:spcPct val="0"/>
      </a:spcBef>
      <a:spcAft>
        <a:spcPct val="0"/>
      </a:spcAft>
      <a:defRPr sz="2000" kern="1200">
        <a:solidFill>
          <a:schemeClr val="tx1"/>
        </a:solidFill>
        <a:latin typeface="Tahoma" pitchFamily="34" charset="0"/>
        <a:ea typeface="+mn-ea"/>
        <a:cs typeface="+mn-cs"/>
      </a:defRPr>
    </a:lvl3pPr>
    <a:lvl4pPr marL="1371600" algn="l" rtl="0" fontAlgn="base">
      <a:spcBef>
        <a:spcPct val="0"/>
      </a:spcBef>
      <a:spcAft>
        <a:spcPct val="0"/>
      </a:spcAft>
      <a:defRPr sz="2000" kern="1200">
        <a:solidFill>
          <a:schemeClr val="tx1"/>
        </a:solidFill>
        <a:latin typeface="Tahoma" pitchFamily="34" charset="0"/>
        <a:ea typeface="+mn-ea"/>
        <a:cs typeface="+mn-cs"/>
      </a:defRPr>
    </a:lvl4pPr>
    <a:lvl5pPr marL="1828800" algn="l" rtl="0" fontAlgn="base">
      <a:spcBef>
        <a:spcPct val="0"/>
      </a:spcBef>
      <a:spcAft>
        <a:spcPct val="0"/>
      </a:spcAft>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0000"/>
    <a:srgbClr val="008000"/>
    <a:srgbClr val="010103"/>
    <a:srgbClr val="FFCCCC"/>
    <a:srgbClr val="FFFFCC"/>
    <a:srgbClr val="FFFFFF"/>
    <a:srgbClr val="FFFF99"/>
    <a:srgbClr val="FFFF00"/>
    <a:srgbClr val="4D4D4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3" autoAdjust="0"/>
    <p:restoredTop sz="94609" autoAdjust="0"/>
  </p:normalViewPr>
  <p:slideViewPr>
    <p:cSldViewPr>
      <p:cViewPr varScale="1">
        <p:scale>
          <a:sx n="48" d="100"/>
          <a:sy n="48" d="100"/>
        </p:scale>
        <p:origin x="-97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60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8048" cy="511054"/>
          </a:xfrm>
          <a:prstGeom prst="rect">
            <a:avLst/>
          </a:prstGeom>
          <a:noFill/>
          <a:ln w="9525">
            <a:noFill/>
            <a:miter lim="800000"/>
            <a:headEnd/>
            <a:tailEnd/>
          </a:ln>
          <a:effectLst/>
        </p:spPr>
        <p:txBody>
          <a:bodyPr vert="horz" wrap="square" lIns="92232" tIns="46116" rIns="92232" bIns="46116" numCol="1" anchor="t" anchorCtr="0" compatLnSpc="1">
            <a:prstTxWarp prst="textNoShape">
              <a:avLst/>
            </a:prstTxWarp>
          </a:bodyPr>
          <a:lstStyle>
            <a:lvl1pPr defTabSz="915988">
              <a:defRPr sz="1200" smtClean="0"/>
            </a:lvl1pPr>
          </a:lstStyle>
          <a:p>
            <a:pPr>
              <a:defRPr/>
            </a:pPr>
            <a:endParaRPr lang="en-US"/>
          </a:p>
        </p:txBody>
      </p:sp>
      <p:sp>
        <p:nvSpPr>
          <p:cNvPr id="4099" name="Rectangle 3"/>
          <p:cNvSpPr>
            <a:spLocks noGrp="1" noChangeArrowheads="1"/>
          </p:cNvSpPr>
          <p:nvPr>
            <p:ph type="dt" sz="quarter" idx="1"/>
          </p:nvPr>
        </p:nvSpPr>
        <p:spPr bwMode="auto">
          <a:xfrm>
            <a:off x="4024429" y="0"/>
            <a:ext cx="3078047" cy="511054"/>
          </a:xfrm>
          <a:prstGeom prst="rect">
            <a:avLst/>
          </a:prstGeom>
          <a:noFill/>
          <a:ln w="9525">
            <a:noFill/>
            <a:miter lim="800000"/>
            <a:headEnd/>
            <a:tailEnd/>
          </a:ln>
          <a:effectLst/>
        </p:spPr>
        <p:txBody>
          <a:bodyPr vert="horz" wrap="square" lIns="92232" tIns="46116" rIns="92232" bIns="46116" numCol="1" anchor="t" anchorCtr="0" compatLnSpc="1">
            <a:prstTxWarp prst="textNoShape">
              <a:avLst/>
            </a:prstTxWarp>
          </a:bodyPr>
          <a:lstStyle>
            <a:lvl1pPr algn="r" defTabSz="915988">
              <a:defRPr sz="1200" smtClean="0"/>
            </a:lvl1pPr>
          </a:lstStyle>
          <a:p>
            <a:pPr>
              <a:defRPr/>
            </a:pPr>
            <a:endParaRPr lang="en-US"/>
          </a:p>
        </p:txBody>
      </p:sp>
      <p:sp>
        <p:nvSpPr>
          <p:cNvPr id="4100" name="Rectangle 4"/>
          <p:cNvSpPr>
            <a:spLocks noGrp="1" noChangeArrowheads="1"/>
          </p:cNvSpPr>
          <p:nvPr>
            <p:ph type="ftr" sz="quarter" idx="2"/>
          </p:nvPr>
        </p:nvSpPr>
        <p:spPr bwMode="auto">
          <a:xfrm>
            <a:off x="0" y="9723560"/>
            <a:ext cx="3078048" cy="511054"/>
          </a:xfrm>
          <a:prstGeom prst="rect">
            <a:avLst/>
          </a:prstGeom>
          <a:noFill/>
          <a:ln w="9525">
            <a:noFill/>
            <a:miter lim="800000"/>
            <a:headEnd/>
            <a:tailEnd/>
          </a:ln>
          <a:effectLst/>
        </p:spPr>
        <p:txBody>
          <a:bodyPr vert="horz" wrap="square" lIns="92232" tIns="46116" rIns="92232" bIns="46116" numCol="1" anchor="b" anchorCtr="0" compatLnSpc="1">
            <a:prstTxWarp prst="textNoShape">
              <a:avLst/>
            </a:prstTxWarp>
          </a:bodyPr>
          <a:lstStyle>
            <a:lvl1pPr defTabSz="915988">
              <a:defRPr sz="1200" smtClean="0"/>
            </a:lvl1pPr>
          </a:lstStyle>
          <a:p>
            <a:pPr>
              <a:defRPr/>
            </a:pPr>
            <a:endParaRPr lang="en-US"/>
          </a:p>
        </p:txBody>
      </p:sp>
      <p:sp>
        <p:nvSpPr>
          <p:cNvPr id="4101" name="Rectangle 5"/>
          <p:cNvSpPr>
            <a:spLocks noGrp="1" noChangeArrowheads="1"/>
          </p:cNvSpPr>
          <p:nvPr>
            <p:ph type="sldNum" sz="quarter" idx="3"/>
          </p:nvPr>
        </p:nvSpPr>
        <p:spPr bwMode="auto">
          <a:xfrm>
            <a:off x="4024429" y="9723560"/>
            <a:ext cx="3078047" cy="511054"/>
          </a:xfrm>
          <a:prstGeom prst="rect">
            <a:avLst/>
          </a:prstGeom>
          <a:noFill/>
          <a:ln w="9525">
            <a:noFill/>
            <a:miter lim="800000"/>
            <a:headEnd/>
            <a:tailEnd/>
          </a:ln>
          <a:effectLst/>
        </p:spPr>
        <p:txBody>
          <a:bodyPr vert="horz" wrap="square" lIns="92232" tIns="46116" rIns="92232" bIns="46116" numCol="1" anchor="b" anchorCtr="0" compatLnSpc="1">
            <a:prstTxWarp prst="textNoShape">
              <a:avLst/>
            </a:prstTxWarp>
          </a:bodyPr>
          <a:lstStyle>
            <a:lvl1pPr algn="r" defTabSz="915988">
              <a:defRPr sz="1200" smtClean="0"/>
            </a:lvl1pPr>
          </a:lstStyle>
          <a:p>
            <a:pPr>
              <a:defRPr/>
            </a:pPr>
            <a:fld id="{1862DCF3-6CCF-48DF-AA59-9DC06CA57BD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048762" cy="549976"/>
          </a:xfrm>
          <a:prstGeom prst="rect">
            <a:avLst/>
          </a:prstGeom>
          <a:noFill/>
          <a:ln w="9525">
            <a:noFill/>
            <a:miter lim="800000"/>
            <a:headEnd/>
            <a:tailEnd/>
          </a:ln>
          <a:effectLst/>
        </p:spPr>
        <p:txBody>
          <a:bodyPr vert="horz" wrap="square" lIns="90642" tIns="46116" rIns="90642" bIns="46116" numCol="1" anchor="t" anchorCtr="0" compatLnSpc="1">
            <a:prstTxWarp prst="textNoShape">
              <a:avLst/>
            </a:prstTxWarp>
          </a:bodyPr>
          <a:lstStyle>
            <a:lvl1pPr defTabSz="911225">
              <a:defRPr sz="1200" smtClean="0"/>
            </a:lvl1pPr>
          </a:lstStyle>
          <a:p>
            <a:pPr>
              <a:defRPr/>
            </a:pPr>
            <a:endParaRPr lang="en-US"/>
          </a:p>
        </p:txBody>
      </p:sp>
      <p:sp>
        <p:nvSpPr>
          <p:cNvPr id="2051" name="Rectangle 3"/>
          <p:cNvSpPr>
            <a:spLocks noGrp="1" noChangeArrowheads="1"/>
          </p:cNvSpPr>
          <p:nvPr>
            <p:ph type="dt" idx="1"/>
          </p:nvPr>
        </p:nvSpPr>
        <p:spPr bwMode="auto">
          <a:xfrm>
            <a:off x="4010556" y="0"/>
            <a:ext cx="3128912" cy="549976"/>
          </a:xfrm>
          <a:prstGeom prst="rect">
            <a:avLst/>
          </a:prstGeom>
          <a:noFill/>
          <a:ln w="9525">
            <a:noFill/>
            <a:miter lim="800000"/>
            <a:headEnd/>
            <a:tailEnd/>
          </a:ln>
          <a:effectLst/>
        </p:spPr>
        <p:txBody>
          <a:bodyPr vert="horz" wrap="square" lIns="90642" tIns="46116" rIns="90642" bIns="46116" numCol="1" anchor="t" anchorCtr="0" compatLnSpc="1">
            <a:prstTxWarp prst="textNoShape">
              <a:avLst/>
            </a:prstTxWarp>
          </a:bodyPr>
          <a:lstStyle>
            <a:lvl1pPr algn="r" defTabSz="911225">
              <a:defRPr sz="1200" smtClean="0"/>
            </a:lvl1pPr>
          </a:lstStyle>
          <a:p>
            <a:pPr>
              <a:defRPr/>
            </a:pPr>
            <a:endParaRPr lang="en-US"/>
          </a:p>
        </p:txBody>
      </p:sp>
      <p:sp>
        <p:nvSpPr>
          <p:cNvPr id="36868" name="Rectangle 4"/>
          <p:cNvSpPr>
            <a:spLocks noGrp="1" noRot="1" noChangeAspect="1" noChangeArrowheads="1" noTextEdit="1"/>
          </p:cNvSpPr>
          <p:nvPr>
            <p:ph type="sldImg" idx="2"/>
          </p:nvPr>
        </p:nvSpPr>
        <p:spPr bwMode="auto">
          <a:xfrm>
            <a:off x="1003300" y="787400"/>
            <a:ext cx="5138738" cy="3854450"/>
          </a:xfrm>
          <a:prstGeom prst="rect">
            <a:avLst/>
          </a:prstGeom>
          <a:noFill/>
          <a:ln w="12700">
            <a:solidFill>
              <a:srgbClr val="000000"/>
            </a:solidFill>
            <a:miter lim="800000"/>
            <a:headEnd/>
            <a:tailEnd/>
          </a:ln>
        </p:spPr>
      </p:sp>
      <p:sp>
        <p:nvSpPr>
          <p:cNvPr id="2053" name="Rectangle 5"/>
          <p:cNvSpPr>
            <a:spLocks noGrp="1" noChangeArrowheads="1"/>
          </p:cNvSpPr>
          <p:nvPr>
            <p:ph type="body" sz="quarter" idx="3"/>
          </p:nvPr>
        </p:nvSpPr>
        <p:spPr bwMode="auto">
          <a:xfrm>
            <a:off x="963335" y="4877009"/>
            <a:ext cx="5214338" cy="4563948"/>
          </a:xfrm>
          <a:prstGeom prst="rect">
            <a:avLst/>
          </a:prstGeom>
          <a:noFill/>
          <a:ln w="9525">
            <a:noFill/>
            <a:miter lim="800000"/>
            <a:headEnd/>
            <a:tailEnd/>
          </a:ln>
          <a:effectLst/>
        </p:spPr>
        <p:txBody>
          <a:bodyPr vert="horz" wrap="square" lIns="90642" tIns="46116" rIns="90642" bIns="461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9757404"/>
            <a:ext cx="3048762" cy="468749"/>
          </a:xfrm>
          <a:prstGeom prst="rect">
            <a:avLst/>
          </a:prstGeom>
          <a:noFill/>
          <a:ln w="9525">
            <a:noFill/>
            <a:miter lim="800000"/>
            <a:headEnd/>
            <a:tailEnd/>
          </a:ln>
          <a:effectLst/>
        </p:spPr>
        <p:txBody>
          <a:bodyPr vert="horz" wrap="square" lIns="90642" tIns="46116" rIns="90642" bIns="46116" numCol="1" anchor="b" anchorCtr="0" compatLnSpc="1">
            <a:prstTxWarp prst="textNoShape">
              <a:avLst/>
            </a:prstTxWarp>
          </a:bodyPr>
          <a:lstStyle>
            <a:lvl1pPr defTabSz="911225">
              <a:defRPr sz="1200" smtClean="0"/>
            </a:lvl1pPr>
          </a:lstStyle>
          <a:p>
            <a:pPr>
              <a:defRPr/>
            </a:pPr>
            <a:endParaRPr lang="en-US"/>
          </a:p>
        </p:txBody>
      </p:sp>
      <p:sp>
        <p:nvSpPr>
          <p:cNvPr id="2055" name="Rectangle 7"/>
          <p:cNvSpPr>
            <a:spLocks noGrp="1" noChangeArrowheads="1"/>
          </p:cNvSpPr>
          <p:nvPr>
            <p:ph type="sldNum" sz="quarter" idx="5"/>
          </p:nvPr>
        </p:nvSpPr>
        <p:spPr bwMode="auto">
          <a:xfrm>
            <a:off x="4010556" y="9757404"/>
            <a:ext cx="3128912" cy="468749"/>
          </a:xfrm>
          <a:prstGeom prst="rect">
            <a:avLst/>
          </a:prstGeom>
          <a:noFill/>
          <a:ln w="9525">
            <a:noFill/>
            <a:miter lim="800000"/>
            <a:headEnd/>
            <a:tailEnd/>
          </a:ln>
          <a:effectLst/>
        </p:spPr>
        <p:txBody>
          <a:bodyPr vert="horz" wrap="square" lIns="90642" tIns="46116" rIns="90642" bIns="46116" numCol="1" anchor="b" anchorCtr="0" compatLnSpc="1">
            <a:prstTxWarp prst="textNoShape">
              <a:avLst/>
            </a:prstTxWarp>
          </a:bodyPr>
          <a:lstStyle>
            <a:lvl1pPr algn="r" defTabSz="911225">
              <a:defRPr sz="1200" smtClean="0"/>
            </a:lvl1pPr>
          </a:lstStyle>
          <a:p>
            <a:pPr>
              <a:defRPr/>
            </a:pPr>
            <a:fld id="{8322B5DC-5016-4BE9-94A8-3C9452F0598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6EE95D-81BA-4088-AC2A-B2F27D10529B}" type="slidenum">
              <a:rPr lang="en-US"/>
              <a:pPr/>
              <a:t>1</a:t>
            </a:fld>
            <a:endParaRPr lang="en-US"/>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C442C672-68CB-4F68-A77C-F1E1EA061D5D}" type="slidenum">
              <a:rPr lang="en-US"/>
              <a:pPr/>
              <a:t>2</a:t>
            </a:fld>
            <a:endParaRPr lang="en-US"/>
          </a:p>
        </p:txBody>
      </p:sp>
      <p:sp>
        <p:nvSpPr>
          <p:cNvPr id="38915" name="Text Box 2"/>
          <p:cNvSpPr txBox="1">
            <a:spLocks noChangeArrowheads="1"/>
          </p:cNvSpPr>
          <p:nvPr/>
        </p:nvSpPr>
        <p:spPr bwMode="auto">
          <a:xfrm>
            <a:off x="958711" y="786889"/>
            <a:ext cx="5223587" cy="3853209"/>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8916" name="Rectangle 3"/>
          <p:cNvSpPr>
            <a:spLocks noGrp="1" noChangeArrowheads="1"/>
          </p:cNvSpPr>
          <p:nvPr>
            <p:ph type="body"/>
          </p:nvPr>
        </p:nvSpPr>
        <p:spPr>
          <a:xfrm>
            <a:off x="963336" y="4875319"/>
            <a:ext cx="5212797" cy="4565639"/>
          </a:xfrm>
          <a:noFill/>
          <a:ln/>
        </p:spPr>
        <p:txBody>
          <a:bodyPr wrap="none" anchor="ct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4A4AA2A-98B2-486C-BD14-4975CFB4C062}" type="slidenum">
              <a:rPr lang="en-US"/>
              <a:pPr/>
              <a:t>3</a:t>
            </a:fld>
            <a:endParaRPr lang="en-US"/>
          </a:p>
        </p:txBody>
      </p:sp>
      <p:sp>
        <p:nvSpPr>
          <p:cNvPr id="41987" name="Rectangle 2"/>
          <p:cNvSpPr>
            <a:spLocks noGrp="1" noRot="1" noChangeAspect="1" noChangeArrowheads="1" noTextEdit="1"/>
          </p:cNvSpPr>
          <p:nvPr>
            <p:ph type="sldImg"/>
          </p:nvPr>
        </p:nvSpPr>
        <p:spPr>
          <a:xfrm>
            <a:off x="1001713" y="787400"/>
            <a:ext cx="5137150" cy="3852863"/>
          </a:xfrm>
          <a:ln/>
        </p:spPr>
      </p:sp>
      <p:sp>
        <p:nvSpPr>
          <p:cNvPr id="41988" name="Rectangle 3"/>
          <p:cNvSpPr>
            <a:spLocks noGrp="1" noChangeArrowheads="1"/>
          </p:cNvSpPr>
          <p:nvPr>
            <p:ph type="body" idx="1"/>
          </p:nvPr>
        </p:nvSpPr>
        <p:spPr>
          <a:xfrm>
            <a:off x="963336" y="4875319"/>
            <a:ext cx="5212797" cy="4565639"/>
          </a:xfrm>
          <a:noFill/>
          <a:ln/>
        </p:spPr>
        <p:txBody>
          <a:bodyPr wrap="none" anchor="ct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FA3A0CF9-C7D9-4A21-A036-3216CB3F242C}" type="slidenum">
              <a:rPr lang="en-US"/>
              <a:pPr/>
              <a:t>4</a:t>
            </a:fld>
            <a:endParaRPr lang="en-US"/>
          </a:p>
        </p:txBody>
      </p:sp>
      <p:sp>
        <p:nvSpPr>
          <p:cNvPr id="43011" name="Rectangle 2"/>
          <p:cNvSpPr>
            <a:spLocks noGrp="1" noRot="1" noChangeAspect="1" noChangeArrowheads="1" noTextEdit="1"/>
          </p:cNvSpPr>
          <p:nvPr>
            <p:ph type="sldImg"/>
          </p:nvPr>
        </p:nvSpPr>
        <p:spPr>
          <a:xfrm>
            <a:off x="1001713" y="787400"/>
            <a:ext cx="5137150" cy="3852863"/>
          </a:xfrm>
          <a:ln/>
        </p:spPr>
      </p:sp>
      <p:sp>
        <p:nvSpPr>
          <p:cNvPr id="43012" name="Rectangle 3"/>
          <p:cNvSpPr>
            <a:spLocks noGrp="1" noChangeArrowheads="1"/>
          </p:cNvSpPr>
          <p:nvPr>
            <p:ph type="body" idx="1"/>
          </p:nvPr>
        </p:nvSpPr>
        <p:spPr>
          <a:xfrm>
            <a:off x="963336" y="4875318"/>
            <a:ext cx="5212797" cy="4472566"/>
          </a:xfrm>
          <a:noFill/>
          <a:ln/>
        </p:spPr>
        <p:txBody>
          <a:bodyPr wrap="none" anchor="ct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C8EA6538-8DA9-4BE9-B440-84F61AF35404}" type="slidenum">
              <a:rPr lang="en-US"/>
              <a:pPr/>
              <a:t>5</a:t>
            </a:fld>
            <a:endParaRPr lang="en-US"/>
          </a:p>
        </p:txBody>
      </p:sp>
      <p:sp>
        <p:nvSpPr>
          <p:cNvPr id="44035" name="Rectangle 2"/>
          <p:cNvSpPr>
            <a:spLocks noGrp="1" noRot="1" noChangeAspect="1" noChangeArrowheads="1" noTextEdit="1"/>
          </p:cNvSpPr>
          <p:nvPr>
            <p:ph type="sldImg"/>
          </p:nvPr>
        </p:nvSpPr>
        <p:spPr>
          <a:xfrm>
            <a:off x="1001713" y="787400"/>
            <a:ext cx="5137150" cy="3852863"/>
          </a:xfrm>
          <a:ln/>
        </p:spPr>
      </p:sp>
      <p:sp>
        <p:nvSpPr>
          <p:cNvPr id="44036" name="Rectangle 3"/>
          <p:cNvSpPr>
            <a:spLocks noGrp="1" noChangeArrowheads="1"/>
          </p:cNvSpPr>
          <p:nvPr>
            <p:ph type="body" idx="1"/>
          </p:nvPr>
        </p:nvSpPr>
        <p:spPr>
          <a:xfrm>
            <a:off x="963336" y="4875318"/>
            <a:ext cx="5212797" cy="4472566"/>
          </a:xfrm>
          <a:noFill/>
          <a:ln/>
        </p:spPr>
        <p:txBody>
          <a:bodyPr wrap="none" anchor="ct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454C0CB-8DA6-415A-9807-7CE667F01494}" type="slidenum">
              <a:rPr lang="en-US"/>
              <a:pPr/>
              <a:t>6</a:t>
            </a:fld>
            <a:endParaRPr lang="en-US"/>
          </a:p>
        </p:txBody>
      </p:sp>
      <p:sp>
        <p:nvSpPr>
          <p:cNvPr id="45059" name="Rectangle 2"/>
          <p:cNvSpPr>
            <a:spLocks noGrp="1" noRot="1" noChangeAspect="1" noChangeArrowheads="1" noTextEdit="1"/>
          </p:cNvSpPr>
          <p:nvPr>
            <p:ph type="sldImg"/>
          </p:nvPr>
        </p:nvSpPr>
        <p:spPr>
          <a:xfrm>
            <a:off x="1001713" y="787400"/>
            <a:ext cx="5137150" cy="3852863"/>
          </a:xfrm>
          <a:ln/>
        </p:spPr>
      </p:sp>
      <p:sp>
        <p:nvSpPr>
          <p:cNvPr id="45060" name="Rectangle 3"/>
          <p:cNvSpPr>
            <a:spLocks noGrp="1" noChangeArrowheads="1"/>
          </p:cNvSpPr>
          <p:nvPr>
            <p:ph type="body" idx="1"/>
          </p:nvPr>
        </p:nvSpPr>
        <p:spPr>
          <a:xfrm>
            <a:off x="963336" y="4875318"/>
            <a:ext cx="5212797" cy="4472566"/>
          </a:xfrm>
          <a:noFill/>
          <a:ln/>
        </p:spPr>
        <p:txBody>
          <a:bodyPr wrap="none" anchor="ct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E2346CF-6B4E-491E-96B6-9F5A32871B46}" type="slidenum">
              <a:rPr lang="en-US"/>
              <a:pPr/>
              <a:t>16</a:t>
            </a:fld>
            <a:endParaRPr lang="en-US"/>
          </a:p>
        </p:txBody>
      </p:sp>
      <p:sp>
        <p:nvSpPr>
          <p:cNvPr id="47107" name="Rectangle 2"/>
          <p:cNvSpPr>
            <a:spLocks noGrp="1" noRot="1" noChangeAspect="1" noChangeArrowheads="1" noTextEdit="1"/>
          </p:cNvSpPr>
          <p:nvPr>
            <p:ph type="sldImg"/>
          </p:nvPr>
        </p:nvSpPr>
        <p:spPr>
          <a:xfrm>
            <a:off x="1001713" y="787400"/>
            <a:ext cx="5137150" cy="3852863"/>
          </a:xfrm>
          <a:ln/>
        </p:spPr>
      </p:sp>
      <p:sp>
        <p:nvSpPr>
          <p:cNvPr id="47108" name="Rectangle 3"/>
          <p:cNvSpPr>
            <a:spLocks noGrp="1" noChangeArrowheads="1"/>
          </p:cNvSpPr>
          <p:nvPr>
            <p:ph type="body" idx="1"/>
          </p:nvPr>
        </p:nvSpPr>
        <p:spPr>
          <a:xfrm>
            <a:off x="963336" y="4875318"/>
            <a:ext cx="5212797" cy="4472566"/>
          </a:xfrm>
          <a:noFill/>
          <a:ln/>
        </p:spPr>
        <p:txBody>
          <a:bodyPr wrap="none" anchor="ct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7F65A4EC-FCFF-413D-BCA2-075B868F6D2C}" type="slidenum">
              <a:rPr lang="en-US"/>
              <a:pPr/>
              <a:t>17</a:t>
            </a:fld>
            <a:endParaRPr lang="en-US"/>
          </a:p>
        </p:txBody>
      </p:sp>
      <p:sp>
        <p:nvSpPr>
          <p:cNvPr id="48131" name="Rectangle 2"/>
          <p:cNvSpPr>
            <a:spLocks noGrp="1" noRot="1" noChangeAspect="1" noChangeArrowheads="1" noTextEdit="1"/>
          </p:cNvSpPr>
          <p:nvPr>
            <p:ph type="sldImg"/>
          </p:nvPr>
        </p:nvSpPr>
        <p:spPr>
          <a:xfrm>
            <a:off x="1001713" y="787400"/>
            <a:ext cx="5137150" cy="3852863"/>
          </a:xfrm>
          <a:ln/>
        </p:spPr>
      </p:sp>
      <p:sp>
        <p:nvSpPr>
          <p:cNvPr id="48132" name="Rectangle 3"/>
          <p:cNvSpPr>
            <a:spLocks noGrp="1" noChangeArrowheads="1"/>
          </p:cNvSpPr>
          <p:nvPr>
            <p:ph type="body" idx="1"/>
          </p:nvPr>
        </p:nvSpPr>
        <p:spPr>
          <a:xfrm>
            <a:off x="963336" y="4875318"/>
            <a:ext cx="5212797" cy="4472566"/>
          </a:xfrm>
          <a:noFill/>
          <a:ln/>
        </p:spPr>
        <p:txBody>
          <a:bodyPr wrap="none" anchor="ct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CF6EE95D-81BA-4088-AC2A-B2F27D10529B}" type="slidenum">
              <a:rPr lang="en-US"/>
              <a:pPr/>
              <a:t>27</a:t>
            </a:fld>
            <a:endParaRPr lang="en-US"/>
          </a:p>
        </p:txBody>
      </p:sp>
      <p:sp>
        <p:nvSpPr>
          <p:cNvPr id="37891" name="Rectangle 2"/>
          <p:cNvSpPr>
            <a:spLocks noGrp="1" noRot="1" noChangeAspect="1" noChangeArrowheads="1" noTextEdit="1"/>
          </p:cNvSpPr>
          <p:nvPr>
            <p:ph type="sldImg"/>
          </p:nvPr>
        </p:nvSpPr>
        <p:spPr>
          <a:ln cap="flat"/>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6"/>
          <p:cNvGrpSpPr>
            <a:grpSpLocks/>
          </p:cNvGrpSpPr>
          <p:nvPr/>
        </p:nvGrpSpPr>
        <p:grpSpPr bwMode="auto">
          <a:xfrm>
            <a:off x="1588" y="887413"/>
            <a:ext cx="6654800" cy="2851150"/>
            <a:chOff x="1" y="559"/>
            <a:chExt cx="4192" cy="1796"/>
          </a:xfrm>
        </p:grpSpPr>
        <p:sp>
          <p:nvSpPr>
            <p:cNvPr id="5" name="Line 2"/>
            <p:cNvSpPr>
              <a:spLocks noChangeShapeType="1"/>
            </p:cNvSpPr>
            <p:nvPr/>
          </p:nvSpPr>
          <p:spPr bwMode="ltGray">
            <a:xfrm>
              <a:off x="506" y="559"/>
              <a:ext cx="0" cy="1796"/>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6" name="Line 3"/>
            <p:cNvSpPr>
              <a:spLocks noChangeShapeType="1"/>
            </p:cNvSpPr>
            <p:nvPr/>
          </p:nvSpPr>
          <p:spPr bwMode="ltGray">
            <a:xfrm flipH="1" flipV="1">
              <a:off x="1" y="1922"/>
              <a:ext cx="32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7" name="Line 4"/>
            <p:cNvSpPr>
              <a:spLocks noChangeShapeType="1"/>
            </p:cNvSpPr>
            <p:nvPr/>
          </p:nvSpPr>
          <p:spPr bwMode="ltGray">
            <a:xfrm flipH="1" flipV="1">
              <a:off x="382" y="936"/>
              <a:ext cx="3811" cy="1"/>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8" name="Arc 5"/>
            <p:cNvSpPr>
              <a:spLocks/>
            </p:cNvSpPr>
            <p:nvPr/>
          </p:nvSpPr>
          <p:spPr bwMode="ltGray">
            <a:xfrm rot="16200000">
              <a:off x="426" y="864"/>
              <a:ext cx="156" cy="157"/>
            </a:xfrm>
            <a:custGeom>
              <a:avLst/>
              <a:gdLst>
                <a:gd name="G0" fmla="+- 21600 0 0"/>
                <a:gd name="G1" fmla="+- 21600 0 0"/>
                <a:gd name="G2" fmla="+- 21600 0 0"/>
                <a:gd name="T0" fmla="*/ 43198 w 43198"/>
                <a:gd name="T1" fmla="*/ 21879 h 43200"/>
                <a:gd name="T2" fmla="*/ 21875 w 43198"/>
                <a:gd name="T3" fmla="*/ 2 h 43200"/>
                <a:gd name="T4" fmla="*/ 21600 w 43198"/>
                <a:gd name="T5" fmla="*/ 21600 h 43200"/>
              </a:gdLst>
              <a:ahLst/>
              <a:cxnLst>
                <a:cxn ang="0">
                  <a:pos x="T0" y="T1"/>
                </a:cxn>
                <a:cxn ang="0">
                  <a:pos x="T2" y="T3"/>
                </a:cxn>
                <a:cxn ang="0">
                  <a:pos x="T4" y="T5"/>
                </a:cxn>
              </a:cxnLst>
              <a:rect l="0" t="0" r="r" b="b"/>
              <a:pathLst>
                <a:path w="43198" h="43200" fill="none"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path>
                <a:path w="43198" h="43200" stroke="0" extrusionOk="0">
                  <a:moveTo>
                    <a:pt x="43198" y="21879"/>
                  </a:moveTo>
                  <a:cubicBezTo>
                    <a:pt x="43045" y="33698"/>
                    <a:pt x="33420" y="43199"/>
                    <a:pt x="21600" y="43200"/>
                  </a:cubicBezTo>
                  <a:cubicBezTo>
                    <a:pt x="9670" y="43200"/>
                    <a:pt x="0" y="33529"/>
                    <a:pt x="0" y="21600"/>
                  </a:cubicBezTo>
                  <a:cubicBezTo>
                    <a:pt x="0" y="9670"/>
                    <a:pt x="9670" y="0"/>
                    <a:pt x="21600" y="0"/>
                  </a:cubicBezTo>
                  <a:cubicBezTo>
                    <a:pt x="21691" y="-1"/>
                    <a:pt x="21783" y="0"/>
                    <a:pt x="21875" y="1"/>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grpSp>
        <p:nvGrpSpPr>
          <p:cNvPr id="3" name="Group 10"/>
          <p:cNvGrpSpPr>
            <a:grpSpLocks/>
          </p:cNvGrpSpPr>
          <p:nvPr/>
        </p:nvGrpSpPr>
        <p:grpSpPr bwMode="auto">
          <a:xfrm>
            <a:off x="2349500" y="3098800"/>
            <a:ext cx="6045200" cy="2876550"/>
            <a:chOff x="1480" y="1952"/>
            <a:chExt cx="3808" cy="1812"/>
          </a:xfrm>
        </p:grpSpPr>
        <p:sp>
          <p:nvSpPr>
            <p:cNvPr id="10" name="Line 7"/>
            <p:cNvSpPr>
              <a:spLocks noChangeShapeType="1"/>
            </p:cNvSpPr>
            <p:nvPr/>
          </p:nvSpPr>
          <p:spPr bwMode="ltGray">
            <a:xfrm>
              <a:off x="1480" y="3442"/>
              <a:ext cx="3808"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1" name="Line 8"/>
            <p:cNvSpPr>
              <a:spLocks noChangeShapeType="1"/>
            </p:cNvSpPr>
            <p:nvPr/>
          </p:nvSpPr>
          <p:spPr bwMode="ltGray">
            <a:xfrm>
              <a:off x="5172" y="1952"/>
              <a:ext cx="0" cy="181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12" name="Arc 9"/>
            <p:cNvSpPr>
              <a:spLocks/>
            </p:cNvSpPr>
            <p:nvPr/>
          </p:nvSpPr>
          <p:spPr bwMode="ltGray">
            <a:xfrm rot="5400000">
              <a:off x="5098" y="3351"/>
              <a:ext cx="156" cy="157"/>
            </a:xfrm>
            <a:custGeom>
              <a:avLst/>
              <a:gdLst>
                <a:gd name="G0" fmla="+- 21600 0 0"/>
                <a:gd name="G1" fmla="+- 21600 0 0"/>
                <a:gd name="G2" fmla="+- 21600 0 0"/>
                <a:gd name="T0" fmla="*/ 21050 w 43200"/>
                <a:gd name="T1" fmla="*/ 7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050" y="7"/>
                  </a:moveTo>
                  <a:cubicBezTo>
                    <a:pt x="21233" y="2"/>
                    <a:pt x="21416" y="-1"/>
                    <a:pt x="21600" y="0"/>
                  </a:cubicBez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2059" name="Rectangle 11"/>
          <p:cNvSpPr>
            <a:spLocks noGrp="1" noChangeArrowheads="1"/>
          </p:cNvSpPr>
          <p:nvPr>
            <p:ph type="ctrTitle" sz="quarter"/>
          </p:nvPr>
        </p:nvSpPr>
        <p:spPr>
          <a:xfrm>
            <a:off x="990600" y="1752600"/>
            <a:ext cx="7772400" cy="1143000"/>
          </a:xfrm>
        </p:spPr>
        <p:txBody>
          <a:bodyPr/>
          <a:lstStyle>
            <a:lvl1pPr>
              <a:defRPr/>
            </a:lvl1pPr>
          </a:lstStyle>
          <a:p>
            <a:r>
              <a:rPr lang="en-US" smtClean="0"/>
              <a:t>Click to edit Master title style</a:t>
            </a:r>
            <a:endParaRPr lang="en-US"/>
          </a:p>
        </p:txBody>
      </p:sp>
      <p:sp>
        <p:nvSpPr>
          <p:cNvPr id="2060" name="Rectangle 12"/>
          <p:cNvSpPr>
            <a:spLocks noGrp="1" noChangeArrowheads="1"/>
          </p:cNvSpPr>
          <p:nvPr>
            <p:ph type="subTitle" sz="quarter" idx="1"/>
          </p:nvPr>
        </p:nvSpPr>
        <p:spPr>
          <a:xfrm>
            <a:off x="990600" y="3309938"/>
            <a:ext cx="7162800" cy="2024062"/>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13" name="Rectangle 13"/>
          <p:cNvSpPr>
            <a:spLocks noGrp="1" noChangeArrowheads="1"/>
          </p:cNvSpPr>
          <p:nvPr>
            <p:ph type="dt" sz="quarter" idx="10"/>
          </p:nvPr>
        </p:nvSpPr>
        <p:spPr>
          <a:xfrm>
            <a:off x="685800" y="6248400"/>
            <a:ext cx="1905000" cy="457200"/>
          </a:xfrm>
        </p:spPr>
        <p:txBody>
          <a:bodyPr/>
          <a:lstStyle>
            <a:lvl1pPr>
              <a:defRPr sz="1400"/>
            </a:lvl1pPr>
          </a:lstStyle>
          <a:p>
            <a:pPr>
              <a:defRPr/>
            </a:pPr>
            <a:endParaRPr lang="en-US"/>
          </a:p>
        </p:txBody>
      </p:sp>
      <p:sp>
        <p:nvSpPr>
          <p:cNvPr id="14" name="Rectangle 14"/>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2075" tIns="46038" rIns="92075" bIns="46038" numCol="1" anchor="b" anchorCtr="0" compatLnSpc="1">
            <a:prstTxWarp prst="textNoShape">
              <a:avLst/>
            </a:prstTxWarp>
          </a:bodyPr>
          <a:lstStyle>
            <a:lvl1pPr>
              <a:defRPr sz="1400"/>
            </a:lvl1pPr>
          </a:lstStyle>
          <a:p>
            <a:pPr>
              <a:defRPr/>
            </a:pPr>
            <a:endParaRPr lang="en-US" dirty="0"/>
          </a:p>
        </p:txBody>
      </p:sp>
      <p:sp>
        <p:nvSpPr>
          <p:cNvPr id="15" name="Rectangle 15"/>
          <p:cNvSpPr>
            <a:spLocks noGrp="1" noChangeArrowheads="1"/>
          </p:cNvSpPr>
          <p:nvPr>
            <p:ph type="sldNum" sz="quarter" idx="12"/>
          </p:nvPr>
        </p:nvSpPr>
        <p:spPr>
          <a:xfrm>
            <a:off x="6553200" y="6248400"/>
            <a:ext cx="1905000" cy="457200"/>
          </a:xfrm>
        </p:spPr>
        <p:txBody>
          <a:bodyPr/>
          <a:lstStyle>
            <a:lvl1pPr>
              <a:defRPr sz="1400"/>
            </a:lvl1pPr>
          </a:lstStyle>
          <a:p>
            <a:pPr>
              <a:defRPr/>
            </a:pPr>
            <a:fld id="{5D7462FE-00C6-4534-B1EB-7169FEFF4075}" type="slidenum">
              <a:rPr lang="en-US" smtClean="0"/>
              <a:pPr>
                <a:defRPr/>
              </a:pPr>
              <a:t>‹#›</a:t>
            </a:fld>
            <a:endParaRPr lang="en-US"/>
          </a:p>
        </p:txBody>
      </p:sp>
      <p:pic>
        <p:nvPicPr>
          <p:cNvPr id="16" name="Picture 16" descr="logo3000x2000"/>
          <p:cNvPicPr>
            <a:picLocks noChangeAspect="1" noChangeArrowheads="1"/>
          </p:cNvPicPr>
          <p:nvPr userDrawn="1"/>
        </p:nvPicPr>
        <p:blipFill>
          <a:blip r:embed="rId2" cstate="print"/>
          <a:srcRect/>
          <a:stretch>
            <a:fillRect/>
          </a:stretch>
        </p:blipFill>
        <p:spPr bwMode="auto">
          <a:xfrm>
            <a:off x="6011863" y="188913"/>
            <a:ext cx="2901950" cy="10541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C62BEE85-ED9C-4723-93B5-5340E777B77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304800"/>
            <a:ext cx="1981200" cy="6019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304800"/>
            <a:ext cx="57912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071028EF-D13F-453D-BD64-8869A1B9111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485C780E-C6F3-460C-BAF7-9298DE1BEB6B}"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sldNum" sz="quarter" idx="11"/>
          </p:nvPr>
        </p:nvSpPr>
        <p:spPr>
          <a:ln/>
        </p:spPr>
        <p:txBody>
          <a:bodyPr/>
          <a:lstStyle>
            <a:lvl1pPr>
              <a:defRPr/>
            </a:lvl1pPr>
          </a:lstStyle>
          <a:p>
            <a:pPr>
              <a:defRPr/>
            </a:pPr>
            <a:fld id="{7CBC438A-7835-43C2-B3BE-AB2893FF3DE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143000"/>
            <a:ext cx="38862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9CDF32E5-03C5-4E49-A3CE-0DF7A8C813B3}"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sldNum" sz="quarter" idx="11"/>
          </p:nvPr>
        </p:nvSpPr>
        <p:spPr>
          <a:ln/>
        </p:spPr>
        <p:txBody>
          <a:bodyPr/>
          <a:lstStyle>
            <a:lvl1pPr>
              <a:defRPr/>
            </a:lvl1pPr>
          </a:lstStyle>
          <a:p>
            <a:pPr>
              <a:defRPr/>
            </a:pPr>
            <a:fld id="{D8213E2D-556C-4C85-BA4B-9FA2A8418930}"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sldNum" sz="quarter" idx="11"/>
          </p:nvPr>
        </p:nvSpPr>
        <p:spPr>
          <a:ln/>
        </p:spPr>
        <p:txBody>
          <a:bodyPr/>
          <a:lstStyle>
            <a:lvl1pPr>
              <a:defRPr/>
            </a:lvl1pPr>
          </a:lstStyle>
          <a:p>
            <a:pPr>
              <a:defRPr/>
            </a:pPr>
            <a:fld id="{E527AB8A-85D7-42FA-A00C-4974CBA87BCC}"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sldNum" sz="quarter" idx="11"/>
          </p:nvPr>
        </p:nvSpPr>
        <p:spPr>
          <a:ln/>
        </p:spPr>
        <p:txBody>
          <a:bodyPr/>
          <a:lstStyle>
            <a:lvl1pPr>
              <a:defRPr/>
            </a:lvl1pPr>
          </a:lstStyle>
          <a:p>
            <a:pPr>
              <a:defRPr/>
            </a:pPr>
            <a:fld id="{28A42547-3DF7-44F6-8364-925429495BF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B62AFAB0-9A55-43E7-B716-2F61430E35AE}"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sldNum" sz="quarter" idx="11"/>
          </p:nvPr>
        </p:nvSpPr>
        <p:spPr>
          <a:ln/>
        </p:spPr>
        <p:txBody>
          <a:bodyPr/>
          <a:lstStyle>
            <a:lvl1pPr>
              <a:defRPr/>
            </a:lvl1pPr>
          </a:lstStyle>
          <a:p>
            <a:pPr>
              <a:defRPr/>
            </a:pPr>
            <a:fld id="{30D5F49F-3187-463A-AB18-B61A8AD10DA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7" name="Line 3"/>
          <p:cNvSpPr>
            <a:spLocks noChangeShapeType="1"/>
          </p:cNvSpPr>
          <p:nvPr/>
        </p:nvSpPr>
        <p:spPr bwMode="ltGray">
          <a:xfrm>
            <a:off x="8839200" y="0"/>
            <a:ext cx="0" cy="2362200"/>
          </a:xfrm>
          <a:prstGeom prst="line">
            <a:avLst/>
          </a:prstGeom>
          <a:noFill/>
          <a:ln w="12700">
            <a:solidFill>
              <a:schemeClr val="hlink"/>
            </a:solidFill>
            <a:round/>
            <a:headEnd type="none" w="sm" len="sm"/>
            <a:tailEnd type="none" w="sm" len="sm"/>
          </a:ln>
          <a:effectLst/>
        </p:spPr>
        <p:txBody>
          <a:bodyPr/>
          <a:lstStyle/>
          <a:p>
            <a:pPr>
              <a:defRPr/>
            </a:pPr>
            <a:endParaRPr lang="en-GB"/>
          </a:p>
        </p:txBody>
      </p:sp>
      <p:grpSp>
        <p:nvGrpSpPr>
          <p:cNvPr id="5" name="Group 7"/>
          <p:cNvGrpSpPr>
            <a:grpSpLocks/>
          </p:cNvGrpSpPr>
          <p:nvPr/>
        </p:nvGrpSpPr>
        <p:grpSpPr bwMode="auto">
          <a:xfrm>
            <a:off x="304800" y="533400"/>
            <a:ext cx="1893888" cy="2590800"/>
            <a:chOff x="192" y="336"/>
            <a:chExt cx="1193" cy="1632"/>
          </a:xfrm>
        </p:grpSpPr>
        <p:sp>
          <p:nvSpPr>
            <p:cNvPr id="2" name="Line 4"/>
            <p:cNvSpPr>
              <a:spLocks noChangeShapeType="1"/>
            </p:cNvSpPr>
            <p:nvPr/>
          </p:nvSpPr>
          <p:spPr bwMode="ltGray">
            <a:xfrm flipH="1">
              <a:off x="192" y="566"/>
              <a:ext cx="1193" cy="0"/>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3" name="Line 5"/>
            <p:cNvSpPr>
              <a:spLocks noChangeShapeType="1"/>
            </p:cNvSpPr>
            <p:nvPr/>
          </p:nvSpPr>
          <p:spPr bwMode="ltGray">
            <a:xfrm>
              <a:off x="383" y="336"/>
              <a:ext cx="0" cy="1632"/>
            </a:xfrm>
            <a:prstGeom prst="line">
              <a:avLst/>
            </a:prstGeom>
            <a:noFill/>
            <a:ln w="12700">
              <a:solidFill>
                <a:schemeClr val="hlink"/>
              </a:solidFill>
              <a:round/>
              <a:headEnd type="none" w="sm" len="sm"/>
              <a:tailEnd type="none" w="sm" len="sm"/>
            </a:ln>
            <a:effectLst/>
          </p:spPr>
          <p:txBody>
            <a:bodyPr/>
            <a:lstStyle/>
            <a:p>
              <a:pPr>
                <a:defRPr/>
              </a:pPr>
              <a:endParaRPr lang="en-GB"/>
            </a:p>
          </p:txBody>
        </p:sp>
        <p:sp>
          <p:nvSpPr>
            <p:cNvPr id="4" name="Arc 6"/>
            <p:cNvSpPr>
              <a:spLocks/>
            </p:cNvSpPr>
            <p:nvPr/>
          </p:nvSpPr>
          <p:spPr bwMode="ltGray">
            <a:xfrm>
              <a:off x="325" y="506"/>
              <a:ext cx="121" cy="122"/>
            </a:xfrm>
            <a:custGeom>
              <a:avLst/>
              <a:gdLst>
                <a:gd name="G0" fmla="+- 21600 0 0"/>
                <a:gd name="G1" fmla="+- 21600 0 0"/>
                <a:gd name="G2" fmla="+- 21600 0 0"/>
                <a:gd name="T0" fmla="*/ 43200 w 43200"/>
                <a:gd name="T1" fmla="*/ 2160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43200" y="21600"/>
                  </a:moveTo>
                  <a:cubicBezTo>
                    <a:pt x="43200" y="33529"/>
                    <a:pt x="33529" y="43200"/>
                    <a:pt x="21600" y="43200"/>
                  </a:cubicBezTo>
                  <a:cubicBezTo>
                    <a:pt x="9670" y="43200"/>
                    <a:pt x="0" y="33529"/>
                    <a:pt x="0" y="21600"/>
                  </a:cubicBezTo>
                  <a:cubicBezTo>
                    <a:pt x="-1" y="9670"/>
                    <a:pt x="9670" y="0"/>
                    <a:pt x="21599" y="0"/>
                  </a:cubicBezTo>
                </a:path>
                <a:path w="43200" h="43200" stroke="0" extrusionOk="0">
                  <a:moveTo>
                    <a:pt x="43200" y="21600"/>
                  </a:moveTo>
                  <a:cubicBezTo>
                    <a:pt x="43200" y="33529"/>
                    <a:pt x="33529" y="43200"/>
                    <a:pt x="21600" y="43200"/>
                  </a:cubicBezTo>
                  <a:cubicBezTo>
                    <a:pt x="9670" y="43200"/>
                    <a:pt x="0" y="33529"/>
                    <a:pt x="0" y="21600"/>
                  </a:cubicBezTo>
                  <a:cubicBezTo>
                    <a:pt x="-1" y="9670"/>
                    <a:pt x="9670" y="0"/>
                    <a:pt x="21599" y="0"/>
                  </a:cubicBezTo>
                  <a:lnTo>
                    <a:pt x="21600" y="21600"/>
                  </a:lnTo>
                  <a:close/>
                </a:path>
              </a:pathLst>
            </a:custGeom>
            <a:noFill/>
            <a:ln w="12700" cap="rnd">
              <a:solidFill>
                <a:schemeClr val="hlink"/>
              </a:solidFill>
              <a:round/>
              <a:headEnd type="none" w="sm" len="sm"/>
              <a:tailEnd type="none" w="sm" len="sm"/>
            </a:ln>
            <a:effectLst/>
          </p:spPr>
          <p:txBody>
            <a:bodyPr/>
            <a:lstStyle/>
            <a:p>
              <a:pPr>
                <a:defRPr/>
              </a:pPr>
              <a:endParaRPr lang="en-GB"/>
            </a:p>
          </p:txBody>
        </p:sp>
      </p:grpSp>
      <p:sp>
        <p:nvSpPr>
          <p:cNvPr id="1029" name="Rectangle 8"/>
          <p:cNvSpPr>
            <a:spLocks noGrp="1" noChangeArrowheads="1"/>
          </p:cNvSpPr>
          <p:nvPr>
            <p:ph type="title"/>
          </p:nvPr>
        </p:nvSpPr>
        <p:spPr bwMode="auto">
          <a:xfrm>
            <a:off x="685800" y="304800"/>
            <a:ext cx="7772400" cy="6096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30" name="Rectangle 9"/>
          <p:cNvSpPr>
            <a:spLocks noGrp="1" noChangeArrowheads="1"/>
          </p:cNvSpPr>
          <p:nvPr>
            <p:ph type="body" idx="1"/>
          </p:nvPr>
        </p:nvSpPr>
        <p:spPr bwMode="auto">
          <a:xfrm>
            <a:off x="609600" y="1143000"/>
            <a:ext cx="7924800" cy="5181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4" name="Rectangle 10"/>
          <p:cNvSpPr>
            <a:spLocks noGrp="1" noChangeArrowheads="1"/>
          </p:cNvSpPr>
          <p:nvPr>
            <p:ph type="dt" sz="half" idx="2"/>
          </p:nvPr>
        </p:nvSpPr>
        <p:spPr bwMode="auto">
          <a:xfrm>
            <a:off x="685800" y="6400800"/>
            <a:ext cx="1905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a:defRPr sz="1200"/>
            </a:lvl1pPr>
          </a:lstStyle>
          <a:p>
            <a:pPr>
              <a:defRPr/>
            </a:pPr>
            <a:endParaRPr lang="en-US"/>
          </a:p>
        </p:txBody>
      </p:sp>
      <p:sp>
        <p:nvSpPr>
          <p:cNvPr id="1036" name="Rectangle 12"/>
          <p:cNvSpPr>
            <a:spLocks noGrp="1" noChangeArrowheads="1"/>
          </p:cNvSpPr>
          <p:nvPr>
            <p:ph type="sldNum" sz="quarter" idx="4"/>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r">
              <a:defRPr sz="1200"/>
            </a:lvl1pPr>
          </a:lstStyle>
          <a:p>
            <a:pPr>
              <a:defRPr/>
            </a:pPr>
            <a:fld id="{5509766A-4F7A-4829-979B-16B5D90AAE0D}" type="slidenum">
              <a:rPr lang="en-US" smtClean="0"/>
              <a:pPr>
                <a:defRPr/>
              </a:pPr>
              <a:t>‹#›</a:t>
            </a:fld>
            <a:endParaRPr lang="en-US"/>
          </a:p>
        </p:txBody>
      </p:sp>
      <p:sp>
        <p:nvSpPr>
          <p:cNvPr id="1038" name="Rectangle 14"/>
          <p:cNvSpPr>
            <a:spLocks noGrp="1" noChangeArrowheads="1"/>
          </p:cNvSpPr>
          <p:nvPr/>
        </p:nvSpPr>
        <p:spPr bwMode="auto">
          <a:xfrm>
            <a:off x="2627313" y="6248400"/>
            <a:ext cx="4464050" cy="455613"/>
          </a:xfrm>
          <a:prstGeom prst="rect">
            <a:avLst/>
          </a:prstGeom>
          <a:noFill/>
          <a:ln w="9525">
            <a:noFill/>
            <a:round/>
            <a:headEnd/>
            <a:tailEnd/>
          </a:ln>
          <a:effectLst/>
        </p:spPr>
        <p:txBody>
          <a:bodyPr lIns="92160" tIns="46080" rIns="92160" bIns="46080" anchor="b"/>
          <a:lstStyle/>
          <a:p>
            <a:pPr eaLnBrk="0" hangingPunct="0"/>
            <a:endParaRPr lang="en-GB" sz="1200">
              <a:solidFill>
                <a:srgbClr val="40458C"/>
              </a:solidFill>
            </a:endParaRPr>
          </a:p>
        </p:txBody>
      </p:sp>
      <p:pic>
        <p:nvPicPr>
          <p:cNvPr id="12" name="Picture 2"/>
          <p:cNvPicPr>
            <a:picLocks noChangeAspect="1" noChangeArrowheads="1"/>
          </p:cNvPicPr>
          <p:nvPr userDrawn="1"/>
        </p:nvPicPr>
        <p:blipFill>
          <a:blip r:embed="rId13" cstate="print"/>
          <a:srcRect/>
          <a:stretch>
            <a:fillRect/>
          </a:stretch>
        </p:blipFill>
        <p:spPr bwMode="auto">
          <a:xfrm>
            <a:off x="0" y="-27384"/>
            <a:ext cx="9145588" cy="936104"/>
          </a:xfrm>
          <a:prstGeom prst="rect">
            <a:avLst/>
          </a:prstGeom>
          <a:noFill/>
          <a:ln w="9525">
            <a:noFill/>
            <a:miter lim="800000"/>
            <a:headEnd/>
            <a:tailEnd/>
          </a:ln>
        </p:spPr>
      </p:pic>
      <p:pic>
        <p:nvPicPr>
          <p:cNvPr id="13" name="Picture 13" descr="logo3000x2000light"/>
          <p:cNvPicPr>
            <a:picLocks noChangeAspect="1" noChangeArrowheads="1"/>
          </p:cNvPicPr>
          <p:nvPr userDrawn="1"/>
        </p:nvPicPr>
        <p:blipFill>
          <a:blip r:embed="rId14" cstate="print"/>
          <a:srcRect/>
          <a:stretch>
            <a:fillRect/>
          </a:stretch>
        </p:blipFill>
        <p:spPr bwMode="auto">
          <a:xfrm>
            <a:off x="611188" y="2060575"/>
            <a:ext cx="8208962" cy="29813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ahoma" pitchFamily="34" charset="0"/>
        </a:defRPr>
      </a:lvl2pPr>
      <a:lvl3pPr algn="l" rtl="0" eaLnBrk="1" fontAlgn="base" hangingPunct="1">
        <a:spcBef>
          <a:spcPct val="0"/>
        </a:spcBef>
        <a:spcAft>
          <a:spcPct val="0"/>
        </a:spcAft>
        <a:defRPr sz="3600">
          <a:solidFill>
            <a:schemeClr val="tx2"/>
          </a:solidFill>
          <a:latin typeface="Tahoma" pitchFamily="34" charset="0"/>
        </a:defRPr>
      </a:lvl3pPr>
      <a:lvl4pPr algn="l" rtl="0" eaLnBrk="1" fontAlgn="base" hangingPunct="1">
        <a:spcBef>
          <a:spcPct val="0"/>
        </a:spcBef>
        <a:spcAft>
          <a:spcPct val="0"/>
        </a:spcAft>
        <a:defRPr sz="3600">
          <a:solidFill>
            <a:schemeClr val="tx2"/>
          </a:solidFill>
          <a:latin typeface="Tahoma" pitchFamily="34" charset="0"/>
        </a:defRPr>
      </a:lvl4pPr>
      <a:lvl5pPr algn="l" rtl="0" eaLnBrk="1" fontAlgn="base" hangingPunct="1">
        <a:spcBef>
          <a:spcPct val="0"/>
        </a:spcBef>
        <a:spcAft>
          <a:spcPct val="0"/>
        </a:spcAft>
        <a:defRPr sz="3600">
          <a:solidFill>
            <a:schemeClr val="tx2"/>
          </a:solidFill>
          <a:latin typeface="Tahoma" pitchFamily="34" charset="0"/>
        </a:defRPr>
      </a:lvl5pPr>
      <a:lvl6pPr marL="457200" algn="l" rtl="0" eaLnBrk="1" fontAlgn="base" hangingPunct="1">
        <a:spcBef>
          <a:spcPct val="0"/>
        </a:spcBef>
        <a:spcAft>
          <a:spcPct val="0"/>
        </a:spcAft>
        <a:defRPr sz="3600">
          <a:solidFill>
            <a:schemeClr val="tx2"/>
          </a:solidFill>
          <a:latin typeface="Tahoma" pitchFamily="34" charset="0"/>
        </a:defRPr>
      </a:lvl6pPr>
      <a:lvl7pPr marL="914400" algn="l" rtl="0" eaLnBrk="1" fontAlgn="base" hangingPunct="1">
        <a:spcBef>
          <a:spcPct val="0"/>
        </a:spcBef>
        <a:spcAft>
          <a:spcPct val="0"/>
        </a:spcAft>
        <a:defRPr sz="3600">
          <a:solidFill>
            <a:schemeClr val="tx2"/>
          </a:solidFill>
          <a:latin typeface="Tahoma" pitchFamily="34" charset="0"/>
        </a:defRPr>
      </a:lvl7pPr>
      <a:lvl8pPr marL="1371600" algn="l" rtl="0" eaLnBrk="1" fontAlgn="base" hangingPunct="1">
        <a:spcBef>
          <a:spcPct val="0"/>
        </a:spcBef>
        <a:spcAft>
          <a:spcPct val="0"/>
        </a:spcAft>
        <a:defRPr sz="3600">
          <a:solidFill>
            <a:schemeClr val="tx2"/>
          </a:solidFill>
          <a:latin typeface="Tahoma" pitchFamily="34" charset="0"/>
        </a:defRPr>
      </a:lvl8pPr>
      <a:lvl9pPr marL="1828800" algn="l" rtl="0" eaLnBrk="1" fontAlgn="base" hangingPunct="1">
        <a:spcBef>
          <a:spcPct val="0"/>
        </a:spcBef>
        <a:spcAft>
          <a:spcPct val="0"/>
        </a:spcAft>
        <a:defRPr sz="3600">
          <a:solidFill>
            <a:schemeClr val="tx2"/>
          </a:solidFill>
          <a:latin typeface="Tahoma" pitchFamily="34" charset="0"/>
        </a:defRPr>
      </a:lvl9pPr>
    </p:titleStyle>
    <p:bodyStyle>
      <a:lvl1pPr marL="342900" indent="-342900" algn="l" rtl="0" eaLnBrk="1" fontAlgn="base" hangingPunct="1">
        <a:spcBef>
          <a:spcPct val="20000"/>
        </a:spcBef>
        <a:spcAft>
          <a:spcPct val="0"/>
        </a:spcAft>
        <a:buClr>
          <a:schemeClr val="hlink"/>
        </a:buClr>
        <a:buSzPct val="80000"/>
        <a:buFont typeface="Wingdings" pitchFamily="2" charset="2"/>
        <a:buChar char="l"/>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60000"/>
        <a:buFont typeface="Wingdings" pitchFamily="2" charset="2"/>
        <a:buChar char="n"/>
        <a:defRPr>
          <a:solidFill>
            <a:schemeClr val="tx1"/>
          </a:solidFill>
          <a:latin typeface="+mn-lt"/>
        </a:defRPr>
      </a:lvl2pPr>
      <a:lvl3pPr marL="1143000" indent="-228600" algn="l" rtl="0" eaLnBrk="1" fontAlgn="base" hangingPunct="1">
        <a:spcBef>
          <a:spcPct val="20000"/>
        </a:spcBef>
        <a:spcAft>
          <a:spcPct val="0"/>
        </a:spcAft>
        <a:buClr>
          <a:schemeClr val="hlink"/>
        </a:buClr>
        <a:buSzPct val="95000"/>
        <a:buFont typeface="Wingdings" pitchFamily="2" charset="2"/>
        <a:buChar char="w"/>
        <a:defRPr sz="1600">
          <a:solidFill>
            <a:schemeClr val="tx1"/>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n"/>
        <a:defRPr sz="1400">
          <a:solidFill>
            <a:schemeClr val="tx1"/>
          </a:solidFill>
          <a:latin typeface="+mn-lt"/>
        </a:defRPr>
      </a:lvl4pPr>
      <a:lvl5pPr marL="20574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5pPr>
      <a:lvl6pPr marL="25146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6pPr>
      <a:lvl7pPr marL="29718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7pPr>
      <a:lvl8pPr marL="34290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8pPr>
      <a:lvl9pPr marL="3886200" indent="-228600" algn="l" rtl="0" eaLnBrk="1" fontAlgn="base" hangingPunct="1">
        <a:spcBef>
          <a:spcPct val="20000"/>
        </a:spcBef>
        <a:spcAft>
          <a:spcPct val="0"/>
        </a:spcAft>
        <a:buClr>
          <a:schemeClr val="hlink"/>
        </a:buClr>
        <a:buSzPct val="60000"/>
        <a:buFont typeface="Wingdings" pitchFamily="2" charset="2"/>
        <a:buChar char="n"/>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uka.org/flai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uka.org/flair"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fluka.org/flair/faq.html" TargetMode="External"/><Relationship Id="rId4" Type="http://schemas.openxmlformats.org/officeDocument/2006/relationships/hyperlink" Target="http://www.fluka.org/flair/download.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cstate="print"/>
          <a:srcRect/>
          <a:stretch>
            <a:fillRect/>
          </a:stretch>
        </p:blipFill>
        <p:spPr bwMode="white">
          <a:xfrm>
            <a:off x="4508500" y="3365500"/>
            <a:ext cx="139700" cy="139700"/>
          </a:xfrm>
          <a:prstGeom prst="rect">
            <a:avLst/>
          </a:prstGeom>
          <a:noFill/>
          <a:ln w="9525">
            <a:noFill/>
            <a:miter lim="800000"/>
            <a:headEnd/>
            <a:tailEnd/>
          </a:ln>
        </p:spPr>
      </p:pic>
      <p:pic>
        <p:nvPicPr>
          <p:cNvPr id="3075" name="Picture 3"/>
          <p:cNvPicPr>
            <a:picLocks noChangeArrowheads="1"/>
          </p:cNvPicPr>
          <p:nvPr/>
        </p:nvPicPr>
        <p:blipFill>
          <a:blip r:embed="rId3" cstate="print"/>
          <a:srcRect/>
          <a:stretch>
            <a:fillRect/>
          </a:stretch>
        </p:blipFill>
        <p:spPr bwMode="white">
          <a:xfrm>
            <a:off x="4508500" y="3365500"/>
            <a:ext cx="139700" cy="139700"/>
          </a:xfrm>
          <a:prstGeom prst="rect">
            <a:avLst/>
          </a:prstGeom>
          <a:noFill/>
          <a:ln w="9525">
            <a:noFill/>
            <a:miter lim="800000"/>
            <a:headEnd/>
            <a:tailEnd/>
          </a:ln>
        </p:spPr>
      </p:pic>
      <p:sp>
        <p:nvSpPr>
          <p:cNvPr id="8" name="Rectangle 7"/>
          <p:cNvSpPr>
            <a:spLocks noChangeArrowheads="1"/>
          </p:cNvSpPr>
          <p:nvPr/>
        </p:nvSpPr>
        <p:spPr bwMode="auto">
          <a:xfrm>
            <a:off x="807228" y="1822222"/>
            <a:ext cx="7365172" cy="990600"/>
          </a:xfrm>
          <a:prstGeom prst="rect">
            <a:avLst/>
          </a:prstGeom>
          <a:noFill/>
          <a:ln w="9525">
            <a:noFill/>
            <a:miter lim="800000"/>
            <a:headEnd/>
            <a:tailEnd/>
          </a:ln>
        </p:spPr>
        <p:txBody>
          <a:bodyPr lIns="92075" tIns="46038" rIns="92075" bIns="46038" anchor="b"/>
          <a:lstStyle/>
          <a:p>
            <a:pPr algn="l"/>
            <a:r>
              <a:rPr lang="en-US" sz="4000" b="0" dirty="0" smtClean="0">
                <a:solidFill>
                  <a:schemeClr val="tx2"/>
                </a:solidFill>
              </a:rPr>
              <a:t>Introduction to Flair</a:t>
            </a:r>
            <a:endParaRPr lang="en-US" sz="4000" b="0" dirty="0">
              <a:solidFill>
                <a:schemeClr val="tx2"/>
              </a:solidFill>
            </a:endParaRPr>
          </a:p>
        </p:txBody>
      </p:sp>
      <p:sp>
        <p:nvSpPr>
          <p:cNvPr id="9" name="Rectangle 8"/>
          <p:cNvSpPr>
            <a:spLocks noChangeArrowheads="1"/>
          </p:cNvSpPr>
          <p:nvPr/>
        </p:nvSpPr>
        <p:spPr bwMode="auto">
          <a:xfrm>
            <a:off x="2448735" y="4586351"/>
            <a:ext cx="5761037" cy="863600"/>
          </a:xfrm>
          <a:prstGeom prst="rect">
            <a:avLst/>
          </a:prstGeom>
          <a:noFill/>
          <a:ln w="9525">
            <a:noFill/>
            <a:miter lim="800000"/>
            <a:headEnd/>
            <a:tailEnd/>
          </a:ln>
        </p:spPr>
        <p:txBody>
          <a:bodyPr lIns="92075" tIns="46038" rIns="92075" bIns="46038"/>
          <a:lstStyle/>
          <a:p>
            <a:pPr marL="342900" indent="-342900" algn="ctr" eaLnBrk="0" hangingPunct="0">
              <a:spcBef>
                <a:spcPct val="20000"/>
              </a:spcBef>
              <a:buClr>
                <a:schemeClr val="hlink"/>
              </a:buClr>
              <a:buSzPct val="80000"/>
              <a:buFont typeface="Wingdings" pitchFamily="2" charset="2"/>
              <a:buNone/>
            </a:pPr>
            <a:endParaRPr lang="en-US" sz="2000" dirty="0"/>
          </a:p>
          <a:p>
            <a:pPr marL="342900" indent="-342900" algn="r" eaLnBrk="0" hangingPunct="0">
              <a:spcBef>
                <a:spcPct val="20000"/>
              </a:spcBef>
              <a:buClr>
                <a:schemeClr val="hlink"/>
              </a:buClr>
              <a:buSzPct val="80000"/>
              <a:buFont typeface="Wingdings" pitchFamily="2" charset="2"/>
              <a:buNone/>
            </a:pPr>
            <a:r>
              <a:rPr lang="en-US" sz="2000" b="0" dirty="0" smtClean="0"/>
              <a:t>FLUKA Beginner’s Course</a:t>
            </a:r>
            <a:endParaRPr lang="en-US" sz="2000" b="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eaLnBrk="1" hangingPunct="1"/>
            <a:r>
              <a:rPr lang="en-US" sz="3600" smtClean="0"/>
              <a:t>Menus</a:t>
            </a:r>
          </a:p>
        </p:txBody>
      </p:sp>
      <p:sp>
        <p:nvSpPr>
          <p:cNvPr id="18437" name="Rectangle 10"/>
          <p:cNvSpPr>
            <a:spLocks noGrp="1" noChangeArrowheads="1"/>
          </p:cNvSpPr>
          <p:nvPr>
            <p:ph idx="1"/>
          </p:nvPr>
        </p:nvSpPr>
        <p:spPr>
          <a:xfrm>
            <a:off x="827088" y="1628775"/>
            <a:ext cx="7924800" cy="4176713"/>
          </a:xfrm>
        </p:spPr>
        <p:txBody>
          <a:bodyPr/>
          <a:lstStyle/>
          <a:p>
            <a:pPr eaLnBrk="1" hangingPunct="1">
              <a:buFont typeface="Wingdings" pitchFamily="2" charset="2"/>
              <a:buNone/>
              <a:tabLst>
                <a:tab pos="1081088" algn="l"/>
              </a:tabLst>
            </a:pPr>
            <a:r>
              <a:rPr lang="en-US" sz="2000" u="sng" dirty="0" smtClean="0">
                <a:solidFill>
                  <a:srgbClr val="010103"/>
                </a:solidFill>
              </a:rPr>
              <a:t>F</a:t>
            </a:r>
            <a:r>
              <a:rPr lang="en-US" sz="2000" dirty="0" smtClean="0">
                <a:solidFill>
                  <a:srgbClr val="010103"/>
                </a:solidFill>
              </a:rPr>
              <a:t>ile</a:t>
            </a:r>
            <a:r>
              <a:rPr lang="en-US" sz="2000" dirty="0" smtClean="0"/>
              <a:t>	</a:t>
            </a:r>
            <a:r>
              <a:rPr lang="en-US" sz="1800" dirty="0" smtClean="0"/>
              <a:t>I/O, export to other formats, printing, recent projects</a:t>
            </a:r>
          </a:p>
          <a:p>
            <a:pPr eaLnBrk="1" hangingPunct="1">
              <a:buFont typeface="Wingdings" pitchFamily="2" charset="2"/>
              <a:buNone/>
              <a:tabLst>
                <a:tab pos="1081088" algn="l"/>
              </a:tabLst>
            </a:pPr>
            <a:r>
              <a:rPr lang="en-US" sz="2000" u="sng" dirty="0" smtClean="0">
                <a:solidFill>
                  <a:srgbClr val="010103"/>
                </a:solidFill>
              </a:rPr>
              <a:t>E</a:t>
            </a:r>
            <a:r>
              <a:rPr lang="en-US" sz="2000" dirty="0" smtClean="0">
                <a:solidFill>
                  <a:srgbClr val="010103"/>
                </a:solidFill>
              </a:rPr>
              <a:t>dit</a:t>
            </a:r>
            <a:r>
              <a:rPr lang="en-US" sz="2000" dirty="0" smtClean="0"/>
              <a:t>	</a:t>
            </a:r>
            <a:r>
              <a:rPr lang="en-US" sz="1800" dirty="0" smtClean="0"/>
              <a:t>Common editing features: Cut, Paste, Add, Del, Clone, Filter</a:t>
            </a:r>
          </a:p>
          <a:p>
            <a:pPr eaLnBrk="1" hangingPunct="1">
              <a:buFont typeface="Wingdings" pitchFamily="2" charset="2"/>
              <a:buNone/>
              <a:tabLst>
                <a:tab pos="1081088" algn="l"/>
              </a:tabLst>
            </a:pPr>
            <a:r>
              <a:rPr lang="en-US" sz="2000" u="sng" dirty="0" smtClean="0">
                <a:solidFill>
                  <a:srgbClr val="010103"/>
                </a:solidFill>
              </a:rPr>
              <a:t>C</a:t>
            </a:r>
            <a:r>
              <a:rPr lang="en-US" sz="2000" dirty="0" smtClean="0">
                <a:solidFill>
                  <a:srgbClr val="010103"/>
                </a:solidFill>
              </a:rPr>
              <a:t>ard</a:t>
            </a:r>
            <a:r>
              <a:rPr lang="en-US" sz="2000" dirty="0" smtClean="0"/>
              <a:t>	</a:t>
            </a:r>
            <a:r>
              <a:rPr lang="en-US" sz="1800" dirty="0" smtClean="0"/>
              <a:t>Add or change cards in input; grouped by Categories</a:t>
            </a:r>
          </a:p>
          <a:p>
            <a:pPr eaLnBrk="1" hangingPunct="1">
              <a:buFont typeface="Wingdings" pitchFamily="2" charset="2"/>
              <a:buNone/>
              <a:tabLst>
                <a:tab pos="1081088" algn="l"/>
              </a:tabLst>
            </a:pPr>
            <a:r>
              <a:rPr lang="en-US" sz="2000" u="sng" dirty="0" smtClean="0">
                <a:solidFill>
                  <a:srgbClr val="010103"/>
                </a:solidFill>
              </a:rPr>
              <a:t>I</a:t>
            </a:r>
            <a:r>
              <a:rPr lang="en-US" sz="2000" dirty="0" smtClean="0">
                <a:solidFill>
                  <a:srgbClr val="010103"/>
                </a:solidFill>
              </a:rPr>
              <a:t>nput</a:t>
            </a:r>
            <a:r>
              <a:rPr lang="en-US" sz="2000" dirty="0" smtClean="0"/>
              <a:t>	</a:t>
            </a:r>
            <a:r>
              <a:rPr lang="en-US" sz="1800" dirty="0" smtClean="0"/>
              <a:t>Commands to manipulate input cards</a:t>
            </a:r>
          </a:p>
          <a:p>
            <a:pPr eaLnBrk="1" hangingPunct="1">
              <a:buFont typeface="Wingdings" pitchFamily="2" charset="2"/>
              <a:buNone/>
              <a:tabLst>
                <a:tab pos="1081088" algn="l"/>
              </a:tabLst>
            </a:pPr>
            <a:r>
              <a:rPr lang="en-US" sz="2000" u="sng" dirty="0" smtClean="0">
                <a:solidFill>
                  <a:srgbClr val="010103"/>
                </a:solidFill>
              </a:rPr>
              <a:t>V</a:t>
            </a:r>
            <a:r>
              <a:rPr lang="en-US" sz="2000" dirty="0" smtClean="0">
                <a:solidFill>
                  <a:srgbClr val="010103"/>
                </a:solidFill>
              </a:rPr>
              <a:t>iew</a:t>
            </a:r>
            <a:r>
              <a:rPr lang="en-US" sz="2000" dirty="0" smtClean="0"/>
              <a:t>	</a:t>
            </a:r>
            <a:r>
              <a:rPr lang="en-US" sz="1800" dirty="0" smtClean="0"/>
              <a:t>Accessing various views of flair</a:t>
            </a:r>
          </a:p>
          <a:p>
            <a:pPr eaLnBrk="1" hangingPunct="1">
              <a:buFont typeface="Wingdings" pitchFamily="2" charset="2"/>
              <a:buNone/>
              <a:tabLst>
                <a:tab pos="1081088" algn="l"/>
              </a:tabLst>
            </a:pPr>
            <a:r>
              <a:rPr lang="en-US" sz="2000" u="sng" dirty="0" smtClean="0">
                <a:solidFill>
                  <a:srgbClr val="010103"/>
                </a:solidFill>
              </a:rPr>
              <a:t>T</a:t>
            </a:r>
            <a:r>
              <a:rPr lang="en-US" sz="2000" dirty="0" smtClean="0">
                <a:solidFill>
                  <a:srgbClr val="010103"/>
                </a:solidFill>
              </a:rPr>
              <a:t>ools</a:t>
            </a:r>
            <a:r>
              <a:rPr lang="en-US" sz="2000" dirty="0" smtClean="0"/>
              <a:t>	</a:t>
            </a:r>
            <a:r>
              <a:rPr lang="en-US" sz="1800" dirty="0" smtClean="0"/>
              <a:t>General purpose commands: Terminal, Browser, Preferences</a:t>
            </a:r>
          </a:p>
          <a:p>
            <a:pPr eaLnBrk="1" hangingPunct="1">
              <a:buFont typeface="Wingdings" pitchFamily="2" charset="2"/>
              <a:buNone/>
              <a:tabLst>
                <a:tab pos="1081088" algn="l"/>
              </a:tabLst>
            </a:pPr>
            <a:r>
              <a:rPr lang="en-US" sz="2000" u="sng" dirty="0" smtClean="0">
                <a:solidFill>
                  <a:srgbClr val="010103"/>
                </a:solidFill>
              </a:rPr>
              <a:t>H</a:t>
            </a:r>
            <a:r>
              <a:rPr lang="en-US" sz="2000" dirty="0" smtClean="0">
                <a:solidFill>
                  <a:srgbClr val="010103"/>
                </a:solidFill>
              </a:rPr>
              <a:t>elp</a:t>
            </a:r>
            <a:r>
              <a:rPr lang="en-US" sz="2000" dirty="0" smtClean="0"/>
              <a:t>	</a:t>
            </a:r>
            <a:r>
              <a:rPr lang="en-US" sz="1800" dirty="0" smtClean="0"/>
              <a:t>Access to help, check for updates, web page, about dialog</a:t>
            </a:r>
          </a:p>
          <a:p>
            <a:pPr eaLnBrk="1" hangingPunct="1">
              <a:buFont typeface="Wingdings" pitchFamily="2" charset="2"/>
              <a:buNone/>
              <a:tabLst>
                <a:tab pos="1081088" algn="l"/>
              </a:tabLst>
            </a:pPr>
            <a:endParaRPr lang="en-US" sz="1800" dirty="0" smtClean="0"/>
          </a:p>
          <a:p>
            <a:pPr eaLnBrk="1" hangingPunct="1">
              <a:buFont typeface="Wingdings" pitchFamily="2" charset="2"/>
              <a:buNone/>
              <a:tabLst>
                <a:tab pos="1081088" algn="l"/>
              </a:tabLst>
            </a:pPr>
            <a:r>
              <a:rPr lang="en-US" sz="1800" dirty="0" smtClean="0"/>
              <a:t>Keyboard Short cuts (Linux/Windows): </a:t>
            </a:r>
            <a:r>
              <a:rPr lang="en-US" sz="1800" dirty="0" smtClean="0">
                <a:solidFill>
                  <a:srgbClr val="800000"/>
                </a:solidFill>
              </a:rPr>
              <a:t>F10</a:t>
            </a:r>
            <a:r>
              <a:rPr lang="en-US" sz="1800" dirty="0" smtClean="0"/>
              <a:t> or </a:t>
            </a:r>
            <a:r>
              <a:rPr lang="en-US" sz="1800" dirty="0" err="1" smtClean="0">
                <a:solidFill>
                  <a:srgbClr val="800000"/>
                </a:solidFill>
              </a:rPr>
              <a:t>Alt+</a:t>
            </a:r>
            <a:r>
              <a:rPr lang="en-US" sz="1800" i="1" dirty="0" err="1" smtClean="0"/>
              <a:t>F</a:t>
            </a:r>
            <a:r>
              <a:rPr lang="en-US" sz="1800" i="1" dirty="0" smtClean="0"/>
              <a:t>, E, C, I, V, T, H</a:t>
            </a:r>
          </a:p>
        </p:txBody>
      </p:sp>
      <p:sp>
        <p:nvSpPr>
          <p:cNvPr id="18435" name="Slide Number Placeholder 5"/>
          <p:cNvSpPr>
            <a:spLocks noGrp="1"/>
          </p:cNvSpPr>
          <p:nvPr>
            <p:ph type="sldNum" sz="quarter" idx="11"/>
          </p:nvPr>
        </p:nvSpPr>
        <p:spPr>
          <a:noFill/>
        </p:spPr>
        <p:txBody>
          <a:bodyPr/>
          <a:lstStyle/>
          <a:p>
            <a:fld id="{4AE89DA7-9838-432C-8911-C34F01B80F78}" type="slidenum">
              <a:rPr lang="en-US"/>
              <a:pPr/>
              <a:t>10</a:t>
            </a:fld>
            <a:endParaRPr lang="en-US"/>
          </a:p>
        </p:txBody>
      </p:sp>
      <p:sp>
        <p:nvSpPr>
          <p:cNvPr id="18438" name="Text Box 11"/>
          <p:cNvSpPr txBox="1">
            <a:spLocks noChangeArrowheads="1"/>
          </p:cNvSpPr>
          <p:nvPr/>
        </p:nvSpPr>
        <p:spPr bwMode="auto">
          <a:xfrm>
            <a:off x="827088" y="981075"/>
            <a:ext cx="7777162" cy="396875"/>
          </a:xfrm>
          <a:prstGeom prst="rect">
            <a:avLst/>
          </a:prstGeom>
          <a:solidFill>
            <a:schemeClr val="accent2"/>
          </a:solidFill>
          <a:ln w="28575" algn="ctr">
            <a:noFill/>
            <a:miter lim="800000"/>
            <a:headEnd type="none" w="sm" len="sm"/>
            <a:tailEnd type="none" w="lg" len="med"/>
          </a:ln>
        </p:spPr>
        <p:txBody>
          <a:bodyPr>
            <a:spAutoFit/>
          </a:bodyPr>
          <a:lstStyle/>
          <a:p>
            <a:pPr>
              <a:spcBef>
                <a:spcPct val="50000"/>
              </a:spcBef>
            </a:pPr>
            <a:r>
              <a:rPr lang="en-US" u="sng">
                <a:solidFill>
                  <a:srgbClr val="010103"/>
                </a:solidFill>
              </a:rPr>
              <a:t>F</a:t>
            </a:r>
            <a:r>
              <a:rPr lang="en-US">
                <a:solidFill>
                  <a:srgbClr val="010103"/>
                </a:solidFill>
              </a:rPr>
              <a:t>ile	</a:t>
            </a:r>
            <a:r>
              <a:rPr lang="en-US" u="sng">
                <a:solidFill>
                  <a:srgbClr val="010103"/>
                </a:solidFill>
              </a:rPr>
              <a:t>E</a:t>
            </a:r>
            <a:r>
              <a:rPr lang="en-US">
                <a:solidFill>
                  <a:srgbClr val="010103"/>
                </a:solidFill>
              </a:rPr>
              <a:t>dit	</a:t>
            </a:r>
            <a:r>
              <a:rPr lang="en-US" u="sng">
                <a:solidFill>
                  <a:srgbClr val="010103"/>
                </a:solidFill>
              </a:rPr>
              <a:t>C</a:t>
            </a:r>
            <a:r>
              <a:rPr lang="en-US">
                <a:solidFill>
                  <a:srgbClr val="010103"/>
                </a:solidFill>
              </a:rPr>
              <a:t>ard	</a:t>
            </a:r>
            <a:r>
              <a:rPr lang="en-US" u="sng">
                <a:solidFill>
                  <a:srgbClr val="010103"/>
                </a:solidFill>
              </a:rPr>
              <a:t>I</a:t>
            </a:r>
            <a:r>
              <a:rPr lang="en-US">
                <a:solidFill>
                  <a:srgbClr val="010103"/>
                </a:solidFill>
              </a:rPr>
              <a:t>nput	</a:t>
            </a:r>
            <a:r>
              <a:rPr lang="en-US" u="sng">
                <a:solidFill>
                  <a:srgbClr val="010103"/>
                </a:solidFill>
              </a:rPr>
              <a:t>V</a:t>
            </a:r>
            <a:r>
              <a:rPr lang="en-US">
                <a:solidFill>
                  <a:srgbClr val="010103"/>
                </a:solidFill>
              </a:rPr>
              <a:t>iew	</a:t>
            </a:r>
            <a:r>
              <a:rPr lang="en-US" u="sng">
                <a:solidFill>
                  <a:srgbClr val="010103"/>
                </a:solidFill>
              </a:rPr>
              <a:t>T</a:t>
            </a:r>
            <a:r>
              <a:rPr lang="en-US">
                <a:solidFill>
                  <a:srgbClr val="010103"/>
                </a:solidFill>
              </a:rPr>
              <a:t>ools	</a:t>
            </a:r>
            <a:r>
              <a:rPr lang="en-US" u="sng">
                <a:solidFill>
                  <a:srgbClr val="010103"/>
                </a:solidFill>
              </a:rPr>
              <a:t>H</a:t>
            </a:r>
            <a:r>
              <a:rPr lang="en-US">
                <a:solidFill>
                  <a:srgbClr val="010103"/>
                </a:solidFill>
              </a:rPr>
              <a:t>elp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IntroductionFlair_0311_newbar_image_right.png"/>
          <p:cNvPicPr>
            <a:picLocks noChangeAspect="1"/>
          </p:cNvPicPr>
          <p:nvPr/>
        </p:nvPicPr>
        <p:blipFill>
          <a:blip r:embed="rId2" cstate="print"/>
          <a:stretch>
            <a:fillRect/>
          </a:stretch>
        </p:blipFill>
        <p:spPr>
          <a:xfrm>
            <a:off x="1259632" y="3070096"/>
            <a:ext cx="6717568" cy="502920"/>
          </a:xfrm>
          <a:prstGeom prst="rect">
            <a:avLst/>
          </a:prstGeom>
        </p:spPr>
      </p:pic>
      <p:pic>
        <p:nvPicPr>
          <p:cNvPr id="21" name="Picture 20" descr="IntroductionFlair_0311_newbar_image_left.png"/>
          <p:cNvPicPr>
            <a:picLocks noChangeAspect="1"/>
          </p:cNvPicPr>
          <p:nvPr/>
        </p:nvPicPr>
        <p:blipFill>
          <a:blip r:embed="rId3" cstate="print"/>
          <a:stretch>
            <a:fillRect/>
          </a:stretch>
        </p:blipFill>
        <p:spPr>
          <a:xfrm>
            <a:off x="810549" y="1404681"/>
            <a:ext cx="7969341" cy="502920"/>
          </a:xfrm>
          <a:prstGeom prst="rect">
            <a:avLst/>
          </a:prstGeom>
        </p:spPr>
      </p:pic>
      <p:sp>
        <p:nvSpPr>
          <p:cNvPr id="19462" name="Rectangle 2"/>
          <p:cNvSpPr>
            <a:spLocks noGrp="1" noChangeArrowheads="1"/>
          </p:cNvSpPr>
          <p:nvPr>
            <p:ph type="title"/>
          </p:nvPr>
        </p:nvSpPr>
        <p:spPr/>
        <p:txBody>
          <a:bodyPr/>
          <a:lstStyle/>
          <a:p>
            <a:pPr eaLnBrk="1" hangingPunct="1"/>
            <a:r>
              <a:rPr lang="en-US" sz="3600" smtClean="0"/>
              <a:t>Toolbar</a:t>
            </a:r>
          </a:p>
        </p:txBody>
      </p:sp>
      <p:sp>
        <p:nvSpPr>
          <p:cNvPr id="19459" name="Slide Number Placeholder 4"/>
          <p:cNvSpPr>
            <a:spLocks noGrp="1"/>
          </p:cNvSpPr>
          <p:nvPr>
            <p:ph type="sldNum" sz="quarter" idx="11"/>
          </p:nvPr>
        </p:nvSpPr>
        <p:spPr>
          <a:noFill/>
        </p:spPr>
        <p:txBody>
          <a:bodyPr/>
          <a:lstStyle/>
          <a:p>
            <a:fld id="{7CE17733-CECB-4CB8-AA04-441540CCC4F0}" type="slidenum">
              <a:rPr lang="en-US"/>
              <a:pPr/>
              <a:t>11</a:t>
            </a:fld>
            <a:endParaRPr lang="en-US"/>
          </a:p>
        </p:txBody>
      </p:sp>
      <p:sp>
        <p:nvSpPr>
          <p:cNvPr id="19463" name="Text Box 9"/>
          <p:cNvSpPr txBox="1">
            <a:spLocks noChangeArrowheads="1"/>
          </p:cNvSpPr>
          <p:nvPr/>
        </p:nvSpPr>
        <p:spPr bwMode="auto">
          <a:xfrm>
            <a:off x="623763" y="1915492"/>
            <a:ext cx="2298700" cy="396875"/>
          </a:xfrm>
          <a:prstGeom prst="rect">
            <a:avLst/>
          </a:prstGeom>
          <a:noFill/>
          <a:ln w="28575" algn="ctr">
            <a:noFill/>
            <a:miter lim="800000"/>
            <a:headEnd type="none" w="sm" len="sm"/>
            <a:tailEnd type="none" w="lg" len="med"/>
          </a:ln>
        </p:spPr>
        <p:txBody>
          <a:bodyPr wrap="none">
            <a:spAutoFit/>
          </a:bodyPr>
          <a:lstStyle/>
          <a:p>
            <a:r>
              <a:rPr lang="en-US">
                <a:solidFill>
                  <a:srgbClr val="010103"/>
                </a:solidFill>
              </a:rPr>
              <a:t>Project Control I/O</a:t>
            </a:r>
          </a:p>
        </p:txBody>
      </p:sp>
      <p:sp>
        <p:nvSpPr>
          <p:cNvPr id="19464" name="Rectangle 11"/>
          <p:cNvSpPr>
            <a:spLocks noChangeArrowheads="1"/>
          </p:cNvSpPr>
          <p:nvPr/>
        </p:nvSpPr>
        <p:spPr bwMode="auto">
          <a:xfrm>
            <a:off x="767010" y="1375767"/>
            <a:ext cx="1439863" cy="504800"/>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65" name="Rectangle 12"/>
          <p:cNvSpPr>
            <a:spLocks noChangeArrowheads="1"/>
          </p:cNvSpPr>
          <p:nvPr/>
        </p:nvSpPr>
        <p:spPr bwMode="auto">
          <a:xfrm>
            <a:off x="2423988" y="1375767"/>
            <a:ext cx="1008062" cy="504800"/>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66" name="Text Box 13"/>
          <p:cNvSpPr txBox="1">
            <a:spLocks noChangeArrowheads="1"/>
          </p:cNvSpPr>
          <p:nvPr/>
        </p:nvSpPr>
        <p:spPr bwMode="auto">
          <a:xfrm>
            <a:off x="2212850" y="978867"/>
            <a:ext cx="1435100" cy="396875"/>
          </a:xfrm>
          <a:prstGeom prst="rect">
            <a:avLst/>
          </a:prstGeom>
          <a:noFill/>
          <a:ln w="28575" algn="ctr">
            <a:noFill/>
            <a:miter lim="800000"/>
            <a:headEnd type="none" w="sm" len="sm"/>
            <a:tailEnd type="none" w="lg" len="med"/>
          </a:ln>
        </p:spPr>
        <p:txBody>
          <a:bodyPr wrap="none">
            <a:spAutoFit/>
          </a:bodyPr>
          <a:lstStyle/>
          <a:p>
            <a:r>
              <a:rPr lang="en-US">
                <a:solidFill>
                  <a:srgbClr val="010103"/>
                </a:solidFill>
              </a:rPr>
              <a:t>Undo/Redo</a:t>
            </a:r>
          </a:p>
        </p:txBody>
      </p:sp>
      <p:sp>
        <p:nvSpPr>
          <p:cNvPr id="19467" name="Text Box 14"/>
          <p:cNvSpPr txBox="1">
            <a:spLocks noChangeArrowheads="1"/>
          </p:cNvSpPr>
          <p:nvPr/>
        </p:nvSpPr>
        <p:spPr bwMode="auto">
          <a:xfrm>
            <a:off x="3384425" y="1952005"/>
            <a:ext cx="1919288" cy="396875"/>
          </a:xfrm>
          <a:prstGeom prst="rect">
            <a:avLst/>
          </a:prstGeom>
          <a:noFill/>
          <a:ln w="28575" algn="ctr">
            <a:noFill/>
            <a:miter lim="800000"/>
            <a:headEnd type="none" w="sm" len="sm"/>
            <a:tailEnd type="none" w="lg" len="med"/>
          </a:ln>
        </p:spPr>
        <p:txBody>
          <a:bodyPr wrap="none">
            <a:spAutoFit/>
          </a:bodyPr>
          <a:lstStyle/>
          <a:p>
            <a:r>
              <a:rPr lang="en-US">
                <a:solidFill>
                  <a:srgbClr val="010103"/>
                </a:solidFill>
              </a:rPr>
              <a:t>Cut/Copy/Paste</a:t>
            </a:r>
          </a:p>
        </p:txBody>
      </p:sp>
      <p:sp>
        <p:nvSpPr>
          <p:cNvPr id="19468" name="Rectangle 15"/>
          <p:cNvSpPr>
            <a:spLocks noChangeArrowheads="1"/>
          </p:cNvSpPr>
          <p:nvPr/>
        </p:nvSpPr>
        <p:spPr bwMode="auto">
          <a:xfrm>
            <a:off x="3575620" y="1375767"/>
            <a:ext cx="1439862" cy="504800"/>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69" name="Rectangle 16"/>
          <p:cNvSpPr>
            <a:spLocks noChangeArrowheads="1"/>
          </p:cNvSpPr>
          <p:nvPr/>
        </p:nvSpPr>
        <p:spPr bwMode="auto">
          <a:xfrm>
            <a:off x="5231233" y="1375767"/>
            <a:ext cx="1368425" cy="504800"/>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70" name="Text Box 17"/>
          <p:cNvSpPr txBox="1">
            <a:spLocks noChangeArrowheads="1"/>
          </p:cNvSpPr>
          <p:nvPr/>
        </p:nvSpPr>
        <p:spPr bwMode="auto">
          <a:xfrm>
            <a:off x="5087813" y="978867"/>
            <a:ext cx="1312862" cy="396875"/>
          </a:xfrm>
          <a:prstGeom prst="rect">
            <a:avLst/>
          </a:prstGeom>
          <a:noFill/>
          <a:ln w="28575" algn="ctr">
            <a:noFill/>
            <a:miter lim="800000"/>
            <a:headEnd type="none" w="sm" len="sm"/>
            <a:tailEnd type="none" w="lg" len="med"/>
          </a:ln>
        </p:spPr>
        <p:txBody>
          <a:bodyPr wrap="none">
            <a:spAutoFit/>
          </a:bodyPr>
          <a:lstStyle/>
          <a:p>
            <a:r>
              <a:rPr lang="en-US">
                <a:solidFill>
                  <a:srgbClr val="010103"/>
                </a:solidFill>
              </a:rPr>
              <a:t>Find/Filter</a:t>
            </a:r>
          </a:p>
        </p:txBody>
      </p:sp>
      <p:sp>
        <p:nvSpPr>
          <p:cNvPr id="19471" name="Text Box 18"/>
          <p:cNvSpPr txBox="1">
            <a:spLocks noChangeArrowheads="1"/>
          </p:cNvSpPr>
          <p:nvPr/>
        </p:nvSpPr>
        <p:spPr bwMode="auto">
          <a:xfrm>
            <a:off x="6311775" y="1915492"/>
            <a:ext cx="2652713" cy="396875"/>
          </a:xfrm>
          <a:prstGeom prst="rect">
            <a:avLst/>
          </a:prstGeom>
          <a:noFill/>
          <a:ln w="28575" algn="ctr">
            <a:noFill/>
            <a:miter lim="800000"/>
            <a:headEnd type="none" w="sm" len="sm"/>
            <a:tailEnd type="none" w="lg" len="med"/>
          </a:ln>
        </p:spPr>
        <p:txBody>
          <a:bodyPr wrap="none">
            <a:spAutoFit/>
          </a:bodyPr>
          <a:lstStyle/>
          <a:p>
            <a:r>
              <a:rPr lang="en-US">
                <a:solidFill>
                  <a:srgbClr val="010103"/>
                </a:solidFill>
              </a:rPr>
              <a:t>Add/Del/Clone/Toggle</a:t>
            </a:r>
          </a:p>
        </p:txBody>
      </p:sp>
      <p:sp>
        <p:nvSpPr>
          <p:cNvPr id="19472" name="Rectangle 19"/>
          <p:cNvSpPr>
            <a:spLocks noChangeArrowheads="1"/>
          </p:cNvSpPr>
          <p:nvPr/>
        </p:nvSpPr>
        <p:spPr bwMode="auto">
          <a:xfrm>
            <a:off x="6815682" y="1375767"/>
            <a:ext cx="1944216" cy="504800"/>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73" name="Rectangle 22"/>
          <p:cNvSpPr>
            <a:spLocks noChangeArrowheads="1"/>
          </p:cNvSpPr>
          <p:nvPr/>
        </p:nvSpPr>
        <p:spPr bwMode="auto">
          <a:xfrm>
            <a:off x="1289050" y="3069407"/>
            <a:ext cx="1008063" cy="504825"/>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74" name="Text Box 23"/>
          <p:cNvSpPr txBox="1">
            <a:spLocks noChangeArrowheads="1"/>
          </p:cNvSpPr>
          <p:nvPr/>
        </p:nvSpPr>
        <p:spPr bwMode="auto">
          <a:xfrm>
            <a:off x="869975" y="2564904"/>
            <a:ext cx="1901825" cy="396875"/>
          </a:xfrm>
          <a:prstGeom prst="rect">
            <a:avLst/>
          </a:prstGeom>
          <a:noFill/>
          <a:ln w="28575" algn="ctr">
            <a:noFill/>
            <a:miter lim="800000"/>
            <a:headEnd type="none" w="sm" len="sm"/>
            <a:tailEnd type="none" w="lg" len="med"/>
          </a:ln>
        </p:spPr>
        <p:txBody>
          <a:bodyPr wrap="none">
            <a:spAutoFit/>
          </a:bodyPr>
          <a:lstStyle/>
          <a:p>
            <a:r>
              <a:rPr lang="en-US" dirty="0">
                <a:solidFill>
                  <a:srgbClr val="010103"/>
                </a:solidFill>
              </a:rPr>
              <a:t>Move Up/Down</a:t>
            </a:r>
          </a:p>
        </p:txBody>
      </p:sp>
      <p:sp>
        <p:nvSpPr>
          <p:cNvPr id="19475" name="Rectangle 24"/>
          <p:cNvSpPr>
            <a:spLocks noChangeArrowheads="1"/>
          </p:cNvSpPr>
          <p:nvPr/>
        </p:nvSpPr>
        <p:spPr bwMode="auto">
          <a:xfrm>
            <a:off x="2411761" y="3069407"/>
            <a:ext cx="5616624" cy="504825"/>
          </a:xfrm>
          <a:prstGeom prst="rect">
            <a:avLst/>
          </a:prstGeom>
          <a:noFill/>
          <a:ln w="28575" algn="ctr">
            <a:solidFill>
              <a:srgbClr val="800000"/>
            </a:solidFill>
            <a:miter lim="800000"/>
            <a:headEnd type="none" w="sm" len="sm"/>
            <a:tailEnd type="none" w="lg" len="med"/>
          </a:ln>
        </p:spPr>
        <p:txBody>
          <a:bodyPr wrap="none" anchor="ctr"/>
          <a:lstStyle/>
          <a:p>
            <a:endParaRPr lang="en-US"/>
          </a:p>
        </p:txBody>
      </p:sp>
      <p:sp>
        <p:nvSpPr>
          <p:cNvPr id="19476" name="Text Box 25"/>
          <p:cNvSpPr txBox="1">
            <a:spLocks noChangeArrowheads="1"/>
          </p:cNvSpPr>
          <p:nvPr/>
        </p:nvSpPr>
        <p:spPr bwMode="auto">
          <a:xfrm>
            <a:off x="1115616" y="4042226"/>
            <a:ext cx="7488832" cy="2339102"/>
          </a:xfrm>
          <a:prstGeom prst="rect">
            <a:avLst/>
          </a:prstGeom>
          <a:noFill/>
          <a:ln w="28575" algn="ctr">
            <a:noFill/>
            <a:miter lim="800000"/>
            <a:headEnd type="none" w="sm" len="sm"/>
            <a:tailEnd type="none" w="lg" len="med"/>
          </a:ln>
        </p:spPr>
        <p:txBody>
          <a:bodyPr wrap="square" numCol="2">
            <a:spAutoFit/>
          </a:bodyPr>
          <a:lstStyle/>
          <a:p>
            <a:pPr marL="457200" indent="-457200"/>
            <a:r>
              <a:rPr lang="en-US" dirty="0">
                <a:solidFill>
                  <a:srgbClr val="800000"/>
                </a:solidFill>
              </a:rPr>
              <a:t>Quick Access to:</a:t>
            </a:r>
          </a:p>
          <a:p>
            <a:pPr marL="457200" indent="-457200">
              <a:buFontTx/>
              <a:buAutoNum type="arabicPeriod"/>
            </a:pPr>
            <a:r>
              <a:rPr lang="en-US" sz="1800" dirty="0">
                <a:solidFill>
                  <a:srgbClr val="010103"/>
                </a:solidFill>
              </a:rPr>
              <a:t>Project Frame</a:t>
            </a:r>
          </a:p>
          <a:p>
            <a:pPr marL="457200" indent="-457200">
              <a:buFontTx/>
              <a:buAutoNum type="arabicPeriod"/>
            </a:pPr>
            <a:r>
              <a:rPr lang="en-US" sz="1800" dirty="0">
                <a:solidFill>
                  <a:srgbClr val="010103"/>
                </a:solidFill>
              </a:rPr>
              <a:t>Input Editor</a:t>
            </a:r>
          </a:p>
          <a:p>
            <a:pPr marL="457200" indent="-457200">
              <a:buFontTx/>
              <a:buAutoNum type="arabicPeriod"/>
            </a:pPr>
            <a:r>
              <a:rPr lang="en-US" sz="1800" dirty="0" smtClean="0">
                <a:solidFill>
                  <a:srgbClr val="010103"/>
                </a:solidFill>
              </a:rPr>
              <a:t>Geometry Editor (if installed)</a:t>
            </a:r>
          </a:p>
          <a:p>
            <a:pPr marL="457200" indent="-457200">
              <a:buFontTx/>
              <a:buAutoNum type="arabicPeriod"/>
            </a:pPr>
            <a:r>
              <a:rPr lang="en-US" sz="1800" dirty="0" smtClean="0">
                <a:solidFill>
                  <a:srgbClr val="010103"/>
                </a:solidFill>
              </a:rPr>
              <a:t>Process </a:t>
            </a:r>
            <a:r>
              <a:rPr lang="en-US" sz="1800" dirty="0">
                <a:solidFill>
                  <a:srgbClr val="010103"/>
                </a:solidFill>
              </a:rPr>
              <a:t>Summary</a:t>
            </a:r>
          </a:p>
          <a:p>
            <a:pPr marL="457200" indent="-457200">
              <a:buFontTx/>
              <a:buAutoNum type="arabicPeriod"/>
            </a:pPr>
            <a:r>
              <a:rPr lang="en-US" sz="1800" dirty="0" smtClean="0">
                <a:solidFill>
                  <a:srgbClr val="010103"/>
                </a:solidFill>
              </a:rPr>
              <a:t>Compile executables/Add user routines</a:t>
            </a:r>
          </a:p>
          <a:p>
            <a:pPr marL="457200" indent="-457200">
              <a:buFontTx/>
              <a:buAutoNum type="arabicPeriod"/>
            </a:pPr>
            <a:r>
              <a:rPr lang="en-US" sz="1800" dirty="0" smtClean="0">
                <a:solidFill>
                  <a:srgbClr val="010103"/>
                </a:solidFill>
              </a:rPr>
              <a:t>Debug Geometry</a:t>
            </a:r>
          </a:p>
          <a:p>
            <a:pPr marL="457200" indent="-457200"/>
            <a:endParaRPr lang="en-US" sz="1800" dirty="0" smtClean="0">
              <a:solidFill>
                <a:srgbClr val="010103"/>
              </a:solidFill>
            </a:endParaRPr>
          </a:p>
          <a:p>
            <a:pPr marL="457200" indent="-457200">
              <a:buFont typeface="+mj-lt"/>
              <a:buAutoNum type="arabicPeriod" startAt="7"/>
            </a:pPr>
            <a:r>
              <a:rPr lang="en-US" sz="1800" dirty="0" smtClean="0">
                <a:solidFill>
                  <a:srgbClr val="010103"/>
                </a:solidFill>
              </a:rPr>
              <a:t>Run/monitor simulations</a:t>
            </a:r>
          </a:p>
          <a:p>
            <a:pPr marL="457200" indent="-457200">
              <a:buFont typeface="+mj-lt"/>
              <a:buAutoNum type="arabicPeriod" startAt="7"/>
            </a:pPr>
            <a:r>
              <a:rPr lang="en-US" sz="1800" dirty="0" smtClean="0">
                <a:solidFill>
                  <a:srgbClr val="010103"/>
                </a:solidFill>
              </a:rPr>
              <a:t>View output files</a:t>
            </a:r>
          </a:p>
          <a:p>
            <a:pPr marL="457200" indent="-457200">
              <a:buFont typeface="+mj-lt"/>
              <a:buAutoNum type="arabicPeriod" startAt="7"/>
            </a:pPr>
            <a:r>
              <a:rPr lang="en-US" sz="1800" dirty="0" smtClean="0">
                <a:solidFill>
                  <a:srgbClr val="010103"/>
                </a:solidFill>
              </a:rPr>
              <a:t>Data merging</a:t>
            </a:r>
          </a:p>
          <a:p>
            <a:pPr marL="457200" indent="-457200">
              <a:buFont typeface="+mj-lt"/>
              <a:buAutoNum type="arabicPeriod" startAt="7"/>
            </a:pPr>
            <a:r>
              <a:rPr lang="en-US" sz="1800" dirty="0" smtClean="0">
                <a:solidFill>
                  <a:srgbClr val="010103"/>
                </a:solidFill>
              </a:rPr>
              <a:t>Plots</a:t>
            </a:r>
          </a:p>
          <a:p>
            <a:pPr marL="457200" indent="-457200">
              <a:buFont typeface="+mj-lt"/>
              <a:buAutoNum type="arabicPeriod" startAt="7"/>
            </a:pPr>
            <a:r>
              <a:rPr lang="en-US" sz="1800" dirty="0" smtClean="0">
                <a:solidFill>
                  <a:srgbClr val="010103"/>
                </a:solidFill>
              </a:rPr>
              <a:t>Databases (not yet functional)</a:t>
            </a:r>
          </a:p>
          <a:p>
            <a:pPr marL="457200" indent="-457200">
              <a:buFont typeface="+mj-lt"/>
              <a:buAutoNum type="arabicPeriod" startAt="7"/>
            </a:pPr>
            <a:r>
              <a:rPr lang="en-US" sz="1800" dirty="0" smtClean="0">
                <a:solidFill>
                  <a:srgbClr val="010103"/>
                </a:solidFill>
              </a:rPr>
              <a:t>Material Database</a:t>
            </a:r>
          </a:p>
          <a:p>
            <a:pPr marL="457200" indent="-457200">
              <a:buFont typeface="+mj-lt"/>
              <a:buAutoNum type="arabicPeriod" startAt="7"/>
            </a:pPr>
            <a:r>
              <a:rPr lang="en-US" sz="1800" dirty="0" smtClean="0">
                <a:solidFill>
                  <a:srgbClr val="010103"/>
                </a:solidFill>
              </a:rPr>
              <a:t>Help</a:t>
            </a:r>
          </a:p>
        </p:txBody>
      </p:sp>
      <p:sp>
        <p:nvSpPr>
          <p:cNvPr id="23" name="Text Box 23"/>
          <p:cNvSpPr txBox="1">
            <a:spLocks noChangeArrowheads="1"/>
          </p:cNvSpPr>
          <p:nvPr/>
        </p:nvSpPr>
        <p:spPr bwMode="auto">
          <a:xfrm>
            <a:off x="2411760"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1</a:t>
            </a:r>
            <a:endParaRPr lang="en-US" dirty="0">
              <a:solidFill>
                <a:srgbClr val="010103"/>
              </a:solidFill>
            </a:endParaRPr>
          </a:p>
        </p:txBody>
      </p:sp>
      <p:sp>
        <p:nvSpPr>
          <p:cNvPr id="25" name="Text Box 23"/>
          <p:cNvSpPr txBox="1">
            <a:spLocks noChangeArrowheads="1"/>
          </p:cNvSpPr>
          <p:nvPr/>
        </p:nvSpPr>
        <p:spPr bwMode="auto">
          <a:xfrm>
            <a:off x="2879720"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2</a:t>
            </a:r>
            <a:endParaRPr lang="en-US" dirty="0">
              <a:solidFill>
                <a:srgbClr val="010103"/>
              </a:solidFill>
            </a:endParaRPr>
          </a:p>
        </p:txBody>
      </p:sp>
      <p:sp>
        <p:nvSpPr>
          <p:cNvPr id="26" name="Text Box 23"/>
          <p:cNvSpPr txBox="1">
            <a:spLocks noChangeArrowheads="1"/>
          </p:cNvSpPr>
          <p:nvPr/>
        </p:nvSpPr>
        <p:spPr bwMode="auto">
          <a:xfrm>
            <a:off x="3311768"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3</a:t>
            </a:r>
            <a:endParaRPr lang="en-US" dirty="0">
              <a:solidFill>
                <a:srgbClr val="010103"/>
              </a:solidFill>
            </a:endParaRPr>
          </a:p>
        </p:txBody>
      </p:sp>
      <p:sp>
        <p:nvSpPr>
          <p:cNvPr id="27" name="Text Box 23"/>
          <p:cNvSpPr txBox="1">
            <a:spLocks noChangeArrowheads="1"/>
          </p:cNvSpPr>
          <p:nvPr/>
        </p:nvSpPr>
        <p:spPr bwMode="auto">
          <a:xfrm>
            <a:off x="3743816"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4</a:t>
            </a:r>
            <a:endParaRPr lang="en-US" dirty="0">
              <a:solidFill>
                <a:srgbClr val="010103"/>
              </a:solidFill>
            </a:endParaRPr>
          </a:p>
        </p:txBody>
      </p:sp>
      <p:sp>
        <p:nvSpPr>
          <p:cNvPr id="28" name="Text Box 23"/>
          <p:cNvSpPr txBox="1">
            <a:spLocks noChangeArrowheads="1"/>
          </p:cNvSpPr>
          <p:nvPr/>
        </p:nvSpPr>
        <p:spPr bwMode="auto">
          <a:xfrm>
            <a:off x="4175864"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5</a:t>
            </a:r>
            <a:endParaRPr lang="en-US" dirty="0">
              <a:solidFill>
                <a:srgbClr val="010103"/>
              </a:solidFill>
            </a:endParaRPr>
          </a:p>
        </p:txBody>
      </p:sp>
      <p:sp>
        <p:nvSpPr>
          <p:cNvPr id="29" name="Text Box 23"/>
          <p:cNvSpPr txBox="1">
            <a:spLocks noChangeArrowheads="1"/>
          </p:cNvSpPr>
          <p:nvPr/>
        </p:nvSpPr>
        <p:spPr bwMode="auto">
          <a:xfrm>
            <a:off x="4644008"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6</a:t>
            </a:r>
            <a:endParaRPr lang="en-US" dirty="0">
              <a:solidFill>
                <a:srgbClr val="010103"/>
              </a:solidFill>
            </a:endParaRPr>
          </a:p>
        </p:txBody>
      </p:sp>
      <p:sp>
        <p:nvSpPr>
          <p:cNvPr id="30" name="Text Box 23"/>
          <p:cNvSpPr txBox="1">
            <a:spLocks noChangeArrowheads="1"/>
          </p:cNvSpPr>
          <p:nvPr/>
        </p:nvSpPr>
        <p:spPr bwMode="auto">
          <a:xfrm>
            <a:off x="5019694"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7</a:t>
            </a:r>
            <a:endParaRPr lang="en-US" dirty="0">
              <a:solidFill>
                <a:srgbClr val="010103"/>
              </a:solidFill>
            </a:endParaRPr>
          </a:p>
        </p:txBody>
      </p:sp>
      <p:sp>
        <p:nvSpPr>
          <p:cNvPr id="31" name="Text Box 23"/>
          <p:cNvSpPr txBox="1">
            <a:spLocks noChangeArrowheads="1"/>
          </p:cNvSpPr>
          <p:nvPr/>
        </p:nvSpPr>
        <p:spPr bwMode="auto">
          <a:xfrm>
            <a:off x="5472008"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8</a:t>
            </a:r>
            <a:endParaRPr lang="en-US" dirty="0">
              <a:solidFill>
                <a:srgbClr val="010103"/>
              </a:solidFill>
            </a:endParaRPr>
          </a:p>
        </p:txBody>
      </p:sp>
      <p:sp>
        <p:nvSpPr>
          <p:cNvPr id="32" name="Text Box 23"/>
          <p:cNvSpPr txBox="1">
            <a:spLocks noChangeArrowheads="1"/>
          </p:cNvSpPr>
          <p:nvPr/>
        </p:nvSpPr>
        <p:spPr bwMode="auto">
          <a:xfrm>
            <a:off x="5868144" y="3573016"/>
            <a:ext cx="32412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9</a:t>
            </a:r>
            <a:endParaRPr lang="en-US" dirty="0">
              <a:solidFill>
                <a:srgbClr val="010103"/>
              </a:solidFill>
            </a:endParaRPr>
          </a:p>
        </p:txBody>
      </p:sp>
      <p:sp>
        <p:nvSpPr>
          <p:cNvPr id="33" name="Text Box 23"/>
          <p:cNvSpPr txBox="1">
            <a:spLocks noChangeArrowheads="1"/>
          </p:cNvSpPr>
          <p:nvPr/>
        </p:nvSpPr>
        <p:spPr bwMode="auto">
          <a:xfrm>
            <a:off x="6196644" y="3573016"/>
            <a:ext cx="46358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10</a:t>
            </a:r>
            <a:endParaRPr lang="en-US" dirty="0">
              <a:solidFill>
                <a:srgbClr val="010103"/>
              </a:solidFill>
            </a:endParaRPr>
          </a:p>
        </p:txBody>
      </p:sp>
      <p:sp>
        <p:nvSpPr>
          <p:cNvPr id="34" name="Text Box 23"/>
          <p:cNvSpPr txBox="1">
            <a:spLocks noChangeArrowheads="1"/>
          </p:cNvSpPr>
          <p:nvPr/>
        </p:nvSpPr>
        <p:spPr bwMode="auto">
          <a:xfrm>
            <a:off x="6628692" y="3573016"/>
            <a:ext cx="46358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11</a:t>
            </a:r>
            <a:endParaRPr lang="en-US" dirty="0">
              <a:solidFill>
                <a:srgbClr val="010103"/>
              </a:solidFill>
            </a:endParaRPr>
          </a:p>
        </p:txBody>
      </p:sp>
      <p:sp>
        <p:nvSpPr>
          <p:cNvPr id="35" name="Text Box 23"/>
          <p:cNvSpPr txBox="1">
            <a:spLocks noChangeArrowheads="1"/>
          </p:cNvSpPr>
          <p:nvPr/>
        </p:nvSpPr>
        <p:spPr bwMode="auto">
          <a:xfrm>
            <a:off x="7060740" y="3573016"/>
            <a:ext cx="46358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12</a:t>
            </a:r>
            <a:endParaRPr lang="en-US" dirty="0">
              <a:solidFill>
                <a:srgbClr val="010103"/>
              </a:solidFill>
            </a:endParaRPr>
          </a:p>
        </p:txBody>
      </p:sp>
      <p:sp>
        <p:nvSpPr>
          <p:cNvPr id="36" name="Text Box 23"/>
          <p:cNvSpPr txBox="1">
            <a:spLocks noChangeArrowheads="1"/>
          </p:cNvSpPr>
          <p:nvPr/>
        </p:nvSpPr>
        <p:spPr bwMode="auto">
          <a:xfrm>
            <a:off x="7492788" y="3573016"/>
            <a:ext cx="463588" cy="400110"/>
          </a:xfrm>
          <a:prstGeom prst="rect">
            <a:avLst/>
          </a:prstGeom>
          <a:noFill/>
          <a:ln w="28575" algn="ctr">
            <a:noFill/>
            <a:miter lim="800000"/>
            <a:headEnd type="none" w="sm" len="sm"/>
            <a:tailEnd type="none" w="lg" len="med"/>
          </a:ln>
        </p:spPr>
        <p:txBody>
          <a:bodyPr wrap="none">
            <a:spAutoFit/>
          </a:bodyPr>
          <a:lstStyle/>
          <a:p>
            <a:r>
              <a:rPr lang="en-US" dirty="0" smtClean="0">
                <a:solidFill>
                  <a:srgbClr val="010103"/>
                </a:solidFill>
              </a:rPr>
              <a:t>13</a:t>
            </a:r>
            <a:endParaRPr lang="en-US" dirty="0">
              <a:solidFill>
                <a:srgbClr val="010103"/>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r>
              <a:rPr lang="en-US" sz="3600" smtClean="0"/>
              <a:t>Basic Preferences</a:t>
            </a:r>
            <a:endParaRPr lang="en-US" sz="3600" baseline="30000" smtClean="0"/>
          </a:p>
        </p:txBody>
      </p:sp>
      <p:sp>
        <p:nvSpPr>
          <p:cNvPr id="16395" name="Rectangle 15"/>
          <p:cNvSpPr>
            <a:spLocks noGrp="1" noChangeArrowheads="1"/>
          </p:cNvSpPr>
          <p:nvPr>
            <p:ph sz="half" idx="1"/>
          </p:nvPr>
        </p:nvSpPr>
        <p:spPr>
          <a:xfrm>
            <a:off x="5364088" y="1196752"/>
            <a:ext cx="3886200" cy="5181600"/>
          </a:xfrm>
        </p:spPr>
        <p:txBody>
          <a:bodyPr/>
          <a:lstStyle/>
          <a:p>
            <a:pPr marL="0" indent="0" eaLnBrk="1" hangingPunct="1">
              <a:buFont typeface="Wingdings" pitchFamily="2" charset="2"/>
              <a:buNone/>
            </a:pPr>
            <a:r>
              <a:rPr lang="en-US" sz="1800" dirty="0" smtClean="0">
                <a:solidFill>
                  <a:srgbClr val="800000"/>
                </a:solidFill>
              </a:rPr>
              <a:t>The program tab of preferences allows the user to set the default programs and directories</a:t>
            </a:r>
          </a:p>
        </p:txBody>
      </p:sp>
      <p:sp>
        <p:nvSpPr>
          <p:cNvPr id="16386" name="Slide Number Placeholder 6"/>
          <p:cNvSpPr>
            <a:spLocks noGrp="1"/>
          </p:cNvSpPr>
          <p:nvPr>
            <p:ph type="sldNum" sz="quarter" idx="11"/>
          </p:nvPr>
        </p:nvSpPr>
        <p:spPr>
          <a:noFill/>
        </p:spPr>
        <p:txBody>
          <a:bodyPr/>
          <a:lstStyle/>
          <a:p>
            <a:fld id="{77C39DF1-D99D-4FAE-9E4C-E6C3F3D9FA31}" type="slidenum">
              <a:rPr lang="en-US"/>
              <a:pPr/>
              <a:t>12</a:t>
            </a:fld>
            <a:endParaRPr lang="en-US"/>
          </a:p>
        </p:txBody>
      </p:sp>
      <p:pic>
        <p:nvPicPr>
          <p:cNvPr id="1026" name="Picture 2" descr="C:\Documents and Settings\boccone\Desktop\preferences.png"/>
          <p:cNvPicPr>
            <a:picLocks noChangeAspect="1" noChangeArrowheads="1"/>
          </p:cNvPicPr>
          <p:nvPr/>
        </p:nvPicPr>
        <p:blipFill>
          <a:blip r:embed="rId2" cstate="print"/>
          <a:srcRect/>
          <a:stretch>
            <a:fillRect/>
          </a:stretch>
        </p:blipFill>
        <p:spPr bwMode="auto">
          <a:xfrm>
            <a:off x="467544" y="1268760"/>
            <a:ext cx="4818231" cy="4752528"/>
          </a:xfrm>
          <a:prstGeom prst="rect">
            <a:avLst/>
          </a:prstGeom>
          <a:noFill/>
        </p:spPr>
      </p:pic>
      <p:sp>
        <p:nvSpPr>
          <p:cNvPr id="16389" name="Text Box 7"/>
          <p:cNvSpPr txBox="1">
            <a:spLocks noChangeArrowheads="1"/>
          </p:cNvSpPr>
          <p:nvPr/>
        </p:nvSpPr>
        <p:spPr bwMode="auto">
          <a:xfrm>
            <a:off x="5436096" y="2276872"/>
            <a:ext cx="2781211" cy="646331"/>
          </a:xfrm>
          <a:prstGeom prst="rect">
            <a:avLst/>
          </a:prstGeom>
          <a:noFill/>
          <a:ln w="28575" algn="ctr">
            <a:noFill/>
            <a:miter lim="800000"/>
            <a:headEnd type="none" w="sm" len="sm"/>
            <a:tailEnd type="none" w="lg" len="med"/>
          </a:ln>
        </p:spPr>
        <p:txBody>
          <a:bodyPr wrap="none">
            <a:spAutoFit/>
          </a:bodyPr>
          <a:lstStyle/>
          <a:p>
            <a:r>
              <a:rPr lang="en-US" sz="1800" dirty="0"/>
              <a:t>Set your FLUKA directory,</a:t>
            </a:r>
            <a:br>
              <a:rPr lang="en-US" sz="1800" dirty="0"/>
            </a:br>
            <a:r>
              <a:rPr lang="en-US" sz="1800" dirty="0"/>
              <a:t>to override $FLUPRO</a:t>
            </a:r>
          </a:p>
        </p:txBody>
      </p:sp>
      <p:sp>
        <p:nvSpPr>
          <p:cNvPr id="16390" name="Text Box 8"/>
          <p:cNvSpPr txBox="1">
            <a:spLocks noChangeArrowheads="1"/>
          </p:cNvSpPr>
          <p:nvPr/>
        </p:nvSpPr>
        <p:spPr bwMode="auto">
          <a:xfrm>
            <a:off x="5443512" y="3284984"/>
            <a:ext cx="2532809" cy="369332"/>
          </a:xfrm>
          <a:prstGeom prst="rect">
            <a:avLst/>
          </a:prstGeom>
          <a:noFill/>
          <a:ln w="28575" algn="ctr">
            <a:noFill/>
            <a:miter lim="800000"/>
            <a:headEnd type="none" w="sm" len="sm"/>
            <a:tailEnd type="none" w="lg" len="med"/>
          </a:ln>
        </p:spPr>
        <p:txBody>
          <a:bodyPr wrap="none">
            <a:spAutoFit/>
          </a:bodyPr>
          <a:lstStyle/>
          <a:p>
            <a:r>
              <a:rPr lang="en-US" sz="1800" dirty="0"/>
              <a:t>Set your favorite editor</a:t>
            </a:r>
          </a:p>
        </p:txBody>
      </p:sp>
      <p:sp>
        <p:nvSpPr>
          <p:cNvPr id="16391" name="Text Box 9"/>
          <p:cNvSpPr txBox="1">
            <a:spLocks noChangeArrowheads="1"/>
          </p:cNvSpPr>
          <p:nvPr/>
        </p:nvSpPr>
        <p:spPr bwMode="auto">
          <a:xfrm>
            <a:off x="5443512" y="3956863"/>
            <a:ext cx="3528765" cy="1200329"/>
          </a:xfrm>
          <a:prstGeom prst="rect">
            <a:avLst/>
          </a:prstGeom>
          <a:noFill/>
          <a:ln w="28575" algn="ctr">
            <a:noFill/>
            <a:miter lim="800000"/>
            <a:headEnd type="none" w="sm" len="sm"/>
            <a:tailEnd type="none" w="lg" len="med"/>
          </a:ln>
        </p:spPr>
        <p:txBody>
          <a:bodyPr wrap="square">
            <a:spAutoFit/>
          </a:bodyPr>
          <a:lstStyle/>
          <a:p>
            <a:r>
              <a:rPr lang="en-US" sz="1800" dirty="0"/>
              <a:t>Set your favorite </a:t>
            </a:r>
            <a:r>
              <a:rPr lang="en-US" sz="1800" dirty="0" smtClean="0"/>
              <a:t>console program (</a:t>
            </a:r>
            <a:r>
              <a:rPr lang="en-US" sz="1800" dirty="0" err="1" smtClean="0"/>
              <a:t>xterm</a:t>
            </a:r>
            <a:r>
              <a:rPr lang="en-US" sz="1800" dirty="0" smtClean="0"/>
              <a:t>, </a:t>
            </a:r>
            <a:r>
              <a:rPr lang="en-US" sz="1800" dirty="0" err="1" smtClean="0"/>
              <a:t>nxterm</a:t>
            </a:r>
            <a:r>
              <a:rPr lang="en-US" sz="1800" dirty="0" smtClean="0"/>
              <a:t>, </a:t>
            </a:r>
            <a:r>
              <a:rPr lang="en-US" sz="1800" dirty="0" err="1" smtClean="0"/>
              <a:t>kconsole</a:t>
            </a:r>
            <a:r>
              <a:rPr lang="en-US" sz="1800" dirty="0" smtClean="0"/>
              <a:t>…)</a:t>
            </a:r>
          </a:p>
          <a:p>
            <a:endParaRPr lang="en-US" sz="1800" dirty="0"/>
          </a:p>
        </p:txBody>
      </p:sp>
      <p:sp>
        <p:nvSpPr>
          <p:cNvPr id="16392" name="Line 10"/>
          <p:cNvSpPr>
            <a:spLocks noChangeShapeType="1"/>
          </p:cNvSpPr>
          <p:nvPr/>
        </p:nvSpPr>
        <p:spPr bwMode="auto">
          <a:xfrm flipH="1" flipV="1">
            <a:off x="4355976" y="1772195"/>
            <a:ext cx="1080120" cy="792708"/>
          </a:xfrm>
          <a:prstGeom prst="line">
            <a:avLst/>
          </a:prstGeom>
          <a:noFill/>
          <a:ln w="28575">
            <a:solidFill>
              <a:srgbClr val="800000"/>
            </a:solidFill>
            <a:round/>
            <a:headEnd type="none" w="sm" len="sm"/>
            <a:tailEnd type="triangle" w="lg" len="med"/>
          </a:ln>
        </p:spPr>
        <p:txBody>
          <a:bodyPr/>
          <a:lstStyle/>
          <a:p>
            <a:endParaRPr lang="en-US"/>
          </a:p>
        </p:txBody>
      </p:sp>
      <p:sp>
        <p:nvSpPr>
          <p:cNvPr id="16393" name="Line 11"/>
          <p:cNvSpPr>
            <a:spLocks noChangeShapeType="1"/>
          </p:cNvSpPr>
          <p:nvPr/>
        </p:nvSpPr>
        <p:spPr bwMode="auto">
          <a:xfrm flipH="1">
            <a:off x="4355976" y="3501009"/>
            <a:ext cx="1080120" cy="864096"/>
          </a:xfrm>
          <a:prstGeom prst="line">
            <a:avLst/>
          </a:prstGeom>
          <a:noFill/>
          <a:ln w="28575">
            <a:solidFill>
              <a:srgbClr val="800000"/>
            </a:solidFill>
            <a:round/>
            <a:headEnd type="none" w="sm" len="sm"/>
            <a:tailEnd type="triangle" w="lg" len="med"/>
          </a:ln>
        </p:spPr>
        <p:txBody>
          <a:bodyPr/>
          <a:lstStyle/>
          <a:p>
            <a:endParaRPr lang="en-US"/>
          </a:p>
        </p:txBody>
      </p:sp>
      <p:sp>
        <p:nvSpPr>
          <p:cNvPr id="16394" name="Line 12"/>
          <p:cNvSpPr>
            <a:spLocks noChangeShapeType="1"/>
          </p:cNvSpPr>
          <p:nvPr/>
        </p:nvSpPr>
        <p:spPr bwMode="auto">
          <a:xfrm flipH="1">
            <a:off x="4355976" y="4437112"/>
            <a:ext cx="1078534" cy="156061"/>
          </a:xfrm>
          <a:prstGeom prst="line">
            <a:avLst/>
          </a:prstGeom>
          <a:noFill/>
          <a:ln w="28575">
            <a:solidFill>
              <a:srgbClr val="800000"/>
            </a:solidFill>
            <a:round/>
            <a:headEnd type="none" w="sm" len="sm"/>
            <a:tailEnd type="triangle" w="lg" len="med"/>
          </a:ln>
        </p:spPr>
        <p:txBody>
          <a:bodyPr/>
          <a:lstStyle/>
          <a:p>
            <a:endParaRPr lang="en-US"/>
          </a:p>
        </p:txBody>
      </p:sp>
      <p:sp>
        <p:nvSpPr>
          <p:cNvPr id="16396" name="Text Box 16"/>
          <p:cNvSpPr txBox="1">
            <a:spLocks noChangeArrowheads="1"/>
          </p:cNvSpPr>
          <p:nvPr/>
        </p:nvSpPr>
        <p:spPr bwMode="auto">
          <a:xfrm>
            <a:off x="5443512" y="5013176"/>
            <a:ext cx="3700488" cy="1200329"/>
          </a:xfrm>
          <a:prstGeom prst="rect">
            <a:avLst/>
          </a:prstGeom>
          <a:noFill/>
          <a:ln w="28575" algn="ctr">
            <a:noFill/>
            <a:miter lim="800000"/>
            <a:headEnd type="none" w="sm" len="sm"/>
            <a:tailEnd type="none" w="lg" len="med"/>
          </a:ln>
        </p:spPr>
        <p:txBody>
          <a:bodyPr wrap="square">
            <a:spAutoFit/>
          </a:bodyPr>
          <a:lstStyle/>
          <a:p>
            <a:r>
              <a:rPr lang="en-US" sz="1800" dirty="0"/>
              <a:t>Set your favorite file </a:t>
            </a:r>
            <a:r>
              <a:rPr lang="en-US" sz="1800" dirty="0" smtClean="0"/>
              <a:t>browser for example:</a:t>
            </a:r>
          </a:p>
          <a:p>
            <a:pPr>
              <a:buFont typeface="Arial" pitchFamily="34" charset="0"/>
              <a:buChar char="•"/>
            </a:pPr>
            <a:r>
              <a:rPr lang="en-US" sz="1800" dirty="0" smtClean="0"/>
              <a:t>“</a:t>
            </a:r>
            <a:r>
              <a:rPr lang="en-US" sz="1800" dirty="0" err="1" smtClean="0"/>
              <a:t>konqueror</a:t>
            </a:r>
            <a:r>
              <a:rPr lang="en-US" sz="1800" dirty="0" smtClean="0"/>
              <a:t>” for Linux with KDE</a:t>
            </a:r>
          </a:p>
          <a:p>
            <a:pPr>
              <a:buFont typeface="Arial" pitchFamily="34" charset="0"/>
              <a:buChar char="•"/>
            </a:pPr>
            <a:r>
              <a:rPr lang="en-US" sz="1800" dirty="0" smtClean="0"/>
              <a:t>“open” for the finder in </a:t>
            </a:r>
            <a:r>
              <a:rPr lang="en-US" sz="1800" dirty="0" err="1" smtClean="0"/>
              <a:t>MacOS</a:t>
            </a:r>
            <a:endParaRPr lang="en-US" sz="1800" dirty="0"/>
          </a:p>
        </p:txBody>
      </p:sp>
      <p:sp>
        <p:nvSpPr>
          <p:cNvPr id="16397" name="Line 17"/>
          <p:cNvSpPr>
            <a:spLocks noChangeShapeType="1"/>
          </p:cNvSpPr>
          <p:nvPr/>
        </p:nvSpPr>
        <p:spPr bwMode="auto">
          <a:xfrm flipH="1" flipV="1">
            <a:off x="4355976" y="4869159"/>
            <a:ext cx="1080120" cy="504055"/>
          </a:xfrm>
          <a:prstGeom prst="line">
            <a:avLst/>
          </a:prstGeom>
          <a:noFill/>
          <a:ln w="28575">
            <a:solidFill>
              <a:srgbClr val="800000"/>
            </a:solidFill>
            <a:round/>
            <a:headEnd type="none" w="sm" len="sm"/>
            <a:tailEnd type="triangle" w="lg" len="med"/>
          </a:ln>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p:txBody>
          <a:bodyPr/>
          <a:lstStyle/>
          <a:p>
            <a:pPr eaLnBrk="1" hangingPunct="1"/>
            <a:r>
              <a:rPr lang="en-US" sz="3600" smtClean="0"/>
              <a:t>Input Templates</a:t>
            </a:r>
          </a:p>
        </p:txBody>
      </p:sp>
      <p:sp>
        <p:nvSpPr>
          <p:cNvPr id="20485" name="Rectangle 3"/>
          <p:cNvSpPr>
            <a:spLocks noGrp="1" noChangeArrowheads="1"/>
          </p:cNvSpPr>
          <p:nvPr>
            <p:ph idx="1"/>
          </p:nvPr>
        </p:nvSpPr>
        <p:spPr>
          <a:xfrm>
            <a:off x="611560" y="980728"/>
            <a:ext cx="3168352" cy="5472608"/>
          </a:xfrm>
        </p:spPr>
        <p:txBody>
          <a:bodyPr/>
          <a:lstStyle/>
          <a:p>
            <a:pPr marL="228600" indent="-228600" algn="just" eaLnBrk="1" hangingPunct="1"/>
            <a:r>
              <a:rPr lang="en-US" sz="1600" dirty="0" smtClean="0"/>
              <a:t>When requesting a new input or a new project flair will prompt to select an input template:</a:t>
            </a:r>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endParaRPr lang="en-US" sz="1600" dirty="0" smtClean="0"/>
          </a:p>
          <a:p>
            <a:pPr marL="228600" indent="-228600" algn="just" eaLnBrk="1" hangingPunct="1"/>
            <a:r>
              <a:rPr lang="en-US" sz="1600" dirty="0" smtClean="0"/>
              <a:t>Flair default templates are prefixed with “</a:t>
            </a:r>
            <a:r>
              <a:rPr lang="en-US" sz="1600" dirty="0" smtClean="0">
                <a:solidFill>
                  <a:srgbClr val="800000"/>
                </a:solidFill>
              </a:rPr>
              <a:t>D:</a:t>
            </a:r>
            <a:r>
              <a:rPr lang="en-US" sz="1600" dirty="0" smtClean="0"/>
              <a:t>”</a:t>
            </a:r>
          </a:p>
          <a:p>
            <a:pPr marL="228600" indent="-228600" algn="just" eaLnBrk="1" hangingPunct="1"/>
            <a:r>
              <a:rPr lang="en-US" sz="1600" dirty="0" smtClean="0"/>
              <a:t>User templates will be prefixed with “</a:t>
            </a:r>
            <a:r>
              <a:rPr lang="en-US" sz="1600" dirty="0" smtClean="0">
                <a:solidFill>
                  <a:srgbClr val="800000"/>
                </a:solidFill>
              </a:rPr>
              <a:t>U:</a:t>
            </a:r>
            <a:r>
              <a:rPr lang="en-US" sz="1600" dirty="0" smtClean="0"/>
              <a:t>”</a:t>
            </a:r>
          </a:p>
          <a:p>
            <a:pPr marL="0" indent="0" algn="just" eaLnBrk="1" hangingPunct="1">
              <a:buNone/>
            </a:pPr>
            <a:r>
              <a:rPr lang="en-US" sz="1600" dirty="0" smtClean="0"/>
              <a:t/>
            </a:r>
            <a:br>
              <a:rPr lang="en-US" sz="1600" dirty="0" smtClean="0"/>
            </a:br>
            <a:r>
              <a:rPr lang="en-US" sz="1600" dirty="0" smtClean="0"/>
              <a:t>		</a:t>
            </a:r>
          </a:p>
        </p:txBody>
      </p:sp>
      <p:sp>
        <p:nvSpPr>
          <p:cNvPr id="20483" name="Slide Number Placeholder 5"/>
          <p:cNvSpPr>
            <a:spLocks noGrp="1"/>
          </p:cNvSpPr>
          <p:nvPr>
            <p:ph type="sldNum" sz="quarter" idx="11"/>
          </p:nvPr>
        </p:nvSpPr>
        <p:spPr>
          <a:noFill/>
        </p:spPr>
        <p:txBody>
          <a:bodyPr/>
          <a:lstStyle/>
          <a:p>
            <a:fld id="{2953489A-4EEE-4EAC-9A53-879BB8720205}" type="slidenum">
              <a:rPr lang="en-US"/>
              <a:pPr/>
              <a:t>13</a:t>
            </a:fld>
            <a:endParaRPr lang="en-US"/>
          </a:p>
        </p:txBody>
      </p:sp>
      <p:pic>
        <p:nvPicPr>
          <p:cNvPr id="1026" name="Picture 2" descr="C:\Documents and Settings\boccone\Desktop\templates.png"/>
          <p:cNvPicPr>
            <a:picLocks noChangeAspect="1" noChangeArrowheads="1"/>
          </p:cNvPicPr>
          <p:nvPr/>
        </p:nvPicPr>
        <p:blipFill>
          <a:blip r:embed="rId2" cstate="print"/>
          <a:srcRect/>
          <a:stretch>
            <a:fillRect/>
          </a:stretch>
        </p:blipFill>
        <p:spPr bwMode="auto">
          <a:xfrm>
            <a:off x="1277764" y="2134344"/>
            <a:ext cx="2070100" cy="2590800"/>
          </a:xfrm>
          <a:prstGeom prst="rect">
            <a:avLst/>
          </a:prstGeom>
          <a:noFill/>
        </p:spPr>
      </p:pic>
      <p:sp>
        <p:nvSpPr>
          <p:cNvPr id="6" name="Rectangle 5"/>
          <p:cNvSpPr/>
          <p:nvPr/>
        </p:nvSpPr>
        <p:spPr>
          <a:xfrm>
            <a:off x="3831479" y="1083508"/>
            <a:ext cx="5061001" cy="3785652"/>
          </a:xfrm>
          <a:prstGeom prst="rect">
            <a:avLst/>
          </a:prstGeom>
          <a:ln w="28575">
            <a:solidFill>
              <a:schemeClr val="bg1">
                <a:lumMod val="50000"/>
              </a:schemeClr>
            </a:solidFill>
          </a:ln>
        </p:spPr>
        <p:txBody>
          <a:bodyPr wrap="none">
            <a:spAutoFit/>
          </a:bodyPr>
          <a:lstStyle/>
          <a:p>
            <a:r>
              <a:rPr lang="en-US" sz="800" dirty="0" smtClean="0">
                <a:latin typeface="Lucida Console" pitchFamily="49" charset="0"/>
              </a:rPr>
              <a:t>TITLE</a:t>
            </a:r>
          </a:p>
          <a:p>
            <a:endParaRPr lang="en-US" sz="800" dirty="0" smtClean="0">
              <a:latin typeface="Lucida Console" pitchFamily="49" charset="0"/>
            </a:endParaRPr>
          </a:p>
          <a:p>
            <a:r>
              <a:rPr lang="en-US" sz="800" dirty="0" smtClean="0">
                <a:latin typeface="Lucida Console" pitchFamily="49" charset="0"/>
              </a:rPr>
              <a:t>GLOBAL                                         1.0       1.0</a:t>
            </a:r>
          </a:p>
          <a:p>
            <a:r>
              <a:rPr lang="en-US" sz="800" dirty="0" smtClean="0">
                <a:latin typeface="Lucida Console" pitchFamily="49" charset="0"/>
              </a:rPr>
              <a:t>DEFAULTS                                                              NEW-DEFA</a:t>
            </a:r>
          </a:p>
          <a:p>
            <a:r>
              <a:rPr lang="en-US" sz="800" dirty="0" smtClean="0">
                <a:latin typeface="Lucida Console" pitchFamily="49" charset="0"/>
              </a:rPr>
              <a:t>BEAM</a:t>
            </a:r>
          </a:p>
          <a:p>
            <a:r>
              <a:rPr lang="en-US" sz="800" dirty="0" smtClean="0">
                <a:latin typeface="Lucida Console" pitchFamily="49" charset="0"/>
              </a:rPr>
              <a:t>BEAMPOS</a:t>
            </a:r>
          </a:p>
          <a:p>
            <a:r>
              <a:rPr lang="en-US" sz="800" dirty="0" smtClean="0">
                <a:latin typeface="Lucida Console" pitchFamily="49" charset="0"/>
              </a:rPr>
              <a:t>GEOBEGIN                                                              COMBNAME</a:t>
            </a:r>
          </a:p>
          <a:p>
            <a:r>
              <a:rPr lang="en-US" sz="800" dirty="0" smtClean="0">
                <a:latin typeface="Lucida Console" pitchFamily="49" charset="0"/>
              </a:rPr>
              <a:t>    0    0          </a:t>
            </a:r>
          </a:p>
          <a:p>
            <a:r>
              <a:rPr lang="en-US" sz="800" dirty="0" smtClean="0">
                <a:latin typeface="Lucida Console" pitchFamily="49" charset="0"/>
              </a:rPr>
              <a:t>* Black body</a:t>
            </a:r>
          </a:p>
          <a:p>
            <a:r>
              <a:rPr lang="en-US" sz="800" dirty="0" smtClean="0">
                <a:latin typeface="Lucida Console" pitchFamily="49" charset="0"/>
              </a:rPr>
              <a:t>SPH </a:t>
            </a:r>
            <a:r>
              <a:rPr lang="en-US" sz="800" dirty="0" err="1" smtClean="0">
                <a:latin typeface="Lucida Console" pitchFamily="49" charset="0"/>
              </a:rPr>
              <a:t>blkbody</a:t>
            </a:r>
            <a:r>
              <a:rPr lang="en-US" sz="800" dirty="0" smtClean="0">
                <a:latin typeface="Lucida Console" pitchFamily="49" charset="0"/>
              </a:rPr>
              <a:t>    0.0 0.0 0.0 10000000.0</a:t>
            </a:r>
          </a:p>
          <a:p>
            <a:r>
              <a:rPr lang="en-US" sz="800" dirty="0" smtClean="0">
                <a:latin typeface="Lucida Console" pitchFamily="49" charset="0"/>
              </a:rPr>
              <a:t>* Void sphere</a:t>
            </a:r>
          </a:p>
          <a:p>
            <a:r>
              <a:rPr lang="en-US" sz="800" dirty="0" smtClean="0">
                <a:latin typeface="Lucida Console" pitchFamily="49" charset="0"/>
              </a:rPr>
              <a:t>SPH void       0.0 0.0 0.0 1000000.0</a:t>
            </a:r>
          </a:p>
          <a:p>
            <a:r>
              <a:rPr lang="en-US" sz="800" dirty="0" smtClean="0">
                <a:latin typeface="Lucida Console" pitchFamily="49" charset="0"/>
              </a:rPr>
              <a:t>* Cylindrical target</a:t>
            </a:r>
          </a:p>
          <a:p>
            <a:r>
              <a:rPr lang="en-US" sz="800" dirty="0" smtClean="0">
                <a:latin typeface="Lucida Console" pitchFamily="49" charset="0"/>
              </a:rPr>
              <a:t>RCC target     0.0 0.0 0.0 0.0 0.0 10.0 5.0</a:t>
            </a:r>
          </a:p>
          <a:p>
            <a:r>
              <a:rPr lang="en-US" sz="800" dirty="0" smtClean="0">
                <a:latin typeface="Lucida Console" pitchFamily="49" charset="0"/>
              </a:rPr>
              <a:t>END</a:t>
            </a:r>
          </a:p>
          <a:p>
            <a:r>
              <a:rPr lang="en-US" sz="800" dirty="0" smtClean="0">
                <a:latin typeface="Lucida Console" pitchFamily="49" charset="0"/>
              </a:rPr>
              <a:t>* Black hole</a:t>
            </a:r>
          </a:p>
          <a:p>
            <a:r>
              <a:rPr lang="en-US" sz="800" dirty="0" smtClean="0">
                <a:latin typeface="Lucida Console" pitchFamily="49" charset="0"/>
              </a:rPr>
              <a:t>BLKBODY      5  +</a:t>
            </a:r>
            <a:r>
              <a:rPr lang="en-US" sz="800" dirty="0" err="1" smtClean="0">
                <a:latin typeface="Lucida Console" pitchFamily="49" charset="0"/>
              </a:rPr>
              <a:t>blkbody</a:t>
            </a:r>
            <a:r>
              <a:rPr lang="en-US" sz="800" dirty="0" smtClean="0">
                <a:latin typeface="Lucida Console" pitchFamily="49" charset="0"/>
              </a:rPr>
              <a:t> -void</a:t>
            </a:r>
          </a:p>
          <a:p>
            <a:r>
              <a:rPr lang="en-US" sz="800" dirty="0" smtClean="0">
                <a:latin typeface="Lucida Console" pitchFamily="49" charset="0"/>
              </a:rPr>
              <a:t>* Void around</a:t>
            </a:r>
          </a:p>
          <a:p>
            <a:r>
              <a:rPr lang="en-US" sz="800" dirty="0" smtClean="0">
                <a:latin typeface="Lucida Console" pitchFamily="49" charset="0"/>
              </a:rPr>
              <a:t>VOID         5  +void -target</a:t>
            </a:r>
          </a:p>
          <a:p>
            <a:r>
              <a:rPr lang="en-US" sz="800" dirty="0" smtClean="0">
                <a:latin typeface="Lucida Console" pitchFamily="49" charset="0"/>
              </a:rPr>
              <a:t>* Target</a:t>
            </a:r>
          </a:p>
          <a:p>
            <a:r>
              <a:rPr lang="en-US" sz="800" dirty="0" smtClean="0">
                <a:latin typeface="Lucida Console" pitchFamily="49" charset="0"/>
              </a:rPr>
              <a:t>TARGET       5  +target</a:t>
            </a:r>
          </a:p>
          <a:p>
            <a:r>
              <a:rPr lang="en-US" sz="800" dirty="0" smtClean="0">
                <a:latin typeface="Lucida Console" pitchFamily="49" charset="0"/>
              </a:rPr>
              <a:t>END</a:t>
            </a:r>
          </a:p>
          <a:p>
            <a:r>
              <a:rPr lang="en-US" sz="800" dirty="0" smtClean="0">
                <a:latin typeface="Lucida Console" pitchFamily="49" charset="0"/>
              </a:rPr>
              <a:t>GEOEND</a:t>
            </a:r>
          </a:p>
          <a:p>
            <a:r>
              <a:rPr lang="en-US" sz="800" dirty="0" smtClean="0">
                <a:latin typeface="Lucida Console" pitchFamily="49" charset="0"/>
              </a:rPr>
              <a:t>* ..+....1....+....2....+....3....+....4....+....5....+....6....+....7..</a:t>
            </a:r>
          </a:p>
          <a:p>
            <a:r>
              <a:rPr lang="en-US" sz="800" dirty="0" smtClean="0">
                <a:latin typeface="Lucida Console" pitchFamily="49" charset="0"/>
              </a:rPr>
              <a:t>ASSIGNMA    BLCKHOLE   BLKBODY</a:t>
            </a:r>
          </a:p>
          <a:p>
            <a:r>
              <a:rPr lang="en-US" sz="800" dirty="0" smtClean="0">
                <a:latin typeface="Lucida Console" pitchFamily="49" charset="0"/>
              </a:rPr>
              <a:t>ASSIGNMA      VACUUM      VOID</a:t>
            </a:r>
          </a:p>
          <a:p>
            <a:r>
              <a:rPr lang="en-US" sz="800" dirty="0" smtClean="0">
                <a:latin typeface="Lucida Console" pitchFamily="49" charset="0"/>
              </a:rPr>
              <a:t>ASSIGNMA      COPPER    TARGET</a:t>
            </a:r>
          </a:p>
          <a:p>
            <a:r>
              <a:rPr lang="en-US" sz="800" dirty="0" smtClean="0">
                <a:latin typeface="Lucida Console" pitchFamily="49" charset="0"/>
              </a:rPr>
              <a:t>RANDOMIZ         1.0</a:t>
            </a:r>
          </a:p>
          <a:p>
            <a:r>
              <a:rPr lang="en-US" sz="800" dirty="0" smtClean="0">
                <a:latin typeface="Lucida Console" pitchFamily="49" charset="0"/>
              </a:rPr>
              <a:t>START</a:t>
            </a:r>
          </a:p>
          <a:p>
            <a:r>
              <a:rPr lang="en-US" sz="800" dirty="0" smtClean="0">
                <a:latin typeface="Lucida Console" pitchFamily="49" charset="0"/>
              </a:rPr>
              <a:t>STOP</a:t>
            </a:r>
          </a:p>
        </p:txBody>
      </p:sp>
      <p:sp>
        <p:nvSpPr>
          <p:cNvPr id="7" name="Rectangle 6"/>
          <p:cNvSpPr/>
          <p:nvPr/>
        </p:nvSpPr>
        <p:spPr>
          <a:xfrm>
            <a:off x="3851920" y="4941168"/>
            <a:ext cx="5040560" cy="1477328"/>
          </a:xfrm>
          <a:prstGeom prst="rect">
            <a:avLst/>
          </a:prstGeom>
        </p:spPr>
        <p:txBody>
          <a:bodyPr wrap="square">
            <a:spAutoFit/>
          </a:bodyPr>
          <a:lstStyle/>
          <a:p>
            <a:pPr algn="just"/>
            <a:r>
              <a:rPr lang="en-US" sz="1800" b="1" dirty="0" smtClean="0"/>
              <a:t>The user can create his own set of input templates. They are normal FLUKA input files and they have to be placed in the directory </a:t>
            </a:r>
            <a:r>
              <a:rPr lang="en-US" sz="1800" b="1" dirty="0" smtClean="0">
                <a:solidFill>
                  <a:srgbClr val="010103"/>
                </a:solidFill>
              </a:rPr>
              <a:t>~/.flair/templates </a:t>
            </a:r>
            <a:r>
              <a:rPr lang="en-US" sz="1800" b="1" dirty="0" smtClean="0"/>
              <a:t>(create the directory if not existing)</a:t>
            </a:r>
            <a:endParaRPr lang="en-US" sz="1800" b="1" dirty="0"/>
          </a:p>
        </p:txBody>
      </p:sp>
      <p:sp>
        <p:nvSpPr>
          <p:cNvPr id="9" name="Rectangle 8"/>
          <p:cNvSpPr/>
          <p:nvPr/>
        </p:nvSpPr>
        <p:spPr bwMode="auto">
          <a:xfrm>
            <a:off x="6012160" y="836712"/>
            <a:ext cx="2592288" cy="360040"/>
          </a:xfrm>
          <a:prstGeom prst="rect">
            <a:avLst/>
          </a:prstGeom>
          <a:ln>
            <a:headEnd type="none" w="sm" len="sm"/>
            <a:tailEnd type="triangle" w="lg"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t" anchorCtr="0" compatLnSpc="1">
            <a:prstTxWarp prst="textNoShape">
              <a:avLst/>
            </a:prstTxWarp>
          </a:bodyPr>
          <a:lstStyle/>
          <a:p>
            <a:r>
              <a:rPr lang="en-US" sz="1600" dirty="0" smtClean="0"/>
              <a:t>Default template: </a:t>
            </a:r>
            <a:r>
              <a:rPr lang="en-US" sz="1600" dirty="0" smtClean="0">
                <a:solidFill>
                  <a:srgbClr val="C00000"/>
                </a:solidFill>
              </a:rPr>
              <a:t>basic.inp</a:t>
            </a:r>
            <a:endParaRPr lang="en-US" sz="1600"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eaLnBrk="1" hangingPunct="1"/>
            <a:r>
              <a:rPr lang="en-US" sz="3600" smtClean="0"/>
              <a:t>Input Editor</a:t>
            </a:r>
          </a:p>
        </p:txBody>
      </p:sp>
      <p:sp>
        <p:nvSpPr>
          <p:cNvPr id="21509" name="Rectangle 3"/>
          <p:cNvSpPr>
            <a:spLocks noGrp="1" noChangeArrowheads="1"/>
          </p:cNvSpPr>
          <p:nvPr>
            <p:ph idx="1"/>
          </p:nvPr>
        </p:nvSpPr>
        <p:spPr>
          <a:xfrm>
            <a:off x="679450" y="908720"/>
            <a:ext cx="7924800" cy="5181600"/>
          </a:xfrm>
        </p:spPr>
        <p:txBody>
          <a:bodyPr/>
          <a:lstStyle/>
          <a:p>
            <a:pPr eaLnBrk="1" hangingPunct="1"/>
            <a:r>
              <a:rPr lang="en-US" dirty="0" smtClean="0"/>
              <a:t>With the input editor the user can manipulate the input cards:</a:t>
            </a:r>
          </a:p>
          <a:p>
            <a:pPr lvl="1" eaLnBrk="1" hangingPunct="1"/>
            <a:r>
              <a:rPr lang="en-US" dirty="0" smtClean="0"/>
              <a:t>Add card to input;</a:t>
            </a:r>
          </a:p>
          <a:p>
            <a:pPr lvl="1" eaLnBrk="1" hangingPunct="1"/>
            <a:r>
              <a:rPr lang="en-US" dirty="0" smtClean="0"/>
              <a:t>Edit &amp; modify existing ones;</a:t>
            </a:r>
          </a:p>
          <a:p>
            <a:pPr lvl="1" eaLnBrk="1" hangingPunct="1"/>
            <a:r>
              <a:rPr lang="en-US" dirty="0" smtClean="0"/>
              <a:t>Copy &amp; Paste;</a:t>
            </a:r>
          </a:p>
          <a:p>
            <a:pPr lvl="1" eaLnBrk="1" hangingPunct="1"/>
            <a:r>
              <a:rPr lang="en-US" dirty="0" smtClean="0"/>
              <a:t>Clone (Duplicate);</a:t>
            </a:r>
          </a:p>
          <a:p>
            <a:pPr lvl="1" eaLnBrk="1" hangingPunct="1"/>
            <a:r>
              <a:rPr lang="en-US" dirty="0" smtClean="0"/>
              <a:t>Import from other input files;</a:t>
            </a:r>
          </a:p>
          <a:p>
            <a:pPr lvl="1" eaLnBrk="1" hangingPunct="1"/>
            <a:r>
              <a:rPr lang="en-US" dirty="0" smtClean="0"/>
              <a:t>Validate the correctness of the cards;</a:t>
            </a:r>
          </a:p>
          <a:p>
            <a:pPr lvl="1" eaLnBrk="1" hangingPunct="1"/>
            <a:r>
              <a:rPr lang="en-US" dirty="0" smtClean="0"/>
              <a:t>Error filtering;</a:t>
            </a:r>
          </a:p>
          <a:p>
            <a:pPr lvl="1" eaLnBrk="1" hangingPunct="1"/>
            <a:r>
              <a:rPr lang="en-US" dirty="0" smtClean="0"/>
              <a:t>Rearrange order;</a:t>
            </a:r>
          </a:p>
          <a:p>
            <a:pPr eaLnBrk="1" hangingPunct="1"/>
            <a:r>
              <a:rPr lang="en-US" dirty="0" smtClean="0"/>
              <a:t>The editor will always try to rearrange the input cards (only if needed) to create a valid FLUKA input file.</a:t>
            </a:r>
            <a:br>
              <a:rPr lang="en-US" dirty="0" smtClean="0"/>
            </a:br>
            <a:r>
              <a:rPr lang="en-US" sz="2000" dirty="0" smtClean="0">
                <a:solidFill>
                  <a:srgbClr val="010103"/>
                </a:solidFill>
              </a:rPr>
              <a:t>e.g. body cards outside the </a:t>
            </a:r>
            <a:r>
              <a:rPr lang="en-US" sz="2000" dirty="0" smtClean="0">
                <a:solidFill>
                  <a:srgbClr val="008000"/>
                </a:solidFill>
              </a:rPr>
              <a:t>GEOBEGIN/GEOEND</a:t>
            </a:r>
            <a:r>
              <a:rPr lang="en-US" sz="2000" dirty="0" smtClean="0">
                <a:solidFill>
                  <a:srgbClr val="010103"/>
                </a:solidFill>
              </a:rPr>
              <a:t> parts will be moved inside</a:t>
            </a:r>
          </a:p>
          <a:p>
            <a:pPr eaLnBrk="1" hangingPunct="1"/>
            <a:endParaRPr lang="en-US" dirty="0" smtClean="0">
              <a:solidFill>
                <a:srgbClr val="010103"/>
              </a:solidFill>
            </a:endParaRPr>
          </a:p>
          <a:p>
            <a:pPr eaLnBrk="1" hangingPunct="1">
              <a:buNone/>
            </a:pPr>
            <a:r>
              <a:rPr lang="en-GB" b="1" dirty="0" smtClean="0">
                <a:solidFill>
                  <a:srgbClr val="C00000"/>
                </a:solidFill>
              </a:rPr>
              <a:t>Note:</a:t>
            </a:r>
            <a:r>
              <a:rPr lang="en-GB" dirty="0" smtClean="0">
                <a:solidFill>
                  <a:srgbClr val="C00000"/>
                </a:solidFill>
              </a:rPr>
              <a:t> Automatic rearranging of cards cannot work if “</a:t>
            </a:r>
            <a:r>
              <a:rPr lang="en-GB" b="1" dirty="0" smtClean="0">
                <a:solidFill>
                  <a:srgbClr val="C00000"/>
                </a:solidFill>
              </a:rPr>
              <a:t>#include</a:t>
            </a:r>
            <a:r>
              <a:rPr lang="en-GB" dirty="0" smtClean="0">
                <a:solidFill>
                  <a:srgbClr val="C00000"/>
                </a:solidFill>
              </a:rPr>
              <a:t>” cards are present. The user have to do it manually.</a:t>
            </a:r>
          </a:p>
          <a:p>
            <a:pPr eaLnBrk="1" hangingPunct="1"/>
            <a:endParaRPr lang="en-US" sz="2000" dirty="0" smtClean="0">
              <a:solidFill>
                <a:srgbClr val="010103"/>
              </a:solidFill>
            </a:endParaRPr>
          </a:p>
        </p:txBody>
      </p:sp>
      <p:sp>
        <p:nvSpPr>
          <p:cNvPr id="21507" name="Slide Number Placeholder 5"/>
          <p:cNvSpPr>
            <a:spLocks noGrp="1"/>
          </p:cNvSpPr>
          <p:nvPr>
            <p:ph type="sldNum" sz="quarter" idx="11"/>
          </p:nvPr>
        </p:nvSpPr>
        <p:spPr>
          <a:noFill/>
        </p:spPr>
        <p:txBody>
          <a:bodyPr/>
          <a:lstStyle/>
          <a:p>
            <a:fld id="{18C6A574-FD2A-438F-97F9-8FA35E48912C}" type="slidenum">
              <a:rPr lang="en-US"/>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r>
              <a:rPr lang="en-US" sz="3600" smtClean="0"/>
              <a:t>Card Categories</a:t>
            </a:r>
          </a:p>
        </p:txBody>
      </p:sp>
      <p:sp>
        <p:nvSpPr>
          <p:cNvPr id="143363" name="Rectangle 3"/>
          <p:cNvSpPr>
            <a:spLocks noGrp="1" noChangeArrowheads="1"/>
          </p:cNvSpPr>
          <p:nvPr>
            <p:ph idx="1"/>
          </p:nvPr>
        </p:nvSpPr>
        <p:spPr/>
        <p:txBody>
          <a:bodyPr/>
          <a:lstStyle/>
          <a:p>
            <a:pPr marL="355600" indent="-355600" defTabSz="1887538" eaLnBrk="1" hangingPunct="1">
              <a:buFont typeface="Wingdings" pitchFamily="2" charset="2"/>
              <a:buNone/>
              <a:defRPr/>
            </a:pPr>
            <a:r>
              <a:rPr lang="en-US" sz="2000" dirty="0" smtClean="0"/>
              <a:t>For easier access, cards are groups in the following categories:</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General</a:t>
            </a:r>
            <a:r>
              <a:rPr lang="en-US" sz="2000" dirty="0" smtClean="0"/>
              <a:t>	</a:t>
            </a:r>
            <a:r>
              <a:rPr lang="en-US" sz="1800" dirty="0" err="1" smtClean="0"/>
              <a:t>General</a:t>
            </a:r>
            <a:r>
              <a:rPr lang="en-US" sz="1800" dirty="0" smtClean="0"/>
              <a:t> purpose (TITLE, DEFAULTS, GLOBAL…);</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Primary</a:t>
            </a:r>
            <a:r>
              <a:rPr lang="en-US" sz="2000" dirty="0" smtClean="0"/>
              <a:t>	</a:t>
            </a:r>
            <a:r>
              <a:rPr lang="en-US" sz="1800" dirty="0" smtClean="0"/>
              <a:t>Definition of the primary starting particles;</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Geometry</a:t>
            </a:r>
            <a:r>
              <a:rPr lang="en-US" sz="2000" dirty="0" smtClean="0"/>
              <a:t>	</a:t>
            </a:r>
            <a:r>
              <a:rPr lang="en-US" sz="1800" dirty="0" smtClean="0"/>
              <a:t>Cards related to the definition of the geometry 	bodies/regions/lattices plotting and rotations/translations;</a:t>
            </a:r>
          </a:p>
          <a:p>
            <a:pPr marL="755650" lvl="1" indent="-355600" defTabSz="1887538" eaLnBrk="1" hangingPunct="1">
              <a:defRPr/>
            </a:pPr>
            <a:r>
              <a:rPr lang="en-US" sz="1800" dirty="0" smtClean="0">
                <a:solidFill>
                  <a:srgbClr val="800000"/>
                </a:solidFill>
                <a:effectLst>
                  <a:outerShdw blurRad="38100" dist="38100" dir="2700000" algn="tl">
                    <a:srgbClr val="C0C0C0"/>
                  </a:outerShdw>
                </a:effectLst>
              </a:rPr>
              <a:t>Bodies</a:t>
            </a:r>
            <a:r>
              <a:rPr lang="en-US" dirty="0" smtClean="0"/>
              <a:t>	        </a:t>
            </a:r>
            <a:r>
              <a:rPr lang="en-US" sz="1600" dirty="0" smtClean="0"/>
              <a:t>Subcategory containing only the bodies definition;</a:t>
            </a:r>
            <a:endParaRPr lang="en-US" sz="1800" dirty="0" smtClean="0"/>
          </a:p>
          <a:p>
            <a:pPr marL="755650" lvl="1" indent="-355600" defTabSz="1887538" eaLnBrk="1" hangingPunct="1">
              <a:defRPr/>
            </a:pPr>
            <a:r>
              <a:rPr lang="en-US" sz="1800" dirty="0" smtClean="0">
                <a:solidFill>
                  <a:srgbClr val="800000"/>
                </a:solidFill>
                <a:effectLst>
                  <a:outerShdw blurRad="38100" dist="38100" dir="2700000" algn="tl">
                    <a:srgbClr val="C0C0C0"/>
                  </a:outerShdw>
                </a:effectLst>
              </a:rPr>
              <a:t>Transformations  </a:t>
            </a:r>
            <a:r>
              <a:rPr lang="en-US" sz="1600" dirty="0" smtClean="0"/>
              <a:t>Subcategory containing only the geometrical directives;</a:t>
            </a:r>
            <a:endParaRPr lang="en-US" sz="1800" dirty="0" smtClean="0"/>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Media</a:t>
            </a:r>
            <a:r>
              <a:rPr lang="en-US" sz="2000" dirty="0" smtClean="0"/>
              <a:t>	D</a:t>
            </a:r>
            <a:r>
              <a:rPr lang="en-US" sz="1800" dirty="0" smtClean="0"/>
              <a:t>efinition and assignment of materials;	</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Physics</a:t>
            </a:r>
            <a:r>
              <a:rPr lang="en-US" sz="2000" dirty="0" smtClean="0"/>
              <a:t>	</a:t>
            </a:r>
            <a:r>
              <a:rPr lang="en-US" sz="1800" dirty="0" smtClean="0"/>
              <a:t>Setting physics properties of the simulation;</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Transport</a:t>
            </a:r>
            <a:r>
              <a:rPr lang="en-US" sz="2000" dirty="0" smtClean="0"/>
              <a:t>	M</a:t>
            </a:r>
            <a:r>
              <a:rPr lang="en-US" sz="1800" dirty="0" smtClean="0"/>
              <a:t>odify the way particles are transported in FLUKA;</a:t>
            </a:r>
            <a:endParaRPr lang="en-US" sz="2000" dirty="0" smtClean="0"/>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Biasing</a:t>
            </a:r>
            <a:r>
              <a:rPr lang="en-US" sz="2000" dirty="0" smtClean="0"/>
              <a:t>	</a:t>
            </a:r>
            <a:r>
              <a:rPr lang="en-US" sz="1800" dirty="0" smtClean="0"/>
              <a:t>Cards for importance biasing definition;</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Scoring</a:t>
            </a:r>
            <a:r>
              <a:rPr lang="en-US" sz="2000" dirty="0" smtClean="0"/>
              <a:t>	</a:t>
            </a:r>
            <a:r>
              <a:rPr lang="en-US" sz="1800" dirty="0" smtClean="0"/>
              <a:t>Cards related to scoring;</a:t>
            </a:r>
          </a:p>
          <a:p>
            <a:pPr marL="355600" indent="-355600" defTabSz="1887538" eaLnBrk="1" hangingPunct="1">
              <a:defRPr/>
            </a:pPr>
            <a:r>
              <a:rPr lang="en-US" dirty="0" smtClean="0">
                <a:solidFill>
                  <a:srgbClr val="800000"/>
                </a:solidFill>
                <a:effectLst>
                  <a:outerShdw blurRad="38100" dist="38100" dir="2700000" algn="tl">
                    <a:srgbClr val="C0C0C0"/>
                  </a:outerShdw>
                </a:effectLst>
              </a:rPr>
              <a:t>Flair</a:t>
            </a:r>
            <a:r>
              <a:rPr lang="en-US" dirty="0" smtClean="0"/>
              <a:t>	</a:t>
            </a:r>
            <a:r>
              <a:rPr lang="en-US" dirty="0" err="1" smtClean="0"/>
              <a:t>flair</a:t>
            </a:r>
            <a:r>
              <a:rPr lang="en-US" dirty="0" smtClean="0"/>
              <a:t> special cards</a:t>
            </a:r>
            <a:r>
              <a:rPr lang="en-US" sz="1800" dirty="0" smtClean="0"/>
              <a:t>;</a:t>
            </a:r>
          </a:p>
          <a:p>
            <a:pPr marL="355600" indent="-355600" defTabSz="1887538" eaLnBrk="1" hangingPunct="1">
              <a:defRPr/>
            </a:pPr>
            <a:r>
              <a:rPr lang="en-US" sz="2000" dirty="0" smtClean="0">
                <a:solidFill>
                  <a:srgbClr val="800000"/>
                </a:solidFill>
                <a:effectLst>
                  <a:outerShdw blurRad="38100" dist="38100" dir="2700000" algn="tl">
                    <a:srgbClr val="C0C0C0"/>
                  </a:outerShdw>
                </a:effectLst>
              </a:rPr>
              <a:t>Preprocessor</a:t>
            </a:r>
            <a:r>
              <a:rPr lang="en-US" sz="2000" dirty="0" smtClean="0"/>
              <a:t>	</a:t>
            </a:r>
            <a:r>
              <a:rPr lang="en-US" sz="1800" dirty="0" smtClean="0"/>
              <a:t>Definitions for creating conditional input files.</a:t>
            </a:r>
          </a:p>
        </p:txBody>
      </p:sp>
      <p:sp>
        <p:nvSpPr>
          <p:cNvPr id="22531" name="Slide Number Placeholder 5"/>
          <p:cNvSpPr>
            <a:spLocks noGrp="1"/>
          </p:cNvSpPr>
          <p:nvPr>
            <p:ph type="sldNum" sz="quarter" idx="11"/>
          </p:nvPr>
        </p:nvSpPr>
        <p:spPr>
          <a:noFill/>
        </p:spPr>
        <p:txBody>
          <a:bodyPr/>
          <a:lstStyle/>
          <a:p>
            <a:fld id="{14E62180-1D4B-4284-88A0-BFDE48DE2BBC}" type="slidenum">
              <a:rPr lang="en-US"/>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85800" y="304800"/>
            <a:ext cx="7773988" cy="611188"/>
          </a:xfrm>
        </p:spPr>
        <p:txBody>
          <a:bodyPr lIns="0" tIns="0" rIns="0" bIns="0" anchor="ctr">
            <a:sp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Concepts: Extended Cards </a:t>
            </a:r>
            <a:r>
              <a:rPr lang="en-US" baseline="30000" smtClean="0"/>
              <a:t>[1/2]</a:t>
            </a:r>
            <a:endParaRPr lang="en-GB" baseline="30000" smtClean="0"/>
          </a:p>
        </p:txBody>
      </p:sp>
      <p:sp>
        <p:nvSpPr>
          <p:cNvPr id="23557" name="Rectangle 3"/>
          <p:cNvSpPr>
            <a:spLocks noGrp="1" noChangeArrowheads="1"/>
          </p:cNvSpPr>
          <p:nvPr>
            <p:ph idx="1"/>
          </p:nvPr>
        </p:nvSpPr>
        <p:spPr>
          <a:xfrm>
            <a:off x="749300" y="1160462"/>
            <a:ext cx="7926388" cy="4124206"/>
          </a:xfrm>
        </p:spPr>
        <p:txBody>
          <a:bodyPr wrap="square" lIns="0" tIns="0" rIns="0" bIns="0">
            <a:spAutoFit/>
          </a:bodyPr>
          <a:lstStyle/>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Flair is treating the input file as a </a:t>
            </a:r>
            <a:r>
              <a:rPr lang="en-GB" dirty="0" smtClean="0">
                <a:solidFill>
                  <a:srgbClr val="800000"/>
                </a:solidFill>
              </a:rPr>
              <a:t>list of extended cards;</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Each extended card contains: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FF"/>
                </a:solidFill>
              </a:rPr>
              <a:t>Comment</a:t>
            </a:r>
            <a:r>
              <a:rPr lang="en-GB" dirty="0" smtClean="0"/>
              <a:t>: All commented lines preceding the card(s) as well the inline comments;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800000"/>
                </a:solidFill>
              </a:rPr>
              <a:t>Tag:</a:t>
            </a:r>
            <a:r>
              <a:rPr lang="en-GB" dirty="0" smtClean="0"/>
              <a:t> The 8 character word identifying the card. All tags not recognized by flair will be converted to </a:t>
            </a:r>
            <a:r>
              <a:rPr lang="en-GB" dirty="0" smtClean="0">
                <a:solidFill>
                  <a:srgbClr val="800000"/>
                </a:solidFill>
              </a:rPr>
              <a:t>#error;</a:t>
            </a:r>
            <a:endParaRPr lang="en-GB" dirty="0" smtClean="0"/>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8000"/>
                </a:solidFill>
              </a:rPr>
              <a:t>WHATs:</a:t>
            </a:r>
            <a:r>
              <a:rPr lang="en-GB" dirty="0" smtClean="0">
                <a:solidFill>
                  <a:srgbClr val="800000"/>
                </a:solidFill>
              </a:rPr>
              <a:t> Multiple number</a:t>
            </a:r>
            <a:r>
              <a:rPr lang="en-GB" dirty="0" smtClean="0">
                <a:solidFill>
                  <a:srgbClr val="000080"/>
                </a:solidFill>
              </a:rPr>
              <a:t> of </a:t>
            </a:r>
            <a:r>
              <a:rPr lang="en-GB" dirty="0" smtClean="0">
                <a:solidFill>
                  <a:srgbClr val="008000"/>
                </a:solidFill>
              </a:rPr>
              <a:t>WHATs </a:t>
            </a:r>
            <a:r>
              <a:rPr lang="en-GB" dirty="0" smtClean="0"/>
              <a:t>(</a:t>
            </a:r>
            <a:r>
              <a:rPr lang="en-GB" dirty="0" smtClean="0">
                <a:solidFill>
                  <a:srgbClr val="800000"/>
                </a:solidFill>
              </a:rPr>
              <a:t>0=</a:t>
            </a:r>
            <a:r>
              <a:rPr lang="en-GB" dirty="0" err="1" smtClean="0">
                <a:solidFill>
                  <a:srgbClr val="800000"/>
                </a:solidFill>
              </a:rPr>
              <a:t>sdum</a:t>
            </a:r>
            <a:r>
              <a:rPr lang="en-GB" dirty="0" smtClean="0"/>
              <a:t>, </a:t>
            </a:r>
            <a:r>
              <a:rPr lang="en-GB" dirty="0" smtClean="0">
                <a:solidFill>
                  <a:srgbClr val="800000"/>
                </a:solidFill>
              </a:rPr>
              <a:t>1-6 first line, 7-12 continuation line...)</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8000"/>
                </a:solidFill>
              </a:rPr>
              <a:t>Extra:</a:t>
            </a:r>
            <a:r>
              <a:rPr lang="en-GB" dirty="0" smtClean="0"/>
              <a:t> multi line string of extra information for special cards like </a:t>
            </a:r>
            <a:r>
              <a:rPr lang="en-GB" dirty="0" smtClean="0">
                <a:solidFill>
                  <a:srgbClr val="008000"/>
                </a:solidFill>
              </a:rPr>
              <a:t>REGION, TITLE, PLOTGEOM</a:t>
            </a:r>
            <a:r>
              <a:rPr lang="en-GB" dirty="0" smtClean="0"/>
              <a:t> etc.</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00000"/>
                </a:solidFill>
              </a:rPr>
              <a:t>State</a:t>
            </a:r>
            <a:r>
              <a:rPr lang="en-GB" dirty="0" smtClean="0"/>
              <a:t> (Enable/Disable);</a:t>
            </a:r>
          </a:p>
          <a:p>
            <a:pPr marL="341313"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Flair recognize automatically (and separates them from the comments) all the disabled valid FLUKA cards; </a:t>
            </a:r>
          </a:p>
        </p:txBody>
      </p:sp>
      <p:sp>
        <p:nvSpPr>
          <p:cNvPr id="23555" name="Slide Number Placeholder 5"/>
          <p:cNvSpPr>
            <a:spLocks noGrp="1"/>
          </p:cNvSpPr>
          <p:nvPr>
            <p:ph type="sldNum" sz="quarter" idx="11"/>
          </p:nvPr>
        </p:nvSpPr>
        <p:spPr>
          <a:noFill/>
        </p:spPr>
        <p:txBody>
          <a:bodyPr/>
          <a:lstStyle/>
          <a:p>
            <a:fld id="{BF4D99DA-BE6A-4C1C-950D-B2932BF7A854}" type="slidenum">
              <a:rPr lang="en-US"/>
              <a:pPr/>
              <a:t>16</a:t>
            </a:fld>
            <a:endParaRPr lang="en-US"/>
          </a:p>
        </p:txBody>
      </p:sp>
    </p:spTree>
  </p:cSld>
  <p:clrMapOvr>
    <a:masterClrMapping/>
  </p:clrMapOvr>
  <p:transition spd="med" advTm="14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685800" y="304800"/>
            <a:ext cx="7773988" cy="611188"/>
          </a:xfrm>
        </p:spPr>
        <p:txBody>
          <a:bodyPr lIns="0" tIns="0" rIns="0" bIns="0" anchor="ctr">
            <a:sp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Concepts: Extended Cards </a:t>
            </a:r>
            <a:r>
              <a:rPr lang="en-US" baseline="30000" smtClean="0"/>
              <a:t>[2/2]</a:t>
            </a:r>
            <a:endParaRPr lang="en-GB" baseline="30000" smtClean="0"/>
          </a:p>
        </p:txBody>
      </p:sp>
      <p:sp>
        <p:nvSpPr>
          <p:cNvPr id="24581" name="Rectangle 3"/>
          <p:cNvSpPr>
            <a:spLocks noGrp="1" noChangeArrowheads="1"/>
          </p:cNvSpPr>
          <p:nvPr>
            <p:ph idx="1"/>
          </p:nvPr>
        </p:nvSpPr>
        <p:spPr>
          <a:xfrm>
            <a:off x="611560" y="980728"/>
            <a:ext cx="7992888" cy="5478423"/>
          </a:xfrm>
        </p:spPr>
        <p:txBody>
          <a:bodyPr wrap="square" lIns="0" tIns="0" rIns="0" bIns="0">
            <a:spAutoFit/>
          </a:bodyPr>
          <a:lstStyle/>
          <a:p>
            <a:pPr marL="341313" indent="-341313"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The region definition in the in geometry is emphasized by the presence of a card named “</a:t>
            </a:r>
            <a:r>
              <a:rPr lang="en-GB" sz="2000" dirty="0" smtClean="0">
                <a:solidFill>
                  <a:srgbClr val="800000"/>
                </a:solidFill>
              </a:rPr>
              <a:t>REGION”</a:t>
            </a:r>
            <a:r>
              <a:rPr lang="en-GB" sz="2000" dirty="0" smtClean="0"/>
              <a:t>;</a:t>
            </a:r>
          </a:p>
          <a:p>
            <a:pPr marL="341313" indent="-341313"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All the </a:t>
            </a:r>
            <a:r>
              <a:rPr lang="en-GB" sz="2000" dirty="0" smtClean="0">
                <a:solidFill>
                  <a:srgbClr val="800000"/>
                </a:solidFill>
              </a:rPr>
              <a:t>COMPOUND </a:t>
            </a:r>
            <a:r>
              <a:rPr lang="en-GB" sz="2000" dirty="0" smtClean="0"/>
              <a:t>cards related to one material are joined in one card;</a:t>
            </a:r>
          </a:p>
          <a:p>
            <a:pPr marL="341313" indent="-341313" algn="just"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Cards are edited with the flair editor through the use of the mini-dialogs, forcing the user to enter the </a:t>
            </a:r>
            <a:r>
              <a:rPr lang="en-GB" sz="2000" i="1" dirty="0" smtClean="0">
                <a:solidFill>
                  <a:srgbClr val="008000"/>
                </a:solidFill>
              </a:rPr>
              <a:t>correct</a:t>
            </a:r>
            <a:r>
              <a:rPr lang="en-GB" sz="2000" dirty="0" smtClean="0"/>
              <a:t> information (default);</a:t>
            </a:r>
          </a:p>
          <a:p>
            <a:pPr marL="341313" indent="-341313" algn="just"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The user can nevertheless gain full control of the card using the </a:t>
            </a:r>
            <a:r>
              <a:rPr lang="en-GB" sz="2000" dirty="0" smtClean="0">
                <a:solidFill>
                  <a:srgbClr val="800000"/>
                </a:solidFill>
              </a:rPr>
              <a:t>Edit dialog </a:t>
            </a:r>
            <a:r>
              <a:rPr lang="en-GB" sz="2000" dirty="0" smtClean="0"/>
              <a:t>(</a:t>
            </a:r>
            <a:r>
              <a:rPr lang="en-GB" sz="2000" i="1" dirty="0" smtClean="0"/>
              <a:t>Ctrl-E);</a:t>
            </a:r>
            <a:endParaRPr lang="en-GB" sz="1800" dirty="0" smtClean="0"/>
          </a:p>
          <a:p>
            <a:pPr marL="341313" indent="-341313" algn="just"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Flair will try to find the </a:t>
            </a:r>
            <a:r>
              <a:rPr lang="en-GB" sz="2000" dirty="0" smtClean="0">
                <a:solidFill>
                  <a:srgbClr val="800000"/>
                </a:solidFill>
              </a:rPr>
              <a:t>best floating point representation </a:t>
            </a:r>
            <a:r>
              <a:rPr lang="en-GB" sz="2000" dirty="0" smtClean="0"/>
              <a:t>of each number, to ensure the maximum accuracy; number of digits that fits in the specific width (10 for the fixed format, 22 for the free format).</a:t>
            </a:r>
          </a:p>
          <a:p>
            <a:pPr marL="341313" indent="-341313" algn="just" defTabSz="449263" eaLnBrk="1" hangingPunct="1">
              <a:lnSpc>
                <a:spcPct val="9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Function evaluation: a field value starting with </a:t>
            </a:r>
            <a:r>
              <a:rPr lang="en-GB" b="1" dirty="0" smtClean="0">
                <a:solidFill>
                  <a:srgbClr val="000000"/>
                </a:solidFill>
              </a:rPr>
              <a:t>=</a:t>
            </a:r>
            <a:r>
              <a:rPr lang="en-GB" dirty="0" smtClean="0"/>
              <a:t> will force flair to evaluate its content as a function e.g.</a:t>
            </a:r>
          </a:p>
          <a:p>
            <a:pPr marL="341313" indent="-341313" algn="just" defTabSz="449263"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	</a:t>
            </a:r>
            <a:r>
              <a:rPr lang="en-GB" sz="2000" dirty="0" smtClean="0">
                <a:solidFill>
                  <a:srgbClr val="C00000"/>
                </a:solidFill>
              </a:rPr>
              <a:t>BEAMPOS</a:t>
            </a:r>
            <a:r>
              <a:rPr lang="en-GB" sz="2000" dirty="0" smtClean="0"/>
              <a:t>     </a:t>
            </a:r>
            <a:r>
              <a:rPr lang="en-GB" sz="2000" dirty="0" smtClean="0">
                <a:solidFill>
                  <a:srgbClr val="008000"/>
                </a:solidFill>
              </a:rPr>
              <a:t>x:</a:t>
            </a:r>
            <a:r>
              <a:rPr lang="en-GB" sz="2000" dirty="0" smtClean="0"/>
              <a:t> </a:t>
            </a:r>
            <a:r>
              <a:rPr lang="en-GB" sz="2000" dirty="0" smtClean="0">
                <a:solidFill>
                  <a:srgbClr val="010103"/>
                </a:solidFill>
              </a:rPr>
              <a:t>=2*10+length</a:t>
            </a:r>
          </a:p>
          <a:p>
            <a:pPr marL="341313" indent="-341313" algn="just" defTabSz="449263"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solidFill>
                  <a:srgbClr val="010103"/>
                </a:solidFill>
              </a:rPr>
              <a:t>	</a:t>
            </a:r>
            <a:r>
              <a:rPr lang="en-GB" dirty="0" smtClean="0"/>
              <a:t>Flair will create a valid </a:t>
            </a:r>
            <a:r>
              <a:rPr lang="en-GB" dirty="0" err="1" smtClean="0"/>
              <a:t>fluka</a:t>
            </a:r>
            <a:r>
              <a:rPr lang="en-GB" dirty="0" smtClean="0"/>
              <a:t> input containing the evaluation of the formula and keep the formula inside the comments as</a:t>
            </a:r>
          </a:p>
          <a:p>
            <a:pPr marL="341313" indent="-341313" algn="just" defTabSz="449263" eaLnBrk="1" hangingPunct="1">
              <a:lnSpc>
                <a:spcPct val="90000"/>
              </a:lnSpc>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solidFill>
                  <a:srgbClr val="010103"/>
                </a:solidFill>
              </a:rPr>
              <a:t>	*@what.1 =2*10+length</a:t>
            </a:r>
          </a:p>
        </p:txBody>
      </p:sp>
      <p:sp>
        <p:nvSpPr>
          <p:cNvPr id="24579" name="Slide Number Placeholder 5"/>
          <p:cNvSpPr>
            <a:spLocks noGrp="1"/>
          </p:cNvSpPr>
          <p:nvPr>
            <p:ph type="sldNum" sz="quarter" idx="11"/>
          </p:nvPr>
        </p:nvSpPr>
        <p:spPr>
          <a:noFill/>
        </p:spPr>
        <p:txBody>
          <a:bodyPr/>
          <a:lstStyle/>
          <a:p>
            <a:fld id="{839CB46A-54BD-459A-938C-B5E40D250FBF}" type="slidenum">
              <a:rPr lang="en-US"/>
              <a:pPr/>
              <a:t>17</a:t>
            </a:fld>
            <a:endParaRPr lang="en-US"/>
          </a:p>
        </p:txBody>
      </p:sp>
    </p:spTree>
  </p:cSld>
  <p:clrMapOvr>
    <a:masterClrMapping/>
  </p:clrMapOvr>
  <p:transition spd="med" advTm="14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r>
              <a:rPr lang="en-US" sz="3600" smtClean="0"/>
              <a:t>Anatomy of a card mini-dialog </a:t>
            </a:r>
            <a:r>
              <a:rPr lang="en-US" sz="3600" baseline="30000" smtClean="0"/>
              <a:t>[1/2]</a:t>
            </a:r>
          </a:p>
        </p:txBody>
      </p:sp>
      <p:sp>
        <p:nvSpPr>
          <p:cNvPr id="25605" name="Rectangle 3"/>
          <p:cNvSpPr>
            <a:spLocks noGrp="1" noChangeArrowheads="1"/>
          </p:cNvSpPr>
          <p:nvPr>
            <p:ph idx="1"/>
          </p:nvPr>
        </p:nvSpPr>
        <p:spPr>
          <a:xfrm>
            <a:off x="611188" y="1125538"/>
            <a:ext cx="8210550" cy="5181600"/>
          </a:xfrm>
        </p:spPr>
        <p:txBody>
          <a:bodyPr/>
          <a:lstStyle/>
          <a:p>
            <a:pPr eaLnBrk="1" hangingPunct="1"/>
            <a:r>
              <a:rPr lang="en-US" dirty="0" smtClean="0"/>
              <a:t>For each extended card flair has a mini dialog (currently in 4 columns), interpreting all information stored in the card</a:t>
            </a:r>
          </a:p>
          <a:p>
            <a:pPr eaLnBrk="1" hangingPunct="1">
              <a:buFont typeface="Wingdings" pitchFamily="2" charset="2"/>
              <a:buNone/>
            </a:pPr>
            <a:endParaRPr lang="en-US" sz="1400" dirty="0" smtClean="0">
              <a:solidFill>
                <a:srgbClr val="0000CC"/>
              </a:solidFill>
              <a:latin typeface="Lucida Console" pitchFamily="49" charset="0"/>
            </a:endParaRPr>
          </a:p>
          <a:p>
            <a:pPr eaLnBrk="1" hangingPunct="1">
              <a:buFont typeface="Wingdings" pitchFamily="2" charset="2"/>
              <a:buNone/>
            </a:pPr>
            <a:r>
              <a:rPr lang="en-US" sz="1400" dirty="0" smtClean="0">
                <a:solidFill>
                  <a:srgbClr val="0000CC"/>
                </a:solidFill>
                <a:latin typeface="Lucida Console" pitchFamily="49" charset="0"/>
              </a:rPr>
              <a:t>* Beam characteristics</a:t>
            </a:r>
          </a:p>
          <a:p>
            <a:pPr eaLnBrk="1" hangingPunct="1">
              <a:buFont typeface="Wingdings" pitchFamily="2" charset="2"/>
              <a:buNone/>
            </a:pPr>
            <a:r>
              <a:rPr lang="en-US" sz="1400" dirty="0" smtClean="0">
                <a:solidFill>
                  <a:srgbClr val="010103"/>
                </a:solidFill>
                <a:latin typeface="Lucida Console" pitchFamily="49" charset="0"/>
              </a:rPr>
              <a:t>BEAM           -20.0 -0.082425      -1.7                          1.0PROTON</a:t>
            </a:r>
          </a:p>
        </p:txBody>
      </p:sp>
      <p:sp>
        <p:nvSpPr>
          <p:cNvPr id="25603" name="Slide Number Placeholder 5"/>
          <p:cNvSpPr>
            <a:spLocks noGrp="1"/>
          </p:cNvSpPr>
          <p:nvPr>
            <p:ph type="sldNum" sz="quarter" idx="11"/>
          </p:nvPr>
        </p:nvSpPr>
        <p:spPr>
          <a:noFill/>
        </p:spPr>
        <p:txBody>
          <a:bodyPr/>
          <a:lstStyle/>
          <a:p>
            <a:fld id="{6C1D1AE8-ABC5-4167-9999-8861EAF31E4A}" type="slidenum">
              <a:rPr lang="en-US"/>
              <a:pPr/>
              <a:t>18</a:t>
            </a:fld>
            <a:endParaRPr lang="en-US"/>
          </a:p>
        </p:txBody>
      </p:sp>
      <p:pic>
        <p:nvPicPr>
          <p:cNvPr id="25606" name="Picture 4"/>
          <p:cNvPicPr>
            <a:picLocks noChangeAspect="1" noChangeArrowheads="1"/>
          </p:cNvPicPr>
          <p:nvPr/>
        </p:nvPicPr>
        <p:blipFill>
          <a:blip r:embed="rId2" cstate="print"/>
          <a:srcRect/>
          <a:stretch>
            <a:fillRect/>
          </a:stretch>
        </p:blipFill>
        <p:spPr bwMode="auto">
          <a:xfrm>
            <a:off x="250825" y="4508500"/>
            <a:ext cx="8458200" cy="1143000"/>
          </a:xfrm>
          <a:prstGeom prst="rect">
            <a:avLst/>
          </a:prstGeom>
          <a:noFill/>
          <a:ln w="9525">
            <a:noFill/>
            <a:round/>
            <a:headEnd/>
            <a:tailEnd/>
          </a:ln>
        </p:spPr>
      </p:pic>
      <p:sp>
        <p:nvSpPr>
          <p:cNvPr id="25607" name="Rectangle 5"/>
          <p:cNvSpPr>
            <a:spLocks noChangeArrowheads="1"/>
          </p:cNvSpPr>
          <p:nvPr/>
        </p:nvSpPr>
        <p:spPr bwMode="auto">
          <a:xfrm>
            <a:off x="611188" y="1988840"/>
            <a:ext cx="8137525" cy="649288"/>
          </a:xfrm>
          <a:prstGeom prst="rect">
            <a:avLst/>
          </a:prstGeom>
          <a:noFill/>
          <a:ln w="28575" algn="ctr">
            <a:solidFill>
              <a:schemeClr val="tx1"/>
            </a:solidFill>
            <a:miter lim="800000"/>
            <a:headEnd type="none" w="sm" len="sm"/>
            <a:tailEnd type="none" w="lg" len="med"/>
          </a:ln>
        </p:spPr>
        <p:txBody>
          <a:bodyPr wrap="none" anchor="ctr"/>
          <a:lstStyle/>
          <a:p>
            <a:endParaRPr lang="en-US"/>
          </a:p>
        </p:txBody>
      </p:sp>
      <p:sp>
        <p:nvSpPr>
          <p:cNvPr id="25608" name="Text Box 6"/>
          <p:cNvSpPr txBox="1">
            <a:spLocks noChangeArrowheads="1"/>
          </p:cNvSpPr>
          <p:nvPr/>
        </p:nvSpPr>
        <p:spPr bwMode="auto">
          <a:xfrm>
            <a:off x="250825" y="3357563"/>
            <a:ext cx="1260475" cy="396875"/>
          </a:xfrm>
          <a:prstGeom prst="rect">
            <a:avLst/>
          </a:prstGeom>
          <a:noFill/>
          <a:ln w="28575" algn="ctr">
            <a:noFill/>
            <a:miter lim="800000"/>
            <a:headEnd type="none" w="sm" len="sm"/>
            <a:tailEnd type="none" w="lg" len="med"/>
          </a:ln>
        </p:spPr>
        <p:txBody>
          <a:bodyPr wrap="none">
            <a:spAutoFit/>
          </a:bodyPr>
          <a:lstStyle/>
          <a:p>
            <a:r>
              <a:rPr lang="en-US"/>
              <a:t>Comment</a:t>
            </a:r>
          </a:p>
        </p:txBody>
      </p:sp>
      <p:sp>
        <p:nvSpPr>
          <p:cNvPr id="25609" name="Text Box 7"/>
          <p:cNvSpPr txBox="1">
            <a:spLocks noChangeArrowheads="1"/>
          </p:cNvSpPr>
          <p:nvPr/>
        </p:nvSpPr>
        <p:spPr bwMode="auto">
          <a:xfrm>
            <a:off x="250825" y="5949950"/>
            <a:ext cx="604838" cy="396875"/>
          </a:xfrm>
          <a:prstGeom prst="rect">
            <a:avLst/>
          </a:prstGeom>
          <a:noFill/>
          <a:ln w="28575" algn="ctr">
            <a:noFill/>
            <a:miter lim="800000"/>
            <a:headEnd type="none" w="sm" len="sm"/>
            <a:tailEnd type="none" w="lg" len="med"/>
          </a:ln>
        </p:spPr>
        <p:txBody>
          <a:bodyPr wrap="none">
            <a:spAutoFit/>
          </a:bodyPr>
          <a:lstStyle/>
          <a:p>
            <a:r>
              <a:rPr lang="en-US">
                <a:solidFill>
                  <a:srgbClr val="800000"/>
                </a:solidFill>
              </a:rPr>
              <a:t>Tag</a:t>
            </a:r>
          </a:p>
        </p:txBody>
      </p:sp>
      <p:sp>
        <p:nvSpPr>
          <p:cNvPr id="25610" name="Line 8"/>
          <p:cNvSpPr>
            <a:spLocks noChangeShapeType="1"/>
          </p:cNvSpPr>
          <p:nvPr/>
        </p:nvSpPr>
        <p:spPr bwMode="auto">
          <a:xfrm>
            <a:off x="611188" y="3716338"/>
            <a:ext cx="144462" cy="792162"/>
          </a:xfrm>
          <a:prstGeom prst="line">
            <a:avLst/>
          </a:prstGeom>
          <a:noFill/>
          <a:ln w="28575">
            <a:solidFill>
              <a:schemeClr val="tx1"/>
            </a:solidFill>
            <a:round/>
            <a:headEnd type="none" w="sm" len="sm"/>
            <a:tailEnd type="triangle" w="lg" len="med"/>
          </a:ln>
        </p:spPr>
        <p:txBody>
          <a:bodyPr/>
          <a:lstStyle/>
          <a:p>
            <a:endParaRPr lang="en-US"/>
          </a:p>
        </p:txBody>
      </p:sp>
      <p:sp>
        <p:nvSpPr>
          <p:cNvPr id="25611" name="Line 9"/>
          <p:cNvSpPr>
            <a:spLocks noChangeShapeType="1"/>
          </p:cNvSpPr>
          <p:nvPr/>
        </p:nvSpPr>
        <p:spPr bwMode="auto">
          <a:xfrm flipV="1">
            <a:off x="539750" y="5084763"/>
            <a:ext cx="0" cy="936625"/>
          </a:xfrm>
          <a:prstGeom prst="line">
            <a:avLst/>
          </a:prstGeom>
          <a:noFill/>
          <a:ln w="28575">
            <a:solidFill>
              <a:srgbClr val="800000"/>
            </a:solidFill>
            <a:round/>
            <a:headEnd type="none" w="sm" len="sm"/>
            <a:tailEnd type="triangle" w="lg" len="med"/>
          </a:ln>
        </p:spPr>
        <p:txBody>
          <a:bodyPr/>
          <a:lstStyle/>
          <a:p>
            <a:endParaRPr lang="en-US"/>
          </a:p>
        </p:txBody>
      </p:sp>
      <p:sp>
        <p:nvSpPr>
          <p:cNvPr id="25612" name="Text Box 10"/>
          <p:cNvSpPr txBox="1">
            <a:spLocks noChangeArrowheads="1"/>
          </p:cNvSpPr>
          <p:nvPr/>
        </p:nvSpPr>
        <p:spPr bwMode="auto">
          <a:xfrm>
            <a:off x="2771775" y="3644900"/>
            <a:ext cx="776288" cy="396875"/>
          </a:xfrm>
          <a:prstGeom prst="rect">
            <a:avLst/>
          </a:prstGeom>
          <a:noFill/>
          <a:ln w="28575" algn="ctr">
            <a:noFill/>
            <a:miter lim="800000"/>
            <a:headEnd type="none" w="sm" len="sm"/>
            <a:tailEnd type="none" w="lg" len="med"/>
          </a:ln>
        </p:spPr>
        <p:txBody>
          <a:bodyPr wrap="none">
            <a:spAutoFit/>
          </a:bodyPr>
          <a:lstStyle/>
          <a:p>
            <a:r>
              <a:rPr lang="en-US">
                <a:solidFill>
                  <a:srgbClr val="008000"/>
                </a:solidFill>
              </a:rPr>
              <a:t>Label</a:t>
            </a:r>
          </a:p>
        </p:txBody>
      </p:sp>
      <p:sp>
        <p:nvSpPr>
          <p:cNvPr id="25613" name="Line 11"/>
          <p:cNvSpPr>
            <a:spLocks noChangeShapeType="1"/>
          </p:cNvSpPr>
          <p:nvPr/>
        </p:nvSpPr>
        <p:spPr bwMode="auto">
          <a:xfrm flipH="1">
            <a:off x="2900363" y="4005263"/>
            <a:ext cx="215900" cy="719137"/>
          </a:xfrm>
          <a:prstGeom prst="line">
            <a:avLst/>
          </a:prstGeom>
          <a:noFill/>
          <a:ln w="28575">
            <a:solidFill>
              <a:srgbClr val="008000"/>
            </a:solidFill>
            <a:round/>
            <a:headEnd type="none" w="sm" len="sm"/>
            <a:tailEnd type="triangle" w="lg" len="med"/>
          </a:ln>
        </p:spPr>
        <p:txBody>
          <a:bodyPr/>
          <a:lstStyle/>
          <a:p>
            <a:endParaRPr lang="en-US"/>
          </a:p>
        </p:txBody>
      </p:sp>
      <p:sp>
        <p:nvSpPr>
          <p:cNvPr id="25614" name="Text Box 12"/>
          <p:cNvSpPr txBox="1">
            <a:spLocks noChangeArrowheads="1"/>
          </p:cNvSpPr>
          <p:nvPr/>
        </p:nvSpPr>
        <p:spPr bwMode="auto">
          <a:xfrm>
            <a:off x="3995738" y="3429000"/>
            <a:ext cx="2211387" cy="701675"/>
          </a:xfrm>
          <a:prstGeom prst="rect">
            <a:avLst/>
          </a:prstGeom>
          <a:noFill/>
          <a:ln w="28575" algn="ctr">
            <a:noFill/>
            <a:miter lim="800000"/>
            <a:headEnd type="none" w="sm" len="sm"/>
            <a:tailEnd type="none" w="lg" len="med"/>
          </a:ln>
        </p:spPr>
        <p:txBody>
          <a:bodyPr wrap="none">
            <a:spAutoFit/>
          </a:bodyPr>
          <a:lstStyle/>
          <a:p>
            <a:r>
              <a:rPr lang="en-US">
                <a:solidFill>
                  <a:srgbClr val="010103"/>
                </a:solidFill>
              </a:rPr>
              <a:t>Interpreted</a:t>
            </a:r>
          </a:p>
          <a:p>
            <a:r>
              <a:rPr lang="en-US">
                <a:solidFill>
                  <a:srgbClr val="010103"/>
                </a:solidFill>
              </a:rPr>
              <a:t>Value of WHAT(1)</a:t>
            </a:r>
          </a:p>
        </p:txBody>
      </p:sp>
      <p:sp>
        <p:nvSpPr>
          <p:cNvPr id="25615" name="Line 13"/>
          <p:cNvSpPr>
            <a:spLocks noChangeShapeType="1"/>
          </p:cNvSpPr>
          <p:nvPr/>
        </p:nvSpPr>
        <p:spPr bwMode="auto">
          <a:xfrm>
            <a:off x="4859338" y="4076700"/>
            <a:ext cx="576262" cy="647700"/>
          </a:xfrm>
          <a:prstGeom prst="line">
            <a:avLst/>
          </a:prstGeom>
          <a:noFill/>
          <a:ln w="28575">
            <a:solidFill>
              <a:srgbClr val="010103"/>
            </a:solidFill>
            <a:round/>
            <a:headEnd type="none" w="sm" len="sm"/>
            <a:tailEnd type="triangle" w="lg" len="med"/>
          </a:ln>
        </p:spPr>
        <p:txBody>
          <a:bodyPr/>
          <a:lstStyle/>
          <a:p>
            <a:endParaRPr lang="en-US"/>
          </a:p>
        </p:txBody>
      </p:sp>
      <p:sp>
        <p:nvSpPr>
          <p:cNvPr id="25616" name="Line 14"/>
          <p:cNvSpPr>
            <a:spLocks noChangeShapeType="1"/>
          </p:cNvSpPr>
          <p:nvPr/>
        </p:nvSpPr>
        <p:spPr bwMode="auto">
          <a:xfrm flipH="1">
            <a:off x="3563938" y="4076700"/>
            <a:ext cx="1295400" cy="720725"/>
          </a:xfrm>
          <a:prstGeom prst="line">
            <a:avLst/>
          </a:prstGeom>
          <a:noFill/>
          <a:ln w="28575">
            <a:solidFill>
              <a:srgbClr val="010103"/>
            </a:solidFill>
            <a:round/>
            <a:headEnd type="none" w="sm" len="sm"/>
            <a:tailEnd type="triangle" w="lg" len="med"/>
          </a:ln>
        </p:spPr>
        <p:txBody>
          <a:bodyPr/>
          <a:lstStyle/>
          <a:p>
            <a:endParaRPr lang="en-US"/>
          </a:p>
        </p:txBody>
      </p:sp>
      <p:sp>
        <p:nvSpPr>
          <p:cNvPr id="25617" name="Text Box 15"/>
          <p:cNvSpPr txBox="1">
            <a:spLocks noChangeArrowheads="1"/>
          </p:cNvSpPr>
          <p:nvPr/>
        </p:nvSpPr>
        <p:spPr bwMode="auto">
          <a:xfrm>
            <a:off x="6510338" y="3429000"/>
            <a:ext cx="2525712" cy="701675"/>
          </a:xfrm>
          <a:prstGeom prst="rect">
            <a:avLst/>
          </a:prstGeom>
          <a:noFill/>
          <a:ln w="28575" algn="ctr">
            <a:noFill/>
            <a:miter lim="800000"/>
            <a:headEnd type="none" w="sm" len="sm"/>
            <a:tailEnd type="none" w="lg" len="med"/>
          </a:ln>
        </p:spPr>
        <p:txBody>
          <a:bodyPr wrap="none">
            <a:spAutoFit/>
          </a:bodyPr>
          <a:lstStyle/>
          <a:p>
            <a:r>
              <a:rPr lang="en-US" dirty="0">
                <a:solidFill>
                  <a:srgbClr val="010103"/>
                </a:solidFill>
              </a:rPr>
              <a:t>Drop down </a:t>
            </a:r>
            <a:r>
              <a:rPr lang="en-US" dirty="0" smtClean="0">
                <a:solidFill>
                  <a:srgbClr val="010103"/>
                </a:solidFill>
              </a:rPr>
              <a:t>list box</a:t>
            </a:r>
          </a:p>
          <a:p>
            <a:r>
              <a:rPr lang="en-US" dirty="0" smtClean="0">
                <a:solidFill>
                  <a:srgbClr val="010103"/>
                </a:solidFill>
              </a:rPr>
              <a:t>with possible options</a:t>
            </a:r>
            <a:endParaRPr lang="en-US" dirty="0">
              <a:solidFill>
                <a:srgbClr val="010103"/>
              </a:solidFill>
            </a:endParaRPr>
          </a:p>
        </p:txBody>
      </p:sp>
      <p:sp>
        <p:nvSpPr>
          <p:cNvPr id="25618" name="Line 16"/>
          <p:cNvSpPr>
            <a:spLocks noChangeShapeType="1"/>
          </p:cNvSpPr>
          <p:nvPr/>
        </p:nvSpPr>
        <p:spPr bwMode="auto">
          <a:xfrm>
            <a:off x="7812088" y="4076700"/>
            <a:ext cx="215900" cy="647700"/>
          </a:xfrm>
          <a:prstGeom prst="line">
            <a:avLst/>
          </a:prstGeom>
          <a:noFill/>
          <a:ln w="28575">
            <a:solidFill>
              <a:srgbClr val="010103"/>
            </a:solidFill>
            <a:round/>
            <a:headEnd type="none" w="sm" len="sm"/>
            <a:tailEnd type="triangle" w="lg" len="med"/>
          </a:ln>
        </p:spPr>
        <p:txBody>
          <a:bodyPr/>
          <a:lstStyle/>
          <a:p>
            <a:endParaRPr lang="en-US"/>
          </a:p>
        </p:txBody>
      </p:sp>
      <p:sp>
        <p:nvSpPr>
          <p:cNvPr id="25619" name="Oval 17"/>
          <p:cNvSpPr>
            <a:spLocks noChangeArrowheads="1"/>
          </p:cNvSpPr>
          <p:nvPr/>
        </p:nvSpPr>
        <p:spPr bwMode="auto">
          <a:xfrm>
            <a:off x="8027988" y="4724400"/>
            <a:ext cx="288925" cy="288925"/>
          </a:xfrm>
          <a:prstGeom prst="ellipse">
            <a:avLst/>
          </a:prstGeom>
          <a:noFill/>
          <a:ln w="28575" algn="ctr">
            <a:solidFill>
              <a:srgbClr val="800000"/>
            </a:solidFill>
            <a:round/>
            <a:headEnd type="none" w="sm" len="sm"/>
            <a:tailEnd type="none" w="lg" len="med"/>
          </a:ln>
        </p:spPr>
        <p:txBody>
          <a:bodyPr wrap="none" anchor="ctr"/>
          <a:lstStyle/>
          <a:p>
            <a:endParaRPr lang="en-US"/>
          </a:p>
        </p:txBody>
      </p:sp>
      <p:sp>
        <p:nvSpPr>
          <p:cNvPr id="25620" name="Line 18"/>
          <p:cNvSpPr>
            <a:spLocks noChangeShapeType="1"/>
          </p:cNvSpPr>
          <p:nvPr/>
        </p:nvSpPr>
        <p:spPr bwMode="auto">
          <a:xfrm>
            <a:off x="3132138" y="4581525"/>
            <a:ext cx="0" cy="1008063"/>
          </a:xfrm>
          <a:prstGeom prst="line">
            <a:avLst/>
          </a:prstGeom>
          <a:noFill/>
          <a:ln w="6350" cap="rnd">
            <a:solidFill>
              <a:schemeClr val="tx1"/>
            </a:solidFill>
            <a:prstDash val="sysDot"/>
            <a:round/>
            <a:headEnd type="none" w="sm" len="sm"/>
            <a:tailEnd type="none" w="lg" len="med"/>
          </a:ln>
        </p:spPr>
        <p:txBody>
          <a:bodyPr/>
          <a:lstStyle/>
          <a:p>
            <a:endParaRPr lang="en-US"/>
          </a:p>
        </p:txBody>
      </p:sp>
      <p:sp>
        <p:nvSpPr>
          <p:cNvPr id="25621" name="Line 19"/>
          <p:cNvSpPr>
            <a:spLocks noChangeShapeType="1"/>
          </p:cNvSpPr>
          <p:nvPr/>
        </p:nvSpPr>
        <p:spPr bwMode="auto">
          <a:xfrm>
            <a:off x="5219700" y="4581525"/>
            <a:ext cx="0" cy="1008063"/>
          </a:xfrm>
          <a:prstGeom prst="line">
            <a:avLst/>
          </a:prstGeom>
          <a:noFill/>
          <a:ln w="6350" cap="rnd">
            <a:solidFill>
              <a:schemeClr val="tx1"/>
            </a:solidFill>
            <a:prstDash val="sysDot"/>
            <a:round/>
            <a:headEnd type="none" w="sm" len="sm"/>
            <a:tailEnd type="none" w="lg" len="med"/>
          </a:ln>
        </p:spPr>
        <p:txBody>
          <a:bodyPr/>
          <a:lstStyle/>
          <a:p>
            <a:endParaRPr lang="en-US"/>
          </a:p>
        </p:txBody>
      </p:sp>
      <p:sp>
        <p:nvSpPr>
          <p:cNvPr id="25622" name="Line 20"/>
          <p:cNvSpPr>
            <a:spLocks noChangeShapeType="1"/>
          </p:cNvSpPr>
          <p:nvPr/>
        </p:nvSpPr>
        <p:spPr bwMode="auto">
          <a:xfrm>
            <a:off x="1042988" y="4581525"/>
            <a:ext cx="0" cy="1008063"/>
          </a:xfrm>
          <a:prstGeom prst="line">
            <a:avLst/>
          </a:prstGeom>
          <a:noFill/>
          <a:ln w="6350" cap="rnd">
            <a:solidFill>
              <a:schemeClr val="tx1"/>
            </a:solidFill>
            <a:prstDash val="sysDot"/>
            <a:round/>
            <a:headEnd type="none" w="sm" len="sm"/>
            <a:tailEnd type="none" w="lg" len="med"/>
          </a:ln>
        </p:spPr>
        <p:txBody>
          <a:bodyPr/>
          <a:lstStyle/>
          <a:p>
            <a:endParaRPr lang="en-US"/>
          </a:p>
        </p:txBody>
      </p:sp>
      <p:sp>
        <p:nvSpPr>
          <p:cNvPr id="25623" name="Line 21"/>
          <p:cNvSpPr>
            <a:spLocks noChangeShapeType="1"/>
          </p:cNvSpPr>
          <p:nvPr/>
        </p:nvSpPr>
        <p:spPr bwMode="auto">
          <a:xfrm>
            <a:off x="7308850" y="4581525"/>
            <a:ext cx="0" cy="1008063"/>
          </a:xfrm>
          <a:prstGeom prst="line">
            <a:avLst/>
          </a:prstGeom>
          <a:noFill/>
          <a:ln w="6350" cap="rnd">
            <a:solidFill>
              <a:schemeClr val="tx1"/>
            </a:solidFill>
            <a:prstDash val="sysDot"/>
            <a:round/>
            <a:headEnd type="none" w="sm" len="sm"/>
            <a:tailEnd type="none" w="lg" len="med"/>
          </a:ln>
        </p:spPr>
        <p:txBody>
          <a:bodyPr/>
          <a:lstStyle/>
          <a:p>
            <a:endParaRPr lang="en-US"/>
          </a:p>
        </p:txBody>
      </p:sp>
      <p:sp>
        <p:nvSpPr>
          <p:cNvPr id="25624" name="Text Box 22"/>
          <p:cNvSpPr txBox="1">
            <a:spLocks noChangeArrowheads="1"/>
          </p:cNvSpPr>
          <p:nvPr/>
        </p:nvSpPr>
        <p:spPr bwMode="auto">
          <a:xfrm>
            <a:off x="1228725" y="5734050"/>
            <a:ext cx="1974850" cy="1006475"/>
          </a:xfrm>
          <a:prstGeom prst="rect">
            <a:avLst/>
          </a:prstGeom>
          <a:noFill/>
          <a:ln w="28575" algn="ctr">
            <a:noFill/>
            <a:miter lim="800000"/>
            <a:headEnd type="none" w="sm" len="sm"/>
            <a:tailEnd type="none" w="lg" len="med"/>
          </a:ln>
        </p:spPr>
        <p:txBody>
          <a:bodyPr wrap="none">
            <a:spAutoFit/>
          </a:bodyPr>
          <a:lstStyle/>
          <a:p>
            <a:r>
              <a:rPr lang="en-US"/>
              <a:t>Grey box</a:t>
            </a:r>
          </a:p>
          <a:p>
            <a:r>
              <a:rPr lang="en-US"/>
              <a:t>Shows currently</a:t>
            </a:r>
          </a:p>
          <a:p>
            <a:r>
              <a:rPr lang="en-US"/>
              <a:t>editing item</a:t>
            </a:r>
          </a:p>
        </p:txBody>
      </p:sp>
      <p:sp>
        <p:nvSpPr>
          <p:cNvPr id="25625" name="Line 23"/>
          <p:cNvSpPr>
            <a:spLocks noChangeShapeType="1"/>
          </p:cNvSpPr>
          <p:nvPr/>
        </p:nvSpPr>
        <p:spPr bwMode="auto">
          <a:xfrm flipH="1" flipV="1">
            <a:off x="1403350" y="4797425"/>
            <a:ext cx="288925" cy="1079500"/>
          </a:xfrm>
          <a:prstGeom prst="line">
            <a:avLst/>
          </a:prstGeom>
          <a:noFill/>
          <a:ln w="28575">
            <a:solidFill>
              <a:schemeClr val="tx1"/>
            </a:solidFill>
            <a:round/>
            <a:headEnd type="none" w="sm" len="sm"/>
            <a:tailEnd type="triangle" w="lg" len="med"/>
          </a:ln>
        </p:spPr>
        <p:txBody>
          <a:bodyPr/>
          <a:lstStyle/>
          <a:p>
            <a:endParaRPr lang="en-US"/>
          </a:p>
        </p:txBody>
      </p:sp>
      <p:sp>
        <p:nvSpPr>
          <p:cNvPr id="25626" name="Line 24"/>
          <p:cNvSpPr>
            <a:spLocks noChangeShapeType="1"/>
          </p:cNvSpPr>
          <p:nvPr/>
        </p:nvSpPr>
        <p:spPr bwMode="auto">
          <a:xfrm>
            <a:off x="2339975" y="4292600"/>
            <a:ext cx="0" cy="1657350"/>
          </a:xfrm>
          <a:prstGeom prst="line">
            <a:avLst/>
          </a:prstGeom>
          <a:noFill/>
          <a:ln w="38100" cmpd="dbl">
            <a:solidFill>
              <a:schemeClr val="tx1"/>
            </a:solidFill>
            <a:round/>
            <a:headEnd type="none" w="sm" len="sm"/>
            <a:tailEnd type="none" w="lg" len="med"/>
          </a:ln>
        </p:spPr>
        <p:txBody>
          <a:bodyPr/>
          <a:lstStyle/>
          <a:p>
            <a:endParaRPr lang="en-US"/>
          </a:p>
        </p:txBody>
      </p:sp>
      <p:sp>
        <p:nvSpPr>
          <p:cNvPr id="25627" name="Line 25"/>
          <p:cNvSpPr>
            <a:spLocks noChangeShapeType="1"/>
          </p:cNvSpPr>
          <p:nvPr/>
        </p:nvSpPr>
        <p:spPr bwMode="auto">
          <a:xfrm>
            <a:off x="4643438" y="4292600"/>
            <a:ext cx="0" cy="1657350"/>
          </a:xfrm>
          <a:prstGeom prst="line">
            <a:avLst/>
          </a:prstGeom>
          <a:noFill/>
          <a:ln w="38100" cmpd="dbl">
            <a:solidFill>
              <a:schemeClr val="tx1"/>
            </a:solidFill>
            <a:round/>
            <a:headEnd type="none" w="sm" len="sm"/>
            <a:tailEnd type="none" w="lg" len="med"/>
          </a:ln>
        </p:spPr>
        <p:txBody>
          <a:bodyPr/>
          <a:lstStyle/>
          <a:p>
            <a:endParaRPr lang="en-US"/>
          </a:p>
        </p:txBody>
      </p:sp>
      <p:sp>
        <p:nvSpPr>
          <p:cNvPr id="25628" name="Line 26"/>
          <p:cNvSpPr>
            <a:spLocks noChangeShapeType="1"/>
          </p:cNvSpPr>
          <p:nvPr/>
        </p:nvSpPr>
        <p:spPr bwMode="auto">
          <a:xfrm>
            <a:off x="6659563" y="4292600"/>
            <a:ext cx="0" cy="1657350"/>
          </a:xfrm>
          <a:prstGeom prst="line">
            <a:avLst/>
          </a:prstGeom>
          <a:noFill/>
          <a:ln w="38100" cmpd="dbl">
            <a:solidFill>
              <a:schemeClr val="tx1"/>
            </a:solidFill>
            <a:round/>
            <a:headEnd type="none" w="sm" len="sm"/>
            <a:tailEnd type="none" w="lg" len="med"/>
          </a:ln>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lstStyle/>
          <a:p>
            <a:pPr eaLnBrk="1" hangingPunct="1"/>
            <a:r>
              <a:rPr lang="en-US" sz="3600" smtClean="0"/>
              <a:t>Anatomy of a card mini-dialog </a:t>
            </a:r>
            <a:r>
              <a:rPr lang="en-US" sz="3600" baseline="30000" smtClean="0"/>
              <a:t>[2/2]</a:t>
            </a:r>
          </a:p>
        </p:txBody>
      </p:sp>
      <p:sp>
        <p:nvSpPr>
          <p:cNvPr id="26629" name="Rectangle 6"/>
          <p:cNvSpPr>
            <a:spLocks noGrp="1" noChangeArrowheads="1"/>
          </p:cNvSpPr>
          <p:nvPr>
            <p:ph idx="1"/>
          </p:nvPr>
        </p:nvSpPr>
        <p:spPr>
          <a:xfrm>
            <a:off x="611188" y="911225"/>
            <a:ext cx="8497887" cy="5181600"/>
          </a:xfrm>
        </p:spPr>
        <p:txBody>
          <a:bodyPr/>
          <a:lstStyle/>
          <a:p>
            <a:pPr eaLnBrk="1" hangingPunct="1">
              <a:lnSpc>
                <a:spcPct val="80000"/>
              </a:lnSpc>
              <a:buFont typeface="Wingdings" pitchFamily="2" charset="2"/>
              <a:buNone/>
            </a:pPr>
            <a:r>
              <a:rPr lang="en-US" sz="1400" dirty="0" smtClean="0">
                <a:solidFill>
                  <a:srgbClr val="0000CC"/>
                </a:solidFill>
                <a:latin typeface="Lucida Console" pitchFamily="49" charset="0"/>
              </a:rPr>
              <a:t>* Energy deposition in 3D binning</a:t>
            </a:r>
          </a:p>
          <a:p>
            <a:pPr eaLnBrk="1" hangingPunct="1">
              <a:lnSpc>
                <a:spcPct val="80000"/>
              </a:lnSpc>
              <a:buFont typeface="Wingdings" pitchFamily="2" charset="2"/>
              <a:buNone/>
            </a:pPr>
            <a:r>
              <a:rPr lang="en-US" sz="1400" dirty="0" smtClean="0">
                <a:solidFill>
                  <a:srgbClr val="010103"/>
                </a:solidFill>
                <a:latin typeface="Lucida Console" pitchFamily="49" charset="0"/>
              </a:rPr>
              <a:t>USRBIN          10.0    ENERGY     -50.0      45.0      54.0      36.0EneDep</a:t>
            </a:r>
          </a:p>
          <a:p>
            <a:pPr eaLnBrk="1" hangingPunct="1">
              <a:lnSpc>
                <a:spcPct val="80000"/>
              </a:lnSpc>
              <a:buFont typeface="Wingdings" pitchFamily="2" charset="2"/>
              <a:buNone/>
            </a:pPr>
            <a:r>
              <a:rPr lang="en-US" sz="1400" dirty="0" smtClean="0">
                <a:solidFill>
                  <a:srgbClr val="010103"/>
                </a:solidFill>
                <a:latin typeface="Lucida Console" pitchFamily="49" charset="0"/>
              </a:rPr>
              <a:t>USRBIN         -45.0     -54.0     -33.0     100.0     100.0     100.0&amp;</a:t>
            </a:r>
          </a:p>
          <a:p>
            <a:pPr eaLnBrk="1" hangingPunct="1">
              <a:lnSpc>
                <a:spcPct val="80000"/>
              </a:lnSpc>
              <a:buFont typeface="Wingdings" pitchFamily="2" charset="2"/>
              <a:buNone/>
            </a:pP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endParaRPr lang="en-US" sz="1400" dirty="0" smtClean="0">
              <a:solidFill>
                <a:srgbClr val="0000CC"/>
              </a:solidFill>
              <a:latin typeface="Lucida Console" pitchFamily="49" charset="0"/>
            </a:endParaRPr>
          </a:p>
          <a:p>
            <a:pPr eaLnBrk="1" hangingPunct="1">
              <a:lnSpc>
                <a:spcPct val="80000"/>
              </a:lnSpc>
              <a:buFont typeface="Wingdings" pitchFamily="2" charset="2"/>
              <a:buNone/>
            </a:pPr>
            <a:r>
              <a:rPr lang="en-US" sz="1400" dirty="0" smtClean="0">
                <a:solidFill>
                  <a:srgbClr val="0000CC"/>
                </a:solidFill>
                <a:latin typeface="Lucida Console" pitchFamily="49" charset="0"/>
              </a:rPr>
              <a:t>* </a:t>
            </a:r>
            <a:r>
              <a:rPr lang="en-US" sz="1400" dirty="0" err="1" smtClean="0">
                <a:solidFill>
                  <a:srgbClr val="0000CC"/>
                </a:solidFill>
                <a:latin typeface="Lucida Console" pitchFamily="49" charset="0"/>
              </a:rPr>
              <a:t>Polypyromellitimide</a:t>
            </a:r>
            <a:r>
              <a:rPr lang="en-US" sz="1400" dirty="0" smtClean="0">
                <a:solidFill>
                  <a:srgbClr val="0000CC"/>
                </a:solidFill>
                <a:latin typeface="Lucida Console" pitchFamily="49" charset="0"/>
              </a:rPr>
              <a:t> Polyimide, </a:t>
            </a:r>
            <a:r>
              <a:rPr lang="en-US" sz="1400" dirty="0" err="1" smtClean="0">
                <a:solidFill>
                  <a:srgbClr val="0000CC"/>
                </a:solidFill>
                <a:latin typeface="Lucida Console" pitchFamily="49" charset="0"/>
              </a:rPr>
              <a:t>Kapton</a:t>
            </a:r>
            <a:endParaRPr lang="en-US" sz="1400" dirty="0" smtClean="0">
              <a:solidFill>
                <a:srgbClr val="0000CC"/>
              </a:solidFill>
              <a:latin typeface="Lucida Console" pitchFamily="49" charset="0"/>
            </a:endParaRPr>
          </a:p>
          <a:p>
            <a:pPr eaLnBrk="1" hangingPunct="1">
              <a:lnSpc>
                <a:spcPct val="80000"/>
              </a:lnSpc>
              <a:buFont typeface="Wingdings" pitchFamily="2" charset="2"/>
              <a:buNone/>
            </a:pPr>
            <a:r>
              <a:rPr lang="en-US" sz="1400" dirty="0" smtClean="0">
                <a:solidFill>
                  <a:srgbClr val="0000CC"/>
                </a:solidFill>
                <a:latin typeface="Lucida Console" pitchFamily="49" charset="0"/>
              </a:rPr>
              <a:t>* Chemical       O = C   H-C   C = O</a:t>
            </a:r>
          </a:p>
          <a:p>
            <a:pPr eaLnBrk="1" hangingPunct="1">
              <a:lnSpc>
                <a:spcPct val="80000"/>
              </a:lnSpc>
              <a:buFont typeface="Wingdings" pitchFamily="2" charset="2"/>
              <a:buNone/>
            </a:pPr>
            <a:r>
              <a:rPr lang="en-US" sz="1400" dirty="0" smtClean="0">
                <a:solidFill>
                  <a:srgbClr val="0000CC"/>
                </a:solidFill>
                <a:latin typeface="Lucida Console" pitchFamily="49" charset="0"/>
              </a:rPr>
              <a:t>* Formula           / \  // \ / \      H-C - C-H        H-C - C-H</a:t>
            </a:r>
          </a:p>
          <a:p>
            <a:pPr eaLnBrk="1" hangingPunct="1">
              <a:lnSpc>
                <a:spcPct val="80000"/>
              </a:lnSpc>
              <a:buFont typeface="Wingdings" pitchFamily="2" charset="2"/>
              <a:buNone/>
            </a:pPr>
            <a:r>
              <a:rPr lang="en-US" sz="1400" dirty="0" smtClean="0">
                <a:solidFill>
                  <a:srgbClr val="0000CC"/>
                </a:solidFill>
                <a:latin typeface="Lucida Console" pitchFamily="49" charset="0"/>
              </a:rPr>
              <a:t>*                  /   \C    </a:t>
            </a:r>
            <a:r>
              <a:rPr lang="en-US" sz="1400" dirty="0" err="1" smtClean="0">
                <a:solidFill>
                  <a:srgbClr val="0000CC"/>
                </a:solidFill>
                <a:latin typeface="Lucida Console" pitchFamily="49" charset="0"/>
              </a:rPr>
              <a:t>C</a:t>
            </a:r>
            <a:r>
              <a:rPr lang="en-US" sz="1400" dirty="0" smtClean="0">
                <a:solidFill>
                  <a:srgbClr val="0000CC"/>
                </a:solidFill>
                <a:latin typeface="Lucida Console" pitchFamily="49" charset="0"/>
              </a:rPr>
              <a:t>   \    //     \\        //     \\</a:t>
            </a:r>
          </a:p>
          <a:p>
            <a:pPr eaLnBrk="1" hangingPunct="1">
              <a:lnSpc>
                <a:spcPct val="80000"/>
              </a:lnSpc>
              <a:buFont typeface="Wingdings" pitchFamily="2" charset="2"/>
              <a:buNone/>
            </a:pPr>
            <a:r>
              <a:rPr lang="en-US" sz="1400" dirty="0" smtClean="0">
                <a:solidFill>
                  <a:srgbClr val="0000CC"/>
                </a:solidFill>
                <a:latin typeface="Lucida Console" pitchFamily="49" charset="0"/>
              </a:rPr>
              <a:t>*            ---- N     |    ||   N - C        </a:t>
            </a:r>
            <a:r>
              <a:rPr lang="en-US" sz="1400" dirty="0" err="1" smtClean="0">
                <a:solidFill>
                  <a:srgbClr val="0000CC"/>
                </a:solidFill>
                <a:latin typeface="Lucida Console" pitchFamily="49" charset="0"/>
              </a:rPr>
              <a:t>C</a:t>
            </a:r>
            <a:r>
              <a:rPr lang="en-US" sz="1400" dirty="0" smtClean="0">
                <a:solidFill>
                  <a:srgbClr val="0000CC"/>
                </a:solidFill>
                <a:latin typeface="Lucida Console" pitchFamily="49" charset="0"/>
              </a:rPr>
              <a:t> - O - C        </a:t>
            </a:r>
            <a:r>
              <a:rPr lang="en-US" sz="1400" dirty="0" err="1" smtClean="0">
                <a:solidFill>
                  <a:srgbClr val="0000CC"/>
                </a:solidFill>
                <a:latin typeface="Lucida Console" pitchFamily="49" charset="0"/>
              </a:rPr>
              <a:t>C</a:t>
            </a:r>
            <a:r>
              <a:rPr lang="en-US" sz="1400" dirty="0" smtClean="0">
                <a:solidFill>
                  <a:srgbClr val="0000CC"/>
                </a:solidFill>
                <a:latin typeface="Lucida Console" pitchFamily="49" charset="0"/>
              </a:rPr>
              <a:t> ----</a:t>
            </a:r>
          </a:p>
          <a:p>
            <a:pPr eaLnBrk="1" hangingPunct="1">
              <a:lnSpc>
                <a:spcPct val="80000"/>
              </a:lnSpc>
              <a:buFont typeface="Wingdings" pitchFamily="2" charset="2"/>
              <a:buNone/>
            </a:pPr>
            <a:r>
              <a:rPr lang="en-US" sz="1400" dirty="0" smtClean="0">
                <a:solidFill>
                  <a:srgbClr val="0000CC"/>
                </a:solidFill>
                <a:latin typeface="Lucida Console" pitchFamily="49" charset="0"/>
              </a:rPr>
              <a:t>*                  \   /C    </a:t>
            </a:r>
            <a:r>
              <a:rPr lang="en-US" sz="1400" dirty="0" err="1" smtClean="0">
                <a:solidFill>
                  <a:srgbClr val="0000CC"/>
                </a:solidFill>
                <a:latin typeface="Lucida Console" pitchFamily="49" charset="0"/>
              </a:rPr>
              <a:t>C</a:t>
            </a:r>
            <a:r>
              <a:rPr lang="en-US" sz="1400" dirty="0" smtClean="0">
                <a:solidFill>
                  <a:srgbClr val="0000CC"/>
                </a:solidFill>
                <a:latin typeface="Lucida Console" pitchFamily="49" charset="0"/>
              </a:rPr>
              <a:t>   /     \     /          \     /</a:t>
            </a:r>
          </a:p>
          <a:p>
            <a:pPr eaLnBrk="1" hangingPunct="1">
              <a:lnSpc>
                <a:spcPct val="80000"/>
              </a:lnSpc>
              <a:buFont typeface="Wingdings" pitchFamily="2" charset="2"/>
              <a:buNone/>
            </a:pPr>
            <a:r>
              <a:rPr lang="en-US" sz="1400" dirty="0" smtClean="0">
                <a:solidFill>
                  <a:srgbClr val="0000CC"/>
                </a:solidFill>
                <a:latin typeface="Lucida Console" pitchFamily="49" charset="0"/>
              </a:rPr>
              <a:t>*  C  H  N O        \ /  \\ / \ /      H-C = C-H        H-C = C-H</a:t>
            </a:r>
          </a:p>
          <a:p>
            <a:pPr eaLnBrk="1" hangingPunct="1">
              <a:lnSpc>
                <a:spcPct val="80000"/>
              </a:lnSpc>
              <a:buFont typeface="Wingdings" pitchFamily="2" charset="2"/>
              <a:buNone/>
            </a:pPr>
            <a:r>
              <a:rPr lang="en-US" sz="1400" dirty="0" smtClean="0">
                <a:solidFill>
                  <a:srgbClr val="0000CC"/>
                </a:solidFill>
                <a:latin typeface="Lucida Console" pitchFamily="49" charset="0"/>
              </a:rPr>
              <a:t>*   22 10 2 5    O = C   H-C    C = O</a:t>
            </a:r>
          </a:p>
          <a:p>
            <a:pPr eaLnBrk="1" hangingPunct="1">
              <a:lnSpc>
                <a:spcPct val="80000"/>
              </a:lnSpc>
              <a:buFont typeface="Wingdings" pitchFamily="2" charset="2"/>
              <a:buNone/>
            </a:pPr>
            <a:r>
              <a:rPr lang="en-US" sz="1400" dirty="0" smtClean="0">
                <a:solidFill>
                  <a:srgbClr val="010103"/>
                </a:solidFill>
                <a:latin typeface="Lucida Console" pitchFamily="49" charset="0"/>
              </a:rPr>
              <a:t>MATERIAL                            1.43                              </a:t>
            </a:r>
            <a:r>
              <a:rPr lang="en-US" sz="1400" dirty="0" err="1" smtClean="0">
                <a:solidFill>
                  <a:srgbClr val="010103"/>
                </a:solidFill>
                <a:latin typeface="Lucida Console" pitchFamily="49" charset="0"/>
              </a:rPr>
              <a:t>Polyimid</a:t>
            </a: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r>
              <a:rPr lang="en-US" sz="1400" dirty="0" smtClean="0">
                <a:solidFill>
                  <a:srgbClr val="010103"/>
                </a:solidFill>
                <a:latin typeface="Lucida Console" pitchFamily="49" charset="0"/>
              </a:rPr>
              <a:t>COMPOUND        10.0  HYDROGEN      22.0    CARBON       2.0  </a:t>
            </a:r>
            <a:r>
              <a:rPr lang="en-US" sz="1400" dirty="0" err="1" smtClean="0">
                <a:solidFill>
                  <a:srgbClr val="010103"/>
                </a:solidFill>
                <a:latin typeface="Lucida Console" pitchFamily="49" charset="0"/>
              </a:rPr>
              <a:t>NITROGENPolyimid</a:t>
            </a: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r>
              <a:rPr lang="en-US" sz="1400" dirty="0" smtClean="0">
                <a:solidFill>
                  <a:srgbClr val="010103"/>
                </a:solidFill>
                <a:latin typeface="Lucida Console" pitchFamily="49" charset="0"/>
              </a:rPr>
              <a:t>COMPOUND         5.0    OXYGEN                                        </a:t>
            </a:r>
            <a:r>
              <a:rPr lang="en-US" sz="1400" dirty="0" err="1" smtClean="0">
                <a:solidFill>
                  <a:srgbClr val="010103"/>
                </a:solidFill>
                <a:latin typeface="Lucida Console" pitchFamily="49" charset="0"/>
              </a:rPr>
              <a:t>Polyimid</a:t>
            </a:r>
            <a:endParaRPr lang="en-US" sz="1400" dirty="0" smtClean="0">
              <a:solidFill>
                <a:srgbClr val="010103"/>
              </a:solidFill>
              <a:latin typeface="Lucida Console" pitchFamily="49" charset="0"/>
            </a:endParaRPr>
          </a:p>
          <a:p>
            <a:pPr eaLnBrk="1" hangingPunct="1">
              <a:lnSpc>
                <a:spcPct val="80000"/>
              </a:lnSpc>
              <a:buFont typeface="Wingdings" pitchFamily="2" charset="2"/>
              <a:buNone/>
            </a:pPr>
            <a:endParaRPr lang="en-US" sz="1400" dirty="0" smtClean="0">
              <a:solidFill>
                <a:srgbClr val="010103"/>
              </a:solidFill>
              <a:latin typeface="Lucida Console" pitchFamily="49" charset="0"/>
            </a:endParaRPr>
          </a:p>
        </p:txBody>
      </p:sp>
      <p:sp>
        <p:nvSpPr>
          <p:cNvPr id="26627" name="Slide Number Placeholder 5"/>
          <p:cNvSpPr>
            <a:spLocks noGrp="1"/>
          </p:cNvSpPr>
          <p:nvPr>
            <p:ph type="sldNum" sz="quarter" idx="11"/>
          </p:nvPr>
        </p:nvSpPr>
        <p:spPr>
          <a:noFill/>
        </p:spPr>
        <p:txBody>
          <a:bodyPr/>
          <a:lstStyle/>
          <a:p>
            <a:fld id="{23DB9D78-BF30-41B0-958F-DB3372D5E0BF}" type="slidenum">
              <a:rPr lang="en-US"/>
              <a:pPr/>
              <a:t>19</a:t>
            </a:fld>
            <a:endParaRPr lang="en-US"/>
          </a:p>
        </p:txBody>
      </p:sp>
      <p:pic>
        <p:nvPicPr>
          <p:cNvPr id="26630" name="Picture 4" descr="compound"/>
          <p:cNvPicPr>
            <a:picLocks noChangeAspect="1" noChangeArrowheads="1"/>
          </p:cNvPicPr>
          <p:nvPr/>
        </p:nvPicPr>
        <p:blipFill>
          <a:blip r:embed="rId2" cstate="print"/>
          <a:srcRect t="49347"/>
          <a:stretch>
            <a:fillRect/>
          </a:stretch>
        </p:blipFill>
        <p:spPr bwMode="auto">
          <a:xfrm>
            <a:off x="684213" y="5013325"/>
            <a:ext cx="8047037" cy="1385888"/>
          </a:xfrm>
          <a:prstGeom prst="rect">
            <a:avLst/>
          </a:prstGeom>
          <a:noFill/>
          <a:ln w="9525">
            <a:noFill/>
            <a:miter lim="800000"/>
            <a:headEnd/>
            <a:tailEnd/>
          </a:ln>
        </p:spPr>
      </p:pic>
      <p:pic>
        <p:nvPicPr>
          <p:cNvPr id="26631" name="Picture 5" descr="Usrbin"/>
          <p:cNvPicPr>
            <a:picLocks noChangeAspect="1" noChangeArrowheads="1"/>
          </p:cNvPicPr>
          <p:nvPr/>
        </p:nvPicPr>
        <p:blipFill>
          <a:blip r:embed="rId3" cstate="print"/>
          <a:srcRect/>
          <a:stretch>
            <a:fillRect/>
          </a:stretch>
        </p:blipFill>
        <p:spPr bwMode="auto">
          <a:xfrm>
            <a:off x="755650" y="1628775"/>
            <a:ext cx="7848600" cy="790575"/>
          </a:xfrm>
          <a:prstGeom prst="rect">
            <a:avLst/>
          </a:prstGeom>
          <a:noFill/>
          <a:ln w="9525">
            <a:noFill/>
            <a:miter lim="800000"/>
            <a:headEnd/>
            <a:tailEnd/>
          </a:ln>
        </p:spPr>
      </p:pic>
      <p:sp>
        <p:nvSpPr>
          <p:cNvPr id="26632" name="Oval 7"/>
          <p:cNvSpPr>
            <a:spLocks noChangeArrowheads="1"/>
          </p:cNvSpPr>
          <p:nvPr/>
        </p:nvSpPr>
        <p:spPr bwMode="auto">
          <a:xfrm>
            <a:off x="7164388" y="5373688"/>
            <a:ext cx="503237" cy="431800"/>
          </a:xfrm>
          <a:prstGeom prst="ellipse">
            <a:avLst/>
          </a:prstGeom>
          <a:noFill/>
          <a:ln w="28575" algn="ctr">
            <a:solidFill>
              <a:srgbClr val="FF0000"/>
            </a:solidFill>
            <a:round/>
            <a:headEnd type="none" w="sm" len="sm"/>
            <a:tailEnd type="none" w="lg"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685800" y="274638"/>
            <a:ext cx="7773988" cy="641350"/>
          </a:xfrm>
        </p:spPr>
        <p:txBody>
          <a:bodyPr lIns="92160" tIns="46080" rIns="92160" bIns="46080">
            <a:sp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600" smtClean="0"/>
              <a:t>About</a:t>
            </a:r>
          </a:p>
        </p:txBody>
      </p:sp>
      <p:sp>
        <p:nvSpPr>
          <p:cNvPr id="4101" name="Rectangle 3"/>
          <p:cNvSpPr>
            <a:spLocks noGrp="1" noChangeArrowheads="1"/>
          </p:cNvSpPr>
          <p:nvPr>
            <p:ph idx="1"/>
          </p:nvPr>
        </p:nvSpPr>
        <p:spPr>
          <a:xfrm>
            <a:off x="1581150" y="5419725"/>
            <a:ext cx="6707188" cy="874713"/>
          </a:xfrm>
        </p:spPr>
        <p:txBody>
          <a:bodyPr lIns="92160" tIns="46080" rIns="92160" bIns="46080">
            <a:spAutoFit/>
          </a:bodyPr>
          <a:lstStyle/>
          <a:p>
            <a:pPr marL="341313" indent="-341313" defTabSz="449263"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smtClean="0"/>
              <a:t>/fleə(r)/	n [U,C] natural or instinctive ability (to do something well,</a:t>
            </a:r>
          </a:p>
          <a:p>
            <a:pPr lvl="2" defTabSz="449263"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smtClean="0"/>
              <a:t>to select or recognize what is best, more useful, etc.</a:t>
            </a:r>
            <a:br>
              <a:rPr lang="en-GB" sz="1600" smtClean="0"/>
            </a:br>
            <a:r>
              <a:rPr lang="en-GB" sz="1600" smtClean="0"/>
              <a:t>	</a:t>
            </a:r>
            <a:r>
              <a:rPr lang="en-GB" sz="1500" smtClean="0"/>
              <a:t>[</a:t>
            </a:r>
            <a:r>
              <a:rPr lang="en-GB" sz="1500" i="1" smtClean="0"/>
              <a:t>Oxford Advanced Dictionary of Current English</a:t>
            </a:r>
            <a:r>
              <a:rPr lang="en-GB" sz="1500" smtClean="0"/>
              <a:t>]</a:t>
            </a:r>
          </a:p>
        </p:txBody>
      </p:sp>
      <p:sp>
        <p:nvSpPr>
          <p:cNvPr id="4099" name="Slide Number Placeholder 5"/>
          <p:cNvSpPr>
            <a:spLocks noGrp="1"/>
          </p:cNvSpPr>
          <p:nvPr>
            <p:ph type="sldNum" sz="quarter" idx="11"/>
          </p:nvPr>
        </p:nvSpPr>
        <p:spPr>
          <a:noFill/>
        </p:spPr>
        <p:txBody>
          <a:bodyPr/>
          <a:lstStyle/>
          <a:p>
            <a:fld id="{27C77C2A-41F5-4927-9313-4B211549BF8E}" type="slidenum">
              <a:rPr lang="en-US"/>
              <a:pPr/>
              <a:t>2</a:t>
            </a:fld>
            <a:endParaRPr lang="en-US"/>
          </a:p>
        </p:txBody>
      </p:sp>
      <p:pic>
        <p:nvPicPr>
          <p:cNvPr id="4102" name="Picture 4"/>
          <p:cNvPicPr>
            <a:picLocks noChangeAspect="1" noChangeArrowheads="1"/>
          </p:cNvPicPr>
          <p:nvPr/>
        </p:nvPicPr>
        <p:blipFill>
          <a:blip r:embed="rId3" cstate="print"/>
          <a:srcRect/>
          <a:stretch>
            <a:fillRect/>
          </a:stretch>
        </p:blipFill>
        <p:spPr bwMode="auto">
          <a:xfrm>
            <a:off x="1371600" y="1071563"/>
            <a:ext cx="6400800" cy="4338637"/>
          </a:xfrm>
          <a:prstGeom prst="rect">
            <a:avLst/>
          </a:prstGeom>
          <a:noFill/>
          <a:ln w="9525">
            <a:noFill/>
            <a:round/>
            <a:headEnd/>
            <a:tailEnd/>
          </a:ln>
        </p:spPr>
      </p:pic>
      <p:sp>
        <p:nvSpPr>
          <p:cNvPr id="4103" name="Text Box 5"/>
          <p:cNvSpPr txBox="1">
            <a:spLocks noChangeArrowheads="1"/>
          </p:cNvSpPr>
          <p:nvPr/>
        </p:nvSpPr>
        <p:spPr bwMode="auto">
          <a:xfrm>
            <a:off x="3600450" y="1825625"/>
            <a:ext cx="180975" cy="512763"/>
          </a:xfrm>
          <a:prstGeom prst="rect">
            <a:avLst/>
          </a:prstGeom>
          <a:noFill/>
          <a:ln w="9525">
            <a:noFill/>
            <a:round/>
            <a:headEnd/>
            <a:tailEnd/>
          </a:ln>
        </p:spPr>
        <p:txBody>
          <a:bodyPr wrap="none" anchor="ctr"/>
          <a:lstStyle/>
          <a:p>
            <a:endParaRPr lang="en-US"/>
          </a:p>
        </p:txBody>
      </p:sp>
    </p:spTree>
  </p:cSld>
  <p:clrMapOvr>
    <a:masterClrMapping/>
  </p:clrMapOvr>
  <p:transition spd="med" advTm="17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en-US" sz="3600" smtClean="0"/>
              <a:t>Editing Cards</a:t>
            </a:r>
          </a:p>
        </p:txBody>
      </p:sp>
      <p:sp>
        <p:nvSpPr>
          <p:cNvPr id="27653" name="Rectangle 3"/>
          <p:cNvSpPr>
            <a:spLocks noGrp="1" noChangeArrowheads="1"/>
          </p:cNvSpPr>
          <p:nvPr>
            <p:ph idx="1"/>
          </p:nvPr>
        </p:nvSpPr>
        <p:spPr>
          <a:xfrm>
            <a:off x="679450" y="983704"/>
            <a:ext cx="7924800" cy="5181600"/>
          </a:xfrm>
        </p:spPr>
        <p:txBody>
          <a:bodyPr/>
          <a:lstStyle/>
          <a:p>
            <a:pPr marL="457200" indent="-457200" eaLnBrk="1" hangingPunct="1">
              <a:buFont typeface="Wingdings" pitchFamily="2" charset="2"/>
              <a:buNone/>
            </a:pPr>
            <a:r>
              <a:rPr lang="en-US" dirty="0" smtClean="0"/>
              <a:t>While in </a:t>
            </a:r>
            <a:r>
              <a:rPr lang="en-US" dirty="0" smtClean="0">
                <a:solidFill>
                  <a:srgbClr val="008000"/>
                </a:solidFill>
              </a:rPr>
              <a:t>input editor</a:t>
            </a:r>
            <a:r>
              <a:rPr lang="en-US" dirty="0" smtClean="0"/>
              <a:t> you can work in two modes:</a:t>
            </a:r>
          </a:p>
          <a:p>
            <a:pPr marL="457200" indent="-457200" eaLnBrk="1" hangingPunct="1">
              <a:buFont typeface="Wingdings" pitchFamily="2" charset="2"/>
              <a:buAutoNum type="arabicPeriod"/>
            </a:pPr>
            <a:r>
              <a:rPr lang="en-US" dirty="0" smtClean="0">
                <a:solidFill>
                  <a:srgbClr val="800000"/>
                </a:solidFill>
              </a:rPr>
              <a:t>Card mode</a:t>
            </a:r>
            <a:r>
              <a:rPr lang="en-US" dirty="0" smtClean="0"/>
              <a:t>: manipulate the cards as a unit (e.g. to copy, paste, delete, change order of cards);</a:t>
            </a:r>
          </a:p>
          <a:p>
            <a:pPr marL="457200" indent="-457200" eaLnBrk="1" hangingPunct="1">
              <a:buFont typeface="Wingdings" pitchFamily="2" charset="2"/>
              <a:buAutoNum type="arabicPeriod"/>
            </a:pPr>
            <a:r>
              <a:rPr lang="en-US" dirty="0" smtClean="0">
                <a:solidFill>
                  <a:srgbClr val="800000"/>
                </a:solidFill>
              </a:rPr>
              <a:t>Edit mode</a:t>
            </a:r>
            <a:r>
              <a:rPr lang="en-US" dirty="0" smtClean="0"/>
              <a:t>: manipulate the contents of the card.</a:t>
            </a:r>
            <a:endParaRPr lang="en-US" sz="2200" dirty="0" smtClean="0"/>
          </a:p>
          <a:p>
            <a:pPr marL="0" indent="0" algn="just" eaLnBrk="1" hangingPunct="1">
              <a:buNone/>
            </a:pPr>
            <a:r>
              <a:rPr lang="en-US" sz="2200" dirty="0" smtClean="0"/>
              <a:t>Edit mode is activated immediately after </a:t>
            </a:r>
            <a:r>
              <a:rPr lang="en-US" sz="2200" dirty="0" smtClean="0">
                <a:solidFill>
                  <a:srgbClr val="010103"/>
                </a:solidFill>
              </a:rPr>
              <a:t>adding</a:t>
            </a:r>
            <a:r>
              <a:rPr lang="en-US" sz="2200" dirty="0" smtClean="0"/>
              <a:t> a new Card, by hitting </a:t>
            </a:r>
            <a:r>
              <a:rPr lang="en-US" sz="2200" dirty="0" smtClean="0">
                <a:solidFill>
                  <a:srgbClr val="010103"/>
                </a:solidFill>
              </a:rPr>
              <a:t>Enter</a:t>
            </a:r>
            <a:r>
              <a:rPr lang="en-US" sz="2200" dirty="0" smtClean="0"/>
              <a:t> or with the </a:t>
            </a:r>
            <a:r>
              <a:rPr lang="en-US" sz="2200" dirty="0" smtClean="0">
                <a:solidFill>
                  <a:srgbClr val="010103"/>
                </a:solidFill>
              </a:rPr>
              <a:t>mouse click</a:t>
            </a:r>
            <a:r>
              <a:rPr lang="en-US" sz="2200" dirty="0" smtClean="0"/>
              <a:t>. </a:t>
            </a:r>
          </a:p>
          <a:p>
            <a:pPr marL="0" indent="0" algn="just" eaLnBrk="1" hangingPunct="1">
              <a:buNone/>
            </a:pPr>
            <a:r>
              <a:rPr lang="en-US" sz="2200" dirty="0" smtClean="0"/>
              <a:t>To leave edit mode click the </a:t>
            </a:r>
            <a:r>
              <a:rPr lang="en-US" sz="2200" dirty="0" smtClean="0">
                <a:solidFill>
                  <a:srgbClr val="010103"/>
                </a:solidFill>
              </a:rPr>
              <a:t>Esc</a:t>
            </a:r>
            <a:r>
              <a:rPr lang="en-US" sz="2200" dirty="0" smtClean="0"/>
              <a:t> or with the mouse click somewhere else.</a:t>
            </a:r>
          </a:p>
          <a:p>
            <a:pPr marL="0" indent="0" algn="just" eaLnBrk="1" hangingPunct="1">
              <a:buNone/>
            </a:pPr>
            <a:r>
              <a:rPr lang="en-US" sz="2200" dirty="0" smtClean="0"/>
              <a:t>The active item (</a:t>
            </a:r>
            <a:r>
              <a:rPr lang="en-US" sz="2200" dirty="0" smtClean="0">
                <a:solidFill>
                  <a:srgbClr val="008000"/>
                </a:solidFill>
              </a:rPr>
              <a:t>what</a:t>
            </a:r>
            <a:r>
              <a:rPr lang="en-US" sz="2200" dirty="0" smtClean="0"/>
              <a:t>) is highlighted with a </a:t>
            </a:r>
            <a:r>
              <a:rPr lang="en-US" sz="2200" dirty="0" smtClean="0">
                <a:solidFill>
                  <a:srgbClr val="010103"/>
                </a:solidFill>
              </a:rPr>
              <a:t>grey rectangle</a:t>
            </a:r>
            <a:r>
              <a:rPr lang="en-US" sz="2200" dirty="0" smtClean="0"/>
              <a:t> and highlighted also in the card viewer below the editor.</a:t>
            </a:r>
          </a:p>
          <a:p>
            <a:pPr marL="0" indent="0" algn="just" eaLnBrk="1" hangingPunct="1">
              <a:buNone/>
            </a:pPr>
            <a:r>
              <a:rPr lang="en-US" sz="2200" dirty="0" smtClean="0"/>
              <a:t>A range of cards can be selected with:</a:t>
            </a:r>
          </a:p>
          <a:p>
            <a:pPr marL="282575" indent="-282575" algn="just" eaLnBrk="1" hangingPunct="1"/>
            <a:r>
              <a:rPr lang="en-US" sz="2200" dirty="0" smtClean="0">
                <a:solidFill>
                  <a:srgbClr val="010103"/>
                </a:solidFill>
              </a:rPr>
              <a:t>Shift + Mouse</a:t>
            </a:r>
            <a:r>
              <a:rPr lang="en-US" sz="2200" dirty="0" smtClean="0"/>
              <a:t> ;</a:t>
            </a:r>
          </a:p>
          <a:p>
            <a:pPr marL="282575" indent="-282575" algn="just" eaLnBrk="1" hangingPunct="1"/>
            <a:r>
              <a:rPr lang="en-US" sz="2200" dirty="0" smtClean="0">
                <a:solidFill>
                  <a:srgbClr val="010103"/>
                </a:solidFill>
              </a:rPr>
              <a:t>Shift + Up/Down</a:t>
            </a:r>
            <a:r>
              <a:rPr lang="en-US" sz="2200" dirty="0" smtClean="0"/>
              <a:t> arrows;</a:t>
            </a:r>
          </a:p>
        </p:txBody>
      </p:sp>
      <p:sp>
        <p:nvSpPr>
          <p:cNvPr id="27651" name="Slide Number Placeholder 5"/>
          <p:cNvSpPr>
            <a:spLocks noGrp="1"/>
          </p:cNvSpPr>
          <p:nvPr>
            <p:ph type="sldNum" sz="quarter" idx="11"/>
          </p:nvPr>
        </p:nvSpPr>
        <p:spPr>
          <a:noFill/>
        </p:spPr>
        <p:txBody>
          <a:bodyPr/>
          <a:lstStyle/>
          <a:p>
            <a:fld id="{65D03472-952E-4E27-9C9A-8918603EBCFC}" type="slidenum">
              <a:rPr lang="en-US"/>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pPr eaLnBrk="1" hangingPunct="1"/>
            <a:r>
              <a:rPr lang="en-US" sz="3600" smtClean="0"/>
              <a:t>Validating input and Error correction</a:t>
            </a:r>
          </a:p>
        </p:txBody>
      </p:sp>
      <p:sp>
        <p:nvSpPr>
          <p:cNvPr id="28677" name="Rectangle 3"/>
          <p:cNvSpPr>
            <a:spLocks noGrp="1" noChangeArrowheads="1"/>
          </p:cNvSpPr>
          <p:nvPr>
            <p:ph idx="1"/>
          </p:nvPr>
        </p:nvSpPr>
        <p:spPr>
          <a:xfrm>
            <a:off x="679450" y="1143000"/>
            <a:ext cx="7420942" cy="5181600"/>
          </a:xfrm>
        </p:spPr>
        <p:txBody>
          <a:bodyPr/>
          <a:lstStyle/>
          <a:p>
            <a:pPr algn="just" eaLnBrk="1" hangingPunct="1"/>
            <a:r>
              <a:rPr lang="en-US" dirty="0" smtClean="0"/>
              <a:t>Flair </a:t>
            </a:r>
            <a:r>
              <a:rPr lang="en-US" dirty="0" smtClean="0">
                <a:solidFill>
                  <a:srgbClr val="010103"/>
                </a:solidFill>
              </a:rPr>
              <a:t>validates the input file</a:t>
            </a:r>
            <a:r>
              <a:rPr lang="en-US" dirty="0" smtClean="0"/>
              <a:t> while loading and </a:t>
            </a:r>
            <a:r>
              <a:rPr lang="en-US" dirty="0" smtClean="0">
                <a:solidFill>
                  <a:srgbClr val="010103"/>
                </a:solidFill>
              </a:rPr>
              <a:t>each card</a:t>
            </a:r>
            <a:r>
              <a:rPr lang="en-US" dirty="0" smtClean="0"/>
              <a:t> </a:t>
            </a:r>
            <a:r>
              <a:rPr lang="en-US" dirty="0" smtClean="0">
                <a:solidFill>
                  <a:srgbClr val="010103"/>
                </a:solidFill>
              </a:rPr>
              <a:t>during editing</a:t>
            </a:r>
            <a:r>
              <a:rPr lang="en-US" dirty="0" smtClean="0"/>
              <a:t>;</a:t>
            </a:r>
          </a:p>
          <a:p>
            <a:pPr algn="just" eaLnBrk="1" hangingPunct="1"/>
            <a:r>
              <a:rPr lang="en-US" dirty="0" smtClean="0"/>
              <a:t>Errors are </a:t>
            </a:r>
            <a:r>
              <a:rPr lang="en-US" dirty="0" smtClean="0">
                <a:solidFill>
                  <a:srgbClr val="010103"/>
                </a:solidFill>
              </a:rPr>
              <a:t>highlighted</a:t>
            </a:r>
            <a:r>
              <a:rPr lang="en-US" dirty="0" smtClean="0"/>
              <a:t> in </a:t>
            </a:r>
            <a:r>
              <a:rPr lang="en-US" b="1" dirty="0" smtClean="0">
                <a:solidFill>
                  <a:srgbClr val="FF0000"/>
                </a:solidFill>
              </a:rPr>
              <a:t>red</a:t>
            </a:r>
            <a:r>
              <a:rPr lang="en-US" dirty="0" smtClean="0"/>
              <a:t>;</a:t>
            </a:r>
          </a:p>
          <a:p>
            <a:pPr algn="just" eaLnBrk="1" hangingPunct="1"/>
            <a:r>
              <a:rPr lang="en-US" dirty="0" smtClean="0"/>
              <a:t>For the moment only </a:t>
            </a:r>
            <a:r>
              <a:rPr lang="en-US" dirty="0" smtClean="0">
                <a:solidFill>
                  <a:srgbClr val="008000"/>
                </a:solidFill>
              </a:rPr>
              <a:t>syntactical errors</a:t>
            </a:r>
            <a:r>
              <a:rPr lang="en-US" dirty="0" smtClean="0"/>
              <a:t> are checked, and a few </a:t>
            </a:r>
            <a:r>
              <a:rPr lang="en-US" dirty="0" smtClean="0">
                <a:solidFill>
                  <a:srgbClr val="008000"/>
                </a:solidFill>
              </a:rPr>
              <a:t>logical errors</a:t>
            </a:r>
            <a:r>
              <a:rPr lang="en-US" dirty="0" smtClean="0"/>
              <a:t>;</a:t>
            </a:r>
          </a:p>
          <a:p>
            <a:pPr algn="just" eaLnBrk="1" hangingPunct="1"/>
            <a:r>
              <a:rPr lang="en-US" dirty="0" smtClean="0"/>
              <a:t>Popup-menu option “</a:t>
            </a:r>
            <a:r>
              <a:rPr lang="en-US" u="sng" dirty="0" smtClean="0">
                <a:solidFill>
                  <a:srgbClr val="010103"/>
                </a:solidFill>
              </a:rPr>
              <a:t>S</a:t>
            </a:r>
            <a:r>
              <a:rPr lang="en-US" dirty="0" smtClean="0">
                <a:solidFill>
                  <a:srgbClr val="010103"/>
                </a:solidFill>
              </a:rPr>
              <a:t>how errors</a:t>
            </a:r>
            <a:r>
              <a:rPr lang="en-US" dirty="0" smtClean="0"/>
              <a:t>” displays a short message on what is expected as correct value;</a:t>
            </a:r>
          </a:p>
          <a:p>
            <a:pPr algn="just" eaLnBrk="1" hangingPunct="1"/>
            <a:r>
              <a:rPr lang="en-US" dirty="0" smtClean="0"/>
              <a:t>Menu item “</a:t>
            </a:r>
            <a:r>
              <a:rPr lang="en-US" u="sng" dirty="0" smtClean="0">
                <a:solidFill>
                  <a:srgbClr val="010103"/>
                </a:solidFill>
              </a:rPr>
              <a:t>I</a:t>
            </a:r>
            <a:r>
              <a:rPr lang="en-US" dirty="0" smtClean="0">
                <a:solidFill>
                  <a:srgbClr val="010103"/>
                </a:solidFill>
              </a:rPr>
              <a:t>nput / </a:t>
            </a:r>
            <a:r>
              <a:rPr lang="en-US" u="sng" dirty="0" smtClean="0">
                <a:solidFill>
                  <a:srgbClr val="010103"/>
                </a:solidFill>
              </a:rPr>
              <a:t>F</a:t>
            </a:r>
            <a:r>
              <a:rPr lang="en-US" dirty="0" smtClean="0">
                <a:solidFill>
                  <a:srgbClr val="010103"/>
                </a:solidFill>
              </a:rPr>
              <a:t>ilter Invalid</a:t>
            </a:r>
            <a:r>
              <a:rPr lang="en-US" dirty="0" smtClean="0"/>
              <a:t>” shows only the invalid cards from the last filtered view.</a:t>
            </a:r>
          </a:p>
        </p:txBody>
      </p:sp>
      <p:sp>
        <p:nvSpPr>
          <p:cNvPr id="28675" name="Slide Number Placeholder 5"/>
          <p:cNvSpPr>
            <a:spLocks noGrp="1"/>
          </p:cNvSpPr>
          <p:nvPr>
            <p:ph type="sldNum" sz="quarter" idx="11"/>
          </p:nvPr>
        </p:nvSpPr>
        <p:spPr>
          <a:noFill/>
        </p:spPr>
        <p:txBody>
          <a:bodyPr/>
          <a:lstStyle/>
          <a:p>
            <a:fld id="{EFB8A78F-1A60-4E4B-805F-C7506E48B01D}" type="slidenum">
              <a:rPr lang="en-US"/>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2"/>
          <p:cNvSpPr>
            <a:spLocks noGrp="1" noChangeArrowheads="1"/>
          </p:cNvSpPr>
          <p:nvPr>
            <p:ph type="title"/>
          </p:nvPr>
        </p:nvSpPr>
        <p:spPr/>
        <p:txBody>
          <a:bodyPr/>
          <a:lstStyle/>
          <a:p>
            <a:pPr eaLnBrk="1" hangingPunct="1"/>
            <a:r>
              <a:rPr lang="en-US" sz="3600" smtClean="0"/>
              <a:t>Material Database</a:t>
            </a:r>
          </a:p>
        </p:txBody>
      </p:sp>
      <p:sp>
        <p:nvSpPr>
          <p:cNvPr id="157699" name="Rectangle 3"/>
          <p:cNvSpPr>
            <a:spLocks noGrp="1" noChangeArrowheads="1"/>
          </p:cNvSpPr>
          <p:nvPr>
            <p:ph idx="1"/>
          </p:nvPr>
        </p:nvSpPr>
        <p:spPr>
          <a:xfrm>
            <a:off x="719166" y="1143000"/>
            <a:ext cx="7924800" cy="5181600"/>
          </a:xfrm>
        </p:spPr>
        <p:txBody>
          <a:bodyPr/>
          <a:lstStyle/>
          <a:p>
            <a:pPr eaLnBrk="1" hangingPunct="1">
              <a:defRPr/>
            </a:pPr>
            <a:r>
              <a:rPr lang="en-US" dirty="0" smtClean="0"/>
              <a:t>Flair contains an </a:t>
            </a:r>
            <a:r>
              <a:rPr lang="en-US" dirty="0" smtClean="0">
                <a:solidFill>
                  <a:srgbClr val="010103"/>
                </a:solidFill>
              </a:rPr>
              <a:t>internal database</a:t>
            </a:r>
            <a:r>
              <a:rPr lang="en-US" dirty="0" smtClean="0"/>
              <a:t> of ~</a:t>
            </a:r>
            <a:r>
              <a:rPr lang="en-US" dirty="0" smtClean="0">
                <a:solidFill>
                  <a:srgbClr val="800000"/>
                </a:solidFill>
              </a:rPr>
              <a:t>500</a:t>
            </a:r>
            <a:r>
              <a:rPr lang="en-US" dirty="0" smtClean="0"/>
              <a:t> predefined materials and/or compounds;</a:t>
            </a:r>
          </a:p>
          <a:p>
            <a:pPr eaLnBrk="1" hangingPunct="1">
              <a:defRPr/>
            </a:pPr>
            <a:r>
              <a:rPr lang="en-US" dirty="0" smtClean="0"/>
              <a:t>Some (~300) with the </a:t>
            </a:r>
            <a:r>
              <a:rPr lang="en-US" dirty="0" err="1" smtClean="0">
                <a:solidFill>
                  <a:srgbClr val="800000"/>
                </a:solidFill>
              </a:rPr>
              <a:t>Sternheimer</a:t>
            </a:r>
            <a:r>
              <a:rPr lang="en-US" dirty="0" smtClean="0"/>
              <a:t> parameters;</a:t>
            </a:r>
          </a:p>
          <a:p>
            <a:pPr eaLnBrk="1" hangingPunct="1">
              <a:defRPr/>
            </a:pPr>
            <a:endParaRPr lang="en-US" sz="1200" dirty="0" smtClean="0"/>
          </a:p>
          <a:p>
            <a:pPr eaLnBrk="1" hangingPunct="1">
              <a:buFont typeface="Wingdings" pitchFamily="2" charset="2"/>
              <a:buNone/>
              <a:defRPr/>
            </a:pPr>
            <a:r>
              <a:rPr lang="en-US" sz="2800" dirty="0" smtClean="0">
                <a:solidFill>
                  <a:srgbClr val="800000"/>
                </a:solidFill>
                <a:effectLst>
                  <a:outerShdw blurRad="38100" dist="38100" dir="2700000" algn="tl">
                    <a:srgbClr val="000000">
                      <a:alpha val="43137"/>
                    </a:srgbClr>
                  </a:outerShdw>
                </a:effectLst>
              </a:rPr>
              <a:t>		</a:t>
            </a:r>
            <a:r>
              <a:rPr lang="en-US" sz="2800" u="sng" dirty="0" smtClean="0">
                <a:solidFill>
                  <a:srgbClr val="FF0000"/>
                </a:solidFill>
                <a:effectLst>
                  <a:outerShdw blurRad="38100" dist="38100" dir="2700000" algn="tl">
                    <a:srgbClr val="000000">
                      <a:alpha val="43137"/>
                    </a:srgbClr>
                  </a:outerShdw>
                </a:effectLst>
              </a:rPr>
              <a:t>Please use these data as Reference only!</a:t>
            </a:r>
          </a:p>
          <a:p>
            <a:pPr eaLnBrk="1" hangingPunct="1">
              <a:defRPr/>
            </a:pPr>
            <a:endParaRPr lang="en-US" sz="1400" dirty="0" smtClean="0"/>
          </a:p>
          <a:p>
            <a:pPr eaLnBrk="1" hangingPunct="1">
              <a:defRPr/>
            </a:pPr>
            <a:r>
              <a:rPr lang="en-US" dirty="0" smtClean="0"/>
              <a:t>Validate </a:t>
            </a:r>
            <a:r>
              <a:rPr lang="en-US" b="1" u="sng" dirty="0" smtClean="0">
                <a:solidFill>
                  <a:srgbClr val="FF0000"/>
                </a:solidFill>
              </a:rPr>
              <a:t>always</a:t>
            </a:r>
            <a:r>
              <a:rPr lang="en-US" dirty="0" smtClean="0"/>
              <a:t> the correctness of the data;</a:t>
            </a:r>
          </a:p>
          <a:p>
            <a:pPr eaLnBrk="1" hangingPunct="1">
              <a:defRPr/>
            </a:pPr>
            <a:r>
              <a:rPr lang="en-US" dirty="0" smtClean="0"/>
              <a:t>If errors found please contact the author;</a:t>
            </a:r>
          </a:p>
          <a:p>
            <a:pPr eaLnBrk="1" hangingPunct="1">
              <a:defRPr/>
            </a:pPr>
            <a:endParaRPr lang="en-US" dirty="0" smtClean="0"/>
          </a:p>
          <a:p>
            <a:pPr eaLnBrk="1" hangingPunct="1">
              <a:defRPr/>
            </a:pPr>
            <a:r>
              <a:rPr lang="en-US" dirty="0" smtClean="0"/>
              <a:t>The database can be edited, and populated with your own materials. In this case a local copy of the database will be made in </a:t>
            </a:r>
            <a:r>
              <a:rPr lang="en-US" dirty="0" smtClean="0">
                <a:solidFill>
                  <a:srgbClr val="010103"/>
                </a:solidFill>
              </a:rPr>
              <a:t>~/.flair</a:t>
            </a:r>
            <a:r>
              <a:rPr lang="en-US" dirty="0" smtClean="0"/>
              <a:t> directory.</a:t>
            </a:r>
          </a:p>
        </p:txBody>
      </p:sp>
      <p:sp>
        <p:nvSpPr>
          <p:cNvPr id="29699" name="Slide Number Placeholder 5"/>
          <p:cNvSpPr>
            <a:spLocks noGrp="1"/>
          </p:cNvSpPr>
          <p:nvPr>
            <p:ph type="sldNum" sz="quarter" idx="11"/>
          </p:nvPr>
        </p:nvSpPr>
        <p:spPr>
          <a:noFill/>
        </p:spPr>
        <p:txBody>
          <a:bodyPr/>
          <a:lstStyle/>
          <a:p>
            <a:fld id="{4999D425-9C28-456B-9852-1568201865C4}" type="slidenum">
              <a:rPr lang="en-US"/>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lstStyle/>
          <a:p>
            <a:pPr eaLnBrk="1" hangingPunct="1"/>
            <a:r>
              <a:rPr lang="en-US" sz="3600" smtClean="0"/>
              <a:t>Starting a Run</a:t>
            </a:r>
          </a:p>
        </p:txBody>
      </p:sp>
      <p:sp>
        <p:nvSpPr>
          <p:cNvPr id="30725" name="Rectangle 3"/>
          <p:cNvSpPr>
            <a:spLocks noGrp="1" noChangeArrowheads="1"/>
          </p:cNvSpPr>
          <p:nvPr>
            <p:ph idx="1"/>
          </p:nvPr>
        </p:nvSpPr>
        <p:spPr>
          <a:xfrm>
            <a:off x="679450" y="1052736"/>
            <a:ext cx="8069014" cy="5181600"/>
          </a:xfrm>
        </p:spPr>
        <p:txBody>
          <a:bodyPr/>
          <a:lstStyle/>
          <a:p>
            <a:pPr algn="just" eaLnBrk="1" hangingPunct="1"/>
            <a:r>
              <a:rPr lang="en-US" dirty="0" smtClean="0"/>
              <a:t>Flair can starts a simulation (</a:t>
            </a:r>
            <a:r>
              <a:rPr lang="en-US" dirty="0" smtClean="0">
                <a:solidFill>
                  <a:srgbClr val="800000"/>
                </a:solidFill>
              </a:rPr>
              <a:t>single run</a:t>
            </a:r>
            <a:r>
              <a:rPr lang="en-US" dirty="0" smtClean="0"/>
              <a:t>) based on the input file</a:t>
            </a:r>
          </a:p>
          <a:p>
            <a:pPr algn="just" eaLnBrk="1" hangingPunct="1"/>
            <a:r>
              <a:rPr lang="en-US" dirty="0" smtClean="0">
                <a:solidFill>
                  <a:srgbClr val="800000"/>
                </a:solidFill>
              </a:rPr>
              <a:t>Multiple runs</a:t>
            </a:r>
            <a:r>
              <a:rPr lang="en-US" dirty="0" smtClean="0"/>
              <a:t> can started be by overriding some options, like </a:t>
            </a:r>
            <a:r>
              <a:rPr lang="en-US" dirty="0" smtClean="0">
                <a:solidFill>
                  <a:srgbClr val="008000"/>
                </a:solidFill>
              </a:rPr>
              <a:t>#defines</a:t>
            </a:r>
            <a:r>
              <a:rPr lang="en-US" dirty="0" smtClean="0"/>
              <a:t>, </a:t>
            </a:r>
            <a:r>
              <a:rPr lang="en-US" dirty="0" smtClean="0">
                <a:solidFill>
                  <a:srgbClr val="008000"/>
                </a:solidFill>
              </a:rPr>
              <a:t>title</a:t>
            </a:r>
            <a:r>
              <a:rPr lang="en-US" dirty="0" smtClean="0"/>
              <a:t>, </a:t>
            </a:r>
            <a:r>
              <a:rPr lang="en-US" dirty="0" smtClean="0">
                <a:solidFill>
                  <a:srgbClr val="008000"/>
                </a:solidFill>
              </a:rPr>
              <a:t>random number seed </a:t>
            </a:r>
            <a:r>
              <a:rPr lang="en-US" dirty="0" smtClean="0"/>
              <a:t>and </a:t>
            </a:r>
            <a:r>
              <a:rPr lang="en-US" dirty="0" smtClean="0">
                <a:solidFill>
                  <a:srgbClr val="008000"/>
                </a:solidFill>
              </a:rPr>
              <a:t>number of starting particles </a:t>
            </a:r>
            <a:r>
              <a:rPr lang="en-US" dirty="0" smtClean="0"/>
              <a:t>(primaries);</a:t>
            </a:r>
          </a:p>
          <a:p>
            <a:pPr algn="just" eaLnBrk="1" hangingPunct="1"/>
            <a:r>
              <a:rPr lang="en-US" dirty="0" smtClean="0"/>
              <a:t>Flair will try to “</a:t>
            </a:r>
            <a:r>
              <a:rPr lang="en-US" dirty="0" smtClean="0">
                <a:solidFill>
                  <a:srgbClr val="800000"/>
                </a:solidFill>
              </a:rPr>
              <a:t>attach</a:t>
            </a:r>
            <a:r>
              <a:rPr lang="en-US" dirty="0" smtClean="0"/>
              <a:t>” to a run. Using only the information from the output files generated by FLUKA, flair will try to identify the directory where the run takes place and monitor the progress of the selected run.</a:t>
            </a:r>
          </a:p>
          <a:p>
            <a:pPr algn="just" eaLnBrk="1" hangingPunct="1"/>
            <a:r>
              <a:rPr lang="en-US" dirty="0" smtClean="0"/>
              <a:t>During the execution of the run the user can view the output files in the “</a:t>
            </a:r>
            <a:r>
              <a:rPr lang="en-US" dirty="0" smtClean="0">
                <a:solidFill>
                  <a:srgbClr val="800000"/>
                </a:solidFill>
              </a:rPr>
              <a:t>Files Frame</a:t>
            </a:r>
            <a:r>
              <a:rPr lang="en-US" dirty="0" smtClean="0"/>
              <a:t>”</a:t>
            </a:r>
          </a:p>
          <a:p>
            <a:pPr algn="just" eaLnBrk="1" hangingPunct="1"/>
            <a:endParaRPr lang="en-US" dirty="0" smtClean="0"/>
          </a:p>
        </p:txBody>
      </p:sp>
      <p:sp>
        <p:nvSpPr>
          <p:cNvPr id="30723" name="Slide Number Placeholder 5"/>
          <p:cNvSpPr>
            <a:spLocks noGrp="1"/>
          </p:cNvSpPr>
          <p:nvPr>
            <p:ph type="sldNum" sz="quarter" idx="11"/>
          </p:nvPr>
        </p:nvSpPr>
        <p:spPr>
          <a:noFill/>
        </p:spPr>
        <p:txBody>
          <a:bodyPr/>
          <a:lstStyle/>
          <a:p>
            <a:fld id="{E7E5BC1C-92A0-4035-94A7-CDE4DFEE1C61}" type="slidenum">
              <a:rPr lang="en-US"/>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lstStyle/>
          <a:p>
            <a:pPr eaLnBrk="1" hangingPunct="1"/>
            <a:r>
              <a:rPr lang="en-US" sz="3600" smtClean="0"/>
              <a:t>Tips &amp; Tricks</a:t>
            </a:r>
          </a:p>
        </p:txBody>
      </p:sp>
      <p:sp>
        <p:nvSpPr>
          <p:cNvPr id="175107" name="Rectangle 3"/>
          <p:cNvSpPr>
            <a:spLocks noGrp="1" noChangeArrowheads="1"/>
          </p:cNvSpPr>
          <p:nvPr>
            <p:ph idx="1"/>
          </p:nvPr>
        </p:nvSpPr>
        <p:spPr>
          <a:xfrm>
            <a:off x="750888" y="1125538"/>
            <a:ext cx="7924800" cy="5181600"/>
          </a:xfrm>
        </p:spPr>
        <p:txBody>
          <a:bodyPr/>
          <a:lstStyle/>
          <a:p>
            <a:pPr eaLnBrk="1" hangingPunct="1">
              <a:lnSpc>
                <a:spcPct val="90000"/>
              </a:lnSpc>
              <a:defRPr/>
            </a:pPr>
            <a:r>
              <a:rPr lang="en-US" dirty="0" smtClean="0">
                <a:solidFill>
                  <a:srgbClr val="800000"/>
                </a:solidFill>
                <a:effectLst>
                  <a:outerShdw blurRad="38100" dist="38100" dir="2700000" algn="tl">
                    <a:srgbClr val="C0C0C0"/>
                  </a:outerShdw>
                </a:effectLst>
              </a:rPr>
              <a:t>Mouse</a:t>
            </a:r>
          </a:p>
          <a:p>
            <a:pPr lvl="1" eaLnBrk="1" hangingPunct="1">
              <a:lnSpc>
                <a:spcPct val="90000"/>
              </a:lnSpc>
              <a:defRPr/>
            </a:pPr>
            <a:r>
              <a:rPr lang="en-US" dirty="0" smtClean="0">
                <a:solidFill>
                  <a:srgbClr val="010103"/>
                </a:solidFill>
              </a:rPr>
              <a:t>right-click</a:t>
            </a:r>
            <a:r>
              <a:rPr lang="en-US" dirty="0" smtClean="0"/>
              <a:t>		opens the popup-menu with the most</a:t>
            </a:r>
            <a:br>
              <a:rPr lang="en-US" dirty="0" smtClean="0"/>
            </a:br>
            <a:r>
              <a:rPr lang="en-US" dirty="0" smtClean="0"/>
              <a:t>			important actions</a:t>
            </a:r>
          </a:p>
          <a:p>
            <a:pPr eaLnBrk="1" hangingPunct="1">
              <a:lnSpc>
                <a:spcPct val="90000"/>
              </a:lnSpc>
              <a:defRPr/>
            </a:pPr>
            <a:r>
              <a:rPr lang="en-US" dirty="0" smtClean="0">
                <a:solidFill>
                  <a:srgbClr val="800000"/>
                </a:solidFill>
                <a:effectLst>
                  <a:outerShdw blurRad="38100" dist="38100" dir="2700000" algn="tl">
                    <a:srgbClr val="C0C0C0"/>
                  </a:outerShdw>
                </a:effectLst>
              </a:rPr>
              <a:t>Keyboard</a:t>
            </a:r>
            <a:r>
              <a:rPr lang="en-US" dirty="0" smtClean="0"/>
              <a:t>		</a:t>
            </a:r>
            <a:r>
              <a:rPr lang="en-US" sz="2000" dirty="0" smtClean="0"/>
              <a:t>Check the accelerators on the menus</a:t>
            </a:r>
          </a:p>
          <a:p>
            <a:pPr lvl="1" eaLnBrk="1" hangingPunct="1">
              <a:lnSpc>
                <a:spcPct val="90000"/>
              </a:lnSpc>
              <a:defRPr/>
            </a:pPr>
            <a:r>
              <a:rPr lang="en-US" dirty="0" err="1" smtClean="0">
                <a:solidFill>
                  <a:srgbClr val="010103"/>
                </a:solidFill>
              </a:rPr>
              <a:t>Ctlr</a:t>
            </a:r>
            <a:r>
              <a:rPr lang="en-US" dirty="0" smtClean="0">
                <a:solidFill>
                  <a:srgbClr val="010103"/>
                </a:solidFill>
              </a:rPr>
              <a:t>-Enter	</a:t>
            </a:r>
            <a:r>
              <a:rPr lang="en-US" dirty="0" smtClean="0"/>
              <a:t>	Performs the default action in every frame.</a:t>
            </a:r>
          </a:p>
          <a:p>
            <a:pPr lvl="1" eaLnBrk="1" hangingPunct="1">
              <a:lnSpc>
                <a:spcPct val="90000"/>
              </a:lnSpc>
              <a:buFont typeface="Wingdings" pitchFamily="2" charset="2"/>
              <a:buNone/>
              <a:defRPr/>
            </a:pPr>
            <a:r>
              <a:rPr lang="en-US" dirty="0" smtClean="0"/>
              <a:t>				e.g. Add a card in the Input Editor</a:t>
            </a:r>
          </a:p>
          <a:p>
            <a:pPr lvl="1" eaLnBrk="1" hangingPunct="1">
              <a:lnSpc>
                <a:spcPct val="90000"/>
              </a:lnSpc>
              <a:buFont typeface="Wingdings" pitchFamily="2" charset="2"/>
              <a:buNone/>
              <a:defRPr/>
            </a:pPr>
            <a:r>
              <a:rPr lang="en-US" dirty="0" smtClean="0"/>
              <a:t>				      start a run in the Run Frame</a:t>
            </a:r>
          </a:p>
          <a:p>
            <a:pPr lvl="1" eaLnBrk="1" hangingPunct="1">
              <a:lnSpc>
                <a:spcPct val="90000"/>
              </a:lnSpc>
              <a:defRPr/>
            </a:pPr>
            <a:r>
              <a:rPr lang="en-US" dirty="0" smtClean="0">
                <a:solidFill>
                  <a:srgbClr val="010103"/>
                </a:solidFill>
              </a:rPr>
              <a:t>Ctrl-Space</a:t>
            </a:r>
            <a:r>
              <a:rPr lang="en-US" dirty="0" smtClean="0"/>
              <a:t>		Access popup-menu (like </a:t>
            </a:r>
            <a:r>
              <a:rPr lang="en-US" dirty="0" smtClean="0">
                <a:solidFill>
                  <a:srgbClr val="800000"/>
                </a:solidFill>
              </a:rPr>
              <a:t>right-clicking</a:t>
            </a:r>
            <a:r>
              <a:rPr lang="en-US" dirty="0" smtClean="0"/>
              <a:t>)</a:t>
            </a:r>
          </a:p>
          <a:p>
            <a:pPr lvl="1" eaLnBrk="1" hangingPunct="1">
              <a:lnSpc>
                <a:spcPct val="90000"/>
              </a:lnSpc>
              <a:defRPr/>
            </a:pPr>
            <a:r>
              <a:rPr lang="en-US" dirty="0" err="1" smtClean="0">
                <a:solidFill>
                  <a:srgbClr val="010103"/>
                </a:solidFill>
              </a:rPr>
              <a:t>Listboxes</a:t>
            </a:r>
            <a:r>
              <a:rPr lang="en-US" dirty="0" smtClean="0">
                <a:solidFill>
                  <a:srgbClr val="010103"/>
                </a:solidFill>
              </a:rPr>
              <a:t>	</a:t>
            </a:r>
            <a:r>
              <a:rPr lang="en-US" dirty="0" smtClean="0"/>
              <a:t>	All </a:t>
            </a:r>
            <a:r>
              <a:rPr lang="en-US" dirty="0" err="1" smtClean="0"/>
              <a:t>listboxes</a:t>
            </a:r>
            <a:r>
              <a:rPr lang="en-US" dirty="0" smtClean="0"/>
              <a:t> in flair are </a:t>
            </a:r>
            <a:r>
              <a:rPr lang="en-US" dirty="0" smtClean="0">
                <a:solidFill>
                  <a:srgbClr val="800000"/>
                </a:solidFill>
              </a:rPr>
              <a:t>searchable</a:t>
            </a:r>
            <a:r>
              <a:rPr lang="en-US" dirty="0" smtClean="0"/>
              <a:t> and case</a:t>
            </a:r>
            <a:br>
              <a:rPr lang="en-US" dirty="0" smtClean="0"/>
            </a:br>
            <a:r>
              <a:rPr lang="en-US" dirty="0" smtClean="0"/>
              <a:t>			insensitive. Type the first characters of the</a:t>
            </a:r>
            <a:br>
              <a:rPr lang="en-US" dirty="0" smtClean="0"/>
            </a:br>
            <a:r>
              <a:rPr lang="en-US" dirty="0" smtClean="0"/>
              <a:t>			string you are searching and the closest</a:t>
            </a:r>
            <a:br>
              <a:rPr lang="en-US" dirty="0" smtClean="0"/>
            </a:br>
            <a:r>
              <a:rPr lang="en-US" dirty="0" smtClean="0"/>
              <a:t>			match will be highlighted.</a:t>
            </a:r>
            <a:br>
              <a:rPr lang="en-US" dirty="0" smtClean="0"/>
            </a:br>
            <a:r>
              <a:rPr lang="en-US" dirty="0" smtClean="0"/>
              <a:t>			</a:t>
            </a:r>
            <a:r>
              <a:rPr lang="en-US" dirty="0" smtClean="0">
                <a:solidFill>
                  <a:srgbClr val="800000"/>
                </a:solidFill>
              </a:rPr>
              <a:t>Ctrl-G</a:t>
            </a:r>
            <a:r>
              <a:rPr lang="en-US" dirty="0" smtClean="0"/>
              <a:t> repeats the search. </a:t>
            </a:r>
            <a:r>
              <a:rPr lang="en-US" dirty="0" smtClean="0">
                <a:solidFill>
                  <a:srgbClr val="800000"/>
                </a:solidFill>
              </a:rPr>
              <a:t>Space</a:t>
            </a:r>
            <a:r>
              <a:rPr lang="en-US" dirty="0" smtClean="0"/>
              <a:t/>
            </a:r>
            <a:br>
              <a:rPr lang="en-US" dirty="0" smtClean="0"/>
            </a:br>
            <a:r>
              <a:rPr lang="en-US" dirty="0" smtClean="0"/>
              <a:t>			selects/deselect item</a:t>
            </a:r>
          </a:p>
          <a:p>
            <a:pPr lvl="1" eaLnBrk="1" hangingPunct="1">
              <a:lnSpc>
                <a:spcPct val="90000"/>
              </a:lnSpc>
              <a:defRPr/>
            </a:pPr>
            <a:r>
              <a:rPr lang="en-US" dirty="0" smtClean="0">
                <a:solidFill>
                  <a:srgbClr val="010103"/>
                </a:solidFill>
              </a:rPr>
              <a:t>+, -, Ins</a:t>
            </a:r>
            <a:r>
              <a:rPr lang="en-US" dirty="0" smtClean="0"/>
              <a:t>		While editing the </a:t>
            </a:r>
            <a:r>
              <a:rPr lang="en-US" dirty="0" smtClean="0">
                <a:solidFill>
                  <a:srgbClr val="800000"/>
                </a:solidFill>
              </a:rPr>
              <a:t>REGION</a:t>
            </a:r>
            <a:r>
              <a:rPr lang="en-US" dirty="0" smtClean="0"/>
              <a:t> expression shows</a:t>
            </a:r>
            <a:br>
              <a:rPr lang="en-US" dirty="0" smtClean="0"/>
            </a:br>
            <a:r>
              <a:rPr lang="en-US" dirty="0" smtClean="0"/>
              <a:t>			a list of all available bodies</a:t>
            </a:r>
          </a:p>
        </p:txBody>
      </p:sp>
      <p:sp>
        <p:nvSpPr>
          <p:cNvPr id="31747" name="Slide Number Placeholder 5"/>
          <p:cNvSpPr>
            <a:spLocks noGrp="1"/>
          </p:cNvSpPr>
          <p:nvPr>
            <p:ph type="sldNum" sz="quarter" idx="11"/>
          </p:nvPr>
        </p:nvSpPr>
        <p:spPr>
          <a:noFill/>
        </p:spPr>
        <p:txBody>
          <a:bodyPr/>
          <a:lstStyle/>
          <a:p>
            <a:fld id="{2CC5B925-D6DD-4DE6-8423-E001E347050D}"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pPr eaLnBrk="1" hangingPunct="1"/>
            <a:r>
              <a:rPr lang="en-US" sz="3600" smtClean="0"/>
              <a:t>Known Bugs / Limitations</a:t>
            </a:r>
          </a:p>
        </p:txBody>
      </p:sp>
      <p:sp>
        <p:nvSpPr>
          <p:cNvPr id="34821" name="Rectangle 3"/>
          <p:cNvSpPr>
            <a:spLocks noGrp="1" noChangeArrowheads="1"/>
          </p:cNvSpPr>
          <p:nvPr>
            <p:ph idx="1"/>
          </p:nvPr>
        </p:nvSpPr>
        <p:spPr/>
        <p:txBody>
          <a:bodyPr/>
          <a:lstStyle/>
          <a:p>
            <a:pPr eaLnBrk="1" hangingPunct="1"/>
            <a:r>
              <a:rPr lang="en-US" dirty="0" smtClean="0">
                <a:solidFill>
                  <a:srgbClr val="800000"/>
                </a:solidFill>
              </a:rPr>
              <a:t>Unicode / International</a:t>
            </a:r>
            <a:r>
              <a:rPr lang="en-US" dirty="0" smtClean="0"/>
              <a:t> characters do not work well and should be avoided;</a:t>
            </a:r>
          </a:p>
          <a:p>
            <a:pPr eaLnBrk="1" hangingPunct="1"/>
            <a:r>
              <a:rPr lang="en-US" dirty="0" smtClean="0">
                <a:solidFill>
                  <a:srgbClr val="800000"/>
                </a:solidFill>
              </a:rPr>
              <a:t>Gnuplot:</a:t>
            </a:r>
          </a:p>
          <a:p>
            <a:pPr lvl="1" eaLnBrk="1" hangingPunct="1"/>
            <a:r>
              <a:rPr lang="en-US" dirty="0" smtClean="0">
                <a:solidFill>
                  <a:srgbClr val="800000"/>
                </a:solidFill>
              </a:rPr>
              <a:t>&lt;4.2</a:t>
            </a:r>
            <a:r>
              <a:rPr lang="en-US" dirty="0" smtClean="0"/>
              <a:t> has a bug in the number of palette colors, and on the </a:t>
            </a:r>
            <a:r>
              <a:rPr lang="en-US" dirty="0" err="1" smtClean="0"/>
              <a:t>cblabel</a:t>
            </a:r>
            <a:r>
              <a:rPr lang="en-US" dirty="0" smtClean="0"/>
              <a:t> for the </a:t>
            </a:r>
            <a:r>
              <a:rPr lang="en-US" dirty="0" err="1" smtClean="0"/>
              <a:t>wxt</a:t>
            </a:r>
            <a:r>
              <a:rPr lang="en-US" dirty="0" smtClean="0"/>
              <a:t> terminal;</a:t>
            </a:r>
          </a:p>
          <a:p>
            <a:pPr lvl="1" eaLnBrk="1" hangingPunct="1"/>
            <a:r>
              <a:rPr lang="en-US" dirty="0" smtClean="0">
                <a:solidFill>
                  <a:srgbClr val="800000"/>
                </a:solidFill>
              </a:rPr>
              <a:t>4.4.3</a:t>
            </a:r>
            <a:r>
              <a:rPr lang="en-US" dirty="0" smtClean="0"/>
              <a:t> has a non linear behavior on the  palette colors for the </a:t>
            </a:r>
            <a:r>
              <a:rPr lang="en-US" dirty="0" err="1" smtClean="0"/>
              <a:t>xterm</a:t>
            </a:r>
            <a:r>
              <a:rPr lang="en-US" dirty="0" smtClean="0"/>
              <a:t> terminal</a:t>
            </a:r>
          </a:p>
          <a:p>
            <a:pPr eaLnBrk="1" hangingPunct="1"/>
            <a:r>
              <a:rPr lang="en-US" dirty="0" smtClean="0">
                <a:solidFill>
                  <a:srgbClr val="800000"/>
                </a:solidFill>
              </a:rPr>
              <a:t>Inline comments</a:t>
            </a:r>
            <a:r>
              <a:rPr lang="en-US" dirty="0" smtClean="0"/>
              <a:t>, and comments inside REGION definition are treated as one comment preceding the input card;</a:t>
            </a:r>
          </a:p>
          <a:p>
            <a:pPr eaLnBrk="1" hangingPunct="1"/>
            <a:endParaRPr lang="en-US" dirty="0" smtClean="0"/>
          </a:p>
          <a:p>
            <a:pPr eaLnBrk="1" hangingPunct="1"/>
            <a:endParaRPr lang="en-US" dirty="0" smtClean="0"/>
          </a:p>
          <a:p>
            <a:pPr eaLnBrk="1" hangingPunct="1"/>
            <a:r>
              <a:rPr lang="en-US" b="1" dirty="0" smtClean="0">
                <a:solidFill>
                  <a:srgbClr val="800000"/>
                </a:solidFill>
              </a:rPr>
              <a:t>REMEMBER</a:t>
            </a:r>
            <a:r>
              <a:rPr lang="en-US" dirty="0" smtClean="0"/>
              <a:t> always that the </a:t>
            </a:r>
            <a:r>
              <a:rPr lang="en-US" dirty="0" smtClean="0">
                <a:solidFill>
                  <a:srgbClr val="800000"/>
                </a:solidFill>
              </a:rPr>
              <a:t>.flair</a:t>
            </a:r>
            <a:r>
              <a:rPr lang="en-US" dirty="0" smtClean="0"/>
              <a:t> and </a:t>
            </a:r>
            <a:r>
              <a:rPr lang="en-US" dirty="0" smtClean="0">
                <a:solidFill>
                  <a:srgbClr val="800000"/>
                </a:solidFill>
              </a:rPr>
              <a:t>.</a:t>
            </a:r>
            <a:r>
              <a:rPr lang="en-US" dirty="0" err="1" smtClean="0">
                <a:solidFill>
                  <a:srgbClr val="800000"/>
                </a:solidFill>
              </a:rPr>
              <a:t>inp</a:t>
            </a:r>
            <a:r>
              <a:rPr lang="en-US" dirty="0" smtClean="0"/>
              <a:t> are different thing. </a:t>
            </a:r>
            <a:r>
              <a:rPr lang="en-US" u="sng" dirty="0" smtClean="0"/>
              <a:t>Do not save the project as </a:t>
            </a:r>
            <a:r>
              <a:rPr lang="en-US" u="sng" dirty="0" smtClean="0">
                <a:solidFill>
                  <a:srgbClr val="800000"/>
                </a:solidFill>
              </a:rPr>
              <a:t>.</a:t>
            </a:r>
            <a:r>
              <a:rPr lang="en-US" u="sng" dirty="0" err="1" smtClean="0">
                <a:solidFill>
                  <a:srgbClr val="800000"/>
                </a:solidFill>
              </a:rPr>
              <a:t>inp</a:t>
            </a:r>
            <a:r>
              <a:rPr lang="en-US" u="sng" dirty="0" smtClean="0"/>
              <a:t> or the input file as </a:t>
            </a:r>
            <a:r>
              <a:rPr lang="en-US" u="sng" dirty="0" smtClean="0">
                <a:solidFill>
                  <a:srgbClr val="800000"/>
                </a:solidFill>
              </a:rPr>
              <a:t>.flair</a:t>
            </a:r>
          </a:p>
          <a:p>
            <a:pPr eaLnBrk="1" hangingPunct="1"/>
            <a:endParaRPr lang="en-US" dirty="0" smtClean="0"/>
          </a:p>
        </p:txBody>
      </p:sp>
      <p:sp>
        <p:nvSpPr>
          <p:cNvPr id="34819" name="Slide Number Placeholder 5"/>
          <p:cNvSpPr>
            <a:spLocks noGrp="1"/>
          </p:cNvSpPr>
          <p:nvPr>
            <p:ph type="sldNum" sz="quarter" idx="11"/>
          </p:nvPr>
        </p:nvSpPr>
        <p:spPr>
          <a:noFill/>
        </p:spPr>
        <p:txBody>
          <a:bodyPr/>
          <a:lstStyle/>
          <a:p>
            <a:fld id="{04BB1B87-3D06-461E-84D0-7B9AEAB19D03}" type="slidenum">
              <a:rPr lang="en-US"/>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p:txBody>
          <a:bodyPr/>
          <a:lstStyle/>
          <a:p>
            <a:pPr eaLnBrk="1" hangingPunct="1"/>
            <a:r>
              <a:rPr lang="en-US" sz="3600" smtClean="0"/>
              <a:t>Other goodies</a:t>
            </a:r>
          </a:p>
        </p:txBody>
      </p:sp>
      <p:sp>
        <p:nvSpPr>
          <p:cNvPr id="35845" name="Rectangle 3"/>
          <p:cNvSpPr>
            <a:spLocks noGrp="1" noChangeArrowheads="1"/>
          </p:cNvSpPr>
          <p:nvPr>
            <p:ph idx="1"/>
          </p:nvPr>
        </p:nvSpPr>
        <p:spPr/>
        <p:txBody>
          <a:bodyPr/>
          <a:lstStyle/>
          <a:p>
            <a:pPr eaLnBrk="1" hangingPunct="1">
              <a:buFont typeface="Wingdings" pitchFamily="2" charset="2"/>
              <a:buNone/>
            </a:pPr>
            <a:r>
              <a:rPr lang="en-US" dirty="0" smtClean="0"/>
              <a:t>	</a:t>
            </a:r>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dirty="0" smtClean="0"/>
              <a:t>	Flair has a </a:t>
            </a:r>
            <a:r>
              <a:rPr lang="en-US" dirty="0" smtClean="0">
                <a:solidFill>
                  <a:srgbClr val="800000"/>
                </a:solidFill>
              </a:rPr>
              <a:t>lot of functionality</a:t>
            </a:r>
            <a:r>
              <a:rPr lang="en-US" dirty="0" smtClean="0"/>
              <a:t> that is not covered in this tutorial. </a:t>
            </a:r>
          </a:p>
          <a:p>
            <a:pPr eaLnBrk="1" hangingPunct="1">
              <a:buFont typeface="Wingdings" pitchFamily="2" charset="2"/>
              <a:buNone/>
            </a:pPr>
            <a:endParaRPr lang="en-US" dirty="0" smtClean="0"/>
          </a:p>
          <a:p>
            <a:pPr eaLnBrk="1" hangingPunct="1">
              <a:buFont typeface="Wingdings" pitchFamily="2" charset="2"/>
              <a:buNone/>
            </a:pPr>
            <a:r>
              <a:rPr lang="en-US" dirty="0" smtClean="0"/>
              <a:t>	Most of it will be shown during the exercises of the course</a:t>
            </a:r>
          </a:p>
          <a:p>
            <a:pPr eaLnBrk="1" hangingPunct="1">
              <a:buFont typeface="Wingdings" pitchFamily="2" charset="2"/>
              <a:buNone/>
            </a:pPr>
            <a:endParaRPr lang="en-US" dirty="0" smtClean="0"/>
          </a:p>
          <a:p>
            <a:pPr eaLnBrk="1" hangingPunct="1">
              <a:buFont typeface="Wingdings" pitchFamily="2" charset="2"/>
              <a:buNone/>
            </a:pPr>
            <a:r>
              <a:rPr lang="en-US" dirty="0" smtClean="0"/>
              <a:t>	We would advice the users to go through the various menus and help page and try it out.</a:t>
            </a:r>
          </a:p>
        </p:txBody>
      </p:sp>
      <p:sp>
        <p:nvSpPr>
          <p:cNvPr id="35843" name="Slide Number Placeholder 5"/>
          <p:cNvSpPr>
            <a:spLocks noGrp="1"/>
          </p:cNvSpPr>
          <p:nvPr>
            <p:ph type="sldNum" sz="quarter" idx="11"/>
          </p:nvPr>
        </p:nvSpPr>
        <p:spPr>
          <a:noFill/>
        </p:spPr>
        <p:txBody>
          <a:bodyPr/>
          <a:lstStyle/>
          <a:p>
            <a:fld id="{D2C00E2D-9E3F-4E1F-9F21-32AEA1DACF9A}" type="slidenum">
              <a:rPr lang="en-US"/>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rrowheads="1"/>
          </p:cNvPicPr>
          <p:nvPr/>
        </p:nvPicPr>
        <p:blipFill>
          <a:blip r:embed="rId3" cstate="print"/>
          <a:srcRect/>
          <a:stretch>
            <a:fillRect/>
          </a:stretch>
        </p:blipFill>
        <p:spPr bwMode="white">
          <a:xfrm>
            <a:off x="4508500" y="3365500"/>
            <a:ext cx="139700" cy="139700"/>
          </a:xfrm>
          <a:prstGeom prst="rect">
            <a:avLst/>
          </a:prstGeom>
          <a:noFill/>
          <a:ln w="9525">
            <a:noFill/>
            <a:miter lim="800000"/>
            <a:headEnd/>
            <a:tailEnd/>
          </a:ln>
        </p:spPr>
      </p:pic>
      <p:pic>
        <p:nvPicPr>
          <p:cNvPr id="3075" name="Picture 3"/>
          <p:cNvPicPr>
            <a:picLocks noChangeArrowheads="1"/>
          </p:cNvPicPr>
          <p:nvPr/>
        </p:nvPicPr>
        <p:blipFill>
          <a:blip r:embed="rId3" cstate="print"/>
          <a:srcRect/>
          <a:stretch>
            <a:fillRect/>
          </a:stretch>
        </p:blipFill>
        <p:spPr bwMode="white">
          <a:xfrm>
            <a:off x="4508500" y="3365500"/>
            <a:ext cx="139700" cy="139700"/>
          </a:xfrm>
          <a:prstGeom prst="rect">
            <a:avLst/>
          </a:prstGeom>
          <a:noFill/>
          <a:ln w="9525">
            <a:noFill/>
            <a:miter lim="800000"/>
            <a:headEnd/>
            <a:tailEnd/>
          </a:ln>
        </p:spPr>
      </p:pic>
      <p:pic>
        <p:nvPicPr>
          <p:cNvPr id="7" name="Picture 2"/>
          <p:cNvPicPr>
            <a:picLocks noChangeArrowheads="1"/>
          </p:cNvPicPr>
          <p:nvPr/>
        </p:nvPicPr>
        <p:blipFill>
          <a:blip r:embed="rId3" cstate="print"/>
          <a:srcRect/>
          <a:stretch>
            <a:fillRect/>
          </a:stretch>
        </p:blipFill>
        <p:spPr bwMode="white">
          <a:xfrm>
            <a:off x="4508500" y="3365500"/>
            <a:ext cx="139700" cy="139700"/>
          </a:xfrm>
          <a:prstGeom prst="rect">
            <a:avLst/>
          </a:prstGeom>
          <a:noFill/>
          <a:ln w="9525">
            <a:noFill/>
            <a:miter lim="800000"/>
            <a:headEnd/>
            <a:tailEnd/>
          </a:ln>
        </p:spPr>
      </p:pic>
      <p:pic>
        <p:nvPicPr>
          <p:cNvPr id="8" name="Picture 3"/>
          <p:cNvPicPr>
            <a:picLocks noChangeArrowheads="1"/>
          </p:cNvPicPr>
          <p:nvPr/>
        </p:nvPicPr>
        <p:blipFill>
          <a:blip r:embed="rId3" cstate="print"/>
          <a:srcRect/>
          <a:stretch>
            <a:fillRect/>
          </a:stretch>
        </p:blipFill>
        <p:spPr bwMode="white">
          <a:xfrm>
            <a:off x="4508500" y="3365500"/>
            <a:ext cx="139700" cy="139700"/>
          </a:xfrm>
          <a:prstGeom prst="rect">
            <a:avLst/>
          </a:prstGeom>
          <a:noFill/>
          <a:ln w="9525">
            <a:noFill/>
            <a:miter lim="800000"/>
            <a:headEnd/>
            <a:tailEnd/>
          </a:ln>
        </p:spPr>
      </p:pic>
      <p:sp>
        <p:nvSpPr>
          <p:cNvPr id="9" name="Rectangle 8"/>
          <p:cNvSpPr>
            <a:spLocks noChangeArrowheads="1"/>
          </p:cNvSpPr>
          <p:nvPr/>
        </p:nvSpPr>
        <p:spPr bwMode="auto">
          <a:xfrm>
            <a:off x="807228" y="1822222"/>
            <a:ext cx="7365172" cy="990600"/>
          </a:xfrm>
          <a:prstGeom prst="rect">
            <a:avLst/>
          </a:prstGeom>
          <a:noFill/>
          <a:ln w="9525">
            <a:noFill/>
            <a:miter lim="800000"/>
            <a:headEnd/>
            <a:tailEnd/>
          </a:ln>
        </p:spPr>
        <p:txBody>
          <a:bodyPr lIns="92075" tIns="46038" rIns="92075" bIns="46038" anchor="b"/>
          <a:lstStyle/>
          <a:p>
            <a:pPr algn="l"/>
            <a:r>
              <a:rPr lang="en-US" sz="4000" b="0" dirty="0" smtClean="0">
                <a:solidFill>
                  <a:schemeClr val="tx2"/>
                </a:solidFill>
              </a:rPr>
              <a:t>Flair Geometry Editor</a:t>
            </a:r>
          </a:p>
          <a:p>
            <a:pPr algn="l"/>
            <a:r>
              <a:rPr lang="en-US" sz="2800" dirty="0" smtClean="0">
                <a:solidFill>
                  <a:schemeClr val="tx2"/>
                </a:solidFill>
              </a:rPr>
              <a:t>Part I: The Editor as a viewer</a:t>
            </a:r>
            <a:endParaRPr lang="en-US" sz="2800" b="0" dirty="0">
              <a:solidFill>
                <a:schemeClr val="tx2"/>
              </a:solidFill>
            </a:endParaRPr>
          </a:p>
        </p:txBody>
      </p:sp>
      <p:sp>
        <p:nvSpPr>
          <p:cNvPr id="10" name="Rectangle 9"/>
          <p:cNvSpPr>
            <a:spLocks noChangeArrowheads="1"/>
          </p:cNvSpPr>
          <p:nvPr/>
        </p:nvSpPr>
        <p:spPr bwMode="auto">
          <a:xfrm>
            <a:off x="2448735" y="4586351"/>
            <a:ext cx="5761037" cy="863600"/>
          </a:xfrm>
          <a:prstGeom prst="rect">
            <a:avLst/>
          </a:prstGeom>
          <a:noFill/>
          <a:ln w="9525">
            <a:noFill/>
            <a:miter lim="800000"/>
            <a:headEnd/>
            <a:tailEnd/>
          </a:ln>
        </p:spPr>
        <p:txBody>
          <a:bodyPr lIns="92075" tIns="46038" rIns="92075" bIns="46038"/>
          <a:lstStyle/>
          <a:p>
            <a:pPr marL="342900" indent="-342900" algn="ctr" eaLnBrk="0" hangingPunct="0">
              <a:spcBef>
                <a:spcPct val="20000"/>
              </a:spcBef>
              <a:buClr>
                <a:schemeClr val="hlink"/>
              </a:buClr>
              <a:buSzPct val="80000"/>
              <a:buFont typeface="Wingdings" pitchFamily="2" charset="2"/>
              <a:buNone/>
            </a:pPr>
            <a:endParaRPr lang="en-US" sz="2000" dirty="0"/>
          </a:p>
          <a:p>
            <a:pPr marL="342900" indent="-342900" algn="r" eaLnBrk="0" hangingPunct="0">
              <a:spcBef>
                <a:spcPct val="20000"/>
              </a:spcBef>
              <a:buClr>
                <a:schemeClr val="hlink"/>
              </a:buClr>
              <a:buSzPct val="80000"/>
              <a:buFont typeface="Wingdings" pitchFamily="2" charset="2"/>
              <a:buNone/>
            </a:pPr>
            <a:r>
              <a:rPr lang="en-US" sz="2000" b="0" dirty="0" smtClean="0"/>
              <a:t>FLUKA Beginner’s Course</a:t>
            </a:r>
            <a:endParaRPr lang="en-US" sz="2000" b="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Starting the Geometry Editor</a:t>
            </a:r>
            <a:endParaRPr lang="en-US" dirty="0"/>
          </a:p>
        </p:txBody>
      </p:sp>
      <p:sp>
        <p:nvSpPr>
          <p:cNvPr id="9" name="Content Placeholder 8"/>
          <p:cNvSpPr>
            <a:spLocks noGrp="1"/>
          </p:cNvSpPr>
          <p:nvPr>
            <p:ph idx="1"/>
          </p:nvPr>
        </p:nvSpPr>
        <p:spPr>
          <a:xfrm>
            <a:off x="6732240" y="1143000"/>
            <a:ext cx="2411760" cy="5181600"/>
          </a:xfrm>
        </p:spPr>
        <p:txBody>
          <a:bodyPr/>
          <a:lstStyle/>
          <a:p>
            <a:r>
              <a:rPr lang="en-US" dirty="0" smtClean="0"/>
              <a:t>Click on icon</a:t>
            </a:r>
          </a:p>
          <a:p>
            <a:pPr marL="0" indent="0">
              <a:buNone/>
            </a:pPr>
            <a:r>
              <a:rPr lang="en-US" dirty="0" smtClean="0"/>
              <a:t>or from Menu</a:t>
            </a:r>
            <a:br>
              <a:rPr lang="en-US" dirty="0" smtClean="0"/>
            </a:br>
            <a:r>
              <a:rPr lang="en-US" dirty="0" smtClean="0">
                <a:sym typeface="Wingdings" pitchFamily="2" charset="2"/>
              </a:rPr>
              <a:t> View</a:t>
            </a:r>
            <a:br>
              <a:rPr lang="en-US" dirty="0" smtClean="0">
                <a:sym typeface="Wingdings" pitchFamily="2" charset="2"/>
              </a:rPr>
            </a:br>
            <a:r>
              <a:rPr lang="en-US" dirty="0" smtClean="0">
                <a:sym typeface="Wingdings" pitchFamily="2" charset="2"/>
              </a:rPr>
              <a:t> Geometry Editor</a:t>
            </a:r>
          </a:p>
          <a:p>
            <a:pPr marL="0" indent="0">
              <a:buNone/>
            </a:pPr>
            <a:r>
              <a:rPr lang="en-US" dirty="0" smtClean="0">
                <a:sym typeface="Wingdings" pitchFamily="2" charset="2"/>
              </a:rPr>
              <a:t>or with</a:t>
            </a:r>
            <a:br>
              <a:rPr lang="en-US" dirty="0" smtClean="0">
                <a:sym typeface="Wingdings" pitchFamily="2" charset="2"/>
              </a:rPr>
            </a:br>
            <a:r>
              <a:rPr lang="en-US" dirty="0" smtClean="0">
                <a:sym typeface="Wingdings" pitchFamily="2" charset="2"/>
              </a:rPr>
              <a:t>[</a:t>
            </a:r>
            <a:r>
              <a:rPr lang="en-US" dirty="0" smtClean="0">
                <a:solidFill>
                  <a:srgbClr val="800000"/>
                </a:solidFill>
                <a:sym typeface="Wingdings" pitchFamily="2" charset="2"/>
              </a:rPr>
              <a:t>F4</a:t>
            </a:r>
            <a:r>
              <a:rPr lang="en-US" dirty="0" smtClean="0">
                <a:sym typeface="Wingdings" pitchFamily="2" charset="2"/>
              </a:rPr>
              <a:t>] shortcut</a:t>
            </a:r>
          </a:p>
          <a:p>
            <a:endParaRPr lang="en-US" dirty="0">
              <a:sym typeface="Wingdings" pitchFamily="2" charset="2"/>
            </a:endParaRPr>
          </a:p>
          <a:p>
            <a:r>
              <a:rPr lang="en-US" dirty="0" smtClean="0">
                <a:sym typeface="Wingdings" pitchFamily="2" charset="2"/>
              </a:rPr>
              <a:t>Either start flair with option </a:t>
            </a:r>
            <a:r>
              <a:rPr lang="en-US" dirty="0" smtClean="0">
                <a:solidFill>
                  <a:srgbClr val="800000"/>
                </a:solidFill>
                <a:sym typeface="Wingdings" pitchFamily="2" charset="2"/>
              </a:rPr>
              <a:t>-g</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28</a:t>
            </a:fld>
            <a:endParaRPr lang="en-US"/>
          </a:p>
        </p:txBody>
      </p:sp>
      <p:pic>
        <p:nvPicPr>
          <p:cNvPr id="6" name="Picture 6"/>
          <p:cNvPicPr>
            <a:picLocks noChangeAspect="1" noChangeArrowheads="1"/>
          </p:cNvPicPr>
          <p:nvPr/>
        </p:nvPicPr>
        <p:blipFill>
          <a:blip r:embed="rId2" cstate="print"/>
          <a:srcRect/>
          <a:stretch>
            <a:fillRect/>
          </a:stretch>
        </p:blipFill>
        <p:spPr bwMode="auto">
          <a:xfrm>
            <a:off x="179512" y="1052736"/>
            <a:ext cx="6402859" cy="5375139"/>
          </a:xfrm>
          <a:prstGeom prst="rect">
            <a:avLst/>
          </a:prstGeom>
          <a:noFill/>
          <a:ln w="9525">
            <a:noFill/>
            <a:miter lim="800000"/>
            <a:headEnd/>
            <a:tailEnd/>
          </a:ln>
        </p:spPr>
      </p:pic>
      <p:sp>
        <p:nvSpPr>
          <p:cNvPr id="7" name="Oval 6"/>
          <p:cNvSpPr/>
          <p:nvPr/>
        </p:nvSpPr>
        <p:spPr bwMode="auto">
          <a:xfrm>
            <a:off x="4067944" y="1412776"/>
            <a:ext cx="360040" cy="360040"/>
          </a:xfrm>
          <a:prstGeom prst="ellipse">
            <a:avLst/>
          </a:prstGeom>
          <a:noFill/>
          <a:ln w="28575" cap="flat" cmpd="sng" algn="ctr">
            <a:solidFill>
              <a:srgbClr val="FF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pic>
        <p:nvPicPr>
          <p:cNvPr id="10" name="Content Placeholder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6732240" y="1124744"/>
            <a:ext cx="365760" cy="365760"/>
          </a:xfrm>
          <a:prstGeom prst="rect">
            <a:avLst/>
          </a:prstGeom>
          <a:noFill/>
          <a:ln w="9525">
            <a:noFill/>
            <a:miter lim="800000"/>
            <a:headEnd/>
            <a:tailEnd/>
          </a:ln>
        </p:spPr>
      </p:pic>
      <p:cxnSp>
        <p:nvCxnSpPr>
          <p:cNvPr id="12" name="Straight Arrow Connector 11"/>
          <p:cNvCxnSpPr>
            <a:stCxn id="10" idx="1"/>
            <a:endCxn id="7" idx="6"/>
          </p:cNvCxnSpPr>
          <p:nvPr/>
        </p:nvCxnSpPr>
        <p:spPr bwMode="auto">
          <a:xfrm flipH="1">
            <a:off x="4427984" y="1307624"/>
            <a:ext cx="2304256" cy="285172"/>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xmlns="" val="4162287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editor</a:t>
            </a:r>
            <a:endParaRPr lang="en-US" dirty="0"/>
          </a:p>
        </p:txBody>
      </p:sp>
      <p:sp>
        <p:nvSpPr>
          <p:cNvPr id="3" name="Content Placeholder 2"/>
          <p:cNvSpPr>
            <a:spLocks noGrp="1"/>
          </p:cNvSpPr>
          <p:nvPr>
            <p:ph idx="1"/>
          </p:nvPr>
        </p:nvSpPr>
        <p:spPr>
          <a:xfrm>
            <a:off x="679450" y="911696"/>
            <a:ext cx="7924800" cy="5181600"/>
          </a:xfrm>
        </p:spPr>
        <p:txBody>
          <a:bodyPr/>
          <a:lstStyle/>
          <a:p>
            <a:r>
              <a:rPr lang="en-US" sz="1800" dirty="0" smtClean="0"/>
              <a:t>Working on 2D cross sections of the geometry;</a:t>
            </a:r>
          </a:p>
          <a:p>
            <a:r>
              <a:rPr lang="en-US" sz="1800" dirty="0" smtClean="0"/>
              <a:t>Interactive visual editing of the geometry in 2D;</a:t>
            </a:r>
          </a:p>
          <a:p>
            <a:r>
              <a:rPr lang="en-US" sz="1800" dirty="0" smtClean="0"/>
              <a:t>Debugging bodies/regions in a graphical way;</a:t>
            </a:r>
          </a:p>
          <a:p>
            <a:r>
              <a:rPr lang="en-US" sz="1800" dirty="0" smtClean="0"/>
              <a:t>Fast 3D rendering of the geometry;</a:t>
            </a:r>
          </a:p>
          <a:p>
            <a:pPr>
              <a:buNone/>
            </a:pPr>
            <a:r>
              <a:rPr lang="en-US" sz="1800" dirty="0" smtClean="0">
                <a:solidFill>
                  <a:srgbClr val="008000"/>
                </a:solidFill>
                <a:effectLst>
                  <a:outerShdw blurRad="38100" dist="38100" dir="2700000" algn="tl">
                    <a:srgbClr val="000000">
                      <a:alpha val="43137"/>
                    </a:srgbClr>
                  </a:outerShdw>
                </a:effectLst>
              </a:rPr>
              <a:t>Pros</a:t>
            </a:r>
          </a:p>
          <a:p>
            <a:r>
              <a:rPr lang="en-US" sz="1800" dirty="0" smtClean="0"/>
              <a:t>Fast display of complex geometries;</a:t>
            </a:r>
          </a:p>
          <a:p>
            <a:r>
              <a:rPr lang="en-US" sz="1800" dirty="0" smtClean="0"/>
              <a:t>Many user-customizable layers;</a:t>
            </a:r>
          </a:p>
          <a:p>
            <a:r>
              <a:rPr lang="en-US" sz="1800" dirty="0" smtClean="0"/>
              <a:t>Graphical editing of the bodies with snapping mechanism to generate accurate coordinates;</a:t>
            </a:r>
          </a:p>
          <a:p>
            <a:r>
              <a:rPr lang="en-US" sz="1800" dirty="0" smtClean="0"/>
              <a:t>Visual selection and editing of zones </a:t>
            </a:r>
            <a:r>
              <a:rPr lang="en-US" sz="1800" dirty="0" smtClean="0">
                <a:solidFill>
                  <a:srgbClr val="800000"/>
                </a:solidFill>
              </a:rPr>
              <a:t>w/o the need to know the orientation of bodies</a:t>
            </a:r>
            <a:r>
              <a:rPr lang="en-US" sz="1800" dirty="0" smtClean="0"/>
              <a:t>;</a:t>
            </a:r>
          </a:p>
          <a:p>
            <a:r>
              <a:rPr lang="en-US" sz="1800" dirty="0" smtClean="0"/>
              <a:t>Use full analytical curve of bodies with no conversion to vertices/edges;</a:t>
            </a:r>
          </a:p>
          <a:p>
            <a:r>
              <a:rPr lang="en-US" sz="1800" dirty="0" smtClean="0"/>
              <a:t>Interactive debugging with information of problematic bodies, regions and/or zones;</a:t>
            </a:r>
          </a:p>
          <a:p>
            <a:pPr>
              <a:buNone/>
            </a:pPr>
            <a:r>
              <a:rPr lang="en-US" sz="1800" dirty="0" smtClean="0">
                <a:solidFill>
                  <a:srgbClr val="FF0000"/>
                </a:solidFill>
                <a:effectLst>
                  <a:outerShdw blurRad="38100" dist="38100" dir="2700000" algn="tl">
                    <a:srgbClr val="000000">
                      <a:alpha val="43137"/>
                    </a:srgbClr>
                  </a:outerShdw>
                </a:effectLst>
              </a:rPr>
              <a:t>Cons</a:t>
            </a:r>
          </a:p>
          <a:p>
            <a:r>
              <a:rPr lang="en-US" sz="1800" dirty="0" smtClean="0"/>
              <a:t>Tricky to orientate in an unknown geometry;</a:t>
            </a:r>
          </a:p>
          <a:p>
            <a:r>
              <a:rPr lang="en-US" sz="1800" dirty="0" smtClean="0"/>
              <a:t>Difficult to find region using the expression;</a:t>
            </a:r>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85800" y="304800"/>
            <a:ext cx="7773988" cy="611188"/>
          </a:xfrm>
        </p:spPr>
        <p:txBody>
          <a:bodyPr lIns="0" tIns="0" rIns="0" bIns="0" anchor="ctr">
            <a:sp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What is flair</a:t>
            </a:r>
            <a:r>
              <a:rPr lang="en-GB" baseline="33000" smtClean="0"/>
              <a:t> [1/2]</a:t>
            </a:r>
          </a:p>
        </p:txBody>
      </p:sp>
      <p:sp>
        <p:nvSpPr>
          <p:cNvPr id="105475" name="Rectangle 3"/>
          <p:cNvSpPr>
            <a:spLocks noGrp="1" noChangeArrowheads="1"/>
          </p:cNvSpPr>
          <p:nvPr>
            <p:ph idx="1"/>
          </p:nvPr>
        </p:nvSpPr>
        <p:spPr>
          <a:xfrm>
            <a:off x="683568" y="908720"/>
            <a:ext cx="8310562" cy="5798510"/>
          </a:xfrm>
        </p:spPr>
        <p:txBody>
          <a:bodyPr wrap="square" lIns="0" tIns="0" rIns="0" bIns="0">
            <a:spAutoFit/>
          </a:bodyPr>
          <a:lstStyle/>
          <a:p>
            <a:pPr marL="341313" indent="-341313" defTabSz="449263"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800000"/>
                </a:solidFill>
                <a:effectLst>
                  <a:outerShdw blurRad="38100" dist="38100" dir="2700000" algn="tl">
                    <a:srgbClr val="C0C0C0"/>
                  </a:outerShdw>
                </a:effectLst>
                <a:cs typeface="Times New Roman" pitchFamily="18" charset="0"/>
              </a:rPr>
              <a:t>FL</a:t>
            </a:r>
            <a:r>
              <a:rPr lang="en-GB" sz="2000" b="1" dirty="0" smtClean="0">
                <a:solidFill>
                  <a:schemeClr val="hlink"/>
                </a:solidFill>
                <a:effectLst>
                  <a:outerShdw blurRad="38100" dist="38100" dir="2700000" algn="tl">
                    <a:srgbClr val="C0C0C0"/>
                  </a:outerShdw>
                </a:effectLst>
                <a:cs typeface="Times New Roman" pitchFamily="18" charset="0"/>
              </a:rPr>
              <a:t>UKA</a:t>
            </a:r>
            <a:r>
              <a:rPr lang="en-GB" sz="2000" b="1" dirty="0" smtClean="0">
                <a:solidFill>
                  <a:schemeClr val="accent2"/>
                </a:solidFill>
                <a:effectLst>
                  <a:outerShdw blurRad="38100" dist="38100" dir="2700000" algn="tl">
                    <a:srgbClr val="C0C0C0"/>
                  </a:outerShdw>
                </a:effectLst>
                <a:cs typeface="Times New Roman" pitchFamily="18" charset="0"/>
              </a:rPr>
              <a:t> </a:t>
            </a:r>
            <a:r>
              <a:rPr lang="en-GB" sz="2000" b="1" dirty="0" smtClean="0">
                <a:solidFill>
                  <a:srgbClr val="800000"/>
                </a:solidFill>
                <a:effectLst>
                  <a:outerShdw blurRad="38100" dist="38100" dir="2700000" algn="tl">
                    <a:srgbClr val="C0C0C0"/>
                  </a:outerShdw>
                </a:effectLst>
                <a:cs typeface="Times New Roman" pitchFamily="18" charset="0"/>
              </a:rPr>
              <a:t>A</a:t>
            </a:r>
            <a:r>
              <a:rPr lang="en-GB" sz="2000" b="1" dirty="0" smtClean="0">
                <a:solidFill>
                  <a:schemeClr val="hlink"/>
                </a:solidFill>
                <a:effectLst>
                  <a:outerShdw blurRad="38100" dist="38100" dir="2700000" algn="tl">
                    <a:srgbClr val="C0C0C0"/>
                  </a:outerShdw>
                </a:effectLst>
                <a:cs typeface="Times New Roman" pitchFamily="18" charset="0"/>
              </a:rPr>
              <a:t>dvanced</a:t>
            </a:r>
            <a:r>
              <a:rPr lang="en-GB" sz="2000" b="1" dirty="0" smtClean="0">
                <a:solidFill>
                  <a:schemeClr val="accent2"/>
                </a:solidFill>
                <a:effectLst>
                  <a:outerShdw blurRad="38100" dist="38100" dir="2700000" algn="tl">
                    <a:srgbClr val="C0C0C0"/>
                  </a:outerShdw>
                </a:effectLst>
                <a:cs typeface="Times New Roman" pitchFamily="18" charset="0"/>
              </a:rPr>
              <a:t> </a:t>
            </a:r>
            <a:r>
              <a:rPr lang="en-GB" sz="2000" b="1" dirty="0" smtClean="0">
                <a:solidFill>
                  <a:srgbClr val="800000"/>
                </a:solidFill>
                <a:effectLst>
                  <a:outerShdw blurRad="38100" dist="38100" dir="2700000" algn="tl">
                    <a:srgbClr val="C0C0C0"/>
                  </a:outerShdw>
                </a:effectLst>
                <a:cs typeface="Times New Roman" pitchFamily="18" charset="0"/>
              </a:rPr>
              <a:t>I</a:t>
            </a:r>
            <a:r>
              <a:rPr lang="en-GB" sz="2000" b="1" dirty="0" smtClean="0">
                <a:solidFill>
                  <a:schemeClr val="hlink"/>
                </a:solidFill>
                <a:effectLst>
                  <a:outerShdw blurRad="38100" dist="38100" dir="2700000" algn="tl">
                    <a:srgbClr val="C0C0C0"/>
                  </a:outerShdw>
                </a:effectLst>
                <a:cs typeface="Times New Roman" pitchFamily="18" charset="0"/>
              </a:rPr>
              <a:t>nte</a:t>
            </a:r>
            <a:r>
              <a:rPr lang="en-GB" sz="2000" b="1" dirty="0" smtClean="0">
                <a:solidFill>
                  <a:srgbClr val="800000"/>
                </a:solidFill>
                <a:effectLst>
                  <a:outerShdw blurRad="38100" dist="38100" dir="2700000" algn="tl">
                    <a:srgbClr val="C0C0C0"/>
                  </a:outerShdw>
                </a:effectLst>
                <a:cs typeface="Times New Roman" pitchFamily="18" charset="0"/>
              </a:rPr>
              <a:t>r</a:t>
            </a:r>
            <a:r>
              <a:rPr lang="en-GB" sz="2000" b="1" dirty="0" smtClean="0">
                <a:solidFill>
                  <a:schemeClr val="hlink"/>
                </a:solidFill>
                <a:effectLst>
                  <a:outerShdw blurRad="38100" dist="38100" dir="2700000" algn="tl">
                    <a:srgbClr val="C0C0C0"/>
                  </a:outerShdw>
                </a:effectLst>
                <a:cs typeface="Times New Roman" pitchFamily="18" charset="0"/>
              </a:rPr>
              <a:t>face</a:t>
            </a:r>
            <a:r>
              <a:rPr lang="en-GB" sz="2000" dirty="0" smtClean="0">
                <a:solidFill>
                  <a:schemeClr val="hlink"/>
                </a:solidFill>
                <a:cs typeface="Times New Roman" pitchFamily="18" charset="0"/>
              </a:rPr>
              <a:t>	[</a:t>
            </a:r>
            <a:r>
              <a:rPr lang="en-GB" sz="2000" dirty="0" smtClean="0">
                <a:solidFill>
                  <a:schemeClr val="hlink"/>
                </a:solidFill>
                <a:cs typeface="Times New Roman" pitchFamily="18" charset="0"/>
                <a:hlinkClick r:id="rId3"/>
              </a:rPr>
              <a:t>http://www.fluka.org/flair</a:t>
            </a:r>
            <a:r>
              <a:rPr lang="en-GB" sz="2000" dirty="0" smtClean="0">
                <a:solidFill>
                  <a:schemeClr val="hlink"/>
                </a:solidFill>
                <a:cs typeface="Times New Roman" pitchFamily="18" charset="0"/>
              </a:rPr>
              <a:t>]</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solidFill>
                  <a:srgbClr val="800000"/>
                </a:solidFill>
                <a:cs typeface="Times New Roman" pitchFamily="18" charset="0"/>
              </a:rPr>
              <a:t>All-in-one </a:t>
            </a:r>
            <a:r>
              <a:rPr lang="en-GB" sz="2000" dirty="0" smtClean="0">
                <a:solidFill>
                  <a:srgbClr val="515A9E"/>
                </a:solidFill>
                <a:cs typeface="Times New Roman" pitchFamily="18" charset="0"/>
              </a:rPr>
              <a:t>User friendly graphical Interface;</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515A9E"/>
                </a:solidFill>
                <a:cs typeface="Times New Roman" pitchFamily="18" charset="0"/>
              </a:rPr>
              <a:t>Minimum requirements on additional software;</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solidFill>
                  <a:srgbClr val="515A9E"/>
                </a:solidFill>
                <a:cs typeface="Times New Roman" pitchFamily="18" charset="0"/>
              </a:rPr>
              <a:t>Working in an intermediate level</a:t>
            </a:r>
            <a:r>
              <a:rPr lang="en-GB" sz="2000" b="1" dirty="0" smtClean="0">
                <a:cs typeface="Times New Roman" pitchFamily="18" charset="0"/>
              </a:rPr>
              <a:t/>
            </a:r>
            <a:br>
              <a:rPr lang="en-GB" sz="2000" b="1" dirty="0" smtClean="0">
                <a:cs typeface="Times New Roman" pitchFamily="18" charset="0"/>
              </a:rPr>
            </a:br>
            <a:r>
              <a:rPr lang="en-GB" sz="2000" b="1" dirty="0" smtClean="0">
                <a:solidFill>
                  <a:srgbClr val="800000"/>
                </a:solidFill>
                <a:cs typeface="Times New Roman" pitchFamily="18" charset="0"/>
              </a:rPr>
              <a:t>Not hiding the inner functionality of FLUKA</a:t>
            </a:r>
          </a:p>
          <a:p>
            <a:pPr marL="341313" indent="-341313" defTabSz="449263"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200" b="1" dirty="0" smtClean="0">
              <a:solidFill>
                <a:srgbClr val="800000"/>
              </a:solidFill>
              <a:effectLst>
                <a:outerShdw blurRad="38100" dist="38100" dir="2700000" algn="tl">
                  <a:srgbClr val="C0C0C0"/>
                </a:outerShdw>
              </a:effectLst>
              <a:cs typeface="Times New Roman" pitchFamily="18" charset="0"/>
            </a:endParaRPr>
          </a:p>
          <a:p>
            <a:pPr marL="341313" indent="-341313" defTabSz="449263"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200" b="1" dirty="0" smtClean="0">
                <a:solidFill>
                  <a:srgbClr val="000090"/>
                </a:solidFill>
                <a:effectLst>
                  <a:outerShdw blurRad="38100" dist="38100" dir="2700000" algn="tl">
                    <a:srgbClr val="C0C0C0"/>
                  </a:outerShdw>
                </a:effectLst>
                <a:cs typeface="Times New Roman" pitchFamily="18" charset="0"/>
              </a:rPr>
              <a:t>Front-End interface:</a:t>
            </a:r>
          </a:p>
          <a:p>
            <a:pPr marL="341313" indent="-341313" defTabSz="449263" eaLnBrk="1" hangingPunct="1">
              <a:buClr>
                <a:schemeClr val="bg2">
                  <a:lumMod val="75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cs typeface="Times New Roman" pitchFamily="18" charset="0"/>
              </a:rPr>
              <a:t>Fully featured</a:t>
            </a:r>
            <a:r>
              <a:rPr lang="en-GB" sz="2000" b="1" dirty="0" smtClean="0">
                <a:cs typeface="Times New Roman" pitchFamily="18" charset="0"/>
              </a:rPr>
              <a:t> Input file Editor</a:t>
            </a:r>
          </a:p>
          <a:p>
            <a:pPr marL="647700" lvl="2" indent="-215900" defTabSz="449263" eaLnBrk="1" hangingPunct="1">
              <a:buClr>
                <a:schemeClr val="bg2">
                  <a:lumMod val="75000"/>
                </a:schemeClr>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cs typeface="Times New Roman" pitchFamily="18" charset="0"/>
              </a:rPr>
              <a:t>Mini-dialogs for each card, allows easy and almost error free editing</a:t>
            </a:r>
          </a:p>
          <a:p>
            <a:pPr marL="647700" lvl="2" indent="-215900" defTabSz="449263" eaLnBrk="1" hangingPunct="1">
              <a:buClr>
                <a:schemeClr val="bg2">
                  <a:lumMod val="75000"/>
                </a:schemeClr>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cs typeface="Times New Roman" pitchFamily="18" charset="0"/>
              </a:rPr>
              <a:t>Uniform treatment of all FLUKA cards</a:t>
            </a:r>
          </a:p>
          <a:p>
            <a:pPr marL="647700" lvl="2" indent="-215900" defTabSz="449263" eaLnBrk="1" hangingPunct="1">
              <a:buClr>
                <a:schemeClr val="bg2">
                  <a:lumMod val="75000"/>
                </a:schemeClr>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cs typeface="Times New Roman" pitchFamily="18" charset="0"/>
              </a:rPr>
              <a:t>Card grouping in categories and card filtering</a:t>
            </a:r>
          </a:p>
          <a:p>
            <a:pPr marL="647700" lvl="2" indent="-215900" defTabSz="449263" eaLnBrk="1" hangingPunct="1">
              <a:buClr>
                <a:schemeClr val="bg2">
                  <a:lumMod val="75000"/>
                </a:schemeClr>
              </a:buClr>
              <a:buSzPct val="80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dirty="0" smtClean="0">
                <a:cs typeface="Times New Roman" pitchFamily="18" charset="0"/>
              </a:rPr>
              <a:t>Error checking and validation of the input file during editing</a:t>
            </a:r>
          </a:p>
          <a:p>
            <a:pPr marL="341313" indent="-341313" defTabSz="449263" eaLnBrk="1" hangingPunct="1">
              <a:buClr>
                <a:schemeClr val="bg2">
                  <a:lumMod val="75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cs typeface="Times New Roman" pitchFamily="18" charset="0"/>
              </a:rPr>
              <a:t>Geometry:</a:t>
            </a:r>
            <a:r>
              <a:rPr lang="en-GB" sz="2000" dirty="0" smtClean="0">
                <a:cs typeface="Times New Roman" pitchFamily="18" charset="0"/>
              </a:rPr>
              <a:t> interactive visualization editing, transformation, optimizations and debugging (tomorrows talk);</a:t>
            </a:r>
          </a:p>
          <a:p>
            <a:pPr marL="341313" indent="-341313" defTabSz="449263" eaLnBrk="1" hangingPunct="1">
              <a:buClr>
                <a:schemeClr val="bg2">
                  <a:lumMod val="75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cs typeface="Times New Roman" pitchFamily="18" charset="0"/>
              </a:rPr>
              <a:t>Compilation </a:t>
            </a:r>
            <a:r>
              <a:rPr lang="en-GB" sz="2000" dirty="0" smtClean="0">
                <a:cs typeface="Times New Roman" pitchFamily="18" charset="0"/>
              </a:rPr>
              <a:t>of the FLUKA Executable;</a:t>
            </a:r>
          </a:p>
          <a:p>
            <a:pPr marL="341313" indent="-341313" defTabSz="449263" eaLnBrk="1" hangingPunct="1">
              <a:buClr>
                <a:schemeClr val="bg2">
                  <a:lumMod val="75000"/>
                </a:schemeClr>
              </a:buClr>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b="1" dirty="0" smtClean="0">
                <a:cs typeface="Times New Roman" pitchFamily="18" charset="0"/>
              </a:rPr>
              <a:t>Running</a:t>
            </a:r>
            <a:r>
              <a:rPr lang="en-GB" sz="2000" dirty="0" smtClean="0">
                <a:cs typeface="Times New Roman" pitchFamily="18" charset="0"/>
              </a:rPr>
              <a:t> and </a:t>
            </a:r>
            <a:r>
              <a:rPr lang="en-GB" sz="2000" b="1" dirty="0" smtClean="0">
                <a:cs typeface="Times New Roman" pitchFamily="18" charset="0"/>
              </a:rPr>
              <a:t>monitoring</a:t>
            </a:r>
            <a:r>
              <a:rPr lang="en-GB" sz="2000" dirty="0" smtClean="0">
                <a:cs typeface="Times New Roman" pitchFamily="18" charset="0"/>
              </a:rPr>
              <a:t> of the status of a/many run(s)</a:t>
            </a:r>
            <a:endParaRPr lang="en-GB" sz="2000" dirty="0" smtClean="0">
              <a:solidFill>
                <a:srgbClr val="800000"/>
              </a:solidFill>
              <a:effectLst>
                <a:outerShdw blurRad="38100" dist="38100" dir="2700000" algn="tl">
                  <a:srgbClr val="C0C0C0"/>
                </a:outerShdw>
              </a:effectLst>
              <a:cs typeface="Times New Roman" pitchFamily="18" charset="0"/>
            </a:endParaRPr>
          </a:p>
        </p:txBody>
      </p:sp>
      <p:sp>
        <p:nvSpPr>
          <p:cNvPr id="9219" name="Slide Number Placeholder 5"/>
          <p:cNvSpPr>
            <a:spLocks noGrp="1"/>
          </p:cNvSpPr>
          <p:nvPr>
            <p:ph type="sldNum" sz="quarter" idx="11"/>
          </p:nvPr>
        </p:nvSpPr>
        <p:spPr>
          <a:noFill/>
        </p:spPr>
        <p:txBody>
          <a:bodyPr/>
          <a:lstStyle/>
          <a:p>
            <a:fld id="{4F8DFA00-B75A-4236-B567-8F24B51645E8}" type="slidenum">
              <a:rPr lang="en-US"/>
              <a:pPr/>
              <a:t>3</a:t>
            </a:fld>
            <a:endParaRPr lang="en-US"/>
          </a:p>
        </p:txBody>
      </p:sp>
    </p:spTree>
  </p:cSld>
  <p:clrMapOvr>
    <a:masterClrMapping/>
  </p:clrMapOvr>
  <p:transition spd="med" advTm="110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13820" y="913258"/>
            <a:ext cx="7262636" cy="5778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TextBox 15"/>
          <p:cNvSpPr txBox="1"/>
          <p:nvPr/>
        </p:nvSpPr>
        <p:spPr>
          <a:xfrm>
            <a:off x="-36512" y="5457418"/>
            <a:ext cx="1532279" cy="707886"/>
          </a:xfrm>
          <a:prstGeom prst="rect">
            <a:avLst/>
          </a:prstGeom>
          <a:noFill/>
        </p:spPr>
        <p:txBody>
          <a:bodyPr wrap="none" rtlCol="0">
            <a:spAutoFit/>
          </a:bodyPr>
          <a:lstStyle/>
          <a:p>
            <a:r>
              <a:rPr lang="en-US" dirty="0" smtClean="0"/>
              <a:t>Properties</a:t>
            </a:r>
          </a:p>
          <a:p>
            <a:r>
              <a:rPr lang="en-US" dirty="0" smtClean="0"/>
              <a:t>&amp; Attributes</a:t>
            </a:r>
            <a:endParaRPr lang="en-US" dirty="0"/>
          </a:p>
        </p:txBody>
      </p:sp>
      <p:sp>
        <p:nvSpPr>
          <p:cNvPr id="2" name="Title 1"/>
          <p:cNvSpPr>
            <a:spLocks noGrp="1"/>
          </p:cNvSpPr>
          <p:nvPr>
            <p:ph type="title"/>
          </p:nvPr>
        </p:nvSpPr>
        <p:spPr/>
        <p:txBody>
          <a:bodyPr/>
          <a:lstStyle/>
          <a:p>
            <a:r>
              <a:rPr lang="en-US" dirty="0" smtClean="0"/>
              <a:t>Geometry Editor: Interface</a:t>
            </a:r>
            <a:endParaRPr lang="en-US" dirty="0"/>
          </a:p>
        </p:txBody>
      </p:sp>
      <p:sp>
        <p:nvSpPr>
          <p:cNvPr id="5" name="Slide Number Placeholder 4"/>
          <p:cNvSpPr>
            <a:spLocks noGrp="1"/>
          </p:cNvSpPr>
          <p:nvPr>
            <p:ph type="sldNum" sz="quarter" idx="11"/>
          </p:nvPr>
        </p:nvSpPr>
        <p:spPr>
          <a:xfrm>
            <a:off x="7294240" y="6400800"/>
            <a:ext cx="1600200" cy="304800"/>
          </a:xfrm>
        </p:spPr>
        <p:txBody>
          <a:bodyPr/>
          <a:lstStyle/>
          <a:p>
            <a:pPr>
              <a:defRPr/>
            </a:pPr>
            <a:fld id="{485C780E-C6F3-460C-BAF7-9298DE1BEB6B}" type="slidenum">
              <a:rPr lang="en-US" smtClean="0"/>
              <a:pPr>
                <a:defRPr/>
              </a:pPr>
              <a:t>30</a:t>
            </a:fld>
            <a:endParaRPr lang="en-US"/>
          </a:p>
        </p:txBody>
      </p:sp>
      <p:sp>
        <p:nvSpPr>
          <p:cNvPr id="8" name="TextBox 7"/>
          <p:cNvSpPr txBox="1"/>
          <p:nvPr/>
        </p:nvSpPr>
        <p:spPr>
          <a:xfrm>
            <a:off x="6732240" y="913258"/>
            <a:ext cx="759632" cy="400110"/>
          </a:xfrm>
          <a:prstGeom prst="rect">
            <a:avLst/>
          </a:prstGeom>
          <a:solidFill>
            <a:srgbClr val="FFFF99">
              <a:alpha val="50196"/>
            </a:srgbClr>
          </a:solidFill>
        </p:spPr>
        <p:txBody>
          <a:bodyPr wrap="none" rtlCol="0">
            <a:spAutoFit/>
          </a:bodyPr>
          <a:lstStyle/>
          <a:p>
            <a:r>
              <a:rPr lang="en-US" dirty="0" smtClean="0">
                <a:solidFill>
                  <a:srgbClr val="800000"/>
                </a:solidFill>
              </a:rPr>
              <a:t>Tools</a:t>
            </a:r>
            <a:endParaRPr lang="en-US" dirty="0">
              <a:solidFill>
                <a:srgbClr val="800000"/>
              </a:solidFill>
            </a:endParaRPr>
          </a:p>
        </p:txBody>
      </p:sp>
      <p:sp>
        <p:nvSpPr>
          <p:cNvPr id="10" name="TextBox 9"/>
          <p:cNvSpPr txBox="1"/>
          <p:nvPr/>
        </p:nvSpPr>
        <p:spPr>
          <a:xfrm>
            <a:off x="5148064" y="1700808"/>
            <a:ext cx="614464" cy="400110"/>
          </a:xfrm>
          <a:prstGeom prst="rect">
            <a:avLst/>
          </a:prstGeom>
          <a:solidFill>
            <a:srgbClr val="FFFF99">
              <a:alpha val="69804"/>
            </a:srgbClr>
          </a:solidFill>
        </p:spPr>
        <p:txBody>
          <a:bodyPr wrap="none" rtlCol="0">
            <a:spAutoFit/>
          </a:bodyPr>
          <a:lstStyle/>
          <a:p>
            <a:r>
              <a:rPr lang="en-US" dirty="0" smtClean="0">
                <a:solidFill>
                  <a:srgbClr val="FF0000"/>
                </a:solidFill>
              </a:rPr>
              <a:t>Red</a:t>
            </a:r>
            <a:endParaRPr lang="en-US" dirty="0">
              <a:solidFill>
                <a:srgbClr val="FF0000"/>
              </a:solidFill>
            </a:endParaRPr>
          </a:p>
        </p:txBody>
      </p:sp>
      <p:sp>
        <p:nvSpPr>
          <p:cNvPr id="11" name="TextBox 10"/>
          <p:cNvSpPr txBox="1"/>
          <p:nvPr/>
        </p:nvSpPr>
        <p:spPr>
          <a:xfrm>
            <a:off x="7765486" y="1700808"/>
            <a:ext cx="859851" cy="400110"/>
          </a:xfrm>
          <a:prstGeom prst="rect">
            <a:avLst/>
          </a:prstGeom>
          <a:solidFill>
            <a:srgbClr val="FFFF99">
              <a:alpha val="69804"/>
            </a:srgbClr>
          </a:solidFill>
        </p:spPr>
        <p:txBody>
          <a:bodyPr wrap="none" rtlCol="0">
            <a:spAutoFit/>
          </a:bodyPr>
          <a:lstStyle/>
          <a:p>
            <a:r>
              <a:rPr lang="en-US" dirty="0" smtClean="0">
                <a:solidFill>
                  <a:srgbClr val="008000"/>
                </a:solidFill>
              </a:rPr>
              <a:t>Green</a:t>
            </a:r>
            <a:endParaRPr lang="en-US" dirty="0">
              <a:solidFill>
                <a:srgbClr val="008000"/>
              </a:solidFill>
            </a:endParaRPr>
          </a:p>
        </p:txBody>
      </p:sp>
      <p:sp>
        <p:nvSpPr>
          <p:cNvPr id="12" name="TextBox 11"/>
          <p:cNvSpPr txBox="1"/>
          <p:nvPr/>
        </p:nvSpPr>
        <p:spPr>
          <a:xfrm>
            <a:off x="7520370" y="4221088"/>
            <a:ext cx="1156086" cy="400110"/>
          </a:xfrm>
          <a:prstGeom prst="rect">
            <a:avLst/>
          </a:prstGeom>
          <a:solidFill>
            <a:srgbClr val="FFFF99">
              <a:alpha val="69804"/>
            </a:srgbClr>
          </a:solidFill>
        </p:spPr>
        <p:txBody>
          <a:bodyPr wrap="none" rtlCol="0">
            <a:spAutoFit/>
          </a:bodyPr>
          <a:lstStyle/>
          <a:p>
            <a:r>
              <a:rPr lang="en-US" dirty="0" smtClean="0">
                <a:solidFill>
                  <a:schemeClr val="tx2">
                    <a:lumMod val="60000"/>
                    <a:lumOff val="40000"/>
                  </a:schemeClr>
                </a:solidFill>
              </a:rPr>
              <a:t>Magenta</a:t>
            </a:r>
            <a:endParaRPr lang="en-US" dirty="0">
              <a:solidFill>
                <a:schemeClr val="tx2">
                  <a:lumMod val="60000"/>
                  <a:lumOff val="40000"/>
                </a:schemeClr>
              </a:solidFill>
            </a:endParaRPr>
          </a:p>
        </p:txBody>
      </p:sp>
      <p:sp>
        <p:nvSpPr>
          <p:cNvPr id="13" name="TextBox 12"/>
          <p:cNvSpPr txBox="1"/>
          <p:nvPr/>
        </p:nvSpPr>
        <p:spPr>
          <a:xfrm>
            <a:off x="5050674" y="4221088"/>
            <a:ext cx="673454" cy="400110"/>
          </a:xfrm>
          <a:prstGeom prst="rect">
            <a:avLst/>
          </a:prstGeom>
          <a:solidFill>
            <a:srgbClr val="FFFF99">
              <a:alpha val="69804"/>
            </a:srgbClr>
          </a:solidFill>
        </p:spPr>
        <p:txBody>
          <a:bodyPr wrap="none" rtlCol="0">
            <a:spAutoFit/>
          </a:bodyPr>
          <a:lstStyle/>
          <a:p>
            <a:r>
              <a:rPr lang="en-US" dirty="0" smtClean="0">
                <a:solidFill>
                  <a:schemeClr val="bg2">
                    <a:lumMod val="50000"/>
                  </a:schemeClr>
                </a:solidFill>
              </a:rPr>
              <a:t>Blue</a:t>
            </a:r>
            <a:endParaRPr lang="en-US" dirty="0">
              <a:solidFill>
                <a:schemeClr val="bg2">
                  <a:lumMod val="50000"/>
                </a:schemeClr>
              </a:solidFill>
            </a:endParaRPr>
          </a:p>
        </p:txBody>
      </p:sp>
      <p:sp>
        <p:nvSpPr>
          <p:cNvPr id="14" name="TextBox 13"/>
          <p:cNvSpPr txBox="1"/>
          <p:nvPr/>
        </p:nvSpPr>
        <p:spPr>
          <a:xfrm>
            <a:off x="364320" y="1412776"/>
            <a:ext cx="751296" cy="400110"/>
          </a:xfrm>
          <a:prstGeom prst="rect">
            <a:avLst/>
          </a:prstGeom>
          <a:solidFill>
            <a:srgbClr val="FFFFFF"/>
          </a:solidFill>
        </p:spPr>
        <p:txBody>
          <a:bodyPr wrap="none" rtlCol="0">
            <a:spAutoFit/>
          </a:bodyPr>
          <a:lstStyle/>
          <a:p>
            <a:r>
              <a:rPr lang="en-US" dirty="0" smtClean="0"/>
              <a:t>Filter</a:t>
            </a:r>
            <a:endParaRPr lang="en-US" dirty="0"/>
          </a:p>
        </p:txBody>
      </p:sp>
      <p:sp>
        <p:nvSpPr>
          <p:cNvPr id="15" name="TextBox 14"/>
          <p:cNvSpPr txBox="1"/>
          <p:nvPr/>
        </p:nvSpPr>
        <p:spPr>
          <a:xfrm>
            <a:off x="179512" y="3225170"/>
            <a:ext cx="1025730" cy="707886"/>
          </a:xfrm>
          <a:prstGeom prst="rect">
            <a:avLst/>
          </a:prstGeom>
          <a:noFill/>
        </p:spPr>
        <p:txBody>
          <a:bodyPr wrap="none" rtlCol="0">
            <a:spAutoFit/>
          </a:bodyPr>
          <a:lstStyle/>
          <a:p>
            <a:r>
              <a:rPr lang="en-US" dirty="0" smtClean="0"/>
              <a:t>Filtered</a:t>
            </a:r>
            <a:br>
              <a:rPr lang="en-US" dirty="0" smtClean="0"/>
            </a:br>
            <a:r>
              <a:rPr lang="en-US" dirty="0" smtClean="0"/>
              <a:t>Objects</a:t>
            </a:r>
            <a:endParaRPr lang="en-US" dirty="0"/>
          </a:p>
        </p:txBody>
      </p:sp>
      <p:sp>
        <p:nvSpPr>
          <p:cNvPr id="17" name="TextBox 16"/>
          <p:cNvSpPr txBox="1"/>
          <p:nvPr/>
        </p:nvSpPr>
        <p:spPr>
          <a:xfrm>
            <a:off x="1838296" y="6197242"/>
            <a:ext cx="6478120" cy="400110"/>
          </a:xfrm>
          <a:prstGeom prst="rect">
            <a:avLst/>
          </a:prstGeom>
          <a:solidFill>
            <a:srgbClr val="FFCCCC">
              <a:alpha val="52941"/>
            </a:srgbClr>
          </a:solidFill>
        </p:spPr>
        <p:txBody>
          <a:bodyPr wrap="none" rtlCol="0">
            <a:spAutoFit/>
          </a:bodyPr>
          <a:lstStyle/>
          <a:p>
            <a:r>
              <a:rPr lang="en-US" dirty="0" smtClean="0">
                <a:solidFill>
                  <a:srgbClr val="800000"/>
                </a:solidFill>
              </a:rPr>
              <a:t>Automatically refreshes every time the input is changed</a:t>
            </a:r>
            <a:endParaRPr lang="en-US" dirty="0">
              <a:solidFill>
                <a:srgbClr val="800000"/>
              </a:solidFill>
            </a:endParaRPr>
          </a:p>
        </p:txBody>
      </p:sp>
      <p:sp>
        <p:nvSpPr>
          <p:cNvPr id="18" name="TextBox 17"/>
          <p:cNvSpPr txBox="1"/>
          <p:nvPr/>
        </p:nvSpPr>
        <p:spPr>
          <a:xfrm>
            <a:off x="2932423" y="1628220"/>
            <a:ext cx="965329" cy="369332"/>
          </a:xfrm>
          <a:prstGeom prst="rect">
            <a:avLst/>
          </a:prstGeom>
          <a:solidFill>
            <a:schemeClr val="accent1">
              <a:lumMod val="20000"/>
              <a:lumOff val="80000"/>
              <a:alpha val="69804"/>
            </a:schemeClr>
          </a:solidFill>
        </p:spPr>
        <p:txBody>
          <a:bodyPr wrap="none" rtlCol="0">
            <a:spAutoFit/>
          </a:bodyPr>
          <a:lstStyle/>
          <a:p>
            <a:r>
              <a:rPr lang="en-US" sz="1800" i="1" dirty="0" smtClean="0"/>
              <a:t>Borders</a:t>
            </a:r>
            <a:endParaRPr lang="en-US" sz="1800" i="1" dirty="0"/>
          </a:p>
        </p:txBody>
      </p:sp>
      <p:sp>
        <p:nvSpPr>
          <p:cNvPr id="19" name="TextBox 18"/>
          <p:cNvSpPr txBox="1"/>
          <p:nvPr/>
        </p:nvSpPr>
        <p:spPr>
          <a:xfrm>
            <a:off x="2987824" y="4262299"/>
            <a:ext cx="854529" cy="369332"/>
          </a:xfrm>
          <a:prstGeom prst="rect">
            <a:avLst/>
          </a:prstGeom>
          <a:solidFill>
            <a:schemeClr val="accent1">
              <a:lumMod val="20000"/>
              <a:lumOff val="80000"/>
              <a:alpha val="69804"/>
            </a:schemeClr>
          </a:solidFill>
        </p:spPr>
        <p:txBody>
          <a:bodyPr wrap="none" rtlCol="0">
            <a:spAutoFit/>
          </a:bodyPr>
          <a:lstStyle/>
          <a:p>
            <a:r>
              <a:rPr lang="en-US" sz="1800" i="1" dirty="0" smtClean="0"/>
              <a:t>Lattice</a:t>
            </a:r>
            <a:endParaRPr lang="en-US" sz="1800" i="1" dirty="0"/>
          </a:p>
        </p:txBody>
      </p:sp>
      <p:sp>
        <p:nvSpPr>
          <p:cNvPr id="20" name="TextBox 19"/>
          <p:cNvSpPr txBox="1"/>
          <p:nvPr/>
        </p:nvSpPr>
        <p:spPr>
          <a:xfrm>
            <a:off x="5940635" y="1700808"/>
            <a:ext cx="787395" cy="369332"/>
          </a:xfrm>
          <a:prstGeom prst="rect">
            <a:avLst/>
          </a:prstGeom>
          <a:solidFill>
            <a:schemeClr val="accent1">
              <a:lumMod val="20000"/>
              <a:lumOff val="80000"/>
              <a:alpha val="69804"/>
            </a:schemeClr>
          </a:solidFill>
        </p:spPr>
        <p:txBody>
          <a:bodyPr wrap="none" rtlCol="0">
            <a:spAutoFit/>
          </a:bodyPr>
          <a:lstStyle/>
          <a:p>
            <a:r>
              <a:rPr lang="en-US" sz="1800" i="1" dirty="0" smtClean="0"/>
              <a:t>Media</a:t>
            </a:r>
            <a:endParaRPr lang="en-US" sz="1800" i="1" dirty="0"/>
          </a:p>
        </p:txBody>
      </p:sp>
      <p:sp>
        <p:nvSpPr>
          <p:cNvPr id="22" name="TextBox 21"/>
          <p:cNvSpPr txBox="1"/>
          <p:nvPr/>
        </p:nvSpPr>
        <p:spPr>
          <a:xfrm>
            <a:off x="5838138" y="4236477"/>
            <a:ext cx="468398" cy="369332"/>
          </a:xfrm>
          <a:prstGeom prst="rect">
            <a:avLst/>
          </a:prstGeom>
          <a:solidFill>
            <a:schemeClr val="accent1">
              <a:lumMod val="20000"/>
              <a:lumOff val="80000"/>
              <a:alpha val="69804"/>
            </a:schemeClr>
          </a:solidFill>
        </p:spPr>
        <p:txBody>
          <a:bodyPr wrap="none" rtlCol="0">
            <a:spAutoFit/>
          </a:bodyPr>
          <a:lstStyle/>
          <a:p>
            <a:r>
              <a:rPr lang="en-US" sz="1800" i="1" dirty="0" smtClean="0"/>
              <a:t>3D</a:t>
            </a:r>
            <a:endParaRPr lang="en-US" sz="18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Viewport axes System</a:t>
            </a:r>
            <a:endParaRPr lang="en-US" dirty="0"/>
          </a:p>
        </p:txBody>
      </p:sp>
      <p:sp>
        <p:nvSpPr>
          <p:cNvPr id="5" name="Content Placeholder 4"/>
          <p:cNvSpPr>
            <a:spLocks noGrp="1"/>
          </p:cNvSpPr>
          <p:nvPr>
            <p:ph idx="1"/>
          </p:nvPr>
        </p:nvSpPr>
        <p:spPr>
          <a:xfrm>
            <a:off x="3491880" y="1143000"/>
            <a:ext cx="5112370" cy="5181600"/>
          </a:xfrm>
        </p:spPr>
        <p:txBody>
          <a:bodyPr/>
          <a:lstStyle/>
          <a:p>
            <a:pPr marL="0" indent="0">
              <a:buNone/>
            </a:pPr>
            <a:r>
              <a:rPr lang="en-US" dirty="0" smtClean="0"/>
              <a:t>Each viewport is defined by:</a:t>
            </a:r>
          </a:p>
          <a:p>
            <a:pPr>
              <a:tabLst>
                <a:tab pos="1436688" algn="l"/>
              </a:tabLst>
            </a:pPr>
            <a:r>
              <a:rPr lang="en-US" dirty="0" smtClean="0">
                <a:solidFill>
                  <a:srgbClr val="800000"/>
                </a:solidFill>
              </a:rPr>
              <a:t>Origin</a:t>
            </a:r>
            <a:r>
              <a:rPr lang="en-US" dirty="0"/>
              <a:t>	</a:t>
            </a:r>
            <a:r>
              <a:rPr lang="en-US" dirty="0" smtClean="0"/>
              <a:t>center of viewport</a:t>
            </a:r>
          </a:p>
          <a:p>
            <a:pPr>
              <a:tabLst>
                <a:tab pos="1436688" algn="l"/>
              </a:tabLst>
            </a:pPr>
            <a:r>
              <a:rPr lang="en-US" dirty="0" smtClean="0">
                <a:solidFill>
                  <a:srgbClr val="800000"/>
                </a:solidFill>
              </a:rPr>
              <a:t>Basis</a:t>
            </a:r>
            <a:r>
              <a:rPr lang="en-US" dirty="0" smtClean="0"/>
              <a:t>	relative axes system </a:t>
            </a:r>
            <a:r>
              <a:rPr lang="en-US" dirty="0" smtClean="0">
                <a:solidFill>
                  <a:srgbClr val="800000"/>
                </a:solidFill>
              </a:rPr>
              <a:t>u, v, w</a:t>
            </a:r>
            <a:r>
              <a:rPr lang="en-US" dirty="0" smtClean="0"/>
              <a:t>.</a:t>
            </a:r>
            <a:br>
              <a:rPr lang="en-US" dirty="0" smtClean="0"/>
            </a:br>
            <a:r>
              <a:rPr lang="en-US" dirty="0" smtClean="0"/>
              <a:t>	</a:t>
            </a:r>
            <a:r>
              <a:rPr lang="en-US" dirty="0" smtClean="0">
                <a:solidFill>
                  <a:srgbClr val="800000"/>
                </a:solidFill>
              </a:rPr>
              <a:t>w</a:t>
            </a:r>
            <a:r>
              <a:rPr lang="en-US" dirty="0" smtClean="0"/>
              <a:t> is coming out of the screen 	towards the user</a:t>
            </a:r>
          </a:p>
          <a:p>
            <a:pPr>
              <a:tabLst>
                <a:tab pos="1436688" algn="l"/>
              </a:tabLst>
            </a:pPr>
            <a:r>
              <a:rPr lang="en-US" dirty="0" smtClean="0">
                <a:solidFill>
                  <a:srgbClr val="800000"/>
                </a:solidFill>
              </a:rPr>
              <a:t>Extends</a:t>
            </a:r>
            <a:r>
              <a:rPr lang="en-US" dirty="0" smtClean="0"/>
              <a:t>	zooming</a:t>
            </a:r>
          </a:p>
          <a:p>
            <a:pPr>
              <a:tabLst>
                <a:tab pos="1436688" algn="l"/>
              </a:tabLst>
            </a:pPr>
            <a:endParaRPr lang="en-US" dirty="0"/>
          </a:p>
          <a:p>
            <a:pPr marL="0" indent="0">
              <a:buNone/>
              <a:tabLst>
                <a:tab pos="1436688" algn="l"/>
              </a:tabLst>
            </a:pPr>
            <a:r>
              <a:rPr lang="en-US" b="1" i="1" dirty="0" smtClean="0">
                <a:effectLst>
                  <a:outerShdw blurRad="38100" dist="38100" dir="2700000" algn="tl">
                    <a:srgbClr val="000000">
                      <a:alpha val="43137"/>
                    </a:srgbClr>
                  </a:outerShdw>
                </a:effectLst>
              </a:rPr>
              <a:t>Note:</a:t>
            </a:r>
          </a:p>
          <a:p>
            <a:pPr>
              <a:tabLst>
                <a:tab pos="1436688" algn="l"/>
              </a:tabLst>
            </a:pPr>
            <a:r>
              <a:rPr lang="en-US" dirty="0" smtClean="0"/>
              <a:t>Each viewport is facing towards</a:t>
            </a:r>
            <a:br>
              <a:rPr lang="en-US" dirty="0" smtClean="0"/>
            </a:br>
            <a:r>
              <a:rPr lang="en-US" dirty="0" smtClean="0"/>
              <a:t>negative </a:t>
            </a:r>
            <a:r>
              <a:rPr lang="en-US" b="1" dirty="0" smtClean="0"/>
              <a:t>–w</a:t>
            </a:r>
          </a:p>
          <a:p>
            <a:pPr>
              <a:tabLst>
                <a:tab pos="1436688" algn="l"/>
              </a:tabLst>
            </a:pPr>
            <a:r>
              <a:rPr lang="en-US" dirty="0" smtClean="0"/>
              <a:t>If bodies </a:t>
            </a:r>
            <a:r>
              <a:rPr lang="en-US" dirty="0" smtClean="0">
                <a:solidFill>
                  <a:srgbClr val="800000"/>
                </a:solidFill>
              </a:rPr>
              <a:t>A, B </a:t>
            </a:r>
            <a:r>
              <a:rPr lang="en-US" dirty="0" smtClean="0"/>
              <a:t>are touching the viewport like on the plot.</a:t>
            </a:r>
          </a:p>
          <a:p>
            <a:pPr>
              <a:tabLst>
                <a:tab pos="1436688" algn="l"/>
              </a:tabLst>
            </a:pPr>
            <a:r>
              <a:rPr lang="en-US" dirty="0" smtClean="0"/>
              <a:t>Only body </a:t>
            </a:r>
            <a:r>
              <a:rPr lang="en-US" dirty="0" smtClean="0">
                <a:solidFill>
                  <a:srgbClr val="800000"/>
                </a:solidFill>
              </a:rPr>
              <a:t>B</a:t>
            </a:r>
            <a:r>
              <a:rPr lang="en-US" dirty="0" smtClean="0"/>
              <a:t> will be </a:t>
            </a:r>
            <a:r>
              <a:rPr lang="en-US" dirty="0" smtClean="0">
                <a:solidFill>
                  <a:srgbClr val="800000"/>
                </a:solidFill>
              </a:rPr>
              <a:t>visible</a:t>
            </a:r>
            <a:endParaRPr lang="en-US" dirty="0">
              <a:solidFill>
                <a:srgbClr val="800000"/>
              </a:solidFill>
            </a:endParaRPr>
          </a:p>
        </p:txBody>
      </p:sp>
      <p:sp>
        <p:nvSpPr>
          <p:cNvPr id="4" name="Slide Number Placeholder 3"/>
          <p:cNvSpPr>
            <a:spLocks noGrp="1"/>
          </p:cNvSpPr>
          <p:nvPr>
            <p:ph type="sldNum" sz="quarter" idx="11"/>
          </p:nvPr>
        </p:nvSpPr>
        <p:spPr/>
        <p:txBody>
          <a:bodyPr/>
          <a:lstStyle/>
          <a:p>
            <a:pPr>
              <a:defRPr/>
            </a:pPr>
            <a:fld id="{E527AB8A-85D7-42FA-A00C-4974CBA87BCC}" type="slidenum">
              <a:rPr lang="en-US" smtClean="0"/>
              <a:pPr>
                <a:defRPr/>
              </a:pPr>
              <a:t>31</a:t>
            </a:fld>
            <a:endParaRPr lang="en-US"/>
          </a:p>
        </p:txBody>
      </p:sp>
      <p:grpSp>
        <p:nvGrpSpPr>
          <p:cNvPr id="6" name="Group 12"/>
          <p:cNvGrpSpPr/>
          <p:nvPr/>
        </p:nvGrpSpPr>
        <p:grpSpPr>
          <a:xfrm>
            <a:off x="1252354" y="1280954"/>
            <a:ext cx="1800200" cy="1728192"/>
            <a:chOff x="1547664" y="1844824"/>
            <a:chExt cx="1800200" cy="1728192"/>
          </a:xfrm>
        </p:grpSpPr>
        <p:cxnSp>
          <p:nvCxnSpPr>
            <p:cNvPr id="7" name="Straight Arrow Connector 6"/>
            <p:cNvCxnSpPr/>
            <p:nvPr/>
          </p:nvCxnSpPr>
          <p:spPr bwMode="auto">
            <a:xfrm>
              <a:off x="1763688" y="3356992"/>
              <a:ext cx="1584176" cy="0"/>
            </a:xfrm>
            <a:prstGeom prst="straightConnector1">
              <a:avLst/>
            </a:prstGeom>
            <a:solidFill>
              <a:schemeClr val="accent1"/>
            </a:solidFill>
            <a:ln w="76200" cap="flat" cmpd="sng" algn="ctr">
              <a:solidFill>
                <a:srgbClr val="C00000"/>
              </a:solidFill>
              <a:prstDash val="solid"/>
              <a:round/>
              <a:headEnd type="none" w="med" len="med"/>
              <a:tailEnd type="arrow"/>
            </a:ln>
            <a:effectLst/>
          </p:spPr>
        </p:cxnSp>
        <p:cxnSp>
          <p:nvCxnSpPr>
            <p:cNvPr id="8" name="Straight Arrow Connector 7"/>
            <p:cNvCxnSpPr/>
            <p:nvPr/>
          </p:nvCxnSpPr>
          <p:spPr bwMode="auto">
            <a:xfrm flipV="1">
              <a:off x="1763688" y="1844824"/>
              <a:ext cx="0" cy="1512168"/>
            </a:xfrm>
            <a:prstGeom prst="straightConnector1">
              <a:avLst/>
            </a:prstGeom>
            <a:solidFill>
              <a:schemeClr val="accent1"/>
            </a:solidFill>
            <a:ln w="76200" cap="flat" cmpd="sng" algn="ctr">
              <a:solidFill>
                <a:srgbClr val="008000"/>
              </a:solidFill>
              <a:prstDash val="solid"/>
              <a:round/>
              <a:headEnd type="none" w="med" len="med"/>
              <a:tailEnd type="arrow"/>
            </a:ln>
            <a:effectLst/>
          </p:spPr>
        </p:cxnSp>
        <p:sp>
          <p:nvSpPr>
            <p:cNvPr id="11" name="Oval 10"/>
            <p:cNvSpPr/>
            <p:nvPr/>
          </p:nvSpPr>
          <p:spPr bwMode="auto">
            <a:xfrm>
              <a:off x="1547664" y="3140968"/>
              <a:ext cx="432048" cy="432048"/>
            </a:xfrm>
            <a:prstGeom prst="ellipse">
              <a:avLst/>
            </a:prstGeom>
            <a:solidFill>
              <a:schemeClr val="accent1"/>
            </a:solidFill>
            <a:ln w="57150" cap="flat" cmpd="sng" algn="ctr">
              <a:solidFill>
                <a:schemeClr val="bg2">
                  <a:lumMod val="50000"/>
                </a:schemeClr>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2" name="Oval 11"/>
            <p:cNvSpPr/>
            <p:nvPr/>
          </p:nvSpPr>
          <p:spPr bwMode="auto">
            <a:xfrm>
              <a:off x="1740829" y="3320988"/>
              <a:ext cx="45719" cy="72008"/>
            </a:xfrm>
            <a:prstGeom prst="ellipse">
              <a:avLst/>
            </a:prstGeom>
            <a:solidFill>
              <a:schemeClr val="accent1"/>
            </a:solidFill>
            <a:ln w="57150" cap="flat" cmpd="sng" algn="ctr">
              <a:solidFill>
                <a:schemeClr val="tx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grpSp>
      <p:sp>
        <p:nvSpPr>
          <p:cNvPr id="14" name="TextBox 13"/>
          <p:cNvSpPr txBox="1"/>
          <p:nvPr/>
        </p:nvSpPr>
        <p:spPr>
          <a:xfrm>
            <a:off x="2618558" y="2769312"/>
            <a:ext cx="513282" cy="707886"/>
          </a:xfrm>
          <a:prstGeom prst="rect">
            <a:avLst/>
          </a:prstGeom>
          <a:noFill/>
        </p:spPr>
        <p:txBody>
          <a:bodyPr wrap="none" rtlCol="0">
            <a:spAutoFit/>
          </a:bodyPr>
          <a:lstStyle/>
          <a:p>
            <a:r>
              <a:rPr lang="en-US" sz="4000" b="1" dirty="0" smtClean="0">
                <a:solidFill>
                  <a:srgbClr val="C00000"/>
                </a:solidFill>
                <a:effectLst>
                  <a:outerShdw blurRad="38100" dist="38100" dir="2700000" algn="tl">
                    <a:srgbClr val="000000">
                      <a:alpha val="43137"/>
                    </a:srgbClr>
                  </a:outerShdw>
                </a:effectLst>
              </a:rPr>
              <a:t>u</a:t>
            </a:r>
            <a:endParaRPr lang="en-US" sz="4000" b="1" dirty="0">
              <a:solidFill>
                <a:srgbClr val="C00000"/>
              </a:solidFill>
              <a:effectLst>
                <a:outerShdw blurRad="38100" dist="38100" dir="2700000" algn="tl">
                  <a:srgbClr val="000000">
                    <a:alpha val="43137"/>
                  </a:srgbClr>
                </a:outerShdw>
              </a:effectLst>
            </a:endParaRPr>
          </a:p>
        </p:txBody>
      </p:sp>
      <p:sp>
        <p:nvSpPr>
          <p:cNvPr id="15" name="TextBox 14"/>
          <p:cNvSpPr txBox="1"/>
          <p:nvPr/>
        </p:nvSpPr>
        <p:spPr>
          <a:xfrm>
            <a:off x="1576390" y="1100934"/>
            <a:ext cx="481222" cy="707886"/>
          </a:xfrm>
          <a:prstGeom prst="rect">
            <a:avLst/>
          </a:prstGeom>
          <a:noFill/>
        </p:spPr>
        <p:txBody>
          <a:bodyPr wrap="none" rtlCol="0">
            <a:spAutoFit/>
          </a:bodyPr>
          <a:lstStyle/>
          <a:p>
            <a:r>
              <a:rPr lang="en-US" sz="4000" b="1" dirty="0">
                <a:solidFill>
                  <a:srgbClr val="008000"/>
                </a:solidFill>
                <a:effectLst>
                  <a:outerShdw blurRad="38100" dist="38100" dir="2700000" algn="tl">
                    <a:srgbClr val="000000">
                      <a:alpha val="43137"/>
                    </a:srgbClr>
                  </a:outerShdw>
                </a:effectLst>
              </a:rPr>
              <a:t>v</a:t>
            </a:r>
          </a:p>
        </p:txBody>
      </p:sp>
      <p:sp>
        <p:nvSpPr>
          <p:cNvPr id="16" name="TextBox 15"/>
          <p:cNvSpPr txBox="1"/>
          <p:nvPr/>
        </p:nvSpPr>
        <p:spPr>
          <a:xfrm>
            <a:off x="1150892" y="2793122"/>
            <a:ext cx="641522" cy="707886"/>
          </a:xfrm>
          <a:prstGeom prst="rect">
            <a:avLst/>
          </a:prstGeom>
          <a:noFill/>
        </p:spPr>
        <p:txBody>
          <a:bodyPr wrap="none" rtlCol="0">
            <a:spAutoFit/>
          </a:bodyPr>
          <a:lstStyle/>
          <a:p>
            <a:r>
              <a:rPr lang="en-US" sz="4000" b="1" dirty="0" smtClean="0">
                <a:solidFill>
                  <a:schemeClr val="bg2">
                    <a:lumMod val="50000"/>
                  </a:schemeClr>
                </a:solidFill>
                <a:effectLst>
                  <a:outerShdw blurRad="38100" dist="38100" dir="2700000" algn="tl">
                    <a:srgbClr val="000000">
                      <a:alpha val="43137"/>
                    </a:srgbClr>
                  </a:outerShdw>
                </a:effectLst>
              </a:rPr>
              <a:t>w</a:t>
            </a:r>
            <a:endParaRPr lang="en-US" sz="4000" b="1" dirty="0">
              <a:solidFill>
                <a:schemeClr val="bg2">
                  <a:lumMod val="50000"/>
                </a:schemeClr>
              </a:solidFill>
              <a:effectLst>
                <a:outerShdw blurRad="38100" dist="38100" dir="2700000" algn="tl">
                  <a:srgbClr val="000000">
                    <a:alpha val="43137"/>
                  </a:srgbClr>
                </a:outerShdw>
              </a:effectLst>
            </a:endParaRPr>
          </a:p>
        </p:txBody>
      </p:sp>
      <p:cxnSp>
        <p:nvCxnSpPr>
          <p:cNvPr id="18" name="Straight Connector 17"/>
          <p:cNvCxnSpPr/>
          <p:nvPr/>
        </p:nvCxnSpPr>
        <p:spPr bwMode="auto">
          <a:xfrm>
            <a:off x="1953699" y="3789040"/>
            <a:ext cx="0" cy="3068960"/>
          </a:xfrm>
          <a:prstGeom prst="line">
            <a:avLst/>
          </a:prstGeom>
          <a:solidFill>
            <a:schemeClr val="accent1"/>
          </a:solidFill>
          <a:ln w="28575" cap="flat" cmpd="sng" algn="ctr">
            <a:solidFill>
              <a:schemeClr val="tx1"/>
            </a:solidFill>
            <a:prstDash val="dash"/>
            <a:round/>
            <a:headEnd type="none" w="med" len="med"/>
            <a:tailEnd type="none" w="med" len="med"/>
          </a:ln>
          <a:effectLst/>
        </p:spPr>
      </p:cxnSp>
      <p:sp>
        <p:nvSpPr>
          <p:cNvPr id="21" name="Rectangle 20"/>
          <p:cNvSpPr/>
          <p:nvPr/>
        </p:nvSpPr>
        <p:spPr bwMode="auto">
          <a:xfrm>
            <a:off x="755576" y="4005064"/>
            <a:ext cx="1198123" cy="864096"/>
          </a:xfrm>
          <a:prstGeom prst="rect">
            <a:avLst/>
          </a:prstGeom>
          <a:solidFill>
            <a:schemeClr val="accent3"/>
          </a:solidFill>
          <a:ln w="28575" cap="flat" cmpd="sng" algn="ctr">
            <a:solidFill>
              <a:srgbClr val="00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22" name="Rectangle 21"/>
          <p:cNvSpPr/>
          <p:nvPr/>
        </p:nvSpPr>
        <p:spPr bwMode="auto">
          <a:xfrm>
            <a:off x="1953699" y="5733256"/>
            <a:ext cx="962117" cy="792088"/>
          </a:xfrm>
          <a:prstGeom prst="rect">
            <a:avLst/>
          </a:prstGeom>
          <a:solidFill>
            <a:schemeClr val="accent4">
              <a:lumMod val="20000"/>
              <a:lumOff val="80000"/>
            </a:schemeClr>
          </a:solidFill>
          <a:ln w="28575" cap="flat" cmpd="sng" algn="ctr">
            <a:solidFill>
              <a:srgbClr val="00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cxnSp>
        <p:nvCxnSpPr>
          <p:cNvPr id="24" name="Straight Arrow Connector 23"/>
          <p:cNvCxnSpPr/>
          <p:nvPr/>
        </p:nvCxnSpPr>
        <p:spPr bwMode="auto">
          <a:xfrm flipH="1">
            <a:off x="1150892" y="5445224"/>
            <a:ext cx="802807"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5" name="Smiley Face 24"/>
          <p:cNvSpPr/>
          <p:nvPr/>
        </p:nvSpPr>
        <p:spPr bwMode="auto">
          <a:xfrm>
            <a:off x="188538" y="5229200"/>
            <a:ext cx="423022" cy="432048"/>
          </a:xfrm>
          <a:prstGeom prst="smileyFace">
            <a:avLst/>
          </a:prstGeom>
          <a:solidFill>
            <a:schemeClr val="accent1"/>
          </a:solidFill>
          <a:ln w="28575" cap="flat" cmpd="sng" algn="ctr">
            <a:solidFill>
              <a:schemeClr val="tx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31" name="TextBox 30"/>
          <p:cNvSpPr txBox="1"/>
          <p:nvPr/>
        </p:nvSpPr>
        <p:spPr>
          <a:xfrm>
            <a:off x="710101" y="4133982"/>
            <a:ext cx="429926" cy="523220"/>
          </a:xfrm>
          <a:prstGeom prst="rect">
            <a:avLst/>
          </a:prstGeom>
          <a:noFill/>
        </p:spPr>
        <p:txBody>
          <a:bodyPr wrap="none" rtlCol="0">
            <a:spAutoFit/>
          </a:bodyPr>
          <a:lstStyle/>
          <a:p>
            <a:r>
              <a:rPr lang="en-US" sz="2800" b="1" dirty="0" smtClean="0">
                <a:solidFill>
                  <a:srgbClr val="C00000"/>
                </a:solidFill>
              </a:rPr>
              <a:t>A</a:t>
            </a:r>
            <a:endParaRPr lang="en-US" sz="2800" b="1" dirty="0">
              <a:solidFill>
                <a:srgbClr val="C00000"/>
              </a:solidFill>
            </a:endParaRPr>
          </a:p>
        </p:txBody>
      </p:sp>
      <p:sp>
        <p:nvSpPr>
          <p:cNvPr id="32" name="TextBox 31"/>
          <p:cNvSpPr txBox="1"/>
          <p:nvPr/>
        </p:nvSpPr>
        <p:spPr>
          <a:xfrm>
            <a:off x="1908224" y="5858108"/>
            <a:ext cx="431528" cy="523220"/>
          </a:xfrm>
          <a:prstGeom prst="rect">
            <a:avLst/>
          </a:prstGeom>
          <a:noFill/>
        </p:spPr>
        <p:txBody>
          <a:bodyPr wrap="none" rtlCol="0">
            <a:spAutoFit/>
          </a:bodyPr>
          <a:lstStyle/>
          <a:p>
            <a:r>
              <a:rPr lang="en-US" sz="2800" b="1" dirty="0">
                <a:solidFill>
                  <a:srgbClr val="C00000"/>
                </a:solidFill>
              </a:rPr>
              <a:t>B</a:t>
            </a:r>
          </a:p>
        </p:txBody>
      </p:sp>
      <p:cxnSp>
        <p:nvCxnSpPr>
          <p:cNvPr id="34" name="Straight Connector 33"/>
          <p:cNvCxnSpPr/>
          <p:nvPr/>
        </p:nvCxnSpPr>
        <p:spPr bwMode="auto">
          <a:xfrm>
            <a:off x="755576" y="4005064"/>
            <a:ext cx="1198123" cy="864096"/>
          </a:xfrm>
          <a:prstGeom prst="line">
            <a:avLst/>
          </a:prstGeom>
          <a:solidFill>
            <a:schemeClr val="accent1"/>
          </a:solidFill>
          <a:ln w="3175" cap="flat" cmpd="sng" algn="ctr">
            <a:solidFill>
              <a:srgbClr val="C00000"/>
            </a:solidFill>
            <a:prstDash val="solid"/>
            <a:round/>
            <a:headEnd type="none" w="med" len="med"/>
            <a:tailEnd type="none" w="med" len="med"/>
          </a:ln>
          <a:effectLst/>
        </p:spPr>
      </p:cxnSp>
      <p:cxnSp>
        <p:nvCxnSpPr>
          <p:cNvPr id="35" name="Straight Connector 34"/>
          <p:cNvCxnSpPr/>
          <p:nvPr/>
        </p:nvCxnSpPr>
        <p:spPr bwMode="auto">
          <a:xfrm flipV="1">
            <a:off x="755576" y="4005064"/>
            <a:ext cx="1198123" cy="864096"/>
          </a:xfrm>
          <a:prstGeom prst="line">
            <a:avLst/>
          </a:prstGeom>
          <a:solidFill>
            <a:schemeClr val="accent1"/>
          </a:solidFill>
          <a:ln w="3175" cap="flat" cmpd="sng" algn="ctr">
            <a:solidFill>
              <a:srgbClr val="C00000"/>
            </a:solidFill>
            <a:prstDash val="solid"/>
            <a:round/>
            <a:headEnd type="none" w="med" len="med"/>
            <a:tailEnd type="none" w="med" len="med"/>
          </a:ln>
          <a:effectLst/>
        </p:spPr>
      </p:cxnSp>
      <p:sp>
        <p:nvSpPr>
          <p:cNvPr id="38" name="TextBox 37"/>
          <p:cNvSpPr txBox="1"/>
          <p:nvPr/>
        </p:nvSpPr>
        <p:spPr>
          <a:xfrm>
            <a:off x="971600" y="5364505"/>
            <a:ext cx="550151" cy="584775"/>
          </a:xfrm>
          <a:prstGeom prst="rect">
            <a:avLst/>
          </a:prstGeom>
          <a:noFill/>
        </p:spPr>
        <p:txBody>
          <a:bodyPr wrap="none" rtlCol="0">
            <a:spAutoFit/>
          </a:bodyPr>
          <a:lstStyle/>
          <a:p>
            <a:r>
              <a:rPr lang="en-US" sz="3200" b="1" dirty="0" smtClean="0">
                <a:solidFill>
                  <a:schemeClr val="bg2">
                    <a:lumMod val="50000"/>
                  </a:schemeClr>
                </a:solidFill>
                <a:effectLst>
                  <a:outerShdw blurRad="38100" dist="38100" dir="2700000" algn="tl">
                    <a:srgbClr val="000000">
                      <a:alpha val="43137"/>
                    </a:srgbClr>
                  </a:outerShdw>
                </a:effectLst>
              </a:rPr>
              <a:t>w</a:t>
            </a:r>
            <a:endParaRPr lang="en-US" sz="3200" b="1" dirty="0">
              <a:solidFill>
                <a:schemeClr val="bg2">
                  <a:lumMod val="5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8792669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 Keyboard</a:t>
            </a:r>
            <a:endParaRPr lang="en-US" dirty="0"/>
          </a:p>
        </p:txBody>
      </p:sp>
      <p:sp>
        <p:nvSpPr>
          <p:cNvPr id="3" name="Content Placeholder 2"/>
          <p:cNvSpPr>
            <a:spLocks noGrp="1"/>
          </p:cNvSpPr>
          <p:nvPr>
            <p:ph idx="1"/>
          </p:nvPr>
        </p:nvSpPr>
        <p:spPr/>
        <p:txBody>
          <a:bodyPr/>
          <a:lstStyle/>
          <a:p>
            <a:pPr defTabSz="2000250">
              <a:tabLst>
                <a:tab pos="3143250" algn="l"/>
              </a:tabLst>
            </a:pPr>
            <a:r>
              <a:rPr lang="en-US" dirty="0" smtClean="0">
                <a:solidFill>
                  <a:srgbClr val="800000"/>
                </a:solidFill>
              </a:rPr>
              <a:t>[</a:t>
            </a:r>
            <a:r>
              <a:rPr lang="en-US" i="1" dirty="0" smtClean="0">
                <a:solidFill>
                  <a:srgbClr val="800000"/>
                </a:solidFill>
              </a:rPr>
              <a:t>arrows</a:t>
            </a:r>
            <a:r>
              <a:rPr lang="en-US" dirty="0">
                <a:solidFill>
                  <a:srgbClr val="800000"/>
                </a:solidFill>
              </a:rPr>
              <a:t>]	</a:t>
            </a:r>
            <a:r>
              <a:rPr lang="en-US" dirty="0"/>
              <a:t>pan viewport</a:t>
            </a:r>
          </a:p>
          <a:p>
            <a:pPr defTabSz="2000250">
              <a:tabLst>
                <a:tab pos="3143250" algn="l"/>
              </a:tabLst>
            </a:pPr>
            <a:r>
              <a:rPr lang="en-US" dirty="0">
                <a:solidFill>
                  <a:srgbClr val="800000"/>
                </a:solidFill>
              </a:rPr>
              <a:t>Ctrl + </a:t>
            </a:r>
            <a:r>
              <a:rPr lang="en-US" dirty="0" smtClean="0">
                <a:solidFill>
                  <a:srgbClr val="800000"/>
                </a:solidFill>
              </a:rPr>
              <a:t>[</a:t>
            </a:r>
            <a:r>
              <a:rPr lang="en-US" i="1" dirty="0" smtClean="0">
                <a:solidFill>
                  <a:srgbClr val="800000"/>
                </a:solidFill>
              </a:rPr>
              <a:t>arrows</a:t>
            </a:r>
            <a:r>
              <a:rPr lang="en-US" dirty="0">
                <a:solidFill>
                  <a:srgbClr val="800000"/>
                </a:solidFill>
              </a:rPr>
              <a:t>]</a:t>
            </a:r>
            <a:r>
              <a:rPr lang="en-US" dirty="0"/>
              <a:t>	orbit viewport around </a:t>
            </a:r>
            <a:r>
              <a:rPr lang="en-US" b="1" dirty="0" err="1"/>
              <a:t>u,v</a:t>
            </a:r>
            <a:r>
              <a:rPr lang="en-US" dirty="0"/>
              <a:t> </a:t>
            </a:r>
            <a:r>
              <a:rPr lang="en-US" dirty="0" smtClean="0"/>
              <a:t>axes</a:t>
            </a:r>
            <a:br>
              <a:rPr lang="en-US" dirty="0" smtClean="0"/>
            </a:br>
            <a:r>
              <a:rPr lang="en-US" dirty="0"/>
              <a:t> </a:t>
            </a:r>
            <a:r>
              <a:rPr lang="en-US" dirty="0" smtClean="0"/>
              <a:t>     </a:t>
            </a:r>
            <a:r>
              <a:rPr lang="en-US" dirty="0" smtClean="0">
                <a:solidFill>
                  <a:srgbClr val="800000"/>
                </a:solidFill>
              </a:rPr>
              <a:t>+ [Shift]</a:t>
            </a:r>
            <a:r>
              <a:rPr lang="en-US" dirty="0" smtClean="0"/>
              <a:t>	rotates by 90</a:t>
            </a:r>
            <a:r>
              <a:rPr lang="en-US" baseline="30000" dirty="0" smtClean="0"/>
              <a:t>o</a:t>
            </a:r>
            <a:endParaRPr lang="en-US" baseline="30000" dirty="0"/>
          </a:p>
          <a:p>
            <a:pPr defTabSz="2000250">
              <a:tabLst>
                <a:tab pos="3143250" algn="l"/>
              </a:tabLst>
            </a:pPr>
            <a:r>
              <a:rPr lang="en-US" dirty="0">
                <a:solidFill>
                  <a:srgbClr val="800000"/>
                </a:solidFill>
              </a:rPr>
              <a:t>Page Up/ Page Down</a:t>
            </a:r>
            <a:r>
              <a:rPr lang="en-US" dirty="0"/>
              <a:t>	pan viewport front/back</a:t>
            </a:r>
          </a:p>
          <a:p>
            <a:pPr defTabSz="2000250">
              <a:tabLst>
                <a:tab pos="3143250" algn="l"/>
              </a:tabLst>
            </a:pPr>
            <a:r>
              <a:rPr lang="en-US" dirty="0">
                <a:solidFill>
                  <a:srgbClr val="800000"/>
                </a:solidFill>
              </a:rPr>
              <a:t>Ctrl + </a:t>
            </a:r>
            <a:r>
              <a:rPr lang="en-US" dirty="0" err="1">
                <a:solidFill>
                  <a:srgbClr val="800000"/>
                </a:solidFill>
              </a:rPr>
              <a:t>PgUp</a:t>
            </a:r>
            <a:r>
              <a:rPr lang="en-US" dirty="0">
                <a:solidFill>
                  <a:srgbClr val="800000"/>
                </a:solidFill>
              </a:rPr>
              <a:t>/</a:t>
            </a:r>
            <a:r>
              <a:rPr lang="en-US" dirty="0" err="1">
                <a:solidFill>
                  <a:srgbClr val="800000"/>
                </a:solidFill>
              </a:rPr>
              <a:t>PgDn</a:t>
            </a:r>
            <a:r>
              <a:rPr lang="en-US" dirty="0"/>
              <a:t>	rotate viewport around </a:t>
            </a:r>
            <a:r>
              <a:rPr lang="en-US" b="1" dirty="0"/>
              <a:t>w</a:t>
            </a:r>
            <a:r>
              <a:rPr lang="en-US" dirty="0"/>
              <a:t> axis</a:t>
            </a:r>
          </a:p>
          <a:p>
            <a:pPr defTabSz="2000250">
              <a:tabLst>
                <a:tab pos="3143250" algn="l"/>
              </a:tabLst>
            </a:pPr>
            <a:r>
              <a:rPr lang="en-US" dirty="0">
                <a:solidFill>
                  <a:srgbClr val="800000"/>
                </a:solidFill>
              </a:rPr>
              <a:t>= / -</a:t>
            </a:r>
            <a:r>
              <a:rPr lang="en-US" dirty="0"/>
              <a:t>	zoom </a:t>
            </a:r>
            <a:r>
              <a:rPr lang="en-US" dirty="0" smtClean="0"/>
              <a:t>in / </a:t>
            </a:r>
            <a:r>
              <a:rPr lang="en-US" dirty="0"/>
              <a:t>zoom </a:t>
            </a:r>
            <a:r>
              <a:rPr lang="en-US" dirty="0" smtClean="0"/>
              <a:t>out</a:t>
            </a:r>
          </a:p>
          <a:p>
            <a:pPr defTabSz="2000250">
              <a:tabLst>
                <a:tab pos="3143250" algn="l"/>
              </a:tabLst>
            </a:pPr>
            <a:r>
              <a:rPr lang="en-US" dirty="0">
                <a:solidFill>
                  <a:srgbClr val="800000"/>
                </a:solidFill>
              </a:rPr>
              <a:t>o</a:t>
            </a:r>
            <a:r>
              <a:rPr lang="en-US" dirty="0"/>
              <a:t>	open projection </a:t>
            </a:r>
            <a:r>
              <a:rPr lang="en-US" dirty="0" smtClean="0"/>
              <a:t>dialog to set the</a:t>
            </a:r>
            <a:br>
              <a:rPr lang="en-US" dirty="0" smtClean="0"/>
            </a:br>
            <a:r>
              <a:rPr lang="en-US" dirty="0" smtClean="0"/>
              <a:t>	</a:t>
            </a:r>
            <a:r>
              <a:rPr lang="en-US" b="1" dirty="0" smtClean="0">
                <a:solidFill>
                  <a:srgbClr val="800000"/>
                </a:solidFill>
              </a:rPr>
              <a:t>o</a:t>
            </a:r>
            <a:r>
              <a:rPr lang="en-US" dirty="0" smtClean="0"/>
              <a:t>rigin/basis/save/recall etc…</a:t>
            </a:r>
            <a:endParaRPr lang="en-US" dirty="0"/>
          </a:p>
          <a:p>
            <a:pPr defTabSz="2000250">
              <a:tabLst>
                <a:tab pos="3143250" algn="l"/>
              </a:tabLst>
            </a:pPr>
            <a:r>
              <a:rPr lang="en-US" dirty="0" smtClean="0">
                <a:solidFill>
                  <a:srgbClr val="800000"/>
                </a:solidFill>
              </a:rPr>
              <a:t>0 </a:t>
            </a:r>
            <a:r>
              <a:rPr lang="en-US" dirty="0"/>
              <a:t>(zero)	Center to origin</a:t>
            </a:r>
            <a:endParaRPr lang="en-US" dirty="0">
              <a:solidFill>
                <a:srgbClr val="800000"/>
              </a:solidFill>
            </a:endParaRPr>
          </a:p>
          <a:p>
            <a:pPr defTabSz="2000250">
              <a:tabLst>
                <a:tab pos="3143250" algn="l"/>
              </a:tabLst>
            </a:pPr>
            <a:r>
              <a:rPr lang="en-US" dirty="0" smtClean="0">
                <a:solidFill>
                  <a:srgbClr val="800000"/>
                </a:solidFill>
              </a:rPr>
              <a:t>1, 2</a:t>
            </a:r>
            <a:r>
              <a:rPr lang="en-US" dirty="0">
                <a:solidFill>
                  <a:srgbClr val="800000"/>
                </a:solidFill>
              </a:rPr>
              <a:t>	</a:t>
            </a:r>
            <a:r>
              <a:rPr lang="en-US" b="1" dirty="0" smtClean="0"/>
              <a:t>front [X:Y] </a:t>
            </a:r>
            <a:r>
              <a:rPr lang="en-US" b="1" dirty="0"/>
              <a:t>/ </a:t>
            </a:r>
            <a:r>
              <a:rPr lang="en-US" b="1" dirty="0" smtClean="0"/>
              <a:t>back [-X:Y]</a:t>
            </a:r>
          </a:p>
          <a:p>
            <a:pPr defTabSz="2000250">
              <a:tabLst>
                <a:tab pos="3143250" algn="l"/>
              </a:tabLst>
            </a:pPr>
            <a:r>
              <a:rPr lang="en-US" dirty="0" smtClean="0">
                <a:solidFill>
                  <a:srgbClr val="800000"/>
                </a:solidFill>
              </a:rPr>
              <a:t>3, 4</a:t>
            </a:r>
            <a:r>
              <a:rPr lang="en-US" b="1" dirty="0" smtClean="0"/>
              <a:t>	left [Z:Y] / right [-Z:Y]</a:t>
            </a:r>
          </a:p>
          <a:p>
            <a:pPr defTabSz="2000250">
              <a:tabLst>
                <a:tab pos="3143250" algn="l"/>
              </a:tabLst>
            </a:pPr>
            <a:r>
              <a:rPr lang="en-US" dirty="0" smtClean="0">
                <a:solidFill>
                  <a:srgbClr val="800000"/>
                </a:solidFill>
              </a:rPr>
              <a:t>5, 6</a:t>
            </a:r>
            <a:r>
              <a:rPr lang="en-US" b="1" dirty="0" smtClean="0"/>
              <a:t>	top [Z:X] </a:t>
            </a:r>
            <a:r>
              <a:rPr lang="en-US" b="1" dirty="0"/>
              <a:t>/ </a:t>
            </a:r>
            <a:r>
              <a:rPr lang="en-US" b="1" dirty="0" smtClean="0"/>
              <a:t>bottom [-Z:X]</a:t>
            </a:r>
            <a:endParaRPr lang="en-US" dirty="0"/>
          </a:p>
          <a:p>
            <a:pPr marL="400050" lvl="1" indent="0">
              <a:buNone/>
            </a:pPr>
            <a:r>
              <a:rPr lang="en-US" sz="1600" i="1" dirty="0" smtClean="0"/>
              <a:t>Assuming:	Z = direction of the beam (horizontal)</a:t>
            </a:r>
          </a:p>
          <a:p>
            <a:pPr marL="400050" lvl="1" indent="0">
              <a:buNone/>
            </a:pPr>
            <a:r>
              <a:rPr lang="en-US" sz="1600" i="1" dirty="0"/>
              <a:t>	</a:t>
            </a:r>
            <a:r>
              <a:rPr lang="en-US" sz="1600" i="1" dirty="0" smtClean="0"/>
              <a:t>	X = horizontal</a:t>
            </a:r>
          </a:p>
          <a:p>
            <a:pPr marL="400050" lvl="1" indent="0">
              <a:buNone/>
            </a:pPr>
            <a:r>
              <a:rPr lang="en-US" sz="1600" i="1" dirty="0"/>
              <a:t>	</a:t>
            </a:r>
            <a:r>
              <a:rPr lang="en-US" sz="1600" i="1" dirty="0" smtClean="0"/>
              <a:t>	Y = vertical</a:t>
            </a:r>
            <a:endParaRPr lang="en-US" sz="1600" i="1" dirty="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32</a:t>
            </a:fld>
            <a:endParaRPr lang="en-US"/>
          </a:p>
        </p:txBody>
      </p:sp>
    </p:spTree>
    <p:extLst>
      <p:ext uri="{BB962C8B-B14F-4D97-AF65-F5344CB8AC3E}">
        <p14:creationId xmlns:p14="http://schemas.microsoft.com/office/powerpoint/2010/main" xmlns="" val="23211682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 Mouse </a:t>
            </a:r>
            <a:r>
              <a:rPr lang="en-US" baseline="30000" dirty="0" smtClean="0"/>
              <a:t>[1/2</a:t>
            </a:r>
            <a:r>
              <a:rPr lang="en-US" baseline="30000" dirty="0"/>
              <a:t>]</a:t>
            </a:r>
            <a:endParaRPr lang="en-US" dirty="0"/>
          </a:p>
        </p:txBody>
      </p:sp>
      <p:sp>
        <p:nvSpPr>
          <p:cNvPr id="3" name="Content Placeholder 2"/>
          <p:cNvSpPr>
            <a:spLocks noGrp="1"/>
          </p:cNvSpPr>
          <p:nvPr>
            <p:ph idx="1"/>
          </p:nvPr>
        </p:nvSpPr>
        <p:spPr/>
        <p:txBody>
          <a:bodyPr/>
          <a:lstStyle/>
          <a:p>
            <a:pPr marL="0" indent="0">
              <a:buNone/>
            </a:pPr>
            <a:r>
              <a:rPr lang="en-US" dirty="0" smtClean="0"/>
              <a:t>With the </a:t>
            </a:r>
            <a:r>
              <a:rPr lang="en-US" dirty="0" smtClean="0">
                <a:solidFill>
                  <a:srgbClr val="800000"/>
                </a:solidFill>
              </a:rPr>
              <a:t>left</a:t>
            </a:r>
            <a:r>
              <a:rPr lang="en-US" dirty="0" smtClean="0"/>
              <a:t> mouse button:</a:t>
            </a:r>
          </a:p>
          <a:p>
            <a:pPr marL="457200" indent="-457200">
              <a:buAutoNum type="arabicPeriod"/>
            </a:pPr>
            <a:r>
              <a:rPr lang="en-US" dirty="0" smtClean="0"/>
              <a:t>Select the appropriate action pan/orbit/zoom with:</a:t>
            </a:r>
          </a:p>
          <a:p>
            <a:pPr marL="857250" lvl="1" indent="-457200">
              <a:buFont typeface="+mj-lt"/>
              <a:buAutoNum type="romanUcPeriod"/>
            </a:pPr>
            <a:r>
              <a:rPr lang="en-US" dirty="0" smtClean="0"/>
              <a:t>Menu </a:t>
            </a:r>
            <a:r>
              <a:rPr lang="en-US" dirty="0" smtClean="0">
                <a:sym typeface="Wingdings" pitchFamily="2" charset="2"/>
              </a:rPr>
              <a:t> Tools</a:t>
            </a:r>
          </a:p>
          <a:p>
            <a:pPr marL="857250" lvl="1" indent="-457200">
              <a:buFont typeface="+mj-lt"/>
              <a:buAutoNum type="romanUcPeriod"/>
            </a:pPr>
            <a:r>
              <a:rPr lang="en-US" dirty="0" smtClean="0">
                <a:sym typeface="Wingdings" pitchFamily="2" charset="2"/>
              </a:rPr>
              <a:t>Toolbar</a:t>
            </a:r>
          </a:p>
          <a:p>
            <a:pPr marL="857250" lvl="1" indent="-457200">
              <a:buFont typeface="+mj-lt"/>
              <a:buAutoNum type="romanUcPeriod"/>
            </a:pPr>
            <a:r>
              <a:rPr lang="en-US" dirty="0" smtClean="0">
                <a:sym typeface="Wingdings" pitchFamily="2" charset="2"/>
              </a:rPr>
              <a:t>Keyboard shortcut</a:t>
            </a:r>
          </a:p>
          <a:p>
            <a:pPr marL="457200" indent="-457200">
              <a:buAutoNum type="arabicPeriod"/>
            </a:pPr>
            <a:r>
              <a:rPr lang="en-US" dirty="0" smtClean="0"/>
              <a:t> Click and drag the desired viewport</a:t>
            </a:r>
          </a:p>
        </p:txBody>
      </p:sp>
      <p:sp>
        <p:nvSpPr>
          <p:cNvPr id="5" name="Slide Number Placeholder 4"/>
          <p:cNvSpPr>
            <a:spLocks noGrp="1"/>
          </p:cNvSpPr>
          <p:nvPr>
            <p:ph type="sldNum" sz="quarter" idx="11"/>
          </p:nvPr>
        </p:nvSpPr>
        <p:spPr>
          <a:xfrm>
            <a:off x="6934200" y="6074367"/>
            <a:ext cx="1600200" cy="304800"/>
          </a:xfrm>
        </p:spPr>
        <p:txBody>
          <a:bodyPr/>
          <a:lstStyle/>
          <a:p>
            <a:pPr>
              <a:defRPr/>
            </a:pPr>
            <a:fld id="{485C780E-C6F3-460C-BAF7-9298DE1BEB6B}" type="slidenum">
              <a:rPr lang="en-US" smtClean="0"/>
              <a:pPr>
                <a:defRPr/>
              </a:pPr>
              <a:t>33</a:t>
            </a:fld>
            <a:endParaRPr lang="en-US"/>
          </a:p>
        </p:txBody>
      </p:sp>
      <p:graphicFrame>
        <p:nvGraphicFramePr>
          <p:cNvPr id="23" name="Content Placeholder 20"/>
          <p:cNvGraphicFramePr>
            <a:graphicFrameLocks/>
          </p:cNvGraphicFramePr>
          <p:nvPr>
            <p:extLst>
              <p:ext uri="{D42A27DB-BD31-4B8C-83A1-F6EECF244321}">
                <p14:modId xmlns:p14="http://schemas.microsoft.com/office/powerpoint/2010/main" xmlns="" val="2559686491"/>
              </p:ext>
            </p:extLst>
          </p:nvPr>
        </p:nvGraphicFramePr>
        <p:xfrm>
          <a:off x="683568" y="3645024"/>
          <a:ext cx="7924800" cy="2553887"/>
        </p:xfrm>
        <a:graphic>
          <a:graphicData uri="http://schemas.openxmlformats.org/drawingml/2006/table">
            <a:tbl>
              <a:tblPr firstRow="1" bandRow="1">
                <a:tableStyleId>{073A0DAA-6AF3-43AB-8588-CEC1D06C72B9}</a:tableStyleId>
              </a:tblPr>
              <a:tblGrid>
                <a:gridCol w="504056"/>
                <a:gridCol w="1584176"/>
                <a:gridCol w="1008112"/>
                <a:gridCol w="4828456"/>
              </a:tblGrid>
              <a:tr h="364841">
                <a:tc>
                  <a:txBody>
                    <a:bodyPr/>
                    <a:lstStyle/>
                    <a:p>
                      <a:endParaRPr lang="en-US" sz="1600" dirty="0"/>
                    </a:p>
                  </a:txBody>
                  <a:tcPr/>
                </a:tc>
                <a:tc>
                  <a:txBody>
                    <a:bodyPr/>
                    <a:lstStyle/>
                    <a:p>
                      <a:r>
                        <a:rPr lang="en-US" sz="1600" dirty="0" smtClean="0"/>
                        <a:t>function</a:t>
                      </a:r>
                      <a:endParaRPr lang="en-US" sz="1600" dirty="0"/>
                    </a:p>
                  </a:txBody>
                  <a:tcPr/>
                </a:tc>
                <a:tc>
                  <a:txBody>
                    <a:bodyPr/>
                    <a:lstStyle/>
                    <a:p>
                      <a:pPr algn="ctr"/>
                      <a:r>
                        <a:rPr lang="en-US" sz="1600" dirty="0" smtClean="0"/>
                        <a:t>key</a:t>
                      </a:r>
                      <a:endParaRPr lang="en-US" sz="1600" dirty="0"/>
                    </a:p>
                  </a:txBody>
                  <a:tcPr/>
                </a:tc>
                <a:tc>
                  <a:txBody>
                    <a:bodyPr/>
                    <a:lstStyle/>
                    <a:p>
                      <a:r>
                        <a:rPr lang="en-US" sz="1600" dirty="0" smtClean="0"/>
                        <a:t>description</a:t>
                      </a:r>
                      <a:endParaRPr lang="en-US" sz="1600" dirty="0"/>
                    </a:p>
                  </a:txBody>
                  <a:tcPr/>
                </a:tc>
              </a:tr>
              <a:tr h="364841">
                <a:tc>
                  <a:txBody>
                    <a:bodyPr/>
                    <a:lstStyle/>
                    <a:p>
                      <a:endParaRPr lang="en-US" sz="1600" dirty="0"/>
                    </a:p>
                  </a:txBody>
                  <a:tcPr/>
                </a:tc>
                <a:tc>
                  <a:txBody>
                    <a:bodyPr/>
                    <a:lstStyle/>
                    <a:p>
                      <a:r>
                        <a:rPr lang="en-US" sz="1600" dirty="0" smtClean="0"/>
                        <a:t>Pan</a:t>
                      </a:r>
                      <a:endParaRPr lang="en-US" sz="1600" dirty="0"/>
                    </a:p>
                  </a:txBody>
                  <a:tcPr/>
                </a:tc>
                <a:tc>
                  <a:txBody>
                    <a:bodyPr/>
                    <a:lstStyle/>
                    <a:p>
                      <a:pPr algn="ctr"/>
                      <a:r>
                        <a:rPr lang="en-US" sz="1600" kern="1200" dirty="0" smtClean="0">
                          <a:solidFill>
                            <a:srgbClr val="800000"/>
                          </a:solidFill>
                          <a:latin typeface="+mn-lt"/>
                          <a:ea typeface="+mn-ea"/>
                          <a:cs typeface="+mn-cs"/>
                        </a:rPr>
                        <a:t>x</a:t>
                      </a:r>
                      <a:endParaRPr lang="en-US" sz="1600" kern="1200" dirty="0">
                        <a:solidFill>
                          <a:srgbClr val="800000"/>
                        </a:solidFill>
                        <a:latin typeface="+mn-lt"/>
                        <a:ea typeface="+mn-ea"/>
                        <a:cs typeface="+mn-cs"/>
                      </a:endParaRPr>
                    </a:p>
                  </a:txBody>
                  <a:tcPr/>
                </a:tc>
                <a:tc>
                  <a:txBody>
                    <a:bodyPr/>
                    <a:lstStyle/>
                    <a:p>
                      <a:r>
                        <a:rPr lang="en-US" sz="1600" dirty="0" smtClean="0"/>
                        <a:t>Pan viewport</a:t>
                      </a:r>
                      <a:endParaRPr lang="en-US" sz="1600" dirty="0"/>
                    </a:p>
                  </a:txBody>
                  <a:tcPr/>
                </a:tc>
              </a:tr>
              <a:tr h="364841">
                <a:tc>
                  <a:txBody>
                    <a:bodyPr/>
                    <a:lstStyle/>
                    <a:p>
                      <a:endParaRPr lang="en-US" sz="1600" dirty="0"/>
                    </a:p>
                  </a:txBody>
                  <a:tcPr/>
                </a:tc>
                <a:tc>
                  <a:txBody>
                    <a:bodyPr/>
                    <a:lstStyle/>
                    <a:p>
                      <a:r>
                        <a:rPr lang="en-US" sz="1600" dirty="0" smtClean="0"/>
                        <a:t>Orbit</a:t>
                      </a:r>
                      <a:endParaRPr lang="en-US" sz="1600" dirty="0"/>
                    </a:p>
                  </a:txBody>
                  <a:tcPr/>
                </a:tc>
                <a:tc>
                  <a:txBody>
                    <a:bodyPr/>
                    <a:lstStyle/>
                    <a:p>
                      <a:pPr algn="ctr"/>
                      <a:r>
                        <a:rPr lang="en-US" sz="1600" kern="1200" dirty="0" smtClean="0">
                          <a:solidFill>
                            <a:srgbClr val="800000"/>
                          </a:solidFill>
                          <a:latin typeface="+mn-lt"/>
                          <a:ea typeface="+mn-ea"/>
                          <a:cs typeface="+mn-cs"/>
                        </a:rPr>
                        <a:t>t</a:t>
                      </a:r>
                      <a:endParaRPr lang="en-US" sz="1600" kern="1200" dirty="0">
                        <a:solidFill>
                          <a:srgbClr val="800000"/>
                        </a:solidFill>
                        <a:latin typeface="+mn-lt"/>
                        <a:ea typeface="+mn-ea"/>
                        <a:cs typeface="+mn-cs"/>
                      </a:endParaRPr>
                    </a:p>
                  </a:txBody>
                  <a:tcPr/>
                </a:tc>
                <a:tc>
                  <a:txBody>
                    <a:bodyPr/>
                    <a:lstStyle/>
                    <a:p>
                      <a:r>
                        <a:rPr lang="en-US" sz="1600" dirty="0" smtClean="0"/>
                        <a:t>Orbit viewport using a virtual</a:t>
                      </a:r>
                      <a:r>
                        <a:rPr lang="en-US" sz="1600" baseline="0" dirty="0" smtClean="0"/>
                        <a:t> </a:t>
                      </a:r>
                      <a:r>
                        <a:rPr lang="en-US" sz="1600" b="1" dirty="0" smtClean="0">
                          <a:solidFill>
                            <a:srgbClr val="800000"/>
                          </a:solidFill>
                        </a:rPr>
                        <a:t>t</a:t>
                      </a:r>
                      <a:r>
                        <a:rPr lang="en-US" sz="1600" dirty="0" smtClean="0"/>
                        <a:t>rackball</a:t>
                      </a:r>
                      <a:endParaRPr lang="en-US" sz="1600" dirty="0"/>
                    </a:p>
                  </a:txBody>
                  <a:tcPr/>
                </a:tc>
              </a:tr>
              <a:tr h="364841">
                <a:tc rowSpan="2">
                  <a:txBody>
                    <a:bodyPr/>
                    <a:lstStyle/>
                    <a:p>
                      <a:endParaRPr lang="en-US" sz="1600" dirty="0"/>
                    </a:p>
                  </a:txBody>
                  <a:tcPr/>
                </a:tc>
                <a:tc rowSpan="2">
                  <a:txBody>
                    <a:bodyPr/>
                    <a:lstStyle/>
                    <a:p>
                      <a:pPr algn="l">
                        <a:lnSpc>
                          <a:spcPct val="100000"/>
                        </a:lnSpc>
                      </a:pPr>
                      <a:r>
                        <a:rPr lang="en-US" sz="1600" dirty="0" smtClean="0"/>
                        <a:t>Zoom</a:t>
                      </a:r>
                      <a:endParaRPr lang="en-US" sz="1600" dirty="0"/>
                    </a:p>
                  </a:txBody>
                  <a:tcPr anchor="ctr"/>
                </a:tc>
                <a:tc>
                  <a:txBody>
                    <a:bodyPr/>
                    <a:lstStyle/>
                    <a:p>
                      <a:pPr algn="ctr"/>
                      <a:r>
                        <a:rPr lang="en-US" sz="1600" kern="1200" dirty="0" smtClean="0">
                          <a:solidFill>
                            <a:srgbClr val="800000"/>
                          </a:solidFill>
                          <a:latin typeface="+mn-lt"/>
                          <a:ea typeface="+mn-ea"/>
                          <a:cs typeface="+mn-cs"/>
                        </a:rPr>
                        <a: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Drag area to </a:t>
                      </a:r>
                      <a:r>
                        <a:rPr lang="en-US" sz="1600" b="1" baseline="0" dirty="0" smtClean="0">
                          <a:solidFill>
                            <a:srgbClr val="800000"/>
                          </a:solidFill>
                        </a:rPr>
                        <a:t>z</a:t>
                      </a:r>
                      <a:r>
                        <a:rPr lang="en-US" sz="1600" baseline="0" dirty="0" smtClean="0"/>
                        <a:t>oom In ([</a:t>
                      </a:r>
                      <a:r>
                        <a:rPr lang="en-US" sz="1600" b="1" baseline="0" dirty="0" smtClean="0">
                          <a:solidFill>
                            <a:srgbClr val="800000"/>
                          </a:solidFill>
                        </a:rPr>
                        <a:t>Ctrl</a:t>
                      </a:r>
                      <a:r>
                        <a:rPr lang="en-US" sz="1600" baseline="0" dirty="0" smtClean="0"/>
                        <a:t>] to zoom out)</a:t>
                      </a:r>
                    </a:p>
                  </a:txBody>
                  <a:tcPr/>
                </a:tc>
              </a:tr>
              <a:tr h="364841">
                <a:tc vMerge="1">
                  <a:txBody>
                    <a:bodyPr/>
                    <a:lstStyle/>
                    <a:p>
                      <a:endParaRPr lang="en-US" sz="1600" dirty="0"/>
                    </a:p>
                  </a:txBody>
                  <a:tcPr/>
                </a:tc>
                <a:tc vMerge="1">
                  <a:txBody>
                    <a:bodyPr/>
                    <a:lstStyle/>
                    <a:p>
                      <a:endParaRPr lang="en-US" sz="1600" dirty="0"/>
                    </a:p>
                  </a:txBody>
                  <a:tcPr/>
                </a:tc>
                <a:tc>
                  <a:txBody>
                    <a:bodyPr/>
                    <a:lstStyle/>
                    <a:p>
                      <a:pPr algn="ctr"/>
                      <a:r>
                        <a:rPr lang="en-US" sz="1600" kern="1200" dirty="0" smtClean="0">
                          <a:solidFill>
                            <a:srgbClr val="800000"/>
                          </a:solidFill>
                          <a:latin typeface="+mn-lt"/>
                          <a:ea typeface="+mn-ea"/>
                          <a:cs typeface="+mn-cs"/>
                        </a:rPr>
                        <a:t>Shift-Z</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Zoom</a:t>
                      </a:r>
                      <a:r>
                        <a:rPr lang="en-US" sz="1600" baseline="0" dirty="0" smtClean="0"/>
                        <a:t> viewport on selected items</a:t>
                      </a:r>
                      <a:endParaRPr lang="en-US" sz="1600" dirty="0" smtClean="0"/>
                    </a:p>
                  </a:txBody>
                  <a:tcPr/>
                </a:tc>
              </a:tr>
              <a:tr h="364841">
                <a:tc>
                  <a:txBody>
                    <a:bodyPr/>
                    <a:lstStyle/>
                    <a:p>
                      <a:endParaRPr lang="en-US" sz="1600" dirty="0"/>
                    </a:p>
                  </a:txBody>
                  <a:tcPr/>
                </a:tc>
                <a:tc>
                  <a:txBody>
                    <a:bodyPr/>
                    <a:lstStyle/>
                    <a:p>
                      <a:pPr algn="l">
                        <a:lnSpc>
                          <a:spcPct val="100000"/>
                        </a:lnSpc>
                      </a:pPr>
                      <a:endParaRPr lang="en-US" sz="1600" dirty="0"/>
                    </a:p>
                  </a:txBody>
                  <a:tcPr anchor="ctr"/>
                </a:tc>
                <a:tc>
                  <a:txBody>
                    <a:bodyPr/>
                    <a:lstStyle/>
                    <a:p>
                      <a:pPr algn="ctr"/>
                      <a:r>
                        <a:rPr lang="en-US" sz="1600" kern="1200" dirty="0" smtClean="0">
                          <a:solidFill>
                            <a:srgbClr val="800000"/>
                          </a:solidFill>
                          <a:latin typeface="+mn-lt"/>
                          <a:ea typeface="+mn-ea"/>
                          <a:cs typeface="+mn-cs"/>
                        </a:rPr>
                        <a:t>Alt-Left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Go to previous in history projection</a:t>
                      </a:r>
                    </a:p>
                  </a:txBody>
                  <a:tcPr/>
                </a:tc>
              </a:tr>
              <a:tr h="364841">
                <a:tc>
                  <a:txBody>
                    <a:bodyPr/>
                    <a:lstStyle/>
                    <a:p>
                      <a:endParaRPr lang="en-US" sz="1600" dirty="0"/>
                    </a:p>
                  </a:txBody>
                  <a:tcPr/>
                </a:tc>
                <a:tc>
                  <a:txBody>
                    <a:bodyPr/>
                    <a:lstStyle/>
                    <a:p>
                      <a:pPr algn="l">
                        <a:lnSpc>
                          <a:spcPct val="100000"/>
                        </a:lnSpc>
                      </a:pPr>
                      <a:endParaRPr lang="en-US" sz="1600" dirty="0"/>
                    </a:p>
                  </a:txBody>
                  <a:tcPr anchor="ctr"/>
                </a:tc>
                <a:tc>
                  <a:txBody>
                    <a:bodyPr/>
                    <a:lstStyle/>
                    <a:p>
                      <a:pPr algn="ctr"/>
                      <a:r>
                        <a:rPr lang="en-US" sz="1600" kern="1200" dirty="0" smtClean="0">
                          <a:solidFill>
                            <a:srgbClr val="800000"/>
                          </a:solidFill>
                          <a:latin typeface="+mn-lt"/>
                          <a:ea typeface="+mn-ea"/>
                          <a:cs typeface="+mn-cs"/>
                        </a:rPr>
                        <a:t>Alt-Right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Go</a:t>
                      </a:r>
                      <a:r>
                        <a:rPr lang="en-US" sz="1600" baseline="0" dirty="0" smtClean="0"/>
                        <a:t> to next in history projection</a:t>
                      </a:r>
                      <a:endParaRPr lang="en-US" sz="1600" dirty="0" smtClean="0"/>
                    </a:p>
                  </a:txBody>
                  <a:tcPr/>
                </a:tc>
              </a:tr>
            </a:tbl>
          </a:graphicData>
        </a:graphic>
      </p:graphicFrame>
      <p:pic>
        <p:nvPicPr>
          <p:cNvPr id="24" name="Picture 23" descr="pan.gif"/>
          <p:cNvPicPr>
            <a:picLocks noChangeAspect="1"/>
          </p:cNvPicPr>
          <p:nvPr/>
        </p:nvPicPr>
        <p:blipFill>
          <a:blip r:embed="rId2" cstate="print"/>
          <a:stretch>
            <a:fillRect/>
          </a:stretch>
        </p:blipFill>
        <p:spPr>
          <a:xfrm>
            <a:off x="810816" y="4072496"/>
            <a:ext cx="274320" cy="274320"/>
          </a:xfrm>
          <a:prstGeom prst="rect">
            <a:avLst/>
          </a:prstGeom>
        </p:spPr>
      </p:pic>
      <p:pic>
        <p:nvPicPr>
          <p:cNvPr id="25" name="Picture 24" descr="rotate.gif"/>
          <p:cNvPicPr>
            <a:picLocks noChangeAspect="1"/>
          </p:cNvPicPr>
          <p:nvPr/>
        </p:nvPicPr>
        <p:blipFill>
          <a:blip r:embed="rId3" cstate="print"/>
          <a:stretch>
            <a:fillRect/>
          </a:stretch>
        </p:blipFill>
        <p:spPr>
          <a:xfrm>
            <a:off x="810816" y="4437112"/>
            <a:ext cx="274320" cy="29260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7584" y="5493263"/>
            <a:ext cx="273600" cy="27360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27584" y="5853303"/>
            <a:ext cx="273600" cy="273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819034" y="4955600"/>
            <a:ext cx="290700" cy="273600"/>
          </a:xfrm>
          <a:prstGeom prst="rect">
            <a:avLst/>
          </a:prstGeom>
        </p:spPr>
      </p:pic>
    </p:spTree>
    <p:extLst>
      <p:ext uri="{BB962C8B-B14F-4D97-AF65-F5344CB8AC3E}">
        <p14:creationId xmlns:p14="http://schemas.microsoft.com/office/powerpoint/2010/main" xmlns="" val="37971928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 Mouse</a:t>
            </a:r>
            <a:r>
              <a:rPr lang="en-US" dirty="0"/>
              <a:t> </a:t>
            </a:r>
            <a:r>
              <a:rPr lang="en-US" baseline="30000" dirty="0" smtClean="0"/>
              <a:t>[2/2]</a:t>
            </a:r>
            <a:endParaRPr lang="en-US" baseline="30000" dirty="0"/>
          </a:p>
        </p:txBody>
      </p:sp>
      <p:sp>
        <p:nvSpPr>
          <p:cNvPr id="3" name="Content Placeholder 2"/>
          <p:cNvSpPr>
            <a:spLocks noGrp="1"/>
          </p:cNvSpPr>
          <p:nvPr>
            <p:ph idx="1"/>
          </p:nvPr>
        </p:nvSpPr>
        <p:spPr/>
        <p:txBody>
          <a:bodyPr/>
          <a:lstStyle/>
          <a:p>
            <a:pPr marL="0" indent="0" defTabSz="1257300">
              <a:buNone/>
            </a:pPr>
            <a:r>
              <a:rPr lang="en-US" dirty="0"/>
              <a:t>With the </a:t>
            </a:r>
            <a:r>
              <a:rPr lang="en-US" dirty="0" smtClean="0">
                <a:solidFill>
                  <a:srgbClr val="800000"/>
                </a:solidFill>
              </a:rPr>
              <a:t>middle</a:t>
            </a:r>
            <a:r>
              <a:rPr lang="en-US" dirty="0" smtClean="0"/>
              <a:t> mouse button</a:t>
            </a:r>
            <a:endParaRPr lang="en-US" dirty="0"/>
          </a:p>
          <a:p>
            <a:pPr lvl="1" defTabSz="1257300"/>
            <a:r>
              <a:rPr lang="en-US" sz="2000" dirty="0" smtClean="0"/>
              <a:t>alone</a:t>
            </a:r>
            <a:r>
              <a:rPr lang="en-US" sz="2000" dirty="0"/>
              <a:t>	Pan/Move viewport</a:t>
            </a:r>
          </a:p>
          <a:p>
            <a:pPr lvl="1" defTabSz="1257300"/>
            <a:r>
              <a:rPr lang="en-US" sz="2000" dirty="0">
                <a:solidFill>
                  <a:srgbClr val="800000"/>
                </a:solidFill>
              </a:rPr>
              <a:t>Ctrl</a:t>
            </a:r>
            <a:r>
              <a:rPr lang="en-US" sz="2000" dirty="0"/>
              <a:t>		</a:t>
            </a:r>
            <a:r>
              <a:rPr lang="en-US" sz="2000" dirty="0" smtClean="0"/>
              <a:t>orbit </a:t>
            </a:r>
            <a:r>
              <a:rPr lang="en-US" sz="2000" dirty="0"/>
              <a:t>projection using a virtual trackball</a:t>
            </a:r>
          </a:p>
          <a:p>
            <a:pPr lvl="1" defTabSz="1257300"/>
            <a:r>
              <a:rPr lang="en-US" sz="2000" dirty="0">
                <a:solidFill>
                  <a:srgbClr val="800000"/>
                </a:solidFill>
              </a:rPr>
              <a:t>Ctrl-Middle-Shift </a:t>
            </a:r>
            <a:r>
              <a:rPr lang="en-US" sz="2000" dirty="0" smtClean="0"/>
              <a:t>orbit </a:t>
            </a:r>
            <a:r>
              <a:rPr lang="en-US" sz="2000" dirty="0"/>
              <a:t>projection using a virtual trackball with 		steps of 15 </a:t>
            </a:r>
            <a:r>
              <a:rPr lang="en-US" sz="2000" dirty="0" smtClean="0"/>
              <a:t>degrees</a:t>
            </a:r>
            <a:endParaRPr lang="en-US" sz="2000" dirty="0" smtClean="0">
              <a:solidFill>
                <a:srgbClr val="800000"/>
              </a:solidFill>
            </a:endParaRPr>
          </a:p>
          <a:p>
            <a:pPr lvl="1" defTabSz="1257300"/>
            <a:r>
              <a:rPr lang="en-US" sz="2000" dirty="0" smtClean="0">
                <a:solidFill>
                  <a:srgbClr val="800000"/>
                </a:solidFill>
              </a:rPr>
              <a:t>Shift</a:t>
            </a:r>
            <a:r>
              <a:rPr lang="en-US" sz="2000" dirty="0"/>
              <a:t>		select rectangle region and zoom into</a:t>
            </a:r>
          </a:p>
          <a:p>
            <a:pPr lvl="1" defTabSz="1257300"/>
            <a:r>
              <a:rPr lang="en-US" sz="2000" dirty="0">
                <a:solidFill>
                  <a:srgbClr val="800000"/>
                </a:solidFill>
              </a:rPr>
              <a:t>Shift-Middle-Ctrl </a:t>
            </a:r>
            <a:r>
              <a:rPr lang="en-US" sz="2000" dirty="0"/>
              <a:t>select rectangle region and zoom out</a:t>
            </a:r>
          </a:p>
          <a:p>
            <a:pPr defTabSz="2514600"/>
            <a:r>
              <a:rPr lang="en-US" dirty="0" smtClean="0">
                <a:solidFill>
                  <a:srgbClr val="800000"/>
                </a:solidFill>
              </a:rPr>
              <a:t>Wheel</a:t>
            </a:r>
            <a:r>
              <a:rPr lang="en-US" dirty="0" smtClean="0"/>
              <a:t> </a:t>
            </a:r>
            <a:r>
              <a:rPr lang="en-US" dirty="0"/>
              <a:t>(if any)	zoom in/zoom out</a:t>
            </a:r>
          </a:p>
          <a:p>
            <a:pPr lvl="1" defTabSz="2514600"/>
            <a:r>
              <a:rPr lang="en-US" dirty="0">
                <a:solidFill>
                  <a:srgbClr val="800000"/>
                </a:solidFill>
              </a:rPr>
              <a:t>Ctrl-Wheel</a:t>
            </a:r>
            <a:r>
              <a:rPr lang="en-US" dirty="0"/>
              <a:t>	pan/move forward or </a:t>
            </a:r>
            <a:r>
              <a:rPr lang="en-US" dirty="0" smtClean="0"/>
              <a:t>backward</a:t>
            </a:r>
          </a:p>
          <a:p>
            <a:pPr lvl="1" defTabSz="2514600"/>
            <a:r>
              <a:rPr lang="en-US" sz="2000" dirty="0" smtClean="0">
                <a:solidFill>
                  <a:srgbClr val="800000"/>
                </a:solidFill>
              </a:rPr>
              <a:t>Ctrl-Shift-Wheel</a:t>
            </a:r>
            <a:r>
              <a:rPr lang="en-US" sz="2000" dirty="0" smtClean="0"/>
              <a:t> smoother pan/move forward/backward</a:t>
            </a:r>
          </a:p>
          <a:p>
            <a:pPr lvl="1" defTabSz="1257300"/>
            <a:endParaRPr lang="en-US" sz="2000" dirty="0"/>
          </a:p>
          <a:p>
            <a:r>
              <a:rPr lang="en-US" dirty="0"/>
              <a:t>When </a:t>
            </a:r>
            <a:r>
              <a:rPr lang="en-US" u="sng" dirty="0">
                <a:solidFill>
                  <a:srgbClr val="800000"/>
                </a:solidFill>
              </a:rPr>
              <a:t>laptop mode </a:t>
            </a:r>
            <a:r>
              <a:rPr lang="en-US" dirty="0"/>
              <a:t>is enabled in the </a:t>
            </a:r>
            <a:r>
              <a:rPr lang="en-US" u="sng" dirty="0" smtClean="0"/>
              <a:t>Preferences/Geometry</a:t>
            </a:r>
            <a:r>
              <a:rPr lang="en-US" dirty="0" smtClean="0"/>
              <a:t> </a:t>
            </a:r>
            <a:r>
              <a:rPr lang="en-US" dirty="0"/>
              <a:t>then the </a:t>
            </a:r>
            <a:r>
              <a:rPr lang="en-US" u="sng" dirty="0">
                <a:solidFill>
                  <a:srgbClr val="800000"/>
                </a:solidFill>
              </a:rPr>
              <a:t>middle</a:t>
            </a:r>
            <a:r>
              <a:rPr lang="en-US" dirty="0"/>
              <a:t> and </a:t>
            </a:r>
            <a:r>
              <a:rPr lang="en-US" u="sng" dirty="0">
                <a:solidFill>
                  <a:srgbClr val="800000"/>
                </a:solidFill>
              </a:rPr>
              <a:t>right</a:t>
            </a:r>
            <a:r>
              <a:rPr lang="en-US" dirty="0"/>
              <a:t> buttons are </a:t>
            </a:r>
            <a:r>
              <a:rPr lang="en-US" u="sng" dirty="0">
                <a:solidFill>
                  <a:srgbClr val="800000"/>
                </a:solidFill>
              </a:rPr>
              <a:t>swapped</a:t>
            </a:r>
          </a:p>
          <a:p>
            <a:endParaRPr lang="en-US" dirty="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34</a:t>
            </a:fld>
            <a:endParaRPr lang="en-US"/>
          </a:p>
        </p:txBody>
      </p:sp>
      <p:sp>
        <p:nvSpPr>
          <p:cNvPr id="6" name="Litebulb"/>
          <p:cNvSpPr>
            <a:spLocks noEditPoints="1" noChangeArrowheads="1"/>
          </p:cNvSpPr>
          <p:nvPr/>
        </p:nvSpPr>
        <p:spPr bwMode="auto">
          <a:xfrm>
            <a:off x="683568" y="5085184"/>
            <a:ext cx="304800" cy="4572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19050">
            <a:solidFill>
              <a:srgbClr val="000000"/>
            </a:solidFill>
            <a:miter lim="800000"/>
            <a:headEnd/>
            <a:tailEnd/>
          </a:ln>
        </p:spPr>
        <p:txBody>
          <a:bodyPr/>
          <a:lstStyle/>
          <a:p>
            <a:endParaRPr lang="en-US"/>
          </a:p>
        </p:txBody>
      </p:sp>
    </p:spTree>
    <p:extLst>
      <p:ext uri="{BB962C8B-B14F-4D97-AF65-F5344CB8AC3E}">
        <p14:creationId xmlns:p14="http://schemas.microsoft.com/office/powerpoint/2010/main" xmlns="" val="12676649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 Viewport lines </a:t>
            </a:r>
            <a:r>
              <a:rPr lang="en-US" baseline="30000" dirty="0" smtClean="0"/>
              <a:t>[1/2]</a:t>
            </a:r>
            <a:endParaRPr lang="en-US" baseline="30000" dirty="0"/>
          </a:p>
        </p:txBody>
      </p:sp>
      <p:sp>
        <p:nvSpPr>
          <p:cNvPr id="5" name="Content Placeholder 4"/>
          <p:cNvSpPr>
            <a:spLocks noGrp="1"/>
          </p:cNvSpPr>
          <p:nvPr>
            <p:ph idx="1"/>
          </p:nvPr>
        </p:nvSpPr>
        <p:spPr>
          <a:xfrm>
            <a:off x="2987824" y="908720"/>
            <a:ext cx="6120680" cy="5832648"/>
          </a:xfrm>
        </p:spPr>
        <p:txBody>
          <a:bodyPr/>
          <a:lstStyle/>
          <a:p>
            <a:pPr>
              <a:buNone/>
            </a:pPr>
            <a:r>
              <a:rPr lang="en-US" b="1" dirty="0" smtClean="0"/>
              <a:t>Description</a:t>
            </a:r>
            <a:r>
              <a:rPr lang="en-US" dirty="0" smtClean="0"/>
              <a:t>:</a:t>
            </a:r>
          </a:p>
          <a:p>
            <a:r>
              <a:rPr lang="en-US" dirty="0" smtClean="0"/>
              <a:t>Dashed lines represent other viewports (the intersection of other viewports with the current one);</a:t>
            </a:r>
          </a:p>
          <a:p>
            <a:r>
              <a:rPr lang="en-US" dirty="0" smtClean="0"/>
              <a:t>The center is represented with a square;</a:t>
            </a:r>
          </a:p>
          <a:p>
            <a:r>
              <a:rPr lang="en-US" dirty="0" smtClean="0"/>
              <a:t>Viewing direction </a:t>
            </a:r>
            <a:r>
              <a:rPr lang="en-US" b="1" dirty="0" smtClean="0"/>
              <a:t>w</a:t>
            </a:r>
            <a:r>
              <a:rPr lang="en-US" dirty="0" smtClean="0"/>
              <a:t> is indicated by a short line;</a:t>
            </a:r>
          </a:p>
          <a:p>
            <a:r>
              <a:rPr lang="en-US" dirty="0" smtClean="0"/>
              <a:t>When another viewport is outside the view window, the viewport-line will be displayed on the closest edge;</a:t>
            </a:r>
          </a:p>
          <a:p>
            <a:endParaRPr lang="en-US" dirty="0" smtClean="0"/>
          </a:p>
          <a:p>
            <a:pPr>
              <a:buNone/>
            </a:pPr>
            <a:r>
              <a:rPr lang="en-US" b="1" dirty="0" smtClean="0">
                <a:solidFill>
                  <a:srgbClr val="800000"/>
                </a:solidFill>
              </a:rPr>
              <a:t>Actions:</a:t>
            </a:r>
            <a:r>
              <a:rPr lang="en-US" b="1" dirty="0" smtClean="0"/>
              <a:t> </a:t>
            </a:r>
            <a:r>
              <a:rPr lang="en-US" dirty="0" smtClean="0"/>
              <a:t>Select      + </a:t>
            </a:r>
            <a:r>
              <a:rPr lang="en-US" dirty="0" smtClean="0">
                <a:solidFill>
                  <a:srgbClr val="800000"/>
                </a:solidFill>
              </a:rPr>
              <a:t>left</a:t>
            </a:r>
            <a:r>
              <a:rPr lang="en-US" dirty="0" smtClean="0"/>
              <a:t> mouse button </a:t>
            </a:r>
          </a:p>
          <a:p>
            <a:r>
              <a:rPr lang="en-US" u="sng" dirty="0" smtClean="0">
                <a:solidFill>
                  <a:srgbClr val="000000"/>
                </a:solidFill>
              </a:rPr>
              <a:t>Drag the center</a:t>
            </a:r>
            <a:r>
              <a:rPr lang="en-US" dirty="0" smtClean="0">
                <a:solidFill>
                  <a:srgbClr val="000000"/>
                </a:solidFill>
              </a:rPr>
              <a:t> </a:t>
            </a:r>
            <a:r>
              <a:rPr lang="en-US" dirty="0" smtClean="0"/>
              <a:t>square to reposition the viewport</a:t>
            </a:r>
          </a:p>
          <a:p>
            <a:r>
              <a:rPr lang="en-US" u="sng" dirty="0" smtClean="0">
                <a:solidFill>
                  <a:srgbClr val="008000"/>
                </a:solidFill>
              </a:rPr>
              <a:t>Drag the line close to the center</a:t>
            </a:r>
            <a:r>
              <a:rPr lang="en-US" dirty="0" smtClean="0">
                <a:solidFill>
                  <a:srgbClr val="008000"/>
                </a:solidFill>
              </a:rPr>
              <a:t> </a:t>
            </a:r>
            <a:r>
              <a:rPr lang="en-US" dirty="0" smtClean="0"/>
              <a:t>to reposition the viewport along the vertical </a:t>
            </a:r>
            <a:r>
              <a:rPr lang="en-US" b="1" dirty="0" smtClean="0"/>
              <a:t>w</a:t>
            </a:r>
            <a:r>
              <a:rPr lang="en-US" dirty="0" smtClean="0"/>
              <a:t> axis</a:t>
            </a:r>
          </a:p>
          <a:p>
            <a:r>
              <a:rPr lang="en-US" u="sng" dirty="0" smtClean="0">
                <a:solidFill>
                  <a:schemeClr val="tx2">
                    <a:lumMod val="60000"/>
                    <a:lumOff val="40000"/>
                  </a:schemeClr>
                </a:solidFill>
              </a:rPr>
              <a:t>Drag the extremities</a:t>
            </a:r>
            <a:r>
              <a:rPr lang="en-US" dirty="0" smtClean="0"/>
              <a:t> to rotate it</a:t>
            </a:r>
          </a:p>
          <a:p>
            <a:endParaRPr lang="en-US" dirty="0"/>
          </a:p>
        </p:txBody>
      </p:sp>
      <p:sp>
        <p:nvSpPr>
          <p:cNvPr id="4" name="Slide Number Placeholder 3"/>
          <p:cNvSpPr>
            <a:spLocks noGrp="1"/>
          </p:cNvSpPr>
          <p:nvPr>
            <p:ph type="sldNum" sz="quarter" idx="11"/>
          </p:nvPr>
        </p:nvSpPr>
        <p:spPr/>
        <p:txBody>
          <a:bodyPr/>
          <a:lstStyle/>
          <a:p>
            <a:pPr>
              <a:defRPr/>
            </a:pPr>
            <a:fld id="{E527AB8A-85D7-42FA-A00C-4974CBA87BCC}" type="slidenum">
              <a:rPr lang="en-US" smtClean="0"/>
              <a:pPr>
                <a:defRPr/>
              </a:pPr>
              <a:t>35</a:t>
            </a:fld>
            <a:endParaRPr lang="en-US"/>
          </a:p>
        </p:txBody>
      </p:sp>
      <p:cxnSp>
        <p:nvCxnSpPr>
          <p:cNvPr id="9" name="Straight Connector 8"/>
          <p:cNvCxnSpPr/>
          <p:nvPr/>
        </p:nvCxnSpPr>
        <p:spPr bwMode="auto">
          <a:xfrm rot="5400000">
            <a:off x="-900608" y="3068960"/>
            <a:ext cx="5112568" cy="1224136"/>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10" name="Rectangle 9"/>
          <p:cNvSpPr/>
          <p:nvPr/>
        </p:nvSpPr>
        <p:spPr bwMode="auto">
          <a:xfrm>
            <a:off x="1547664" y="3501008"/>
            <a:ext cx="216024" cy="216024"/>
          </a:xfrm>
          <a:prstGeom prst="rect">
            <a:avLst/>
          </a:prstGeom>
          <a:noFill/>
          <a:ln w="38100" cap="flat" cmpd="sng" algn="ctr">
            <a:solidFill>
              <a:srgbClr val="FF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cxnSp>
        <p:nvCxnSpPr>
          <p:cNvPr id="12" name="Straight Connector 11"/>
          <p:cNvCxnSpPr>
            <a:stCxn id="10" idx="3"/>
          </p:cNvCxnSpPr>
          <p:nvPr/>
        </p:nvCxnSpPr>
        <p:spPr bwMode="auto">
          <a:xfrm>
            <a:off x="1763688" y="3609020"/>
            <a:ext cx="792088" cy="756084"/>
          </a:xfrm>
          <a:prstGeom prst="line">
            <a:avLst/>
          </a:prstGeom>
          <a:solidFill>
            <a:schemeClr val="accent1"/>
          </a:solidFill>
          <a:ln w="28575" cap="flat" cmpd="sng" algn="ctr">
            <a:solidFill>
              <a:srgbClr val="000000"/>
            </a:solidFill>
            <a:prstDash val="solid"/>
            <a:round/>
            <a:headEnd type="none" w="sm" len="sm"/>
            <a:tailEnd type="triangle" w="lg" len="med"/>
          </a:ln>
          <a:effectLst/>
        </p:spPr>
      </p:cxnSp>
      <p:cxnSp>
        <p:nvCxnSpPr>
          <p:cNvPr id="15" name="Straight Connector 14"/>
          <p:cNvCxnSpPr/>
          <p:nvPr/>
        </p:nvCxnSpPr>
        <p:spPr bwMode="auto">
          <a:xfrm rot="10800000">
            <a:off x="1115617" y="2672916"/>
            <a:ext cx="720080" cy="180020"/>
          </a:xfrm>
          <a:prstGeom prst="line">
            <a:avLst/>
          </a:prstGeom>
          <a:solidFill>
            <a:schemeClr val="accent1"/>
          </a:solidFill>
          <a:ln w="28575" cap="flat" cmpd="sng" algn="ctr">
            <a:solidFill>
              <a:srgbClr val="008000"/>
            </a:solidFill>
            <a:prstDash val="solid"/>
            <a:round/>
            <a:headEnd type="none" w="sm" len="sm"/>
            <a:tailEnd type="triangle" w="lg" len="med"/>
          </a:ln>
          <a:effectLst/>
        </p:spPr>
      </p:cxnSp>
      <p:cxnSp>
        <p:nvCxnSpPr>
          <p:cNvPr id="18" name="Straight Connector 17"/>
          <p:cNvCxnSpPr/>
          <p:nvPr/>
        </p:nvCxnSpPr>
        <p:spPr bwMode="auto">
          <a:xfrm rot="5400000">
            <a:off x="-396552" y="3140968"/>
            <a:ext cx="4176464" cy="1008112"/>
          </a:xfrm>
          <a:prstGeom prst="line">
            <a:avLst/>
          </a:prstGeom>
          <a:solidFill>
            <a:schemeClr val="accent1"/>
          </a:solidFill>
          <a:ln w="28575" cap="flat" cmpd="sng" algn="ctr">
            <a:solidFill>
              <a:srgbClr val="008000"/>
            </a:solidFill>
            <a:prstDash val="solid"/>
            <a:round/>
            <a:headEnd type="none" w="med" len="med"/>
            <a:tailEnd type="none" w="med" len="med"/>
          </a:ln>
          <a:effectLst/>
        </p:spPr>
      </p:cxnSp>
      <p:sp>
        <p:nvSpPr>
          <p:cNvPr id="20" name="Freeform 19"/>
          <p:cNvSpPr/>
          <p:nvPr/>
        </p:nvSpPr>
        <p:spPr bwMode="auto">
          <a:xfrm>
            <a:off x="1661375" y="1135487"/>
            <a:ext cx="1124755" cy="371341"/>
          </a:xfrm>
          <a:custGeom>
            <a:avLst/>
            <a:gdLst>
              <a:gd name="connsiteX0" fmla="*/ 0 w 1124755"/>
              <a:gd name="connsiteY0" fmla="*/ 75127 h 371341"/>
              <a:gd name="connsiteX1" fmla="*/ 631064 w 1124755"/>
              <a:gd name="connsiteY1" fmla="*/ 49369 h 371341"/>
              <a:gd name="connsiteX2" fmla="*/ 1107583 w 1124755"/>
              <a:gd name="connsiteY2" fmla="*/ 371341 h 371341"/>
            </a:gdLst>
            <a:ahLst/>
            <a:cxnLst>
              <a:cxn ang="0">
                <a:pos x="connsiteX0" y="connsiteY0"/>
              </a:cxn>
              <a:cxn ang="0">
                <a:pos x="connsiteX1" y="connsiteY1"/>
              </a:cxn>
              <a:cxn ang="0">
                <a:pos x="connsiteX2" y="connsiteY2"/>
              </a:cxn>
            </a:cxnLst>
            <a:rect l="l" t="t" r="r" b="b"/>
            <a:pathLst>
              <a:path w="1124755" h="371341">
                <a:moveTo>
                  <a:pt x="0" y="75127"/>
                </a:moveTo>
                <a:cubicBezTo>
                  <a:pt x="223233" y="37563"/>
                  <a:pt x="446467" y="0"/>
                  <a:pt x="631064" y="49369"/>
                </a:cubicBezTo>
                <a:cubicBezTo>
                  <a:pt x="815661" y="98738"/>
                  <a:pt x="1124755" y="330558"/>
                  <a:pt x="1107583" y="371341"/>
                </a:cubicBezTo>
              </a:path>
            </a:pathLst>
          </a:custGeom>
          <a:noFill/>
          <a:ln w="28575" cap="flat" cmpd="sng" algn="ctr">
            <a:solidFill>
              <a:schemeClr val="tx2">
                <a:lumMod val="60000"/>
                <a:lumOff val="40000"/>
              </a:schemeClr>
            </a:solidFill>
            <a:prstDash val="solid"/>
            <a:round/>
            <a:headEnd type="triangle" w="med" len="med"/>
            <a:tailEnd type="triangle" w="med" len="med"/>
          </a:ln>
          <a:effectLst/>
        </p:spPr>
        <p:txBody>
          <a:bodyPr rtlCol="0" anchor="ctr"/>
          <a:lstStyle/>
          <a:p>
            <a:pPr algn="ctr"/>
            <a:endParaRPr lang="en-US"/>
          </a:p>
        </p:txBody>
      </p:sp>
      <p:sp>
        <p:nvSpPr>
          <p:cNvPr id="21" name="Freeform 20"/>
          <p:cNvSpPr/>
          <p:nvPr/>
        </p:nvSpPr>
        <p:spPr bwMode="auto">
          <a:xfrm rot="11068826">
            <a:off x="566925" y="5750598"/>
            <a:ext cx="1124755" cy="371341"/>
          </a:xfrm>
          <a:custGeom>
            <a:avLst/>
            <a:gdLst>
              <a:gd name="connsiteX0" fmla="*/ 0 w 1124755"/>
              <a:gd name="connsiteY0" fmla="*/ 75127 h 371341"/>
              <a:gd name="connsiteX1" fmla="*/ 631064 w 1124755"/>
              <a:gd name="connsiteY1" fmla="*/ 49369 h 371341"/>
              <a:gd name="connsiteX2" fmla="*/ 1107583 w 1124755"/>
              <a:gd name="connsiteY2" fmla="*/ 371341 h 371341"/>
            </a:gdLst>
            <a:ahLst/>
            <a:cxnLst>
              <a:cxn ang="0">
                <a:pos x="connsiteX0" y="connsiteY0"/>
              </a:cxn>
              <a:cxn ang="0">
                <a:pos x="connsiteX1" y="connsiteY1"/>
              </a:cxn>
              <a:cxn ang="0">
                <a:pos x="connsiteX2" y="connsiteY2"/>
              </a:cxn>
            </a:cxnLst>
            <a:rect l="l" t="t" r="r" b="b"/>
            <a:pathLst>
              <a:path w="1124755" h="371341">
                <a:moveTo>
                  <a:pt x="0" y="75127"/>
                </a:moveTo>
                <a:cubicBezTo>
                  <a:pt x="223233" y="37563"/>
                  <a:pt x="446467" y="0"/>
                  <a:pt x="631064" y="49369"/>
                </a:cubicBezTo>
                <a:cubicBezTo>
                  <a:pt x="815661" y="98738"/>
                  <a:pt x="1124755" y="330558"/>
                  <a:pt x="1107583" y="371341"/>
                </a:cubicBezTo>
              </a:path>
            </a:pathLst>
          </a:custGeom>
          <a:noFill/>
          <a:ln w="28575" cap="flat" cmpd="sng" algn="ctr">
            <a:solidFill>
              <a:schemeClr val="tx2">
                <a:lumMod val="60000"/>
                <a:lumOff val="40000"/>
              </a:schemeClr>
            </a:solidFill>
            <a:prstDash val="solid"/>
            <a:round/>
            <a:headEnd type="triangle" w="med" len="med"/>
            <a:tailEnd type="triangle" w="med" len="med"/>
          </a:ln>
          <a:effectLst/>
        </p:spPr>
        <p:txBody>
          <a:bodyPr rtlCol="0" anchor="ctr"/>
          <a:lstStyle/>
          <a:p>
            <a:pPr algn="ctr"/>
            <a:endParaRPr lang="en-US"/>
          </a:p>
        </p:txBody>
      </p:sp>
      <p:sp>
        <p:nvSpPr>
          <p:cNvPr id="13" name="Right Arrow 12"/>
          <p:cNvSpPr/>
          <p:nvPr/>
        </p:nvSpPr>
        <p:spPr bwMode="auto">
          <a:xfrm rot="1100816">
            <a:off x="717317" y="3266825"/>
            <a:ext cx="386864" cy="276904"/>
          </a:xfrm>
          <a:prstGeom prst="rightArrow">
            <a:avLst>
              <a:gd name="adj1" fmla="val 50000"/>
              <a:gd name="adj2" fmla="val 52024"/>
            </a:avLst>
          </a:prstGeom>
          <a:solidFill>
            <a:srgbClr val="FF0000"/>
          </a:solidFill>
          <a:ln w="28575" cap="flat" cmpd="sng" algn="ctr">
            <a:solidFill>
              <a:srgbClr val="C0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14" name="Rectangle 13"/>
          <p:cNvSpPr/>
          <p:nvPr/>
        </p:nvSpPr>
        <p:spPr>
          <a:xfrm>
            <a:off x="179512" y="3645024"/>
            <a:ext cx="1184940" cy="492443"/>
          </a:xfrm>
          <a:prstGeom prst="rect">
            <a:avLst/>
          </a:prstGeom>
        </p:spPr>
        <p:txBody>
          <a:bodyPr wrap="none">
            <a:spAutoFit/>
          </a:bodyPr>
          <a:lstStyle/>
          <a:p>
            <a:r>
              <a:rPr lang="en-US" sz="1300" b="1" dirty="0" smtClean="0">
                <a:solidFill>
                  <a:srgbClr val="C00000"/>
                </a:solidFill>
              </a:rPr>
              <a:t>3D Viewing </a:t>
            </a:r>
          </a:p>
          <a:p>
            <a:r>
              <a:rPr lang="en-US" sz="1300" b="1" dirty="0" smtClean="0">
                <a:solidFill>
                  <a:srgbClr val="C00000"/>
                </a:solidFill>
              </a:rPr>
              <a:t>direction</a:t>
            </a:r>
            <a:endParaRPr lang="en-US" sz="1300" b="1" dirty="0">
              <a:solidFill>
                <a:srgbClr val="C00000"/>
              </a:solidFill>
            </a:endParaRPr>
          </a:p>
        </p:txBody>
      </p:sp>
      <p:cxnSp>
        <p:nvCxnSpPr>
          <p:cNvPr id="17" name="Straight Connector 16"/>
          <p:cNvCxnSpPr/>
          <p:nvPr/>
        </p:nvCxnSpPr>
        <p:spPr bwMode="auto">
          <a:xfrm rot="10800000">
            <a:off x="1219200" y="3505200"/>
            <a:ext cx="472482" cy="1398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pic>
        <p:nvPicPr>
          <p:cNvPr id="26" name="Content Placeholder 5" descr="select.gif"/>
          <p:cNvPicPr>
            <a:picLocks noChangeAspect="1"/>
          </p:cNvPicPr>
          <p:nvPr/>
        </p:nvPicPr>
        <p:blipFill>
          <a:blip r:embed="rId2" cstate="print"/>
          <a:stretch>
            <a:fillRect/>
          </a:stretch>
        </p:blipFill>
        <p:spPr bwMode="auto">
          <a:xfrm>
            <a:off x="4991472" y="4424536"/>
            <a:ext cx="228600" cy="228600"/>
          </a:xfrm>
          <a:prstGeom prst="rect">
            <a:avLst/>
          </a:prstGeom>
          <a:noFill/>
          <a:ln w="9525">
            <a:solidFill>
              <a:srgbClr val="000000"/>
            </a:solid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Navigation </a:t>
            </a:r>
            <a:r>
              <a:rPr lang="en-US" dirty="0"/>
              <a:t>– Viewport lines </a:t>
            </a:r>
            <a:r>
              <a:rPr lang="en-US" baseline="30000" dirty="0" smtClean="0"/>
              <a:t>[2/2]</a:t>
            </a:r>
            <a:endParaRPr lang="en-US" baseline="30000" dirty="0"/>
          </a:p>
        </p:txBody>
      </p:sp>
      <p:sp>
        <p:nvSpPr>
          <p:cNvPr id="14" name="Content Placeholder 4"/>
          <p:cNvSpPr>
            <a:spLocks noGrp="1"/>
          </p:cNvSpPr>
          <p:nvPr>
            <p:ph idx="1"/>
          </p:nvPr>
        </p:nvSpPr>
        <p:spPr>
          <a:xfrm>
            <a:off x="2987824" y="1052736"/>
            <a:ext cx="5832648" cy="3168352"/>
          </a:xfrm>
        </p:spPr>
        <p:txBody>
          <a:bodyPr/>
          <a:lstStyle/>
          <a:p>
            <a:pPr>
              <a:buNone/>
            </a:pPr>
            <a:r>
              <a:rPr lang="en-US" b="1" dirty="0" smtClean="0"/>
              <a:t>Centering Viewports</a:t>
            </a:r>
            <a:endParaRPr lang="en-US" dirty="0" smtClean="0"/>
          </a:p>
          <a:p>
            <a:r>
              <a:rPr lang="en-US" dirty="0" smtClean="0"/>
              <a:t>When snapping to grid     is activated</a:t>
            </a:r>
          </a:p>
          <a:p>
            <a:r>
              <a:rPr lang="en-US" dirty="0" smtClean="0"/>
              <a:t>The center of the viewport will be aligned to the grid (step of 1/10 of the main grid)</a:t>
            </a:r>
          </a:p>
          <a:p>
            <a:r>
              <a:rPr lang="en-US" dirty="0"/>
              <a:t>[</a:t>
            </a:r>
            <a:r>
              <a:rPr lang="en-US" dirty="0" smtClean="0">
                <a:solidFill>
                  <a:srgbClr val="800000"/>
                </a:solidFill>
              </a:rPr>
              <a:t>Shift</a:t>
            </a:r>
            <a:r>
              <a:rPr lang="en-US" dirty="0"/>
              <a:t>] </a:t>
            </a:r>
            <a:r>
              <a:rPr lang="en-US" dirty="0" smtClean="0"/>
              <a:t>key while toggle the snapping action;</a:t>
            </a:r>
          </a:p>
          <a:p>
            <a:r>
              <a:rPr lang="en-US" dirty="0" smtClean="0"/>
              <a:t>Alternative, it can be centered on the vertices of the selected bodies;</a:t>
            </a:r>
          </a:p>
          <a:p>
            <a:r>
              <a:rPr lang="en-US" dirty="0" smtClean="0"/>
              <a:t>By dragging a viewport center it always moves the center on the current viewing plane.</a:t>
            </a:r>
          </a:p>
          <a:p>
            <a:r>
              <a:rPr lang="en-US" dirty="0" smtClean="0"/>
              <a:t>Press [</a:t>
            </a:r>
            <a:r>
              <a:rPr lang="en-US" dirty="0" smtClean="0">
                <a:solidFill>
                  <a:srgbClr val="800000"/>
                </a:solidFill>
              </a:rPr>
              <a:t>Ctrl</a:t>
            </a:r>
            <a:r>
              <a:rPr lang="en-US" dirty="0" smtClean="0"/>
              <a:t>] if you want to have a relative move</a:t>
            </a:r>
          </a:p>
          <a:p>
            <a:pPr>
              <a:buNone/>
            </a:pPr>
            <a:endParaRPr lang="en-US" dirty="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36</a:t>
            </a:fld>
            <a:endParaRPr lang="en-US"/>
          </a:p>
        </p:txBody>
      </p:sp>
      <p:sp>
        <p:nvSpPr>
          <p:cNvPr id="15" name="Slide Number Placeholder 3"/>
          <p:cNvSpPr txBox="1">
            <a:spLocks/>
          </p:cNvSpPr>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27AB8A-85D7-42FA-A00C-4974CBA87BCC}" type="slidenum">
              <a:rPr kumimoji="0" lang="en-US" sz="1200" b="0" i="0" u="none" strike="noStrike" kern="1200" cap="none" spc="0" normalizeH="0" baseline="0" noProof="0" smtClean="0">
                <a:ln>
                  <a:noFill/>
                </a:ln>
                <a:solidFill>
                  <a:schemeClr val="tx1"/>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chemeClr val="tx1"/>
              </a:solidFill>
              <a:effectLst/>
              <a:uLnTx/>
              <a:uFillTx/>
              <a:latin typeface="Tahoma" pitchFamily="34" charset="0"/>
              <a:ea typeface="+mn-ea"/>
              <a:cs typeface="+mn-cs"/>
            </a:endParaRPr>
          </a:p>
        </p:txBody>
      </p:sp>
      <p:cxnSp>
        <p:nvCxnSpPr>
          <p:cNvPr id="16" name="Straight Connector 15"/>
          <p:cNvCxnSpPr/>
          <p:nvPr/>
        </p:nvCxnSpPr>
        <p:spPr bwMode="auto">
          <a:xfrm rot="5400000">
            <a:off x="-900608" y="3068960"/>
            <a:ext cx="5112568" cy="1224136"/>
          </a:xfrm>
          <a:prstGeom prst="line">
            <a:avLst/>
          </a:prstGeom>
          <a:solidFill>
            <a:schemeClr val="accent1"/>
          </a:solidFill>
          <a:ln w="38100" cap="flat" cmpd="sng" algn="ctr">
            <a:solidFill>
              <a:srgbClr val="FF0000"/>
            </a:solidFill>
            <a:prstDash val="sysDash"/>
            <a:round/>
            <a:headEnd type="none" w="med" len="med"/>
            <a:tailEnd type="none" w="med" len="med"/>
          </a:ln>
          <a:effectLst/>
        </p:spPr>
      </p:cxnSp>
      <p:sp>
        <p:nvSpPr>
          <p:cNvPr id="17" name="Rectangle 16"/>
          <p:cNvSpPr/>
          <p:nvPr/>
        </p:nvSpPr>
        <p:spPr bwMode="auto">
          <a:xfrm>
            <a:off x="1547664" y="3501008"/>
            <a:ext cx="216024" cy="216024"/>
          </a:xfrm>
          <a:prstGeom prst="rect">
            <a:avLst/>
          </a:prstGeom>
          <a:noFill/>
          <a:ln w="38100" cap="flat" cmpd="sng" algn="ctr">
            <a:solidFill>
              <a:srgbClr val="FF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cxnSp>
        <p:nvCxnSpPr>
          <p:cNvPr id="25" name="Straight Connector 24"/>
          <p:cNvCxnSpPr/>
          <p:nvPr/>
        </p:nvCxnSpPr>
        <p:spPr bwMode="auto">
          <a:xfrm rot="10800000">
            <a:off x="1219200" y="3505200"/>
            <a:ext cx="472482" cy="139824"/>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27" name="Rectangle 26"/>
          <p:cNvSpPr/>
          <p:nvPr/>
        </p:nvSpPr>
        <p:spPr bwMode="auto">
          <a:xfrm>
            <a:off x="2699792" y="4797152"/>
            <a:ext cx="2304256" cy="1656184"/>
          </a:xfrm>
          <a:prstGeom prst="rect">
            <a:avLst/>
          </a:prstGeom>
          <a:solidFill>
            <a:schemeClr val="accent3">
              <a:lumMod val="65000"/>
            </a:schemeClr>
          </a:solidFill>
          <a:ln w="25400" cap="flat" cmpd="sng" algn="ctr">
            <a:solidFill>
              <a:srgbClr val="00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28" name="Rectangle 27"/>
          <p:cNvSpPr/>
          <p:nvPr/>
        </p:nvSpPr>
        <p:spPr bwMode="auto">
          <a:xfrm>
            <a:off x="2987824" y="5085184"/>
            <a:ext cx="1656184" cy="1080120"/>
          </a:xfrm>
          <a:prstGeom prst="rect">
            <a:avLst/>
          </a:prstGeom>
          <a:solidFill>
            <a:srgbClr val="7030A0"/>
          </a:solidFill>
          <a:ln w="25400" cap="flat" cmpd="sng" algn="ctr">
            <a:solidFill>
              <a:schemeClr val="tx2">
                <a:lumMod val="60000"/>
                <a:lumOff val="40000"/>
              </a:schemeClr>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31" name="Oval 30"/>
          <p:cNvSpPr/>
          <p:nvPr/>
        </p:nvSpPr>
        <p:spPr bwMode="auto">
          <a:xfrm>
            <a:off x="4619625" y="5065390"/>
            <a:ext cx="73152" cy="73152"/>
          </a:xfrm>
          <a:prstGeom prst="ellipse">
            <a:avLst/>
          </a:prstGeom>
          <a:solidFill>
            <a:srgbClr val="FFFF00"/>
          </a:solidFill>
          <a:ln w="28575" cap="flat" cmpd="sng" algn="ctr">
            <a:solidFill>
              <a:srgbClr val="FFFF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32" name="Oval 31"/>
          <p:cNvSpPr/>
          <p:nvPr/>
        </p:nvSpPr>
        <p:spPr bwMode="auto">
          <a:xfrm>
            <a:off x="4622676" y="6135638"/>
            <a:ext cx="73152" cy="73152"/>
          </a:xfrm>
          <a:prstGeom prst="ellipse">
            <a:avLst/>
          </a:prstGeom>
          <a:solidFill>
            <a:srgbClr val="FFFF00"/>
          </a:solidFill>
          <a:ln w="28575" cap="flat" cmpd="sng" algn="ctr">
            <a:solidFill>
              <a:srgbClr val="FFFF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33" name="Oval 32"/>
          <p:cNvSpPr/>
          <p:nvPr/>
        </p:nvSpPr>
        <p:spPr bwMode="auto">
          <a:xfrm>
            <a:off x="2962275" y="5065390"/>
            <a:ext cx="73152" cy="73152"/>
          </a:xfrm>
          <a:prstGeom prst="ellipse">
            <a:avLst/>
          </a:prstGeom>
          <a:solidFill>
            <a:srgbClr val="FFFF00"/>
          </a:solidFill>
          <a:ln w="28575" cap="flat" cmpd="sng" algn="ctr">
            <a:solidFill>
              <a:srgbClr val="FFFF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34" name="Oval 33"/>
          <p:cNvSpPr/>
          <p:nvPr/>
        </p:nvSpPr>
        <p:spPr bwMode="auto">
          <a:xfrm>
            <a:off x="2955801" y="6126113"/>
            <a:ext cx="73152" cy="73152"/>
          </a:xfrm>
          <a:prstGeom prst="ellipse">
            <a:avLst/>
          </a:prstGeom>
          <a:solidFill>
            <a:srgbClr val="FFFF00"/>
          </a:solidFill>
          <a:ln w="28575" cap="flat" cmpd="sng" algn="ctr">
            <a:solidFill>
              <a:srgbClr val="FFFF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cxnSp>
        <p:nvCxnSpPr>
          <p:cNvPr id="18" name="Straight Connector 17"/>
          <p:cNvCxnSpPr>
            <a:stCxn id="17" idx="3"/>
          </p:cNvCxnSpPr>
          <p:nvPr/>
        </p:nvCxnSpPr>
        <p:spPr bwMode="auto">
          <a:xfrm>
            <a:off x="1763688" y="3609020"/>
            <a:ext cx="1080120" cy="1332148"/>
          </a:xfrm>
          <a:prstGeom prst="line">
            <a:avLst/>
          </a:prstGeom>
          <a:solidFill>
            <a:schemeClr val="accent1"/>
          </a:solidFill>
          <a:ln w="28575" cap="flat" cmpd="sng" algn="ctr">
            <a:solidFill>
              <a:schemeClr val="tx1"/>
            </a:solidFill>
            <a:prstDash val="solid"/>
            <a:round/>
            <a:headEnd type="none" w="sm" len="sm"/>
            <a:tailEnd type="triangle" w="lg" len="med"/>
          </a:ln>
          <a:effectLst/>
        </p:spPr>
      </p:cxnSp>
      <p:sp>
        <p:nvSpPr>
          <p:cNvPr id="19" name="Litebulb"/>
          <p:cNvSpPr>
            <a:spLocks noEditPoints="1" noChangeArrowheads="1"/>
          </p:cNvSpPr>
          <p:nvPr/>
        </p:nvSpPr>
        <p:spPr bwMode="auto">
          <a:xfrm>
            <a:off x="3003240" y="3452428"/>
            <a:ext cx="304800" cy="457200"/>
          </a:xfrm>
          <a:custGeom>
            <a:avLst/>
            <a:gdLst>
              <a:gd name="T0" fmla="*/ 10800 w 21600"/>
              <a:gd name="T1" fmla="*/ 0 h 21600"/>
              <a:gd name="T2" fmla="*/ 21600 w 21600"/>
              <a:gd name="T3" fmla="*/ 7782 h 21600"/>
              <a:gd name="T4" fmla="*/ 0 w 21600"/>
              <a:gd name="T5" fmla="*/ 7782 h 21600"/>
              <a:gd name="T6" fmla="*/ 10800 w 21600"/>
              <a:gd name="T7" fmla="*/ 21600 h 21600"/>
              <a:gd name="T8" fmla="*/ 3556 w 21600"/>
              <a:gd name="T9" fmla="*/ 2188 h 21600"/>
              <a:gd name="T10" fmla="*/ 18277 w 21600"/>
              <a:gd name="T11" fmla="*/ 9282 h 21600"/>
            </a:gdLst>
            <a:ahLst/>
            <a:cxnLst>
              <a:cxn ang="0">
                <a:pos x="T0" y="T1"/>
              </a:cxn>
              <a:cxn ang="0">
                <a:pos x="T2" y="T3"/>
              </a:cxn>
              <a:cxn ang="0">
                <a:pos x="T4" y="T5"/>
              </a:cxn>
              <a:cxn ang="0">
                <a:pos x="T6" y="T7"/>
              </a:cxn>
            </a:cxnLst>
            <a:rect l="T8" t="T9" r="T10" b="T11"/>
            <a:pathLst>
              <a:path w="21600" h="21600" extrusionOk="0">
                <a:moveTo>
                  <a:pt x="10825" y="21723"/>
                </a:moveTo>
                <a:lnTo>
                  <a:pt x="11215" y="21723"/>
                </a:lnTo>
                <a:lnTo>
                  <a:pt x="11552" y="21688"/>
                </a:lnTo>
                <a:lnTo>
                  <a:pt x="11916" y="21617"/>
                </a:lnTo>
                <a:lnTo>
                  <a:pt x="12253" y="21547"/>
                </a:lnTo>
                <a:lnTo>
                  <a:pt x="12617" y="21441"/>
                </a:lnTo>
                <a:lnTo>
                  <a:pt x="12902" y="21317"/>
                </a:lnTo>
                <a:lnTo>
                  <a:pt x="13162" y="21176"/>
                </a:lnTo>
                <a:lnTo>
                  <a:pt x="13396" y="21000"/>
                </a:lnTo>
                <a:lnTo>
                  <a:pt x="13655" y="20841"/>
                </a:lnTo>
                <a:lnTo>
                  <a:pt x="13863" y="20629"/>
                </a:lnTo>
                <a:lnTo>
                  <a:pt x="14045" y="20435"/>
                </a:lnTo>
                <a:lnTo>
                  <a:pt x="14200" y="20223"/>
                </a:lnTo>
                <a:lnTo>
                  <a:pt x="14356" y="19994"/>
                </a:lnTo>
                <a:lnTo>
                  <a:pt x="14460" y="19747"/>
                </a:lnTo>
                <a:lnTo>
                  <a:pt x="14512" y="19482"/>
                </a:lnTo>
                <a:lnTo>
                  <a:pt x="14512" y="19235"/>
                </a:lnTo>
                <a:lnTo>
                  <a:pt x="14512" y="19147"/>
                </a:lnTo>
                <a:lnTo>
                  <a:pt x="14512" y="18900"/>
                </a:lnTo>
                <a:lnTo>
                  <a:pt x="14512" y="18529"/>
                </a:lnTo>
                <a:lnTo>
                  <a:pt x="14512" y="18052"/>
                </a:lnTo>
                <a:lnTo>
                  <a:pt x="14512" y="17505"/>
                </a:lnTo>
                <a:lnTo>
                  <a:pt x="14512" y="16976"/>
                </a:lnTo>
                <a:lnTo>
                  <a:pt x="14512" y="16464"/>
                </a:lnTo>
                <a:lnTo>
                  <a:pt x="14512" y="15952"/>
                </a:lnTo>
                <a:lnTo>
                  <a:pt x="14512" y="15758"/>
                </a:lnTo>
                <a:lnTo>
                  <a:pt x="14616" y="15547"/>
                </a:lnTo>
                <a:lnTo>
                  <a:pt x="14694" y="15352"/>
                </a:lnTo>
                <a:lnTo>
                  <a:pt x="14798" y="15141"/>
                </a:lnTo>
                <a:lnTo>
                  <a:pt x="15161" y="14735"/>
                </a:lnTo>
                <a:lnTo>
                  <a:pt x="15602" y="14329"/>
                </a:lnTo>
                <a:lnTo>
                  <a:pt x="16745" y="13552"/>
                </a:lnTo>
                <a:lnTo>
                  <a:pt x="18043" y="12670"/>
                </a:lnTo>
                <a:lnTo>
                  <a:pt x="18744" y="12194"/>
                </a:lnTo>
                <a:lnTo>
                  <a:pt x="19341" y="11647"/>
                </a:lnTo>
                <a:lnTo>
                  <a:pt x="19938" y="11099"/>
                </a:lnTo>
                <a:lnTo>
                  <a:pt x="20483" y="10464"/>
                </a:lnTo>
                <a:lnTo>
                  <a:pt x="20743" y="10164"/>
                </a:lnTo>
                <a:lnTo>
                  <a:pt x="20950" y="9794"/>
                </a:lnTo>
                <a:lnTo>
                  <a:pt x="21132" y="9441"/>
                </a:lnTo>
                <a:lnTo>
                  <a:pt x="21288" y="9035"/>
                </a:lnTo>
                <a:lnTo>
                  <a:pt x="21444" y="8664"/>
                </a:lnTo>
                <a:lnTo>
                  <a:pt x="21548" y="8223"/>
                </a:lnTo>
                <a:lnTo>
                  <a:pt x="21600" y="7782"/>
                </a:lnTo>
                <a:lnTo>
                  <a:pt x="21600" y="7341"/>
                </a:lnTo>
                <a:lnTo>
                  <a:pt x="21600" y="6935"/>
                </a:lnTo>
                <a:lnTo>
                  <a:pt x="21548" y="6564"/>
                </a:lnTo>
                <a:lnTo>
                  <a:pt x="21496" y="6229"/>
                </a:lnTo>
                <a:lnTo>
                  <a:pt x="21392" y="5858"/>
                </a:lnTo>
                <a:lnTo>
                  <a:pt x="21288" y="5523"/>
                </a:lnTo>
                <a:lnTo>
                  <a:pt x="21132" y="5135"/>
                </a:lnTo>
                <a:lnTo>
                  <a:pt x="20950" y="4800"/>
                </a:lnTo>
                <a:lnTo>
                  <a:pt x="20743" y="4464"/>
                </a:lnTo>
                <a:lnTo>
                  <a:pt x="20535" y="4164"/>
                </a:lnTo>
                <a:lnTo>
                  <a:pt x="20301" y="3847"/>
                </a:lnTo>
                <a:lnTo>
                  <a:pt x="20042" y="3547"/>
                </a:lnTo>
                <a:lnTo>
                  <a:pt x="19782" y="3247"/>
                </a:lnTo>
                <a:lnTo>
                  <a:pt x="19133" y="2664"/>
                </a:lnTo>
                <a:lnTo>
                  <a:pt x="18458" y="2152"/>
                </a:lnTo>
                <a:lnTo>
                  <a:pt x="17705" y="1694"/>
                </a:lnTo>
                <a:lnTo>
                  <a:pt x="16849" y="1252"/>
                </a:lnTo>
                <a:lnTo>
                  <a:pt x="16407" y="1076"/>
                </a:lnTo>
                <a:lnTo>
                  <a:pt x="15940" y="900"/>
                </a:lnTo>
                <a:lnTo>
                  <a:pt x="15499" y="741"/>
                </a:lnTo>
                <a:lnTo>
                  <a:pt x="15057" y="600"/>
                </a:lnTo>
                <a:lnTo>
                  <a:pt x="14564" y="458"/>
                </a:lnTo>
                <a:lnTo>
                  <a:pt x="14045" y="335"/>
                </a:lnTo>
                <a:lnTo>
                  <a:pt x="13500" y="229"/>
                </a:lnTo>
                <a:lnTo>
                  <a:pt x="13006" y="158"/>
                </a:lnTo>
                <a:lnTo>
                  <a:pt x="12461" y="88"/>
                </a:lnTo>
                <a:lnTo>
                  <a:pt x="11968" y="52"/>
                </a:lnTo>
                <a:lnTo>
                  <a:pt x="11423" y="17"/>
                </a:lnTo>
                <a:lnTo>
                  <a:pt x="10825" y="17"/>
                </a:lnTo>
                <a:lnTo>
                  <a:pt x="10254" y="17"/>
                </a:lnTo>
                <a:lnTo>
                  <a:pt x="9709" y="52"/>
                </a:lnTo>
                <a:lnTo>
                  <a:pt x="9216" y="88"/>
                </a:lnTo>
                <a:lnTo>
                  <a:pt x="8671" y="158"/>
                </a:lnTo>
                <a:lnTo>
                  <a:pt x="8177" y="229"/>
                </a:lnTo>
                <a:lnTo>
                  <a:pt x="7632" y="335"/>
                </a:lnTo>
                <a:lnTo>
                  <a:pt x="7113" y="458"/>
                </a:lnTo>
                <a:lnTo>
                  <a:pt x="6620" y="600"/>
                </a:lnTo>
                <a:lnTo>
                  <a:pt x="6178" y="741"/>
                </a:lnTo>
                <a:lnTo>
                  <a:pt x="5737" y="900"/>
                </a:lnTo>
                <a:lnTo>
                  <a:pt x="5270" y="1076"/>
                </a:lnTo>
                <a:lnTo>
                  <a:pt x="4828" y="1252"/>
                </a:lnTo>
                <a:lnTo>
                  <a:pt x="3972" y="1694"/>
                </a:lnTo>
                <a:lnTo>
                  <a:pt x="3219" y="2152"/>
                </a:lnTo>
                <a:lnTo>
                  <a:pt x="2544" y="2664"/>
                </a:lnTo>
                <a:lnTo>
                  <a:pt x="1895" y="3247"/>
                </a:lnTo>
                <a:lnTo>
                  <a:pt x="1635" y="3547"/>
                </a:lnTo>
                <a:lnTo>
                  <a:pt x="1375" y="3847"/>
                </a:lnTo>
                <a:lnTo>
                  <a:pt x="1142" y="4164"/>
                </a:lnTo>
                <a:lnTo>
                  <a:pt x="934" y="4464"/>
                </a:lnTo>
                <a:lnTo>
                  <a:pt x="726" y="4800"/>
                </a:lnTo>
                <a:lnTo>
                  <a:pt x="545" y="5135"/>
                </a:lnTo>
                <a:lnTo>
                  <a:pt x="389" y="5523"/>
                </a:lnTo>
                <a:lnTo>
                  <a:pt x="285" y="5858"/>
                </a:lnTo>
                <a:lnTo>
                  <a:pt x="181" y="6229"/>
                </a:lnTo>
                <a:lnTo>
                  <a:pt x="129" y="6564"/>
                </a:lnTo>
                <a:lnTo>
                  <a:pt x="77" y="6935"/>
                </a:lnTo>
                <a:lnTo>
                  <a:pt x="77" y="7341"/>
                </a:lnTo>
                <a:lnTo>
                  <a:pt x="77" y="7782"/>
                </a:lnTo>
                <a:lnTo>
                  <a:pt x="129" y="8223"/>
                </a:lnTo>
                <a:lnTo>
                  <a:pt x="233" y="8664"/>
                </a:lnTo>
                <a:lnTo>
                  <a:pt x="389" y="9035"/>
                </a:lnTo>
                <a:lnTo>
                  <a:pt x="545" y="9441"/>
                </a:lnTo>
                <a:lnTo>
                  <a:pt x="726" y="9794"/>
                </a:lnTo>
                <a:lnTo>
                  <a:pt x="934" y="10164"/>
                </a:lnTo>
                <a:lnTo>
                  <a:pt x="1194" y="10464"/>
                </a:lnTo>
                <a:lnTo>
                  <a:pt x="1739" y="11099"/>
                </a:lnTo>
                <a:lnTo>
                  <a:pt x="2336" y="11647"/>
                </a:lnTo>
                <a:lnTo>
                  <a:pt x="2933" y="12194"/>
                </a:lnTo>
                <a:lnTo>
                  <a:pt x="3634" y="12670"/>
                </a:lnTo>
                <a:lnTo>
                  <a:pt x="4932" y="13552"/>
                </a:lnTo>
                <a:lnTo>
                  <a:pt x="6075" y="14329"/>
                </a:lnTo>
                <a:lnTo>
                  <a:pt x="6516" y="14735"/>
                </a:lnTo>
                <a:lnTo>
                  <a:pt x="6879" y="15141"/>
                </a:lnTo>
                <a:lnTo>
                  <a:pt x="6983" y="15352"/>
                </a:lnTo>
                <a:lnTo>
                  <a:pt x="7061" y="15547"/>
                </a:lnTo>
                <a:lnTo>
                  <a:pt x="7165" y="15758"/>
                </a:lnTo>
                <a:lnTo>
                  <a:pt x="7165" y="15952"/>
                </a:lnTo>
                <a:lnTo>
                  <a:pt x="7165" y="16464"/>
                </a:lnTo>
                <a:lnTo>
                  <a:pt x="7165" y="16976"/>
                </a:lnTo>
                <a:lnTo>
                  <a:pt x="7165" y="17505"/>
                </a:lnTo>
                <a:lnTo>
                  <a:pt x="7165" y="18052"/>
                </a:lnTo>
                <a:lnTo>
                  <a:pt x="7165" y="18529"/>
                </a:lnTo>
                <a:lnTo>
                  <a:pt x="7165" y="18900"/>
                </a:lnTo>
                <a:lnTo>
                  <a:pt x="7165" y="19147"/>
                </a:lnTo>
                <a:lnTo>
                  <a:pt x="7165" y="19235"/>
                </a:lnTo>
                <a:lnTo>
                  <a:pt x="7165" y="19482"/>
                </a:lnTo>
                <a:lnTo>
                  <a:pt x="7217" y="19747"/>
                </a:lnTo>
                <a:lnTo>
                  <a:pt x="7321" y="19994"/>
                </a:lnTo>
                <a:lnTo>
                  <a:pt x="7476" y="20223"/>
                </a:lnTo>
                <a:lnTo>
                  <a:pt x="7632" y="20435"/>
                </a:lnTo>
                <a:lnTo>
                  <a:pt x="7814" y="20629"/>
                </a:lnTo>
                <a:lnTo>
                  <a:pt x="8022" y="20841"/>
                </a:lnTo>
                <a:lnTo>
                  <a:pt x="8281" y="21000"/>
                </a:lnTo>
                <a:lnTo>
                  <a:pt x="8515" y="21176"/>
                </a:lnTo>
                <a:lnTo>
                  <a:pt x="8775" y="21317"/>
                </a:lnTo>
                <a:lnTo>
                  <a:pt x="9060" y="21441"/>
                </a:lnTo>
                <a:lnTo>
                  <a:pt x="9424" y="21547"/>
                </a:lnTo>
                <a:lnTo>
                  <a:pt x="9761" y="21617"/>
                </a:lnTo>
                <a:lnTo>
                  <a:pt x="10125" y="21688"/>
                </a:lnTo>
                <a:lnTo>
                  <a:pt x="10462" y="21723"/>
                </a:lnTo>
                <a:lnTo>
                  <a:pt x="10825" y="21723"/>
                </a:lnTo>
                <a:close/>
              </a:path>
              <a:path w="21600" h="21600" extrusionOk="0">
                <a:moveTo>
                  <a:pt x="9242" y="14417"/>
                </a:moveTo>
                <a:lnTo>
                  <a:pt x="8541" y="12035"/>
                </a:lnTo>
                <a:lnTo>
                  <a:pt x="7295" y="10129"/>
                </a:lnTo>
                <a:lnTo>
                  <a:pt x="6905" y="9652"/>
                </a:lnTo>
                <a:lnTo>
                  <a:pt x="8541" y="10182"/>
                </a:lnTo>
                <a:lnTo>
                  <a:pt x="9787" y="9547"/>
                </a:lnTo>
                <a:lnTo>
                  <a:pt x="11189" y="10129"/>
                </a:lnTo>
                <a:lnTo>
                  <a:pt x="12279" y="9547"/>
                </a:lnTo>
                <a:lnTo>
                  <a:pt x="13370" y="10076"/>
                </a:lnTo>
                <a:lnTo>
                  <a:pt x="14850" y="9652"/>
                </a:lnTo>
                <a:lnTo>
                  <a:pt x="12902" y="12247"/>
                </a:lnTo>
                <a:lnTo>
                  <a:pt x="12357" y="14417"/>
                </a:lnTo>
                <a:moveTo>
                  <a:pt x="7191" y="15952"/>
                </a:moveTo>
                <a:lnTo>
                  <a:pt x="14512" y="15952"/>
                </a:lnTo>
                <a:lnTo>
                  <a:pt x="14512" y="17064"/>
                </a:lnTo>
                <a:lnTo>
                  <a:pt x="7191" y="17047"/>
                </a:lnTo>
                <a:lnTo>
                  <a:pt x="7191" y="18123"/>
                </a:lnTo>
                <a:lnTo>
                  <a:pt x="14512" y="18158"/>
                </a:lnTo>
                <a:lnTo>
                  <a:pt x="14538" y="19182"/>
                </a:lnTo>
                <a:lnTo>
                  <a:pt x="7217" y="19182"/>
                </a:lnTo>
              </a:path>
            </a:pathLst>
          </a:custGeom>
          <a:solidFill>
            <a:srgbClr val="FFFFCC"/>
          </a:solidFill>
          <a:ln w="19050">
            <a:solidFill>
              <a:srgbClr val="000000"/>
            </a:solidFill>
            <a:miter lim="800000"/>
            <a:headEnd/>
            <a:tailEnd/>
          </a:ln>
        </p:spPr>
        <p:txBody>
          <a:bodyPr/>
          <a:lstStyle/>
          <a:p>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12160" y="1484784"/>
            <a:ext cx="273600" cy="273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8"/>
          <p:cNvGrpSpPr/>
          <p:nvPr/>
        </p:nvGrpSpPr>
        <p:grpSpPr>
          <a:xfrm>
            <a:off x="899592" y="2204864"/>
            <a:ext cx="4266103" cy="1080120"/>
            <a:chOff x="4427984" y="1052736"/>
            <a:chExt cx="4266103" cy="1080120"/>
          </a:xfrm>
        </p:grpSpPr>
        <p:pic>
          <p:nvPicPr>
            <p:cNvPr id="30" name="Picture 2" descr="\\tsclient\boccone\Work\popup.png"/>
            <p:cNvPicPr>
              <a:picLocks noChangeAspect="1" noChangeArrowheads="1"/>
            </p:cNvPicPr>
            <p:nvPr/>
          </p:nvPicPr>
          <p:blipFill>
            <a:blip r:embed="rId2" cstate="print"/>
            <a:srcRect b="66437"/>
            <a:stretch>
              <a:fillRect/>
            </a:stretch>
          </p:blipFill>
          <p:spPr bwMode="auto">
            <a:xfrm>
              <a:off x="4427984" y="1052736"/>
              <a:ext cx="4266103" cy="1080120"/>
            </a:xfrm>
            <a:prstGeom prst="rect">
              <a:avLst/>
            </a:prstGeom>
            <a:noFill/>
          </p:spPr>
        </p:pic>
        <p:sp>
          <p:nvSpPr>
            <p:cNvPr id="31" name="Oval 30"/>
            <p:cNvSpPr/>
            <p:nvPr/>
          </p:nvSpPr>
          <p:spPr bwMode="auto">
            <a:xfrm>
              <a:off x="6876256" y="1556792"/>
              <a:ext cx="360040" cy="360040"/>
            </a:xfrm>
            <a:prstGeom prst="ellipse">
              <a:avLst/>
            </a:prstGeom>
            <a:noFill/>
            <a:ln w="57150" cap="flat" cmpd="sng" algn="ctr">
              <a:solidFill>
                <a:srgbClr val="FF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grpSp>
      <p:sp>
        <p:nvSpPr>
          <p:cNvPr id="2" name="Title 1"/>
          <p:cNvSpPr>
            <a:spLocks noGrp="1"/>
          </p:cNvSpPr>
          <p:nvPr>
            <p:ph type="title"/>
          </p:nvPr>
        </p:nvSpPr>
        <p:spPr/>
        <p:txBody>
          <a:bodyPr/>
          <a:lstStyle/>
          <a:p>
            <a:r>
              <a:rPr lang="en-US" dirty="0" smtClean="0"/>
              <a:t>Navigation – Projection dialog</a:t>
            </a:r>
            <a:endParaRPr lang="en-US" baseline="30000" dirty="0"/>
          </a:p>
        </p:txBody>
      </p:sp>
      <p:sp>
        <p:nvSpPr>
          <p:cNvPr id="35" name="Content Placeholder 4"/>
          <p:cNvSpPr>
            <a:spLocks noGrp="1"/>
          </p:cNvSpPr>
          <p:nvPr>
            <p:ph idx="1"/>
          </p:nvPr>
        </p:nvSpPr>
        <p:spPr>
          <a:xfrm>
            <a:off x="683568" y="1052736"/>
            <a:ext cx="4752528" cy="3168352"/>
          </a:xfrm>
        </p:spPr>
        <p:txBody>
          <a:bodyPr/>
          <a:lstStyle/>
          <a:p>
            <a:pPr marL="0" indent="0">
              <a:buNone/>
            </a:pPr>
            <a:r>
              <a:rPr lang="en-US" dirty="0" smtClean="0"/>
              <a:t>With the projection [</a:t>
            </a:r>
            <a:r>
              <a:rPr lang="en-US" b="1" dirty="0" smtClean="0">
                <a:solidFill>
                  <a:srgbClr val="800000"/>
                </a:solidFill>
              </a:rPr>
              <a:t>o</a:t>
            </a:r>
            <a:r>
              <a:rPr lang="en-US" dirty="0" smtClean="0"/>
              <a:t>]      button you can change, move, shift, rotate, save and reload the projection of a viewport</a:t>
            </a:r>
            <a:endParaRPr lang="en-US" dirty="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37</a:t>
            </a:fld>
            <a:endParaRPr lang="en-US"/>
          </a:p>
        </p:txBody>
      </p:sp>
      <p:sp>
        <p:nvSpPr>
          <p:cNvPr id="15" name="Slide Number Placeholder 3"/>
          <p:cNvSpPr txBox="1">
            <a:spLocks/>
          </p:cNvSpPr>
          <p:nvPr/>
        </p:nvSpPr>
        <p:spPr bwMode="auto">
          <a:xfrm>
            <a:off x="6934200" y="6400800"/>
            <a:ext cx="1600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27AB8A-85D7-42FA-A00C-4974CBA87BCC}" type="slidenum">
              <a:rPr kumimoji="0" lang="en-US" sz="1200" b="0" i="0" u="none" strike="noStrike" kern="1200" cap="none" spc="0" normalizeH="0" baseline="0" noProof="0" smtClean="0">
                <a:ln>
                  <a:noFill/>
                </a:ln>
                <a:solidFill>
                  <a:schemeClr val="tx1"/>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schemeClr val="tx1"/>
              </a:solidFill>
              <a:effectLst/>
              <a:uLnTx/>
              <a:uFillTx/>
              <a:latin typeface="Tahoma" pitchFamily="34" charset="0"/>
              <a:ea typeface="+mn-ea"/>
              <a:cs typeface="+mn-cs"/>
            </a:endParaRPr>
          </a:p>
        </p:txBody>
      </p:sp>
      <p:grpSp>
        <p:nvGrpSpPr>
          <p:cNvPr id="7" name="Group 18"/>
          <p:cNvGrpSpPr/>
          <p:nvPr/>
        </p:nvGrpSpPr>
        <p:grpSpPr>
          <a:xfrm>
            <a:off x="5652120" y="1340768"/>
            <a:ext cx="3282502" cy="1607056"/>
            <a:chOff x="4601866" y="1340768"/>
            <a:chExt cx="3282502" cy="1607056"/>
          </a:xfrm>
        </p:grpSpPr>
        <p:pic>
          <p:nvPicPr>
            <p:cNvPr id="3076" name="Picture 4" descr="\\tsclient\boccone\Work\popup_move.png"/>
            <p:cNvPicPr>
              <a:picLocks noChangeAspect="1" noChangeArrowheads="1"/>
            </p:cNvPicPr>
            <p:nvPr/>
          </p:nvPicPr>
          <p:blipFill>
            <a:blip r:embed="rId3" cstate="print"/>
            <a:srcRect t="14765"/>
            <a:stretch>
              <a:fillRect/>
            </a:stretch>
          </p:blipFill>
          <p:spPr bwMode="auto">
            <a:xfrm>
              <a:off x="5005808" y="1700808"/>
              <a:ext cx="2518520" cy="1247016"/>
            </a:xfrm>
            <a:prstGeom prst="rect">
              <a:avLst/>
            </a:prstGeom>
            <a:noFill/>
          </p:spPr>
        </p:pic>
        <p:sp>
          <p:nvSpPr>
            <p:cNvPr id="16" name="Rectangle 15"/>
            <p:cNvSpPr/>
            <p:nvPr/>
          </p:nvSpPr>
          <p:spPr>
            <a:xfrm>
              <a:off x="4601866" y="1340768"/>
              <a:ext cx="3282502" cy="400110"/>
            </a:xfrm>
            <a:prstGeom prst="rect">
              <a:avLst/>
            </a:prstGeom>
          </p:spPr>
          <p:txBody>
            <a:bodyPr wrap="none">
              <a:spAutoFit/>
            </a:bodyPr>
            <a:lstStyle/>
            <a:p>
              <a:r>
                <a:rPr lang="en-US" dirty="0" smtClean="0"/>
                <a:t>Shift the coordinate system</a:t>
              </a:r>
              <a:endParaRPr lang="en-US" dirty="0"/>
            </a:p>
          </p:txBody>
        </p:sp>
      </p:grpSp>
      <p:grpSp>
        <p:nvGrpSpPr>
          <p:cNvPr id="8" name="Group 20"/>
          <p:cNvGrpSpPr/>
          <p:nvPr/>
        </p:nvGrpSpPr>
        <p:grpSpPr>
          <a:xfrm>
            <a:off x="5814392" y="3075057"/>
            <a:ext cx="3150096" cy="1600959"/>
            <a:chOff x="2790056" y="3075057"/>
            <a:chExt cx="3150096" cy="1600959"/>
          </a:xfrm>
        </p:grpSpPr>
        <p:pic>
          <p:nvPicPr>
            <p:cNvPr id="3074" name="Picture 2" descr="\\tsclient\boccone\Work\popup_basis.png"/>
            <p:cNvPicPr>
              <a:picLocks noChangeAspect="1" noChangeArrowheads="1"/>
            </p:cNvPicPr>
            <p:nvPr/>
          </p:nvPicPr>
          <p:blipFill>
            <a:blip r:embed="rId4" cstate="print"/>
            <a:srcRect t="14765"/>
            <a:stretch>
              <a:fillRect/>
            </a:stretch>
          </p:blipFill>
          <p:spPr bwMode="auto">
            <a:xfrm>
              <a:off x="2987824" y="3429000"/>
              <a:ext cx="2518520" cy="1247016"/>
            </a:xfrm>
            <a:prstGeom prst="rect">
              <a:avLst/>
            </a:prstGeom>
            <a:noFill/>
          </p:spPr>
        </p:pic>
        <p:sp>
          <p:nvSpPr>
            <p:cNvPr id="20" name="Rectangle 19"/>
            <p:cNvSpPr/>
            <p:nvPr/>
          </p:nvSpPr>
          <p:spPr>
            <a:xfrm>
              <a:off x="2790056" y="3075057"/>
              <a:ext cx="3150096" cy="400110"/>
            </a:xfrm>
            <a:prstGeom prst="rect">
              <a:avLst/>
            </a:prstGeom>
          </p:spPr>
          <p:txBody>
            <a:bodyPr wrap="square">
              <a:spAutoFit/>
            </a:bodyPr>
            <a:lstStyle/>
            <a:p>
              <a:r>
                <a:rPr lang="en-US" dirty="0" smtClean="0"/>
                <a:t>Change the reference axis</a:t>
              </a:r>
              <a:endParaRPr lang="en-US" dirty="0"/>
            </a:p>
          </p:txBody>
        </p:sp>
      </p:grpSp>
      <p:grpSp>
        <p:nvGrpSpPr>
          <p:cNvPr id="9" name="Group 23"/>
          <p:cNvGrpSpPr/>
          <p:nvPr/>
        </p:nvGrpSpPr>
        <p:grpSpPr>
          <a:xfrm>
            <a:off x="1547664" y="3429000"/>
            <a:ext cx="3506601" cy="1607056"/>
            <a:chOff x="611560" y="1340768"/>
            <a:chExt cx="3506601" cy="1607056"/>
          </a:xfrm>
        </p:grpSpPr>
        <p:pic>
          <p:nvPicPr>
            <p:cNvPr id="3077" name="Picture 5" descr="\\tsclient\boccone\Work\popup_origin.png"/>
            <p:cNvPicPr>
              <a:picLocks noChangeAspect="1" noChangeArrowheads="1"/>
            </p:cNvPicPr>
            <p:nvPr/>
          </p:nvPicPr>
          <p:blipFill>
            <a:blip r:embed="rId5" cstate="print"/>
            <a:srcRect t="14765"/>
            <a:stretch>
              <a:fillRect/>
            </a:stretch>
          </p:blipFill>
          <p:spPr bwMode="auto">
            <a:xfrm>
              <a:off x="971600" y="1700808"/>
              <a:ext cx="2518520" cy="1247016"/>
            </a:xfrm>
            <a:prstGeom prst="rect">
              <a:avLst/>
            </a:prstGeom>
            <a:noFill/>
          </p:spPr>
        </p:pic>
        <p:sp>
          <p:nvSpPr>
            <p:cNvPr id="23" name="Rectangle 22"/>
            <p:cNvSpPr/>
            <p:nvPr/>
          </p:nvSpPr>
          <p:spPr>
            <a:xfrm>
              <a:off x="611560" y="1340768"/>
              <a:ext cx="3506601" cy="400110"/>
            </a:xfrm>
            <a:prstGeom prst="rect">
              <a:avLst/>
            </a:prstGeom>
          </p:spPr>
          <p:txBody>
            <a:bodyPr wrap="none">
              <a:spAutoFit/>
            </a:bodyPr>
            <a:lstStyle/>
            <a:p>
              <a:r>
                <a:rPr lang="en-US" dirty="0" smtClean="0"/>
                <a:t>Set the </a:t>
              </a:r>
              <a:r>
                <a:rPr lang="en-US" b="1" dirty="0" smtClean="0">
                  <a:solidFill>
                    <a:srgbClr val="800000"/>
                  </a:solidFill>
                </a:rPr>
                <a:t>o</a:t>
              </a:r>
              <a:r>
                <a:rPr lang="en-US" dirty="0" smtClean="0"/>
                <a:t>rigin of the viewport</a:t>
              </a:r>
              <a:endParaRPr lang="en-US" dirty="0"/>
            </a:p>
          </p:txBody>
        </p:sp>
      </p:grpSp>
      <p:grpSp>
        <p:nvGrpSpPr>
          <p:cNvPr id="10" name="Group 27"/>
          <p:cNvGrpSpPr/>
          <p:nvPr/>
        </p:nvGrpSpPr>
        <p:grpSpPr>
          <a:xfrm>
            <a:off x="1475656" y="5085184"/>
            <a:ext cx="3884910" cy="1624246"/>
            <a:chOff x="539552" y="4757082"/>
            <a:chExt cx="3884910" cy="1624246"/>
          </a:xfrm>
        </p:grpSpPr>
        <p:pic>
          <p:nvPicPr>
            <p:cNvPr id="3075" name="Picture 3" descr="\\tsclient\boccone\Work\popup_euler.png"/>
            <p:cNvPicPr>
              <a:picLocks noChangeAspect="1" noChangeArrowheads="1"/>
            </p:cNvPicPr>
            <p:nvPr/>
          </p:nvPicPr>
          <p:blipFill>
            <a:blip r:embed="rId6" cstate="print"/>
            <a:srcRect t="14765"/>
            <a:stretch>
              <a:fillRect/>
            </a:stretch>
          </p:blipFill>
          <p:spPr bwMode="auto">
            <a:xfrm>
              <a:off x="971600" y="5134312"/>
              <a:ext cx="2518520" cy="1247016"/>
            </a:xfrm>
            <a:prstGeom prst="rect">
              <a:avLst/>
            </a:prstGeom>
            <a:noFill/>
          </p:spPr>
        </p:pic>
        <p:sp>
          <p:nvSpPr>
            <p:cNvPr id="25" name="Rectangle 24"/>
            <p:cNvSpPr/>
            <p:nvPr/>
          </p:nvSpPr>
          <p:spPr>
            <a:xfrm>
              <a:off x="539552" y="4757082"/>
              <a:ext cx="3884910" cy="400110"/>
            </a:xfrm>
            <a:prstGeom prst="rect">
              <a:avLst/>
            </a:prstGeom>
          </p:spPr>
          <p:txBody>
            <a:bodyPr wrap="none">
              <a:spAutoFit/>
            </a:bodyPr>
            <a:lstStyle/>
            <a:p>
              <a:r>
                <a:rPr lang="en-US" dirty="0" smtClean="0"/>
                <a:t>Rotate around the Cartesian axis</a:t>
              </a:r>
              <a:endParaRPr lang="en-US" dirty="0"/>
            </a:p>
          </p:txBody>
        </p:sp>
      </p:grpSp>
      <p:grpSp>
        <p:nvGrpSpPr>
          <p:cNvPr id="11" name="Group 26"/>
          <p:cNvGrpSpPr/>
          <p:nvPr/>
        </p:nvGrpSpPr>
        <p:grpSpPr>
          <a:xfrm>
            <a:off x="5436096" y="4757082"/>
            <a:ext cx="3621569" cy="1624246"/>
            <a:chOff x="4478823" y="4757082"/>
            <a:chExt cx="3621569" cy="1624246"/>
          </a:xfrm>
        </p:grpSpPr>
        <p:pic>
          <p:nvPicPr>
            <p:cNvPr id="3078" name="Picture 6" descr="\\tsclient\boccone\Work\popup_rotate.png"/>
            <p:cNvPicPr>
              <a:picLocks noChangeAspect="1" noChangeArrowheads="1"/>
            </p:cNvPicPr>
            <p:nvPr/>
          </p:nvPicPr>
          <p:blipFill>
            <a:blip r:embed="rId7" cstate="print"/>
            <a:srcRect t="14765"/>
            <a:stretch>
              <a:fillRect/>
            </a:stretch>
          </p:blipFill>
          <p:spPr bwMode="auto">
            <a:xfrm>
              <a:off x="5005808" y="5134312"/>
              <a:ext cx="2518520" cy="1247016"/>
            </a:xfrm>
            <a:prstGeom prst="rect">
              <a:avLst/>
            </a:prstGeom>
            <a:noFill/>
          </p:spPr>
        </p:pic>
        <p:sp>
          <p:nvSpPr>
            <p:cNvPr id="26" name="Rectangle 25"/>
            <p:cNvSpPr/>
            <p:nvPr/>
          </p:nvSpPr>
          <p:spPr>
            <a:xfrm>
              <a:off x="4478823" y="4757082"/>
              <a:ext cx="3621569" cy="400110"/>
            </a:xfrm>
            <a:prstGeom prst="rect">
              <a:avLst/>
            </a:prstGeom>
          </p:spPr>
          <p:txBody>
            <a:bodyPr wrap="none">
              <a:spAutoFit/>
            </a:bodyPr>
            <a:lstStyle/>
            <a:p>
              <a:r>
                <a:rPr lang="en-US" dirty="0" smtClean="0"/>
                <a:t>Rotate around the (</a:t>
              </a:r>
              <a:r>
                <a:rPr lang="en-US" dirty="0" err="1" smtClean="0"/>
                <a:t>u,v,w</a:t>
              </a:r>
              <a:r>
                <a:rPr lang="en-US" dirty="0" smtClean="0"/>
                <a:t>) axis</a:t>
              </a:r>
              <a:endParaRPr lang="en-US" dirty="0"/>
            </a:p>
          </p:txBody>
        </p:sp>
      </p:grpSp>
      <p:pic>
        <p:nvPicPr>
          <p:cNvPr id="3" name="Picture 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491880" y="1124744"/>
            <a:ext cx="273600" cy="2736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59776" y="1052736"/>
            <a:ext cx="3680409" cy="28803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Debugging Geometry Errors </a:t>
            </a:r>
            <a:r>
              <a:rPr lang="en-US" baseline="30000" dirty="0" smtClean="0"/>
              <a:t>[1/2]</a:t>
            </a:r>
            <a:endParaRPr lang="en-US" baseline="30000" dirty="0"/>
          </a:p>
        </p:txBody>
      </p:sp>
      <p:sp>
        <p:nvSpPr>
          <p:cNvPr id="18" name="Content Placeholder 17"/>
          <p:cNvSpPr>
            <a:spLocks noGrp="1"/>
          </p:cNvSpPr>
          <p:nvPr>
            <p:ph idx="1"/>
          </p:nvPr>
        </p:nvSpPr>
        <p:spPr>
          <a:xfrm>
            <a:off x="467544" y="4005064"/>
            <a:ext cx="8568952" cy="1944216"/>
          </a:xfrm>
        </p:spPr>
        <p:txBody>
          <a:bodyPr/>
          <a:lstStyle/>
          <a:p>
            <a:pPr marL="352425" indent="-352425">
              <a:buNone/>
            </a:pPr>
            <a:r>
              <a:rPr lang="en-US" sz="1800" b="1" dirty="0" smtClean="0">
                <a:solidFill>
                  <a:srgbClr val="800000"/>
                </a:solidFill>
              </a:rPr>
              <a:t>Errors found </a:t>
            </a:r>
            <a:r>
              <a:rPr lang="en-US" sz="1800" dirty="0" smtClean="0"/>
              <a:t>notifies that are errors in the geometry (on the current projection):</a:t>
            </a:r>
          </a:p>
          <a:p>
            <a:pPr marL="352425" indent="-352425"/>
            <a:r>
              <a:rPr lang="en-US" sz="1800" dirty="0" smtClean="0"/>
              <a:t>The areas affected by the errors are outlined with a </a:t>
            </a:r>
            <a:r>
              <a:rPr lang="en-US" sz="1800" b="1" dirty="0" smtClean="0">
                <a:solidFill>
                  <a:srgbClr val="C00000"/>
                </a:solidFill>
              </a:rPr>
              <a:t>Red</a:t>
            </a:r>
            <a:r>
              <a:rPr lang="en-US" sz="1800" dirty="0" smtClean="0"/>
              <a:t> stroke:</a:t>
            </a:r>
          </a:p>
          <a:p>
            <a:pPr marL="752475" lvl="1" indent="-352425"/>
            <a:r>
              <a:rPr lang="en-US" sz="1600" dirty="0" smtClean="0"/>
              <a:t>Areas filled with a full color correspond to overlapping regions;</a:t>
            </a:r>
          </a:p>
          <a:p>
            <a:pPr marL="752475" lvl="1" indent="-352425"/>
            <a:r>
              <a:rPr lang="en-US" sz="1600" dirty="0" smtClean="0"/>
              <a:t>Areas filled with red lines correspond to a missing region definition;</a:t>
            </a:r>
          </a:p>
          <a:p>
            <a:pPr marL="752475" lvl="1" indent="-352425"/>
            <a:r>
              <a:rPr lang="en-US" sz="1600" dirty="0" smtClean="0"/>
              <a:t>Body segments that are involved in the errors are numbered;</a:t>
            </a:r>
          </a:p>
          <a:p>
            <a:pPr marL="352425" indent="-352425"/>
            <a:r>
              <a:rPr lang="en-US" sz="1800" dirty="0" smtClean="0"/>
              <a:t>Clicking the      icon [</a:t>
            </a:r>
            <a:r>
              <a:rPr lang="en-US" sz="1800" dirty="0" smtClean="0">
                <a:solidFill>
                  <a:srgbClr val="800000"/>
                </a:solidFill>
              </a:rPr>
              <a:t>Ctrl-g</a:t>
            </a:r>
            <a:r>
              <a:rPr lang="en-US" sz="1800" dirty="0" smtClean="0"/>
              <a:t>] displays the dialog with the errors.</a:t>
            </a:r>
          </a:p>
          <a:p>
            <a:pPr marL="352425" indent="-352425"/>
            <a:r>
              <a:rPr lang="en-US" sz="1800" dirty="0" smtClean="0"/>
              <a:t>Touching surfaces are checked against </a:t>
            </a:r>
            <a:r>
              <a:rPr lang="en-US" sz="1800" b="1" dirty="0" smtClean="0"/>
              <a:t>10</a:t>
            </a:r>
            <a:r>
              <a:rPr lang="en-US" sz="1800" dirty="0" smtClean="0"/>
              <a:t> significant digits</a:t>
            </a:r>
          </a:p>
          <a:p>
            <a:pPr marL="352425" indent="-352425"/>
            <a:r>
              <a:rPr lang="en-US" sz="1800" dirty="0" smtClean="0"/>
              <a:t>Non-strictly geometrical errors (i.e. missing Material Assignment to a region, non recognized cards) are also notified;</a:t>
            </a:r>
          </a:p>
          <a:p>
            <a:pPr marL="352425" indent="-352425"/>
            <a:endParaRPr lang="en-US" sz="1800" dirty="0" smtClean="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38</a:t>
            </a:fld>
            <a:endParaRPr lang="en-US"/>
          </a:p>
        </p:txBody>
      </p:sp>
      <p:pic>
        <p:nvPicPr>
          <p:cNvPr id="22" name="Picture 21" descr="debug.gif"/>
          <p:cNvPicPr>
            <a:picLocks noChangeAspect="1"/>
          </p:cNvPicPr>
          <p:nvPr/>
        </p:nvPicPr>
        <p:blipFill>
          <a:blip r:embed="rId3" cstate="print"/>
          <a:stretch>
            <a:fillRect/>
          </a:stretch>
        </p:blipFill>
        <p:spPr>
          <a:xfrm>
            <a:off x="2154340" y="5589240"/>
            <a:ext cx="274320" cy="274320"/>
          </a:xfrm>
          <a:prstGeom prst="rect">
            <a:avLst/>
          </a:prstGeom>
          <a:ln>
            <a:solidFill>
              <a:srgbClr val="002060"/>
            </a:solidFill>
          </a:ln>
        </p:spPr>
      </p:pic>
      <p:sp>
        <p:nvSpPr>
          <p:cNvPr id="3" name="TextBox 2"/>
          <p:cNvSpPr txBox="1"/>
          <p:nvPr/>
        </p:nvSpPr>
        <p:spPr>
          <a:xfrm>
            <a:off x="827584" y="2132856"/>
            <a:ext cx="1330814" cy="707886"/>
          </a:xfrm>
          <a:prstGeom prst="rect">
            <a:avLst/>
          </a:prstGeom>
          <a:noFill/>
        </p:spPr>
        <p:txBody>
          <a:bodyPr wrap="none" rtlCol="0">
            <a:spAutoFit/>
          </a:bodyPr>
          <a:lstStyle/>
          <a:p>
            <a:pPr algn="ctr"/>
            <a:r>
              <a:rPr lang="en-US" dirty="0" smtClean="0"/>
              <a:t>Undefined</a:t>
            </a:r>
          </a:p>
          <a:p>
            <a:pPr algn="ctr"/>
            <a:r>
              <a:rPr lang="en-US" dirty="0"/>
              <a:t>r</a:t>
            </a:r>
            <a:r>
              <a:rPr lang="en-US" dirty="0" smtClean="0"/>
              <a:t>egion</a:t>
            </a:r>
            <a:endParaRPr lang="en-US" dirty="0"/>
          </a:p>
        </p:txBody>
      </p:sp>
      <p:sp>
        <p:nvSpPr>
          <p:cNvPr id="6" name="TextBox 5"/>
          <p:cNvSpPr txBox="1"/>
          <p:nvPr/>
        </p:nvSpPr>
        <p:spPr>
          <a:xfrm>
            <a:off x="6588224" y="2132856"/>
            <a:ext cx="1538819" cy="707886"/>
          </a:xfrm>
          <a:prstGeom prst="rect">
            <a:avLst/>
          </a:prstGeom>
          <a:noFill/>
        </p:spPr>
        <p:txBody>
          <a:bodyPr wrap="none" rtlCol="0">
            <a:spAutoFit/>
          </a:bodyPr>
          <a:lstStyle/>
          <a:p>
            <a:pPr algn="ctr"/>
            <a:r>
              <a:rPr lang="en-US" dirty="0" smtClean="0"/>
              <a:t>Overlapping</a:t>
            </a:r>
          </a:p>
          <a:p>
            <a:pPr algn="ctr"/>
            <a:r>
              <a:rPr lang="en-US" dirty="0" smtClean="0"/>
              <a:t>regions</a:t>
            </a:r>
            <a:endParaRPr lang="en-US" dirty="0"/>
          </a:p>
        </p:txBody>
      </p:sp>
      <p:cxnSp>
        <p:nvCxnSpPr>
          <p:cNvPr id="8" name="Straight Arrow Connector 7"/>
          <p:cNvCxnSpPr>
            <a:stCxn id="3" idx="3"/>
          </p:cNvCxnSpPr>
          <p:nvPr/>
        </p:nvCxnSpPr>
        <p:spPr bwMode="auto">
          <a:xfrm>
            <a:off x="2158398" y="2486799"/>
            <a:ext cx="1117458"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cxnSp>
        <p:nvCxnSpPr>
          <p:cNvPr id="12" name="Straight Arrow Connector 11"/>
          <p:cNvCxnSpPr>
            <a:stCxn id="6" idx="1"/>
          </p:cNvCxnSpPr>
          <p:nvPr/>
        </p:nvCxnSpPr>
        <p:spPr bwMode="auto">
          <a:xfrm flipH="1">
            <a:off x="5220072" y="2486799"/>
            <a:ext cx="1368152" cy="0"/>
          </a:xfrm>
          <a:prstGeom prst="straightConnector1">
            <a:avLst/>
          </a:prstGeom>
          <a:solidFill>
            <a:schemeClr val="accent1"/>
          </a:solidFill>
          <a:ln w="2857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70176" y="908720"/>
            <a:ext cx="6115050" cy="3143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Debugging Geometry Errors </a:t>
            </a:r>
            <a:r>
              <a:rPr lang="en-US" baseline="30000" dirty="0" smtClean="0"/>
              <a:t>[2/2]</a:t>
            </a:r>
            <a:endParaRPr lang="en-US" baseline="30000" dirty="0"/>
          </a:p>
        </p:txBody>
      </p:sp>
      <p:sp>
        <p:nvSpPr>
          <p:cNvPr id="18" name="Content Placeholder 17"/>
          <p:cNvSpPr>
            <a:spLocks noGrp="1"/>
          </p:cNvSpPr>
          <p:nvPr>
            <p:ph idx="1"/>
          </p:nvPr>
        </p:nvSpPr>
        <p:spPr>
          <a:xfrm>
            <a:off x="683568" y="4005064"/>
            <a:ext cx="7920682" cy="2592288"/>
          </a:xfrm>
        </p:spPr>
        <p:txBody>
          <a:bodyPr/>
          <a:lstStyle/>
          <a:p>
            <a:pPr marL="0" indent="0">
              <a:buNone/>
            </a:pPr>
            <a:r>
              <a:rPr lang="en-US" sz="1800" b="1" dirty="0" smtClean="0">
                <a:solidFill>
                  <a:srgbClr val="800000"/>
                </a:solidFill>
              </a:rPr>
              <a:t>x, y, z</a:t>
            </a:r>
            <a:r>
              <a:rPr lang="en-US" sz="1800" dirty="0" smtClean="0"/>
              <a:t>	Coordinates of the error (on the surface of </a:t>
            </a:r>
            <a:r>
              <a:rPr lang="en-US" sz="1800" dirty="0" smtClean="0">
                <a:solidFill>
                  <a:srgbClr val="800000"/>
                </a:solidFill>
              </a:rPr>
              <a:t>body</a:t>
            </a:r>
            <a:r>
              <a:rPr lang="en-US" sz="1800" dirty="0" smtClean="0"/>
              <a:t>)</a:t>
            </a:r>
          </a:p>
          <a:p>
            <a:pPr marL="0" indent="0">
              <a:buNone/>
            </a:pPr>
            <a:r>
              <a:rPr lang="en-US" sz="1800" b="1" dirty="0" smtClean="0">
                <a:solidFill>
                  <a:srgbClr val="800000"/>
                </a:solidFill>
              </a:rPr>
              <a:t>body</a:t>
            </a:r>
            <a:r>
              <a:rPr lang="en-US" sz="1800" dirty="0" smtClean="0"/>
              <a:t>	</a:t>
            </a:r>
            <a:r>
              <a:rPr lang="en-US" sz="1800" dirty="0" err="1" smtClean="0"/>
              <a:t>Body</a:t>
            </a:r>
            <a:r>
              <a:rPr lang="en-US" sz="1800" dirty="0" smtClean="0"/>
              <a:t> with the </a:t>
            </a:r>
            <a:r>
              <a:rPr lang="en-US" sz="1800" dirty="0" err="1" smtClean="0">
                <a:solidFill>
                  <a:srgbClr val="800000"/>
                </a:solidFill>
              </a:rPr>
              <a:t>x,y,z</a:t>
            </a:r>
            <a:r>
              <a:rPr lang="en-US" sz="1800" dirty="0" smtClean="0"/>
              <a:t> point on surface generating the error</a:t>
            </a:r>
          </a:p>
          <a:p>
            <a:pPr marL="0" indent="0">
              <a:buNone/>
            </a:pPr>
            <a:r>
              <a:rPr lang="en-US" sz="1800" b="1" dirty="0" smtClean="0">
                <a:solidFill>
                  <a:srgbClr val="800000"/>
                </a:solidFill>
              </a:rPr>
              <a:t>+body</a:t>
            </a:r>
            <a:r>
              <a:rPr lang="en-US" sz="1800" dirty="0" smtClean="0"/>
              <a:t>	Regions found on the </a:t>
            </a:r>
            <a:r>
              <a:rPr lang="en-US" sz="1800" b="1" dirty="0" smtClean="0">
                <a:solidFill>
                  <a:srgbClr val="800000"/>
                </a:solidFill>
              </a:rPr>
              <a:t>+</a:t>
            </a:r>
            <a:r>
              <a:rPr lang="en-US" sz="1800" dirty="0" smtClean="0"/>
              <a:t> side of the </a:t>
            </a:r>
            <a:r>
              <a:rPr lang="en-US" sz="1800" dirty="0" smtClean="0">
                <a:solidFill>
                  <a:srgbClr val="800000"/>
                </a:solidFill>
              </a:rPr>
              <a:t>body</a:t>
            </a:r>
            <a:r>
              <a:rPr lang="en-US" sz="1800" dirty="0" smtClean="0"/>
              <a:t>.</a:t>
            </a:r>
          </a:p>
          <a:p>
            <a:pPr marL="0" indent="0">
              <a:buNone/>
            </a:pPr>
            <a:r>
              <a:rPr lang="en-US" sz="1800" dirty="0" smtClean="0"/>
              <a:t>	Regions where the body should be </a:t>
            </a:r>
            <a:r>
              <a:rPr lang="en-US" sz="1800" dirty="0" smtClean="0">
                <a:solidFill>
                  <a:srgbClr val="800000"/>
                </a:solidFill>
              </a:rPr>
              <a:t>subtracted</a:t>
            </a:r>
            <a:r>
              <a:rPr lang="en-US" sz="1800" dirty="0" smtClean="0"/>
              <a:t> to remove the error</a:t>
            </a:r>
          </a:p>
          <a:p>
            <a:pPr marL="0" indent="0">
              <a:buNone/>
            </a:pPr>
            <a:r>
              <a:rPr lang="en-US" sz="1800" b="1" dirty="0" smtClean="0">
                <a:solidFill>
                  <a:srgbClr val="800000"/>
                </a:solidFill>
              </a:rPr>
              <a:t>-body</a:t>
            </a:r>
            <a:r>
              <a:rPr lang="en-US" sz="1800" dirty="0" smtClean="0"/>
              <a:t>	Regions found on the </a:t>
            </a:r>
            <a:r>
              <a:rPr lang="en-US" sz="1800" b="1" dirty="0" smtClean="0">
                <a:solidFill>
                  <a:srgbClr val="800000"/>
                </a:solidFill>
              </a:rPr>
              <a:t>–</a:t>
            </a:r>
            <a:r>
              <a:rPr lang="en-US" sz="1800" dirty="0" smtClean="0"/>
              <a:t> side of the </a:t>
            </a:r>
            <a:r>
              <a:rPr lang="en-US" sz="1800" dirty="0" smtClean="0">
                <a:solidFill>
                  <a:srgbClr val="800000"/>
                </a:solidFill>
              </a:rPr>
              <a:t>body</a:t>
            </a:r>
            <a:r>
              <a:rPr lang="en-US" sz="1800" dirty="0" smtClean="0"/>
              <a:t>.</a:t>
            </a:r>
          </a:p>
          <a:p>
            <a:pPr marL="0" indent="0">
              <a:buNone/>
            </a:pPr>
            <a:r>
              <a:rPr lang="en-US" sz="1800" dirty="0" smtClean="0"/>
              <a:t>	Regions that the </a:t>
            </a:r>
            <a:r>
              <a:rPr lang="en-US" sz="1800" dirty="0" smtClean="0">
                <a:solidFill>
                  <a:srgbClr val="800000"/>
                </a:solidFill>
              </a:rPr>
              <a:t>body</a:t>
            </a:r>
            <a:r>
              <a:rPr lang="en-US" sz="1800" dirty="0" smtClean="0"/>
              <a:t> should be </a:t>
            </a:r>
            <a:r>
              <a:rPr lang="en-US" sz="1800" dirty="0" smtClean="0">
                <a:solidFill>
                  <a:srgbClr val="800000"/>
                </a:solidFill>
              </a:rPr>
              <a:t>intersected </a:t>
            </a:r>
            <a:r>
              <a:rPr lang="en-US" sz="1800" dirty="0" smtClean="0"/>
              <a:t>to remove the error</a:t>
            </a:r>
          </a:p>
          <a:p>
            <a:pPr marL="0" indent="0">
              <a:buNone/>
            </a:pPr>
            <a:r>
              <a:rPr lang="en-US" sz="1800" b="1" dirty="0" smtClean="0">
                <a:solidFill>
                  <a:srgbClr val="800000"/>
                </a:solidFill>
              </a:rPr>
              <a:t>+/-	</a:t>
            </a:r>
            <a:r>
              <a:rPr lang="en-US" sz="1800" dirty="0" smtClean="0"/>
              <a:t>are defined according to the normal on the surface,</a:t>
            </a:r>
            <a:r>
              <a:rPr lang="en-US" sz="1800" b="1" dirty="0" smtClean="0">
                <a:solidFill>
                  <a:srgbClr val="800000"/>
                </a:solidFill>
              </a:rPr>
              <a:t>+</a:t>
            </a:r>
            <a:r>
              <a:rPr lang="en-US" sz="1800" dirty="0" smtClean="0"/>
              <a:t> refers to 	outside, </a:t>
            </a:r>
            <a:r>
              <a:rPr lang="en-US" sz="1800" b="1" dirty="0" smtClean="0">
                <a:solidFill>
                  <a:srgbClr val="800000"/>
                </a:solidFill>
              </a:rPr>
              <a:t>-</a:t>
            </a:r>
            <a:r>
              <a:rPr lang="en-US" sz="1800" dirty="0" smtClean="0"/>
              <a:t> to inside</a:t>
            </a:r>
            <a:endParaRPr lang="en-US" sz="1800" dirty="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39</a:t>
            </a:fld>
            <a:endParaRPr lang="en-US"/>
          </a:p>
        </p:txBody>
      </p:sp>
      <p:sp>
        <p:nvSpPr>
          <p:cNvPr id="8" name="TextBox 7"/>
          <p:cNvSpPr txBox="1"/>
          <p:nvPr/>
        </p:nvSpPr>
        <p:spPr>
          <a:xfrm>
            <a:off x="3177205" y="1772816"/>
            <a:ext cx="2042867" cy="400110"/>
          </a:xfrm>
          <a:prstGeom prst="rect">
            <a:avLst/>
          </a:prstGeom>
          <a:solidFill>
            <a:srgbClr val="FFFFCC"/>
          </a:solidFill>
        </p:spPr>
        <p:txBody>
          <a:bodyPr wrap="none" rtlCol="0">
            <a:spAutoFit/>
          </a:bodyPr>
          <a:lstStyle/>
          <a:p>
            <a:r>
              <a:rPr lang="en-US" dirty="0" smtClean="0">
                <a:solidFill>
                  <a:srgbClr val="800000"/>
                </a:solidFill>
              </a:rPr>
              <a:t>Geometry Errors</a:t>
            </a:r>
            <a:endParaRPr lang="en-US" dirty="0">
              <a:solidFill>
                <a:srgbClr val="800000"/>
              </a:solidFill>
            </a:endParaRPr>
          </a:p>
        </p:txBody>
      </p:sp>
      <p:sp>
        <p:nvSpPr>
          <p:cNvPr id="9" name="TextBox 8"/>
          <p:cNvSpPr txBox="1"/>
          <p:nvPr/>
        </p:nvSpPr>
        <p:spPr>
          <a:xfrm>
            <a:off x="2699792" y="3244914"/>
            <a:ext cx="3455818" cy="400110"/>
          </a:xfrm>
          <a:prstGeom prst="rect">
            <a:avLst/>
          </a:prstGeom>
          <a:solidFill>
            <a:srgbClr val="FFFFCC"/>
          </a:solidFill>
        </p:spPr>
        <p:txBody>
          <a:bodyPr wrap="none" rtlCol="0">
            <a:spAutoFit/>
          </a:bodyPr>
          <a:lstStyle/>
          <a:p>
            <a:r>
              <a:rPr lang="en-US" dirty="0" smtClean="0">
                <a:solidFill>
                  <a:srgbClr val="800000"/>
                </a:solidFill>
              </a:rPr>
              <a:t>Input File Errors or Warnings</a:t>
            </a:r>
            <a:endParaRPr lang="en-US" dirty="0">
              <a:solidFill>
                <a:srgbClr val="8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title"/>
          </p:nvPr>
        </p:nvSpPr>
        <p:spPr>
          <a:xfrm>
            <a:off x="685800" y="304800"/>
            <a:ext cx="7773988" cy="611188"/>
          </a:xfrm>
        </p:spPr>
        <p:txBody>
          <a:bodyPr lIns="0" tIns="0" rIns="0" bIns="0" anchor="ctr">
            <a:spAutoFit/>
          </a:bodyPr>
          <a:lstStyle/>
          <a:p>
            <a:pPr marL="0" indent="0" defTabSz="449263" eaLnBrk="1" hangingPunct="1">
              <a:spcBef>
                <a:spcPct val="0"/>
              </a:spcBef>
              <a:buClrTx/>
              <a:buSz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smtClean="0">
                <a:solidFill>
                  <a:schemeClr val="tx2"/>
                </a:solidFill>
              </a:rPr>
              <a:t>What is flair</a:t>
            </a:r>
            <a:r>
              <a:rPr lang="en-GB" sz="4000" baseline="33000" smtClean="0">
                <a:solidFill>
                  <a:schemeClr val="tx2"/>
                </a:solidFill>
              </a:rPr>
              <a:t> [2/2]</a:t>
            </a:r>
          </a:p>
        </p:txBody>
      </p:sp>
      <p:sp>
        <p:nvSpPr>
          <p:cNvPr id="107522" name="Rectangle 2"/>
          <p:cNvSpPr>
            <a:spLocks noGrp="1" noChangeArrowheads="1"/>
          </p:cNvSpPr>
          <p:nvPr>
            <p:ph idx="1"/>
          </p:nvPr>
        </p:nvSpPr>
        <p:spPr>
          <a:xfrm>
            <a:off x="677863" y="958850"/>
            <a:ext cx="7926387" cy="5115246"/>
          </a:xfrm>
        </p:spPr>
        <p:txBody>
          <a:bodyPr lIns="0" tIns="0" rIns="0" bIns="0" anchor="t">
            <a:spAutoFit/>
          </a:bodyPr>
          <a:lstStyle/>
          <a:p>
            <a:pPr marL="228600" indent="-228600" defTabSz="449263" eaLnBrk="1" hangingPunct="1">
              <a:spcBef>
                <a:spcPct val="20000"/>
              </a:spcBef>
              <a:buClr>
                <a:srgbClr val="000000"/>
              </a:buClr>
              <a:buSzPct val="45000"/>
              <a:buFont typeface="Wingdings" pitchFamily="2" charset="2"/>
              <a:buNone/>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200" b="1" dirty="0" smtClean="0">
                <a:solidFill>
                  <a:srgbClr val="800000"/>
                </a:solidFill>
                <a:effectLst>
                  <a:outerShdw blurRad="38100" dist="38100" dir="2700000" algn="tl">
                    <a:srgbClr val="C0C0C0"/>
                  </a:outerShdw>
                </a:effectLst>
                <a:cs typeface="Times New Roman" pitchFamily="18" charset="0"/>
              </a:rPr>
              <a:t>Back-End interface:</a:t>
            </a:r>
          </a:p>
          <a:p>
            <a:pPr marL="228600" indent="-228600" defTabSz="449263" eaLnBrk="1" hangingPunct="1">
              <a:spcBef>
                <a:spcPct val="20000"/>
              </a:spcBef>
              <a:buClr>
                <a:schemeClr val="bg2">
                  <a:lumMod val="75000"/>
                </a:schemeClr>
              </a:buClr>
              <a:buSzPct val="80000"/>
              <a:buFont typeface="Wingdings" pitchFamily="2" charset="2"/>
              <a:buChar char="l"/>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Inspection of the output files (core dumps and directories)</a:t>
            </a:r>
          </a:p>
          <a:p>
            <a:pPr marL="228600" indent="-228600" defTabSz="449263" eaLnBrk="1" hangingPunct="1">
              <a:spcBef>
                <a:spcPct val="20000"/>
              </a:spcBef>
              <a:buClr>
                <a:schemeClr val="bg2">
                  <a:lumMod val="75000"/>
                </a:schemeClr>
              </a:buClr>
              <a:buSzPct val="80000"/>
              <a:buFont typeface="Wingdings" pitchFamily="2" charset="2"/>
              <a:buChar char="l"/>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Output file(s) viewer dividing into sections</a:t>
            </a:r>
          </a:p>
          <a:p>
            <a:pPr marL="228600" indent="-228600" defTabSz="449263" eaLnBrk="1" hangingPunct="1">
              <a:spcBef>
                <a:spcPct val="20000"/>
              </a:spcBef>
              <a:buClr>
                <a:schemeClr val="bg2">
                  <a:lumMod val="75000"/>
                </a:schemeClr>
              </a:buClr>
              <a:buSzPct val="80000"/>
              <a:buFont typeface="Wingdings" pitchFamily="2" charset="2"/>
              <a:buChar char="l"/>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Post processing (merging) the output data files</a:t>
            </a:r>
          </a:p>
          <a:p>
            <a:pPr marL="228600" indent="-228600" defTabSz="449263" eaLnBrk="1" hangingPunct="1">
              <a:spcBef>
                <a:spcPct val="20000"/>
              </a:spcBef>
              <a:buClr>
                <a:schemeClr val="bg2">
                  <a:lumMod val="75000"/>
                </a:schemeClr>
              </a:buClr>
              <a:buSzPct val="80000"/>
              <a:buFont typeface="Wingdings" pitchFamily="2" charset="2"/>
              <a:buChar char="l"/>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Plot generation through an interface with </a:t>
            </a:r>
            <a:r>
              <a:rPr lang="en-GB" sz="2000" dirty="0" err="1" smtClean="0">
                <a:solidFill>
                  <a:srgbClr val="800000"/>
                </a:solidFill>
                <a:cs typeface="Times New Roman" pitchFamily="18" charset="0"/>
              </a:rPr>
              <a:t>gnuplot</a:t>
            </a:r>
            <a:r>
              <a:rPr lang="en-GB" sz="2000" dirty="0" smtClean="0">
                <a:solidFill>
                  <a:srgbClr val="800000"/>
                </a:solidFill>
                <a:cs typeface="Times New Roman" pitchFamily="18" charset="0"/>
              </a:rPr>
              <a:t>;</a:t>
            </a:r>
            <a:r>
              <a:rPr lang="en-GB" sz="2000" dirty="0" smtClean="0">
                <a:solidFill>
                  <a:schemeClr val="tx1"/>
                </a:solidFill>
                <a:cs typeface="Times New Roman" pitchFamily="18" charset="0"/>
              </a:rPr>
              <a:t/>
            </a:r>
            <a:br>
              <a:rPr lang="en-GB" sz="2000" dirty="0" smtClean="0">
                <a:solidFill>
                  <a:schemeClr val="tx1"/>
                </a:solidFill>
                <a:cs typeface="Times New Roman" pitchFamily="18" charset="0"/>
              </a:rPr>
            </a:br>
            <a:endParaRPr lang="en-GB" sz="2000" dirty="0" smtClean="0">
              <a:solidFill>
                <a:srgbClr val="000080"/>
              </a:solidFill>
              <a:cs typeface="Times New Roman" pitchFamily="18" charset="0"/>
            </a:endParaRPr>
          </a:p>
          <a:p>
            <a:pPr marL="228600" indent="-228600" defTabSz="449263" eaLnBrk="1" hangingPunct="1">
              <a:spcBef>
                <a:spcPct val="20000"/>
              </a:spcBef>
              <a:buClr>
                <a:srgbClr val="000000"/>
              </a:buClr>
              <a:buSzPct val="45000"/>
              <a:buFont typeface="Wingdings" pitchFamily="2" charset="2"/>
              <a:buNone/>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200" b="1" dirty="0" smtClean="0">
                <a:solidFill>
                  <a:srgbClr val="800000"/>
                </a:solidFill>
                <a:effectLst>
                  <a:outerShdw blurRad="38100" dist="38100" dir="2700000" algn="tl">
                    <a:srgbClr val="C0C0C0"/>
                  </a:outerShdw>
                </a:effectLst>
                <a:cs typeface="Times New Roman" pitchFamily="18" charset="0"/>
              </a:rPr>
              <a:t>Other Goodies:</a:t>
            </a: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Access to FLUKA manual as hyper text</a:t>
            </a: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Checking for release updates of FLUKA and flair</a:t>
            </a:r>
            <a:endParaRPr lang="en-GB" sz="2000" dirty="0" smtClean="0">
              <a:solidFill>
                <a:srgbClr val="000000"/>
              </a:solidFill>
              <a:cs typeface="Times New Roman" pitchFamily="18" charset="0"/>
            </a:endParaRP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Nuclear wallet cards</a:t>
            </a: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Library of materials </a:t>
            </a: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Database of geometrical objects</a:t>
            </a:r>
            <a:r>
              <a:rPr lang="en-GB" sz="2000" dirty="0" smtClean="0">
                <a:solidFill>
                  <a:srgbClr val="800000"/>
                </a:solidFill>
                <a:cs typeface="Times New Roman" pitchFamily="18" charset="0"/>
              </a:rPr>
              <a:t> </a:t>
            </a:r>
            <a:r>
              <a:rPr lang="en-GB" sz="2000" dirty="0" smtClean="0">
                <a:solidFill>
                  <a:srgbClr val="000000"/>
                </a:solidFill>
                <a:cs typeface="Times New Roman" pitchFamily="18" charset="0"/>
              </a:rPr>
              <a:t>(Not yet completed)</a:t>
            </a: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Programming python </a:t>
            </a:r>
            <a:r>
              <a:rPr lang="en-GB" sz="2000" b="1" dirty="0" smtClean="0">
                <a:solidFill>
                  <a:schemeClr val="tx1"/>
                </a:solidFill>
                <a:cs typeface="Times New Roman" pitchFamily="18" charset="0"/>
              </a:rPr>
              <a:t>API</a:t>
            </a:r>
          </a:p>
          <a:p>
            <a:pPr marL="228600" indent="-228600" defTabSz="449263" eaLnBrk="1" hangingPunct="1">
              <a:spcBef>
                <a:spcPct val="20000"/>
              </a:spcBef>
              <a:buClr>
                <a:schemeClr val="bg2">
                  <a:lumMod val="75000"/>
                </a:schemeClr>
              </a:buClr>
              <a:buSzPct val="80000"/>
              <a:buFont typeface="Wingdings" pitchFamily="2" charset="2"/>
              <a:buChar char=""/>
              <a:tabLst>
                <a:tab pos="798513" algn="l"/>
                <a:tab pos="1712913" algn="l"/>
                <a:tab pos="2627313" algn="l"/>
                <a:tab pos="3541713" algn="l"/>
                <a:tab pos="4456113" algn="l"/>
                <a:tab pos="5370513" algn="l"/>
                <a:tab pos="6284913" algn="l"/>
                <a:tab pos="7199313" algn="l"/>
                <a:tab pos="8113713" algn="l"/>
                <a:tab pos="9028113" algn="l"/>
                <a:tab pos="9942513" algn="l"/>
              </a:tabLst>
              <a:defRPr/>
            </a:pPr>
            <a:r>
              <a:rPr lang="en-GB" sz="2000" dirty="0" smtClean="0">
                <a:solidFill>
                  <a:schemeClr val="tx1"/>
                </a:solidFill>
                <a:cs typeface="Times New Roman" pitchFamily="18" charset="0"/>
              </a:rPr>
              <a:t>Everything is accessible with keyboard shortcuts</a:t>
            </a:r>
          </a:p>
        </p:txBody>
      </p:sp>
      <p:sp>
        <p:nvSpPr>
          <p:cNvPr id="10243" name="Slide Number Placeholder 5"/>
          <p:cNvSpPr>
            <a:spLocks noGrp="1"/>
          </p:cNvSpPr>
          <p:nvPr>
            <p:ph type="sldNum" sz="quarter" idx="11"/>
          </p:nvPr>
        </p:nvSpPr>
        <p:spPr>
          <a:noFill/>
        </p:spPr>
        <p:txBody>
          <a:bodyPr/>
          <a:lstStyle/>
          <a:p>
            <a:fld id="{C9AEAAE9-B4A2-422F-A0D4-C48BCD368162}" type="slidenum">
              <a:rPr lang="en-US"/>
              <a:pPr/>
              <a:t>4</a:t>
            </a:fld>
            <a:endParaRPr lang="en-US"/>
          </a:p>
        </p:txBody>
      </p:sp>
    </p:spTree>
  </p:cSld>
  <p:clrMapOvr>
    <a:masterClrMapping/>
  </p:clrMapOvr>
  <p:transition spd="med" advTm="169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685800" y="304800"/>
            <a:ext cx="7773988" cy="611188"/>
          </a:xfrm>
        </p:spPr>
        <p:txBody>
          <a:bodyPr lIns="0" tIns="0" rIns="0" bIns="0" anchor="ctr">
            <a:sp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Concepts: Flair Project</a:t>
            </a:r>
          </a:p>
        </p:txBody>
      </p:sp>
      <p:sp>
        <p:nvSpPr>
          <p:cNvPr id="11269" name="Rectangle 3"/>
          <p:cNvSpPr>
            <a:spLocks noGrp="1" noChangeArrowheads="1"/>
          </p:cNvSpPr>
          <p:nvPr>
            <p:ph idx="1"/>
          </p:nvPr>
        </p:nvSpPr>
        <p:spPr>
          <a:xfrm>
            <a:off x="677863" y="1143000"/>
            <a:ext cx="7926387" cy="5026025"/>
          </a:xfrm>
        </p:spPr>
        <p:txBody>
          <a:bodyPr lIns="0" tIns="0" rIns="0" bIns="0">
            <a:spAutoFit/>
          </a:bodyPr>
          <a:lstStyle/>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Store in a </a:t>
            </a:r>
            <a:r>
              <a:rPr lang="en-GB" sz="2000" dirty="0" smtClean="0">
                <a:solidFill>
                  <a:srgbClr val="800000"/>
                </a:solidFill>
              </a:rPr>
              <a:t>single file</a:t>
            </a:r>
            <a:r>
              <a:rPr lang="en-GB" sz="2000" dirty="0" smtClean="0"/>
              <a:t> all relevant information:</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Project notes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Links to needed files: </a:t>
            </a:r>
            <a:r>
              <a:rPr lang="en-GB" sz="1800" dirty="0" smtClean="0">
                <a:solidFill>
                  <a:srgbClr val="800000"/>
                </a:solidFill>
              </a:rPr>
              <a:t>input</a:t>
            </a:r>
            <a:r>
              <a:rPr lang="en-GB" sz="1800" dirty="0" smtClean="0"/>
              <a:t> file, </a:t>
            </a:r>
            <a:r>
              <a:rPr lang="en-GB" sz="1800" dirty="0" smtClean="0">
                <a:solidFill>
                  <a:srgbClr val="800000"/>
                </a:solidFill>
              </a:rPr>
              <a:t>source</a:t>
            </a:r>
            <a:r>
              <a:rPr lang="en-GB" sz="1800" dirty="0" smtClean="0"/>
              <a:t> routines, </a:t>
            </a:r>
            <a:r>
              <a:rPr lang="en-GB" sz="1800" dirty="0" smtClean="0">
                <a:solidFill>
                  <a:srgbClr val="800000"/>
                </a:solidFill>
              </a:rPr>
              <a:t>output</a:t>
            </a:r>
            <a:r>
              <a:rPr lang="en-GB" sz="1800" dirty="0" smtClean="0"/>
              <a:t> files … </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rgbClr val="800000"/>
                </a:solidFill>
              </a:rPr>
              <a:t>Multiple runs</a:t>
            </a:r>
            <a:r>
              <a:rPr lang="en-GB" sz="1800" dirty="0" smtClean="0"/>
              <a:t> from the same input file, as well running status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Procedures on how to </a:t>
            </a:r>
            <a:r>
              <a:rPr lang="en-GB" sz="1800" dirty="0" smtClean="0">
                <a:solidFill>
                  <a:srgbClr val="800000"/>
                </a:solidFill>
              </a:rPr>
              <a:t>run the code</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rgbClr val="800000"/>
                </a:solidFill>
              </a:rPr>
              <a:t>Rules</a:t>
            </a:r>
            <a:r>
              <a:rPr lang="en-GB" sz="1800" dirty="0" smtClean="0"/>
              <a:t> on how to perform </a:t>
            </a:r>
            <a:r>
              <a:rPr lang="en-GB" sz="1800" dirty="0" smtClean="0">
                <a:solidFill>
                  <a:srgbClr val="800000"/>
                </a:solidFill>
              </a:rPr>
              <a:t>data merging</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Information on how to post process and </a:t>
            </a:r>
            <a:r>
              <a:rPr lang="en-GB" sz="1800" dirty="0" smtClean="0">
                <a:solidFill>
                  <a:srgbClr val="800000"/>
                </a:solidFill>
              </a:rPr>
              <a:t>create plots</a:t>
            </a:r>
            <a:r>
              <a:rPr lang="en-GB" sz="1800" dirty="0" smtClean="0"/>
              <a:t> of the results</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You can consider Flair as an </a:t>
            </a:r>
            <a:r>
              <a:rPr lang="en-GB" sz="2000" dirty="0" smtClean="0">
                <a:solidFill>
                  <a:srgbClr val="800000"/>
                </a:solidFill>
              </a:rPr>
              <a:t>editor</a:t>
            </a:r>
            <a:r>
              <a:rPr lang="en-GB" sz="2000" dirty="0" smtClean="0"/>
              <a:t> for the project files.</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Can handle any FLUKA input format (reading &amp; writing), but internally it works using the </a:t>
            </a:r>
            <a:r>
              <a:rPr lang="en-GB" sz="2000" dirty="0" smtClean="0">
                <a:solidFill>
                  <a:srgbClr val="800000"/>
                </a:solidFill>
              </a:rPr>
              <a:t>names format</a:t>
            </a:r>
            <a:r>
              <a:rPr lang="en-GB" sz="2000" dirty="0" smtClean="0"/>
              <a:t> for the input, </a:t>
            </a:r>
            <a:r>
              <a:rPr lang="en-GB" sz="2000" dirty="0" smtClean="0">
                <a:solidFill>
                  <a:srgbClr val="800000"/>
                </a:solidFill>
              </a:rPr>
              <a:t>free with names</a:t>
            </a:r>
            <a:r>
              <a:rPr lang="en-GB" sz="2000" dirty="0" smtClean="0"/>
              <a:t> for the geometry (Recommended way of working)</a:t>
            </a:r>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The format is plain ASCII file with extension: </a:t>
            </a:r>
            <a:r>
              <a:rPr lang="en-GB" sz="2000" dirty="0" smtClean="0">
                <a:solidFill>
                  <a:srgbClr val="800000"/>
                </a:solidFill>
              </a:rPr>
              <a:t> .flair</a:t>
            </a:r>
            <a:endParaRPr lang="en-GB" sz="2000" dirty="0" smtClean="0"/>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000" dirty="0" smtClean="0"/>
          </a:p>
          <a:p>
            <a:pPr marL="341313" indent="-341313" defTabSz="449263"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b="1" dirty="0" smtClean="0">
                <a:solidFill>
                  <a:srgbClr val="C00000"/>
                </a:solidFill>
              </a:rPr>
              <a:t>Note:</a:t>
            </a:r>
            <a:r>
              <a:rPr lang="en-GB" sz="2000" dirty="0" smtClean="0">
                <a:solidFill>
                  <a:srgbClr val="C00000"/>
                </a:solidFill>
              </a:rPr>
              <a:t> If you want to copy a project you need to copy also all linked files especially the input and source routines!</a:t>
            </a:r>
          </a:p>
        </p:txBody>
      </p:sp>
      <p:sp>
        <p:nvSpPr>
          <p:cNvPr id="11267" name="Slide Number Placeholder 5"/>
          <p:cNvSpPr>
            <a:spLocks noGrp="1"/>
          </p:cNvSpPr>
          <p:nvPr>
            <p:ph type="sldNum" sz="quarter" idx="11"/>
          </p:nvPr>
        </p:nvSpPr>
        <p:spPr>
          <a:noFill/>
        </p:spPr>
        <p:txBody>
          <a:bodyPr/>
          <a:lstStyle/>
          <a:p>
            <a:fld id="{9F457D07-6876-41FF-AE16-9CEAA73563D8}" type="slidenum">
              <a:rPr lang="en-US"/>
              <a:pPr/>
              <a:t>5</a:t>
            </a:fld>
            <a:endParaRPr lang="en-US"/>
          </a:p>
        </p:txBody>
      </p:sp>
    </p:spTree>
  </p:cSld>
  <p:clrMapOvr>
    <a:masterClrMapping/>
  </p:clrMapOvr>
  <p:transition spd="med" advTm="14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685800" y="304800"/>
            <a:ext cx="7773988" cy="611188"/>
          </a:xfrm>
        </p:spPr>
        <p:txBody>
          <a:bodyPr lIns="0" tIns="0" rIns="0" bIns="0" anchor="ctr">
            <a:spAutoFit/>
          </a:bodyPr>
          <a:lstStyle/>
          <a:p>
            <a:pPr defTabSz="449263"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mtClean="0"/>
              <a:t>Installation </a:t>
            </a:r>
          </a:p>
        </p:txBody>
      </p:sp>
      <p:sp>
        <p:nvSpPr>
          <p:cNvPr id="12293" name="Rectangle 3"/>
          <p:cNvSpPr>
            <a:spLocks noGrp="1" noChangeArrowheads="1"/>
          </p:cNvSpPr>
          <p:nvPr>
            <p:ph idx="1"/>
          </p:nvPr>
        </p:nvSpPr>
        <p:spPr>
          <a:xfrm>
            <a:off x="749300" y="914400"/>
            <a:ext cx="8089900" cy="5330690"/>
          </a:xfrm>
        </p:spPr>
        <p:txBody>
          <a:bodyPr wrap="square" lIns="0" tIns="0" rIns="0" bIns="0">
            <a:spAutoFit/>
          </a:bodyPr>
          <a:lstStyle/>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Flair web site to download code and documentation</a:t>
            </a:r>
          </a:p>
          <a:p>
            <a:pPr marL="341313" indent="-341313" defTabSz="449263"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			</a:t>
            </a:r>
            <a:r>
              <a:rPr lang="en-GB" sz="2000" b="1" dirty="0" smtClean="0">
                <a:hlinkClick r:id="rId3"/>
              </a:rPr>
              <a:t>http://www.fluka.org/flair</a:t>
            </a:r>
            <a:r>
              <a:rPr lang="en-GB" sz="2000" b="1" dirty="0" smtClean="0">
                <a:solidFill>
                  <a:srgbClr val="800000"/>
                </a:solidFill>
              </a:rPr>
              <a:t> </a:t>
            </a:r>
            <a:endParaRPr lang="en-GB" sz="2000" dirty="0" smtClean="0"/>
          </a:p>
          <a:p>
            <a:pPr marL="341313" indent="-34131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000" dirty="0" smtClean="0"/>
              <a:t>Installation procedures:</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solidFill>
                  <a:srgbClr val="010103"/>
                </a:solidFill>
              </a:rPr>
              <a:t>RPM/DEB method (Linux)</a:t>
            </a:r>
            <a:r>
              <a:rPr lang="en-GB" sz="1800" dirty="0" smtClean="0"/>
              <a:t>: </a:t>
            </a:r>
            <a:r>
              <a:rPr lang="en-GB" sz="1800" dirty="0" smtClean="0">
                <a:solidFill>
                  <a:srgbClr val="800000"/>
                </a:solidFill>
              </a:rPr>
              <a:t>strongly recommended!</a:t>
            </a:r>
            <a:r>
              <a:rPr lang="en-GB" sz="1800" dirty="0" smtClean="0"/>
              <a:t> on systems that support the RPM/DEB. The package will create all </a:t>
            </a:r>
            <a:r>
              <a:rPr lang="en-GB" sz="1800" dirty="0" smtClean="0">
                <a:solidFill>
                  <a:srgbClr val="800000"/>
                </a:solidFill>
              </a:rPr>
              <a:t>file association</a:t>
            </a:r>
            <a:r>
              <a:rPr lang="en-GB" sz="1800" dirty="0" smtClean="0"/>
              <a:t>, </a:t>
            </a:r>
            <a:r>
              <a:rPr lang="en-GB" sz="1800" dirty="0" smtClean="0">
                <a:solidFill>
                  <a:srgbClr val="800000"/>
                </a:solidFill>
              </a:rPr>
              <a:t>menu items</a:t>
            </a:r>
            <a:r>
              <a:rPr lang="en-GB" sz="1800" dirty="0" smtClean="0"/>
              <a:t> and keep track of updates and files installed.</a:t>
            </a:r>
            <a:br>
              <a:rPr lang="en-GB" sz="1800" dirty="0" smtClean="0"/>
            </a:br>
            <a:r>
              <a:rPr lang="en-GB" sz="1800" dirty="0" smtClean="0"/>
              <a:t>The package will install the program to: </a:t>
            </a:r>
            <a:r>
              <a:rPr lang="en-GB" sz="1800" dirty="0" smtClean="0">
                <a:solidFill>
                  <a:srgbClr val="800000"/>
                </a:solidFill>
              </a:rPr>
              <a:t>/</a:t>
            </a:r>
            <a:r>
              <a:rPr lang="en-GB" sz="1800" dirty="0" err="1" smtClean="0">
                <a:solidFill>
                  <a:srgbClr val="800000"/>
                </a:solidFill>
              </a:rPr>
              <a:t>usr</a:t>
            </a:r>
            <a:r>
              <a:rPr lang="en-GB" sz="1800" dirty="0" smtClean="0">
                <a:solidFill>
                  <a:srgbClr val="800000"/>
                </a:solidFill>
              </a:rPr>
              <a:t>/local/flair</a:t>
            </a:r>
            <a:r>
              <a:rPr lang="en-GB" sz="1800" dirty="0" smtClean="0"/>
              <a:t/>
            </a:r>
            <a:br>
              <a:rPr lang="en-GB" sz="1800" dirty="0" smtClean="0"/>
            </a:br>
            <a:r>
              <a:rPr lang="en-GB" sz="1800" dirty="0" smtClean="0"/>
              <a:t>and will create the following launcher programs:</a:t>
            </a:r>
          </a:p>
          <a:p>
            <a:pPr lvl="2"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010103"/>
                </a:solidFill>
              </a:rPr>
              <a:t>/</a:t>
            </a:r>
            <a:r>
              <a:rPr lang="en-GB" sz="1600" dirty="0" err="1" smtClean="0">
                <a:solidFill>
                  <a:srgbClr val="010103"/>
                </a:solidFill>
              </a:rPr>
              <a:t>usr</a:t>
            </a:r>
            <a:r>
              <a:rPr lang="en-GB" sz="1600" dirty="0" smtClean="0">
                <a:solidFill>
                  <a:srgbClr val="010103"/>
                </a:solidFill>
              </a:rPr>
              <a:t>/local/bin/</a:t>
            </a:r>
            <a:r>
              <a:rPr lang="en-GB" sz="1600" dirty="0" smtClean="0">
                <a:solidFill>
                  <a:srgbClr val="800000"/>
                </a:solidFill>
              </a:rPr>
              <a:t>flair</a:t>
            </a:r>
            <a:r>
              <a:rPr lang="en-GB" sz="1600" dirty="0" smtClean="0"/>
              <a:t>	</a:t>
            </a:r>
            <a:r>
              <a:rPr lang="en-GB" sz="1600" dirty="0" err="1" smtClean="0"/>
              <a:t>flair</a:t>
            </a:r>
            <a:r>
              <a:rPr lang="en-GB" sz="1600" dirty="0" smtClean="0"/>
              <a:t> program</a:t>
            </a:r>
          </a:p>
          <a:p>
            <a:pPr lvl="2"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010103"/>
                </a:solidFill>
              </a:rPr>
              <a:t>/</a:t>
            </a:r>
            <a:r>
              <a:rPr lang="en-GB" sz="1600" dirty="0" err="1" smtClean="0">
                <a:solidFill>
                  <a:srgbClr val="010103"/>
                </a:solidFill>
              </a:rPr>
              <a:t>usr</a:t>
            </a:r>
            <a:r>
              <a:rPr lang="en-GB" sz="1600" dirty="0" smtClean="0">
                <a:solidFill>
                  <a:srgbClr val="010103"/>
                </a:solidFill>
              </a:rPr>
              <a:t>/local/bin/</a:t>
            </a:r>
            <a:r>
              <a:rPr lang="en-GB" sz="1600" dirty="0" smtClean="0">
                <a:solidFill>
                  <a:srgbClr val="800000"/>
                </a:solidFill>
              </a:rPr>
              <a:t>fm</a:t>
            </a:r>
            <a:r>
              <a:rPr lang="en-GB" sz="1600" dirty="0" smtClean="0"/>
              <a:t>		FLUKA manual</a:t>
            </a:r>
          </a:p>
          <a:p>
            <a:pPr lvl="2"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010103"/>
                </a:solidFill>
              </a:rPr>
              <a:t>/</a:t>
            </a:r>
            <a:r>
              <a:rPr lang="en-GB" sz="1600" dirty="0" err="1" smtClean="0">
                <a:solidFill>
                  <a:srgbClr val="010103"/>
                </a:solidFill>
              </a:rPr>
              <a:t>usr</a:t>
            </a:r>
            <a:r>
              <a:rPr lang="en-GB" sz="1600" dirty="0" smtClean="0">
                <a:solidFill>
                  <a:srgbClr val="010103"/>
                </a:solidFill>
              </a:rPr>
              <a:t>/local/bin/</a:t>
            </a:r>
            <a:r>
              <a:rPr lang="en-GB" sz="1600" dirty="0" smtClean="0">
                <a:solidFill>
                  <a:srgbClr val="800000"/>
                </a:solidFill>
              </a:rPr>
              <a:t>pt</a:t>
            </a:r>
            <a:r>
              <a:rPr lang="en-GB" sz="1600" dirty="0" smtClean="0"/>
              <a:t>		Periodic Table</a:t>
            </a:r>
          </a:p>
          <a:p>
            <a:pPr lvl="2"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solidFill>
                  <a:srgbClr val="010103"/>
                </a:solidFill>
              </a:rPr>
              <a:t>/</a:t>
            </a:r>
            <a:r>
              <a:rPr lang="en-GB" sz="1600" dirty="0" err="1" smtClean="0">
                <a:solidFill>
                  <a:srgbClr val="010103"/>
                </a:solidFill>
              </a:rPr>
              <a:t>usr</a:t>
            </a:r>
            <a:r>
              <a:rPr lang="en-GB" sz="1600" dirty="0" smtClean="0">
                <a:solidFill>
                  <a:srgbClr val="010103"/>
                </a:solidFill>
              </a:rPr>
              <a:t>/local/bin/</a:t>
            </a:r>
            <a:r>
              <a:rPr lang="en-GB" sz="1600" dirty="0" err="1" smtClean="0">
                <a:solidFill>
                  <a:srgbClr val="800000"/>
                </a:solidFill>
              </a:rPr>
              <a:t>fless</a:t>
            </a:r>
            <a:r>
              <a:rPr lang="en-GB" sz="1600" dirty="0" smtClean="0"/>
              <a:t>	FLUKA output viewer</a:t>
            </a: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1800" dirty="0" smtClean="0">
              <a:solidFill>
                <a:srgbClr val="010103"/>
              </a:solidFill>
            </a:endParaRPr>
          </a:p>
          <a:p>
            <a:pPr marL="741363" lvl="1" indent="-284163" defTabSz="449263"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err="1" smtClean="0">
                <a:solidFill>
                  <a:srgbClr val="010103"/>
                </a:solidFill>
              </a:rPr>
              <a:t>tar.gz</a:t>
            </a:r>
            <a:r>
              <a:rPr lang="en-GB" sz="1800" dirty="0" smtClean="0">
                <a:solidFill>
                  <a:srgbClr val="010103"/>
                </a:solidFill>
              </a:rPr>
              <a:t> method (</a:t>
            </a:r>
            <a:r>
              <a:rPr lang="en-GB" sz="1800" dirty="0" err="1" smtClean="0">
                <a:solidFill>
                  <a:srgbClr val="010103"/>
                </a:solidFill>
              </a:rPr>
              <a:t>MacOS</a:t>
            </a:r>
            <a:r>
              <a:rPr lang="en-GB" sz="1800" dirty="0" smtClean="0">
                <a:solidFill>
                  <a:srgbClr val="010103"/>
                </a:solidFill>
              </a:rPr>
              <a:t>, </a:t>
            </a:r>
            <a:r>
              <a:rPr lang="en-GB" sz="1800" dirty="0" smtClean="0"/>
              <a:t>MS-Windows). Please follow the instructions on: </a:t>
            </a:r>
          </a:p>
          <a:p>
            <a:pPr marL="741363" lvl="1" indent="-284163" defTabSz="449263"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	</a:t>
            </a:r>
            <a:r>
              <a:rPr lang="en-GB" sz="1800" dirty="0" smtClean="0">
                <a:hlinkClick r:id="rId4"/>
              </a:rPr>
              <a:t>http://www.fluka.org/flair/download.html</a:t>
            </a:r>
            <a:r>
              <a:rPr lang="en-GB" sz="1800" dirty="0" smtClean="0"/>
              <a:t> </a:t>
            </a:r>
          </a:p>
          <a:p>
            <a:pPr marL="741363" lvl="1" indent="-284163" defTabSz="449263"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	and for special instruction on the FAQ: </a:t>
            </a:r>
          </a:p>
          <a:p>
            <a:pPr marL="741363" lvl="1" indent="-284163" defTabSz="449263"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800" dirty="0" smtClean="0"/>
              <a:t>	</a:t>
            </a:r>
            <a:r>
              <a:rPr lang="en-GB" sz="1800" dirty="0" smtClean="0">
                <a:hlinkClick r:id="rId5"/>
              </a:rPr>
              <a:t>http://www.fluka.org/flair/faq.html</a:t>
            </a:r>
            <a:r>
              <a:rPr lang="en-GB" sz="1800" dirty="0" smtClean="0"/>
              <a:t> </a:t>
            </a:r>
          </a:p>
        </p:txBody>
      </p:sp>
      <p:sp>
        <p:nvSpPr>
          <p:cNvPr id="12291" name="Slide Number Placeholder 5"/>
          <p:cNvSpPr>
            <a:spLocks noGrp="1"/>
          </p:cNvSpPr>
          <p:nvPr>
            <p:ph type="sldNum" sz="quarter" idx="11"/>
          </p:nvPr>
        </p:nvSpPr>
        <p:spPr>
          <a:noFill/>
        </p:spPr>
        <p:txBody>
          <a:bodyPr/>
          <a:lstStyle/>
          <a:p>
            <a:fld id="{4BE8B8C4-F12A-420F-BCB8-BAD107B0EDB2}" type="slidenum">
              <a:rPr lang="en-US"/>
              <a:pPr/>
              <a:t>6</a:t>
            </a:fld>
            <a:endParaRPr lang="en-US"/>
          </a:p>
        </p:txBody>
      </p:sp>
    </p:spTree>
  </p:cSld>
  <p:clrMapOvr>
    <a:masterClrMapping/>
  </p:clrMapOvr>
  <p:transition spd="med" advTm="74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r>
              <a:rPr lang="en-US" sz="3600" dirty="0" smtClean="0"/>
              <a:t>Starting flair</a:t>
            </a:r>
          </a:p>
        </p:txBody>
      </p:sp>
      <p:sp>
        <p:nvSpPr>
          <p:cNvPr id="144387" name="Rectangle 3"/>
          <p:cNvSpPr>
            <a:spLocks noGrp="1" noChangeArrowheads="1"/>
          </p:cNvSpPr>
          <p:nvPr>
            <p:ph idx="1"/>
          </p:nvPr>
        </p:nvSpPr>
        <p:spPr>
          <a:xfrm>
            <a:off x="611560" y="908720"/>
            <a:ext cx="8208912" cy="5256584"/>
          </a:xfrm>
        </p:spPr>
        <p:txBody>
          <a:bodyPr/>
          <a:lstStyle/>
          <a:p>
            <a:pPr eaLnBrk="1" hangingPunct="1">
              <a:spcBef>
                <a:spcPts val="0"/>
              </a:spcBef>
              <a:buFont typeface="Wingdings" pitchFamily="2" charset="2"/>
              <a:buNone/>
              <a:defRPr/>
            </a:pPr>
            <a:r>
              <a:rPr lang="en-US" sz="1800" dirty="0" smtClean="0">
                <a:solidFill>
                  <a:srgbClr val="800000"/>
                </a:solidFill>
                <a:effectLst>
                  <a:outerShdw blurRad="38100" dist="38100" dir="2700000" algn="tl">
                    <a:srgbClr val="C0C0C0"/>
                  </a:outerShdw>
                </a:effectLst>
              </a:rPr>
              <a:t>Programs Menu (Linux)</a:t>
            </a:r>
          </a:p>
          <a:p>
            <a:pPr eaLnBrk="1" hangingPunct="1">
              <a:spcBef>
                <a:spcPts val="0"/>
              </a:spcBef>
              <a:defRPr/>
            </a:pPr>
            <a:r>
              <a:rPr lang="en-US" sz="1800" dirty="0" smtClean="0"/>
              <a:t>Click the icon of Flair from the programs menu;</a:t>
            </a:r>
          </a:p>
          <a:p>
            <a:pPr eaLnBrk="1" hangingPunct="1">
              <a:spcBef>
                <a:spcPts val="0"/>
              </a:spcBef>
              <a:defRPr/>
            </a:pPr>
            <a:r>
              <a:rPr lang="en-US" sz="1800" dirty="0" smtClean="0"/>
              <a:t>Flair is registered under the </a:t>
            </a:r>
            <a:r>
              <a:rPr lang="en-US" sz="1800" dirty="0" smtClean="0">
                <a:solidFill>
                  <a:srgbClr val="010103"/>
                </a:solidFill>
              </a:rPr>
              <a:t>Science/Physics</a:t>
            </a:r>
            <a:r>
              <a:rPr lang="en-US" sz="1800" dirty="0" smtClean="0"/>
              <a:t> category but  depending your </a:t>
            </a:r>
            <a:r>
              <a:rPr lang="en-US" sz="1800" dirty="0" smtClean="0">
                <a:solidFill>
                  <a:srgbClr val="C00000"/>
                </a:solidFill>
              </a:rPr>
              <a:t>Linux</a:t>
            </a:r>
            <a:r>
              <a:rPr lang="en-US" sz="1800" dirty="0" smtClean="0"/>
              <a:t> distribution and window manager it might appear in different sub-menus (i.e. Applications, Education, Science or Others).</a:t>
            </a:r>
          </a:p>
          <a:p>
            <a:pPr eaLnBrk="1" hangingPunct="1">
              <a:spcBef>
                <a:spcPts val="0"/>
              </a:spcBef>
              <a:buFont typeface="Wingdings" pitchFamily="2" charset="2"/>
              <a:buNone/>
              <a:defRPr/>
            </a:pPr>
            <a:endParaRPr lang="en-US" sz="1800" dirty="0" smtClean="0">
              <a:solidFill>
                <a:srgbClr val="800000"/>
              </a:solidFill>
              <a:effectLst>
                <a:outerShdw blurRad="38100" dist="38100" dir="2700000" algn="tl">
                  <a:srgbClr val="C0C0C0"/>
                </a:outerShdw>
              </a:effectLst>
            </a:endParaRPr>
          </a:p>
          <a:p>
            <a:pPr eaLnBrk="1" hangingPunct="1">
              <a:spcBef>
                <a:spcPts val="0"/>
              </a:spcBef>
              <a:buFont typeface="Wingdings" pitchFamily="2" charset="2"/>
              <a:buNone/>
              <a:defRPr/>
            </a:pPr>
            <a:r>
              <a:rPr lang="en-US" sz="1800" dirty="0" smtClean="0">
                <a:solidFill>
                  <a:srgbClr val="800000"/>
                </a:solidFill>
                <a:effectLst>
                  <a:outerShdw blurRad="38100" dist="38100" dir="2700000" algn="tl">
                    <a:srgbClr val="C0C0C0"/>
                  </a:outerShdw>
                </a:effectLst>
              </a:rPr>
              <a:t>Window Manager</a:t>
            </a:r>
            <a:r>
              <a:rPr lang="en-US" sz="1800" dirty="0" smtClean="0"/>
              <a:t> (Linux, only via RPM or DEB installation)</a:t>
            </a:r>
          </a:p>
          <a:p>
            <a:pPr eaLnBrk="1" hangingPunct="1">
              <a:spcBef>
                <a:spcPts val="0"/>
              </a:spcBef>
              <a:defRPr/>
            </a:pPr>
            <a:r>
              <a:rPr lang="en-US" sz="1800" dirty="0" smtClean="0"/>
              <a:t>Flair makes an association of the following extensions:</a:t>
            </a:r>
          </a:p>
          <a:p>
            <a:pPr eaLnBrk="1" hangingPunct="1">
              <a:spcBef>
                <a:spcPts val="0"/>
              </a:spcBef>
              <a:defRPr/>
            </a:pPr>
            <a:endParaRPr lang="en-US" sz="1800" dirty="0" smtClean="0"/>
          </a:p>
          <a:p>
            <a:pPr eaLnBrk="1" hangingPunct="1">
              <a:spcBef>
                <a:spcPts val="0"/>
              </a:spcBef>
              <a:buFont typeface="Wingdings" pitchFamily="2" charset="2"/>
              <a:buNone/>
              <a:defRPr/>
            </a:pPr>
            <a:endParaRPr lang="en-US" sz="1800" dirty="0" smtClean="0">
              <a:solidFill>
                <a:srgbClr val="800000"/>
              </a:solidFill>
              <a:effectLst>
                <a:outerShdw blurRad="38100" dist="38100" dir="2700000" algn="tl">
                  <a:srgbClr val="C0C0C0"/>
                </a:outerShdw>
              </a:effectLst>
            </a:endParaRPr>
          </a:p>
          <a:p>
            <a:pPr eaLnBrk="1" hangingPunct="1">
              <a:spcBef>
                <a:spcPts val="0"/>
              </a:spcBef>
              <a:buFont typeface="Wingdings" pitchFamily="2" charset="2"/>
              <a:buNone/>
              <a:defRPr/>
            </a:pPr>
            <a:endParaRPr lang="en-US" sz="1800" dirty="0" smtClean="0">
              <a:solidFill>
                <a:srgbClr val="800000"/>
              </a:solidFill>
              <a:effectLst>
                <a:outerShdw blurRad="38100" dist="38100" dir="2700000" algn="tl">
                  <a:srgbClr val="C0C0C0"/>
                </a:outerShdw>
              </a:effectLst>
            </a:endParaRPr>
          </a:p>
          <a:p>
            <a:pPr eaLnBrk="1" hangingPunct="1">
              <a:spcBef>
                <a:spcPts val="0"/>
              </a:spcBef>
              <a:buFont typeface="Wingdings" pitchFamily="2" charset="2"/>
              <a:buNone/>
              <a:defRPr/>
            </a:pPr>
            <a:r>
              <a:rPr lang="en-US" sz="1800" dirty="0" smtClean="0">
                <a:solidFill>
                  <a:srgbClr val="800000"/>
                </a:solidFill>
                <a:effectLst>
                  <a:outerShdw blurRad="38100" dist="38100" dir="2700000" algn="tl">
                    <a:srgbClr val="C0C0C0"/>
                  </a:outerShdw>
                </a:effectLst>
              </a:rPr>
              <a:t>Console </a:t>
            </a:r>
          </a:p>
          <a:p>
            <a:pPr eaLnBrk="1" hangingPunct="1">
              <a:spcBef>
                <a:spcPts val="0"/>
              </a:spcBef>
              <a:defRPr/>
            </a:pPr>
            <a:r>
              <a:rPr lang="en-US" sz="1800" dirty="0" smtClean="0"/>
              <a:t>Type the command </a:t>
            </a:r>
            <a:r>
              <a:rPr lang="en-US" sz="1800" dirty="0" smtClean="0">
                <a:solidFill>
                  <a:srgbClr val="C00000"/>
                </a:solidFill>
              </a:rPr>
              <a:t>flair</a:t>
            </a:r>
            <a:r>
              <a:rPr lang="en-US" sz="1800" dirty="0" smtClean="0"/>
              <a:t>. Remember to place in your </a:t>
            </a:r>
            <a:r>
              <a:rPr lang="en-US" sz="1800" b="1" dirty="0" smtClean="0">
                <a:solidFill>
                  <a:srgbClr val="C00000"/>
                </a:solidFill>
                <a:latin typeface="Courier New" pitchFamily="49" charset="0"/>
                <a:cs typeface="Courier New" pitchFamily="49" charset="0"/>
              </a:rPr>
              <a:t>$PATH </a:t>
            </a:r>
            <a:r>
              <a:rPr lang="en-US" sz="1800" dirty="0" smtClean="0"/>
              <a:t>the directory where flair is installed!</a:t>
            </a:r>
          </a:p>
        </p:txBody>
      </p:sp>
      <p:sp>
        <p:nvSpPr>
          <p:cNvPr id="14339" name="Slide Number Placeholder 5"/>
          <p:cNvSpPr>
            <a:spLocks noGrp="1"/>
          </p:cNvSpPr>
          <p:nvPr>
            <p:ph type="sldNum" sz="quarter" idx="11"/>
          </p:nvPr>
        </p:nvSpPr>
        <p:spPr>
          <a:noFill/>
        </p:spPr>
        <p:txBody>
          <a:bodyPr/>
          <a:lstStyle/>
          <a:p>
            <a:fld id="{09790473-EAE9-4435-94FF-5D2C1E3DF58D}" type="slidenum">
              <a:rPr lang="en-US"/>
              <a:pPr/>
              <a:t>7</a:t>
            </a:fld>
            <a:endParaRPr lang="en-US"/>
          </a:p>
        </p:txBody>
      </p:sp>
      <p:graphicFrame>
        <p:nvGraphicFramePr>
          <p:cNvPr id="7" name="Table 6"/>
          <p:cNvGraphicFramePr>
            <a:graphicFrameLocks noGrp="1"/>
          </p:cNvGraphicFramePr>
          <p:nvPr/>
        </p:nvGraphicFramePr>
        <p:xfrm>
          <a:off x="1475656" y="3212976"/>
          <a:ext cx="4896545" cy="576064"/>
        </p:xfrm>
        <a:graphic>
          <a:graphicData uri="http://schemas.openxmlformats.org/drawingml/2006/table">
            <a:tbl>
              <a:tblPr firstRow="1" bandRow="1">
                <a:tableStyleId>{5C22544A-7EE6-4342-B048-85BDC9FD1C3A}</a:tableStyleId>
              </a:tblPr>
              <a:tblGrid>
                <a:gridCol w="496089"/>
                <a:gridCol w="1952183"/>
                <a:gridCol w="551612"/>
                <a:gridCol w="1896661"/>
              </a:tblGrid>
              <a:tr h="576064">
                <a:tc>
                  <a:txBody>
                    <a:bodyPr/>
                    <a:lstStyle/>
                    <a:p>
                      <a:endParaRPr lang="en-US" dirty="0"/>
                    </a:p>
                  </a:txBody>
                  <a:tcPr>
                    <a:lnR w="12700" cmpd="sng">
                      <a:noFill/>
                    </a:lnR>
                    <a:noFill/>
                  </a:tcPr>
                </a:tc>
                <a:tc>
                  <a:txBody>
                    <a:bodyPr/>
                    <a:lstStyle/>
                    <a:p>
                      <a:pPr algn="l"/>
                      <a:r>
                        <a:rPr lang="en-US" sz="2000" dirty="0" smtClean="0">
                          <a:solidFill>
                            <a:schemeClr val="tx1"/>
                          </a:solidFill>
                        </a:rPr>
                        <a:t>*.flair</a:t>
                      </a:r>
                      <a:endParaRPr lang="en-US" sz="2000" dirty="0">
                        <a:solidFill>
                          <a:schemeClr val="tx1"/>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a:t>
                      </a:r>
                      <a:r>
                        <a:rPr lang="en-US" sz="1800" dirty="0" err="1" smtClean="0">
                          <a:solidFill>
                            <a:schemeClr val="tx1"/>
                          </a:solidFill>
                        </a:rPr>
                        <a:t>fluka</a:t>
                      </a:r>
                      <a:r>
                        <a:rPr lang="en-US" sz="1800" baseline="0" dirty="0" smtClean="0">
                          <a:solidFill>
                            <a:schemeClr val="tx1"/>
                          </a:solidFill>
                        </a:rPr>
                        <a:t> *.inp</a:t>
                      </a:r>
                      <a:endParaRPr lang="en-US" sz="1800" dirty="0" smtClean="0">
                        <a:solidFill>
                          <a:schemeClr val="tx1"/>
                        </a:solidFill>
                      </a:endParaRPr>
                    </a:p>
                  </a:txBody>
                  <a:tcPr anchor="ctr">
                    <a:noFill/>
                  </a:tcPr>
                </a:tc>
              </a:tr>
            </a:tbl>
          </a:graphicData>
        </a:graphic>
      </p:graphicFrame>
      <p:pic>
        <p:nvPicPr>
          <p:cNvPr id="8" name="Picture 5" descr="marmite"/>
          <p:cNvPicPr>
            <a:picLocks noChangeAspect="1" noChangeArrowheads="1"/>
          </p:cNvPicPr>
          <p:nvPr/>
        </p:nvPicPr>
        <p:blipFill>
          <a:blip r:embed="rId2" cstate="print"/>
          <a:srcRect/>
          <a:stretch>
            <a:fillRect/>
          </a:stretch>
        </p:blipFill>
        <p:spPr bwMode="auto">
          <a:xfrm>
            <a:off x="1547342" y="3319115"/>
            <a:ext cx="360362" cy="360362"/>
          </a:xfrm>
          <a:prstGeom prst="rect">
            <a:avLst/>
          </a:prstGeom>
          <a:noFill/>
          <a:ln w="9525">
            <a:noFill/>
            <a:miter lim="800000"/>
            <a:headEnd/>
            <a:tailEnd/>
          </a:ln>
        </p:spPr>
      </p:pic>
      <p:pic>
        <p:nvPicPr>
          <p:cNvPr id="14343" name="Picture 6" descr="fluka_input"/>
          <p:cNvPicPr>
            <a:picLocks noChangeAspect="1" noChangeArrowheads="1"/>
          </p:cNvPicPr>
          <p:nvPr/>
        </p:nvPicPr>
        <p:blipFill>
          <a:blip r:embed="rId3" cstate="print"/>
          <a:srcRect/>
          <a:stretch>
            <a:fillRect/>
          </a:stretch>
        </p:blipFill>
        <p:spPr bwMode="auto">
          <a:xfrm>
            <a:off x="3995936" y="3284984"/>
            <a:ext cx="428625" cy="42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r>
              <a:rPr lang="en-US" sz="3600" smtClean="0"/>
              <a:t>Startup</a:t>
            </a:r>
          </a:p>
        </p:txBody>
      </p:sp>
      <p:sp>
        <p:nvSpPr>
          <p:cNvPr id="15365" name="Rectangle 3"/>
          <p:cNvSpPr>
            <a:spLocks noGrp="1" noChangeArrowheads="1"/>
          </p:cNvSpPr>
          <p:nvPr>
            <p:ph idx="1"/>
          </p:nvPr>
        </p:nvSpPr>
        <p:spPr>
          <a:xfrm>
            <a:off x="679450" y="983704"/>
            <a:ext cx="7924800" cy="5181600"/>
          </a:xfrm>
        </p:spPr>
        <p:txBody>
          <a:bodyPr/>
          <a:lstStyle/>
          <a:p>
            <a:pPr eaLnBrk="1" hangingPunct="1">
              <a:buFont typeface="Wingdings" pitchFamily="2" charset="2"/>
              <a:buNone/>
            </a:pPr>
            <a:r>
              <a:rPr lang="en-US" sz="2000" dirty="0" smtClean="0">
                <a:solidFill>
                  <a:schemeClr val="bg2">
                    <a:lumMod val="50000"/>
                  </a:schemeClr>
                </a:solidFill>
              </a:rPr>
              <a:t>	Unless you specify any option during startup flair will perform the following operation:</a:t>
            </a:r>
          </a:p>
          <a:p>
            <a:pPr eaLnBrk="1" hangingPunct="1"/>
            <a:r>
              <a:rPr lang="en-US" sz="2000" dirty="0" smtClean="0"/>
              <a:t>Open an “</a:t>
            </a:r>
            <a:r>
              <a:rPr lang="en-US" sz="2000" dirty="0" err="1" smtClean="0">
                <a:solidFill>
                  <a:srgbClr val="010103"/>
                </a:solidFill>
              </a:rPr>
              <a:t>xterm</a:t>
            </a:r>
            <a:r>
              <a:rPr lang="en-US" sz="2000" dirty="0" smtClean="0"/>
              <a:t>” to be used as the Output window;</a:t>
            </a:r>
          </a:p>
          <a:p>
            <a:pPr eaLnBrk="1" hangingPunct="1"/>
            <a:r>
              <a:rPr lang="en-US" sz="2000" dirty="0" smtClean="0"/>
              <a:t>Display the </a:t>
            </a:r>
            <a:r>
              <a:rPr lang="en-US" sz="2000" dirty="0" smtClean="0">
                <a:solidFill>
                  <a:srgbClr val="010103"/>
                </a:solidFill>
              </a:rPr>
              <a:t>About Dialog;</a:t>
            </a:r>
          </a:p>
          <a:p>
            <a:pPr eaLnBrk="1" hangingPunct="1"/>
            <a:r>
              <a:rPr lang="en-US" sz="2000" dirty="0" smtClean="0"/>
              <a:t>Check for the existence of a FLUKA installation (</a:t>
            </a:r>
            <a:r>
              <a:rPr lang="en-US" sz="2000" dirty="0" smtClean="0">
                <a:solidFill>
                  <a:srgbClr val="010103"/>
                </a:solidFill>
              </a:rPr>
              <a:t>FLUPRO</a:t>
            </a:r>
            <a:r>
              <a:rPr lang="en-US" sz="2000" dirty="0" smtClean="0"/>
              <a:t> environment variable), and if not found will open the Preferences dialog to set explicitly the FLUKA path;</a:t>
            </a:r>
            <a:br>
              <a:rPr lang="en-US" sz="2000" dirty="0" smtClean="0"/>
            </a:br>
            <a:r>
              <a:rPr lang="en-US" sz="2000" dirty="0" smtClean="0">
                <a:solidFill>
                  <a:srgbClr val="800000"/>
                </a:solidFill>
              </a:rPr>
              <a:t>WARNING: Window managers (GNOME, KDE…), as well command shells (bash, </a:t>
            </a:r>
            <a:r>
              <a:rPr lang="en-US" sz="2000" dirty="0" err="1" smtClean="0">
                <a:solidFill>
                  <a:srgbClr val="800000"/>
                </a:solidFill>
              </a:rPr>
              <a:t>tcsh</a:t>
            </a:r>
            <a:r>
              <a:rPr lang="en-US" sz="2000" dirty="0" smtClean="0">
                <a:solidFill>
                  <a:srgbClr val="800000"/>
                </a:solidFill>
              </a:rPr>
              <a:t>, ash…) have a different configuration file where they expect the environment variable.</a:t>
            </a:r>
          </a:p>
          <a:p>
            <a:pPr eaLnBrk="1" hangingPunct="1"/>
            <a:r>
              <a:rPr lang="en-US" sz="2000" dirty="0" smtClean="0"/>
              <a:t>Display the “</a:t>
            </a:r>
            <a:r>
              <a:rPr lang="en-US" sz="2000" dirty="0" smtClean="0">
                <a:solidFill>
                  <a:srgbClr val="010103"/>
                </a:solidFill>
              </a:rPr>
              <a:t>Tip of the Day</a:t>
            </a:r>
            <a:r>
              <a:rPr lang="en-US" sz="2000" dirty="0" smtClean="0"/>
              <a:t>” dialog;</a:t>
            </a:r>
          </a:p>
          <a:p>
            <a:pPr eaLnBrk="1" hangingPunct="1"/>
            <a:r>
              <a:rPr lang="en-US" sz="2000" dirty="0" smtClean="0"/>
              <a:t>Open the “</a:t>
            </a:r>
            <a:r>
              <a:rPr lang="en-US" sz="2000" dirty="0" smtClean="0">
                <a:solidFill>
                  <a:srgbClr val="010103"/>
                </a:solidFill>
              </a:rPr>
              <a:t>Check for Updates</a:t>
            </a:r>
            <a:r>
              <a:rPr lang="en-US" sz="2000" dirty="0" smtClean="0"/>
              <a:t>” dialog (every 30 days interval).</a:t>
            </a:r>
          </a:p>
          <a:p>
            <a:pPr eaLnBrk="1" hangingPunct="1"/>
            <a:endParaRPr lang="en-US" sz="2000" dirty="0" smtClean="0"/>
          </a:p>
        </p:txBody>
      </p:sp>
      <p:sp>
        <p:nvSpPr>
          <p:cNvPr id="15363" name="Slide Number Placeholder 5"/>
          <p:cNvSpPr>
            <a:spLocks noGrp="1"/>
          </p:cNvSpPr>
          <p:nvPr>
            <p:ph type="sldNum" sz="quarter" idx="11"/>
          </p:nvPr>
        </p:nvSpPr>
        <p:spPr>
          <a:noFill/>
        </p:spPr>
        <p:txBody>
          <a:bodyPr/>
          <a:lstStyle/>
          <a:p>
            <a:fld id="{003E0CF4-756C-4FF0-9890-A4C227312969}"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srcRect/>
          <a:stretch>
            <a:fillRect/>
          </a:stretch>
        </p:blipFill>
        <p:spPr bwMode="auto">
          <a:xfrm>
            <a:off x="179512" y="1006189"/>
            <a:ext cx="6402859" cy="537513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Interface</a:t>
            </a:r>
            <a:endParaRPr lang="en-US" dirty="0"/>
          </a:p>
        </p:txBody>
      </p:sp>
      <p:sp>
        <p:nvSpPr>
          <p:cNvPr id="5" name="Slide Number Placeholder 4"/>
          <p:cNvSpPr>
            <a:spLocks noGrp="1"/>
          </p:cNvSpPr>
          <p:nvPr>
            <p:ph type="sldNum" sz="quarter" idx="11"/>
          </p:nvPr>
        </p:nvSpPr>
        <p:spPr/>
        <p:txBody>
          <a:bodyPr/>
          <a:lstStyle/>
          <a:p>
            <a:pPr>
              <a:defRPr/>
            </a:pPr>
            <a:fld id="{485C780E-C6F3-460C-BAF7-9298DE1BEB6B}" type="slidenum">
              <a:rPr lang="en-US" smtClean="0"/>
              <a:pPr>
                <a:defRPr/>
              </a:pPr>
              <a:t>9</a:t>
            </a:fld>
            <a:endParaRPr lang="en-US"/>
          </a:p>
        </p:txBody>
      </p:sp>
      <p:sp>
        <p:nvSpPr>
          <p:cNvPr id="6" name="TextBox 5"/>
          <p:cNvSpPr txBox="1"/>
          <p:nvPr/>
        </p:nvSpPr>
        <p:spPr>
          <a:xfrm>
            <a:off x="6804248" y="3676962"/>
            <a:ext cx="2145908" cy="400110"/>
          </a:xfrm>
          <a:prstGeom prst="rect">
            <a:avLst/>
          </a:prstGeom>
          <a:noFill/>
        </p:spPr>
        <p:txBody>
          <a:bodyPr wrap="none" rtlCol="0">
            <a:spAutoFit/>
          </a:bodyPr>
          <a:lstStyle/>
          <a:p>
            <a:r>
              <a:rPr lang="en-US" dirty="0" smtClean="0"/>
              <a:t>2 working frames</a:t>
            </a:r>
            <a:endParaRPr lang="en-US" dirty="0"/>
          </a:p>
        </p:txBody>
      </p:sp>
      <p:cxnSp>
        <p:nvCxnSpPr>
          <p:cNvPr id="8" name="Straight Arrow Connector 7"/>
          <p:cNvCxnSpPr>
            <a:stCxn id="6" idx="1"/>
          </p:cNvCxnSpPr>
          <p:nvPr/>
        </p:nvCxnSpPr>
        <p:spPr bwMode="auto">
          <a:xfrm rot="10800000">
            <a:off x="5890324" y="2884875"/>
            <a:ext cx="913924" cy="992143"/>
          </a:xfrm>
          <a:prstGeom prst="straightConnector1">
            <a:avLst/>
          </a:prstGeom>
          <a:solidFill>
            <a:schemeClr val="accent1"/>
          </a:solidFill>
          <a:ln w="28575" cap="flat" cmpd="sng" algn="ctr">
            <a:solidFill>
              <a:srgbClr val="800000"/>
            </a:solidFill>
            <a:prstDash val="solid"/>
            <a:round/>
            <a:headEnd type="none" w="sm" len="sm"/>
            <a:tailEnd type="arrow"/>
          </a:ln>
          <a:effectLst/>
        </p:spPr>
      </p:cxnSp>
      <p:cxnSp>
        <p:nvCxnSpPr>
          <p:cNvPr id="9" name="Straight Arrow Connector 8"/>
          <p:cNvCxnSpPr>
            <a:stCxn id="6" idx="1"/>
          </p:cNvCxnSpPr>
          <p:nvPr/>
        </p:nvCxnSpPr>
        <p:spPr bwMode="auto">
          <a:xfrm rot="10800000" flipV="1">
            <a:off x="5890324" y="3877016"/>
            <a:ext cx="913924" cy="1168097"/>
          </a:xfrm>
          <a:prstGeom prst="straightConnector1">
            <a:avLst/>
          </a:prstGeom>
          <a:solidFill>
            <a:schemeClr val="accent1"/>
          </a:solidFill>
          <a:ln w="28575" cap="flat" cmpd="sng" algn="ctr">
            <a:solidFill>
              <a:srgbClr val="800000"/>
            </a:solidFill>
            <a:prstDash val="solid"/>
            <a:round/>
            <a:headEnd type="none" w="sm" len="sm"/>
            <a:tailEnd type="arrow"/>
          </a:ln>
          <a:effectLst/>
        </p:spPr>
      </p:cxnSp>
      <p:sp>
        <p:nvSpPr>
          <p:cNvPr id="13" name="TextBox 12"/>
          <p:cNvSpPr txBox="1"/>
          <p:nvPr/>
        </p:nvSpPr>
        <p:spPr>
          <a:xfrm>
            <a:off x="6588224" y="1628800"/>
            <a:ext cx="844718" cy="400110"/>
          </a:xfrm>
          <a:prstGeom prst="rect">
            <a:avLst/>
          </a:prstGeom>
          <a:noFill/>
        </p:spPr>
        <p:txBody>
          <a:bodyPr wrap="none" rtlCol="0">
            <a:spAutoFit/>
          </a:bodyPr>
          <a:lstStyle/>
          <a:p>
            <a:r>
              <a:rPr lang="en-US" dirty="0" smtClean="0"/>
              <a:t>active</a:t>
            </a:r>
          </a:p>
        </p:txBody>
      </p:sp>
      <p:sp>
        <p:nvSpPr>
          <p:cNvPr id="14" name="TextBox 13"/>
          <p:cNvSpPr txBox="1"/>
          <p:nvPr/>
        </p:nvSpPr>
        <p:spPr>
          <a:xfrm>
            <a:off x="6588224" y="4653136"/>
            <a:ext cx="1933734" cy="707886"/>
          </a:xfrm>
          <a:prstGeom prst="rect">
            <a:avLst/>
          </a:prstGeom>
          <a:noFill/>
        </p:spPr>
        <p:txBody>
          <a:bodyPr wrap="none" rtlCol="0">
            <a:spAutoFit/>
          </a:bodyPr>
          <a:lstStyle/>
          <a:p>
            <a:r>
              <a:rPr lang="en-US" dirty="0" smtClean="0">
                <a:solidFill>
                  <a:schemeClr val="accent6">
                    <a:lumMod val="50000"/>
                  </a:schemeClr>
                </a:solidFill>
              </a:rPr>
              <a:t>inactive</a:t>
            </a:r>
          </a:p>
          <a:p>
            <a:r>
              <a:rPr lang="en-US" dirty="0" smtClean="0">
                <a:solidFill>
                  <a:schemeClr val="accent6">
                    <a:lumMod val="50000"/>
                  </a:schemeClr>
                </a:solidFill>
              </a:rPr>
              <a:t>click to activate</a:t>
            </a:r>
            <a:endParaRPr lang="en-US" dirty="0">
              <a:solidFill>
                <a:schemeClr val="accent6">
                  <a:lumMod val="50000"/>
                </a:schemeClr>
              </a:solidFill>
            </a:endParaRPr>
          </a:p>
        </p:txBody>
      </p:sp>
      <p:sp>
        <p:nvSpPr>
          <p:cNvPr id="16" name="TextBox 15"/>
          <p:cNvSpPr txBox="1"/>
          <p:nvPr/>
        </p:nvSpPr>
        <p:spPr>
          <a:xfrm>
            <a:off x="0" y="2708920"/>
            <a:ext cx="3108864" cy="1015663"/>
          </a:xfrm>
          <a:prstGeom prst="rect">
            <a:avLst/>
          </a:prstGeom>
          <a:solidFill>
            <a:srgbClr val="FFFF99"/>
          </a:solidFill>
        </p:spPr>
        <p:txBody>
          <a:bodyPr wrap="none" rtlCol="0">
            <a:spAutoFit/>
          </a:bodyPr>
          <a:lstStyle/>
          <a:p>
            <a:r>
              <a:rPr lang="en-US" dirty="0" smtClean="0"/>
              <a:t>Mouse:</a:t>
            </a:r>
          </a:p>
          <a:p>
            <a:r>
              <a:rPr lang="en-US" dirty="0" smtClean="0"/>
              <a:t>left opens on active</a:t>
            </a:r>
          </a:p>
          <a:p>
            <a:r>
              <a:rPr lang="en-US" dirty="0" smtClean="0"/>
              <a:t>right select where to view</a:t>
            </a:r>
            <a:endParaRPr lang="en-US" dirty="0"/>
          </a:p>
        </p:txBody>
      </p:sp>
      <p:cxnSp>
        <p:nvCxnSpPr>
          <p:cNvPr id="19" name="Straight Arrow Connector 18"/>
          <p:cNvCxnSpPr/>
          <p:nvPr/>
        </p:nvCxnSpPr>
        <p:spPr bwMode="auto">
          <a:xfrm rot="16200000" flipV="1">
            <a:off x="1292530" y="2387990"/>
            <a:ext cx="488088" cy="265852"/>
          </a:xfrm>
          <a:prstGeom prst="straightConnector1">
            <a:avLst/>
          </a:prstGeom>
          <a:solidFill>
            <a:schemeClr val="accent1"/>
          </a:solidFill>
          <a:ln w="28575" cap="flat" cmpd="sng" algn="ctr">
            <a:solidFill>
              <a:srgbClr val="800000"/>
            </a:solidFill>
            <a:prstDash val="solid"/>
            <a:round/>
            <a:headEnd type="none" w="sm" len="sm"/>
            <a:tailEnd type="arrow"/>
          </a:ln>
          <a:effectLst/>
        </p:spPr>
      </p:cxnSp>
      <p:sp>
        <p:nvSpPr>
          <p:cNvPr id="23" name="Oval 22"/>
          <p:cNvSpPr/>
          <p:nvPr/>
        </p:nvSpPr>
        <p:spPr bwMode="auto">
          <a:xfrm>
            <a:off x="971600" y="6093296"/>
            <a:ext cx="288032" cy="288032"/>
          </a:xfrm>
          <a:prstGeom prst="ellipse">
            <a:avLst/>
          </a:prstGeom>
          <a:noFill/>
          <a:ln w="28575" cap="flat" cmpd="sng" algn="ctr">
            <a:solidFill>
              <a:srgbClr val="800000"/>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24" name="TextBox 23"/>
          <p:cNvSpPr txBox="1"/>
          <p:nvPr/>
        </p:nvSpPr>
        <p:spPr>
          <a:xfrm>
            <a:off x="35496" y="6309320"/>
            <a:ext cx="3485249" cy="400110"/>
          </a:xfrm>
          <a:prstGeom prst="rect">
            <a:avLst/>
          </a:prstGeom>
          <a:noFill/>
        </p:spPr>
        <p:txBody>
          <a:bodyPr wrap="none" rtlCol="0">
            <a:spAutoFit/>
          </a:bodyPr>
          <a:lstStyle/>
          <a:p>
            <a:r>
              <a:rPr lang="en-US" dirty="0" smtClean="0">
                <a:solidFill>
                  <a:srgbClr val="800000"/>
                </a:solidFill>
              </a:rPr>
              <a:t>input modified and not saved</a:t>
            </a:r>
            <a:endParaRPr lang="en-US" dirty="0">
              <a:solidFill>
                <a:srgbClr val="800000"/>
              </a:solidFill>
            </a:endParaRPr>
          </a:p>
        </p:txBody>
      </p:sp>
      <p:sp>
        <p:nvSpPr>
          <p:cNvPr id="25" name="TextBox 24"/>
          <p:cNvSpPr txBox="1"/>
          <p:nvPr/>
        </p:nvSpPr>
        <p:spPr>
          <a:xfrm>
            <a:off x="6804248" y="2034133"/>
            <a:ext cx="2238370" cy="1200329"/>
          </a:xfrm>
          <a:prstGeom prst="rect">
            <a:avLst/>
          </a:prstGeom>
          <a:solidFill>
            <a:schemeClr val="bg1"/>
          </a:solidFill>
          <a:ln>
            <a:solidFill>
              <a:schemeClr val="tx1"/>
            </a:solidFill>
          </a:ln>
        </p:spPr>
        <p:txBody>
          <a:bodyPr wrap="none" rtlCol="0">
            <a:spAutoFit/>
          </a:bodyPr>
          <a:lstStyle/>
          <a:p>
            <a:r>
              <a:rPr lang="en-US" sz="1800" dirty="0" smtClean="0"/>
              <a:t>+ vertical/horizontal</a:t>
            </a:r>
          </a:p>
          <a:p>
            <a:r>
              <a:rPr lang="en-US" sz="1800" dirty="0" smtClean="0"/>
              <a:t>= equalize</a:t>
            </a:r>
          </a:p>
          <a:p>
            <a:r>
              <a:rPr lang="en-US" sz="1800" dirty="0" smtClean="0"/>
              <a:t>   minimize</a:t>
            </a:r>
          </a:p>
          <a:p>
            <a:r>
              <a:rPr lang="en-US" sz="1800" dirty="0" smtClean="0"/>
              <a:t>   maximize</a:t>
            </a:r>
            <a:endParaRPr lang="en-US" dirty="0"/>
          </a:p>
        </p:txBody>
      </p:sp>
      <p:sp>
        <p:nvSpPr>
          <p:cNvPr id="26" name="Isosceles Triangle 25"/>
          <p:cNvSpPr/>
          <p:nvPr/>
        </p:nvSpPr>
        <p:spPr bwMode="auto">
          <a:xfrm>
            <a:off x="6876256" y="2996952"/>
            <a:ext cx="144016" cy="144016"/>
          </a:xfrm>
          <a:prstGeom prst="triangle">
            <a:avLst/>
          </a:prstGeom>
          <a:solidFill>
            <a:schemeClr val="tx1"/>
          </a:solidFill>
          <a:ln w="28575" cap="flat" cmpd="sng" algn="ctr">
            <a:solidFill>
              <a:schemeClr val="tx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
        <p:nvSpPr>
          <p:cNvPr id="27" name="Isosceles Triangle 26"/>
          <p:cNvSpPr/>
          <p:nvPr/>
        </p:nvSpPr>
        <p:spPr bwMode="auto">
          <a:xfrm rot="10800000">
            <a:off x="6876256" y="2708920"/>
            <a:ext cx="144016" cy="144016"/>
          </a:xfrm>
          <a:prstGeom prst="triangle">
            <a:avLst/>
          </a:prstGeom>
          <a:solidFill>
            <a:schemeClr val="tx1"/>
          </a:solidFill>
          <a:ln w="28575" cap="flat" cmpd="sng" algn="ctr">
            <a:solidFill>
              <a:schemeClr val="tx1"/>
            </a:solidFill>
            <a:prstDash val="solid"/>
            <a:round/>
            <a:headEnd type="none" w="sm" len="sm"/>
            <a:tailEnd type="triangle" w="lg"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Tahom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_fluka">
  <a:themeElements>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rgbClr val="FF0000"/>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Blueprint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Theme_fluka</Template>
  <TotalTime>5840</TotalTime>
  <Words>2352</Words>
  <Application>Microsoft Office PowerPoint</Application>
  <PresentationFormat>Overhead</PresentationFormat>
  <Paragraphs>543</Paragraphs>
  <Slides>39</Slides>
  <Notes>9</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Theme_fluka</vt:lpstr>
      <vt:lpstr>Slide 1</vt:lpstr>
      <vt:lpstr>About</vt:lpstr>
      <vt:lpstr>What is flair [1/2]</vt:lpstr>
      <vt:lpstr>What is flair [2/2]</vt:lpstr>
      <vt:lpstr>Concepts: Flair Project</vt:lpstr>
      <vt:lpstr>Installation </vt:lpstr>
      <vt:lpstr>Starting flair</vt:lpstr>
      <vt:lpstr>Startup</vt:lpstr>
      <vt:lpstr>Interface</vt:lpstr>
      <vt:lpstr>Menus</vt:lpstr>
      <vt:lpstr>Toolbar</vt:lpstr>
      <vt:lpstr>Basic Preferences</vt:lpstr>
      <vt:lpstr>Input Templates</vt:lpstr>
      <vt:lpstr>Input Editor</vt:lpstr>
      <vt:lpstr>Card Categories</vt:lpstr>
      <vt:lpstr>Concepts: Extended Cards [1/2]</vt:lpstr>
      <vt:lpstr>Concepts: Extended Cards [2/2]</vt:lpstr>
      <vt:lpstr>Anatomy of a card mini-dialog [1/2]</vt:lpstr>
      <vt:lpstr>Anatomy of a card mini-dialog [2/2]</vt:lpstr>
      <vt:lpstr>Editing Cards</vt:lpstr>
      <vt:lpstr>Validating input and Error correction</vt:lpstr>
      <vt:lpstr>Material Database</vt:lpstr>
      <vt:lpstr>Starting a Run</vt:lpstr>
      <vt:lpstr>Tips &amp; Tricks</vt:lpstr>
      <vt:lpstr>Known Bugs / Limitations</vt:lpstr>
      <vt:lpstr>Other goodies</vt:lpstr>
      <vt:lpstr>Slide 27</vt:lpstr>
      <vt:lpstr>Starting the Geometry Editor</vt:lpstr>
      <vt:lpstr>Geometry editor</vt:lpstr>
      <vt:lpstr>Geometry Editor: Interface</vt:lpstr>
      <vt:lpstr>Viewport axes System</vt:lpstr>
      <vt:lpstr>Navigation - Keyboard</vt:lpstr>
      <vt:lpstr>Navigation – Mouse [1/2]</vt:lpstr>
      <vt:lpstr>Navigation – Mouse [2/2]</vt:lpstr>
      <vt:lpstr>Navigation – Viewport lines [1/2]</vt:lpstr>
      <vt:lpstr>Navigation – Viewport lines [2/2]</vt:lpstr>
      <vt:lpstr>Navigation – Projection dialog</vt:lpstr>
      <vt:lpstr>Debugging Geometry Errors [1/2]</vt:lpstr>
      <vt:lpstr>Debugging Geometry Errors [2/2]</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FLUKA Utilities</dc:title>
  <dc:subject>fluka.r flukaplot.r</dc:subject>
  <dc:creator>Vasilis Vlachoudis</dc:creator>
  <cp:keywords>FLUKA, Computers</cp:keywords>
  <cp:lastModifiedBy>roberto</cp:lastModifiedBy>
  <cp:revision>380</cp:revision>
  <dcterms:modified xsi:type="dcterms:W3CDTF">2012-04-27T12:52:03Z</dcterms:modified>
</cp:coreProperties>
</file>