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8" r:id="rId1"/>
  </p:sldMasterIdLst>
  <p:notesMasterIdLst>
    <p:notesMasterId r:id="rId51"/>
  </p:notesMasterIdLst>
  <p:handoutMasterIdLst>
    <p:handoutMasterId r:id="rId52"/>
  </p:handoutMasterIdLst>
  <p:sldIdLst>
    <p:sldId id="274" r:id="rId2"/>
    <p:sldId id="275" r:id="rId3"/>
    <p:sldId id="411" r:id="rId4"/>
    <p:sldId id="379" r:id="rId5"/>
    <p:sldId id="293" r:id="rId6"/>
    <p:sldId id="277" r:id="rId7"/>
    <p:sldId id="284" r:id="rId8"/>
    <p:sldId id="285" r:id="rId9"/>
    <p:sldId id="365" r:id="rId10"/>
    <p:sldId id="366" r:id="rId11"/>
    <p:sldId id="375" r:id="rId12"/>
    <p:sldId id="367" r:id="rId13"/>
    <p:sldId id="294" r:id="rId14"/>
    <p:sldId id="308" r:id="rId15"/>
    <p:sldId id="310" r:id="rId16"/>
    <p:sldId id="381" r:id="rId17"/>
    <p:sldId id="382" r:id="rId18"/>
    <p:sldId id="371" r:id="rId19"/>
    <p:sldId id="412" r:id="rId20"/>
    <p:sldId id="383" r:id="rId21"/>
    <p:sldId id="406" r:id="rId22"/>
    <p:sldId id="374" r:id="rId23"/>
    <p:sldId id="281" r:id="rId24"/>
    <p:sldId id="321" r:id="rId25"/>
    <p:sldId id="409" r:id="rId26"/>
    <p:sldId id="322" r:id="rId27"/>
    <p:sldId id="323" r:id="rId28"/>
    <p:sldId id="325" r:id="rId29"/>
    <p:sldId id="324" r:id="rId30"/>
    <p:sldId id="326" r:id="rId31"/>
    <p:sldId id="398" r:id="rId32"/>
    <p:sldId id="399" r:id="rId33"/>
    <p:sldId id="402" r:id="rId34"/>
    <p:sldId id="403" r:id="rId35"/>
    <p:sldId id="400" r:id="rId36"/>
    <p:sldId id="404" r:id="rId37"/>
    <p:sldId id="405" r:id="rId38"/>
    <p:sldId id="413" r:id="rId39"/>
    <p:sldId id="327" r:id="rId40"/>
    <p:sldId id="360" r:id="rId41"/>
    <p:sldId id="407" r:id="rId42"/>
    <p:sldId id="376" r:id="rId43"/>
    <p:sldId id="364" r:id="rId44"/>
    <p:sldId id="359" r:id="rId45"/>
    <p:sldId id="362" r:id="rId46"/>
    <p:sldId id="363" r:id="rId47"/>
    <p:sldId id="408" r:id="rId48"/>
    <p:sldId id="378" r:id="rId49"/>
    <p:sldId id="388" r:id="rId50"/>
  </p:sldIdLst>
  <p:sldSz cx="9144000" cy="6858000" type="overhead"/>
  <p:notesSz cx="7099300" cy="10234613"/>
  <p:defaultTextStyle>
    <a:defPPr>
      <a:defRPr lang="en-US"/>
    </a:defPPr>
    <a:lvl1pPr algn="l" rtl="0" fontAlgn="base">
      <a:spcBef>
        <a:spcPct val="50000"/>
      </a:spcBef>
      <a:spcAft>
        <a:spcPct val="0"/>
      </a:spcAft>
      <a:defRPr sz="2400" kern="1200">
        <a:solidFill>
          <a:srgbClr val="000000"/>
        </a:solidFill>
        <a:latin typeface="Arial" charset="0"/>
        <a:ea typeface="MS PGothic" pitchFamily="34" charset="-128"/>
        <a:cs typeface="+mn-cs"/>
      </a:defRPr>
    </a:lvl1pPr>
    <a:lvl2pPr marL="457200" algn="l" rtl="0" fontAlgn="base">
      <a:spcBef>
        <a:spcPct val="50000"/>
      </a:spcBef>
      <a:spcAft>
        <a:spcPct val="0"/>
      </a:spcAft>
      <a:defRPr sz="2400" kern="1200">
        <a:solidFill>
          <a:srgbClr val="000000"/>
        </a:solidFill>
        <a:latin typeface="Arial" charset="0"/>
        <a:ea typeface="MS PGothic" pitchFamily="34" charset="-128"/>
        <a:cs typeface="+mn-cs"/>
      </a:defRPr>
    </a:lvl2pPr>
    <a:lvl3pPr marL="914400" algn="l" rtl="0" fontAlgn="base">
      <a:spcBef>
        <a:spcPct val="50000"/>
      </a:spcBef>
      <a:spcAft>
        <a:spcPct val="0"/>
      </a:spcAft>
      <a:defRPr sz="2400" kern="1200">
        <a:solidFill>
          <a:srgbClr val="000000"/>
        </a:solidFill>
        <a:latin typeface="Arial" charset="0"/>
        <a:ea typeface="MS PGothic" pitchFamily="34" charset="-128"/>
        <a:cs typeface="+mn-cs"/>
      </a:defRPr>
    </a:lvl3pPr>
    <a:lvl4pPr marL="1371600" algn="l" rtl="0" fontAlgn="base">
      <a:spcBef>
        <a:spcPct val="50000"/>
      </a:spcBef>
      <a:spcAft>
        <a:spcPct val="0"/>
      </a:spcAft>
      <a:defRPr sz="2400" kern="1200">
        <a:solidFill>
          <a:srgbClr val="000000"/>
        </a:solidFill>
        <a:latin typeface="Arial" charset="0"/>
        <a:ea typeface="MS PGothic" pitchFamily="34" charset="-128"/>
        <a:cs typeface="+mn-cs"/>
      </a:defRPr>
    </a:lvl4pPr>
    <a:lvl5pPr marL="1828800" algn="l" rtl="0" fontAlgn="base">
      <a:spcBef>
        <a:spcPct val="50000"/>
      </a:spcBef>
      <a:spcAft>
        <a:spcPct val="0"/>
      </a:spcAft>
      <a:defRPr sz="2400" kern="1200">
        <a:solidFill>
          <a:srgbClr val="000000"/>
        </a:solidFill>
        <a:latin typeface="Arial" charset="0"/>
        <a:ea typeface="MS PGothic" pitchFamily="34" charset="-128"/>
        <a:cs typeface="+mn-cs"/>
      </a:defRPr>
    </a:lvl5pPr>
    <a:lvl6pPr marL="2286000" algn="l" defTabSz="914400" rtl="0" eaLnBrk="1" latinLnBrk="0" hangingPunct="1">
      <a:defRPr sz="2400" kern="1200">
        <a:solidFill>
          <a:srgbClr val="000000"/>
        </a:solidFill>
        <a:latin typeface="Arial" charset="0"/>
        <a:ea typeface="MS PGothic" pitchFamily="34" charset="-128"/>
        <a:cs typeface="+mn-cs"/>
      </a:defRPr>
    </a:lvl6pPr>
    <a:lvl7pPr marL="2743200" algn="l" defTabSz="914400" rtl="0" eaLnBrk="1" latinLnBrk="0" hangingPunct="1">
      <a:defRPr sz="2400" kern="1200">
        <a:solidFill>
          <a:srgbClr val="000000"/>
        </a:solidFill>
        <a:latin typeface="Arial" charset="0"/>
        <a:ea typeface="MS PGothic" pitchFamily="34" charset="-128"/>
        <a:cs typeface="+mn-cs"/>
      </a:defRPr>
    </a:lvl7pPr>
    <a:lvl8pPr marL="3200400" algn="l" defTabSz="914400" rtl="0" eaLnBrk="1" latinLnBrk="0" hangingPunct="1">
      <a:defRPr sz="2400" kern="1200">
        <a:solidFill>
          <a:srgbClr val="000000"/>
        </a:solidFill>
        <a:latin typeface="Arial" charset="0"/>
        <a:ea typeface="MS PGothic" pitchFamily="34" charset="-128"/>
        <a:cs typeface="+mn-cs"/>
      </a:defRPr>
    </a:lvl8pPr>
    <a:lvl9pPr marL="3657600" algn="l" defTabSz="914400" rtl="0" eaLnBrk="1" latinLnBrk="0" hangingPunct="1">
      <a:defRPr sz="2400" kern="1200">
        <a:solidFill>
          <a:srgbClr val="000000"/>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00"/>
    <a:srgbClr val="800000"/>
    <a:srgbClr val="CC0066"/>
    <a:srgbClr val="D2A000"/>
    <a:srgbClr val="CC0000"/>
    <a:srgbClr val="FF0000"/>
    <a:srgbClr val="0000FF"/>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0" autoAdjust="0"/>
    <p:restoredTop sz="94660" autoAdjust="0"/>
  </p:normalViewPr>
  <p:slideViewPr>
    <p:cSldViewPr>
      <p:cViewPr varScale="1">
        <p:scale>
          <a:sx n="51" d="100"/>
          <a:sy n="51" d="100"/>
        </p:scale>
        <p:origin x="-882" y="-96"/>
      </p:cViewPr>
      <p:guideLst>
        <p:guide orient="horz" pos="2160"/>
        <p:guide pos="2880"/>
      </p:guideLst>
    </p:cSldViewPr>
  </p:slideViewPr>
  <p:outlineViewPr>
    <p:cViewPr>
      <p:scale>
        <a:sx n="33" d="100"/>
        <a:sy n="33" d="100"/>
      </p:scale>
      <p:origin x="0" y="17016"/>
    </p:cViewPr>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6207" tIns="48105" rIns="96207" bIns="48105" numCol="1" anchor="t" anchorCtr="0" compatLnSpc="1">
            <a:prstTxWarp prst="textNoShape">
              <a:avLst/>
            </a:prstTxWarp>
          </a:bodyPr>
          <a:lstStyle>
            <a:lvl1pPr defTabSz="955675">
              <a:spcBef>
                <a:spcPct val="0"/>
              </a:spcBef>
              <a:defRPr sz="1300">
                <a:solidFill>
                  <a:schemeClr val="tx1"/>
                </a:solidFill>
                <a:latin typeface="Tahoma" pitchFamily="34" charset="0"/>
              </a:defRPr>
            </a:lvl1pPr>
          </a:lstStyle>
          <a:p>
            <a:pPr>
              <a:defRPr/>
            </a:pPr>
            <a:endParaRPr lang="en-GB"/>
          </a:p>
        </p:txBody>
      </p:sp>
      <p:sp>
        <p:nvSpPr>
          <p:cNvPr id="4099"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p:spPr>
        <p:txBody>
          <a:bodyPr vert="horz" wrap="square" lIns="96207" tIns="48105" rIns="96207" bIns="48105" numCol="1" anchor="t" anchorCtr="0" compatLnSpc="1">
            <a:prstTxWarp prst="textNoShape">
              <a:avLst/>
            </a:prstTxWarp>
          </a:bodyPr>
          <a:lstStyle>
            <a:lvl1pPr algn="r" defTabSz="955675">
              <a:spcBef>
                <a:spcPct val="0"/>
              </a:spcBef>
              <a:defRPr sz="1300">
                <a:solidFill>
                  <a:schemeClr val="tx1"/>
                </a:solidFill>
                <a:latin typeface="Tahoma" pitchFamily="34" charset="0"/>
              </a:defRPr>
            </a:lvl1pPr>
          </a:lstStyle>
          <a:p>
            <a:pPr>
              <a:defRPr/>
            </a:pPr>
            <a:endParaRPr lang="en-GB"/>
          </a:p>
        </p:txBody>
      </p:sp>
      <p:sp>
        <p:nvSpPr>
          <p:cNvPr id="4100"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p:spPr>
        <p:txBody>
          <a:bodyPr vert="horz" wrap="square" lIns="96207" tIns="48105" rIns="96207" bIns="48105" numCol="1" anchor="b" anchorCtr="0" compatLnSpc="1">
            <a:prstTxWarp prst="textNoShape">
              <a:avLst/>
            </a:prstTxWarp>
          </a:bodyPr>
          <a:lstStyle>
            <a:lvl1pPr defTabSz="955675">
              <a:spcBef>
                <a:spcPct val="0"/>
              </a:spcBef>
              <a:defRPr sz="1300">
                <a:solidFill>
                  <a:schemeClr val="tx1"/>
                </a:solidFill>
                <a:latin typeface="Tahoma" pitchFamily="34" charset="0"/>
              </a:defRPr>
            </a:lvl1pPr>
          </a:lstStyle>
          <a:p>
            <a:pPr>
              <a:defRPr/>
            </a:pPr>
            <a:endParaRPr lang="en-GB"/>
          </a:p>
        </p:txBody>
      </p:sp>
      <p:sp>
        <p:nvSpPr>
          <p:cNvPr id="4101"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p:spPr>
        <p:txBody>
          <a:bodyPr vert="horz" wrap="square" lIns="96207" tIns="48105" rIns="96207" bIns="48105" numCol="1" anchor="b" anchorCtr="0" compatLnSpc="1">
            <a:prstTxWarp prst="textNoShape">
              <a:avLst/>
            </a:prstTxWarp>
          </a:bodyPr>
          <a:lstStyle>
            <a:lvl1pPr algn="r" defTabSz="955675">
              <a:spcBef>
                <a:spcPct val="0"/>
              </a:spcBef>
              <a:defRPr sz="1300">
                <a:solidFill>
                  <a:schemeClr val="tx1"/>
                </a:solidFill>
                <a:latin typeface="Tahoma" pitchFamily="34" charset="0"/>
              </a:defRPr>
            </a:lvl1pPr>
          </a:lstStyle>
          <a:p>
            <a:pPr>
              <a:defRPr/>
            </a:pPr>
            <a:fld id="{40ED6B5E-7223-4ED0-A5C9-C15DE004E11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8000" cy="550863"/>
          </a:xfrm>
          <a:prstGeom prst="rect">
            <a:avLst/>
          </a:prstGeom>
          <a:noFill/>
          <a:ln w="9525">
            <a:noFill/>
            <a:miter lim="800000"/>
            <a:headEnd/>
            <a:tailEnd/>
          </a:ln>
        </p:spPr>
        <p:txBody>
          <a:bodyPr vert="horz" wrap="square" lIns="94550" tIns="48105" rIns="94550" bIns="48105" numCol="1" anchor="t" anchorCtr="0" compatLnSpc="1">
            <a:prstTxWarp prst="textNoShape">
              <a:avLst/>
            </a:prstTxWarp>
          </a:bodyPr>
          <a:lstStyle>
            <a:lvl1pPr defTabSz="950913">
              <a:spcBef>
                <a:spcPct val="0"/>
              </a:spcBef>
              <a:defRPr sz="1300">
                <a:solidFill>
                  <a:schemeClr val="tx1"/>
                </a:solidFill>
                <a:latin typeface="Tahoma" pitchFamily="34" charset="0"/>
              </a:defRPr>
            </a:lvl1pPr>
          </a:lstStyle>
          <a:p>
            <a:pPr>
              <a:defRPr/>
            </a:pPr>
            <a:endParaRPr lang="en-GB"/>
          </a:p>
        </p:txBody>
      </p:sp>
      <p:sp>
        <p:nvSpPr>
          <p:cNvPr id="3075" name="Rectangle 3"/>
          <p:cNvSpPr>
            <a:spLocks noGrp="1" noChangeArrowheads="1"/>
          </p:cNvSpPr>
          <p:nvPr>
            <p:ph type="dt" idx="1"/>
          </p:nvPr>
        </p:nvSpPr>
        <p:spPr bwMode="auto">
          <a:xfrm>
            <a:off x="4010025" y="0"/>
            <a:ext cx="3125788" cy="550863"/>
          </a:xfrm>
          <a:prstGeom prst="rect">
            <a:avLst/>
          </a:prstGeom>
          <a:noFill/>
          <a:ln w="9525">
            <a:noFill/>
            <a:miter lim="800000"/>
            <a:headEnd/>
            <a:tailEnd/>
          </a:ln>
        </p:spPr>
        <p:txBody>
          <a:bodyPr vert="horz" wrap="square" lIns="94550" tIns="48105" rIns="94550" bIns="48105" numCol="1" anchor="t" anchorCtr="0" compatLnSpc="1">
            <a:prstTxWarp prst="textNoShape">
              <a:avLst/>
            </a:prstTxWarp>
          </a:bodyPr>
          <a:lstStyle>
            <a:lvl1pPr algn="r" defTabSz="950913">
              <a:spcBef>
                <a:spcPct val="0"/>
              </a:spcBef>
              <a:defRPr sz="1300">
                <a:solidFill>
                  <a:schemeClr val="tx1"/>
                </a:solidFill>
                <a:latin typeface="Tahoma" pitchFamily="34" charset="0"/>
              </a:defRPr>
            </a:lvl1pPr>
          </a:lstStyle>
          <a:p>
            <a:pPr>
              <a:defRPr/>
            </a:pPr>
            <a:endParaRPr lang="en-GB"/>
          </a:p>
        </p:txBody>
      </p:sp>
      <p:sp>
        <p:nvSpPr>
          <p:cNvPr id="63492" name="Rectangle 4"/>
          <p:cNvSpPr>
            <a:spLocks noGrp="1" noRot="1" noChangeAspect="1" noChangeArrowheads="1" noTextEdit="1"/>
          </p:cNvSpPr>
          <p:nvPr>
            <p:ph type="sldImg" idx="2"/>
          </p:nvPr>
        </p:nvSpPr>
        <p:spPr bwMode="auto">
          <a:xfrm>
            <a:off x="1000125" y="785813"/>
            <a:ext cx="5140325" cy="3854450"/>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963613" y="4876800"/>
            <a:ext cx="5213350" cy="4564063"/>
          </a:xfrm>
          <a:prstGeom prst="rect">
            <a:avLst/>
          </a:prstGeom>
          <a:noFill/>
          <a:ln w="9525">
            <a:noFill/>
            <a:miter lim="800000"/>
            <a:headEnd/>
            <a:tailEnd/>
          </a:ln>
        </p:spPr>
        <p:txBody>
          <a:bodyPr vert="horz" wrap="square" lIns="94550" tIns="48105" rIns="94550" bIns="481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56775"/>
            <a:ext cx="3048000" cy="469900"/>
          </a:xfrm>
          <a:prstGeom prst="rect">
            <a:avLst/>
          </a:prstGeom>
          <a:noFill/>
          <a:ln w="9525">
            <a:noFill/>
            <a:miter lim="800000"/>
            <a:headEnd/>
            <a:tailEnd/>
          </a:ln>
        </p:spPr>
        <p:txBody>
          <a:bodyPr vert="horz" wrap="square" lIns="94550" tIns="48105" rIns="94550" bIns="48105" numCol="1" anchor="b" anchorCtr="0" compatLnSpc="1">
            <a:prstTxWarp prst="textNoShape">
              <a:avLst/>
            </a:prstTxWarp>
          </a:bodyPr>
          <a:lstStyle>
            <a:lvl1pPr defTabSz="950913">
              <a:spcBef>
                <a:spcPct val="0"/>
              </a:spcBef>
              <a:defRPr sz="1300">
                <a:solidFill>
                  <a:schemeClr val="tx1"/>
                </a:solidFill>
                <a:latin typeface="Tahoma" pitchFamily="34" charset="0"/>
              </a:defRPr>
            </a:lvl1pPr>
          </a:lstStyle>
          <a:p>
            <a:pPr>
              <a:defRPr/>
            </a:pPr>
            <a:endParaRPr lang="en-GB"/>
          </a:p>
        </p:txBody>
      </p:sp>
      <p:sp>
        <p:nvSpPr>
          <p:cNvPr id="3079" name="Rectangle 7"/>
          <p:cNvSpPr>
            <a:spLocks noGrp="1" noChangeArrowheads="1"/>
          </p:cNvSpPr>
          <p:nvPr>
            <p:ph type="sldNum" sz="quarter" idx="5"/>
          </p:nvPr>
        </p:nvSpPr>
        <p:spPr bwMode="auto">
          <a:xfrm>
            <a:off x="4010025" y="9756775"/>
            <a:ext cx="3125788" cy="469900"/>
          </a:xfrm>
          <a:prstGeom prst="rect">
            <a:avLst/>
          </a:prstGeom>
          <a:noFill/>
          <a:ln w="9525">
            <a:noFill/>
            <a:miter lim="800000"/>
            <a:headEnd/>
            <a:tailEnd/>
          </a:ln>
        </p:spPr>
        <p:txBody>
          <a:bodyPr vert="horz" wrap="square" lIns="94550" tIns="48105" rIns="94550" bIns="48105" numCol="1" anchor="b" anchorCtr="0" compatLnSpc="1">
            <a:prstTxWarp prst="textNoShape">
              <a:avLst/>
            </a:prstTxWarp>
          </a:bodyPr>
          <a:lstStyle>
            <a:lvl1pPr algn="r" defTabSz="950913">
              <a:spcBef>
                <a:spcPct val="0"/>
              </a:spcBef>
              <a:defRPr sz="1300">
                <a:solidFill>
                  <a:schemeClr val="tx1"/>
                </a:solidFill>
                <a:latin typeface="Tahoma" pitchFamily="34" charset="0"/>
              </a:defRPr>
            </a:lvl1pPr>
          </a:lstStyle>
          <a:p>
            <a:pPr>
              <a:defRPr/>
            </a:pPr>
            <a:fld id="{C55A2183-8321-4322-AE6D-42193D0161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E65A301-47A1-4AA1-907D-72BB672D2E5B}" type="slidenum">
              <a:rPr lang="en-US" smtClean="0"/>
              <a:pPr/>
              <a:t>1</a:t>
            </a:fld>
            <a:endParaRPr lang="en-US" smtClean="0"/>
          </a:p>
        </p:txBody>
      </p:sp>
      <p:sp>
        <p:nvSpPr>
          <p:cNvPr id="64515" name="Rectangle 2"/>
          <p:cNvSpPr>
            <a:spLocks noGrp="1" noRot="1" noChangeAspect="1" noChangeArrowheads="1" noTextEdit="1"/>
          </p:cNvSpPr>
          <p:nvPr>
            <p:ph type="sldImg"/>
          </p:nvPr>
        </p:nvSpPr>
        <p:spPr>
          <a:ln cap="flat"/>
        </p:spPr>
      </p:sp>
      <p:sp>
        <p:nvSpPr>
          <p:cNvPr id="645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4120771-1173-4C5E-A072-D34642D604A3}" type="slidenum">
              <a:rPr lang="en-US" smtClean="0"/>
              <a:pPr/>
              <a:t>13</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585C504-9624-4013-A3F5-C2E7AAB2C378}" type="slidenum">
              <a:rPr lang="en-US" smtClean="0"/>
              <a:pPr/>
              <a:t>14</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9FD5B98-1CCE-44B0-AA98-B1E6C33160FC}" type="slidenum">
              <a:rPr lang="en-US" smtClean="0"/>
              <a:pPr/>
              <a:t>15</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4010025" y="9756775"/>
            <a:ext cx="3125788" cy="469900"/>
          </a:xfrm>
          <a:prstGeom prst="rect">
            <a:avLst/>
          </a:prstGeom>
          <a:noFill/>
          <a:ln w="9525">
            <a:noFill/>
            <a:miter lim="800000"/>
            <a:headEnd/>
            <a:tailEnd/>
          </a:ln>
        </p:spPr>
        <p:txBody>
          <a:bodyPr lIns="94550" tIns="48105" rIns="94550" bIns="48105" anchor="b"/>
          <a:lstStyle/>
          <a:p>
            <a:pPr algn="r" defTabSz="950913">
              <a:spcBef>
                <a:spcPct val="0"/>
              </a:spcBef>
            </a:pPr>
            <a:fld id="{2D62DF05-526F-44E3-BAFA-A4F7A938AA2F}" type="slidenum">
              <a:rPr lang="en-US" sz="1300">
                <a:solidFill>
                  <a:schemeClr val="tx1"/>
                </a:solidFill>
                <a:latin typeface="Tahoma" pitchFamily="34" charset="0"/>
              </a:rPr>
              <a:pPr algn="r" defTabSz="950913">
                <a:spcBef>
                  <a:spcPct val="0"/>
                </a:spcBef>
              </a:pPr>
              <a:t>16</a:t>
            </a:fld>
            <a:endParaRPr lang="en-US" sz="1300">
              <a:solidFill>
                <a:schemeClr val="tx1"/>
              </a:solidFill>
              <a:latin typeface="Tahoma"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4010025" y="9756775"/>
            <a:ext cx="3125788" cy="469900"/>
          </a:xfrm>
          <a:prstGeom prst="rect">
            <a:avLst/>
          </a:prstGeom>
          <a:noFill/>
          <a:ln w="9525">
            <a:noFill/>
            <a:miter lim="800000"/>
            <a:headEnd/>
            <a:tailEnd/>
          </a:ln>
        </p:spPr>
        <p:txBody>
          <a:bodyPr lIns="94550" tIns="48105" rIns="94550" bIns="48105" anchor="b"/>
          <a:lstStyle/>
          <a:p>
            <a:pPr algn="r" defTabSz="950913">
              <a:spcBef>
                <a:spcPct val="0"/>
              </a:spcBef>
            </a:pPr>
            <a:fld id="{2A172D71-0245-4A6D-AFF2-2D2088B646F6}" type="slidenum">
              <a:rPr lang="en-US" sz="1300">
                <a:solidFill>
                  <a:schemeClr val="tx1"/>
                </a:solidFill>
                <a:latin typeface="Tahoma" pitchFamily="34" charset="0"/>
              </a:rPr>
              <a:pPr algn="r" defTabSz="950913">
                <a:spcBef>
                  <a:spcPct val="0"/>
                </a:spcBef>
              </a:pPr>
              <a:t>17</a:t>
            </a:fld>
            <a:endParaRPr lang="en-US" sz="1300">
              <a:solidFill>
                <a:schemeClr val="tx1"/>
              </a:solidFill>
              <a:latin typeface="Tahoma"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097276C-3BF7-4D07-8C3B-8CEB0D3E8D7E}" type="slidenum">
              <a:rPr lang="en-US" smtClean="0"/>
              <a:pPr/>
              <a:t>21</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0D431FF-9F80-4DE9-B38F-76C2D4D23F3E}" type="slidenum">
              <a:rPr lang="en-US" smtClean="0"/>
              <a:pPr/>
              <a:t>23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3B3BF74-FF77-422A-BEDF-6432A7FB25E5}" type="slidenum">
              <a:rPr lang="en-US" smtClean="0"/>
              <a:pPr/>
              <a:t>24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7AFBC6D-3D7F-47DD-AF9E-083BE1E037FB}" type="slidenum">
              <a:rPr lang="en-US" smtClean="0"/>
              <a:pPr/>
              <a:t>25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F402FEB-F7AF-423E-A05C-27F5974ABB56}" type="slidenum">
              <a:rPr lang="en-US" smtClean="0"/>
              <a:pPr/>
              <a:t>26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1. Not true, | can be in the middle. + in the first body is not required!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58AA240-72B5-44ED-B0A1-0B6FC966FD6B}" type="slidenum">
              <a:rPr lang="en-US" smtClean="0"/>
              <a:pPr/>
              <a:t>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F8A69CD-F043-4A6F-AD73-97516C27D91E}" type="slidenum">
              <a:rPr lang="en-US" smtClean="0"/>
              <a:pPr/>
              <a:t>27</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8C1EDAF6-0382-4010-9534-DED80EE7C66A}" type="slidenum">
              <a:rPr lang="en-US" smtClean="0"/>
              <a:pPr/>
              <a:t>28</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D3A524E-9149-4AD4-99BF-20573DA5A83A}" type="slidenum">
              <a:rPr lang="en-US" smtClean="0"/>
              <a:pPr/>
              <a:t>29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19874A8-95D6-4D5F-9C12-6FBA95F64EAD}" type="slidenum">
              <a:rPr lang="en-US" smtClean="0"/>
              <a:pPr/>
              <a:t>30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Not true again for the two or more!!!!!!!!!!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CEE07EF2-7EAA-4BD6-98AC-0299326C1A4A}" type="slidenum">
              <a:rPr lang="en-US" smtClean="0"/>
              <a:pPr/>
              <a:t>39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EA43D73-403B-4460-8B41-6B710A75BD3A}" type="slidenum">
              <a:rPr lang="en-US" smtClean="0"/>
              <a:pPr/>
              <a:t>40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B11D11A-C3A1-420F-91C7-D5FC06D02D33}" type="slidenum">
              <a:rPr lang="en-US" smtClean="0"/>
              <a:pPr/>
              <a:t>43</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4FEE1B5-D9A6-4A38-8E3A-47A6878D7D7A}" type="slidenum">
              <a:rPr lang="en-US" smtClean="0"/>
              <a:pPr/>
              <a:t>44</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32748AD9-EFEC-4632-8F63-49A10F1BF202}" type="slidenum">
              <a:rPr lang="en-US" smtClean="0"/>
              <a:pPr/>
              <a:t>45</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36B1474-AD55-45CD-BE20-43BD47BBF87E}" type="slidenum">
              <a:rPr lang="en-US" smtClean="0"/>
              <a:pPr/>
              <a:t>46</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58AA240-72B5-44ED-B0A1-0B6FC966FD6B}" type="slidenum">
              <a:rPr lang="en-US" smtClean="0"/>
              <a:pPr/>
              <a:t>3</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529CFC8-224C-4314-A168-436BEF3812C1}" type="slidenum">
              <a:rPr lang="en-US" smtClean="0"/>
              <a:pPr/>
              <a:t>47</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4870DDA-6ABC-4772-99C7-D1E29B7003D0}" type="slidenum">
              <a:rPr lang="en-US" smtClean="0"/>
              <a:pPr/>
              <a:t>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BAB16FA-CBF7-4B96-ABB3-7077ACDA6339}" type="slidenum">
              <a:rPr lang="en-US" smtClean="0"/>
              <a:pPr/>
              <a:t>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69FE2D4-3D49-4684-BCE6-1FD7F0F8C4DB}" type="slidenum">
              <a:rPr lang="en-US" smtClean="0"/>
              <a:pPr/>
              <a:t>7</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7CF5CDD-D443-41EE-93FE-A5E0DC089FB6}" type="slidenum">
              <a:rPr lang="en-US" smtClean="0"/>
              <a:pPr/>
              <a:t>8</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4010025" y="9756775"/>
            <a:ext cx="3125788" cy="469900"/>
          </a:xfrm>
          <a:prstGeom prst="rect">
            <a:avLst/>
          </a:prstGeom>
          <a:noFill/>
          <a:ln w="9525">
            <a:noFill/>
            <a:miter lim="800000"/>
            <a:headEnd/>
            <a:tailEnd/>
          </a:ln>
        </p:spPr>
        <p:txBody>
          <a:bodyPr lIns="94550" tIns="48105" rIns="94550" bIns="48105" anchor="b"/>
          <a:lstStyle/>
          <a:p>
            <a:pPr algn="r" defTabSz="950913">
              <a:spcBef>
                <a:spcPct val="0"/>
              </a:spcBef>
            </a:pPr>
            <a:fld id="{FA4BD882-D841-4F62-91CE-2F46D7984A63}" type="slidenum">
              <a:rPr lang="en-US" sz="1300">
                <a:solidFill>
                  <a:schemeClr val="tx1"/>
                </a:solidFill>
                <a:latin typeface="Tahoma" pitchFamily="34" charset="0"/>
              </a:rPr>
              <a:pPr algn="r" defTabSz="950913">
                <a:spcBef>
                  <a:spcPct val="0"/>
                </a:spcBef>
              </a:pPr>
              <a:t>9</a:t>
            </a:fld>
            <a:endParaRPr lang="en-US" sz="1300">
              <a:solidFill>
                <a:schemeClr val="tx1"/>
              </a:solidFill>
              <a:latin typeface="Tahoma"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4010025" y="9756775"/>
            <a:ext cx="3125788" cy="469900"/>
          </a:xfrm>
          <a:prstGeom prst="rect">
            <a:avLst/>
          </a:prstGeom>
          <a:noFill/>
          <a:ln w="9525">
            <a:noFill/>
            <a:miter lim="800000"/>
            <a:headEnd/>
            <a:tailEnd/>
          </a:ln>
        </p:spPr>
        <p:txBody>
          <a:bodyPr lIns="94550" tIns="48105" rIns="94550" bIns="48105" anchor="b"/>
          <a:lstStyle/>
          <a:p>
            <a:pPr algn="r" defTabSz="950913">
              <a:spcBef>
                <a:spcPct val="0"/>
              </a:spcBef>
            </a:pPr>
            <a:fld id="{D63A7FF8-BFB5-4A9D-AA2F-63958709682B}" type="slidenum">
              <a:rPr lang="en-US" sz="1300">
                <a:solidFill>
                  <a:schemeClr val="tx1"/>
                </a:solidFill>
                <a:latin typeface="Tahoma" pitchFamily="34" charset="0"/>
              </a:rPr>
              <a:pPr algn="r" defTabSz="950913">
                <a:spcBef>
                  <a:spcPct val="0"/>
                </a:spcBef>
              </a:pPr>
              <a:t>10</a:t>
            </a:fld>
            <a:endParaRPr lang="en-US" sz="1300">
              <a:solidFill>
                <a:schemeClr val="tx1"/>
              </a:solidFill>
              <a:latin typeface="Tahoma"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p:cNvGrpSpPr>
            <a:grpSpLocks/>
          </p:cNvGrpSpPr>
          <p:nvPr/>
        </p:nvGrpSpPr>
        <p:grpSpPr bwMode="auto">
          <a:xfrm>
            <a:off x="1588" y="887413"/>
            <a:ext cx="6654800" cy="2851150"/>
            <a:chOff x="1" y="559"/>
            <a:chExt cx="4192" cy="1796"/>
          </a:xfrm>
        </p:grpSpPr>
        <p:sp>
          <p:nvSpPr>
            <p:cNvPr id="5" name="Line 2"/>
            <p:cNvSpPr>
              <a:spLocks noChangeShapeType="1"/>
            </p:cNvSpPr>
            <p:nvPr/>
          </p:nvSpPr>
          <p:spPr bwMode="ltGray">
            <a:xfrm>
              <a:off x="506" y="559"/>
              <a:ext cx="0" cy="1796"/>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6" name="Line 3"/>
            <p:cNvSpPr>
              <a:spLocks noChangeShapeType="1"/>
            </p:cNvSpPr>
            <p:nvPr/>
          </p:nvSpPr>
          <p:spPr bwMode="ltGray">
            <a:xfrm flipH="1" flipV="1">
              <a:off x="1" y="1922"/>
              <a:ext cx="3211" cy="1"/>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7" name="Line 4"/>
            <p:cNvSpPr>
              <a:spLocks noChangeShapeType="1"/>
            </p:cNvSpPr>
            <p:nvPr/>
          </p:nvSpPr>
          <p:spPr bwMode="ltGray">
            <a:xfrm flipH="1" flipV="1">
              <a:off x="382" y="936"/>
              <a:ext cx="3811" cy="1"/>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8" name="Arc 5"/>
            <p:cNvSpPr>
              <a:spLocks/>
            </p:cNvSpPr>
            <p:nvPr/>
          </p:nvSpPr>
          <p:spPr bwMode="ltGray">
            <a:xfrm rot="16200000">
              <a:off x="426" y="864"/>
              <a:ext cx="156" cy="157"/>
            </a:xfrm>
            <a:custGeom>
              <a:avLst/>
              <a:gdLst>
                <a:gd name="G0" fmla="+- 21600 0 0"/>
                <a:gd name="G1" fmla="+- 21600 0 0"/>
                <a:gd name="G2" fmla="+- 21600 0 0"/>
                <a:gd name="T0" fmla="*/ 43198 w 43198"/>
                <a:gd name="T1" fmla="*/ 21879 h 43200"/>
                <a:gd name="T2" fmla="*/ 21875 w 43198"/>
                <a:gd name="T3" fmla="*/ 2 h 43200"/>
                <a:gd name="T4" fmla="*/ 21600 w 43198"/>
                <a:gd name="T5" fmla="*/ 21600 h 43200"/>
              </a:gdLst>
              <a:ahLst/>
              <a:cxnLst>
                <a:cxn ang="0">
                  <a:pos x="T0" y="T1"/>
                </a:cxn>
                <a:cxn ang="0">
                  <a:pos x="T2" y="T3"/>
                </a:cxn>
                <a:cxn ang="0">
                  <a:pos x="T4" y="T5"/>
                </a:cxn>
              </a:cxnLst>
              <a:rect l="0" t="0" r="r" b="b"/>
              <a:pathLst>
                <a:path w="43198" h="43200" fill="none"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path>
                <a:path w="43198" h="43200" stroke="0"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grpSp>
        <p:nvGrpSpPr>
          <p:cNvPr id="3" name="Group 10"/>
          <p:cNvGrpSpPr>
            <a:grpSpLocks/>
          </p:cNvGrpSpPr>
          <p:nvPr/>
        </p:nvGrpSpPr>
        <p:grpSpPr bwMode="auto">
          <a:xfrm>
            <a:off x="2349500" y="3098800"/>
            <a:ext cx="6045200" cy="2876550"/>
            <a:chOff x="1480" y="1952"/>
            <a:chExt cx="3808" cy="1812"/>
          </a:xfrm>
        </p:grpSpPr>
        <p:sp>
          <p:nvSpPr>
            <p:cNvPr id="10" name="Line 7"/>
            <p:cNvSpPr>
              <a:spLocks noChangeShapeType="1"/>
            </p:cNvSpPr>
            <p:nvPr/>
          </p:nvSpPr>
          <p:spPr bwMode="ltGray">
            <a:xfrm>
              <a:off x="1480" y="3442"/>
              <a:ext cx="3808" cy="0"/>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11" name="Line 8"/>
            <p:cNvSpPr>
              <a:spLocks noChangeShapeType="1"/>
            </p:cNvSpPr>
            <p:nvPr/>
          </p:nvSpPr>
          <p:spPr bwMode="ltGray">
            <a:xfrm>
              <a:off x="5172" y="1952"/>
              <a:ext cx="0" cy="1812"/>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12" name="Arc 9"/>
            <p:cNvSpPr>
              <a:spLocks/>
            </p:cNvSpPr>
            <p:nvPr/>
          </p:nvSpPr>
          <p:spPr bwMode="ltGray">
            <a:xfrm rot="5400000">
              <a:off x="5098" y="3351"/>
              <a:ext cx="156" cy="157"/>
            </a:xfrm>
            <a:custGeom>
              <a:avLst/>
              <a:gdLst>
                <a:gd name="G0" fmla="+- 21600 0 0"/>
                <a:gd name="G1" fmla="+- 21600 0 0"/>
                <a:gd name="G2" fmla="+- 21600 0 0"/>
                <a:gd name="T0" fmla="*/ 21050 w 43200"/>
                <a:gd name="T1" fmla="*/ 7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2059" name="Rectangle 11"/>
          <p:cNvSpPr>
            <a:spLocks noGrp="1" noChangeArrowheads="1"/>
          </p:cNvSpPr>
          <p:nvPr>
            <p:ph type="ctrTitle" sz="quarter"/>
          </p:nvPr>
        </p:nvSpPr>
        <p:spPr>
          <a:xfrm>
            <a:off x="990600" y="1752600"/>
            <a:ext cx="7772400" cy="1143000"/>
          </a:xfrm>
        </p:spPr>
        <p:txBody>
          <a:bodyPr/>
          <a:lstStyle>
            <a:lvl1pPr>
              <a:defRPr/>
            </a:lvl1pPr>
          </a:lstStyle>
          <a:p>
            <a:r>
              <a:rPr lang="en-US" smtClean="0"/>
              <a:t>Click to edit Master title style</a:t>
            </a:r>
            <a:endParaRPr lang="en-US"/>
          </a:p>
        </p:txBody>
      </p:sp>
      <p:sp>
        <p:nvSpPr>
          <p:cNvPr id="2060" name="Rectangle 12"/>
          <p:cNvSpPr>
            <a:spLocks noGrp="1" noChangeArrowheads="1"/>
          </p:cNvSpPr>
          <p:nvPr>
            <p:ph type="subTitle" sz="quarter" idx="1"/>
          </p:nvPr>
        </p:nvSpPr>
        <p:spPr>
          <a:xfrm>
            <a:off x="990600" y="3309938"/>
            <a:ext cx="7162800" cy="2024062"/>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quarter" idx="10"/>
          </p:nvPr>
        </p:nvSpPr>
        <p:spPr>
          <a:xfrm>
            <a:off x="685800" y="6248400"/>
            <a:ext cx="1905000" cy="457200"/>
          </a:xfrm>
        </p:spPr>
        <p:txBody>
          <a:bodyPr/>
          <a:lstStyle>
            <a:lvl1pPr>
              <a:defRPr sz="1400"/>
            </a:lvl1pPr>
          </a:lstStyle>
          <a:p>
            <a:pPr>
              <a:defRPr/>
            </a:pPr>
            <a:fld id="{DD5B0EAC-F8D3-4E00-9397-31C038A811BC}" type="datetime1">
              <a:rPr lang="en-US" smtClean="0"/>
              <a:pPr>
                <a:defRPr/>
              </a:pPr>
              <a:t>4/27/2012</a:t>
            </a:fld>
            <a:endParaRPr lang="en-US"/>
          </a:p>
        </p:txBody>
      </p:sp>
      <p:sp>
        <p:nvSpPr>
          <p:cNvPr id="14" name="Rectangle 1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2075" tIns="46038" rIns="92075" bIns="46038" numCol="1" anchor="b" anchorCtr="0" compatLnSpc="1">
            <a:prstTxWarp prst="textNoShape">
              <a:avLst/>
            </a:prstTxWarp>
          </a:bodyPr>
          <a:lstStyle>
            <a:lvl1pPr>
              <a:defRPr sz="1400"/>
            </a:lvl1pPr>
          </a:lstStyle>
          <a:p>
            <a:pPr>
              <a:defRPr/>
            </a:pPr>
            <a:r>
              <a:rPr lang="en-GB" smtClean="0"/>
              <a:t>7th Fluka Course, Paris Sept.29-Oct.3, 2008</a:t>
            </a:r>
            <a:endParaRPr lang="en-US"/>
          </a:p>
        </p:txBody>
      </p:sp>
      <p:sp>
        <p:nvSpPr>
          <p:cNvPr id="15" name="Rectangle 15"/>
          <p:cNvSpPr>
            <a:spLocks noGrp="1" noChangeArrowheads="1"/>
          </p:cNvSpPr>
          <p:nvPr>
            <p:ph type="sldNum" sz="quarter" idx="12"/>
          </p:nvPr>
        </p:nvSpPr>
        <p:spPr>
          <a:xfrm>
            <a:off x="6553200" y="6248400"/>
            <a:ext cx="1905000" cy="457200"/>
          </a:xfrm>
        </p:spPr>
        <p:txBody>
          <a:bodyPr/>
          <a:lstStyle>
            <a:lvl1pPr>
              <a:defRPr sz="1400"/>
            </a:lvl1pPr>
          </a:lstStyle>
          <a:p>
            <a:pPr>
              <a:defRPr/>
            </a:pPr>
            <a:fld id="{ED5071C9-190C-4994-9B42-450289AD6864}"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11A28859-76D0-4709-A2D2-236FCF3F05E4}" type="datetime1">
              <a:rPr lang="en-US" smtClean="0"/>
              <a:pPr>
                <a:defRPr/>
              </a:pPr>
              <a:t>4/27/2012</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034DC7F1-9D66-4C8B-927C-517E9D807A6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1981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04800"/>
            <a:ext cx="5791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BBB346A3-CE69-4918-9924-FCD9DEC4BC32}" type="datetime1">
              <a:rPr lang="en-US" smtClean="0"/>
              <a:pPr>
                <a:defRPr/>
              </a:pPr>
              <a:t>4/27/2012</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91C09198-EED6-4768-8B9B-9E0FB5A77C78}"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1430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3886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1D61BEA0-D8EF-43E0-BC68-0E20140F5F71}" type="datetime1">
              <a:rPr lang="en-US"/>
              <a:pPr>
                <a:defRPr/>
              </a:pPr>
              <a:t>4/27/2012</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0F8C08D8-C0CE-4AAC-BF8B-DBFBCA36AEBF}" type="slidenum">
              <a:rPr lang="en-US"/>
              <a:pPr>
                <a:defRPr/>
              </a:pPr>
              <a:t>‹#›</a:t>
            </a:fld>
            <a:endParaRPr lang="en-US"/>
          </a:p>
        </p:txBody>
      </p:sp>
      <p:sp>
        <p:nvSpPr>
          <p:cNvPr id="7" name="Rectangle 15"/>
          <p:cNvSpPr>
            <a:spLocks noGrp="1" noChangeArrowheads="1"/>
          </p:cNvSpPr>
          <p:nvPr>
            <p:ph type="ftr" sz="quarter" idx="12"/>
          </p:nvPr>
        </p:nvSpPr>
        <p:spPr>
          <a:xfrm>
            <a:off x="2555875" y="6400800"/>
            <a:ext cx="4321175" cy="304800"/>
          </a:xfrm>
          <a:prstGeom prst="rect">
            <a:avLst/>
          </a:prstGeom>
          <a:ln/>
        </p:spPr>
        <p:txBody>
          <a:bodyPr/>
          <a:lstStyle>
            <a:lvl1pPr>
              <a:defRPr/>
            </a:lvl1pPr>
          </a:lstStyle>
          <a:p>
            <a:pPr>
              <a:defRPr/>
            </a:pPr>
            <a:r>
              <a:rPr lang="en-GB"/>
              <a:t>7th Fluka Course, Paris Sept.29-Oct.3, 2008</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D5D03071-2B2B-4B5B-B27C-09CFE0591749}" type="datetime1">
              <a:rPr lang="en-US" smtClean="0"/>
              <a:pPr>
                <a:defRPr/>
              </a:pPr>
              <a:t>4/27/2012</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46D7EAF8-5152-44D9-BBE6-8DA61C5FD5D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36B329E2-25E6-42F2-A750-13FAE3EB82EE}" type="datetime1">
              <a:rPr lang="en-US" smtClean="0"/>
              <a:pPr>
                <a:defRPr/>
              </a:pPr>
              <a:t>4/27/2012</a:t>
            </a:fld>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4FD63BB8-DA7F-40F0-9F44-34E2263A0E13}"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0B509E74-92AB-4D99-A8EA-DE4D4D17153E}" type="datetime1">
              <a:rPr lang="en-US" smtClean="0"/>
              <a:pPr>
                <a:defRPr/>
              </a:pPr>
              <a:t>4/27/2012</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83FC8621-7167-42C7-969E-085959D4C1C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pPr>
              <a:defRPr/>
            </a:pPr>
            <a:fld id="{03F00CFA-E545-4FC8-B0B6-D6DEBD3C636C}" type="datetime1">
              <a:rPr lang="en-US" smtClean="0"/>
              <a:pPr>
                <a:defRPr/>
              </a:pPr>
              <a:t>4/27/2012</a:t>
            </a:fld>
            <a:endParaRPr lang="en-US"/>
          </a:p>
        </p:txBody>
      </p:sp>
      <p:sp>
        <p:nvSpPr>
          <p:cNvPr id="8" name="Rectangle 12"/>
          <p:cNvSpPr>
            <a:spLocks noGrp="1" noChangeArrowheads="1"/>
          </p:cNvSpPr>
          <p:nvPr>
            <p:ph type="sldNum" sz="quarter" idx="11"/>
          </p:nvPr>
        </p:nvSpPr>
        <p:spPr>
          <a:ln/>
        </p:spPr>
        <p:txBody>
          <a:bodyPr/>
          <a:lstStyle>
            <a:lvl1pPr>
              <a:defRPr/>
            </a:lvl1pPr>
          </a:lstStyle>
          <a:p>
            <a:pPr>
              <a:defRPr/>
            </a:pPr>
            <a:fld id="{40B557B7-0D45-4F06-B22A-8608D86B3B3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pPr>
              <a:defRPr/>
            </a:pPr>
            <a:fld id="{74224709-D777-43BA-B2E3-914114BE8740}" type="datetime1">
              <a:rPr lang="en-US" smtClean="0"/>
              <a:pPr>
                <a:defRPr/>
              </a:pPr>
              <a:t>4/27/2012</a:t>
            </a:fld>
            <a:endParaRPr lang="en-US"/>
          </a:p>
        </p:txBody>
      </p:sp>
      <p:sp>
        <p:nvSpPr>
          <p:cNvPr id="4" name="Rectangle 12"/>
          <p:cNvSpPr>
            <a:spLocks noGrp="1" noChangeArrowheads="1"/>
          </p:cNvSpPr>
          <p:nvPr>
            <p:ph type="sldNum" sz="quarter" idx="11"/>
          </p:nvPr>
        </p:nvSpPr>
        <p:spPr>
          <a:ln/>
        </p:spPr>
        <p:txBody>
          <a:bodyPr/>
          <a:lstStyle>
            <a:lvl1pPr>
              <a:defRPr/>
            </a:lvl1pPr>
          </a:lstStyle>
          <a:p>
            <a:pPr>
              <a:defRPr/>
            </a:pPr>
            <a:fld id="{2E27BC7F-F6E2-4B2B-A08D-D5448A5EE97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0F02214A-0F97-4074-88B6-EA73FD0E7928}" type="datetime1">
              <a:rPr lang="en-US" smtClean="0"/>
              <a:pPr>
                <a:defRPr/>
              </a:pPr>
              <a:t>4/27/2012</a:t>
            </a:fld>
            <a:endParaRPr lang="en-US"/>
          </a:p>
        </p:txBody>
      </p:sp>
      <p:sp>
        <p:nvSpPr>
          <p:cNvPr id="3" name="Rectangle 12"/>
          <p:cNvSpPr>
            <a:spLocks noGrp="1" noChangeArrowheads="1"/>
          </p:cNvSpPr>
          <p:nvPr>
            <p:ph type="sldNum" sz="quarter" idx="11"/>
          </p:nvPr>
        </p:nvSpPr>
        <p:spPr>
          <a:ln/>
        </p:spPr>
        <p:txBody>
          <a:bodyPr/>
          <a:lstStyle>
            <a:lvl1pPr>
              <a:defRPr/>
            </a:lvl1pPr>
          </a:lstStyle>
          <a:p>
            <a:pPr>
              <a:defRPr/>
            </a:pPr>
            <a:fld id="{75B53973-246B-439A-A38F-584BE2A7970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4C14D961-0451-41A4-BD7B-5FEFBC8A852F}" type="datetime1">
              <a:rPr lang="en-US" smtClean="0"/>
              <a:pPr>
                <a:defRPr/>
              </a:pPr>
              <a:t>4/27/2012</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D4F1B5EC-DF66-4AEA-AB0A-4921FCAC578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E2E4BD92-0B59-4225-B08B-A40E80B94C47}" type="datetime1">
              <a:rPr lang="en-US" smtClean="0"/>
              <a:pPr>
                <a:defRPr/>
              </a:pPr>
              <a:t>4/27/2012</a:t>
            </a:fld>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10D022E9-DFFE-425C-8C6F-361AF18A4E2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Line 3"/>
          <p:cNvSpPr>
            <a:spLocks noChangeShapeType="1"/>
          </p:cNvSpPr>
          <p:nvPr/>
        </p:nvSpPr>
        <p:spPr bwMode="ltGray">
          <a:xfrm>
            <a:off x="8839200" y="0"/>
            <a:ext cx="0" cy="2362200"/>
          </a:xfrm>
          <a:prstGeom prst="line">
            <a:avLst/>
          </a:prstGeom>
          <a:noFill/>
          <a:ln w="12700">
            <a:solidFill>
              <a:schemeClr val="hlink"/>
            </a:solidFill>
            <a:round/>
            <a:headEnd type="none" w="sm" len="sm"/>
            <a:tailEnd type="none" w="sm" len="sm"/>
          </a:ln>
          <a:effectLst/>
        </p:spPr>
        <p:txBody>
          <a:bodyPr/>
          <a:lstStyle/>
          <a:p>
            <a:pPr>
              <a:defRPr/>
            </a:pPr>
            <a:endParaRPr lang="en-GB"/>
          </a:p>
        </p:txBody>
      </p:sp>
      <p:grpSp>
        <p:nvGrpSpPr>
          <p:cNvPr id="5" name="Group 7"/>
          <p:cNvGrpSpPr>
            <a:grpSpLocks/>
          </p:cNvGrpSpPr>
          <p:nvPr/>
        </p:nvGrpSpPr>
        <p:grpSpPr bwMode="auto">
          <a:xfrm>
            <a:off x="304800" y="533400"/>
            <a:ext cx="1893888" cy="2590800"/>
            <a:chOff x="192" y="336"/>
            <a:chExt cx="1193" cy="1632"/>
          </a:xfrm>
        </p:grpSpPr>
        <p:sp>
          <p:nvSpPr>
            <p:cNvPr id="2" name="Line 4"/>
            <p:cNvSpPr>
              <a:spLocks noChangeShapeType="1"/>
            </p:cNvSpPr>
            <p:nvPr/>
          </p:nvSpPr>
          <p:spPr bwMode="ltGray">
            <a:xfrm flipH="1">
              <a:off x="192" y="566"/>
              <a:ext cx="1193" cy="0"/>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3" name="Line 5"/>
            <p:cNvSpPr>
              <a:spLocks noChangeShapeType="1"/>
            </p:cNvSpPr>
            <p:nvPr/>
          </p:nvSpPr>
          <p:spPr bwMode="ltGray">
            <a:xfrm>
              <a:off x="383" y="336"/>
              <a:ext cx="0" cy="1632"/>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4" name="Arc 6"/>
            <p:cNvSpPr>
              <a:spLocks/>
            </p:cNvSpPr>
            <p:nvPr/>
          </p:nvSpPr>
          <p:spPr bwMode="ltGray">
            <a:xfrm>
              <a:off x="325" y="506"/>
              <a:ext cx="121" cy="122"/>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1029" name="Rectangle 8"/>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0" name="Rectangle 9"/>
          <p:cNvSpPr>
            <a:spLocks noGrp="1" noChangeArrowheads="1"/>
          </p:cNvSpPr>
          <p:nvPr>
            <p:ph type="body" idx="1"/>
          </p:nvPr>
        </p:nvSpPr>
        <p:spPr bwMode="auto">
          <a:xfrm>
            <a:off x="609600" y="11430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a:lvl1pPr>
          </a:lstStyle>
          <a:p>
            <a:pPr>
              <a:defRPr/>
            </a:pPr>
            <a:fld id="{6D4C4564-B2B3-45E7-B7FF-4C4C81BDBF66}" type="datetime1">
              <a:rPr lang="en-US" smtClean="0"/>
              <a:pPr>
                <a:defRPr/>
              </a:pPr>
              <a:t>4/27/2012</a:t>
            </a:fld>
            <a:endParaRPr lang="en-US"/>
          </a:p>
        </p:txBody>
      </p:sp>
      <p:sp>
        <p:nvSpPr>
          <p:cNvPr id="1036" name="Rectangle 12"/>
          <p:cNvSpPr>
            <a:spLocks noGrp="1" noChangeArrowheads="1"/>
          </p:cNvSpPr>
          <p:nvPr>
            <p:ph type="sldNum" sz="quarter" idx="4"/>
          </p:nvPr>
        </p:nvSpPr>
        <p:spPr bwMode="auto">
          <a:xfrm>
            <a:off x="6934200" y="6400800"/>
            <a:ext cx="1600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pPr>
              <a:defRPr/>
            </a:pPr>
            <a:fld id="{C9ECC477-5D42-486B-AC6D-E9FC946B4CCF}" type="slidenum">
              <a:rPr lang="en-US" smtClean="0"/>
              <a:pPr>
                <a:defRPr/>
              </a:pPr>
              <a:t>‹#›</a:t>
            </a:fld>
            <a:endParaRPr lang="en-US"/>
          </a:p>
        </p:txBody>
      </p:sp>
      <p:sp>
        <p:nvSpPr>
          <p:cNvPr id="1038" name="Rectangle 14"/>
          <p:cNvSpPr>
            <a:spLocks noGrp="1" noChangeArrowheads="1"/>
          </p:cNvSpPr>
          <p:nvPr/>
        </p:nvSpPr>
        <p:spPr bwMode="auto">
          <a:xfrm>
            <a:off x="2627313" y="6248400"/>
            <a:ext cx="4464050" cy="455613"/>
          </a:xfrm>
          <a:prstGeom prst="rect">
            <a:avLst/>
          </a:prstGeom>
          <a:noFill/>
          <a:ln w="9525">
            <a:noFill/>
            <a:round/>
            <a:headEnd/>
            <a:tailEnd/>
          </a:ln>
          <a:effectLst/>
        </p:spPr>
        <p:txBody>
          <a:bodyPr lIns="92160" tIns="46080" rIns="92160" bIns="46080" anchor="b"/>
          <a:lstStyle/>
          <a:p>
            <a:pPr eaLnBrk="0" hangingPunct="0"/>
            <a:endParaRPr lang="en-GB" sz="1200">
              <a:solidFill>
                <a:srgbClr val="40458C"/>
              </a:solidFill>
            </a:endParaRP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l"/>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16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14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theis.web.cern.ch/theis/simplegeo"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17" descr="logo3000x2000"/>
          <p:cNvPicPr>
            <a:picLocks noChangeAspect="1" noChangeArrowheads="1"/>
          </p:cNvPicPr>
          <p:nvPr/>
        </p:nvPicPr>
        <p:blipFill>
          <a:blip r:embed="rId3" cstate="print"/>
          <a:srcRect/>
          <a:stretch>
            <a:fillRect/>
          </a:stretch>
        </p:blipFill>
        <p:spPr bwMode="auto">
          <a:xfrm>
            <a:off x="6011863" y="188913"/>
            <a:ext cx="2901950" cy="1054100"/>
          </a:xfrm>
          <a:prstGeom prst="rect">
            <a:avLst/>
          </a:prstGeom>
          <a:noFill/>
          <a:ln w="9525">
            <a:noFill/>
            <a:miter lim="800000"/>
            <a:headEnd/>
            <a:tailEnd/>
          </a:ln>
        </p:spPr>
      </p:pic>
      <p:sp>
        <p:nvSpPr>
          <p:cNvPr id="7" name="Rectangle 6"/>
          <p:cNvSpPr>
            <a:spLocks noChangeArrowheads="1"/>
          </p:cNvSpPr>
          <p:nvPr/>
        </p:nvSpPr>
        <p:spPr bwMode="auto">
          <a:xfrm>
            <a:off x="807228" y="2006352"/>
            <a:ext cx="7365172" cy="990600"/>
          </a:xfrm>
          <a:prstGeom prst="rect">
            <a:avLst/>
          </a:prstGeom>
          <a:noFill/>
          <a:ln w="9525">
            <a:noFill/>
            <a:miter lim="800000"/>
            <a:headEnd/>
            <a:tailEnd/>
          </a:ln>
        </p:spPr>
        <p:txBody>
          <a:bodyPr lIns="92075" tIns="46038" rIns="92075" bIns="46038" anchor="b"/>
          <a:lstStyle/>
          <a:p>
            <a:pPr algn="l">
              <a:spcBef>
                <a:spcPts val="600"/>
              </a:spcBef>
            </a:pPr>
            <a:r>
              <a:rPr lang="en-US" sz="4000" b="0" dirty="0" smtClean="0">
                <a:solidFill>
                  <a:schemeClr val="tx2"/>
                </a:solidFill>
              </a:rPr>
              <a:t>FLUKA</a:t>
            </a:r>
          </a:p>
          <a:p>
            <a:pPr algn="l">
              <a:spcBef>
                <a:spcPts val="600"/>
              </a:spcBef>
            </a:pPr>
            <a:r>
              <a:rPr lang="en-US" sz="4000" b="0" dirty="0" smtClean="0">
                <a:solidFill>
                  <a:schemeClr val="tx2"/>
                </a:solidFill>
              </a:rPr>
              <a:t>Combinatorial Geometry</a:t>
            </a:r>
            <a:endParaRPr lang="en-US" sz="4000" b="0" dirty="0">
              <a:solidFill>
                <a:schemeClr val="tx2"/>
              </a:solidFill>
            </a:endParaRPr>
          </a:p>
        </p:txBody>
      </p:sp>
      <p:sp>
        <p:nvSpPr>
          <p:cNvPr id="8" name="Rectangle 7"/>
          <p:cNvSpPr>
            <a:spLocks noChangeArrowheads="1"/>
          </p:cNvSpPr>
          <p:nvPr/>
        </p:nvSpPr>
        <p:spPr bwMode="auto">
          <a:xfrm>
            <a:off x="2448735" y="4586351"/>
            <a:ext cx="5761037" cy="863600"/>
          </a:xfrm>
          <a:prstGeom prst="rect">
            <a:avLst/>
          </a:prstGeom>
          <a:noFill/>
          <a:ln w="9525">
            <a:noFill/>
            <a:miter lim="800000"/>
            <a:headEnd/>
            <a:tailEnd/>
          </a:ln>
        </p:spPr>
        <p:txBody>
          <a:bodyPr lIns="92075" tIns="46038" rIns="92075" bIns="46038"/>
          <a:lstStyle/>
          <a:p>
            <a:pPr marL="342900" indent="-342900" algn="ctr" eaLnBrk="0" hangingPunct="0">
              <a:spcBef>
                <a:spcPct val="20000"/>
              </a:spcBef>
              <a:buClr>
                <a:schemeClr val="hlink"/>
              </a:buClr>
              <a:buSzPct val="80000"/>
              <a:buFont typeface="Wingdings" pitchFamily="2" charset="2"/>
              <a:buNone/>
            </a:pPr>
            <a:endParaRPr lang="en-US" sz="2000" dirty="0"/>
          </a:p>
          <a:p>
            <a:pPr marL="342900" indent="-342900" algn="r" eaLnBrk="0" hangingPunct="0">
              <a:spcBef>
                <a:spcPct val="20000"/>
              </a:spcBef>
              <a:buClr>
                <a:schemeClr val="hlink"/>
              </a:buClr>
              <a:buSzPct val="80000"/>
              <a:buFont typeface="Wingdings" pitchFamily="2" charset="2"/>
              <a:buNone/>
            </a:pPr>
            <a:r>
              <a:rPr lang="en-US" sz="2000" b="0" dirty="0" smtClean="0"/>
              <a:t>FLUKA Beginner’s Course</a:t>
            </a:r>
            <a:endParaRPr lang="en-US" sz="2000" b="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4294967295"/>
          </p:nvPr>
        </p:nvSpPr>
        <p:spPr>
          <a:xfrm>
            <a:off x="753938" y="980728"/>
            <a:ext cx="8066534" cy="4608512"/>
          </a:xfrm>
        </p:spPr>
        <p:txBody>
          <a:bodyPr/>
          <a:lstStyle/>
          <a:p>
            <a:pPr marL="363538" indent="-363538">
              <a:buNone/>
            </a:pPr>
            <a:r>
              <a:rPr lang="en-US" sz="1800" dirty="0" smtClean="0">
                <a:latin typeface="Comic Sans MS" pitchFamily="66" charset="0"/>
              </a:rPr>
              <a:t>This card has no keyword, it is the line that follows the GEOBEGIN card (unless </a:t>
            </a:r>
            <a:r>
              <a:rPr lang="en-US" sz="1800" dirty="0" err="1" smtClean="0">
                <a:latin typeface="Comic Sans MS" pitchFamily="66" charset="0"/>
              </a:rPr>
              <a:t>voxels</a:t>
            </a:r>
            <a:r>
              <a:rPr lang="en-US" sz="1800" dirty="0" smtClean="0">
                <a:latin typeface="Comic Sans MS" pitchFamily="66" charset="0"/>
              </a:rPr>
              <a:t> are used) and its format is (</a:t>
            </a:r>
            <a:r>
              <a:rPr lang="en-US" sz="1800" dirty="0" smtClean="0">
                <a:solidFill>
                  <a:srgbClr val="000000"/>
                </a:solidFill>
                <a:latin typeface="Comic Sans MS" pitchFamily="66" charset="0"/>
              </a:rPr>
              <a:t>2I5, 10X, A60</a:t>
            </a:r>
            <a:r>
              <a:rPr lang="en-US" sz="1800" dirty="0" smtClean="0">
                <a:latin typeface="Comic Sans MS" pitchFamily="66" charset="0"/>
              </a:rPr>
              <a:t>)</a:t>
            </a:r>
          </a:p>
          <a:p>
            <a:pPr marL="363538" indent="-363538" eaLnBrk="1" hangingPunct="1">
              <a:buFont typeface="Wingdings" pitchFamily="2" charset="2"/>
              <a:buNone/>
            </a:pPr>
            <a:r>
              <a:rPr lang="en-US" sz="1800" dirty="0" smtClean="0">
                <a:latin typeface="Comic Sans MS" pitchFamily="66" charset="0"/>
              </a:rPr>
              <a:t>The card gets three inputs: </a:t>
            </a:r>
            <a:r>
              <a:rPr lang="en-US" sz="1800" dirty="0" smtClean="0">
                <a:solidFill>
                  <a:srgbClr val="008000"/>
                </a:solidFill>
                <a:latin typeface="Comic Sans MS" pitchFamily="66" charset="0"/>
              </a:rPr>
              <a:t>IVLFLG</a:t>
            </a:r>
            <a:r>
              <a:rPr lang="en-US" sz="1800" dirty="0" smtClean="0">
                <a:latin typeface="Comic Sans MS" pitchFamily="66" charset="0"/>
              </a:rPr>
              <a:t>, </a:t>
            </a:r>
            <a:r>
              <a:rPr lang="en-US" sz="1800" dirty="0" smtClean="0">
                <a:solidFill>
                  <a:srgbClr val="008000"/>
                </a:solidFill>
                <a:latin typeface="Comic Sans MS" pitchFamily="66" charset="0"/>
              </a:rPr>
              <a:t>IDBG</a:t>
            </a:r>
            <a:r>
              <a:rPr lang="en-US" sz="1800" dirty="0" smtClean="0">
                <a:latin typeface="Comic Sans MS" pitchFamily="66" charset="0"/>
              </a:rPr>
              <a:t>, </a:t>
            </a:r>
            <a:r>
              <a:rPr lang="en-US" sz="1800" dirty="0" smtClean="0">
                <a:solidFill>
                  <a:srgbClr val="008000"/>
                </a:solidFill>
                <a:latin typeface="Comic Sans MS" pitchFamily="66" charset="0"/>
              </a:rPr>
              <a:t>TITLE</a:t>
            </a:r>
            <a:endParaRPr lang="en-US" sz="1800" dirty="0" smtClean="0">
              <a:latin typeface="Comic Sans MS" pitchFamily="66" charset="0"/>
            </a:endParaRPr>
          </a:p>
          <a:p>
            <a:pPr marL="363538" indent="-363538" eaLnBrk="1" hangingPunct="1">
              <a:buFont typeface="Wingdings" pitchFamily="2" charset="2"/>
              <a:buNone/>
            </a:pPr>
            <a:endParaRPr lang="en-US" sz="1800" dirty="0" smtClean="0">
              <a:latin typeface="Comic Sans MS" pitchFamily="66" charset="0"/>
            </a:endParaRPr>
          </a:p>
          <a:p>
            <a:pPr marL="363538" indent="-363538" eaLnBrk="1" hangingPunct="1">
              <a:buFont typeface="Wingdings" pitchFamily="2" charset="2"/>
              <a:buNone/>
            </a:pPr>
            <a:r>
              <a:rPr lang="en-US" sz="1800" dirty="0" smtClean="0">
                <a:solidFill>
                  <a:srgbClr val="008000"/>
                </a:solidFill>
                <a:latin typeface="Comic Sans MS" pitchFamily="66" charset="0"/>
              </a:rPr>
              <a:t>IVLFLG</a:t>
            </a:r>
            <a:r>
              <a:rPr lang="en-US" sz="1800" dirty="0" smtClean="0">
                <a:latin typeface="Comic Sans MS" pitchFamily="66" charset="0"/>
              </a:rPr>
              <a:t> (Input </a:t>
            </a:r>
            <a:r>
              <a:rPr lang="en-US" sz="1800" dirty="0" err="1" smtClean="0">
                <a:latin typeface="Comic Sans MS" pitchFamily="66" charset="0"/>
              </a:rPr>
              <a:t>VoLumes</a:t>
            </a:r>
            <a:r>
              <a:rPr lang="en-US" sz="1800" dirty="0" smtClean="0">
                <a:latin typeface="Comic Sans MS" pitchFamily="66" charset="0"/>
              </a:rPr>
              <a:t> FLAG) triggers the normalization of the quantities scored in regions by the option </a:t>
            </a:r>
            <a:r>
              <a:rPr lang="en-US" sz="1800" dirty="0" smtClean="0">
                <a:solidFill>
                  <a:srgbClr val="CC0000"/>
                </a:solidFill>
                <a:latin typeface="Comic Sans MS" pitchFamily="66" charset="0"/>
              </a:rPr>
              <a:t>SCORE</a:t>
            </a:r>
          </a:p>
          <a:p>
            <a:pPr marL="363538" indent="-363538" eaLnBrk="1" hangingPunct="1">
              <a:buFont typeface="Wingdings" pitchFamily="2" charset="2"/>
              <a:buNone/>
            </a:pPr>
            <a:r>
              <a:rPr lang="en-US" sz="1800" dirty="0" smtClean="0">
                <a:solidFill>
                  <a:srgbClr val="008000"/>
                </a:solidFill>
                <a:latin typeface="Comic Sans MS" pitchFamily="66" charset="0"/>
              </a:rPr>
              <a:t>IVLFLG= 0</a:t>
            </a:r>
            <a:r>
              <a:rPr lang="en-US" sz="1800" b="1" dirty="0" smtClean="0">
                <a:solidFill>
                  <a:srgbClr val="008000"/>
                </a:solidFill>
                <a:latin typeface="Comic Sans MS" pitchFamily="66" charset="0"/>
              </a:rPr>
              <a:t> </a:t>
            </a:r>
            <a:r>
              <a:rPr lang="en-US" sz="1800" b="1" dirty="0" smtClean="0">
                <a:solidFill>
                  <a:srgbClr val="008000"/>
                </a:solidFill>
                <a:latin typeface="Comic Sans MS" pitchFamily="66" charset="0"/>
                <a:sym typeface="Wingdings" pitchFamily="2" charset="2"/>
              </a:rPr>
              <a:t> </a:t>
            </a:r>
            <a:r>
              <a:rPr lang="en-US" sz="1800" dirty="0" smtClean="0">
                <a:latin typeface="Comic Sans MS" pitchFamily="66" charset="0"/>
                <a:sym typeface="Wingdings" pitchFamily="2" charset="2"/>
              </a:rPr>
              <a:t>no normalization applied</a:t>
            </a:r>
            <a:endParaRPr lang="en-US" sz="1800" dirty="0" smtClean="0">
              <a:latin typeface="Comic Sans MS" pitchFamily="66" charset="0"/>
            </a:endParaRPr>
          </a:p>
          <a:p>
            <a:pPr marL="363538" indent="-363538" eaLnBrk="1" hangingPunct="1">
              <a:buFont typeface="Wingdings" pitchFamily="2" charset="2"/>
              <a:buNone/>
            </a:pPr>
            <a:r>
              <a:rPr lang="en-US" sz="1800" dirty="0" smtClean="0">
                <a:solidFill>
                  <a:srgbClr val="008000"/>
                </a:solidFill>
                <a:latin typeface="Comic Sans MS" pitchFamily="66" charset="0"/>
              </a:rPr>
              <a:t>IVLFLG= 3</a:t>
            </a:r>
            <a:r>
              <a:rPr lang="en-US" sz="1800" b="1" dirty="0" smtClean="0">
                <a:solidFill>
                  <a:srgbClr val="008000"/>
                </a:solidFill>
                <a:latin typeface="Comic Sans MS" pitchFamily="66" charset="0"/>
              </a:rPr>
              <a:t> </a:t>
            </a:r>
            <a:r>
              <a:rPr lang="en-US" sz="1800" b="1" dirty="0" smtClean="0">
                <a:solidFill>
                  <a:srgbClr val="008000"/>
                </a:solidFill>
                <a:latin typeface="Comic Sans MS" pitchFamily="66" charset="0"/>
                <a:sym typeface="Wingdings" pitchFamily="2" charset="2"/>
              </a:rPr>
              <a:t> </a:t>
            </a:r>
            <a:r>
              <a:rPr lang="en-US" sz="1800" dirty="0" smtClean="0">
                <a:latin typeface="Comic Sans MS" pitchFamily="66" charset="0"/>
                <a:sym typeface="Wingdings" pitchFamily="2" charset="2"/>
              </a:rPr>
              <a:t>results divided by region volumes given before GEOEND. Volume value for each region must be provided, format: (7E10.5).</a:t>
            </a:r>
          </a:p>
          <a:p>
            <a:pPr marL="363538" indent="-363538" eaLnBrk="1" hangingPunct="1">
              <a:buFont typeface="Wingdings" pitchFamily="2" charset="2"/>
              <a:buNone/>
            </a:pPr>
            <a:endParaRPr lang="en-US" sz="1800" dirty="0" smtClean="0">
              <a:latin typeface="Comic Sans MS" pitchFamily="66" charset="0"/>
            </a:endParaRPr>
          </a:p>
          <a:p>
            <a:pPr marL="363538" indent="-363538" eaLnBrk="1" hangingPunct="1">
              <a:spcBef>
                <a:spcPts val="1200"/>
              </a:spcBef>
              <a:buFont typeface="Wingdings" pitchFamily="2" charset="2"/>
              <a:buNone/>
            </a:pPr>
            <a:r>
              <a:rPr lang="en-US" sz="1800" dirty="0" smtClean="0">
                <a:solidFill>
                  <a:srgbClr val="008000"/>
                </a:solidFill>
                <a:latin typeface="Comic Sans MS" pitchFamily="66" charset="0"/>
              </a:rPr>
              <a:t>IDBG</a:t>
            </a:r>
            <a:r>
              <a:rPr lang="en-US" sz="1800" b="1" dirty="0" smtClean="0">
                <a:solidFill>
                  <a:srgbClr val="008000"/>
                </a:solidFill>
                <a:latin typeface="Comic Sans MS" pitchFamily="66" charset="0"/>
              </a:rPr>
              <a:t> </a:t>
            </a:r>
            <a:r>
              <a:rPr lang="en-US" sz="1800" dirty="0" smtClean="0">
                <a:latin typeface="Comic Sans MS" pitchFamily="66" charset="0"/>
              </a:rPr>
              <a:t>select different kinds of geometry </a:t>
            </a:r>
            <a:r>
              <a:rPr lang="en-US" sz="1800" dirty="0" smtClean="0">
                <a:solidFill>
                  <a:srgbClr val="C00000"/>
                </a:solidFill>
                <a:latin typeface="Comic Sans MS" pitchFamily="66" charset="0"/>
              </a:rPr>
              <a:t>fixed</a:t>
            </a:r>
            <a:r>
              <a:rPr lang="en-US" sz="1800" dirty="0" smtClean="0">
                <a:latin typeface="Comic Sans MS" pitchFamily="66" charset="0"/>
              </a:rPr>
              <a:t> format input:</a:t>
            </a:r>
          </a:p>
          <a:p>
            <a:pPr marL="363538" indent="-363538" eaLnBrk="1" hangingPunct="1">
              <a:buFont typeface="Wingdings" pitchFamily="2" charset="2"/>
              <a:buNone/>
            </a:pPr>
            <a:r>
              <a:rPr lang="en-US" sz="1800" dirty="0" smtClean="0">
                <a:latin typeface="Comic Sans MS" pitchFamily="66" charset="0"/>
              </a:rPr>
              <a:t>    </a:t>
            </a:r>
            <a:r>
              <a:rPr lang="en-US" sz="1800" dirty="0" smtClean="0">
                <a:solidFill>
                  <a:srgbClr val="008000"/>
                </a:solidFill>
                <a:latin typeface="Comic Sans MS" pitchFamily="66" charset="0"/>
              </a:rPr>
              <a:t>IDBG = </a:t>
            </a:r>
            <a:r>
              <a:rPr lang="en-US" sz="1800" dirty="0" smtClean="0">
                <a:latin typeface="Comic Sans MS" pitchFamily="66" charset="0"/>
              </a:rPr>
              <a:t>0</a:t>
            </a:r>
            <a:r>
              <a:rPr lang="en-US" sz="1800" dirty="0" smtClean="0">
                <a:solidFill>
                  <a:srgbClr val="008000"/>
                </a:solidFill>
                <a:latin typeface="Comic Sans MS" pitchFamily="66" charset="0"/>
              </a:rPr>
              <a:t> </a:t>
            </a:r>
            <a:r>
              <a:rPr lang="en-US" sz="1800" dirty="0" smtClean="0">
                <a:latin typeface="Comic Sans MS" pitchFamily="66" charset="0"/>
              </a:rPr>
              <a:t>: default fixed format</a:t>
            </a:r>
          </a:p>
          <a:p>
            <a:pPr marL="363538" indent="-363538" eaLnBrk="1" hangingPunct="1">
              <a:buFont typeface="Wingdings" pitchFamily="2" charset="2"/>
              <a:buNone/>
            </a:pPr>
            <a:r>
              <a:rPr lang="en-US" sz="1800" dirty="0" smtClean="0">
                <a:latin typeface="Comic Sans MS" pitchFamily="66" charset="0"/>
              </a:rPr>
              <a:t>    </a:t>
            </a:r>
            <a:r>
              <a:rPr lang="en-US" sz="1800" dirty="0" smtClean="0">
                <a:solidFill>
                  <a:srgbClr val="008000"/>
                </a:solidFill>
                <a:latin typeface="Comic Sans MS" pitchFamily="66" charset="0"/>
              </a:rPr>
              <a:t>IDBG = </a:t>
            </a:r>
            <a:r>
              <a:rPr lang="en-US" sz="1800" dirty="0" smtClean="0">
                <a:latin typeface="Comic Sans MS" pitchFamily="66" charset="0"/>
              </a:rPr>
              <a:t>-10 or -100 : high accuracy fixed format</a:t>
            </a:r>
          </a:p>
        </p:txBody>
      </p:sp>
      <p:sp>
        <p:nvSpPr>
          <p:cNvPr id="4" name="Rectangle 2"/>
          <p:cNvSpPr txBox="1">
            <a:spLocks noChangeArrowheads="1"/>
          </p:cNvSpPr>
          <p:nvPr/>
        </p:nvSpPr>
        <p:spPr>
          <a:xfrm>
            <a:off x="684213" y="333375"/>
            <a:ext cx="7772400" cy="609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latin typeface="+mj-lt"/>
                <a:ea typeface="+mj-ea"/>
                <a:cs typeface="+mj-cs"/>
              </a:rPr>
              <a:t>Geometry TITLE</a:t>
            </a:r>
            <a:r>
              <a:rPr kumimoji="0" lang="en-US" sz="3200" b="0" i="0" u="none" strike="noStrike" kern="0" cap="none" spc="0" normalizeH="0" baseline="0" noProof="0" dirty="0" smtClean="0">
                <a:ln>
                  <a:noFill/>
                </a:ln>
                <a:solidFill>
                  <a:schemeClr val="tx2"/>
                </a:solidFill>
                <a:effectLst/>
                <a:uLnTx/>
                <a:uFillTx/>
                <a:latin typeface="+mj-lt"/>
                <a:ea typeface="+mj-ea"/>
                <a:cs typeface="+mj-cs"/>
              </a:rPr>
              <a:t> card</a:t>
            </a:r>
          </a:p>
        </p:txBody>
      </p:sp>
      <p:pic>
        <p:nvPicPr>
          <p:cNvPr id="5" name="Picture 4" descr="geometry_title_card.png"/>
          <p:cNvPicPr>
            <a:picLocks noChangeAspect="1"/>
          </p:cNvPicPr>
          <p:nvPr/>
        </p:nvPicPr>
        <p:blipFill>
          <a:blip r:embed="rId3" cstate="print"/>
          <a:stretch>
            <a:fillRect/>
          </a:stretch>
        </p:blipFill>
        <p:spPr>
          <a:xfrm>
            <a:off x="107504" y="5373216"/>
            <a:ext cx="8980953" cy="90476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sz="quarter"/>
          </p:nvPr>
        </p:nvSpPr>
        <p:spPr/>
        <p:txBody>
          <a:bodyPr/>
          <a:lstStyle/>
          <a:p>
            <a:pPr algn="ctr"/>
            <a:r>
              <a:rPr lang="en-US" sz="8000" smtClean="0"/>
              <a:t>Bodies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3200" dirty="0" smtClean="0"/>
              <a:t>Bodies</a:t>
            </a:r>
          </a:p>
        </p:txBody>
      </p:sp>
      <p:sp>
        <p:nvSpPr>
          <p:cNvPr id="7171" name="Rectangle 3"/>
          <p:cNvSpPr>
            <a:spLocks noGrp="1" noChangeArrowheads="1"/>
          </p:cNvSpPr>
          <p:nvPr>
            <p:ph idx="1"/>
          </p:nvPr>
        </p:nvSpPr>
        <p:spPr>
          <a:xfrm>
            <a:off x="610617" y="990600"/>
            <a:ext cx="8353871" cy="5181600"/>
          </a:xfrm>
        </p:spPr>
        <p:txBody>
          <a:bodyPr/>
          <a:lstStyle/>
          <a:p>
            <a:pPr marL="180000" indent="-180000">
              <a:spcBef>
                <a:spcPts val="600"/>
              </a:spcBef>
            </a:pPr>
            <a:r>
              <a:rPr lang="en-US" dirty="0" smtClean="0">
                <a:latin typeface="Comic Sans MS" pitchFamily="66" charset="0"/>
              </a:rPr>
              <a:t>Each body divides the space into two domains: </a:t>
            </a:r>
            <a:r>
              <a:rPr lang="en-US" dirty="0" smtClean="0">
                <a:solidFill>
                  <a:srgbClr val="993300"/>
                </a:solidFill>
                <a:latin typeface="Comic Sans MS" pitchFamily="66" charset="0"/>
              </a:rPr>
              <a:t>inside</a:t>
            </a:r>
            <a:r>
              <a:rPr lang="en-US" dirty="0" smtClean="0">
                <a:latin typeface="Comic Sans MS" pitchFamily="66" charset="0"/>
              </a:rPr>
              <a:t> and </a:t>
            </a:r>
            <a:r>
              <a:rPr lang="en-US" dirty="0" smtClean="0">
                <a:solidFill>
                  <a:srgbClr val="993300"/>
                </a:solidFill>
                <a:latin typeface="Comic Sans MS" pitchFamily="66" charset="0"/>
              </a:rPr>
              <a:t>outside</a:t>
            </a:r>
            <a:r>
              <a:rPr lang="en-US" dirty="0" smtClean="0">
                <a:latin typeface="Comic Sans MS" pitchFamily="66" charset="0"/>
              </a:rPr>
              <a:t>.</a:t>
            </a:r>
          </a:p>
          <a:p>
            <a:pPr marL="180000" indent="-180000">
              <a:spcBef>
                <a:spcPts val="600"/>
              </a:spcBef>
            </a:pPr>
            <a:r>
              <a:rPr lang="en-US" dirty="0" smtClean="0">
                <a:latin typeface="Comic Sans MS" pitchFamily="66" charset="0"/>
              </a:rPr>
              <a:t>3-character code of available bodies:</a:t>
            </a:r>
            <a:endParaRPr lang="en-US" dirty="0" smtClean="0">
              <a:solidFill>
                <a:srgbClr val="008000"/>
              </a:solidFill>
              <a:latin typeface="Comic Sans MS" pitchFamily="66" charset="0"/>
            </a:endParaRPr>
          </a:p>
          <a:p>
            <a:pPr marL="709613" lvl="3" indent="-168275" defTabSz="300038">
              <a:spcBef>
                <a:spcPts val="600"/>
              </a:spcBef>
              <a:buClr>
                <a:srgbClr val="FF0000"/>
              </a:buClr>
            </a:pPr>
            <a:r>
              <a:rPr lang="en-US" sz="1800" dirty="0" smtClean="0">
                <a:solidFill>
                  <a:srgbClr val="008000"/>
                </a:solidFill>
                <a:latin typeface="Comic Sans MS" pitchFamily="66" charset="0"/>
              </a:rPr>
              <a:t>RPP:					</a:t>
            </a:r>
            <a:r>
              <a:rPr lang="en-US" sz="1800" b="1" dirty="0" smtClean="0">
                <a:latin typeface="Comic Sans MS" pitchFamily="66" charset="0"/>
              </a:rPr>
              <a:t>R</a:t>
            </a:r>
            <a:r>
              <a:rPr lang="en-US" sz="1800" dirty="0" smtClean="0">
                <a:latin typeface="Comic Sans MS" pitchFamily="66" charset="0"/>
              </a:rPr>
              <a:t>ectangular </a:t>
            </a:r>
            <a:r>
              <a:rPr lang="en-US" sz="1800" b="1" dirty="0" err="1" smtClean="0">
                <a:latin typeface="Comic Sans MS" pitchFamily="66" charset="0"/>
              </a:rPr>
              <a:t>P</a:t>
            </a:r>
            <a:r>
              <a:rPr lang="en-US" sz="1800" dirty="0" err="1" smtClean="0">
                <a:latin typeface="Comic Sans MS" pitchFamily="66" charset="0"/>
              </a:rPr>
              <a:t>arallele</a:t>
            </a:r>
            <a:r>
              <a:rPr lang="en-US" sz="1800" b="1" dirty="0" err="1" smtClean="0">
                <a:latin typeface="Comic Sans MS" pitchFamily="66" charset="0"/>
              </a:rPr>
              <a:t>P</a:t>
            </a:r>
            <a:r>
              <a:rPr lang="en-US" sz="1800" dirty="0" err="1" smtClean="0">
                <a:latin typeface="Comic Sans MS" pitchFamily="66" charset="0"/>
              </a:rPr>
              <a:t>iped</a:t>
            </a:r>
            <a:endParaRPr lang="en-US" sz="1800" dirty="0" smtClean="0">
              <a:latin typeface="Comic Sans MS" pitchFamily="66" charset="0"/>
            </a:endParaRPr>
          </a:p>
          <a:p>
            <a:pPr marL="709613" lvl="3" indent="-168275" defTabSz="300038">
              <a:spcBef>
                <a:spcPts val="600"/>
              </a:spcBef>
              <a:buClr>
                <a:srgbClr val="FF0000"/>
              </a:buClr>
            </a:pPr>
            <a:r>
              <a:rPr lang="en-US" sz="1800" dirty="0" smtClean="0">
                <a:solidFill>
                  <a:srgbClr val="008000"/>
                </a:solidFill>
                <a:latin typeface="Comic Sans MS" pitchFamily="66" charset="0"/>
              </a:rPr>
              <a:t>SPH:				</a:t>
            </a:r>
            <a:r>
              <a:rPr lang="en-US" sz="1800" b="1" dirty="0" err="1" smtClean="0">
                <a:latin typeface="Comic Sans MS" pitchFamily="66" charset="0"/>
              </a:rPr>
              <a:t>SPH</a:t>
            </a:r>
            <a:r>
              <a:rPr lang="en-US" sz="1800" dirty="0" err="1" smtClean="0">
                <a:latin typeface="Comic Sans MS" pitchFamily="66" charset="0"/>
              </a:rPr>
              <a:t>ere</a:t>
            </a:r>
            <a:endParaRPr lang="en-US" sz="1800" dirty="0" smtClean="0">
              <a:latin typeface="Comic Sans MS" pitchFamily="66" charset="0"/>
            </a:endParaRPr>
          </a:p>
          <a:p>
            <a:pPr marL="709613" lvl="3" indent="-168275" defTabSz="300038">
              <a:spcBef>
                <a:spcPts val="600"/>
              </a:spcBef>
              <a:buClr>
                <a:srgbClr val="FF0000"/>
              </a:buClr>
            </a:pPr>
            <a:r>
              <a:rPr lang="en-US" sz="1800" dirty="0" smtClean="0">
                <a:solidFill>
                  <a:srgbClr val="008000"/>
                </a:solidFill>
                <a:latin typeface="Comic Sans MS" pitchFamily="66" charset="0"/>
              </a:rPr>
              <a:t>XYP, XZP, YZP:	</a:t>
            </a:r>
            <a:r>
              <a:rPr lang="en-US" sz="1800" dirty="0" smtClean="0">
                <a:latin typeface="Comic Sans MS" pitchFamily="66" charset="0"/>
              </a:rPr>
              <a:t>Infinite half space delimited by a coordinate plane</a:t>
            </a:r>
          </a:p>
          <a:p>
            <a:pPr marL="709613" lvl="3" indent="-168275" defTabSz="300038">
              <a:spcBef>
                <a:spcPts val="600"/>
              </a:spcBef>
              <a:buClr>
                <a:srgbClr val="FF0000"/>
              </a:buClr>
            </a:pPr>
            <a:r>
              <a:rPr lang="en-US" sz="1800" dirty="0" smtClean="0">
                <a:solidFill>
                  <a:srgbClr val="008000"/>
                </a:solidFill>
                <a:latin typeface="Comic Sans MS" pitchFamily="66" charset="0"/>
              </a:rPr>
              <a:t>PLA:					</a:t>
            </a:r>
            <a:r>
              <a:rPr lang="en-US" sz="1800" dirty="0" smtClean="0">
                <a:latin typeface="Comic Sans MS" pitchFamily="66" charset="0"/>
              </a:rPr>
              <a:t>Generic infinite half-space, delimited by a </a:t>
            </a:r>
            <a:r>
              <a:rPr lang="en-US" sz="1800" b="1" dirty="0" err="1" smtClean="0">
                <a:latin typeface="Comic Sans MS" pitchFamily="66" charset="0"/>
              </a:rPr>
              <a:t>PLA</a:t>
            </a:r>
            <a:r>
              <a:rPr lang="en-US" sz="1800" dirty="0" err="1" smtClean="0">
                <a:latin typeface="Comic Sans MS" pitchFamily="66" charset="0"/>
              </a:rPr>
              <a:t>ne</a:t>
            </a:r>
            <a:endParaRPr lang="en-US" sz="1800" dirty="0" smtClean="0">
              <a:latin typeface="Comic Sans MS" pitchFamily="66" charset="0"/>
            </a:endParaRPr>
          </a:p>
          <a:p>
            <a:pPr marL="709613" lvl="3" indent="-168275" defTabSz="300038">
              <a:spcBef>
                <a:spcPts val="600"/>
              </a:spcBef>
              <a:buClr>
                <a:srgbClr val="FF0000"/>
              </a:buClr>
            </a:pPr>
            <a:r>
              <a:rPr lang="en-US" sz="1800" dirty="0" smtClean="0">
                <a:solidFill>
                  <a:srgbClr val="008000"/>
                </a:solidFill>
                <a:latin typeface="Comic Sans MS" pitchFamily="66" charset="0"/>
              </a:rPr>
              <a:t>XCC, YCC, ZCC:	</a:t>
            </a:r>
            <a:r>
              <a:rPr lang="en-US" sz="1800" dirty="0" smtClean="0">
                <a:latin typeface="Comic Sans MS" pitchFamily="66" charset="0"/>
              </a:rPr>
              <a:t>Infinite Circular Cylinder, parallel to coordinate axis</a:t>
            </a:r>
          </a:p>
          <a:p>
            <a:pPr marL="709613" lvl="3" indent="-168275" defTabSz="300038">
              <a:spcBef>
                <a:spcPts val="600"/>
              </a:spcBef>
              <a:buClr>
                <a:srgbClr val="FF0000"/>
              </a:buClr>
            </a:pPr>
            <a:r>
              <a:rPr lang="en-US" sz="1800" dirty="0" smtClean="0">
                <a:solidFill>
                  <a:srgbClr val="008000"/>
                </a:solidFill>
                <a:latin typeface="Comic Sans MS" pitchFamily="66" charset="0"/>
              </a:rPr>
              <a:t>XEC, YEC, ZEC:	</a:t>
            </a:r>
            <a:r>
              <a:rPr lang="en-US" sz="1800" dirty="0" smtClean="0">
                <a:latin typeface="Comic Sans MS" pitchFamily="66" charset="0"/>
              </a:rPr>
              <a:t>Infinite Elliptical Cylinder, parallel to coordinate axis</a:t>
            </a:r>
          </a:p>
          <a:p>
            <a:pPr marL="709613" lvl="3" indent="-168275" defTabSz="300038">
              <a:spcBef>
                <a:spcPts val="600"/>
              </a:spcBef>
              <a:buClr>
                <a:srgbClr val="FF0000"/>
              </a:buClr>
            </a:pPr>
            <a:r>
              <a:rPr lang="en-US" sz="1800" dirty="0" smtClean="0">
                <a:solidFill>
                  <a:srgbClr val="008000"/>
                </a:solidFill>
                <a:latin typeface="Comic Sans MS" pitchFamily="66" charset="0"/>
              </a:rPr>
              <a:t>RCC:					</a:t>
            </a:r>
            <a:r>
              <a:rPr lang="en-US" sz="1800" b="1" dirty="0" smtClean="0">
                <a:latin typeface="Comic Sans MS" pitchFamily="66" charset="0"/>
              </a:rPr>
              <a:t>R</a:t>
            </a:r>
            <a:r>
              <a:rPr lang="en-US" sz="1800" dirty="0" smtClean="0">
                <a:latin typeface="Comic Sans MS" pitchFamily="66" charset="0"/>
              </a:rPr>
              <a:t>ight </a:t>
            </a:r>
            <a:r>
              <a:rPr lang="en-US" sz="1800" b="1" dirty="0" smtClean="0">
                <a:latin typeface="Comic Sans MS" pitchFamily="66" charset="0"/>
              </a:rPr>
              <a:t>C</a:t>
            </a:r>
            <a:r>
              <a:rPr lang="en-US" sz="1800" dirty="0" smtClean="0">
                <a:latin typeface="Comic Sans MS" pitchFamily="66" charset="0"/>
              </a:rPr>
              <a:t>ircular </a:t>
            </a:r>
            <a:r>
              <a:rPr lang="en-US" sz="1800" b="1" dirty="0" smtClean="0">
                <a:latin typeface="Comic Sans MS" pitchFamily="66" charset="0"/>
              </a:rPr>
              <a:t>C</a:t>
            </a:r>
            <a:r>
              <a:rPr lang="en-US" sz="1800" dirty="0" smtClean="0">
                <a:latin typeface="Comic Sans MS" pitchFamily="66" charset="0"/>
              </a:rPr>
              <a:t>ylinder</a:t>
            </a:r>
          </a:p>
          <a:p>
            <a:pPr marL="709613" lvl="3" indent="-168275" defTabSz="300038">
              <a:spcBef>
                <a:spcPts val="600"/>
              </a:spcBef>
              <a:buClr>
                <a:srgbClr val="FF0000"/>
              </a:buClr>
            </a:pPr>
            <a:r>
              <a:rPr lang="en-US" sz="1800" dirty="0" smtClean="0">
                <a:solidFill>
                  <a:srgbClr val="008000"/>
                </a:solidFill>
                <a:latin typeface="Comic Sans MS" pitchFamily="66" charset="0"/>
              </a:rPr>
              <a:t>REC:				</a:t>
            </a:r>
            <a:r>
              <a:rPr lang="en-US" sz="1800" b="1" dirty="0" smtClean="0">
                <a:latin typeface="Comic Sans MS" pitchFamily="66" charset="0"/>
              </a:rPr>
              <a:t>R</a:t>
            </a:r>
            <a:r>
              <a:rPr lang="en-US" sz="1800" dirty="0" smtClean="0">
                <a:latin typeface="Comic Sans MS" pitchFamily="66" charset="0"/>
              </a:rPr>
              <a:t>ight </a:t>
            </a:r>
            <a:r>
              <a:rPr lang="en-US" sz="1800" b="1" dirty="0" smtClean="0">
                <a:latin typeface="Comic Sans MS" pitchFamily="66" charset="0"/>
              </a:rPr>
              <a:t>E</a:t>
            </a:r>
            <a:r>
              <a:rPr lang="en-US" sz="1800" dirty="0" smtClean="0">
                <a:latin typeface="Comic Sans MS" pitchFamily="66" charset="0"/>
              </a:rPr>
              <a:t>lliptical </a:t>
            </a:r>
            <a:r>
              <a:rPr lang="en-US" sz="1800" b="1" dirty="0" smtClean="0">
                <a:latin typeface="Comic Sans MS" pitchFamily="66" charset="0"/>
              </a:rPr>
              <a:t>C</a:t>
            </a:r>
            <a:r>
              <a:rPr lang="en-US" sz="1800" dirty="0" smtClean="0">
                <a:latin typeface="Comic Sans MS" pitchFamily="66" charset="0"/>
              </a:rPr>
              <a:t>ylinder</a:t>
            </a:r>
          </a:p>
          <a:p>
            <a:pPr marL="709613" lvl="3" indent="-168275" defTabSz="300038">
              <a:spcBef>
                <a:spcPts val="600"/>
              </a:spcBef>
              <a:buClr>
                <a:srgbClr val="FF0000"/>
              </a:buClr>
            </a:pPr>
            <a:r>
              <a:rPr lang="en-US" sz="1800" dirty="0" smtClean="0">
                <a:solidFill>
                  <a:srgbClr val="008000"/>
                </a:solidFill>
                <a:latin typeface="Comic Sans MS" pitchFamily="66" charset="0"/>
              </a:rPr>
              <a:t>TRC:				</a:t>
            </a:r>
            <a:r>
              <a:rPr lang="en-US" sz="1800" b="1" dirty="0" smtClean="0">
                <a:latin typeface="Comic Sans MS" pitchFamily="66" charset="0"/>
              </a:rPr>
              <a:t>T</a:t>
            </a:r>
            <a:r>
              <a:rPr lang="en-US" sz="1800" dirty="0" smtClean="0">
                <a:latin typeface="Comic Sans MS" pitchFamily="66" charset="0"/>
              </a:rPr>
              <a:t>runcated </a:t>
            </a:r>
            <a:r>
              <a:rPr lang="en-US" sz="1800" b="1" dirty="0" smtClean="0">
                <a:latin typeface="Comic Sans MS" pitchFamily="66" charset="0"/>
              </a:rPr>
              <a:t>R</a:t>
            </a:r>
            <a:r>
              <a:rPr lang="en-US" sz="1800" dirty="0" smtClean="0">
                <a:latin typeface="Comic Sans MS" pitchFamily="66" charset="0"/>
              </a:rPr>
              <a:t>ight angle </a:t>
            </a:r>
            <a:r>
              <a:rPr lang="en-US" sz="1800" b="1" dirty="0" smtClean="0">
                <a:latin typeface="Comic Sans MS" pitchFamily="66" charset="0"/>
              </a:rPr>
              <a:t>C</a:t>
            </a:r>
            <a:r>
              <a:rPr lang="en-US" sz="1800" dirty="0" smtClean="0">
                <a:latin typeface="Comic Sans MS" pitchFamily="66" charset="0"/>
              </a:rPr>
              <a:t>one</a:t>
            </a:r>
            <a:endParaRPr lang="en-US" sz="1800" dirty="0" smtClean="0">
              <a:solidFill>
                <a:srgbClr val="008000"/>
              </a:solidFill>
              <a:latin typeface="Comic Sans MS" pitchFamily="66" charset="0"/>
            </a:endParaRPr>
          </a:p>
          <a:p>
            <a:pPr marL="709613" lvl="3" indent="-168275" defTabSz="300038">
              <a:spcBef>
                <a:spcPts val="600"/>
              </a:spcBef>
              <a:buClr>
                <a:srgbClr val="FF0000"/>
              </a:buClr>
            </a:pPr>
            <a:r>
              <a:rPr lang="en-US" sz="1800" dirty="0" smtClean="0">
                <a:solidFill>
                  <a:srgbClr val="008000"/>
                </a:solidFill>
                <a:latin typeface="Comic Sans MS" pitchFamily="66" charset="0"/>
              </a:rPr>
              <a:t>ELL:					</a:t>
            </a:r>
            <a:r>
              <a:rPr lang="en-US" sz="1800" b="1" dirty="0" err="1" smtClean="0">
                <a:latin typeface="Comic Sans MS" pitchFamily="66" charset="0"/>
              </a:rPr>
              <a:t>ELL</a:t>
            </a:r>
            <a:r>
              <a:rPr lang="en-US" sz="1800" dirty="0" err="1" smtClean="0">
                <a:latin typeface="Comic Sans MS" pitchFamily="66" charset="0"/>
              </a:rPr>
              <a:t>ipsoid</a:t>
            </a:r>
            <a:r>
              <a:rPr lang="en-US" sz="1800" dirty="0" smtClean="0">
                <a:latin typeface="Comic Sans MS" pitchFamily="66" charset="0"/>
              </a:rPr>
              <a:t> of revolution</a:t>
            </a:r>
          </a:p>
          <a:p>
            <a:pPr marL="709613" lvl="3" indent="-168275" defTabSz="300038">
              <a:spcBef>
                <a:spcPts val="600"/>
              </a:spcBef>
              <a:buClr>
                <a:srgbClr val="FF0000"/>
              </a:buClr>
            </a:pPr>
            <a:r>
              <a:rPr lang="en-US" sz="1800" dirty="0" smtClean="0">
                <a:solidFill>
                  <a:srgbClr val="008000"/>
                </a:solidFill>
                <a:latin typeface="Comic Sans MS" pitchFamily="66" charset="0"/>
              </a:rPr>
              <a:t>QUA:				</a:t>
            </a:r>
            <a:r>
              <a:rPr lang="en-US" sz="1800" b="1" dirty="0" err="1" smtClean="0">
                <a:latin typeface="Comic Sans MS" pitchFamily="66" charset="0"/>
              </a:rPr>
              <a:t>QUA</a:t>
            </a:r>
            <a:r>
              <a:rPr lang="en-US" sz="1800" dirty="0" err="1" smtClean="0">
                <a:latin typeface="Comic Sans MS" pitchFamily="66" charset="0"/>
              </a:rPr>
              <a:t>dric</a:t>
            </a:r>
            <a:endParaRPr lang="en-US" sz="1800" dirty="0" smtClean="0">
              <a:latin typeface="Comic Sans MS" pitchFamily="66" charset="0"/>
            </a:endParaRPr>
          </a:p>
          <a:p>
            <a:pPr marL="180000" indent="-180000">
              <a:spcBef>
                <a:spcPts val="600"/>
              </a:spcBef>
            </a:pPr>
            <a:r>
              <a:rPr lang="en-US" dirty="0" smtClean="0">
                <a:latin typeface="Comic Sans MS" pitchFamily="66" charset="0"/>
              </a:rPr>
              <a:t>Other (deprecated) bodies: </a:t>
            </a:r>
            <a:r>
              <a:rPr lang="en-US" dirty="0" smtClean="0">
                <a:solidFill>
                  <a:srgbClr val="FF0000"/>
                </a:solidFill>
                <a:latin typeface="Comic Sans MS" pitchFamily="66" charset="0"/>
              </a:rPr>
              <a:t>ARB</a:t>
            </a:r>
            <a:r>
              <a:rPr lang="en-US" dirty="0" smtClean="0">
                <a:latin typeface="Comic Sans MS" pitchFamily="66" charset="0"/>
              </a:rPr>
              <a:t>, </a:t>
            </a:r>
            <a:r>
              <a:rPr lang="en-US" dirty="0" smtClean="0">
                <a:solidFill>
                  <a:srgbClr val="FF0000"/>
                </a:solidFill>
                <a:latin typeface="Comic Sans MS" pitchFamily="66" charset="0"/>
              </a:rPr>
              <a:t>RAW</a:t>
            </a:r>
            <a:r>
              <a:rPr lang="en-US" dirty="0" smtClean="0">
                <a:latin typeface="Comic Sans MS" pitchFamily="66" charset="0"/>
              </a:rPr>
              <a:t>, </a:t>
            </a:r>
            <a:r>
              <a:rPr lang="en-US" dirty="0" smtClean="0">
                <a:solidFill>
                  <a:srgbClr val="FF0000"/>
                </a:solidFill>
                <a:latin typeface="Comic Sans MS" pitchFamily="66" charset="0"/>
              </a:rPr>
              <a:t>WED</a:t>
            </a:r>
            <a:r>
              <a:rPr lang="en-US" dirty="0" smtClean="0">
                <a:latin typeface="Comic Sans MS" pitchFamily="66" charset="0"/>
              </a:rPr>
              <a:t>, </a:t>
            </a:r>
            <a:r>
              <a:rPr lang="en-US" dirty="0" smtClean="0">
                <a:solidFill>
                  <a:srgbClr val="FF0000"/>
                </a:solidFill>
                <a:latin typeface="Comic Sans MS" pitchFamily="66" charset="0"/>
              </a:rPr>
              <a:t>BOX</a:t>
            </a:r>
          </a:p>
          <a:p>
            <a:pPr marL="180000" lvl="1" indent="-180000">
              <a:spcBef>
                <a:spcPts val="600"/>
              </a:spcBef>
              <a:buClr>
                <a:srgbClr val="FF0000"/>
              </a:buClr>
              <a:buNone/>
            </a:pPr>
            <a:r>
              <a:rPr lang="en-US" dirty="0" smtClean="0">
                <a:solidFill>
                  <a:srgbClr val="FF0000"/>
                </a:solidFill>
                <a:latin typeface="Comic Sans MS" pitchFamily="66" charset="0"/>
              </a:rPr>
              <a:t>	Do not use them</a:t>
            </a:r>
            <a:r>
              <a:rPr lang="en-US" dirty="0" smtClean="0">
                <a:latin typeface="Comic Sans MS" pitchFamily="66" charset="0"/>
              </a:rPr>
              <a:t>, because they can cause rounding problems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609600" y="1052513"/>
            <a:ext cx="7924800" cy="5181600"/>
          </a:xfrm>
        </p:spPr>
        <p:txBody>
          <a:bodyPr/>
          <a:lstStyle/>
          <a:p>
            <a:pPr marL="280988" indent="-196850" eaLnBrk="1" hangingPunct="1">
              <a:buFont typeface="Wingdings" pitchFamily="2" charset="2"/>
              <a:buNone/>
            </a:pPr>
            <a:r>
              <a:rPr lang="en-US" dirty="0" smtClean="0">
                <a:latin typeface="Comic Sans MS" pitchFamily="66" charset="0"/>
              </a:rPr>
              <a:t>The input for each </a:t>
            </a:r>
            <a:r>
              <a:rPr lang="en-US" dirty="0" smtClean="0">
                <a:solidFill>
                  <a:srgbClr val="008000"/>
                </a:solidFill>
                <a:latin typeface="Comic Sans MS" pitchFamily="66" charset="0"/>
              </a:rPr>
              <a:t>body</a:t>
            </a:r>
            <a:r>
              <a:rPr lang="en-US" dirty="0" smtClean="0">
                <a:latin typeface="Comic Sans MS" pitchFamily="66" charset="0"/>
              </a:rPr>
              <a:t> consists of: </a:t>
            </a:r>
          </a:p>
          <a:p>
            <a:pPr marL="630238" indent="-269875" eaLnBrk="1" hangingPunct="1"/>
            <a:r>
              <a:rPr lang="en-US" dirty="0" smtClean="0">
                <a:latin typeface="Comic Sans MS" pitchFamily="66" charset="0"/>
              </a:rPr>
              <a:t>the 3-letter code indicating the body type (RPP, ZCC...)</a:t>
            </a:r>
          </a:p>
          <a:p>
            <a:pPr marL="630238" indent="-269875"/>
            <a:r>
              <a:rPr lang="en-US" dirty="0" smtClean="0">
                <a:latin typeface="Comic Sans MS" pitchFamily="66" charset="0"/>
              </a:rPr>
              <a:t>a unique "</a:t>
            </a:r>
            <a:r>
              <a:rPr lang="en-US" dirty="0" smtClean="0">
                <a:solidFill>
                  <a:srgbClr val="CC0000"/>
                </a:solidFill>
                <a:latin typeface="Comic Sans MS" pitchFamily="66" charset="0"/>
              </a:rPr>
              <a:t>body name</a:t>
            </a:r>
            <a:r>
              <a:rPr lang="en-US" dirty="0" smtClean="0">
                <a:latin typeface="Comic Sans MS" pitchFamily="66" charset="0"/>
              </a:rPr>
              <a:t>" (alphanumeric identifier, 8 character maximum, </a:t>
            </a:r>
            <a:r>
              <a:rPr lang="en-US" b="1" dirty="0" smtClean="0">
                <a:solidFill>
                  <a:srgbClr val="008000"/>
                </a:solidFill>
                <a:latin typeface="Comic Sans MS" pitchFamily="66" charset="0"/>
              </a:rPr>
              <a:t>case sensitive</a:t>
            </a:r>
            <a:r>
              <a:rPr lang="en-US" dirty="0" smtClean="0">
                <a:latin typeface="Comic Sans MS" pitchFamily="66" charset="0"/>
              </a:rPr>
              <a:t>)</a:t>
            </a:r>
          </a:p>
          <a:p>
            <a:pPr marL="630238" indent="-269875" eaLnBrk="1" hangingPunct="1"/>
            <a:r>
              <a:rPr lang="en-US" dirty="0" smtClean="0">
                <a:latin typeface="Comic Sans MS" pitchFamily="66" charset="0"/>
              </a:rPr>
              <a:t>a set of geometrical quantities defining the body </a:t>
            </a:r>
          </a:p>
          <a:p>
            <a:pPr marL="630238" indent="-269875" eaLnBrk="1" hangingPunct="1">
              <a:buNone/>
            </a:pPr>
            <a:r>
              <a:rPr lang="en-US" dirty="0" smtClean="0">
                <a:latin typeface="Comic Sans MS" pitchFamily="66" charset="0"/>
              </a:rPr>
              <a:t>	(the number depends on the body type, see next slides) </a:t>
            </a:r>
          </a:p>
          <a:p>
            <a:pPr marL="280988" indent="-196850" eaLnBrk="1" hangingPunct="1">
              <a:buFont typeface="Wingdings" pitchFamily="2" charset="2"/>
              <a:buNone/>
            </a:pPr>
            <a:endParaRPr lang="en-US" dirty="0" smtClean="0">
              <a:latin typeface="Comic Sans MS" pitchFamily="66" charset="0"/>
            </a:endParaRPr>
          </a:p>
          <a:p>
            <a:pPr marL="280988" indent="-196850">
              <a:buNone/>
            </a:pPr>
            <a:r>
              <a:rPr lang="en-US" dirty="0" smtClean="0">
                <a:latin typeface="Comic Sans MS" pitchFamily="66" charset="0"/>
              </a:rPr>
              <a:t>Different items can extend over as many lines as needed</a:t>
            </a:r>
          </a:p>
          <a:p>
            <a:pPr marL="280988" indent="-196850" eaLnBrk="1" hangingPunct="1">
              <a:buFont typeface="Wingdings" pitchFamily="2" charset="2"/>
              <a:buNone/>
            </a:pPr>
            <a:r>
              <a:rPr lang="en-US" dirty="0" smtClean="0">
                <a:latin typeface="Comic Sans MS" pitchFamily="66" charset="0"/>
              </a:rPr>
              <a:t>	(Maximum 132 characters per line accepted)</a:t>
            </a:r>
          </a:p>
          <a:p>
            <a:pPr marL="280988" indent="-196850" eaLnBrk="1" hangingPunct="1">
              <a:buFont typeface="Wingdings" pitchFamily="2" charset="2"/>
              <a:buNone/>
            </a:pPr>
            <a:endParaRPr lang="en-US" dirty="0" smtClean="0">
              <a:latin typeface="Comic Sans MS" pitchFamily="66" charset="0"/>
            </a:endParaRPr>
          </a:p>
          <a:p>
            <a:pPr marL="280988" indent="-196850" eaLnBrk="1" hangingPunct="1">
              <a:buFont typeface="Wingdings" pitchFamily="2" charset="2"/>
              <a:buNone/>
            </a:pPr>
            <a:r>
              <a:rPr lang="en-US" dirty="0" smtClean="0">
                <a:latin typeface="Comic Sans MS" pitchFamily="66" charset="0"/>
              </a:rPr>
              <a:t>Different items have to be separated by </a:t>
            </a:r>
            <a:r>
              <a:rPr lang="en-US" dirty="0" smtClean="0">
                <a:solidFill>
                  <a:srgbClr val="008000"/>
                </a:solidFill>
                <a:latin typeface="Comic Sans MS" pitchFamily="66" charset="0"/>
              </a:rPr>
              <a:t>one or more blanks</a:t>
            </a:r>
            <a:r>
              <a:rPr lang="en-US" dirty="0" smtClean="0">
                <a:latin typeface="Comic Sans MS" pitchFamily="66" charset="0"/>
              </a:rPr>
              <a:t>, </a:t>
            </a:r>
          </a:p>
          <a:p>
            <a:pPr marL="280988" indent="-196850" eaLnBrk="1" hangingPunct="1">
              <a:buFont typeface="Wingdings" pitchFamily="2" charset="2"/>
              <a:buNone/>
            </a:pPr>
            <a:r>
              <a:rPr lang="en-US" dirty="0" smtClean="0">
                <a:latin typeface="Comic Sans MS" pitchFamily="66" charset="0"/>
              </a:rPr>
              <a:t>	or by one of the separators  </a:t>
            </a:r>
            <a:r>
              <a:rPr lang="en-US" dirty="0" smtClean="0">
                <a:solidFill>
                  <a:srgbClr val="C00000"/>
                </a:solidFill>
                <a:latin typeface="Comic Sans MS" pitchFamily="66" charset="0"/>
              </a:rPr>
              <a:t>, / ; : </a:t>
            </a:r>
          </a:p>
          <a:p>
            <a:pPr marL="280988" indent="-196850" eaLnBrk="1" hangingPunct="1">
              <a:buFont typeface="Wingdings" pitchFamily="2" charset="2"/>
              <a:buNone/>
            </a:pPr>
            <a:endParaRPr lang="en-US" dirty="0" smtClean="0">
              <a:latin typeface="Comic Sans MS" pitchFamily="66" charset="0"/>
            </a:endParaRPr>
          </a:p>
          <a:p>
            <a:pPr marL="280988" indent="-196850" algn="ctr" eaLnBrk="1" hangingPunct="1">
              <a:buFont typeface="Wingdings" pitchFamily="2" charset="2"/>
              <a:buNone/>
            </a:pPr>
            <a:r>
              <a:rPr lang="en-US" b="1" dirty="0" smtClean="0">
                <a:solidFill>
                  <a:srgbClr val="C00000"/>
                </a:solidFill>
                <a:latin typeface="Comic Sans MS" pitchFamily="66" charset="0"/>
              </a:rPr>
              <a:t>All values are in cm!</a:t>
            </a:r>
          </a:p>
          <a:p>
            <a:pPr marL="280988" indent="-196850" eaLnBrk="1" hangingPunct="1">
              <a:buFont typeface="Wingdings" pitchFamily="2" charset="2"/>
              <a:buNone/>
            </a:pPr>
            <a:endParaRPr lang="en-US" dirty="0" smtClean="0">
              <a:latin typeface="Comic Sans MS" pitchFamily="66" charset="0"/>
            </a:endParaRPr>
          </a:p>
        </p:txBody>
      </p:sp>
      <p:sp>
        <p:nvSpPr>
          <p:cNvPr id="5" name="Rectangle 2"/>
          <p:cNvSpPr>
            <a:spLocks noGrp="1" noChangeArrowheads="1"/>
          </p:cNvSpPr>
          <p:nvPr>
            <p:ph type="title"/>
          </p:nvPr>
        </p:nvSpPr>
        <p:spPr>
          <a:xfrm>
            <a:off x="685800" y="304800"/>
            <a:ext cx="7772400" cy="609600"/>
          </a:xfrm>
        </p:spPr>
        <p:txBody>
          <a:bodyPr/>
          <a:lstStyle/>
          <a:p>
            <a:r>
              <a:rPr lang="en-US" sz="3200" dirty="0" smtClean="0"/>
              <a:t>Bodies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684213" y="188640"/>
            <a:ext cx="7772400" cy="609600"/>
          </a:xfrm>
        </p:spPr>
        <p:txBody>
          <a:bodyPr/>
          <a:lstStyle/>
          <a:p>
            <a:pPr eaLnBrk="1" hangingPunct="1">
              <a:defRPr/>
            </a:pPr>
            <a:r>
              <a:rPr lang="en-US" sz="2800" dirty="0" smtClean="0">
                <a:ea typeface="ＭＳ Ｐゴシック" charset="-128"/>
              </a:rPr>
              <a:t>Infinite half-space parallel to coordinate axis</a:t>
            </a:r>
            <a:endParaRPr lang="en-US" sz="2800" b="1" dirty="0" smtClean="0">
              <a:solidFill>
                <a:srgbClr val="008000"/>
              </a:solidFill>
              <a:effectLst>
                <a:outerShdw blurRad="38100" dist="38100" dir="2700000" algn="tl">
                  <a:srgbClr val="C0C0C0"/>
                </a:outerShdw>
              </a:effectLst>
              <a:ea typeface="ＭＳ Ｐゴシック" charset="-128"/>
            </a:endParaRPr>
          </a:p>
        </p:txBody>
      </p:sp>
      <p:sp>
        <p:nvSpPr>
          <p:cNvPr id="18435" name="Rectangle 5"/>
          <p:cNvSpPr>
            <a:spLocks noGrp="1" noChangeArrowheads="1"/>
          </p:cNvSpPr>
          <p:nvPr>
            <p:ph idx="1"/>
          </p:nvPr>
        </p:nvSpPr>
        <p:spPr>
          <a:xfrm>
            <a:off x="683568" y="1052736"/>
            <a:ext cx="7924800" cy="5181600"/>
          </a:xfrm>
        </p:spPr>
        <p:txBody>
          <a:bodyPr/>
          <a:lstStyle/>
          <a:p>
            <a:pPr marL="381000" indent="-381000" eaLnBrk="1" hangingPunct="1">
              <a:buFont typeface="Wingdings" pitchFamily="2" charset="2"/>
              <a:buNone/>
            </a:pPr>
            <a:r>
              <a:rPr lang="en-US" sz="1800" dirty="0" smtClean="0">
                <a:latin typeface="Comic Sans MS" pitchFamily="66" charset="0"/>
              </a:rPr>
              <a:t>There are 4 kinds of infinite half-spaces</a:t>
            </a:r>
          </a:p>
          <a:p>
            <a:pPr marL="381000" indent="-381000" eaLnBrk="1" hangingPunct="1">
              <a:buFont typeface="Wingdings" pitchFamily="2" charset="2"/>
              <a:buNone/>
            </a:pPr>
            <a:endParaRPr lang="en-US" sz="1800" dirty="0" smtClean="0">
              <a:latin typeface="Comic Sans MS" pitchFamily="66" charset="0"/>
            </a:endParaRPr>
          </a:p>
          <a:p>
            <a:pPr marL="381000" indent="-381000" eaLnBrk="1" hangingPunct="1">
              <a:buFont typeface="Wingdings" pitchFamily="2" charset="2"/>
              <a:buNone/>
            </a:pPr>
            <a:r>
              <a:rPr lang="en-US" sz="1800" dirty="0" smtClean="0">
                <a:latin typeface="Comic Sans MS" pitchFamily="66" charset="0"/>
              </a:rPr>
              <a:t>Three are delimited by planes perpendicular to the coordinate axes:</a:t>
            </a:r>
          </a:p>
          <a:p>
            <a:pPr marL="381000" indent="-381000" eaLnBrk="1" hangingPunct="1">
              <a:buFont typeface="Wingdings" pitchFamily="2" charset="2"/>
              <a:buAutoNum type="arabicPeriod"/>
            </a:pPr>
            <a:r>
              <a:rPr lang="en-US" sz="1800" dirty="0" smtClean="0">
                <a:latin typeface="Comic Sans MS" pitchFamily="66" charset="0"/>
              </a:rPr>
              <a:t>Delimited by a plane </a:t>
            </a:r>
            <a:r>
              <a:rPr lang="en-US" sz="1800" b="1" dirty="0" smtClean="0">
                <a:solidFill>
                  <a:srgbClr val="000000"/>
                </a:solidFill>
                <a:latin typeface="Comic Sans MS" pitchFamily="66" charset="0"/>
                <a:sym typeface="Symbol" pitchFamily="18" charset="2"/>
              </a:rPr>
              <a:t></a:t>
            </a:r>
            <a:r>
              <a:rPr lang="en-US" sz="1800" dirty="0" smtClean="0">
                <a:latin typeface="Comic Sans MS" pitchFamily="66" charset="0"/>
              </a:rPr>
              <a:t> to the </a:t>
            </a:r>
            <a:r>
              <a:rPr lang="en-US" sz="1800" dirty="0" smtClean="0">
                <a:solidFill>
                  <a:srgbClr val="C00000"/>
                </a:solidFill>
                <a:latin typeface="Comic Sans MS" pitchFamily="66" charset="0"/>
              </a:rPr>
              <a:t>x</a:t>
            </a:r>
            <a:r>
              <a:rPr lang="en-US" sz="1800" dirty="0" smtClean="0">
                <a:latin typeface="Comic Sans MS" pitchFamily="66" charset="0"/>
              </a:rPr>
              <a:t>-axis. </a:t>
            </a:r>
            <a:r>
              <a:rPr lang="en-US" sz="1800" b="1" dirty="0" smtClean="0">
                <a:solidFill>
                  <a:srgbClr val="000000"/>
                </a:solidFill>
                <a:latin typeface="Comic Sans MS" pitchFamily="66" charset="0"/>
              </a:rPr>
              <a:t>Code:</a:t>
            </a:r>
            <a:r>
              <a:rPr lang="en-US" sz="1800" b="1" dirty="0" smtClean="0">
                <a:latin typeface="Comic Sans MS" pitchFamily="66" charset="0"/>
              </a:rPr>
              <a:t> </a:t>
            </a:r>
            <a:r>
              <a:rPr lang="en-US" sz="1800" b="1" dirty="0" smtClean="0">
                <a:solidFill>
                  <a:srgbClr val="008000"/>
                </a:solidFill>
                <a:latin typeface="Comic Sans MS" pitchFamily="66" charset="0"/>
              </a:rPr>
              <a:t>YZP</a:t>
            </a:r>
          </a:p>
          <a:p>
            <a:pPr marL="381000" indent="-381000" eaLnBrk="1" hangingPunct="1">
              <a:buFont typeface="Wingdings" pitchFamily="2" charset="2"/>
              <a:buAutoNum type="arabicPeriod"/>
            </a:pPr>
            <a:r>
              <a:rPr lang="en-US" sz="1800" dirty="0" smtClean="0">
                <a:latin typeface="Comic Sans MS" pitchFamily="66" charset="0"/>
              </a:rPr>
              <a:t>Delimited by a plane </a:t>
            </a:r>
            <a:r>
              <a:rPr lang="en-US" sz="1800" b="1" dirty="0" smtClean="0">
                <a:solidFill>
                  <a:srgbClr val="000000"/>
                </a:solidFill>
                <a:latin typeface="Comic Sans MS" pitchFamily="66" charset="0"/>
                <a:sym typeface="Symbol" pitchFamily="18" charset="2"/>
              </a:rPr>
              <a:t></a:t>
            </a:r>
            <a:r>
              <a:rPr lang="en-US" sz="1800" dirty="0" smtClean="0">
                <a:latin typeface="Comic Sans MS" pitchFamily="66" charset="0"/>
              </a:rPr>
              <a:t> to the </a:t>
            </a:r>
            <a:r>
              <a:rPr lang="en-US" sz="1800" dirty="0" smtClean="0">
                <a:solidFill>
                  <a:srgbClr val="C00000"/>
                </a:solidFill>
                <a:latin typeface="Comic Sans MS" pitchFamily="66" charset="0"/>
              </a:rPr>
              <a:t>y</a:t>
            </a:r>
            <a:r>
              <a:rPr lang="en-US" sz="1800" dirty="0" smtClean="0">
                <a:latin typeface="Comic Sans MS" pitchFamily="66" charset="0"/>
              </a:rPr>
              <a:t>-axis. </a:t>
            </a:r>
            <a:r>
              <a:rPr lang="en-US" sz="1800" b="1" dirty="0" smtClean="0">
                <a:solidFill>
                  <a:srgbClr val="000000"/>
                </a:solidFill>
                <a:latin typeface="Comic Sans MS" pitchFamily="66" charset="0"/>
              </a:rPr>
              <a:t>Code:</a:t>
            </a:r>
            <a:r>
              <a:rPr lang="en-US" sz="1800" b="1" dirty="0" smtClean="0">
                <a:latin typeface="Comic Sans MS" pitchFamily="66" charset="0"/>
              </a:rPr>
              <a:t> </a:t>
            </a:r>
            <a:r>
              <a:rPr lang="en-US" sz="1800" b="1" dirty="0" smtClean="0">
                <a:solidFill>
                  <a:srgbClr val="008000"/>
                </a:solidFill>
                <a:latin typeface="Comic Sans MS" pitchFamily="66" charset="0"/>
              </a:rPr>
              <a:t>XZP</a:t>
            </a:r>
          </a:p>
          <a:p>
            <a:pPr marL="381000" indent="-381000" eaLnBrk="1" hangingPunct="1">
              <a:buFont typeface="Wingdings" pitchFamily="2" charset="2"/>
              <a:buAutoNum type="arabicPeriod"/>
            </a:pPr>
            <a:r>
              <a:rPr lang="en-US" sz="1800" dirty="0" smtClean="0">
                <a:latin typeface="Comic Sans MS" pitchFamily="66" charset="0"/>
              </a:rPr>
              <a:t>Delimited by a plane </a:t>
            </a:r>
            <a:r>
              <a:rPr lang="en-US" sz="1800" b="1" dirty="0" smtClean="0">
                <a:solidFill>
                  <a:srgbClr val="000000"/>
                </a:solidFill>
                <a:latin typeface="Comic Sans MS" pitchFamily="66" charset="0"/>
                <a:sym typeface="Symbol" pitchFamily="18" charset="2"/>
              </a:rPr>
              <a:t></a:t>
            </a:r>
            <a:r>
              <a:rPr lang="en-US" sz="1800" dirty="0" smtClean="0">
                <a:latin typeface="Comic Sans MS" pitchFamily="66" charset="0"/>
              </a:rPr>
              <a:t> to the </a:t>
            </a:r>
            <a:r>
              <a:rPr lang="en-US" sz="1800" dirty="0" smtClean="0">
                <a:solidFill>
                  <a:srgbClr val="C00000"/>
                </a:solidFill>
                <a:latin typeface="Comic Sans MS" pitchFamily="66" charset="0"/>
              </a:rPr>
              <a:t>z</a:t>
            </a:r>
            <a:r>
              <a:rPr lang="en-US" sz="1800" dirty="0" smtClean="0">
                <a:latin typeface="Comic Sans MS" pitchFamily="66" charset="0"/>
              </a:rPr>
              <a:t>-axis. </a:t>
            </a:r>
            <a:r>
              <a:rPr lang="en-US" sz="1800" b="1" dirty="0" smtClean="0">
                <a:solidFill>
                  <a:srgbClr val="000000"/>
                </a:solidFill>
                <a:latin typeface="Comic Sans MS" pitchFamily="66" charset="0"/>
              </a:rPr>
              <a:t>Code:</a:t>
            </a:r>
            <a:r>
              <a:rPr lang="en-US" sz="1800" b="1" dirty="0" smtClean="0">
                <a:latin typeface="Comic Sans MS" pitchFamily="66" charset="0"/>
              </a:rPr>
              <a:t> </a:t>
            </a:r>
            <a:r>
              <a:rPr lang="en-US" sz="1800" b="1" dirty="0" smtClean="0">
                <a:solidFill>
                  <a:srgbClr val="008000"/>
                </a:solidFill>
                <a:latin typeface="Comic Sans MS" pitchFamily="66" charset="0"/>
              </a:rPr>
              <a:t>XYP</a:t>
            </a:r>
            <a:r>
              <a:rPr lang="en-US" sz="1800" dirty="0" smtClean="0">
                <a:latin typeface="Comic Sans MS" pitchFamily="66" charset="0"/>
              </a:rPr>
              <a:t>	</a:t>
            </a:r>
          </a:p>
          <a:p>
            <a:pPr marL="381000" indent="-381000" eaLnBrk="1" hangingPunct="1">
              <a:buFont typeface="Wingdings" pitchFamily="2" charset="2"/>
              <a:buNone/>
            </a:pPr>
            <a:endParaRPr lang="en-US" sz="800" dirty="0" smtClean="0">
              <a:latin typeface="Comic Sans MS" pitchFamily="66" charset="0"/>
            </a:endParaRPr>
          </a:p>
          <a:p>
            <a:pPr marL="381000" indent="-381000" eaLnBrk="1" hangingPunct="1">
              <a:buFont typeface="Wingdings" pitchFamily="2" charset="2"/>
              <a:buNone/>
            </a:pPr>
            <a:r>
              <a:rPr lang="en-US" sz="1800" dirty="0" smtClean="0">
                <a:latin typeface="Comic Sans MS" pitchFamily="66" charset="0"/>
              </a:rPr>
              <a:t>All defined by a single number: </a:t>
            </a:r>
          </a:p>
          <a:p>
            <a:pPr marL="381000" indent="-381000" eaLnBrk="1" hangingPunct="1">
              <a:buFont typeface="Wingdings" pitchFamily="2" charset="2"/>
              <a:buNone/>
            </a:pPr>
            <a:r>
              <a:rPr lang="en-US" sz="1800" dirty="0" smtClean="0">
                <a:solidFill>
                  <a:srgbClr val="C00000"/>
                </a:solidFill>
                <a:latin typeface="Comic Sans MS" pitchFamily="66" charset="0"/>
              </a:rPr>
              <a:t>	</a:t>
            </a:r>
            <a:r>
              <a:rPr lang="en-US" sz="1800" dirty="0" err="1" smtClean="0">
                <a:solidFill>
                  <a:srgbClr val="C00000"/>
                </a:solidFill>
                <a:latin typeface="Comic Sans MS" pitchFamily="66" charset="0"/>
              </a:rPr>
              <a:t>Vx</a:t>
            </a:r>
            <a:r>
              <a:rPr lang="en-US" sz="1800" dirty="0" smtClean="0">
                <a:solidFill>
                  <a:srgbClr val="C00000"/>
                </a:solidFill>
                <a:latin typeface="Comic Sans MS" pitchFamily="66" charset="0"/>
              </a:rPr>
              <a:t> </a:t>
            </a:r>
            <a:r>
              <a:rPr lang="en-US" sz="1800" dirty="0" smtClean="0">
                <a:latin typeface="Comic Sans MS" pitchFamily="66" charset="0"/>
              </a:rPr>
              <a:t>(resp.</a:t>
            </a:r>
            <a:r>
              <a:rPr lang="en-US" sz="1800" b="1" dirty="0" smtClean="0">
                <a:latin typeface="Comic Sans MS" pitchFamily="66" charset="0"/>
              </a:rPr>
              <a:t> </a:t>
            </a:r>
            <a:r>
              <a:rPr lang="en-US" sz="1800" dirty="0" err="1" smtClean="0">
                <a:solidFill>
                  <a:srgbClr val="C00000"/>
                </a:solidFill>
                <a:latin typeface="Comic Sans MS" pitchFamily="66" charset="0"/>
              </a:rPr>
              <a:t>Vy</a:t>
            </a:r>
            <a:r>
              <a:rPr lang="en-US" sz="1800" dirty="0" smtClean="0">
                <a:solidFill>
                  <a:srgbClr val="C00000"/>
                </a:solidFill>
                <a:latin typeface="Comic Sans MS" pitchFamily="66" charset="0"/>
              </a:rPr>
              <a:t>,</a:t>
            </a:r>
            <a:r>
              <a:rPr lang="en-US" sz="1800" dirty="0" smtClean="0">
                <a:latin typeface="Comic Sans MS" pitchFamily="66" charset="0"/>
              </a:rPr>
              <a:t> or </a:t>
            </a:r>
            <a:r>
              <a:rPr lang="en-US" sz="1800" dirty="0" err="1" smtClean="0">
                <a:solidFill>
                  <a:srgbClr val="C00000"/>
                </a:solidFill>
                <a:latin typeface="Comic Sans MS" pitchFamily="66" charset="0"/>
              </a:rPr>
              <a:t>Vz</a:t>
            </a:r>
            <a:r>
              <a:rPr lang="en-US" sz="1800" dirty="0" smtClean="0">
                <a:latin typeface="Comic Sans MS" pitchFamily="66" charset="0"/>
              </a:rPr>
              <a:t>), </a:t>
            </a:r>
          </a:p>
          <a:p>
            <a:pPr marL="381000" indent="-381000" eaLnBrk="1" hangingPunct="1">
              <a:buFont typeface="Wingdings" pitchFamily="2" charset="2"/>
              <a:buNone/>
            </a:pPr>
            <a:r>
              <a:rPr lang="en-US" sz="1800" dirty="0" smtClean="0">
                <a:latin typeface="Comic Sans MS" pitchFamily="66" charset="0"/>
              </a:rPr>
              <a:t>	coordinate of the plane on the</a:t>
            </a:r>
          </a:p>
          <a:p>
            <a:pPr marL="381000" indent="-381000" eaLnBrk="1" hangingPunct="1">
              <a:buFont typeface="Wingdings" pitchFamily="2" charset="2"/>
              <a:buNone/>
            </a:pPr>
            <a:r>
              <a:rPr lang="en-US" sz="1800" dirty="0" smtClean="0">
                <a:latin typeface="Comic Sans MS" pitchFamily="66" charset="0"/>
              </a:rPr>
              <a:t>	corresponding perpendicular axis</a:t>
            </a:r>
          </a:p>
          <a:p>
            <a:pPr marL="381000" indent="-381000" eaLnBrk="1" hangingPunct="1">
              <a:buFont typeface="Wingdings" pitchFamily="2" charset="2"/>
              <a:buAutoNum type="arabicPeriod"/>
              <a:tabLst>
                <a:tab pos="900113" algn="l"/>
              </a:tabLst>
            </a:pPr>
            <a:endParaRPr lang="en-US" sz="800" b="1" dirty="0" smtClean="0">
              <a:solidFill>
                <a:srgbClr val="008000"/>
              </a:solidFill>
              <a:latin typeface="Comic Sans MS" pitchFamily="66" charset="0"/>
            </a:endParaRPr>
          </a:p>
          <a:p>
            <a:pPr marL="381000" indent="-381000" eaLnBrk="1" hangingPunct="1">
              <a:buFont typeface="Wingdings" pitchFamily="2" charset="2"/>
              <a:buNone/>
            </a:pPr>
            <a:r>
              <a:rPr lang="en-US" sz="1800" dirty="0" smtClean="0">
                <a:latin typeface="Comic Sans MS" pitchFamily="66" charset="0"/>
              </a:rPr>
              <a:t>Points for which:</a:t>
            </a:r>
            <a:endParaRPr lang="en-US" sz="1800" b="1" dirty="0" smtClean="0">
              <a:solidFill>
                <a:srgbClr val="000000"/>
              </a:solidFill>
              <a:latin typeface="Comic Sans MS" pitchFamily="66" charset="0"/>
            </a:endParaRPr>
          </a:p>
          <a:p>
            <a:pPr marL="381000" indent="-381000" eaLnBrk="1" hangingPunct="1">
              <a:buFont typeface="Wingdings" pitchFamily="2" charset="2"/>
              <a:buNone/>
            </a:pPr>
            <a:r>
              <a:rPr lang="en-US" sz="1800" dirty="0" smtClean="0">
                <a:solidFill>
                  <a:srgbClr val="C00000"/>
                </a:solidFill>
                <a:latin typeface="Comic Sans MS" pitchFamily="66" charset="0"/>
              </a:rPr>
              <a:t>x &lt; </a:t>
            </a:r>
            <a:r>
              <a:rPr lang="en-US" sz="1800" dirty="0" err="1" smtClean="0">
                <a:solidFill>
                  <a:srgbClr val="C00000"/>
                </a:solidFill>
                <a:latin typeface="Comic Sans MS" pitchFamily="66" charset="0"/>
              </a:rPr>
              <a:t>Vx</a:t>
            </a:r>
            <a:r>
              <a:rPr lang="en-US" sz="1800" dirty="0" smtClean="0">
                <a:latin typeface="Comic Sans MS" pitchFamily="66" charset="0"/>
              </a:rPr>
              <a:t>	(resp.</a:t>
            </a:r>
            <a:r>
              <a:rPr lang="en-US" sz="1800" b="1" dirty="0" smtClean="0">
                <a:solidFill>
                  <a:srgbClr val="000000"/>
                </a:solidFill>
                <a:latin typeface="Comic Sans MS" pitchFamily="66" charset="0"/>
              </a:rPr>
              <a:t> </a:t>
            </a:r>
            <a:r>
              <a:rPr lang="en-US" sz="1800" dirty="0" smtClean="0">
                <a:solidFill>
                  <a:srgbClr val="C00000"/>
                </a:solidFill>
                <a:latin typeface="Comic Sans MS" pitchFamily="66" charset="0"/>
              </a:rPr>
              <a:t>y &lt; </a:t>
            </a:r>
            <a:r>
              <a:rPr lang="en-US" sz="1800" dirty="0" err="1" smtClean="0">
                <a:solidFill>
                  <a:srgbClr val="C00000"/>
                </a:solidFill>
                <a:latin typeface="Comic Sans MS" pitchFamily="66" charset="0"/>
              </a:rPr>
              <a:t>Vy</a:t>
            </a:r>
            <a:r>
              <a:rPr lang="en-US" sz="1800" dirty="0" smtClean="0">
                <a:latin typeface="Comic Sans MS" pitchFamily="66" charset="0"/>
              </a:rPr>
              <a:t>, or </a:t>
            </a:r>
            <a:r>
              <a:rPr lang="en-US" sz="1800" dirty="0" smtClean="0">
                <a:solidFill>
                  <a:srgbClr val="C00000"/>
                </a:solidFill>
                <a:latin typeface="Comic Sans MS" pitchFamily="66" charset="0"/>
              </a:rPr>
              <a:t>z &lt; </a:t>
            </a:r>
            <a:r>
              <a:rPr lang="en-US" sz="1800" dirty="0" err="1" smtClean="0">
                <a:solidFill>
                  <a:srgbClr val="C00000"/>
                </a:solidFill>
                <a:latin typeface="Comic Sans MS" pitchFamily="66" charset="0"/>
              </a:rPr>
              <a:t>Vz</a:t>
            </a:r>
            <a:r>
              <a:rPr lang="en-US" sz="1800" dirty="0" smtClean="0">
                <a:latin typeface="Comic Sans MS" pitchFamily="66" charset="0"/>
              </a:rPr>
              <a:t>)</a:t>
            </a:r>
          </a:p>
          <a:p>
            <a:pPr marL="381000" indent="-381000">
              <a:buNone/>
            </a:pPr>
            <a:r>
              <a:rPr lang="en-US" sz="1800" dirty="0" smtClean="0">
                <a:latin typeface="Comic Sans MS" pitchFamily="66" charset="0"/>
              </a:rPr>
              <a:t>are “</a:t>
            </a:r>
            <a:r>
              <a:rPr lang="en-US" sz="1800" dirty="0" smtClean="0">
                <a:solidFill>
                  <a:srgbClr val="CC0000"/>
                </a:solidFill>
                <a:latin typeface="Comic Sans MS" pitchFamily="66" charset="0"/>
              </a:rPr>
              <a:t>inside the body</a:t>
            </a:r>
            <a:r>
              <a:rPr lang="en-US" sz="1800" dirty="0" smtClean="0">
                <a:latin typeface="Comic Sans MS" pitchFamily="66" charset="0"/>
              </a:rPr>
              <a:t>”</a:t>
            </a:r>
          </a:p>
        </p:txBody>
      </p:sp>
      <p:pic>
        <p:nvPicPr>
          <p:cNvPr id="18436" name="Picture 4" descr="xyp"/>
          <p:cNvPicPr>
            <a:picLocks noChangeAspect="1" noChangeArrowheads="1"/>
          </p:cNvPicPr>
          <p:nvPr/>
        </p:nvPicPr>
        <p:blipFill>
          <a:blip r:embed="rId3" cstate="print"/>
          <a:srcRect/>
          <a:stretch>
            <a:fillRect/>
          </a:stretch>
        </p:blipFill>
        <p:spPr bwMode="auto">
          <a:xfrm>
            <a:off x="5436096" y="2924944"/>
            <a:ext cx="3110110" cy="2839440"/>
          </a:xfrm>
          <a:prstGeom prst="rect">
            <a:avLst/>
          </a:prstGeom>
          <a:noFill/>
          <a:ln w="9525">
            <a:noFill/>
            <a:miter lim="800000"/>
            <a:headEnd/>
            <a:tailEnd/>
          </a:ln>
        </p:spPr>
      </p:pic>
      <p:sp>
        <p:nvSpPr>
          <p:cNvPr id="5" name="TextBox 4"/>
          <p:cNvSpPr txBox="1"/>
          <p:nvPr/>
        </p:nvSpPr>
        <p:spPr>
          <a:xfrm>
            <a:off x="6372200" y="4797152"/>
            <a:ext cx="808235" cy="369332"/>
          </a:xfrm>
          <a:prstGeom prst="rect">
            <a:avLst/>
          </a:prstGeom>
          <a:noFill/>
        </p:spPr>
        <p:txBody>
          <a:bodyPr wrap="none" rtlCol="0">
            <a:spAutoFit/>
          </a:bodyPr>
          <a:lstStyle/>
          <a:p>
            <a:r>
              <a:rPr lang="it-IT" sz="1800" dirty="0" smtClean="0">
                <a:solidFill>
                  <a:schemeClr val="tx1"/>
                </a:solidFill>
                <a:latin typeface="Comic Sans MS" pitchFamily="66" charset="0"/>
              </a:rPr>
              <a:t>inside</a:t>
            </a:r>
            <a:endParaRPr lang="it-IT" sz="1800" dirty="0">
              <a:solidFill>
                <a:schemeClr val="tx1"/>
              </a:solidFill>
              <a:latin typeface="Comic Sans MS" pitchFamily="66" charset="0"/>
            </a:endParaRPr>
          </a:p>
        </p:txBody>
      </p:sp>
      <p:sp>
        <p:nvSpPr>
          <p:cNvPr id="6" name="TextBox 5"/>
          <p:cNvSpPr txBox="1"/>
          <p:nvPr/>
        </p:nvSpPr>
        <p:spPr>
          <a:xfrm>
            <a:off x="7812360" y="4797152"/>
            <a:ext cx="974947" cy="369332"/>
          </a:xfrm>
          <a:prstGeom prst="rect">
            <a:avLst/>
          </a:prstGeom>
          <a:noFill/>
        </p:spPr>
        <p:txBody>
          <a:bodyPr wrap="none" rtlCol="0">
            <a:spAutoFit/>
          </a:bodyPr>
          <a:lstStyle/>
          <a:p>
            <a:r>
              <a:rPr lang="it-IT" sz="1800" dirty="0" smtClean="0">
                <a:solidFill>
                  <a:schemeClr val="tx1"/>
                </a:solidFill>
                <a:latin typeface="Comic Sans MS" pitchFamily="66" charset="0"/>
              </a:rPr>
              <a:t>outside</a:t>
            </a:r>
            <a:endParaRPr lang="it-IT" sz="1800" dirty="0">
              <a:solidFill>
                <a:schemeClr val="tx1"/>
              </a:solidFill>
              <a:latin typeface="Comic Sans MS" pitchFamily="66" charset="0"/>
            </a:endParaRPr>
          </a:p>
        </p:txBody>
      </p:sp>
      <p:pic>
        <p:nvPicPr>
          <p:cNvPr id="7" name="Picture 6" descr="exe_xyp.png"/>
          <p:cNvPicPr>
            <a:picLocks noChangeAspect="1"/>
          </p:cNvPicPr>
          <p:nvPr/>
        </p:nvPicPr>
        <p:blipFill>
          <a:blip r:embed="rId4" cstate="print"/>
          <a:stretch>
            <a:fillRect/>
          </a:stretch>
        </p:blipFill>
        <p:spPr>
          <a:xfrm>
            <a:off x="71999" y="5733256"/>
            <a:ext cx="9000001" cy="61904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84213" y="188640"/>
            <a:ext cx="7772400" cy="609600"/>
          </a:xfrm>
        </p:spPr>
        <p:txBody>
          <a:bodyPr/>
          <a:lstStyle/>
          <a:p>
            <a:pPr eaLnBrk="1" hangingPunct="1">
              <a:defRPr/>
            </a:pPr>
            <a:r>
              <a:rPr lang="en-US" sz="2800" dirty="0" smtClean="0">
                <a:ea typeface="ＭＳ Ｐゴシック" charset="-128"/>
              </a:rPr>
              <a:t>Arbitrarily orientated infinite half-space: </a:t>
            </a:r>
            <a:r>
              <a:rPr lang="en-US" sz="2800" b="1" dirty="0" smtClean="0">
                <a:solidFill>
                  <a:srgbClr val="008000"/>
                </a:solidFill>
                <a:effectLst>
                  <a:outerShdw blurRad="38100" dist="38100" dir="2700000" algn="tl">
                    <a:srgbClr val="C0C0C0"/>
                  </a:outerShdw>
                </a:effectLst>
                <a:ea typeface="ＭＳ Ｐゴシック" charset="-128"/>
              </a:rPr>
              <a:t>PLA</a:t>
            </a:r>
          </a:p>
        </p:txBody>
      </p:sp>
      <p:sp>
        <p:nvSpPr>
          <p:cNvPr id="19459" name="Rectangle 3"/>
          <p:cNvSpPr>
            <a:spLocks noGrp="1" noChangeArrowheads="1"/>
          </p:cNvSpPr>
          <p:nvPr>
            <p:ph idx="1"/>
          </p:nvPr>
        </p:nvSpPr>
        <p:spPr>
          <a:xfrm>
            <a:off x="4356100" y="1143000"/>
            <a:ext cx="4464050" cy="5181600"/>
          </a:xfrm>
        </p:spPr>
        <p:txBody>
          <a:bodyPr/>
          <a:lstStyle/>
          <a:p>
            <a:pPr marL="84138" indent="0" eaLnBrk="1" hangingPunct="1">
              <a:buFont typeface="Wingdings" pitchFamily="2" charset="2"/>
              <a:buNone/>
            </a:pPr>
            <a:r>
              <a:rPr lang="en-US" dirty="0" smtClean="0">
                <a:latin typeface="Comic Sans MS" pitchFamily="66" charset="0"/>
              </a:rPr>
              <a:t>A </a:t>
            </a:r>
            <a:r>
              <a:rPr lang="en-US" dirty="0" smtClean="0">
                <a:solidFill>
                  <a:srgbClr val="008000"/>
                </a:solidFill>
                <a:latin typeface="Comic Sans MS" pitchFamily="66" charset="0"/>
              </a:rPr>
              <a:t>PLA</a:t>
            </a:r>
            <a:r>
              <a:rPr lang="en-US" dirty="0" smtClean="0">
                <a:latin typeface="Comic Sans MS" pitchFamily="66" charset="0"/>
              </a:rPr>
              <a:t> defines the infinite half space delimited by a generic plane</a:t>
            </a:r>
          </a:p>
          <a:p>
            <a:pPr marL="84138" indent="0" eaLnBrk="1" hangingPunct="1">
              <a:buFont typeface="Wingdings" pitchFamily="2" charset="2"/>
              <a:buNone/>
            </a:pPr>
            <a:endParaRPr lang="en-US" dirty="0" smtClean="0">
              <a:latin typeface="Comic Sans MS" pitchFamily="66" charset="0"/>
            </a:endParaRPr>
          </a:p>
          <a:p>
            <a:pPr marL="84138" indent="0" eaLnBrk="1" hangingPunct="1">
              <a:buFont typeface="Wingdings" pitchFamily="2" charset="2"/>
              <a:buNone/>
            </a:pPr>
            <a:r>
              <a:rPr lang="en-US" dirty="0" smtClean="0">
                <a:latin typeface="Comic Sans MS" pitchFamily="66" charset="0"/>
              </a:rPr>
              <a:t>A </a:t>
            </a:r>
            <a:r>
              <a:rPr lang="en-US" dirty="0" smtClean="0">
                <a:solidFill>
                  <a:srgbClr val="008000"/>
                </a:solidFill>
                <a:latin typeface="Comic Sans MS" pitchFamily="66" charset="0"/>
              </a:rPr>
              <a:t>PLA</a:t>
            </a:r>
            <a:r>
              <a:rPr lang="en-US" dirty="0" smtClean="0">
                <a:latin typeface="Comic Sans MS" pitchFamily="66" charset="0"/>
              </a:rPr>
              <a:t> is defined by 6 numbers:</a:t>
            </a:r>
          </a:p>
          <a:p>
            <a:pPr marL="84138" indent="0" eaLnBrk="1" hangingPunct="1">
              <a:buFont typeface="Wingdings" pitchFamily="2" charset="2"/>
              <a:buNone/>
            </a:pPr>
            <a:r>
              <a:rPr lang="en-US" dirty="0" err="1" smtClean="0">
                <a:solidFill>
                  <a:srgbClr val="C00000"/>
                </a:solidFill>
              </a:rPr>
              <a:t>Hx</a:t>
            </a:r>
            <a:r>
              <a:rPr lang="en-US" dirty="0" smtClean="0">
                <a:solidFill>
                  <a:srgbClr val="C00000"/>
                </a:solidFill>
              </a:rPr>
              <a:t>, </a:t>
            </a:r>
            <a:r>
              <a:rPr lang="en-US" dirty="0" err="1" smtClean="0">
                <a:solidFill>
                  <a:srgbClr val="C00000"/>
                </a:solidFill>
              </a:rPr>
              <a:t>Hy</a:t>
            </a:r>
            <a:r>
              <a:rPr lang="en-US" dirty="0" smtClean="0">
                <a:solidFill>
                  <a:srgbClr val="C00000"/>
                </a:solidFill>
              </a:rPr>
              <a:t>, Hz </a:t>
            </a:r>
            <a:r>
              <a:rPr lang="en-US" dirty="0" smtClean="0">
                <a:latin typeface="Comic Sans MS" pitchFamily="66" charset="0"/>
              </a:rPr>
              <a:t>(vector </a:t>
            </a:r>
            <a:r>
              <a:rPr lang="en-US" b="1" dirty="0" smtClean="0">
                <a:solidFill>
                  <a:srgbClr val="000000"/>
                </a:solidFill>
                <a:latin typeface="Comic Sans MS" pitchFamily="66" charset="0"/>
                <a:sym typeface="Symbol" pitchFamily="18" charset="2"/>
              </a:rPr>
              <a:t></a:t>
            </a:r>
            <a:r>
              <a:rPr lang="en-US" dirty="0" smtClean="0">
                <a:latin typeface="Comic Sans MS" pitchFamily="66" charset="0"/>
              </a:rPr>
              <a:t>  to the plane, arbitrary length);</a:t>
            </a:r>
            <a:endParaRPr lang="en-US" dirty="0" smtClean="0">
              <a:solidFill>
                <a:srgbClr val="C00000"/>
              </a:solidFill>
            </a:endParaRPr>
          </a:p>
          <a:p>
            <a:pPr marL="84138" indent="0" eaLnBrk="1" hangingPunct="1">
              <a:buFont typeface="Wingdings" pitchFamily="2" charset="2"/>
              <a:buNone/>
            </a:pPr>
            <a:r>
              <a:rPr lang="en-US" dirty="0" err="1" smtClean="0">
                <a:solidFill>
                  <a:srgbClr val="C00000"/>
                </a:solidFill>
              </a:rPr>
              <a:t>Vx</a:t>
            </a:r>
            <a:r>
              <a:rPr lang="en-US" dirty="0" smtClean="0">
                <a:solidFill>
                  <a:srgbClr val="C00000"/>
                </a:solidFill>
              </a:rPr>
              <a:t>, </a:t>
            </a:r>
            <a:r>
              <a:rPr lang="en-US" dirty="0" err="1" smtClean="0">
                <a:solidFill>
                  <a:srgbClr val="C00000"/>
                </a:solidFill>
              </a:rPr>
              <a:t>Vy</a:t>
            </a:r>
            <a:r>
              <a:rPr lang="en-US" dirty="0" smtClean="0">
                <a:solidFill>
                  <a:srgbClr val="C00000"/>
                </a:solidFill>
              </a:rPr>
              <a:t>, </a:t>
            </a:r>
            <a:r>
              <a:rPr lang="en-US" dirty="0" err="1" smtClean="0">
                <a:solidFill>
                  <a:srgbClr val="C00000"/>
                </a:solidFill>
              </a:rPr>
              <a:t>Vz</a:t>
            </a:r>
            <a:r>
              <a:rPr lang="en-US" dirty="0" smtClean="0">
                <a:solidFill>
                  <a:srgbClr val="C00000"/>
                </a:solidFill>
              </a:rPr>
              <a:t> </a:t>
            </a:r>
            <a:r>
              <a:rPr lang="en-US" dirty="0" smtClean="0">
                <a:latin typeface="Comic Sans MS" pitchFamily="66" charset="0"/>
              </a:rPr>
              <a:t>(any point lying on the plane)</a:t>
            </a:r>
          </a:p>
          <a:p>
            <a:pPr marL="84138" indent="0" eaLnBrk="1" hangingPunct="1">
              <a:buFont typeface="Wingdings" pitchFamily="2" charset="2"/>
              <a:buNone/>
            </a:pPr>
            <a:endParaRPr lang="en-US" dirty="0" smtClean="0">
              <a:latin typeface="Comic Sans MS" pitchFamily="66" charset="0"/>
            </a:endParaRPr>
          </a:p>
          <a:p>
            <a:pPr marL="84138" indent="0" eaLnBrk="1" hangingPunct="1">
              <a:buFont typeface="Wingdings" pitchFamily="2" charset="2"/>
              <a:buNone/>
            </a:pPr>
            <a:r>
              <a:rPr lang="en-US" dirty="0" smtClean="0">
                <a:latin typeface="Comic Sans MS" pitchFamily="66" charset="0"/>
              </a:rPr>
              <a:t>The half-space “</a:t>
            </a:r>
            <a:r>
              <a:rPr lang="en-US" dirty="0" smtClean="0">
                <a:solidFill>
                  <a:srgbClr val="CC0000"/>
                </a:solidFill>
                <a:latin typeface="Comic Sans MS" pitchFamily="66" charset="0"/>
              </a:rPr>
              <a:t>inside the body</a:t>
            </a:r>
            <a:r>
              <a:rPr lang="en-US" dirty="0" smtClean="0">
                <a:latin typeface="Comic Sans MS" pitchFamily="66" charset="0"/>
              </a:rPr>
              <a:t>” is that from which the vector is pointing (i.e. </a:t>
            </a:r>
            <a:r>
              <a:rPr lang="en-US" dirty="0" smtClean="0">
                <a:solidFill>
                  <a:srgbClr val="CC0000"/>
                </a:solidFill>
                <a:latin typeface="Comic Sans MS" pitchFamily="66" charset="0"/>
              </a:rPr>
              <a:t>the vector points "outside"</a:t>
            </a:r>
            <a:r>
              <a:rPr lang="en-US" dirty="0" smtClean="0">
                <a:latin typeface="Comic Sans MS" pitchFamily="66" charset="0"/>
              </a:rPr>
              <a:t>). </a:t>
            </a:r>
          </a:p>
        </p:txBody>
      </p:sp>
      <p:pic>
        <p:nvPicPr>
          <p:cNvPr id="19460" name="Picture 5" descr="pla"/>
          <p:cNvPicPr>
            <a:picLocks noChangeAspect="1" noChangeArrowheads="1"/>
          </p:cNvPicPr>
          <p:nvPr/>
        </p:nvPicPr>
        <p:blipFill>
          <a:blip r:embed="rId3" cstate="print"/>
          <a:srcRect/>
          <a:stretch>
            <a:fillRect/>
          </a:stretch>
        </p:blipFill>
        <p:spPr bwMode="auto">
          <a:xfrm>
            <a:off x="76200" y="1412776"/>
            <a:ext cx="4489450" cy="4098925"/>
          </a:xfrm>
          <a:prstGeom prst="rect">
            <a:avLst/>
          </a:prstGeom>
          <a:noFill/>
          <a:ln w="9525">
            <a:noFill/>
            <a:miter lim="800000"/>
            <a:headEnd/>
            <a:tailEnd/>
          </a:ln>
        </p:spPr>
      </p:pic>
      <p:sp>
        <p:nvSpPr>
          <p:cNvPr id="5" name="TextBox 4"/>
          <p:cNvSpPr txBox="1"/>
          <p:nvPr/>
        </p:nvSpPr>
        <p:spPr>
          <a:xfrm>
            <a:off x="1763688" y="3068960"/>
            <a:ext cx="808235" cy="369332"/>
          </a:xfrm>
          <a:prstGeom prst="rect">
            <a:avLst/>
          </a:prstGeom>
          <a:noFill/>
        </p:spPr>
        <p:txBody>
          <a:bodyPr wrap="none" rtlCol="0">
            <a:spAutoFit/>
          </a:bodyPr>
          <a:lstStyle/>
          <a:p>
            <a:r>
              <a:rPr lang="it-IT" sz="1800" dirty="0" smtClean="0">
                <a:solidFill>
                  <a:schemeClr val="tx1"/>
                </a:solidFill>
                <a:latin typeface="Comic Sans MS" pitchFamily="66" charset="0"/>
              </a:rPr>
              <a:t>inside</a:t>
            </a:r>
            <a:endParaRPr lang="it-IT" sz="1800" dirty="0">
              <a:solidFill>
                <a:schemeClr val="tx1"/>
              </a:solidFill>
              <a:latin typeface="Comic Sans MS" pitchFamily="66" charset="0"/>
            </a:endParaRPr>
          </a:p>
        </p:txBody>
      </p:sp>
      <p:sp>
        <p:nvSpPr>
          <p:cNvPr id="6" name="TextBox 5"/>
          <p:cNvSpPr txBox="1"/>
          <p:nvPr/>
        </p:nvSpPr>
        <p:spPr>
          <a:xfrm>
            <a:off x="2339752" y="1403484"/>
            <a:ext cx="974947" cy="369332"/>
          </a:xfrm>
          <a:prstGeom prst="rect">
            <a:avLst/>
          </a:prstGeom>
          <a:noFill/>
        </p:spPr>
        <p:txBody>
          <a:bodyPr wrap="none" rtlCol="0">
            <a:spAutoFit/>
          </a:bodyPr>
          <a:lstStyle/>
          <a:p>
            <a:r>
              <a:rPr lang="it-IT" sz="1800" dirty="0" smtClean="0">
                <a:solidFill>
                  <a:schemeClr val="tx1"/>
                </a:solidFill>
                <a:latin typeface="Comic Sans MS" pitchFamily="66" charset="0"/>
              </a:rPr>
              <a:t>outside</a:t>
            </a:r>
            <a:endParaRPr lang="it-IT" sz="1800" dirty="0">
              <a:solidFill>
                <a:schemeClr val="tx1"/>
              </a:solidFill>
              <a:latin typeface="Comic Sans MS" pitchFamily="66" charset="0"/>
            </a:endParaRPr>
          </a:p>
        </p:txBody>
      </p:sp>
      <p:pic>
        <p:nvPicPr>
          <p:cNvPr id="7" name="Picture 6" descr="exe_pla.png"/>
          <p:cNvPicPr>
            <a:picLocks noChangeAspect="1"/>
          </p:cNvPicPr>
          <p:nvPr/>
        </p:nvPicPr>
        <p:blipFill>
          <a:blip r:embed="rId4" cstate="print"/>
          <a:stretch>
            <a:fillRect/>
          </a:stretch>
        </p:blipFill>
        <p:spPr>
          <a:xfrm>
            <a:off x="91047" y="5589240"/>
            <a:ext cx="8961905" cy="93333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idx="4294967295"/>
          </p:nvPr>
        </p:nvSpPr>
        <p:spPr>
          <a:xfrm>
            <a:off x="760040" y="260648"/>
            <a:ext cx="7772400" cy="609600"/>
          </a:xfrm>
        </p:spPr>
        <p:txBody>
          <a:bodyPr/>
          <a:lstStyle/>
          <a:p>
            <a:pPr eaLnBrk="1" hangingPunct="1">
              <a:defRPr/>
            </a:pPr>
            <a:r>
              <a:rPr lang="en-US" sz="3200" dirty="0" smtClean="0">
                <a:ea typeface="ＭＳ Ｐゴシック" charset="-128"/>
              </a:rPr>
              <a:t>Rectangular Parallelepiped: </a:t>
            </a:r>
            <a:r>
              <a:rPr lang="en-US" sz="3200" b="1" dirty="0" smtClean="0">
                <a:solidFill>
                  <a:srgbClr val="008000"/>
                </a:solidFill>
                <a:effectLst>
                  <a:outerShdw blurRad="38100" dist="38100" dir="2700000" algn="tl">
                    <a:srgbClr val="C0C0C0"/>
                  </a:outerShdw>
                </a:effectLst>
                <a:ea typeface="ＭＳ Ｐゴシック" charset="-128"/>
              </a:rPr>
              <a:t>RPP</a:t>
            </a:r>
          </a:p>
        </p:txBody>
      </p:sp>
      <p:sp>
        <p:nvSpPr>
          <p:cNvPr id="15363" name="Rectangle 3"/>
          <p:cNvSpPr>
            <a:spLocks noGrp="1" noChangeArrowheads="1"/>
          </p:cNvSpPr>
          <p:nvPr>
            <p:ph type="body" idx="4294967295"/>
          </p:nvPr>
        </p:nvSpPr>
        <p:spPr>
          <a:xfrm>
            <a:off x="683568" y="983704"/>
            <a:ext cx="7272808" cy="5181600"/>
          </a:xfrm>
        </p:spPr>
        <p:txBody>
          <a:bodyPr/>
          <a:lstStyle/>
          <a:p>
            <a:pPr marL="84138" indent="0" eaLnBrk="1" hangingPunct="1">
              <a:buFont typeface="Wingdings" pitchFamily="2" charset="2"/>
              <a:buNone/>
            </a:pPr>
            <a:r>
              <a:rPr lang="en-US" dirty="0" smtClean="0">
                <a:latin typeface="Comic Sans MS" pitchFamily="66" charset="0"/>
              </a:rPr>
              <a:t>An </a:t>
            </a:r>
            <a:r>
              <a:rPr lang="en-US" dirty="0" smtClean="0">
                <a:solidFill>
                  <a:srgbClr val="008000"/>
                </a:solidFill>
                <a:latin typeface="Comic Sans MS" pitchFamily="66" charset="0"/>
              </a:rPr>
              <a:t>RPP</a:t>
            </a:r>
            <a:r>
              <a:rPr lang="en-US" dirty="0" smtClean="0">
                <a:latin typeface="Comic Sans MS" pitchFamily="66" charset="0"/>
              </a:rPr>
              <a:t> has its edges parallel to the coordinate axes</a:t>
            </a:r>
          </a:p>
          <a:p>
            <a:pPr marL="84138" indent="0" eaLnBrk="1" hangingPunct="1">
              <a:buFont typeface="Wingdings" pitchFamily="2" charset="2"/>
              <a:buNone/>
            </a:pPr>
            <a:r>
              <a:rPr lang="en-US" dirty="0" smtClean="0">
                <a:latin typeface="Comic Sans MS" pitchFamily="66" charset="0"/>
              </a:rPr>
              <a:t>It is defined by 6 numbers in the </a:t>
            </a:r>
            <a:r>
              <a:rPr lang="en-US" dirty="0" smtClean="0">
                <a:solidFill>
                  <a:srgbClr val="800000"/>
                </a:solidFill>
                <a:latin typeface="Comic Sans MS" pitchFamily="66" charset="0"/>
              </a:rPr>
              <a:t>following order</a:t>
            </a:r>
            <a:r>
              <a:rPr lang="en-US" dirty="0" smtClean="0">
                <a:latin typeface="Comic Sans MS" pitchFamily="66" charset="0"/>
              </a:rPr>
              <a:t>:</a:t>
            </a:r>
          </a:p>
          <a:p>
            <a:pPr marL="84138" indent="0" eaLnBrk="1" hangingPunct="1">
              <a:buFont typeface="Wingdings" pitchFamily="2" charset="2"/>
              <a:buNone/>
            </a:pPr>
            <a:r>
              <a:rPr lang="en-US" dirty="0" smtClean="0">
                <a:solidFill>
                  <a:srgbClr val="C00000"/>
                </a:solidFill>
                <a:latin typeface="Comic Sans MS" pitchFamily="66" charset="0"/>
              </a:rPr>
              <a:t>	</a:t>
            </a:r>
            <a:r>
              <a:rPr lang="en-US" dirty="0" err="1" smtClean="0">
                <a:solidFill>
                  <a:srgbClr val="C00000"/>
                </a:solidFill>
              </a:rPr>
              <a:t>X</a:t>
            </a:r>
            <a:r>
              <a:rPr lang="en-US" baseline="-25000" dirty="0" err="1" smtClean="0">
                <a:solidFill>
                  <a:srgbClr val="C00000"/>
                </a:solidFill>
              </a:rPr>
              <a:t>min</a:t>
            </a:r>
            <a:r>
              <a:rPr lang="en-US" baseline="-25000" dirty="0" smtClean="0">
                <a:solidFill>
                  <a:srgbClr val="C00000"/>
                </a:solidFill>
              </a:rPr>
              <a:t> </a:t>
            </a:r>
            <a:r>
              <a:rPr lang="en-US" dirty="0" smtClean="0">
                <a:solidFill>
                  <a:srgbClr val="C00000"/>
                </a:solidFill>
              </a:rPr>
              <a:t>,  </a:t>
            </a:r>
            <a:r>
              <a:rPr lang="en-US" dirty="0" err="1" smtClean="0">
                <a:solidFill>
                  <a:srgbClr val="C00000"/>
                </a:solidFill>
              </a:rPr>
              <a:t>X</a:t>
            </a:r>
            <a:r>
              <a:rPr lang="en-US" baseline="-25000" dirty="0" err="1" smtClean="0">
                <a:solidFill>
                  <a:srgbClr val="C00000"/>
                </a:solidFill>
              </a:rPr>
              <a:t>max</a:t>
            </a:r>
            <a:r>
              <a:rPr lang="en-US" baseline="-25000" dirty="0" smtClean="0">
                <a:solidFill>
                  <a:srgbClr val="C00000"/>
                </a:solidFill>
              </a:rPr>
              <a:t> </a:t>
            </a:r>
            <a:r>
              <a:rPr lang="en-US" dirty="0" smtClean="0">
                <a:solidFill>
                  <a:srgbClr val="C00000"/>
                </a:solidFill>
              </a:rPr>
              <a:t>,  </a:t>
            </a:r>
            <a:r>
              <a:rPr lang="en-US" dirty="0" err="1" smtClean="0">
                <a:solidFill>
                  <a:srgbClr val="C00000"/>
                </a:solidFill>
              </a:rPr>
              <a:t>Y</a:t>
            </a:r>
            <a:r>
              <a:rPr lang="en-US" baseline="-25000" dirty="0" err="1" smtClean="0">
                <a:solidFill>
                  <a:srgbClr val="C00000"/>
                </a:solidFill>
              </a:rPr>
              <a:t>min</a:t>
            </a:r>
            <a:r>
              <a:rPr lang="en-US" baseline="-25000" dirty="0" smtClean="0">
                <a:solidFill>
                  <a:srgbClr val="C00000"/>
                </a:solidFill>
              </a:rPr>
              <a:t> </a:t>
            </a:r>
            <a:r>
              <a:rPr lang="en-US" dirty="0" smtClean="0">
                <a:solidFill>
                  <a:srgbClr val="C00000"/>
                </a:solidFill>
              </a:rPr>
              <a:t>,  </a:t>
            </a:r>
            <a:r>
              <a:rPr lang="en-US" dirty="0" err="1" smtClean="0">
                <a:solidFill>
                  <a:srgbClr val="C00000"/>
                </a:solidFill>
              </a:rPr>
              <a:t>Y</a:t>
            </a:r>
            <a:r>
              <a:rPr lang="en-US" baseline="-25000" dirty="0" err="1" smtClean="0">
                <a:solidFill>
                  <a:srgbClr val="C00000"/>
                </a:solidFill>
              </a:rPr>
              <a:t>max</a:t>
            </a:r>
            <a:r>
              <a:rPr lang="en-US" baseline="-25000" dirty="0" smtClean="0">
                <a:solidFill>
                  <a:srgbClr val="C00000"/>
                </a:solidFill>
              </a:rPr>
              <a:t> </a:t>
            </a:r>
            <a:r>
              <a:rPr lang="en-US" dirty="0" smtClean="0">
                <a:solidFill>
                  <a:srgbClr val="C00000"/>
                </a:solidFill>
              </a:rPr>
              <a:t>,  </a:t>
            </a:r>
            <a:r>
              <a:rPr lang="en-US" dirty="0" err="1" smtClean="0">
                <a:solidFill>
                  <a:srgbClr val="C00000"/>
                </a:solidFill>
              </a:rPr>
              <a:t>Z</a:t>
            </a:r>
            <a:r>
              <a:rPr lang="en-US" baseline="-25000" dirty="0" err="1" smtClean="0">
                <a:solidFill>
                  <a:srgbClr val="C00000"/>
                </a:solidFill>
              </a:rPr>
              <a:t>min</a:t>
            </a:r>
            <a:r>
              <a:rPr lang="en-US" baseline="-25000" dirty="0" smtClean="0">
                <a:solidFill>
                  <a:srgbClr val="C00000"/>
                </a:solidFill>
              </a:rPr>
              <a:t> </a:t>
            </a:r>
            <a:r>
              <a:rPr lang="en-US" dirty="0" smtClean="0">
                <a:solidFill>
                  <a:srgbClr val="C00000"/>
                </a:solidFill>
              </a:rPr>
              <a:t>,  </a:t>
            </a:r>
            <a:r>
              <a:rPr lang="en-US" dirty="0" err="1" smtClean="0">
                <a:solidFill>
                  <a:srgbClr val="C00000"/>
                </a:solidFill>
              </a:rPr>
              <a:t>Z</a:t>
            </a:r>
            <a:r>
              <a:rPr lang="en-US" baseline="-25000" dirty="0" err="1" smtClean="0">
                <a:solidFill>
                  <a:srgbClr val="C00000"/>
                </a:solidFill>
              </a:rPr>
              <a:t>max</a:t>
            </a:r>
            <a:endParaRPr lang="en-US" dirty="0" smtClean="0">
              <a:solidFill>
                <a:srgbClr val="C00000"/>
              </a:solidFill>
            </a:endParaRPr>
          </a:p>
          <a:p>
            <a:pPr marL="84138" indent="0" eaLnBrk="1" hangingPunct="1">
              <a:buFont typeface="Wingdings" pitchFamily="2" charset="2"/>
              <a:buNone/>
            </a:pPr>
            <a:r>
              <a:rPr lang="en-US" dirty="0" smtClean="0">
                <a:latin typeface="Comic Sans MS" pitchFamily="66" charset="0"/>
              </a:rPr>
              <a:t>(min and max coordinates delimiting the parallelepiped)</a:t>
            </a:r>
          </a:p>
        </p:txBody>
      </p:sp>
      <p:pic>
        <p:nvPicPr>
          <p:cNvPr id="15364" name="Picture 5" descr="rpp"/>
          <p:cNvPicPr>
            <a:picLocks noChangeAspect="1" noChangeArrowheads="1"/>
          </p:cNvPicPr>
          <p:nvPr/>
        </p:nvPicPr>
        <p:blipFill>
          <a:blip r:embed="rId3" cstate="print"/>
          <a:srcRect/>
          <a:stretch>
            <a:fillRect/>
          </a:stretch>
        </p:blipFill>
        <p:spPr bwMode="auto">
          <a:xfrm>
            <a:off x="1839967" y="3645024"/>
            <a:ext cx="5036289" cy="2923049"/>
          </a:xfrm>
          <a:prstGeom prst="rect">
            <a:avLst/>
          </a:prstGeom>
          <a:noFill/>
          <a:ln w="9525">
            <a:noFill/>
            <a:miter lim="800000"/>
            <a:headEnd/>
            <a:tailEnd/>
          </a:ln>
        </p:spPr>
      </p:pic>
      <p:pic>
        <p:nvPicPr>
          <p:cNvPr id="5" name="Picture 4" descr="exe_rpp.png"/>
          <p:cNvPicPr>
            <a:picLocks noChangeAspect="1"/>
          </p:cNvPicPr>
          <p:nvPr/>
        </p:nvPicPr>
        <p:blipFill>
          <a:blip r:embed="rId4" cstate="print"/>
          <a:stretch>
            <a:fillRect/>
          </a:stretch>
        </p:blipFill>
        <p:spPr>
          <a:xfrm>
            <a:off x="26972" y="2636912"/>
            <a:ext cx="9009524" cy="109523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4294967295"/>
          </p:nvPr>
        </p:nvSpPr>
        <p:spPr>
          <a:xfrm>
            <a:off x="457200" y="2367136"/>
            <a:ext cx="8686800" cy="3438128"/>
          </a:xfrm>
        </p:spPr>
        <p:txBody>
          <a:bodyPr/>
          <a:lstStyle/>
          <a:p>
            <a:pPr marL="84138" indent="0" eaLnBrk="1" hangingPunct="1">
              <a:lnSpc>
                <a:spcPct val="80000"/>
              </a:lnSpc>
              <a:buFont typeface="Wingdings" pitchFamily="2" charset="2"/>
              <a:buNone/>
            </a:pPr>
            <a:r>
              <a:rPr lang="en-US" dirty="0" smtClean="0">
                <a:latin typeface="Comic Sans MS" pitchFamily="66" charset="0"/>
              </a:rPr>
              <a:t>An </a:t>
            </a:r>
            <a:r>
              <a:rPr lang="en-US" dirty="0" smtClean="0">
                <a:solidFill>
                  <a:srgbClr val="008000"/>
                </a:solidFill>
                <a:latin typeface="Comic Sans MS" pitchFamily="66" charset="0"/>
              </a:rPr>
              <a:t>RPP</a:t>
            </a:r>
            <a:r>
              <a:rPr lang="en-US" dirty="0" smtClean="0">
                <a:latin typeface="Comic Sans MS" pitchFamily="66" charset="0"/>
              </a:rPr>
              <a:t> definition extends over one single card in default fixed format, or over two cards in high-accuracy body fixed format</a:t>
            </a:r>
          </a:p>
          <a:p>
            <a:pPr marL="84138" indent="0" eaLnBrk="1" hangingPunct="1">
              <a:lnSpc>
                <a:spcPct val="80000"/>
              </a:lnSpc>
              <a:buFont typeface="Wingdings" pitchFamily="2" charset="2"/>
              <a:buNone/>
            </a:pPr>
            <a:r>
              <a:rPr lang="en-US" dirty="0" smtClean="0">
                <a:latin typeface="Comic Sans MS" pitchFamily="66" charset="0"/>
              </a:rPr>
              <a:t>Example in </a:t>
            </a:r>
            <a:r>
              <a:rPr lang="en-US" dirty="0" smtClean="0">
                <a:solidFill>
                  <a:srgbClr val="CC0066"/>
                </a:solidFill>
                <a:latin typeface="Comic Sans MS" pitchFamily="66" charset="0"/>
              </a:rPr>
              <a:t>fixed format</a:t>
            </a:r>
            <a:r>
              <a:rPr lang="en-US" dirty="0" smtClean="0">
                <a:latin typeface="Comic Sans MS" pitchFamily="66" charset="0"/>
              </a:rPr>
              <a:t> (the comment lines shown are allowed input lines): </a:t>
            </a:r>
          </a:p>
          <a:p>
            <a:pPr marL="84138" indent="0" eaLnBrk="1" hangingPunct="1">
              <a:lnSpc>
                <a:spcPct val="80000"/>
              </a:lnSpc>
              <a:buFont typeface="Wingdings" pitchFamily="2" charset="2"/>
              <a:buNone/>
            </a:pPr>
            <a:r>
              <a:rPr lang="en-US" sz="1400" dirty="0" smtClean="0">
                <a:solidFill>
                  <a:srgbClr val="000099"/>
                </a:solidFill>
                <a:latin typeface="Lucida Console" pitchFamily="49" charset="0"/>
              </a:rPr>
              <a:t>*...+....1....+....2....+....3....+....4....+....5....+....6....+....7....+.</a:t>
            </a:r>
          </a:p>
          <a:p>
            <a:pPr marL="84138" indent="0" eaLnBrk="1" hangingPunct="1">
              <a:lnSpc>
                <a:spcPct val="80000"/>
              </a:lnSpc>
              <a:buFont typeface="Wingdings" pitchFamily="2" charset="2"/>
              <a:buNone/>
            </a:pPr>
            <a:r>
              <a:rPr lang="en-US" sz="1400" dirty="0" smtClean="0">
                <a:solidFill>
                  <a:srgbClr val="000000"/>
                </a:solidFill>
                <a:latin typeface="Lucida Console" pitchFamily="49" charset="0"/>
              </a:rPr>
              <a:t>  RPP    4     -20.0     +20.0     -50.0     +50.0     -38.5     +38.5</a:t>
            </a:r>
          </a:p>
          <a:p>
            <a:pPr marL="84138" indent="0" eaLnBrk="1" hangingPunct="1">
              <a:lnSpc>
                <a:spcPct val="80000"/>
              </a:lnSpc>
              <a:buFont typeface="Wingdings" pitchFamily="2" charset="2"/>
              <a:buNone/>
            </a:pPr>
            <a:r>
              <a:rPr lang="en-US" sz="1400" dirty="0" smtClean="0">
                <a:solidFill>
                  <a:srgbClr val="000099"/>
                </a:solidFill>
                <a:latin typeface="Lucida Console" pitchFamily="49" charset="0"/>
              </a:rPr>
              <a:t>* (a parallelepiped centered on the origin)</a:t>
            </a:r>
          </a:p>
          <a:p>
            <a:pPr marL="84138" indent="0" eaLnBrk="1" hangingPunct="1">
              <a:lnSpc>
                <a:spcPct val="80000"/>
              </a:lnSpc>
              <a:buFont typeface="Wingdings" pitchFamily="2" charset="2"/>
              <a:buNone/>
            </a:pPr>
            <a:endParaRPr lang="en-US" sz="1400" dirty="0" smtClean="0">
              <a:solidFill>
                <a:srgbClr val="000099"/>
              </a:solidFill>
              <a:latin typeface="Lucida Console" pitchFamily="49" charset="0"/>
            </a:endParaRPr>
          </a:p>
          <a:p>
            <a:pPr marL="84138" indent="0" eaLnBrk="1" hangingPunct="1">
              <a:lnSpc>
                <a:spcPct val="80000"/>
              </a:lnSpc>
              <a:buFont typeface="Wingdings" pitchFamily="2" charset="2"/>
              <a:buNone/>
            </a:pPr>
            <a:r>
              <a:rPr lang="en-US" dirty="0" smtClean="0">
                <a:solidFill>
                  <a:srgbClr val="CC0066"/>
                </a:solidFill>
                <a:latin typeface="Comic Sans MS" pitchFamily="66" charset="0"/>
              </a:rPr>
              <a:t>High-accuracy fixed format</a:t>
            </a:r>
            <a:endParaRPr lang="en-US" sz="1400" dirty="0" smtClean="0">
              <a:solidFill>
                <a:srgbClr val="000000"/>
              </a:solidFill>
              <a:latin typeface="Comic Sans MS" pitchFamily="66" charset="0"/>
            </a:endParaRPr>
          </a:p>
          <a:p>
            <a:pPr marL="84138" indent="0" eaLnBrk="1" hangingPunct="1">
              <a:lnSpc>
                <a:spcPct val="80000"/>
              </a:lnSpc>
              <a:buFont typeface="Wingdings" pitchFamily="2" charset="2"/>
              <a:buNone/>
            </a:pPr>
            <a:r>
              <a:rPr lang="en-US" sz="1400" dirty="0" smtClean="0">
                <a:solidFill>
                  <a:srgbClr val="000099"/>
                </a:solidFill>
                <a:latin typeface="Lucida Console" pitchFamily="49" charset="0"/>
              </a:rPr>
              <a:t>*...+....1....+....2....+....3....+....4....+....5....+....6....+....7....+.</a:t>
            </a:r>
          </a:p>
          <a:p>
            <a:pPr marL="84138" indent="0" eaLnBrk="1" hangingPunct="1">
              <a:lnSpc>
                <a:spcPct val="80000"/>
              </a:lnSpc>
              <a:buFont typeface="Wingdings" pitchFamily="2" charset="2"/>
              <a:buNone/>
            </a:pPr>
            <a:r>
              <a:rPr lang="en-US" sz="1400" dirty="0" smtClean="0">
                <a:solidFill>
                  <a:srgbClr val="000000"/>
                </a:solidFill>
                <a:latin typeface="Lucida Console" pitchFamily="49" charset="0"/>
              </a:rPr>
              <a:t>  RPP    4                 -20.0                 +20.0                 -50.0</a:t>
            </a:r>
            <a:br>
              <a:rPr lang="en-US" sz="1400" dirty="0" smtClean="0">
                <a:solidFill>
                  <a:srgbClr val="000000"/>
                </a:solidFill>
                <a:latin typeface="Lucida Console" pitchFamily="49" charset="0"/>
              </a:rPr>
            </a:br>
            <a:r>
              <a:rPr lang="en-US" sz="1400" dirty="0" smtClean="0">
                <a:solidFill>
                  <a:srgbClr val="000000"/>
                </a:solidFill>
                <a:latin typeface="Lucida Console" pitchFamily="49" charset="0"/>
              </a:rPr>
              <a:t>                           +50.0                 -38.5                 +38.5 </a:t>
            </a:r>
          </a:p>
        </p:txBody>
      </p:sp>
      <p:sp>
        <p:nvSpPr>
          <p:cNvPr id="4" name="Rectangle 2"/>
          <p:cNvSpPr txBox="1">
            <a:spLocks noChangeArrowheads="1"/>
          </p:cNvSpPr>
          <p:nvPr/>
        </p:nvSpPr>
        <p:spPr bwMode="auto">
          <a:xfrm>
            <a:off x="760040" y="260648"/>
            <a:ext cx="7772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ＭＳ Ｐゴシック" charset="-128"/>
                <a:cs typeface="+mj-cs"/>
              </a:rPr>
              <a:t>Rectangular Parallelepiped: </a:t>
            </a:r>
            <a:r>
              <a:rPr kumimoji="0" lang="en-US" sz="3200" b="1" i="0" u="none" strike="noStrike" kern="0" cap="none" spc="0" normalizeH="0" baseline="0" noProof="0" dirty="0" smtClean="0">
                <a:ln>
                  <a:noFill/>
                </a:ln>
                <a:solidFill>
                  <a:srgbClr val="008000"/>
                </a:solidFill>
                <a:effectLst>
                  <a:outerShdw blurRad="38100" dist="38100" dir="2700000" algn="tl">
                    <a:srgbClr val="C0C0C0"/>
                  </a:outerShdw>
                </a:effectLst>
                <a:uLnTx/>
                <a:uFillTx/>
                <a:latin typeface="+mj-lt"/>
                <a:ea typeface="ＭＳ Ｐゴシック" charset="-128"/>
                <a:cs typeface="+mj-cs"/>
              </a:rPr>
              <a:t>RPP</a:t>
            </a:r>
          </a:p>
        </p:txBody>
      </p:sp>
      <p:pic>
        <p:nvPicPr>
          <p:cNvPr id="5" name="Picture 4" descr="exe_rpp.png"/>
          <p:cNvPicPr>
            <a:picLocks noChangeAspect="1"/>
          </p:cNvPicPr>
          <p:nvPr/>
        </p:nvPicPr>
        <p:blipFill>
          <a:blip r:embed="rId3" cstate="print"/>
          <a:stretch>
            <a:fillRect/>
          </a:stretch>
        </p:blipFill>
        <p:spPr>
          <a:xfrm>
            <a:off x="35496" y="1124744"/>
            <a:ext cx="9009524" cy="109523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en-US" sz="3200" dirty="0" smtClean="0"/>
              <a:t>Sphere</a:t>
            </a:r>
          </a:p>
        </p:txBody>
      </p:sp>
      <p:sp>
        <p:nvSpPr>
          <p:cNvPr id="17411" name="Rectangle 5"/>
          <p:cNvSpPr>
            <a:spLocks noGrp="1" noChangeArrowheads="1"/>
          </p:cNvSpPr>
          <p:nvPr>
            <p:ph sz="half" idx="1"/>
          </p:nvPr>
        </p:nvSpPr>
        <p:spPr>
          <a:xfrm>
            <a:off x="609600" y="1143000"/>
            <a:ext cx="7922840" cy="3870176"/>
          </a:xfrm>
        </p:spPr>
        <p:txBody>
          <a:bodyPr/>
          <a:lstStyle/>
          <a:p>
            <a:pPr>
              <a:buFont typeface="Wingdings" pitchFamily="2" charset="2"/>
              <a:buNone/>
            </a:pPr>
            <a:r>
              <a:rPr lang="en-US" sz="2000" dirty="0" smtClean="0">
                <a:solidFill>
                  <a:srgbClr val="C00000"/>
                </a:solidFill>
                <a:latin typeface="Comic Sans MS" pitchFamily="66" charset="0"/>
              </a:rPr>
              <a:t>Sphere: SPH</a:t>
            </a:r>
          </a:p>
          <a:p>
            <a:pPr eaLnBrk="1" hangingPunct="1">
              <a:buFont typeface="Wingdings" pitchFamily="2" charset="2"/>
              <a:buNone/>
            </a:pPr>
            <a:r>
              <a:rPr lang="en-US" sz="1800" dirty="0" smtClean="0">
                <a:latin typeface="Comic Sans MS" pitchFamily="66" charset="0"/>
              </a:rPr>
              <a:t>	A </a:t>
            </a:r>
            <a:r>
              <a:rPr lang="en-US" sz="1800" dirty="0" smtClean="0">
                <a:solidFill>
                  <a:srgbClr val="008000"/>
                </a:solidFill>
                <a:latin typeface="Comic Sans MS" pitchFamily="66" charset="0"/>
              </a:rPr>
              <a:t>SPH</a:t>
            </a:r>
            <a:r>
              <a:rPr lang="en-US" sz="1800" dirty="0" smtClean="0">
                <a:latin typeface="Comic Sans MS" pitchFamily="66" charset="0"/>
              </a:rPr>
              <a:t> is defined by </a:t>
            </a:r>
            <a:r>
              <a:rPr lang="en-US" sz="1800" dirty="0" smtClean="0">
                <a:solidFill>
                  <a:srgbClr val="000000"/>
                </a:solidFill>
                <a:latin typeface="Comic Sans MS" pitchFamily="66" charset="0"/>
              </a:rPr>
              <a:t>4</a:t>
            </a:r>
            <a:r>
              <a:rPr lang="en-US" sz="1800" dirty="0" smtClean="0">
                <a:latin typeface="Comic Sans MS" pitchFamily="66" charset="0"/>
              </a:rPr>
              <a:t> numbers: </a:t>
            </a:r>
          </a:p>
          <a:p>
            <a:pPr eaLnBrk="1" hangingPunct="1">
              <a:buFont typeface="Wingdings" pitchFamily="2" charset="2"/>
              <a:buNone/>
            </a:pPr>
            <a:r>
              <a:rPr lang="en-US" sz="1800" dirty="0" smtClean="0">
                <a:solidFill>
                  <a:srgbClr val="C00000"/>
                </a:solidFill>
                <a:latin typeface="Comic Sans MS" pitchFamily="66" charset="0"/>
              </a:rPr>
              <a:t>	</a:t>
            </a:r>
            <a:r>
              <a:rPr lang="en-US" sz="1800" dirty="0" err="1" smtClean="0">
                <a:solidFill>
                  <a:srgbClr val="C00000"/>
                </a:solidFill>
                <a:latin typeface="Comic Sans MS" pitchFamily="66" charset="0"/>
              </a:rPr>
              <a:t>Vx</a:t>
            </a:r>
            <a:r>
              <a:rPr lang="en-US" sz="1800" dirty="0" smtClean="0">
                <a:solidFill>
                  <a:srgbClr val="C00000"/>
                </a:solidFill>
                <a:latin typeface="Comic Sans MS" pitchFamily="66" charset="0"/>
              </a:rPr>
              <a:t>, </a:t>
            </a:r>
            <a:r>
              <a:rPr lang="en-US" sz="1800" dirty="0" err="1" smtClean="0">
                <a:solidFill>
                  <a:srgbClr val="C00000"/>
                </a:solidFill>
                <a:latin typeface="Comic Sans MS" pitchFamily="66" charset="0"/>
              </a:rPr>
              <a:t>Vy</a:t>
            </a:r>
            <a:r>
              <a:rPr lang="en-US" sz="1800" dirty="0" smtClean="0">
                <a:solidFill>
                  <a:srgbClr val="C00000"/>
                </a:solidFill>
                <a:latin typeface="Comic Sans MS" pitchFamily="66" charset="0"/>
              </a:rPr>
              <a:t>, </a:t>
            </a:r>
            <a:r>
              <a:rPr lang="en-US" sz="1800" dirty="0" err="1" smtClean="0">
                <a:solidFill>
                  <a:srgbClr val="C00000"/>
                </a:solidFill>
                <a:latin typeface="Comic Sans MS" pitchFamily="66" charset="0"/>
              </a:rPr>
              <a:t>Vz</a:t>
            </a:r>
            <a:r>
              <a:rPr lang="en-US" sz="1800" dirty="0" smtClean="0">
                <a:solidFill>
                  <a:srgbClr val="C00000"/>
                </a:solidFill>
                <a:latin typeface="Comic Sans MS" pitchFamily="66" charset="0"/>
              </a:rPr>
              <a:t> </a:t>
            </a:r>
            <a:r>
              <a:rPr lang="en-US" sz="1800" dirty="0" smtClean="0">
                <a:latin typeface="Comic Sans MS" pitchFamily="66" charset="0"/>
              </a:rPr>
              <a:t>(coordinates of the centre), </a:t>
            </a:r>
            <a:r>
              <a:rPr lang="en-US" sz="1800" dirty="0" smtClean="0">
                <a:solidFill>
                  <a:srgbClr val="C00000"/>
                </a:solidFill>
                <a:latin typeface="Comic Sans MS" pitchFamily="66" charset="0"/>
              </a:rPr>
              <a:t>R</a:t>
            </a:r>
            <a:r>
              <a:rPr lang="en-US" sz="1800" dirty="0" smtClean="0">
                <a:latin typeface="Comic Sans MS" pitchFamily="66" charset="0"/>
              </a:rPr>
              <a:t> (radius)</a:t>
            </a:r>
          </a:p>
          <a:p>
            <a:endParaRPr lang="en-US" sz="1800" dirty="0" smtClean="0"/>
          </a:p>
        </p:txBody>
      </p:sp>
      <p:pic>
        <p:nvPicPr>
          <p:cNvPr id="17413" name="Picture 5" descr="sph"/>
          <p:cNvPicPr>
            <a:picLocks noChangeAspect="1" noChangeArrowheads="1"/>
          </p:cNvPicPr>
          <p:nvPr/>
        </p:nvPicPr>
        <p:blipFill>
          <a:blip r:embed="rId2" cstate="print"/>
          <a:srcRect/>
          <a:stretch>
            <a:fillRect/>
          </a:stretch>
        </p:blipFill>
        <p:spPr bwMode="auto">
          <a:xfrm>
            <a:off x="2843808" y="2204864"/>
            <a:ext cx="2808288" cy="2247900"/>
          </a:xfrm>
          <a:prstGeom prst="rect">
            <a:avLst/>
          </a:prstGeom>
          <a:noFill/>
          <a:ln w="9525">
            <a:noFill/>
            <a:miter lim="800000"/>
            <a:headEnd/>
            <a:tailEnd/>
          </a:ln>
        </p:spPr>
      </p:pic>
      <p:pic>
        <p:nvPicPr>
          <p:cNvPr id="8" name="Picture 7" descr="exe_sph.png"/>
          <p:cNvPicPr>
            <a:picLocks noChangeAspect="1"/>
          </p:cNvPicPr>
          <p:nvPr/>
        </p:nvPicPr>
        <p:blipFill>
          <a:blip r:embed="rId3" cstate="print"/>
          <a:stretch>
            <a:fillRect/>
          </a:stretch>
        </p:blipFill>
        <p:spPr>
          <a:xfrm>
            <a:off x="115428" y="4509120"/>
            <a:ext cx="9028572" cy="79047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r>
              <a:rPr lang="en-US" sz="3200" dirty="0" smtClean="0"/>
              <a:t>Circular cylinder</a:t>
            </a:r>
          </a:p>
        </p:txBody>
      </p:sp>
      <p:sp>
        <p:nvSpPr>
          <p:cNvPr id="17412" name="Rectangle 6"/>
          <p:cNvSpPr>
            <a:spLocks noGrp="1" noChangeArrowheads="1"/>
          </p:cNvSpPr>
          <p:nvPr>
            <p:ph sz="half" idx="2"/>
          </p:nvPr>
        </p:nvSpPr>
        <p:spPr>
          <a:xfrm>
            <a:off x="683568" y="908050"/>
            <a:ext cx="7704782" cy="5181600"/>
          </a:xfrm>
        </p:spPr>
        <p:txBody>
          <a:bodyPr/>
          <a:lstStyle/>
          <a:p>
            <a:pPr>
              <a:buFont typeface="Wingdings" pitchFamily="2" charset="2"/>
              <a:buNone/>
            </a:pPr>
            <a:r>
              <a:rPr lang="en-US" sz="2000" dirty="0" smtClean="0">
                <a:solidFill>
                  <a:srgbClr val="C00000"/>
                </a:solidFill>
                <a:latin typeface="Comic Sans MS" pitchFamily="66" charset="0"/>
              </a:rPr>
              <a:t>Right circular cylinder: RCC</a:t>
            </a:r>
          </a:p>
          <a:p>
            <a:pPr eaLnBrk="1" hangingPunct="1">
              <a:buFont typeface="Wingdings" pitchFamily="2" charset="2"/>
              <a:buNone/>
            </a:pPr>
            <a:r>
              <a:rPr lang="en-US" sz="1800" dirty="0" smtClean="0">
                <a:latin typeface="Comic Sans MS" pitchFamily="66" charset="0"/>
              </a:rPr>
              <a:t>	An </a:t>
            </a:r>
            <a:r>
              <a:rPr lang="en-US" sz="1800" dirty="0" smtClean="0">
                <a:solidFill>
                  <a:srgbClr val="008000"/>
                </a:solidFill>
                <a:latin typeface="Comic Sans MS" pitchFamily="66" charset="0"/>
              </a:rPr>
              <a:t>RCC</a:t>
            </a:r>
            <a:r>
              <a:rPr lang="en-US" sz="1800" dirty="0" smtClean="0">
                <a:latin typeface="Comic Sans MS" pitchFamily="66" charset="0"/>
              </a:rPr>
              <a:t> can have any orientation in space</a:t>
            </a:r>
          </a:p>
          <a:p>
            <a:pPr eaLnBrk="1" hangingPunct="1">
              <a:buFont typeface="Wingdings" pitchFamily="2" charset="2"/>
              <a:buNone/>
            </a:pPr>
            <a:r>
              <a:rPr lang="en-US" sz="1800" dirty="0" smtClean="0">
                <a:latin typeface="Comic Sans MS" pitchFamily="66" charset="0"/>
              </a:rPr>
              <a:t>	Limited by a cylindrical surface and two plane faces </a:t>
            </a:r>
            <a:r>
              <a:rPr lang="en-US" sz="1800" dirty="0" smtClean="0">
                <a:latin typeface="Comic Sans MS" pitchFamily="66" charset="0"/>
                <a:sym typeface="Symbol" pitchFamily="18" charset="2"/>
              </a:rPr>
              <a:t></a:t>
            </a:r>
            <a:r>
              <a:rPr lang="en-US" sz="1800" b="1" dirty="0" smtClean="0">
                <a:solidFill>
                  <a:srgbClr val="000000"/>
                </a:solidFill>
                <a:latin typeface="Comic Sans MS" pitchFamily="66" charset="0"/>
                <a:sym typeface="Symbol" pitchFamily="18" charset="2"/>
              </a:rPr>
              <a:t></a:t>
            </a:r>
            <a:r>
              <a:rPr lang="en-US" sz="1800" dirty="0" smtClean="0">
                <a:latin typeface="Comic Sans MS" pitchFamily="66" charset="0"/>
                <a:sym typeface="Symbol" pitchFamily="18" charset="2"/>
              </a:rPr>
              <a:t> </a:t>
            </a:r>
            <a:r>
              <a:rPr lang="en-US" sz="1800" dirty="0" smtClean="0">
                <a:latin typeface="Comic Sans MS" pitchFamily="66" charset="0"/>
              </a:rPr>
              <a:t>to its axis.</a:t>
            </a:r>
          </a:p>
          <a:p>
            <a:pPr eaLnBrk="1" hangingPunct="1">
              <a:buFont typeface="Wingdings" pitchFamily="2" charset="2"/>
              <a:buNone/>
            </a:pPr>
            <a:r>
              <a:rPr lang="en-US" sz="1800" dirty="0" smtClean="0">
                <a:latin typeface="Comic Sans MS" pitchFamily="66" charset="0"/>
              </a:rPr>
              <a:t>	Each </a:t>
            </a:r>
            <a:r>
              <a:rPr lang="en-US" sz="1800" dirty="0" smtClean="0">
                <a:solidFill>
                  <a:srgbClr val="008000"/>
                </a:solidFill>
                <a:latin typeface="Comic Sans MS" pitchFamily="66" charset="0"/>
              </a:rPr>
              <a:t>RCC</a:t>
            </a:r>
            <a:r>
              <a:rPr lang="en-US" sz="1800" dirty="0" smtClean="0">
                <a:latin typeface="Comic Sans MS" pitchFamily="66" charset="0"/>
              </a:rPr>
              <a:t> is defined by </a:t>
            </a:r>
            <a:r>
              <a:rPr lang="en-US" sz="1800" dirty="0" smtClean="0">
                <a:solidFill>
                  <a:srgbClr val="000000"/>
                </a:solidFill>
                <a:latin typeface="Comic Sans MS" pitchFamily="66" charset="0"/>
              </a:rPr>
              <a:t>7</a:t>
            </a:r>
            <a:r>
              <a:rPr lang="en-US" sz="1800" dirty="0" smtClean="0">
                <a:latin typeface="Comic Sans MS" pitchFamily="66" charset="0"/>
              </a:rPr>
              <a:t> numbers:</a:t>
            </a:r>
          </a:p>
          <a:p>
            <a:pPr eaLnBrk="1" hangingPunct="1">
              <a:buFont typeface="Wingdings" pitchFamily="2" charset="2"/>
              <a:buNone/>
            </a:pPr>
            <a:r>
              <a:rPr lang="en-US" sz="1800" b="1" dirty="0" smtClean="0">
                <a:solidFill>
                  <a:srgbClr val="000000"/>
                </a:solidFill>
                <a:latin typeface="Comic Sans MS" pitchFamily="66" charset="0"/>
              </a:rPr>
              <a:t>	</a:t>
            </a:r>
            <a:r>
              <a:rPr lang="en-US" sz="1800" dirty="0" err="1" smtClean="0">
                <a:solidFill>
                  <a:srgbClr val="C00000"/>
                </a:solidFill>
                <a:latin typeface="Comic Sans MS" pitchFamily="66" charset="0"/>
              </a:rPr>
              <a:t>Vx</a:t>
            </a:r>
            <a:r>
              <a:rPr lang="en-US" sz="1800" dirty="0" smtClean="0">
                <a:solidFill>
                  <a:srgbClr val="C00000"/>
                </a:solidFill>
                <a:latin typeface="Comic Sans MS" pitchFamily="66" charset="0"/>
              </a:rPr>
              <a:t>, </a:t>
            </a:r>
            <a:r>
              <a:rPr lang="en-US" sz="1800" dirty="0" err="1" smtClean="0">
                <a:solidFill>
                  <a:srgbClr val="C00000"/>
                </a:solidFill>
                <a:latin typeface="Comic Sans MS" pitchFamily="66" charset="0"/>
              </a:rPr>
              <a:t>Vy</a:t>
            </a:r>
            <a:r>
              <a:rPr lang="en-US" sz="1800" dirty="0" smtClean="0">
                <a:solidFill>
                  <a:srgbClr val="C00000"/>
                </a:solidFill>
                <a:latin typeface="Comic Sans MS" pitchFamily="66" charset="0"/>
              </a:rPr>
              <a:t>, </a:t>
            </a:r>
            <a:r>
              <a:rPr lang="en-US" sz="1800" dirty="0" err="1" smtClean="0">
                <a:solidFill>
                  <a:srgbClr val="C00000"/>
                </a:solidFill>
                <a:latin typeface="Comic Sans MS" pitchFamily="66" charset="0"/>
              </a:rPr>
              <a:t>Vz</a:t>
            </a:r>
            <a:r>
              <a:rPr lang="en-US" sz="1800" dirty="0" smtClean="0">
                <a:solidFill>
                  <a:srgbClr val="C00000"/>
                </a:solidFill>
                <a:latin typeface="Comic Sans MS" pitchFamily="66" charset="0"/>
              </a:rPr>
              <a:t> </a:t>
            </a:r>
            <a:r>
              <a:rPr lang="en-US" sz="1800" dirty="0" smtClean="0">
                <a:latin typeface="Comic Sans MS" pitchFamily="66" charset="0"/>
              </a:rPr>
              <a:t>(centre of one face);</a:t>
            </a:r>
          </a:p>
          <a:p>
            <a:pPr eaLnBrk="1" hangingPunct="1">
              <a:buFont typeface="Wingdings" pitchFamily="2" charset="2"/>
              <a:buNone/>
            </a:pPr>
            <a:r>
              <a:rPr lang="en-US" sz="1800" b="1" dirty="0" smtClean="0">
                <a:solidFill>
                  <a:srgbClr val="000000"/>
                </a:solidFill>
                <a:latin typeface="Comic Sans MS" pitchFamily="66" charset="0"/>
              </a:rPr>
              <a:t>	</a:t>
            </a:r>
            <a:r>
              <a:rPr lang="en-US" sz="1800" dirty="0" err="1" smtClean="0">
                <a:solidFill>
                  <a:srgbClr val="C00000"/>
                </a:solidFill>
                <a:latin typeface="Comic Sans MS" pitchFamily="66" charset="0"/>
              </a:rPr>
              <a:t>Hx</a:t>
            </a:r>
            <a:r>
              <a:rPr lang="en-US" sz="1800" dirty="0" smtClean="0">
                <a:solidFill>
                  <a:srgbClr val="C00000"/>
                </a:solidFill>
                <a:latin typeface="Comic Sans MS" pitchFamily="66" charset="0"/>
              </a:rPr>
              <a:t>, </a:t>
            </a:r>
            <a:r>
              <a:rPr lang="en-US" sz="1800" dirty="0" err="1" smtClean="0">
                <a:solidFill>
                  <a:srgbClr val="C00000"/>
                </a:solidFill>
                <a:latin typeface="Comic Sans MS" pitchFamily="66" charset="0"/>
              </a:rPr>
              <a:t>Hy</a:t>
            </a:r>
            <a:r>
              <a:rPr lang="en-US" sz="1800" dirty="0" smtClean="0">
                <a:solidFill>
                  <a:srgbClr val="C00000"/>
                </a:solidFill>
                <a:latin typeface="Comic Sans MS" pitchFamily="66" charset="0"/>
              </a:rPr>
              <a:t>, Hz </a:t>
            </a:r>
            <a:r>
              <a:rPr lang="en-US" sz="1800" dirty="0" smtClean="0">
                <a:latin typeface="Comic Sans MS" pitchFamily="66" charset="0"/>
              </a:rPr>
              <a:t>(vector corresponding to the cylinder height, pointing toward the other face); </a:t>
            </a:r>
          </a:p>
          <a:p>
            <a:pPr eaLnBrk="1" hangingPunct="1">
              <a:buFont typeface="Wingdings" pitchFamily="2" charset="2"/>
              <a:buNone/>
            </a:pPr>
            <a:r>
              <a:rPr lang="en-US" sz="1800" dirty="0" smtClean="0">
                <a:solidFill>
                  <a:srgbClr val="C00000"/>
                </a:solidFill>
                <a:latin typeface="Comic Sans MS" pitchFamily="66" charset="0"/>
              </a:rPr>
              <a:t>	R</a:t>
            </a:r>
            <a:r>
              <a:rPr lang="en-US" sz="1800" dirty="0" smtClean="0">
                <a:latin typeface="Comic Sans MS" pitchFamily="66" charset="0"/>
              </a:rPr>
              <a:t> (cylinder radius).</a:t>
            </a:r>
          </a:p>
        </p:txBody>
      </p:sp>
      <p:pic>
        <p:nvPicPr>
          <p:cNvPr id="17414" name="Picture 5" descr="rcc"/>
          <p:cNvPicPr>
            <a:picLocks noChangeAspect="1" noChangeArrowheads="1"/>
          </p:cNvPicPr>
          <p:nvPr/>
        </p:nvPicPr>
        <p:blipFill>
          <a:blip r:embed="rId2" cstate="print"/>
          <a:srcRect/>
          <a:stretch>
            <a:fillRect/>
          </a:stretch>
        </p:blipFill>
        <p:spPr bwMode="auto">
          <a:xfrm>
            <a:off x="5220072" y="2926432"/>
            <a:ext cx="2590800" cy="2590800"/>
          </a:xfrm>
          <a:prstGeom prst="rect">
            <a:avLst/>
          </a:prstGeom>
          <a:noFill/>
          <a:ln w="9525">
            <a:noFill/>
            <a:miter lim="800000"/>
            <a:headEnd/>
            <a:tailEnd/>
          </a:ln>
        </p:spPr>
      </p:pic>
      <p:pic>
        <p:nvPicPr>
          <p:cNvPr id="8" name="Picture 7" descr="exe_rcc.png"/>
          <p:cNvPicPr>
            <a:picLocks noChangeAspect="1"/>
          </p:cNvPicPr>
          <p:nvPr/>
        </p:nvPicPr>
        <p:blipFill>
          <a:blip r:embed="rId3" cstate="print"/>
          <a:stretch>
            <a:fillRect/>
          </a:stretch>
        </p:blipFill>
        <p:spPr>
          <a:xfrm>
            <a:off x="55543" y="5517232"/>
            <a:ext cx="8980953" cy="92381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333375"/>
            <a:ext cx="7772400" cy="609600"/>
          </a:xfrm>
        </p:spPr>
        <p:txBody>
          <a:bodyPr/>
          <a:lstStyle/>
          <a:p>
            <a:pPr eaLnBrk="1" hangingPunct="1"/>
            <a:r>
              <a:rPr lang="en-US" sz="3200" smtClean="0"/>
              <a:t>Introduction</a:t>
            </a:r>
          </a:p>
        </p:txBody>
      </p:sp>
      <p:sp>
        <p:nvSpPr>
          <p:cNvPr id="4099" name="Rectangle 3"/>
          <p:cNvSpPr>
            <a:spLocks noGrp="1" noChangeArrowheads="1"/>
          </p:cNvSpPr>
          <p:nvPr>
            <p:ph idx="1"/>
          </p:nvPr>
        </p:nvSpPr>
        <p:spPr>
          <a:xfrm>
            <a:off x="971549" y="1196752"/>
            <a:ext cx="7272859" cy="2448272"/>
          </a:xfrm>
        </p:spPr>
        <p:txBody>
          <a:bodyPr/>
          <a:lstStyle/>
          <a:p>
            <a:pPr marL="0" indent="0" eaLnBrk="1" hangingPunct="1">
              <a:spcBef>
                <a:spcPts val="600"/>
              </a:spcBef>
              <a:buFont typeface="Wingdings" pitchFamily="2" charset="2"/>
              <a:buNone/>
            </a:pPr>
            <a:r>
              <a:rPr lang="en-US" b="1" dirty="0" smtClean="0">
                <a:solidFill>
                  <a:srgbClr val="FF0000"/>
                </a:solidFill>
                <a:latin typeface="Comic Sans MS" pitchFamily="66" charset="0"/>
              </a:rPr>
              <a:t>	Principle of Combinatorial Geometry</a:t>
            </a:r>
          </a:p>
          <a:p>
            <a:pPr marL="0" indent="0" eaLnBrk="1" hangingPunct="1">
              <a:spcBef>
                <a:spcPts val="600"/>
              </a:spcBef>
              <a:buFont typeface="Wingdings" pitchFamily="2" charset="2"/>
              <a:buNone/>
            </a:pPr>
            <a:r>
              <a:rPr lang="en-US" dirty="0" smtClean="0">
                <a:latin typeface="Comic Sans MS" pitchFamily="66" charset="0"/>
              </a:rPr>
              <a:t>Basic objects called </a:t>
            </a:r>
            <a:r>
              <a:rPr lang="en-US" dirty="0" smtClean="0">
                <a:solidFill>
                  <a:srgbClr val="C00000"/>
                </a:solidFill>
                <a:latin typeface="Comic Sans MS" pitchFamily="66" charset="0"/>
              </a:rPr>
              <a:t>bodies</a:t>
            </a:r>
            <a:r>
              <a:rPr lang="en-US" dirty="0" smtClean="0">
                <a:latin typeface="Comic Sans MS" pitchFamily="66" charset="0"/>
              </a:rPr>
              <a:t>  (such as cylinders, spheres, </a:t>
            </a:r>
          </a:p>
          <a:p>
            <a:pPr marL="0" indent="0" eaLnBrk="1" hangingPunct="1">
              <a:spcBef>
                <a:spcPts val="600"/>
              </a:spcBef>
              <a:buFont typeface="Wingdings" pitchFamily="2" charset="2"/>
              <a:buNone/>
            </a:pPr>
            <a:r>
              <a:rPr lang="en-US" dirty="0" smtClean="0">
                <a:latin typeface="Comic Sans MS" pitchFamily="66" charset="0"/>
              </a:rPr>
              <a:t>parallelepipeds, etc.)  are combined to form more complex </a:t>
            </a:r>
          </a:p>
          <a:p>
            <a:pPr marL="0" indent="0" eaLnBrk="1" hangingPunct="1">
              <a:spcBef>
                <a:spcPts val="600"/>
              </a:spcBef>
              <a:buFont typeface="Wingdings" pitchFamily="2" charset="2"/>
              <a:buNone/>
            </a:pPr>
            <a:r>
              <a:rPr lang="en-US" dirty="0" smtClean="0">
                <a:latin typeface="Comic Sans MS" pitchFamily="66" charset="0"/>
              </a:rPr>
              <a:t>objects called </a:t>
            </a:r>
            <a:r>
              <a:rPr lang="en-US" dirty="0" smtClean="0">
                <a:solidFill>
                  <a:srgbClr val="C00000"/>
                </a:solidFill>
                <a:latin typeface="Comic Sans MS" pitchFamily="66" charset="0"/>
              </a:rPr>
              <a:t>regions</a:t>
            </a:r>
            <a:r>
              <a:rPr lang="en-US" dirty="0" smtClean="0">
                <a:latin typeface="Comic Sans MS" pitchFamily="66" charset="0"/>
              </a:rPr>
              <a:t>.</a:t>
            </a:r>
          </a:p>
          <a:p>
            <a:pPr marL="0" indent="0" eaLnBrk="1" hangingPunct="1">
              <a:spcBef>
                <a:spcPts val="600"/>
              </a:spcBef>
              <a:buFont typeface="Wingdings" pitchFamily="2" charset="2"/>
              <a:buNone/>
            </a:pPr>
            <a:r>
              <a:rPr lang="en-US" dirty="0" smtClean="0">
                <a:latin typeface="Comic Sans MS" pitchFamily="66" charset="0"/>
              </a:rPr>
              <a:t>This combination is done using Boolean operations: </a:t>
            </a:r>
          </a:p>
          <a:p>
            <a:pPr marL="0" indent="0" eaLnBrk="1" hangingPunct="1">
              <a:spcBef>
                <a:spcPts val="600"/>
              </a:spcBef>
              <a:buFont typeface="Wingdings" pitchFamily="2" charset="2"/>
              <a:buNone/>
            </a:pPr>
            <a:r>
              <a:rPr lang="en-US" dirty="0" smtClean="0">
                <a:solidFill>
                  <a:srgbClr val="008000"/>
                </a:solidFill>
                <a:latin typeface="Comic Sans MS" pitchFamily="66" charset="0"/>
              </a:rPr>
              <a:t>union, intersection,</a:t>
            </a:r>
            <a:r>
              <a:rPr lang="en-US" dirty="0" smtClean="0">
                <a:latin typeface="Comic Sans MS" pitchFamily="66" charset="0"/>
              </a:rPr>
              <a:t> and </a:t>
            </a:r>
            <a:r>
              <a:rPr lang="en-US" dirty="0" smtClean="0">
                <a:solidFill>
                  <a:srgbClr val="008000"/>
                </a:solidFill>
                <a:latin typeface="Comic Sans MS" pitchFamily="66" charset="0"/>
              </a:rPr>
              <a:t>subtraction</a:t>
            </a:r>
            <a:r>
              <a:rPr lang="en-US" dirty="0" smtClean="0">
                <a:latin typeface="Comic Sans MS" pitchFamily="66" charset="0"/>
              </a:rPr>
              <a:t>.</a:t>
            </a:r>
            <a:endParaRPr lang="en-US" dirty="0" smtClean="0">
              <a:solidFill>
                <a:srgbClr val="008000"/>
              </a:solidFill>
              <a:latin typeface="Comic Sans MS" pitchFamily="66" charset="0"/>
            </a:endParaRPr>
          </a:p>
        </p:txBody>
      </p:sp>
      <p:grpSp>
        <p:nvGrpSpPr>
          <p:cNvPr id="25" name="Group 24"/>
          <p:cNvGrpSpPr/>
          <p:nvPr/>
        </p:nvGrpSpPr>
        <p:grpSpPr>
          <a:xfrm>
            <a:off x="2699792" y="4221088"/>
            <a:ext cx="1152128" cy="2160240"/>
            <a:chOff x="1259632" y="3645024"/>
            <a:chExt cx="1152128" cy="2160240"/>
          </a:xfrm>
        </p:grpSpPr>
        <p:sp>
          <p:nvSpPr>
            <p:cNvPr id="6" name="Rectangle 4"/>
            <p:cNvSpPr>
              <a:spLocks noChangeArrowheads="1"/>
            </p:cNvSpPr>
            <p:nvPr/>
          </p:nvSpPr>
          <p:spPr bwMode="auto">
            <a:xfrm>
              <a:off x="1259632" y="3645024"/>
              <a:ext cx="432693" cy="2160240"/>
            </a:xfrm>
            <a:prstGeom prst="rect">
              <a:avLst/>
            </a:prstGeom>
            <a:solidFill>
              <a:srgbClr val="FF0000"/>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FF0000"/>
              </a:extrusionClr>
            </a:sp3d>
          </p:spPr>
          <p:txBody>
            <a:bodyPr wrap="none" anchor="ctr">
              <a:flatTx/>
            </a:bodyPr>
            <a:lstStyle/>
            <a:p>
              <a:endParaRPr lang="it-IT"/>
            </a:p>
          </p:txBody>
        </p:sp>
        <p:sp>
          <p:nvSpPr>
            <p:cNvPr id="7" name="Rectangle 5"/>
            <p:cNvSpPr>
              <a:spLocks noChangeArrowheads="1"/>
            </p:cNvSpPr>
            <p:nvPr/>
          </p:nvSpPr>
          <p:spPr bwMode="auto">
            <a:xfrm>
              <a:off x="1690738" y="3645025"/>
              <a:ext cx="721022" cy="432048"/>
            </a:xfrm>
            <a:prstGeom prst="rect">
              <a:avLst/>
            </a:prstGeom>
            <a:solidFill>
              <a:srgbClr val="FF0000"/>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FF0000"/>
              </a:extrusionClr>
            </a:sp3d>
          </p:spPr>
          <p:txBody>
            <a:bodyPr wrap="none" anchor="ctr">
              <a:flatTx/>
            </a:bodyPr>
            <a:lstStyle/>
            <a:p>
              <a:endParaRPr lang="it-IT"/>
            </a:p>
          </p:txBody>
        </p:sp>
        <p:sp>
          <p:nvSpPr>
            <p:cNvPr id="24" name="Rectangle 5"/>
            <p:cNvSpPr>
              <a:spLocks noChangeArrowheads="1"/>
            </p:cNvSpPr>
            <p:nvPr/>
          </p:nvSpPr>
          <p:spPr bwMode="auto">
            <a:xfrm>
              <a:off x="1690738" y="4581128"/>
              <a:ext cx="721022" cy="432048"/>
            </a:xfrm>
            <a:prstGeom prst="rect">
              <a:avLst/>
            </a:prstGeom>
            <a:solidFill>
              <a:srgbClr val="FF0000"/>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FF0000"/>
              </a:extrusionClr>
            </a:sp3d>
          </p:spPr>
          <p:txBody>
            <a:bodyPr wrap="none" anchor="ctr">
              <a:flatTx/>
            </a:bodyPr>
            <a:lstStyle/>
            <a:p>
              <a:endParaRPr lang="it-IT"/>
            </a:p>
          </p:txBody>
        </p:sp>
      </p:grpSp>
      <p:grpSp>
        <p:nvGrpSpPr>
          <p:cNvPr id="41" name="Group 40"/>
          <p:cNvGrpSpPr/>
          <p:nvPr/>
        </p:nvGrpSpPr>
        <p:grpSpPr>
          <a:xfrm>
            <a:off x="5220072" y="4221088"/>
            <a:ext cx="1152128" cy="2160240"/>
            <a:chOff x="2556718" y="3501008"/>
            <a:chExt cx="1152128" cy="2160240"/>
          </a:xfrm>
        </p:grpSpPr>
        <p:sp>
          <p:nvSpPr>
            <p:cNvPr id="37" name="Rectangle 4"/>
            <p:cNvSpPr>
              <a:spLocks noChangeArrowheads="1"/>
            </p:cNvSpPr>
            <p:nvPr/>
          </p:nvSpPr>
          <p:spPr bwMode="auto">
            <a:xfrm>
              <a:off x="2556718" y="3501008"/>
              <a:ext cx="432693" cy="2160240"/>
            </a:xfrm>
            <a:prstGeom prst="rect">
              <a:avLst/>
            </a:prstGeom>
            <a:noFill/>
            <a:ln w="12700">
              <a:solidFill>
                <a:srgbClr val="000000"/>
              </a:solidFill>
              <a:miter lim="800000"/>
              <a:headEnd/>
              <a:tailEnd/>
            </a:ln>
            <a:scene3d>
              <a:camera prst="legacyObliqueTopRight"/>
              <a:lightRig rig="legacyFlat2" dir="t"/>
            </a:scene3d>
            <a:sp3d extrusionH="430200" contourW="12700" prstMaterial="legacyWireframe">
              <a:extrusionClr>
                <a:schemeClr val="bg1"/>
              </a:extrusionClr>
              <a:contourClr>
                <a:srgbClr val="000000"/>
              </a:contourClr>
            </a:sp3d>
          </p:spPr>
          <p:txBody>
            <a:bodyPr wrap="none" anchor="ctr">
              <a:flatTx/>
            </a:bodyPr>
            <a:lstStyle/>
            <a:p>
              <a:endParaRPr lang="it-IT"/>
            </a:p>
          </p:txBody>
        </p:sp>
        <p:sp>
          <p:nvSpPr>
            <p:cNvPr id="38" name="Rectangle 5"/>
            <p:cNvSpPr>
              <a:spLocks noChangeArrowheads="1"/>
            </p:cNvSpPr>
            <p:nvPr/>
          </p:nvSpPr>
          <p:spPr bwMode="auto">
            <a:xfrm>
              <a:off x="2987824" y="3501009"/>
              <a:ext cx="721022" cy="432048"/>
            </a:xfrm>
            <a:prstGeom prst="rect">
              <a:avLst/>
            </a:prstGeom>
            <a:noFill/>
            <a:ln w="9525" cmpd="sng">
              <a:solidFill>
                <a:srgbClr val="000000"/>
              </a:solidFill>
              <a:miter lim="800000"/>
              <a:headEnd/>
              <a:tailEnd/>
            </a:ln>
            <a:scene3d>
              <a:camera prst="legacyObliqueTopRight"/>
              <a:lightRig rig="legacyFlat2" dir="t"/>
            </a:scene3d>
            <a:sp3d extrusionH="430200" prstMaterial="legacyWireframe">
              <a:bevelT w="13500" h="13500" prst="angle"/>
              <a:bevelB w="13500" h="13500" prst="angle"/>
              <a:extrusionClr>
                <a:srgbClr val="FF0000"/>
              </a:extrusionClr>
            </a:sp3d>
          </p:spPr>
          <p:txBody>
            <a:bodyPr wrap="none" anchor="ctr">
              <a:flatTx/>
            </a:bodyPr>
            <a:lstStyle/>
            <a:p>
              <a:endParaRPr lang="it-IT"/>
            </a:p>
          </p:txBody>
        </p:sp>
        <p:sp>
          <p:nvSpPr>
            <p:cNvPr id="40" name="Rectangle 5"/>
            <p:cNvSpPr>
              <a:spLocks noChangeArrowheads="1"/>
            </p:cNvSpPr>
            <p:nvPr/>
          </p:nvSpPr>
          <p:spPr bwMode="auto">
            <a:xfrm>
              <a:off x="2986882" y="4365104"/>
              <a:ext cx="721022" cy="432048"/>
            </a:xfrm>
            <a:prstGeom prst="rect">
              <a:avLst/>
            </a:prstGeom>
            <a:noFill/>
            <a:ln w="9525" cmpd="sng">
              <a:solidFill>
                <a:srgbClr val="000000"/>
              </a:solidFill>
              <a:miter lim="800000"/>
              <a:headEnd/>
              <a:tailEnd/>
            </a:ln>
            <a:scene3d>
              <a:camera prst="legacyObliqueTopRight"/>
              <a:lightRig rig="legacyFlat2" dir="t"/>
            </a:scene3d>
            <a:sp3d extrusionH="430200" prstMaterial="legacyWireframe">
              <a:bevelT w="13500" h="13500" prst="angle"/>
              <a:bevelB w="13500" h="13500" prst="angle"/>
              <a:extrusionClr>
                <a:srgbClr val="FF0000"/>
              </a:extrusionClr>
            </a:sp3d>
          </p:spPr>
          <p:txBody>
            <a:bodyPr wrap="none" anchor="ctr">
              <a:flatTx/>
            </a:bodyPr>
            <a:lstStyle/>
            <a:p>
              <a:endParaRPr lang="it-IT"/>
            </a:p>
          </p:txBody>
        </p:sp>
      </p:grpSp>
      <p:sp>
        <p:nvSpPr>
          <p:cNvPr id="42" name="TextBox 41"/>
          <p:cNvSpPr txBox="1"/>
          <p:nvPr/>
        </p:nvSpPr>
        <p:spPr>
          <a:xfrm>
            <a:off x="827584" y="4365104"/>
            <a:ext cx="1572866" cy="830997"/>
          </a:xfrm>
          <a:prstGeom prst="rect">
            <a:avLst/>
          </a:prstGeom>
          <a:noFill/>
        </p:spPr>
        <p:txBody>
          <a:bodyPr wrap="none" rtlCol="0">
            <a:spAutoFit/>
          </a:bodyPr>
          <a:lstStyle/>
          <a:p>
            <a:pPr>
              <a:spcBef>
                <a:spcPts val="0"/>
              </a:spcBef>
            </a:pPr>
            <a:r>
              <a:rPr lang="en-US" dirty="0" smtClean="0">
                <a:solidFill>
                  <a:schemeClr val="tx1"/>
                </a:solidFill>
                <a:latin typeface="Comic Sans MS" pitchFamily="66" charset="0"/>
              </a:rPr>
              <a:t>1 complex</a:t>
            </a:r>
          </a:p>
          <a:p>
            <a:pPr>
              <a:spcBef>
                <a:spcPts val="0"/>
              </a:spcBef>
            </a:pPr>
            <a:r>
              <a:rPr lang="en-US" dirty="0" smtClean="0">
                <a:solidFill>
                  <a:schemeClr val="tx1"/>
                </a:solidFill>
                <a:latin typeface="Comic Sans MS" pitchFamily="66" charset="0"/>
              </a:rPr>
              <a:t>object</a:t>
            </a:r>
            <a:endParaRPr lang="it-IT" dirty="0">
              <a:solidFill>
                <a:schemeClr val="tx1"/>
              </a:solidFill>
            </a:endParaRPr>
          </a:p>
        </p:txBody>
      </p:sp>
      <p:sp>
        <p:nvSpPr>
          <p:cNvPr id="43" name="TextBox 42"/>
          <p:cNvSpPr txBox="1"/>
          <p:nvPr/>
        </p:nvSpPr>
        <p:spPr>
          <a:xfrm>
            <a:off x="6876256" y="4365104"/>
            <a:ext cx="1273105" cy="830997"/>
          </a:xfrm>
          <a:prstGeom prst="rect">
            <a:avLst/>
          </a:prstGeom>
          <a:noFill/>
        </p:spPr>
        <p:txBody>
          <a:bodyPr wrap="none" rtlCol="0">
            <a:spAutoFit/>
          </a:bodyPr>
          <a:lstStyle/>
          <a:p>
            <a:pPr>
              <a:spcBef>
                <a:spcPts val="0"/>
              </a:spcBef>
            </a:pPr>
            <a:r>
              <a:rPr lang="en-US" dirty="0" smtClean="0">
                <a:solidFill>
                  <a:schemeClr val="tx1"/>
                </a:solidFill>
                <a:latin typeface="Comic Sans MS" pitchFamily="66" charset="0"/>
              </a:rPr>
              <a:t>3 basic</a:t>
            </a:r>
          </a:p>
          <a:p>
            <a:pPr>
              <a:spcBef>
                <a:spcPts val="0"/>
              </a:spcBef>
            </a:pPr>
            <a:r>
              <a:rPr lang="en-US" dirty="0" smtClean="0">
                <a:solidFill>
                  <a:schemeClr val="tx1"/>
                </a:solidFill>
                <a:latin typeface="Comic Sans MS" pitchFamily="66" charset="0"/>
              </a:rPr>
              <a:t>objects</a:t>
            </a:r>
            <a:endParaRPr lang="it-IT"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r>
              <a:rPr lang="en-US" sz="3200" smtClean="0"/>
              <a:t>Infinite cylinders</a:t>
            </a:r>
          </a:p>
        </p:txBody>
      </p:sp>
      <p:sp>
        <p:nvSpPr>
          <p:cNvPr id="183301" name="Rectangle 5"/>
          <p:cNvSpPr>
            <a:spLocks noGrp="1" noChangeArrowheads="1"/>
          </p:cNvSpPr>
          <p:nvPr>
            <p:ph sz="half" idx="1"/>
          </p:nvPr>
        </p:nvSpPr>
        <p:spPr>
          <a:xfrm>
            <a:off x="609600" y="908720"/>
            <a:ext cx="4178424" cy="5181600"/>
          </a:xfrm>
        </p:spPr>
        <p:txBody>
          <a:bodyPr/>
          <a:lstStyle/>
          <a:p>
            <a:pPr>
              <a:buFont typeface="Wingdings" pitchFamily="2" charset="2"/>
              <a:buNone/>
              <a:defRPr/>
            </a:pPr>
            <a:r>
              <a:rPr lang="en-US" sz="1800" dirty="0" smtClean="0">
                <a:latin typeface="Comic Sans MS" pitchFamily="66" charset="0"/>
                <a:ea typeface="ＭＳ Ｐゴシック" charset="-128"/>
              </a:rPr>
              <a:t>Infinite Circular Cylinder parallel to coordinate axis:</a:t>
            </a:r>
            <a:r>
              <a:rPr lang="en-US" sz="1800" dirty="0" smtClean="0">
                <a:latin typeface="Comic Sans MS" pitchFamily="66" charset="0"/>
                <a:ea typeface="ＭＳ Ｐゴシック" charset="-128"/>
                <a:sym typeface="Symbol" pitchFamily="18" charset="2"/>
              </a:rPr>
              <a:t></a:t>
            </a:r>
            <a:r>
              <a:rPr lang="en-US" sz="1800" b="1" dirty="0" smtClean="0">
                <a:solidFill>
                  <a:srgbClr val="008000"/>
                </a:solidFill>
                <a:effectLst>
                  <a:outerShdw blurRad="38100" dist="38100" dir="2700000" algn="tl">
                    <a:srgbClr val="C0C0C0"/>
                  </a:outerShdw>
                </a:effectLst>
                <a:latin typeface="Comic Sans MS" pitchFamily="66" charset="0"/>
                <a:ea typeface="ＭＳ Ｐゴシック" charset="-128"/>
              </a:rPr>
              <a:t>XCC, YCC, ZCC</a:t>
            </a:r>
          </a:p>
          <a:p>
            <a:pPr eaLnBrk="1" hangingPunct="1">
              <a:buFont typeface="Wingdings" pitchFamily="2" charset="2"/>
              <a:buNone/>
              <a:defRPr/>
            </a:pPr>
            <a:r>
              <a:rPr lang="en-US" sz="1800" dirty="0" smtClean="0">
                <a:latin typeface="Comic Sans MS" pitchFamily="66" charset="0"/>
                <a:ea typeface="ＭＳ Ｐゴシック" charset="-128"/>
              </a:rPr>
              <a:t>	Each  </a:t>
            </a:r>
            <a:r>
              <a:rPr lang="en-US" sz="1800" dirty="0" smtClean="0">
                <a:solidFill>
                  <a:srgbClr val="008000"/>
                </a:solidFill>
                <a:latin typeface="Comic Sans MS" pitchFamily="66" charset="0"/>
                <a:ea typeface="ＭＳ Ｐゴシック" charset="-128"/>
              </a:rPr>
              <a:t>XCC</a:t>
            </a:r>
            <a:r>
              <a:rPr lang="en-US" sz="1800" dirty="0" smtClean="0">
                <a:latin typeface="Comic Sans MS" pitchFamily="66" charset="0"/>
                <a:ea typeface="ＭＳ Ｐゴシック" charset="-128"/>
              </a:rPr>
              <a:t> ( </a:t>
            </a:r>
            <a:r>
              <a:rPr lang="en-US" sz="1800" dirty="0" smtClean="0">
                <a:solidFill>
                  <a:srgbClr val="008000"/>
                </a:solidFill>
                <a:latin typeface="Comic Sans MS" pitchFamily="66" charset="0"/>
                <a:ea typeface="ＭＳ Ｐゴシック" charset="-128"/>
              </a:rPr>
              <a:t>YCC</a:t>
            </a:r>
            <a:r>
              <a:rPr lang="en-US" sz="1800" dirty="0" smtClean="0">
                <a:latin typeface="Comic Sans MS" pitchFamily="66" charset="0"/>
                <a:ea typeface="ＭＳ Ｐゴシック" charset="-128"/>
              </a:rPr>
              <a:t>, </a:t>
            </a:r>
            <a:r>
              <a:rPr lang="en-US" sz="1800" dirty="0" smtClean="0">
                <a:solidFill>
                  <a:srgbClr val="008000"/>
                </a:solidFill>
                <a:latin typeface="Comic Sans MS" pitchFamily="66" charset="0"/>
                <a:ea typeface="ＭＳ Ｐゴシック" charset="-128"/>
              </a:rPr>
              <a:t>ZCC</a:t>
            </a:r>
            <a:r>
              <a:rPr lang="en-US" sz="1800" dirty="0" smtClean="0">
                <a:latin typeface="Comic Sans MS" pitchFamily="66" charset="0"/>
                <a:ea typeface="ＭＳ Ｐゴシック" charset="-128"/>
              </a:rPr>
              <a:t>) is defined by 3 numbers: </a:t>
            </a:r>
          </a:p>
          <a:p>
            <a:pPr eaLnBrk="1" hangingPunct="1">
              <a:buFont typeface="Wingdings" pitchFamily="2" charset="2"/>
              <a:buNone/>
              <a:defRPr/>
            </a:pPr>
            <a:r>
              <a:rPr lang="en-US" sz="1800" dirty="0" smtClean="0">
                <a:solidFill>
                  <a:srgbClr val="C00000"/>
                </a:solidFill>
                <a:latin typeface="Comic Sans MS" pitchFamily="66" charset="0"/>
                <a:ea typeface="ＭＳ Ｐゴシック" charset="-128"/>
              </a:rPr>
              <a:t>	</a:t>
            </a:r>
            <a:r>
              <a:rPr lang="en-US" sz="1800" dirty="0" smtClean="0">
                <a:solidFill>
                  <a:srgbClr val="C00000"/>
                </a:solidFill>
                <a:ea typeface="ＭＳ Ｐゴシック" charset="-128"/>
              </a:rPr>
              <a:t>Ay, </a:t>
            </a:r>
            <a:r>
              <a:rPr lang="en-US" sz="1800" dirty="0" err="1" smtClean="0">
                <a:solidFill>
                  <a:srgbClr val="C00000"/>
                </a:solidFill>
                <a:ea typeface="ＭＳ Ｐゴシック" charset="-128"/>
              </a:rPr>
              <a:t>Az</a:t>
            </a:r>
            <a:r>
              <a:rPr lang="en-US" sz="1800" dirty="0" smtClean="0">
                <a:solidFill>
                  <a:srgbClr val="C00000"/>
                </a:solidFill>
                <a:ea typeface="ＭＳ Ｐゴシック" charset="-128"/>
              </a:rPr>
              <a:t> </a:t>
            </a:r>
            <a:r>
              <a:rPr lang="en-US" sz="1800" dirty="0" smtClean="0">
                <a:latin typeface="Comic Sans MS" pitchFamily="66" charset="0"/>
                <a:ea typeface="ＭＳ Ｐゴシック" charset="-128"/>
              </a:rPr>
              <a:t>for </a:t>
            </a:r>
            <a:r>
              <a:rPr lang="en-US" sz="1800" dirty="0" smtClean="0">
                <a:solidFill>
                  <a:srgbClr val="008000"/>
                </a:solidFill>
                <a:latin typeface="Comic Sans MS" pitchFamily="66" charset="0"/>
                <a:ea typeface="ＭＳ Ｐゴシック" charset="-128"/>
              </a:rPr>
              <a:t>XCC</a:t>
            </a:r>
            <a:r>
              <a:rPr lang="en-US" sz="1800" dirty="0" smtClean="0">
                <a:latin typeface="Comic Sans MS" pitchFamily="66" charset="0"/>
                <a:ea typeface="ＭＳ Ｐゴシック" charset="-128"/>
              </a:rPr>
              <a:t> </a:t>
            </a:r>
          </a:p>
          <a:p>
            <a:pPr eaLnBrk="1" hangingPunct="1">
              <a:buFont typeface="Wingdings" pitchFamily="2" charset="2"/>
              <a:buNone/>
              <a:defRPr/>
            </a:pPr>
            <a:r>
              <a:rPr lang="en-US" sz="1800" dirty="0" smtClean="0">
                <a:latin typeface="Comic Sans MS" pitchFamily="66" charset="0"/>
                <a:ea typeface="ＭＳ Ｐゴシック" charset="-128"/>
              </a:rPr>
              <a:t>	</a:t>
            </a:r>
            <a:r>
              <a:rPr lang="en-US" sz="1800" dirty="0" smtClean="0">
                <a:ea typeface="ＭＳ Ｐゴシック" charset="-128"/>
              </a:rPr>
              <a:t>(</a:t>
            </a:r>
            <a:r>
              <a:rPr lang="en-US" sz="1800" dirty="0" err="1" smtClean="0">
                <a:solidFill>
                  <a:srgbClr val="C00000"/>
                </a:solidFill>
                <a:ea typeface="ＭＳ Ｐゴシック" charset="-128"/>
              </a:rPr>
              <a:t>Az</a:t>
            </a:r>
            <a:r>
              <a:rPr lang="en-US" sz="1800" dirty="0" smtClean="0">
                <a:solidFill>
                  <a:srgbClr val="C00000"/>
                </a:solidFill>
                <a:ea typeface="ＭＳ Ｐゴシック" charset="-128"/>
              </a:rPr>
              <a:t>, Ax </a:t>
            </a:r>
            <a:r>
              <a:rPr lang="en-US" sz="1800" dirty="0" smtClean="0">
                <a:latin typeface="Comic Sans MS" pitchFamily="66" charset="0"/>
                <a:ea typeface="ＭＳ Ｐゴシック" charset="-128"/>
              </a:rPr>
              <a:t>for  </a:t>
            </a:r>
            <a:r>
              <a:rPr lang="en-US" sz="1800" dirty="0" smtClean="0">
                <a:solidFill>
                  <a:srgbClr val="008000"/>
                </a:solidFill>
                <a:latin typeface="Comic Sans MS" pitchFamily="66" charset="0"/>
                <a:ea typeface="ＭＳ Ｐゴシック" charset="-128"/>
              </a:rPr>
              <a:t>YCC</a:t>
            </a:r>
            <a:r>
              <a:rPr lang="en-US" sz="1800" dirty="0" smtClean="0">
                <a:ea typeface="ＭＳ Ｐゴシック" charset="-128"/>
              </a:rPr>
              <a:t>, </a:t>
            </a:r>
            <a:r>
              <a:rPr lang="en-US" sz="1800" dirty="0" smtClean="0">
                <a:solidFill>
                  <a:srgbClr val="C00000"/>
                </a:solidFill>
                <a:ea typeface="ＭＳ Ｐゴシック" charset="-128"/>
              </a:rPr>
              <a:t>Ax, Ay </a:t>
            </a:r>
            <a:r>
              <a:rPr lang="en-US" sz="1800" dirty="0" smtClean="0">
                <a:latin typeface="Comic Sans MS" pitchFamily="66" charset="0"/>
                <a:ea typeface="ＭＳ Ｐゴシック" charset="-128"/>
              </a:rPr>
              <a:t>for </a:t>
            </a:r>
            <a:r>
              <a:rPr lang="en-US" sz="1800" dirty="0" smtClean="0">
                <a:solidFill>
                  <a:srgbClr val="008000"/>
                </a:solidFill>
                <a:latin typeface="Comic Sans MS" pitchFamily="66" charset="0"/>
                <a:ea typeface="ＭＳ Ｐゴシック" charset="-128"/>
              </a:rPr>
              <a:t>ZCC</a:t>
            </a:r>
            <a:r>
              <a:rPr lang="en-US" sz="1800" dirty="0" smtClean="0">
                <a:ea typeface="ＭＳ Ｐゴシック" charset="-128"/>
              </a:rPr>
              <a:t>) </a:t>
            </a:r>
            <a:r>
              <a:rPr lang="en-US" sz="1800" dirty="0" smtClean="0">
                <a:latin typeface="Comic Sans MS" pitchFamily="66" charset="0"/>
                <a:ea typeface="ＭＳ Ｐゴシック" charset="-128"/>
              </a:rPr>
              <a:t>(coordinates of the cylinder axis), </a:t>
            </a:r>
          </a:p>
          <a:p>
            <a:pPr eaLnBrk="1" hangingPunct="1">
              <a:buFont typeface="Wingdings" pitchFamily="2" charset="2"/>
              <a:buNone/>
              <a:defRPr/>
            </a:pPr>
            <a:r>
              <a:rPr lang="en-US" sz="1800" dirty="0" smtClean="0">
                <a:solidFill>
                  <a:srgbClr val="C00000"/>
                </a:solidFill>
                <a:latin typeface="Comic Sans MS" pitchFamily="66" charset="0"/>
                <a:ea typeface="ＭＳ Ｐゴシック" charset="-128"/>
              </a:rPr>
              <a:t>	</a:t>
            </a:r>
            <a:r>
              <a:rPr lang="en-US" sz="1800" dirty="0" smtClean="0">
                <a:solidFill>
                  <a:srgbClr val="C00000"/>
                </a:solidFill>
                <a:ea typeface="ＭＳ Ｐゴシック" charset="-128"/>
              </a:rPr>
              <a:t>R </a:t>
            </a:r>
            <a:r>
              <a:rPr lang="en-US" sz="1800" dirty="0" smtClean="0">
                <a:latin typeface="Comic Sans MS" pitchFamily="66" charset="0"/>
                <a:ea typeface="ＭＳ Ｐゴシック" charset="-128"/>
              </a:rPr>
              <a:t>(cylinder radius)</a:t>
            </a:r>
          </a:p>
        </p:txBody>
      </p:sp>
      <p:sp>
        <p:nvSpPr>
          <p:cNvPr id="183302" name="Rectangle 6"/>
          <p:cNvSpPr>
            <a:spLocks noGrp="1" noChangeArrowheads="1"/>
          </p:cNvSpPr>
          <p:nvPr>
            <p:ph sz="half" idx="2"/>
          </p:nvPr>
        </p:nvSpPr>
        <p:spPr>
          <a:xfrm>
            <a:off x="4648200" y="908720"/>
            <a:ext cx="4172272" cy="5181600"/>
          </a:xfrm>
        </p:spPr>
        <p:txBody>
          <a:bodyPr/>
          <a:lstStyle/>
          <a:p>
            <a:pPr>
              <a:buFont typeface="Wingdings" pitchFamily="2" charset="2"/>
              <a:buNone/>
              <a:defRPr/>
            </a:pPr>
            <a:r>
              <a:rPr lang="en-US" sz="1800" dirty="0" smtClean="0">
                <a:latin typeface="Comic Sans MS" pitchFamily="66" charset="0"/>
                <a:ea typeface="ＭＳ Ｐゴシック" charset="-128"/>
              </a:rPr>
              <a:t>Infinite Elliptical Cylinder parallel to coordinate axis:</a:t>
            </a:r>
            <a:r>
              <a:rPr lang="en-US" sz="1800" dirty="0" smtClean="0">
                <a:latin typeface="Comic Sans MS" pitchFamily="66" charset="0"/>
                <a:ea typeface="ＭＳ Ｐゴシック" charset="-128"/>
                <a:sym typeface="Symbol" pitchFamily="18" charset="2"/>
              </a:rPr>
              <a:t></a:t>
            </a:r>
            <a:r>
              <a:rPr lang="en-US" sz="1800" b="1" dirty="0" smtClean="0">
                <a:solidFill>
                  <a:srgbClr val="008000"/>
                </a:solidFill>
                <a:effectLst>
                  <a:outerShdw blurRad="38100" dist="38100" dir="2700000" algn="tl">
                    <a:srgbClr val="C0C0C0"/>
                  </a:outerShdw>
                </a:effectLst>
                <a:latin typeface="Comic Sans MS" pitchFamily="66" charset="0"/>
                <a:ea typeface="ＭＳ Ｐゴシック" charset="-128"/>
              </a:rPr>
              <a:t>XEC, YEC, ZEC</a:t>
            </a:r>
          </a:p>
          <a:p>
            <a:pPr eaLnBrk="1" hangingPunct="1">
              <a:buFont typeface="Wingdings" pitchFamily="2" charset="2"/>
              <a:buNone/>
              <a:defRPr/>
            </a:pPr>
            <a:r>
              <a:rPr lang="en-US" sz="1800" dirty="0" smtClean="0">
                <a:latin typeface="Comic Sans MS" pitchFamily="66" charset="0"/>
                <a:ea typeface="ＭＳ Ｐゴシック" charset="-128"/>
              </a:rPr>
              <a:t>	Each  </a:t>
            </a:r>
            <a:r>
              <a:rPr lang="en-US" sz="1800" dirty="0" smtClean="0">
                <a:solidFill>
                  <a:srgbClr val="008000"/>
                </a:solidFill>
                <a:latin typeface="Comic Sans MS" pitchFamily="66" charset="0"/>
                <a:ea typeface="ＭＳ Ｐゴシック" charset="-128"/>
              </a:rPr>
              <a:t>XEC</a:t>
            </a:r>
            <a:r>
              <a:rPr lang="en-US" sz="1800" dirty="0" smtClean="0">
                <a:latin typeface="Comic Sans MS" pitchFamily="66" charset="0"/>
                <a:ea typeface="ＭＳ Ｐゴシック" charset="-128"/>
              </a:rPr>
              <a:t> ( </a:t>
            </a:r>
            <a:r>
              <a:rPr lang="en-US" sz="1800" dirty="0" smtClean="0">
                <a:solidFill>
                  <a:srgbClr val="008000"/>
                </a:solidFill>
                <a:latin typeface="Comic Sans MS" pitchFamily="66" charset="0"/>
                <a:ea typeface="ＭＳ Ｐゴシック" charset="-128"/>
              </a:rPr>
              <a:t>YEC</a:t>
            </a:r>
            <a:r>
              <a:rPr lang="en-US" sz="1800" dirty="0" smtClean="0">
                <a:latin typeface="Comic Sans MS" pitchFamily="66" charset="0"/>
                <a:ea typeface="ＭＳ Ｐゴシック" charset="-128"/>
              </a:rPr>
              <a:t>, </a:t>
            </a:r>
            <a:r>
              <a:rPr lang="en-US" sz="1800" dirty="0" smtClean="0">
                <a:solidFill>
                  <a:srgbClr val="008000"/>
                </a:solidFill>
                <a:latin typeface="Comic Sans MS" pitchFamily="66" charset="0"/>
                <a:ea typeface="ＭＳ Ｐゴシック" charset="-128"/>
              </a:rPr>
              <a:t>ZEC</a:t>
            </a:r>
            <a:r>
              <a:rPr lang="en-US" sz="1800" dirty="0" smtClean="0">
                <a:latin typeface="Comic Sans MS" pitchFamily="66" charset="0"/>
                <a:ea typeface="ＭＳ Ｐゴシック" charset="-128"/>
              </a:rPr>
              <a:t>) is defined by 4 numbers: </a:t>
            </a:r>
            <a:r>
              <a:rPr lang="en-US" sz="1800" dirty="0" smtClean="0">
                <a:solidFill>
                  <a:srgbClr val="C00000"/>
                </a:solidFill>
                <a:ea typeface="ＭＳ Ｐゴシック" charset="-128"/>
              </a:rPr>
              <a:t>Ay, </a:t>
            </a:r>
            <a:r>
              <a:rPr lang="en-US" sz="1800" dirty="0" err="1" smtClean="0">
                <a:solidFill>
                  <a:srgbClr val="C00000"/>
                </a:solidFill>
                <a:ea typeface="ＭＳ Ｐゴシック" charset="-128"/>
              </a:rPr>
              <a:t>Az</a:t>
            </a:r>
            <a:r>
              <a:rPr lang="en-US" sz="1800" dirty="0" smtClean="0">
                <a:solidFill>
                  <a:srgbClr val="C00000"/>
                </a:solidFill>
                <a:ea typeface="ＭＳ Ｐゴシック" charset="-128"/>
              </a:rPr>
              <a:t> </a:t>
            </a:r>
            <a:r>
              <a:rPr lang="en-US" sz="1800" dirty="0" smtClean="0">
                <a:latin typeface="Comic Sans MS" pitchFamily="66" charset="0"/>
                <a:ea typeface="ＭＳ Ｐゴシック" charset="-128"/>
              </a:rPr>
              <a:t>for </a:t>
            </a:r>
            <a:r>
              <a:rPr lang="en-US" sz="1800" dirty="0" smtClean="0">
                <a:solidFill>
                  <a:srgbClr val="008000"/>
                </a:solidFill>
                <a:latin typeface="Comic Sans MS" pitchFamily="66" charset="0"/>
                <a:ea typeface="ＭＳ Ｐゴシック" charset="-128"/>
              </a:rPr>
              <a:t>XEC</a:t>
            </a:r>
            <a:endParaRPr lang="en-US" sz="1800" dirty="0" smtClean="0">
              <a:latin typeface="Comic Sans MS" pitchFamily="66" charset="0"/>
              <a:ea typeface="ＭＳ Ｐゴシック" charset="-128"/>
            </a:endParaRPr>
          </a:p>
          <a:p>
            <a:pPr eaLnBrk="1" hangingPunct="1">
              <a:buFont typeface="Wingdings" pitchFamily="2" charset="2"/>
              <a:buNone/>
              <a:defRPr/>
            </a:pPr>
            <a:r>
              <a:rPr lang="en-US" sz="1800" dirty="0" smtClean="0">
                <a:latin typeface="Comic Sans MS" pitchFamily="66" charset="0"/>
                <a:ea typeface="ＭＳ Ｐゴシック" charset="-128"/>
              </a:rPr>
              <a:t>	</a:t>
            </a:r>
            <a:r>
              <a:rPr lang="en-US" sz="1800" dirty="0" smtClean="0">
                <a:ea typeface="ＭＳ Ｐゴシック" charset="-128"/>
              </a:rPr>
              <a:t>(</a:t>
            </a:r>
            <a:r>
              <a:rPr lang="en-US" sz="1800" dirty="0" err="1" smtClean="0">
                <a:solidFill>
                  <a:srgbClr val="C00000"/>
                </a:solidFill>
                <a:ea typeface="ＭＳ Ｐゴシック" charset="-128"/>
              </a:rPr>
              <a:t>Az</a:t>
            </a:r>
            <a:r>
              <a:rPr lang="en-US" sz="1800" dirty="0" smtClean="0">
                <a:solidFill>
                  <a:srgbClr val="C00000"/>
                </a:solidFill>
                <a:ea typeface="ＭＳ Ｐゴシック" charset="-128"/>
              </a:rPr>
              <a:t>, Ax </a:t>
            </a:r>
            <a:r>
              <a:rPr lang="en-US" sz="1800" dirty="0" smtClean="0">
                <a:latin typeface="Comic Sans MS" pitchFamily="66" charset="0"/>
                <a:ea typeface="ＭＳ Ｐゴシック" charset="-128"/>
              </a:rPr>
              <a:t>for  </a:t>
            </a:r>
            <a:r>
              <a:rPr lang="en-US" sz="1800" dirty="0" smtClean="0">
                <a:solidFill>
                  <a:srgbClr val="008000"/>
                </a:solidFill>
                <a:latin typeface="Comic Sans MS" pitchFamily="66" charset="0"/>
                <a:ea typeface="ＭＳ Ｐゴシック" charset="-128"/>
              </a:rPr>
              <a:t>YEC</a:t>
            </a:r>
            <a:r>
              <a:rPr lang="en-US" sz="1800" dirty="0" smtClean="0">
                <a:ea typeface="ＭＳ Ｐゴシック" charset="-128"/>
              </a:rPr>
              <a:t>, </a:t>
            </a:r>
            <a:r>
              <a:rPr lang="en-US" sz="1800" dirty="0" smtClean="0">
                <a:solidFill>
                  <a:srgbClr val="C00000"/>
                </a:solidFill>
                <a:ea typeface="ＭＳ Ｐゴシック" charset="-128"/>
              </a:rPr>
              <a:t>Ax, Ay </a:t>
            </a:r>
            <a:r>
              <a:rPr lang="en-US" sz="1800" dirty="0" smtClean="0">
                <a:latin typeface="Comic Sans MS" pitchFamily="66" charset="0"/>
                <a:ea typeface="ＭＳ Ｐゴシック" charset="-128"/>
              </a:rPr>
              <a:t>for  </a:t>
            </a:r>
            <a:r>
              <a:rPr lang="en-US" sz="1800" dirty="0" smtClean="0">
                <a:solidFill>
                  <a:srgbClr val="008000"/>
                </a:solidFill>
                <a:latin typeface="Comic Sans MS" pitchFamily="66" charset="0"/>
                <a:ea typeface="ＭＳ Ｐゴシック" charset="-128"/>
              </a:rPr>
              <a:t>ZEC</a:t>
            </a:r>
            <a:r>
              <a:rPr lang="en-US" sz="1800" dirty="0" smtClean="0">
                <a:latin typeface="Comic Sans MS" pitchFamily="66" charset="0"/>
                <a:ea typeface="ＭＳ Ｐゴシック" charset="-128"/>
              </a:rPr>
              <a:t>) (coordinates of the cylinder axis); </a:t>
            </a:r>
            <a:r>
              <a:rPr lang="en-US" sz="1800" dirty="0" smtClean="0">
                <a:solidFill>
                  <a:srgbClr val="C00000"/>
                </a:solidFill>
                <a:ea typeface="ＭＳ Ｐゴシック" charset="-128"/>
              </a:rPr>
              <a:t>Ly, </a:t>
            </a:r>
            <a:r>
              <a:rPr lang="en-US" sz="1800" dirty="0" err="1" smtClean="0">
                <a:solidFill>
                  <a:srgbClr val="C00000"/>
                </a:solidFill>
                <a:ea typeface="ＭＳ Ｐゴシック" charset="-128"/>
              </a:rPr>
              <a:t>Lz</a:t>
            </a:r>
            <a:r>
              <a:rPr lang="en-US" sz="1800" dirty="0" smtClean="0">
                <a:solidFill>
                  <a:srgbClr val="C00000"/>
                </a:solidFill>
                <a:ea typeface="ＭＳ Ｐゴシック" charset="-128"/>
              </a:rPr>
              <a:t> </a:t>
            </a:r>
            <a:r>
              <a:rPr lang="en-US" sz="1800" dirty="0" smtClean="0">
                <a:latin typeface="Comic Sans MS" pitchFamily="66" charset="0"/>
                <a:ea typeface="ＭＳ Ｐゴシック" charset="-128"/>
              </a:rPr>
              <a:t>for </a:t>
            </a:r>
            <a:r>
              <a:rPr lang="en-US" sz="1800" dirty="0" smtClean="0">
                <a:solidFill>
                  <a:srgbClr val="008000"/>
                </a:solidFill>
                <a:latin typeface="Comic Sans MS" pitchFamily="66" charset="0"/>
                <a:ea typeface="ＭＳ Ｐゴシック" charset="-128"/>
              </a:rPr>
              <a:t>XEC</a:t>
            </a:r>
            <a:endParaRPr lang="en-US" sz="1800" dirty="0" smtClean="0">
              <a:latin typeface="Comic Sans MS" pitchFamily="66" charset="0"/>
              <a:ea typeface="ＭＳ Ｐゴシック" charset="-128"/>
            </a:endParaRPr>
          </a:p>
          <a:p>
            <a:pPr eaLnBrk="1" hangingPunct="1">
              <a:buFont typeface="Wingdings" pitchFamily="2" charset="2"/>
              <a:buNone/>
              <a:defRPr/>
            </a:pPr>
            <a:r>
              <a:rPr lang="en-US" sz="1800" dirty="0" smtClean="0">
                <a:latin typeface="Comic Sans MS" pitchFamily="66" charset="0"/>
                <a:ea typeface="ＭＳ Ｐゴシック" charset="-128"/>
              </a:rPr>
              <a:t>	</a:t>
            </a:r>
            <a:r>
              <a:rPr lang="en-US" sz="1800" dirty="0" smtClean="0">
                <a:ea typeface="ＭＳ Ｐゴシック" charset="-128"/>
              </a:rPr>
              <a:t>(</a:t>
            </a:r>
            <a:r>
              <a:rPr lang="en-US" sz="1800" dirty="0" err="1" smtClean="0">
                <a:solidFill>
                  <a:srgbClr val="C00000"/>
                </a:solidFill>
                <a:ea typeface="ＭＳ Ｐゴシック" charset="-128"/>
              </a:rPr>
              <a:t>Lz</a:t>
            </a:r>
            <a:r>
              <a:rPr lang="en-US" sz="1800" dirty="0" smtClean="0">
                <a:solidFill>
                  <a:srgbClr val="C00000"/>
                </a:solidFill>
                <a:ea typeface="ＭＳ Ｐゴシック" charset="-128"/>
              </a:rPr>
              <a:t>, Lx </a:t>
            </a:r>
            <a:r>
              <a:rPr lang="en-US" sz="1800" dirty="0" smtClean="0">
                <a:latin typeface="Comic Sans MS" pitchFamily="66" charset="0"/>
                <a:ea typeface="ＭＳ Ｐゴシック" charset="-128"/>
              </a:rPr>
              <a:t>for </a:t>
            </a:r>
            <a:r>
              <a:rPr lang="en-US" sz="1800" dirty="0" smtClean="0">
                <a:solidFill>
                  <a:srgbClr val="008000"/>
                </a:solidFill>
                <a:latin typeface="Comic Sans MS" pitchFamily="66" charset="0"/>
                <a:ea typeface="ＭＳ Ｐゴシック" charset="-128"/>
              </a:rPr>
              <a:t>YEC</a:t>
            </a:r>
            <a:r>
              <a:rPr lang="en-US" sz="1800" dirty="0" smtClean="0">
                <a:ea typeface="ＭＳ Ｐゴシック" charset="-128"/>
              </a:rPr>
              <a:t>, </a:t>
            </a:r>
            <a:r>
              <a:rPr lang="en-US" sz="1800" dirty="0" smtClean="0">
                <a:solidFill>
                  <a:srgbClr val="C00000"/>
                </a:solidFill>
                <a:ea typeface="ＭＳ Ｐゴシック" charset="-128"/>
              </a:rPr>
              <a:t>Lx, Ly </a:t>
            </a:r>
            <a:r>
              <a:rPr lang="en-US" sz="1800" dirty="0" smtClean="0">
                <a:latin typeface="Comic Sans MS" pitchFamily="66" charset="0"/>
                <a:ea typeface="ＭＳ Ｐゴシック" charset="-128"/>
              </a:rPr>
              <a:t>for </a:t>
            </a:r>
            <a:r>
              <a:rPr lang="en-US" sz="1800" dirty="0" smtClean="0">
                <a:solidFill>
                  <a:srgbClr val="008000"/>
                </a:solidFill>
                <a:latin typeface="Comic Sans MS" pitchFamily="66" charset="0"/>
                <a:ea typeface="ＭＳ Ｐゴシック" charset="-128"/>
              </a:rPr>
              <a:t>ZEC</a:t>
            </a:r>
            <a:r>
              <a:rPr lang="en-US" sz="1800" dirty="0" smtClean="0">
                <a:latin typeface="Comic Sans MS" pitchFamily="66" charset="0"/>
                <a:ea typeface="ＭＳ Ｐゴシック" charset="-128"/>
              </a:rPr>
              <a:t>)</a:t>
            </a:r>
            <a:r>
              <a:rPr lang="en-US" sz="1800" b="1" dirty="0" smtClean="0">
                <a:latin typeface="Comic Sans MS" pitchFamily="66" charset="0"/>
                <a:ea typeface="ＭＳ Ｐゴシック" charset="-128"/>
              </a:rPr>
              <a:t> </a:t>
            </a:r>
            <a:r>
              <a:rPr lang="en-US" sz="1800" dirty="0" smtClean="0">
                <a:latin typeface="Comic Sans MS" pitchFamily="66" charset="0"/>
                <a:ea typeface="ＭＳ Ｐゴシック" charset="-128"/>
              </a:rPr>
              <a:t>(semi-axes of the ellipse)</a:t>
            </a:r>
          </a:p>
          <a:p>
            <a:pPr>
              <a:defRPr/>
            </a:pPr>
            <a:endParaRPr lang="en-US" sz="1200" b="1" dirty="0" smtClean="0">
              <a:solidFill>
                <a:srgbClr val="008000"/>
              </a:solidFill>
              <a:effectLst>
                <a:outerShdw blurRad="38100" dist="38100" dir="2700000" algn="tl">
                  <a:srgbClr val="C0C0C0"/>
                </a:outerShdw>
              </a:effectLst>
              <a:ea typeface="ＭＳ Ｐゴシック" charset="-128"/>
            </a:endParaRPr>
          </a:p>
          <a:p>
            <a:pPr>
              <a:defRPr/>
            </a:pPr>
            <a:endParaRPr lang="en-US" sz="1600" b="1" dirty="0" smtClean="0">
              <a:solidFill>
                <a:srgbClr val="008000"/>
              </a:solidFill>
              <a:effectLst>
                <a:outerShdw blurRad="38100" dist="38100" dir="2700000" algn="tl">
                  <a:srgbClr val="C0C0C0"/>
                </a:outerShdw>
              </a:effectLst>
              <a:ea typeface="ＭＳ Ｐゴシック" charset="-128"/>
            </a:endParaRPr>
          </a:p>
        </p:txBody>
      </p:sp>
      <p:pic>
        <p:nvPicPr>
          <p:cNvPr id="20485" name="Picture 5" descr="ycc"/>
          <p:cNvPicPr>
            <a:picLocks noChangeAspect="1" noChangeArrowheads="1"/>
          </p:cNvPicPr>
          <p:nvPr/>
        </p:nvPicPr>
        <p:blipFill>
          <a:blip r:embed="rId2" cstate="print"/>
          <a:srcRect/>
          <a:stretch>
            <a:fillRect/>
          </a:stretch>
        </p:blipFill>
        <p:spPr bwMode="auto">
          <a:xfrm>
            <a:off x="852231" y="3429000"/>
            <a:ext cx="3956564" cy="2297360"/>
          </a:xfrm>
          <a:prstGeom prst="rect">
            <a:avLst/>
          </a:prstGeom>
          <a:noFill/>
          <a:ln w="9525">
            <a:noFill/>
            <a:miter lim="800000"/>
            <a:headEnd/>
            <a:tailEnd/>
          </a:ln>
        </p:spPr>
      </p:pic>
      <p:pic>
        <p:nvPicPr>
          <p:cNvPr id="20486" name="Picture 4" descr="xec"/>
          <p:cNvPicPr>
            <a:picLocks noChangeAspect="1" noChangeArrowheads="1"/>
          </p:cNvPicPr>
          <p:nvPr/>
        </p:nvPicPr>
        <p:blipFill>
          <a:blip r:embed="rId3" cstate="print"/>
          <a:srcRect/>
          <a:stretch>
            <a:fillRect/>
          </a:stretch>
        </p:blipFill>
        <p:spPr bwMode="auto">
          <a:xfrm>
            <a:off x="4606157" y="3429000"/>
            <a:ext cx="4070300" cy="2763800"/>
          </a:xfrm>
          <a:prstGeom prst="rect">
            <a:avLst/>
          </a:prstGeom>
          <a:noFill/>
          <a:ln w="9525">
            <a:noFill/>
            <a:miter lim="800000"/>
            <a:headEnd/>
            <a:tailEnd/>
          </a:ln>
        </p:spPr>
      </p:pic>
      <p:pic>
        <p:nvPicPr>
          <p:cNvPr id="7" name="Picture 6" descr="exe_zcc.png"/>
          <p:cNvPicPr>
            <a:picLocks noChangeAspect="1"/>
          </p:cNvPicPr>
          <p:nvPr/>
        </p:nvPicPr>
        <p:blipFill>
          <a:blip r:embed="rId4" cstate="print"/>
          <a:stretch>
            <a:fillRect/>
          </a:stretch>
        </p:blipFill>
        <p:spPr>
          <a:xfrm>
            <a:off x="71999" y="5733256"/>
            <a:ext cx="9000001" cy="62857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684213" y="333375"/>
            <a:ext cx="7772400" cy="609600"/>
          </a:xfrm>
        </p:spPr>
        <p:txBody>
          <a:bodyPr/>
          <a:lstStyle/>
          <a:p>
            <a:pPr eaLnBrk="1" hangingPunct="1">
              <a:defRPr/>
            </a:pPr>
            <a:r>
              <a:rPr lang="en-US" sz="2800" dirty="0" smtClean="0">
                <a:ea typeface="ＭＳ Ｐゴシック" charset="-128"/>
              </a:rPr>
              <a:t>Arbitrary generic quadric: </a:t>
            </a:r>
            <a:r>
              <a:rPr lang="en-US" sz="2800" b="1" dirty="0" smtClean="0">
                <a:solidFill>
                  <a:srgbClr val="008000"/>
                </a:solidFill>
                <a:effectLst>
                  <a:outerShdw blurRad="38100" dist="38100" dir="2700000" algn="tl">
                    <a:srgbClr val="C0C0C0"/>
                  </a:outerShdw>
                </a:effectLst>
                <a:ea typeface="ＭＳ Ｐゴシック" charset="-128"/>
              </a:rPr>
              <a:t>QUA</a:t>
            </a:r>
          </a:p>
        </p:txBody>
      </p:sp>
      <p:sp>
        <p:nvSpPr>
          <p:cNvPr id="21507" name="Rectangle 3"/>
          <p:cNvSpPr>
            <a:spLocks noGrp="1" noChangeArrowheads="1"/>
          </p:cNvSpPr>
          <p:nvPr>
            <p:ph idx="1"/>
          </p:nvPr>
        </p:nvSpPr>
        <p:spPr>
          <a:xfrm>
            <a:off x="611560" y="1124744"/>
            <a:ext cx="8135937" cy="5181600"/>
          </a:xfrm>
        </p:spPr>
        <p:txBody>
          <a:bodyPr/>
          <a:lstStyle/>
          <a:p>
            <a:pPr marL="0" indent="-180000" eaLnBrk="1" hangingPunct="1">
              <a:spcBef>
                <a:spcPts val="600"/>
              </a:spcBef>
              <a:buFont typeface="Wingdings" pitchFamily="2" charset="2"/>
              <a:buNone/>
            </a:pPr>
            <a:r>
              <a:rPr lang="en-US" dirty="0" smtClean="0">
                <a:latin typeface="Comic Sans MS" pitchFamily="66" charset="0"/>
              </a:rPr>
              <a:t>A </a:t>
            </a:r>
            <a:r>
              <a:rPr lang="en-US" dirty="0" smtClean="0">
                <a:solidFill>
                  <a:srgbClr val="008000"/>
                </a:solidFill>
                <a:latin typeface="Comic Sans MS" pitchFamily="66" charset="0"/>
              </a:rPr>
              <a:t>QUA </a:t>
            </a:r>
            <a:r>
              <a:rPr lang="en-US" dirty="0" smtClean="0">
                <a:latin typeface="Comic Sans MS" pitchFamily="66" charset="0"/>
              </a:rPr>
              <a:t>allows to insert a quadric surface</a:t>
            </a:r>
          </a:p>
          <a:p>
            <a:pPr marL="0" indent="-180000" eaLnBrk="1" hangingPunct="1">
              <a:spcBef>
                <a:spcPts val="600"/>
              </a:spcBef>
              <a:buFont typeface="Wingdings" pitchFamily="2" charset="2"/>
              <a:buNone/>
            </a:pPr>
            <a:r>
              <a:rPr lang="en-US" dirty="0" smtClean="0">
                <a:latin typeface="Comic Sans MS" pitchFamily="66" charset="0"/>
              </a:rPr>
              <a:t>This is defined by a 2</a:t>
            </a:r>
            <a:r>
              <a:rPr lang="en-US" baseline="30000" dirty="0" smtClean="0">
                <a:latin typeface="Comic Sans MS" pitchFamily="66" charset="0"/>
              </a:rPr>
              <a:t>nd</a:t>
            </a:r>
            <a:r>
              <a:rPr lang="en-US" dirty="0" smtClean="0">
                <a:latin typeface="Comic Sans MS" pitchFamily="66" charset="0"/>
              </a:rPr>
              <a:t> degree equation F(</a:t>
            </a:r>
            <a:r>
              <a:rPr lang="en-US" dirty="0" err="1" smtClean="0">
                <a:latin typeface="Comic Sans MS" pitchFamily="66" charset="0"/>
              </a:rPr>
              <a:t>x,y,z</a:t>
            </a:r>
            <a:r>
              <a:rPr lang="en-US" dirty="0" smtClean="0">
                <a:latin typeface="Comic Sans MS" pitchFamily="66" charset="0"/>
              </a:rPr>
              <a:t>) = 0</a:t>
            </a:r>
          </a:p>
          <a:p>
            <a:pPr marL="0" indent="-180000" eaLnBrk="1" hangingPunct="1">
              <a:spcBef>
                <a:spcPts val="600"/>
              </a:spcBef>
              <a:buFont typeface="Wingdings" pitchFamily="2" charset="2"/>
              <a:buNone/>
            </a:pPr>
            <a:endParaRPr lang="en-US" dirty="0" smtClean="0">
              <a:latin typeface="Comic Sans MS" pitchFamily="66" charset="0"/>
            </a:endParaRPr>
          </a:p>
          <a:p>
            <a:pPr marL="0" indent="-180000" eaLnBrk="1" hangingPunct="1">
              <a:spcBef>
                <a:spcPts val="600"/>
              </a:spcBef>
              <a:buFont typeface="Wingdings" pitchFamily="2" charset="2"/>
              <a:buNone/>
            </a:pPr>
            <a:r>
              <a:rPr lang="en-US" dirty="0" smtClean="0">
                <a:latin typeface="Comic Sans MS" pitchFamily="66" charset="0"/>
              </a:rPr>
              <a:t>Each </a:t>
            </a:r>
            <a:r>
              <a:rPr lang="en-US" dirty="0" smtClean="0">
                <a:solidFill>
                  <a:srgbClr val="008000"/>
                </a:solidFill>
                <a:latin typeface="Comic Sans MS" pitchFamily="66" charset="0"/>
              </a:rPr>
              <a:t>QUA </a:t>
            </a:r>
            <a:r>
              <a:rPr lang="en-US" dirty="0" smtClean="0">
                <a:latin typeface="Comic Sans MS" pitchFamily="66" charset="0"/>
              </a:rPr>
              <a:t>is defined by 10 numbers:</a:t>
            </a:r>
          </a:p>
          <a:p>
            <a:pPr marL="0" indent="-180000" eaLnBrk="1" hangingPunct="1">
              <a:spcBef>
                <a:spcPts val="600"/>
              </a:spcBef>
              <a:buFont typeface="Wingdings" pitchFamily="2" charset="2"/>
              <a:buNone/>
            </a:pPr>
            <a:r>
              <a:rPr lang="en-US" sz="2400" dirty="0" smtClean="0"/>
              <a:t>      </a:t>
            </a:r>
            <a:r>
              <a:rPr lang="en-US" sz="2400" dirty="0" err="1" smtClean="0">
                <a:solidFill>
                  <a:srgbClr val="C00000"/>
                </a:solidFill>
              </a:rPr>
              <a:t>A</a:t>
            </a:r>
            <a:r>
              <a:rPr lang="en-US" sz="2400" baseline="-25000" dirty="0" err="1" smtClean="0">
                <a:solidFill>
                  <a:srgbClr val="C00000"/>
                </a:solidFill>
              </a:rPr>
              <a:t>xx</a:t>
            </a:r>
            <a:r>
              <a:rPr lang="en-US" sz="2400" dirty="0" smtClean="0">
                <a:solidFill>
                  <a:srgbClr val="C00000"/>
                </a:solidFill>
              </a:rPr>
              <a:t>, </a:t>
            </a:r>
            <a:r>
              <a:rPr lang="en-US" sz="2400" dirty="0" err="1" smtClean="0">
                <a:solidFill>
                  <a:srgbClr val="C00000"/>
                </a:solidFill>
              </a:rPr>
              <a:t>A</a:t>
            </a:r>
            <a:r>
              <a:rPr lang="en-US" sz="2400" baseline="-25000" dirty="0" err="1" smtClean="0">
                <a:solidFill>
                  <a:srgbClr val="C00000"/>
                </a:solidFill>
              </a:rPr>
              <a:t>yy</a:t>
            </a:r>
            <a:r>
              <a:rPr lang="en-US" sz="2400" dirty="0" smtClean="0">
                <a:solidFill>
                  <a:srgbClr val="C00000"/>
                </a:solidFill>
              </a:rPr>
              <a:t>, </a:t>
            </a:r>
            <a:r>
              <a:rPr lang="en-US" sz="2400" dirty="0" err="1" smtClean="0">
                <a:solidFill>
                  <a:srgbClr val="C00000"/>
                </a:solidFill>
              </a:rPr>
              <a:t>A</a:t>
            </a:r>
            <a:r>
              <a:rPr lang="en-US" sz="2400" baseline="-25000" dirty="0" err="1" smtClean="0">
                <a:solidFill>
                  <a:srgbClr val="C00000"/>
                </a:solidFill>
              </a:rPr>
              <a:t>zz</a:t>
            </a:r>
            <a:r>
              <a:rPr lang="en-US" sz="2400" dirty="0" smtClean="0">
                <a:solidFill>
                  <a:srgbClr val="C00000"/>
                </a:solidFill>
              </a:rPr>
              <a:t>, </a:t>
            </a:r>
            <a:r>
              <a:rPr lang="en-US" sz="2400" dirty="0" err="1" smtClean="0">
                <a:solidFill>
                  <a:srgbClr val="C00000"/>
                </a:solidFill>
              </a:rPr>
              <a:t>A</a:t>
            </a:r>
            <a:r>
              <a:rPr lang="en-US" sz="2400" baseline="-25000" dirty="0" err="1" smtClean="0">
                <a:solidFill>
                  <a:srgbClr val="C00000"/>
                </a:solidFill>
              </a:rPr>
              <a:t>xy</a:t>
            </a:r>
            <a:r>
              <a:rPr lang="en-US" sz="2400" dirty="0" smtClean="0">
                <a:solidFill>
                  <a:srgbClr val="C00000"/>
                </a:solidFill>
              </a:rPr>
              <a:t>, </a:t>
            </a:r>
            <a:r>
              <a:rPr lang="en-US" sz="2400" dirty="0" err="1" smtClean="0">
                <a:solidFill>
                  <a:srgbClr val="C00000"/>
                </a:solidFill>
              </a:rPr>
              <a:t>A</a:t>
            </a:r>
            <a:r>
              <a:rPr lang="en-US" sz="2400" baseline="-25000" dirty="0" err="1" smtClean="0">
                <a:solidFill>
                  <a:srgbClr val="C00000"/>
                </a:solidFill>
              </a:rPr>
              <a:t>xz</a:t>
            </a:r>
            <a:r>
              <a:rPr lang="en-US" sz="2400" dirty="0" smtClean="0">
                <a:solidFill>
                  <a:srgbClr val="C00000"/>
                </a:solidFill>
              </a:rPr>
              <a:t>, </a:t>
            </a:r>
            <a:r>
              <a:rPr lang="en-US" sz="2400" dirty="0" err="1" smtClean="0">
                <a:solidFill>
                  <a:srgbClr val="C00000"/>
                </a:solidFill>
              </a:rPr>
              <a:t>A</a:t>
            </a:r>
            <a:r>
              <a:rPr lang="en-US" sz="2400" baseline="-25000" dirty="0" err="1" smtClean="0">
                <a:solidFill>
                  <a:srgbClr val="C00000"/>
                </a:solidFill>
              </a:rPr>
              <a:t>yz</a:t>
            </a:r>
            <a:r>
              <a:rPr lang="en-US" sz="2400" dirty="0" smtClean="0">
                <a:solidFill>
                  <a:srgbClr val="C00000"/>
                </a:solidFill>
              </a:rPr>
              <a:t>, A</a:t>
            </a:r>
            <a:r>
              <a:rPr lang="en-US" sz="2400" baseline="-25000" dirty="0" smtClean="0">
                <a:solidFill>
                  <a:srgbClr val="C00000"/>
                </a:solidFill>
              </a:rPr>
              <a:t>x</a:t>
            </a:r>
            <a:r>
              <a:rPr lang="en-US" sz="2400" dirty="0" smtClean="0">
                <a:solidFill>
                  <a:srgbClr val="C00000"/>
                </a:solidFill>
              </a:rPr>
              <a:t>, A</a:t>
            </a:r>
            <a:r>
              <a:rPr lang="en-US" sz="2400" baseline="-25000" dirty="0" smtClean="0">
                <a:solidFill>
                  <a:srgbClr val="C00000"/>
                </a:solidFill>
              </a:rPr>
              <a:t>y</a:t>
            </a:r>
            <a:r>
              <a:rPr lang="en-US" sz="2400" dirty="0" smtClean="0">
                <a:solidFill>
                  <a:srgbClr val="C00000"/>
                </a:solidFill>
              </a:rPr>
              <a:t>, </a:t>
            </a:r>
            <a:r>
              <a:rPr lang="en-US" sz="2400" dirty="0" err="1" smtClean="0">
                <a:solidFill>
                  <a:srgbClr val="C00000"/>
                </a:solidFill>
              </a:rPr>
              <a:t>A</a:t>
            </a:r>
            <a:r>
              <a:rPr lang="en-US" sz="2400" baseline="-25000" dirty="0" err="1" smtClean="0">
                <a:solidFill>
                  <a:srgbClr val="C00000"/>
                </a:solidFill>
              </a:rPr>
              <a:t>z</a:t>
            </a:r>
            <a:r>
              <a:rPr lang="en-US" sz="2400" dirty="0" smtClean="0">
                <a:solidFill>
                  <a:srgbClr val="C00000"/>
                </a:solidFill>
              </a:rPr>
              <a:t>, A</a:t>
            </a:r>
            <a:r>
              <a:rPr lang="en-US" sz="2400" baseline="-25000" dirty="0" smtClean="0">
                <a:solidFill>
                  <a:srgbClr val="C00000"/>
                </a:solidFill>
              </a:rPr>
              <a:t>0</a:t>
            </a:r>
          </a:p>
          <a:p>
            <a:pPr marL="0" indent="-180000" eaLnBrk="1" hangingPunct="1">
              <a:spcBef>
                <a:spcPts val="600"/>
              </a:spcBef>
              <a:buFont typeface="Wingdings" pitchFamily="2" charset="2"/>
              <a:buNone/>
            </a:pPr>
            <a:r>
              <a:rPr lang="en-US" dirty="0" smtClean="0"/>
              <a:t>      </a:t>
            </a:r>
            <a:r>
              <a:rPr lang="en-US" dirty="0" smtClean="0">
                <a:latin typeface="Comic Sans MS" pitchFamily="66" charset="0"/>
              </a:rPr>
              <a:t>corresponding to the equation:</a:t>
            </a:r>
          </a:p>
          <a:p>
            <a:pPr marL="0" indent="-180000" eaLnBrk="1" hangingPunct="1">
              <a:spcBef>
                <a:spcPts val="600"/>
              </a:spcBef>
              <a:buFont typeface="Wingdings" pitchFamily="2" charset="2"/>
              <a:buNone/>
            </a:pPr>
            <a:r>
              <a:rPr lang="en-US" sz="2400" dirty="0" smtClean="0"/>
              <a:t>      </a:t>
            </a:r>
            <a:r>
              <a:rPr lang="en-US" sz="2400" dirty="0" err="1" smtClean="0">
                <a:solidFill>
                  <a:srgbClr val="C00000"/>
                </a:solidFill>
              </a:rPr>
              <a:t>A</a:t>
            </a:r>
            <a:r>
              <a:rPr lang="en-US" sz="2400" baseline="-25000" dirty="0" err="1" smtClean="0">
                <a:solidFill>
                  <a:srgbClr val="C00000"/>
                </a:solidFill>
              </a:rPr>
              <a:t>xx</a:t>
            </a:r>
            <a:r>
              <a:rPr lang="en-US" sz="2400" dirty="0" smtClean="0"/>
              <a:t> x</a:t>
            </a:r>
            <a:r>
              <a:rPr lang="en-US" sz="2400" baseline="30000" dirty="0" smtClean="0"/>
              <a:t>2</a:t>
            </a:r>
            <a:r>
              <a:rPr lang="en-US" sz="2400" dirty="0" smtClean="0"/>
              <a:t> + </a:t>
            </a:r>
            <a:r>
              <a:rPr lang="en-US" sz="2400" dirty="0" err="1" smtClean="0">
                <a:solidFill>
                  <a:srgbClr val="C00000"/>
                </a:solidFill>
              </a:rPr>
              <a:t>A</a:t>
            </a:r>
            <a:r>
              <a:rPr lang="en-US" sz="2400" baseline="-25000" dirty="0" err="1" smtClean="0">
                <a:solidFill>
                  <a:srgbClr val="C00000"/>
                </a:solidFill>
              </a:rPr>
              <a:t>yy</a:t>
            </a:r>
            <a:r>
              <a:rPr lang="en-US" sz="2400" dirty="0" smtClean="0"/>
              <a:t> y</a:t>
            </a:r>
            <a:r>
              <a:rPr lang="en-US" sz="2400" baseline="30000" dirty="0" smtClean="0"/>
              <a:t>2</a:t>
            </a:r>
            <a:r>
              <a:rPr lang="en-US" sz="2400" dirty="0" smtClean="0"/>
              <a:t> + </a:t>
            </a:r>
            <a:r>
              <a:rPr lang="en-US" sz="2400" dirty="0" err="1" smtClean="0">
                <a:solidFill>
                  <a:srgbClr val="C00000"/>
                </a:solidFill>
              </a:rPr>
              <a:t>A</a:t>
            </a:r>
            <a:r>
              <a:rPr lang="en-US" sz="2400" baseline="-25000" dirty="0" err="1" smtClean="0">
                <a:solidFill>
                  <a:srgbClr val="C00000"/>
                </a:solidFill>
              </a:rPr>
              <a:t>zz</a:t>
            </a:r>
            <a:r>
              <a:rPr lang="en-US" sz="2400" dirty="0" smtClean="0"/>
              <a:t> z</a:t>
            </a:r>
            <a:r>
              <a:rPr lang="en-US" sz="2400" baseline="30000" dirty="0" smtClean="0"/>
              <a:t>2</a:t>
            </a:r>
            <a:r>
              <a:rPr lang="en-US" sz="2400" dirty="0" smtClean="0"/>
              <a:t> + </a:t>
            </a:r>
            <a:r>
              <a:rPr lang="en-US" sz="2400" dirty="0" err="1" smtClean="0">
                <a:solidFill>
                  <a:srgbClr val="C00000"/>
                </a:solidFill>
              </a:rPr>
              <a:t>A</a:t>
            </a:r>
            <a:r>
              <a:rPr lang="en-US" sz="2400" baseline="-25000" dirty="0" err="1" smtClean="0">
                <a:solidFill>
                  <a:srgbClr val="C00000"/>
                </a:solidFill>
              </a:rPr>
              <a:t>xy</a:t>
            </a:r>
            <a:r>
              <a:rPr lang="en-US" sz="2400" dirty="0" smtClean="0"/>
              <a:t> </a:t>
            </a:r>
            <a:r>
              <a:rPr lang="en-US" sz="2400" dirty="0" err="1" smtClean="0"/>
              <a:t>xy</a:t>
            </a:r>
            <a:r>
              <a:rPr lang="en-US" sz="2400" dirty="0" smtClean="0"/>
              <a:t> + </a:t>
            </a:r>
            <a:r>
              <a:rPr lang="en-US" sz="2400" dirty="0" err="1" smtClean="0">
                <a:solidFill>
                  <a:srgbClr val="C00000"/>
                </a:solidFill>
              </a:rPr>
              <a:t>A</a:t>
            </a:r>
            <a:r>
              <a:rPr lang="en-US" sz="2400" baseline="-25000" dirty="0" err="1" smtClean="0">
                <a:solidFill>
                  <a:srgbClr val="C00000"/>
                </a:solidFill>
              </a:rPr>
              <a:t>xz</a:t>
            </a:r>
            <a:r>
              <a:rPr lang="en-US" sz="2400" dirty="0" smtClean="0"/>
              <a:t> </a:t>
            </a:r>
            <a:r>
              <a:rPr lang="en-US" sz="2400" dirty="0" err="1" smtClean="0"/>
              <a:t>xz</a:t>
            </a:r>
            <a:r>
              <a:rPr lang="en-US" sz="2400" dirty="0" smtClean="0"/>
              <a:t> + </a:t>
            </a:r>
            <a:r>
              <a:rPr lang="en-US" sz="2400" dirty="0" err="1" smtClean="0">
                <a:solidFill>
                  <a:srgbClr val="C00000"/>
                </a:solidFill>
              </a:rPr>
              <a:t>A</a:t>
            </a:r>
            <a:r>
              <a:rPr lang="en-US" sz="2400" baseline="-25000" dirty="0" err="1" smtClean="0">
                <a:solidFill>
                  <a:srgbClr val="C00000"/>
                </a:solidFill>
              </a:rPr>
              <a:t>yz</a:t>
            </a:r>
            <a:r>
              <a:rPr lang="en-US" sz="2400" dirty="0" smtClean="0"/>
              <a:t> </a:t>
            </a:r>
            <a:r>
              <a:rPr lang="en-US" sz="2400" dirty="0" err="1" smtClean="0"/>
              <a:t>yz</a:t>
            </a:r>
            <a:r>
              <a:rPr lang="en-US" sz="2400" dirty="0" smtClean="0"/>
              <a:t> +</a:t>
            </a:r>
          </a:p>
          <a:p>
            <a:pPr marL="0" indent="-180000" eaLnBrk="1" hangingPunct="1">
              <a:spcBef>
                <a:spcPts val="600"/>
              </a:spcBef>
              <a:buFont typeface="Wingdings" pitchFamily="2" charset="2"/>
              <a:buNone/>
            </a:pPr>
            <a:r>
              <a:rPr lang="en-US" sz="2400" dirty="0" smtClean="0"/>
              <a:t>          + </a:t>
            </a:r>
            <a:r>
              <a:rPr lang="en-US" sz="2400" dirty="0" smtClean="0">
                <a:solidFill>
                  <a:srgbClr val="C00000"/>
                </a:solidFill>
              </a:rPr>
              <a:t>A</a:t>
            </a:r>
            <a:r>
              <a:rPr lang="en-US" sz="2400" baseline="-25000" dirty="0" smtClean="0">
                <a:solidFill>
                  <a:srgbClr val="C00000"/>
                </a:solidFill>
              </a:rPr>
              <a:t>x</a:t>
            </a:r>
            <a:r>
              <a:rPr lang="en-US" sz="2400" dirty="0" smtClean="0"/>
              <a:t> x + </a:t>
            </a:r>
            <a:r>
              <a:rPr lang="en-US" sz="2400" dirty="0" smtClean="0">
                <a:solidFill>
                  <a:srgbClr val="C00000"/>
                </a:solidFill>
              </a:rPr>
              <a:t>A</a:t>
            </a:r>
            <a:r>
              <a:rPr lang="en-US" sz="2400" baseline="-25000" dirty="0" smtClean="0">
                <a:solidFill>
                  <a:srgbClr val="C00000"/>
                </a:solidFill>
              </a:rPr>
              <a:t>y</a:t>
            </a:r>
            <a:r>
              <a:rPr lang="en-US" sz="2400" dirty="0" smtClean="0"/>
              <a:t> y + </a:t>
            </a:r>
            <a:r>
              <a:rPr lang="en-US" sz="2400" dirty="0" err="1" smtClean="0">
                <a:solidFill>
                  <a:srgbClr val="C00000"/>
                </a:solidFill>
              </a:rPr>
              <a:t>A</a:t>
            </a:r>
            <a:r>
              <a:rPr lang="en-US" sz="2400" baseline="-25000" dirty="0" err="1" smtClean="0">
                <a:solidFill>
                  <a:srgbClr val="C00000"/>
                </a:solidFill>
              </a:rPr>
              <a:t>z</a:t>
            </a:r>
            <a:r>
              <a:rPr lang="en-US" sz="2400" dirty="0" smtClean="0"/>
              <a:t> x + </a:t>
            </a:r>
            <a:r>
              <a:rPr lang="en-US" sz="2400" dirty="0" smtClean="0">
                <a:solidFill>
                  <a:srgbClr val="C00000"/>
                </a:solidFill>
              </a:rPr>
              <a:t>A</a:t>
            </a:r>
            <a:r>
              <a:rPr lang="en-US" sz="2400" baseline="-25000" dirty="0" smtClean="0">
                <a:solidFill>
                  <a:srgbClr val="C00000"/>
                </a:solidFill>
              </a:rPr>
              <a:t>0</a:t>
            </a:r>
            <a:r>
              <a:rPr lang="en-US" sz="2400" dirty="0" smtClean="0"/>
              <a:t> = 0</a:t>
            </a:r>
          </a:p>
          <a:p>
            <a:pPr marL="0" indent="-180000" eaLnBrk="1" hangingPunct="1">
              <a:spcBef>
                <a:spcPts val="600"/>
              </a:spcBef>
              <a:buFont typeface="Wingdings" pitchFamily="2" charset="2"/>
              <a:buNone/>
            </a:pPr>
            <a:endParaRPr lang="en-US" dirty="0" smtClean="0"/>
          </a:p>
          <a:p>
            <a:pPr marL="0" indent="-180000" eaLnBrk="1" hangingPunct="1">
              <a:spcBef>
                <a:spcPts val="600"/>
              </a:spcBef>
              <a:buFont typeface="Wingdings" pitchFamily="2" charset="2"/>
              <a:buNone/>
            </a:pPr>
            <a:endParaRPr lang="en-US" dirty="0" smtClean="0"/>
          </a:p>
          <a:p>
            <a:pPr marL="0" indent="-180000" eaLnBrk="1" hangingPunct="1">
              <a:spcBef>
                <a:spcPts val="600"/>
              </a:spcBef>
              <a:buFont typeface="Wingdings" pitchFamily="2" charset="2"/>
              <a:buNone/>
            </a:pPr>
            <a:r>
              <a:rPr lang="en-US" sz="1800" dirty="0" smtClean="0"/>
              <a:t> </a:t>
            </a:r>
          </a:p>
          <a:p>
            <a:pPr marL="0" indent="-180000" eaLnBrk="1" hangingPunct="1">
              <a:spcBef>
                <a:spcPts val="600"/>
              </a:spcBef>
              <a:buFont typeface="Wingdings" pitchFamily="2" charset="2"/>
              <a:buNone/>
            </a:pPr>
            <a:r>
              <a:rPr lang="en-US" sz="1800" dirty="0" smtClean="0"/>
              <a:t>     </a:t>
            </a:r>
            <a:r>
              <a:rPr lang="en-US" sz="1800" dirty="0" smtClean="0">
                <a:latin typeface="Comic Sans MS" pitchFamily="66" charset="0"/>
              </a:rPr>
              <a:t>A QUA definition extends over two cards in default fixed format,</a:t>
            </a:r>
          </a:p>
          <a:p>
            <a:pPr marL="0" indent="-180000" eaLnBrk="1" hangingPunct="1">
              <a:spcBef>
                <a:spcPts val="600"/>
              </a:spcBef>
              <a:buFont typeface="Wingdings" pitchFamily="2" charset="2"/>
              <a:buNone/>
            </a:pPr>
            <a:r>
              <a:rPr lang="en-US" sz="1800" dirty="0" smtClean="0">
                <a:latin typeface="Comic Sans MS" pitchFamily="66" charset="0"/>
              </a:rPr>
              <a:t>      and over 4 cards in high-accuracy body fixed format.</a:t>
            </a:r>
          </a:p>
          <a:p>
            <a:pPr marL="84138" indent="0" eaLnBrk="1" hangingPunct="1">
              <a:buFont typeface="Wingdings" pitchFamily="2" charset="2"/>
              <a:buNone/>
            </a:pPr>
            <a:endParaRPr lang="en-US" sz="1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sz="quarter"/>
          </p:nvPr>
        </p:nvSpPr>
        <p:spPr/>
        <p:txBody>
          <a:bodyPr/>
          <a:lstStyle/>
          <a:p>
            <a:pPr algn="ctr"/>
            <a:r>
              <a:rPr lang="en-US" sz="8000" smtClean="0"/>
              <a:t>Regions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smtClean="0"/>
              <a:t>Concept</a:t>
            </a:r>
          </a:p>
        </p:txBody>
      </p:sp>
      <p:sp>
        <p:nvSpPr>
          <p:cNvPr id="23555" name="Rectangle 3"/>
          <p:cNvSpPr>
            <a:spLocks noGrp="1" noChangeArrowheads="1"/>
          </p:cNvSpPr>
          <p:nvPr>
            <p:ph type="body" sz="half" idx="1"/>
          </p:nvPr>
        </p:nvSpPr>
        <p:spPr>
          <a:xfrm>
            <a:off x="827088" y="1125538"/>
            <a:ext cx="7923212" cy="5181600"/>
          </a:xfrm>
        </p:spPr>
        <p:txBody>
          <a:bodyPr/>
          <a:lstStyle/>
          <a:p>
            <a:pPr marL="84138" indent="0" eaLnBrk="1" hangingPunct="1">
              <a:buFont typeface="Wingdings" pitchFamily="2" charset="2"/>
              <a:buNone/>
            </a:pPr>
            <a:r>
              <a:rPr lang="en-US" dirty="0" smtClean="0">
                <a:solidFill>
                  <a:srgbClr val="800000"/>
                </a:solidFill>
                <a:latin typeface="Comic Sans MS" pitchFamily="66" charset="0"/>
              </a:rPr>
              <a:t>Regions</a:t>
            </a:r>
            <a:r>
              <a:rPr lang="en-US" dirty="0" smtClean="0">
                <a:latin typeface="Comic Sans MS" pitchFamily="66" charset="0"/>
              </a:rPr>
              <a:t> are defined as </a:t>
            </a:r>
            <a:r>
              <a:rPr lang="en-US" dirty="0" smtClean="0">
                <a:solidFill>
                  <a:srgbClr val="800000"/>
                </a:solidFill>
                <a:latin typeface="Comic Sans MS" pitchFamily="66" charset="0"/>
              </a:rPr>
              <a:t>combinations of bodies</a:t>
            </a:r>
            <a:r>
              <a:rPr lang="en-US" dirty="0" smtClean="0">
                <a:latin typeface="Comic Sans MS" pitchFamily="66" charset="0"/>
              </a:rPr>
              <a:t> obtained by </a:t>
            </a:r>
            <a:r>
              <a:rPr lang="en-US" dirty="0" err="1" smtClean="0">
                <a:latin typeface="Comic Sans MS" pitchFamily="66" charset="0"/>
              </a:rPr>
              <a:t>boolean</a:t>
            </a:r>
            <a:r>
              <a:rPr lang="en-US" dirty="0" smtClean="0">
                <a:latin typeface="Comic Sans MS" pitchFamily="66" charset="0"/>
              </a:rPr>
              <a:t> operations:</a:t>
            </a:r>
          </a:p>
          <a:p>
            <a:pPr marL="84138" indent="0" eaLnBrk="1" hangingPunct="1">
              <a:buFont typeface="Wingdings" pitchFamily="2" charset="2"/>
              <a:buNone/>
            </a:pPr>
            <a:r>
              <a:rPr lang="en-US" dirty="0" smtClean="0"/>
              <a:t>		</a:t>
            </a:r>
          </a:p>
          <a:p>
            <a:pPr marL="84138" indent="0" eaLnBrk="1" hangingPunct="1">
              <a:buFont typeface="Wingdings" pitchFamily="2" charset="2"/>
              <a:buNone/>
            </a:pPr>
            <a:endParaRPr lang="en-US" dirty="0" smtClean="0"/>
          </a:p>
          <a:p>
            <a:pPr marL="84138" indent="0" eaLnBrk="1" hangingPunct="1">
              <a:buFont typeface="Wingdings" pitchFamily="2" charset="2"/>
              <a:buNone/>
            </a:pPr>
            <a:endParaRPr lang="en-US" dirty="0" smtClean="0"/>
          </a:p>
          <a:p>
            <a:pPr marL="84138" indent="0" eaLnBrk="1" hangingPunct="1">
              <a:buFont typeface="Wingdings" pitchFamily="2" charset="2"/>
              <a:buNone/>
            </a:pPr>
            <a:endParaRPr lang="en-US" dirty="0" smtClean="0"/>
          </a:p>
          <a:p>
            <a:pPr marL="84138" indent="0" eaLnBrk="1" hangingPunct="1">
              <a:buFont typeface="Wingdings" pitchFamily="2" charset="2"/>
              <a:buNone/>
            </a:pPr>
            <a:endParaRPr lang="en-US" dirty="0" smtClean="0"/>
          </a:p>
          <a:p>
            <a:pPr marL="84138" indent="0" eaLnBrk="1" hangingPunct="1">
              <a:buFont typeface="Wingdings" pitchFamily="2" charset="2"/>
              <a:buNone/>
            </a:pPr>
            <a:endParaRPr lang="en-US" dirty="0" smtClean="0"/>
          </a:p>
          <a:p>
            <a:pPr marL="84138" indent="0" eaLnBrk="1" hangingPunct="1">
              <a:buFont typeface="Wingdings" pitchFamily="2" charset="2"/>
              <a:buNone/>
            </a:pPr>
            <a:endParaRPr lang="en-US" dirty="0" smtClean="0"/>
          </a:p>
          <a:p>
            <a:pPr marL="84138" indent="0" eaLnBrk="1" hangingPunct="1">
              <a:buFont typeface="Wingdings" pitchFamily="2" charset="2"/>
              <a:buNone/>
            </a:pPr>
            <a:r>
              <a:rPr lang="en-US" dirty="0" smtClean="0">
                <a:solidFill>
                  <a:srgbClr val="CC0000"/>
                </a:solidFill>
                <a:latin typeface="Comic Sans MS" pitchFamily="66" charset="0"/>
              </a:rPr>
              <a:t>Regions</a:t>
            </a:r>
            <a:r>
              <a:rPr lang="en-US" dirty="0" smtClean="0">
                <a:latin typeface="Comic Sans MS" pitchFamily="66" charset="0"/>
              </a:rPr>
              <a:t> are not necessarily simply connected (they can be the union of two or more non contiguous or partially </a:t>
            </a:r>
            <a:r>
              <a:rPr lang="en-US" dirty="0" smtClean="0">
                <a:solidFill>
                  <a:srgbClr val="CC0000"/>
                </a:solidFill>
                <a:latin typeface="Comic Sans MS" pitchFamily="66" charset="0"/>
              </a:rPr>
              <a:t>overlapping zones</a:t>
            </a:r>
            <a:r>
              <a:rPr lang="en-US" dirty="0" smtClean="0">
                <a:latin typeface="Comic Sans MS" pitchFamily="66" charset="0"/>
              </a:rPr>
              <a:t>) but must be of </a:t>
            </a:r>
            <a:r>
              <a:rPr lang="en-US" dirty="0" smtClean="0">
                <a:solidFill>
                  <a:srgbClr val="CC0000"/>
                </a:solidFill>
                <a:latin typeface="Comic Sans MS" pitchFamily="66" charset="0"/>
              </a:rPr>
              <a:t>homogeneous material composition</a:t>
            </a:r>
            <a:endParaRPr lang="en-US" dirty="0" smtClean="0">
              <a:latin typeface="Comic Sans MS" pitchFamily="66" charset="0"/>
            </a:endParaRPr>
          </a:p>
          <a:p>
            <a:pPr marL="84138" indent="0" eaLnBrk="1" hangingPunct="1">
              <a:buFont typeface="Wingdings" pitchFamily="2" charset="2"/>
              <a:buNone/>
            </a:pPr>
            <a:endParaRPr lang="en-US" dirty="0" smtClean="0">
              <a:latin typeface="Comic Sans MS" pitchFamily="66" charset="0"/>
            </a:endParaRPr>
          </a:p>
          <a:p>
            <a:pPr marL="84138" indent="0">
              <a:buNone/>
            </a:pPr>
            <a:r>
              <a:rPr lang="en-US" dirty="0" smtClean="0">
                <a:solidFill>
                  <a:srgbClr val="C00000"/>
                </a:solidFill>
                <a:latin typeface="Comic Sans MS" pitchFamily="66" charset="0"/>
              </a:rPr>
              <a:t>Each point of space must belong to </a:t>
            </a:r>
            <a:r>
              <a:rPr lang="en-US" dirty="0" smtClean="0">
                <a:solidFill>
                  <a:srgbClr val="008000"/>
                </a:solidFill>
                <a:latin typeface="Comic Sans MS" pitchFamily="66" charset="0"/>
              </a:rPr>
              <a:t>one and only one </a:t>
            </a:r>
            <a:r>
              <a:rPr lang="en-US" dirty="0" smtClean="0">
                <a:solidFill>
                  <a:srgbClr val="C00000"/>
                </a:solidFill>
                <a:latin typeface="Comic Sans MS" pitchFamily="66" charset="0"/>
              </a:rPr>
              <a:t>region!</a:t>
            </a:r>
            <a:endParaRPr lang="en-US" dirty="0" smtClean="0"/>
          </a:p>
        </p:txBody>
      </p:sp>
      <p:graphicFrame>
        <p:nvGraphicFramePr>
          <p:cNvPr id="200844" name="Group 140"/>
          <p:cNvGraphicFramePr>
            <a:graphicFrameLocks noGrp="1"/>
          </p:cNvGraphicFramePr>
          <p:nvPr>
            <p:ph sz="half" idx="2"/>
          </p:nvPr>
        </p:nvGraphicFramePr>
        <p:xfrm>
          <a:off x="900113" y="2125663"/>
          <a:ext cx="7632700" cy="1943101"/>
        </p:xfrm>
        <a:graphic>
          <a:graphicData uri="http://schemas.openxmlformats.org/drawingml/2006/table">
            <a:tbl>
              <a:tblPr/>
              <a:tblGrid>
                <a:gridCol w="2591767"/>
                <a:gridCol w="1368152"/>
                <a:gridCol w="1766193"/>
                <a:gridCol w="1906588"/>
              </a:tblGrid>
              <a:tr h="479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1" i="0" u="none" strike="noStrike" cap="none" normalizeH="0" baseline="0" dirty="0" smtClean="0">
                        <a:ln>
                          <a:noFill/>
                        </a:ln>
                        <a:solidFill>
                          <a:schemeClr val="tx1"/>
                        </a:solidFill>
                        <a:effectLst/>
                        <a:latin typeface="Tahoma" pitchFamily="34" charset="0"/>
                        <a:ea typeface="ＭＳ Ｐゴシック" charset="-128"/>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ea typeface="ＭＳ Ｐゴシック" charset="-128"/>
                        </a:rPr>
                        <a:t>Union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ea typeface="ＭＳ Ｐゴシック" charset="-128"/>
                        </a:rPr>
                        <a:t>Subtraction</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ea typeface="ＭＳ Ｐゴシック" charset="-128"/>
                        </a:rPr>
                        <a:t>Intersection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rgbClr val="CC0000"/>
                          </a:solidFill>
                          <a:effectLst/>
                          <a:latin typeface="Comic Sans MS" pitchFamily="66" charset="0"/>
                          <a:ea typeface="ＭＳ Ｐゴシック" charset="-128"/>
                        </a:rPr>
                        <a:t>Name based format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rgbClr val="CC0000"/>
                          </a:solidFill>
                          <a:effectLst/>
                          <a:latin typeface="Tahoma" pitchFamily="34" charset="0"/>
                          <a:ea typeface="ＭＳ Ｐゴシック" charset="-128"/>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rgbClr val="CC0000"/>
                          </a:solidFill>
                          <a:effectLst/>
                          <a:latin typeface="Tahoma" pitchFamily="34" charset="0"/>
                          <a:ea typeface="ＭＳ Ｐゴシック" charset="-128"/>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rgbClr val="CC0000"/>
                          </a:solidFill>
                          <a:effectLst/>
                          <a:latin typeface="Tahoma" pitchFamily="34" charset="0"/>
                          <a:ea typeface="ＭＳ Ｐゴシック" charset="-128"/>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89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Comic Sans MS" pitchFamily="66" charset="0"/>
                          <a:ea typeface="ＭＳ Ｐゴシック" charset="-128"/>
                        </a:rPr>
                        <a:t>Fixed format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ea typeface="ＭＳ Ｐゴシック" charset="-128"/>
                        </a:rPr>
                        <a:t>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ea typeface="ＭＳ Ｐゴシック" charset="-128"/>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ea typeface="ＭＳ Ｐゴシック" charset="-128"/>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873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0" i="0" u="none" strike="noStrike" cap="none" normalizeH="0" baseline="0" dirty="0" smtClean="0">
                          <a:ln>
                            <a:noFill/>
                          </a:ln>
                          <a:solidFill>
                            <a:srgbClr val="000000"/>
                          </a:solidFill>
                          <a:effectLst/>
                          <a:latin typeface="Comic Sans MS" pitchFamily="66" charset="0"/>
                          <a:ea typeface="ＭＳ Ｐゴシック" charset="-128"/>
                        </a:rPr>
                        <a:t>Mathematically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rgbClr val="000000"/>
                          </a:solidFill>
                          <a:effectLst/>
                          <a:latin typeface="Tahoma" pitchFamily="34" charset="0"/>
                          <a:ea typeface="ＭＳ Ｐゴシック" charset="-128"/>
                          <a:sym typeface="Symbol" pitchFamily="18" charset="2"/>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b="1" i="0" u="none" strike="noStrike" cap="none" normalizeH="0" baseline="0" smtClean="0">
                          <a:ln>
                            <a:noFill/>
                          </a:ln>
                          <a:solidFill>
                            <a:srgbClr val="000000"/>
                          </a:solidFill>
                          <a:effectLst/>
                          <a:latin typeface="Tahoma" pitchFamily="34" charset="0"/>
                          <a:ea typeface="ＭＳ Ｐゴシック" charset="-128"/>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1" i="0" u="none" strike="noStrike" cap="none" normalizeH="0" baseline="0" smtClean="0">
                          <a:ln>
                            <a:noFill/>
                          </a:ln>
                          <a:solidFill>
                            <a:srgbClr val="000000"/>
                          </a:solidFill>
                          <a:effectLst/>
                          <a:latin typeface="Tahoma" pitchFamily="34" charset="0"/>
                          <a:ea typeface="ＭＳ Ｐゴシック" charset="-128"/>
                          <a:sym typeface="Symbol" pitchFamily="18" charset="2"/>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4213" y="333375"/>
            <a:ext cx="7772400" cy="609600"/>
          </a:xfrm>
        </p:spPr>
        <p:txBody>
          <a:bodyPr/>
          <a:lstStyle/>
          <a:p>
            <a:pPr eaLnBrk="1" hangingPunct="1"/>
            <a:r>
              <a:rPr lang="en-US" sz="3200" dirty="0" smtClean="0"/>
              <a:t>Regions</a:t>
            </a:r>
          </a:p>
        </p:txBody>
      </p:sp>
      <p:sp>
        <p:nvSpPr>
          <p:cNvPr id="24579" name="Rectangle 3"/>
          <p:cNvSpPr>
            <a:spLocks noGrp="1" noChangeArrowheads="1"/>
          </p:cNvSpPr>
          <p:nvPr>
            <p:ph idx="1"/>
          </p:nvPr>
        </p:nvSpPr>
        <p:spPr>
          <a:xfrm>
            <a:off x="467544" y="980728"/>
            <a:ext cx="7992888" cy="4824536"/>
          </a:xfrm>
        </p:spPr>
        <p:txBody>
          <a:bodyPr/>
          <a:lstStyle/>
          <a:p>
            <a:pPr marL="0" indent="280988" eaLnBrk="1" hangingPunct="1">
              <a:buFont typeface="Wingdings" pitchFamily="2" charset="2"/>
              <a:buNone/>
            </a:pPr>
            <a:r>
              <a:rPr lang="en-US" dirty="0" smtClean="0">
                <a:latin typeface="Comic Sans MS" pitchFamily="66" charset="0"/>
              </a:rPr>
              <a:t>Input for each region starts on a new line and extends on as    </a:t>
            </a:r>
          </a:p>
          <a:p>
            <a:pPr marL="0" indent="280988" eaLnBrk="1" hangingPunct="1">
              <a:buFont typeface="Wingdings" pitchFamily="2" charset="2"/>
              <a:buNone/>
            </a:pPr>
            <a:r>
              <a:rPr lang="en-US" dirty="0" smtClean="0">
                <a:latin typeface="Comic Sans MS" pitchFamily="66" charset="0"/>
              </a:rPr>
              <a:t>many continuation lines as are needed. It is of the form:</a:t>
            </a:r>
            <a:endParaRPr lang="en-US" b="1" i="1" dirty="0" smtClean="0">
              <a:solidFill>
                <a:srgbClr val="003300"/>
              </a:solidFill>
              <a:latin typeface="Comic Sans MS" pitchFamily="66" charset="0"/>
            </a:endParaRPr>
          </a:p>
          <a:p>
            <a:pPr marL="0" indent="280988" eaLnBrk="1" hangingPunct="1">
              <a:buFont typeface="Wingdings" pitchFamily="2" charset="2"/>
              <a:buNone/>
            </a:pPr>
            <a:r>
              <a:rPr lang="en-US" dirty="0" smtClean="0">
                <a:solidFill>
                  <a:srgbClr val="003300"/>
                </a:solidFill>
                <a:latin typeface="Comic Sans MS" pitchFamily="66" charset="0"/>
              </a:rPr>
              <a:t>REGNAME  NAZ  </a:t>
            </a:r>
            <a:r>
              <a:rPr lang="en-US" dirty="0" err="1" smtClean="0">
                <a:solidFill>
                  <a:srgbClr val="003300"/>
                </a:solidFill>
                <a:latin typeface="Comic Sans MS" pitchFamily="66" charset="0"/>
              </a:rPr>
              <a:t>boolean</a:t>
            </a:r>
            <a:r>
              <a:rPr lang="en-US" dirty="0" smtClean="0">
                <a:solidFill>
                  <a:srgbClr val="003300"/>
                </a:solidFill>
                <a:latin typeface="Comic Sans MS" pitchFamily="66" charset="0"/>
              </a:rPr>
              <a:t>-zone-expression</a:t>
            </a:r>
            <a:endParaRPr lang="en-US" dirty="0" smtClean="0">
              <a:latin typeface="Comic Sans MS" pitchFamily="66" charset="0"/>
            </a:endParaRPr>
          </a:p>
          <a:p>
            <a:pPr marL="0" indent="280988" eaLnBrk="1" hangingPunct="1">
              <a:buFont typeface="Wingdings" pitchFamily="2" charset="2"/>
              <a:buNone/>
            </a:pPr>
            <a:r>
              <a:rPr lang="en-US" dirty="0" smtClean="0">
                <a:latin typeface="Comic Sans MS" pitchFamily="66" charset="0"/>
              </a:rPr>
              <a:t>or</a:t>
            </a:r>
          </a:p>
          <a:p>
            <a:pPr marL="0" indent="280988" eaLnBrk="1" hangingPunct="1">
              <a:buFont typeface="Wingdings" pitchFamily="2" charset="2"/>
              <a:buNone/>
            </a:pPr>
            <a:r>
              <a:rPr lang="en-US" dirty="0" smtClean="0">
                <a:solidFill>
                  <a:srgbClr val="003300"/>
                </a:solidFill>
                <a:latin typeface="Comic Sans MS" pitchFamily="66" charset="0"/>
              </a:rPr>
              <a:t>REGNAME  NAZ  </a:t>
            </a:r>
            <a:r>
              <a:rPr lang="en-US" dirty="0" err="1" smtClean="0">
                <a:solidFill>
                  <a:srgbClr val="003300"/>
                </a:solidFill>
                <a:latin typeface="Comic Sans MS" pitchFamily="66" charset="0"/>
              </a:rPr>
              <a:t>boolean</a:t>
            </a:r>
            <a:r>
              <a:rPr lang="en-US" dirty="0" smtClean="0">
                <a:solidFill>
                  <a:srgbClr val="003300"/>
                </a:solidFill>
                <a:latin typeface="Comic Sans MS" pitchFamily="66" charset="0"/>
              </a:rPr>
              <a:t>-zone-expression | </a:t>
            </a:r>
            <a:r>
              <a:rPr lang="en-US" dirty="0" err="1" smtClean="0">
                <a:solidFill>
                  <a:srgbClr val="003300"/>
                </a:solidFill>
                <a:latin typeface="Comic Sans MS" pitchFamily="66" charset="0"/>
              </a:rPr>
              <a:t>boolean</a:t>
            </a:r>
            <a:r>
              <a:rPr lang="en-US" dirty="0" smtClean="0">
                <a:solidFill>
                  <a:srgbClr val="003300"/>
                </a:solidFill>
                <a:latin typeface="Comic Sans MS" pitchFamily="66" charset="0"/>
              </a:rPr>
              <a:t>-zone-</a:t>
            </a:r>
          </a:p>
          <a:p>
            <a:pPr marL="0" indent="280988" eaLnBrk="1" hangingPunct="1">
              <a:buFont typeface="Wingdings" pitchFamily="2" charset="2"/>
              <a:buNone/>
            </a:pPr>
            <a:r>
              <a:rPr lang="en-US" dirty="0" smtClean="0">
                <a:solidFill>
                  <a:srgbClr val="003300"/>
                </a:solidFill>
                <a:latin typeface="Comic Sans MS" pitchFamily="66" charset="0"/>
              </a:rPr>
              <a:t>expression | …</a:t>
            </a:r>
            <a:endParaRPr lang="en-US" dirty="0" smtClean="0">
              <a:solidFill>
                <a:srgbClr val="008000"/>
              </a:solidFill>
              <a:latin typeface="Comic Sans MS" pitchFamily="66" charset="0"/>
            </a:endParaRPr>
          </a:p>
          <a:p>
            <a:pPr marL="0" indent="280988" eaLnBrk="1" hangingPunct="1"/>
            <a:endParaRPr lang="en-US" sz="1800" dirty="0" smtClean="0">
              <a:solidFill>
                <a:srgbClr val="008000"/>
              </a:solidFill>
              <a:latin typeface="Comic Sans MS" pitchFamily="66" charset="0"/>
            </a:endParaRPr>
          </a:p>
          <a:p>
            <a:pPr marL="630238" indent="-349250"/>
            <a:r>
              <a:rPr lang="en-US" sz="1800" dirty="0" smtClean="0">
                <a:solidFill>
                  <a:srgbClr val="008000"/>
                </a:solidFill>
                <a:latin typeface="Comic Sans MS" pitchFamily="66" charset="0"/>
              </a:rPr>
              <a:t>REGNAME</a:t>
            </a:r>
            <a:r>
              <a:rPr lang="en-US" sz="1800" dirty="0" smtClean="0">
                <a:latin typeface="Comic Sans MS" pitchFamily="66" charset="0"/>
              </a:rPr>
              <a:t> is the </a:t>
            </a:r>
            <a:r>
              <a:rPr lang="en-US" sz="1800" dirty="0" smtClean="0">
                <a:solidFill>
                  <a:srgbClr val="CC0000"/>
                </a:solidFill>
                <a:latin typeface="Comic Sans MS" pitchFamily="66" charset="0"/>
              </a:rPr>
              <a:t>region</a:t>
            </a:r>
            <a:r>
              <a:rPr lang="en-US" sz="1800" dirty="0" smtClean="0">
                <a:latin typeface="Comic Sans MS" pitchFamily="66" charset="0"/>
              </a:rPr>
              <a:t> “</a:t>
            </a:r>
            <a:r>
              <a:rPr lang="en-US" sz="1800" dirty="0" smtClean="0">
                <a:solidFill>
                  <a:srgbClr val="CC0066"/>
                </a:solidFill>
                <a:latin typeface="Comic Sans MS" pitchFamily="66" charset="0"/>
              </a:rPr>
              <a:t>name</a:t>
            </a:r>
            <a:r>
              <a:rPr lang="en-US" sz="1800" dirty="0" smtClean="0">
                <a:latin typeface="Comic Sans MS" pitchFamily="66" charset="0"/>
              </a:rPr>
              <a:t>”</a:t>
            </a:r>
          </a:p>
          <a:p>
            <a:pPr marL="630238" indent="-349250">
              <a:buNone/>
            </a:pPr>
            <a:r>
              <a:rPr lang="en-US" sz="1800" dirty="0" smtClean="0">
                <a:latin typeface="Comic Sans MS" pitchFamily="66" charset="0"/>
              </a:rPr>
              <a:t>	alphanumeric identifier, 8 character maximum, </a:t>
            </a:r>
            <a:r>
              <a:rPr lang="en-US" sz="1800" b="1" dirty="0" smtClean="0">
                <a:solidFill>
                  <a:srgbClr val="008000"/>
                </a:solidFill>
                <a:latin typeface="Comic Sans MS" pitchFamily="66" charset="0"/>
              </a:rPr>
              <a:t>case sensitive</a:t>
            </a:r>
            <a:endParaRPr lang="en-US" sz="1800" dirty="0" smtClean="0">
              <a:latin typeface="Comic Sans MS" pitchFamily="66" charset="0"/>
            </a:endParaRPr>
          </a:p>
          <a:p>
            <a:pPr marL="630238" indent="-349250">
              <a:buNone/>
            </a:pPr>
            <a:r>
              <a:rPr lang="en-US" sz="1800" dirty="0" smtClean="0">
                <a:latin typeface="Comic Sans MS" pitchFamily="66" charset="0"/>
              </a:rPr>
              <a:t>	Must start by an alphabetical character</a:t>
            </a:r>
          </a:p>
          <a:p>
            <a:pPr marL="630238" indent="-349250" eaLnBrk="1" hangingPunct="1"/>
            <a:r>
              <a:rPr lang="en-US" sz="1800" dirty="0" smtClean="0">
                <a:solidFill>
                  <a:srgbClr val="008000"/>
                </a:solidFill>
                <a:latin typeface="Comic Sans MS" pitchFamily="66" charset="0"/>
              </a:rPr>
              <a:t>NAZ</a:t>
            </a:r>
            <a:r>
              <a:rPr lang="en-US" sz="1800" i="1" dirty="0" smtClean="0">
                <a:solidFill>
                  <a:srgbClr val="008000"/>
                </a:solidFill>
                <a:latin typeface="Comic Sans MS" pitchFamily="66" charset="0"/>
              </a:rPr>
              <a:t> </a:t>
            </a:r>
            <a:r>
              <a:rPr lang="en-US" sz="1800" dirty="0" smtClean="0">
                <a:latin typeface="Comic Sans MS" pitchFamily="66" charset="0"/>
              </a:rPr>
              <a:t> See next slide</a:t>
            </a:r>
          </a:p>
          <a:p>
            <a:pPr marL="630238" indent="-349250" eaLnBrk="1" hangingPunct="1"/>
            <a:r>
              <a:rPr lang="en-US" sz="1800" dirty="0" smtClean="0">
                <a:latin typeface="Comic Sans MS" pitchFamily="66" charset="0"/>
              </a:rPr>
              <a:t>“</a:t>
            </a:r>
            <a:r>
              <a:rPr lang="en-US" sz="1800" dirty="0" err="1" smtClean="0">
                <a:solidFill>
                  <a:srgbClr val="008000"/>
                </a:solidFill>
                <a:latin typeface="Comic Sans MS" pitchFamily="66" charset="0"/>
              </a:rPr>
              <a:t>boolean</a:t>
            </a:r>
            <a:r>
              <a:rPr lang="en-US" sz="1800" dirty="0" smtClean="0">
                <a:solidFill>
                  <a:srgbClr val="008000"/>
                </a:solidFill>
                <a:latin typeface="Comic Sans MS" pitchFamily="66" charset="0"/>
              </a:rPr>
              <a:t>-zone-expression</a:t>
            </a:r>
            <a:r>
              <a:rPr lang="en-US" sz="1800" dirty="0" smtClean="0">
                <a:latin typeface="Comic Sans MS" pitchFamily="66" charset="0"/>
              </a:rPr>
              <a:t>” See next slides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84213" y="333375"/>
            <a:ext cx="7772400" cy="609600"/>
          </a:xfrm>
        </p:spPr>
        <p:txBody>
          <a:bodyPr/>
          <a:lstStyle/>
          <a:p>
            <a:pPr eaLnBrk="1" hangingPunct="1"/>
            <a:r>
              <a:rPr lang="en-US" sz="3200" dirty="0" smtClean="0"/>
              <a:t>Regions</a:t>
            </a:r>
          </a:p>
        </p:txBody>
      </p:sp>
      <p:sp>
        <p:nvSpPr>
          <p:cNvPr id="45060" name="Rectangle 3"/>
          <p:cNvSpPr>
            <a:spLocks noGrp="1" noChangeArrowheads="1"/>
          </p:cNvSpPr>
          <p:nvPr>
            <p:ph idx="1"/>
          </p:nvPr>
        </p:nvSpPr>
        <p:spPr>
          <a:xfrm>
            <a:off x="750888" y="981075"/>
            <a:ext cx="7924800" cy="5400675"/>
          </a:xfrm>
        </p:spPr>
        <p:txBody>
          <a:bodyPr/>
          <a:lstStyle/>
          <a:p>
            <a:pPr marL="0" indent="-180000" defTabSz="541338">
              <a:spcBef>
                <a:spcPts val="600"/>
              </a:spcBef>
              <a:defRPr/>
            </a:pPr>
            <a:r>
              <a:rPr lang="en-US" b="1" dirty="0" smtClean="0">
                <a:solidFill>
                  <a:srgbClr val="008000"/>
                </a:solidFill>
              </a:rPr>
              <a:t>NAZ </a:t>
            </a:r>
            <a:r>
              <a:rPr lang="en-US" i="1" dirty="0" smtClean="0">
                <a:solidFill>
                  <a:srgbClr val="008000"/>
                </a:solidFill>
              </a:rPr>
              <a:t> </a:t>
            </a:r>
            <a:r>
              <a:rPr lang="en-US" dirty="0" smtClean="0"/>
              <a:t>(</a:t>
            </a:r>
            <a:r>
              <a:rPr lang="en-US" dirty="0" smtClean="0">
                <a:solidFill>
                  <a:srgbClr val="008000"/>
                </a:solidFill>
              </a:rPr>
              <a:t>N</a:t>
            </a:r>
            <a:r>
              <a:rPr lang="en-US" dirty="0" smtClean="0"/>
              <a:t>umber of </a:t>
            </a:r>
            <a:r>
              <a:rPr lang="en-US" dirty="0" smtClean="0">
                <a:solidFill>
                  <a:srgbClr val="008000"/>
                </a:solidFill>
              </a:rPr>
              <a:t>A</a:t>
            </a:r>
            <a:r>
              <a:rPr lang="en-US" dirty="0" smtClean="0"/>
              <a:t>djacent </a:t>
            </a:r>
            <a:r>
              <a:rPr lang="en-US" dirty="0" smtClean="0">
                <a:solidFill>
                  <a:srgbClr val="008000"/>
                </a:solidFill>
              </a:rPr>
              <a:t>Z</a:t>
            </a:r>
            <a:r>
              <a:rPr lang="en-US" dirty="0" smtClean="0"/>
              <a:t>ones) is a rough estimate of the 	number of zones a particle can enter when leaving the current 	region zones (5 by default). What actually matters is the NAZ 	sum over all regions, defining the size of the </a:t>
            </a:r>
            <a:r>
              <a:rPr lang="en-US" i="1" dirty="0" smtClean="0"/>
              <a:t>contiguity list</a:t>
            </a:r>
            <a:endParaRPr lang="en-US" dirty="0" smtClean="0"/>
          </a:p>
          <a:p>
            <a:pPr marL="0" indent="-180000" defTabSz="541338">
              <a:spcBef>
                <a:spcPts val="600"/>
              </a:spcBef>
              <a:defRPr/>
            </a:pPr>
            <a:endParaRPr lang="en-US" dirty="0" smtClean="0"/>
          </a:p>
          <a:p>
            <a:pPr marL="0" indent="-180000" defTabSz="541338">
              <a:spcBef>
                <a:spcPts val="600"/>
              </a:spcBef>
              <a:defRPr/>
            </a:pPr>
            <a:r>
              <a:rPr lang="en-US" dirty="0" smtClean="0"/>
              <a:t>While tracking, the program searches in the contiguity list for the 	neighbor zones of each zone. If the zone is not yet in the list, 	the whole geometry is scanned and it is added to </a:t>
            </a:r>
            <a:r>
              <a:rPr lang="en-US" smtClean="0"/>
              <a:t>the list </a:t>
            </a:r>
            <a:r>
              <a:rPr lang="en-US" dirty="0" smtClean="0"/>
              <a:t>with  	its neighbor zones </a:t>
            </a:r>
          </a:p>
          <a:p>
            <a:pPr marL="0" indent="-180000" defTabSz="541338">
              <a:spcBef>
                <a:spcPts val="600"/>
              </a:spcBef>
              <a:defRPr/>
            </a:pPr>
            <a:endParaRPr lang="en-US" dirty="0" smtClean="0"/>
          </a:p>
          <a:p>
            <a:pPr marL="0" indent="-180000" defTabSz="541338">
              <a:spcBef>
                <a:spcPts val="600"/>
              </a:spcBef>
              <a:defRPr/>
            </a:pPr>
            <a:r>
              <a:rPr lang="en-US" dirty="0" smtClean="0"/>
              <a:t>When the NAZ limit is reached (i.e. the list is full) the code prints a 	warning: GEOMETRY SEARCH ARRAY FULL. This is not lethal: 	the calculation continues but with a reduced efficiency</a:t>
            </a:r>
          </a:p>
          <a:p>
            <a:pPr marL="0" indent="-180000" algn="just" defTabSz="541338">
              <a:spcBef>
                <a:spcPts val="600"/>
              </a:spcBef>
              <a:defRPr/>
            </a:pPr>
            <a:endParaRPr lang="en-US" dirty="0" smtClean="0"/>
          </a:p>
          <a:p>
            <a:pPr marL="0" indent="-180000" algn="just" defTabSz="541338">
              <a:spcBef>
                <a:spcPts val="600"/>
              </a:spcBef>
              <a:defRPr/>
            </a:pPr>
            <a:r>
              <a:rPr lang="en-US" dirty="0" smtClean="0"/>
              <a:t>If you have more than 1000 regions, you must issue a </a:t>
            </a:r>
            <a:r>
              <a:rPr lang="en-US" dirty="0" smtClean="0">
                <a:solidFill>
                  <a:srgbClr val="CC0000"/>
                </a:solidFill>
              </a:rPr>
              <a:t>GLOBAL</a:t>
            </a:r>
            <a:r>
              <a:rPr lang="en-US" dirty="0" smtClean="0"/>
              <a:t> 	card putting in </a:t>
            </a:r>
            <a:r>
              <a:rPr lang="en-US" dirty="0" smtClean="0">
                <a:solidFill>
                  <a:srgbClr val="008000"/>
                </a:solidFill>
              </a:rPr>
              <a:t>WHAT(1)</a:t>
            </a:r>
            <a:r>
              <a:rPr lang="en-US" dirty="0" smtClean="0"/>
              <a:t> a higher limit (not beyond 10000)</a:t>
            </a:r>
          </a:p>
        </p:txBody>
      </p:sp>
      <p:sp>
        <p:nvSpPr>
          <p:cNvPr id="23554" name="Rectangle 12"/>
          <p:cNvSpPr>
            <a:spLocks noGrp="1" noChangeArrowheads="1"/>
          </p:cNvSpPr>
          <p:nvPr>
            <p:ph type="sldNum" sz="quarter" idx="11"/>
          </p:nvPr>
        </p:nvSpPr>
        <p:spPr>
          <a:noFill/>
        </p:spPr>
        <p:txBody>
          <a:bodyPr/>
          <a:lstStyle/>
          <a:p>
            <a:fld id="{082991A9-46C5-453E-AC73-B1094884458B}" type="slidenum">
              <a:rPr lang="en-US" smtClean="0">
                <a:ea typeface="MS PGothic" pitchFamily="34" charset="-128"/>
              </a:rPr>
              <a:pPr/>
              <a:t>25</a:t>
            </a:fld>
            <a:endParaRPr lang="en-US" smtClean="0">
              <a:ea typeface="MS PGothic"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4213" y="333375"/>
            <a:ext cx="7772400" cy="609600"/>
          </a:xfrm>
        </p:spPr>
        <p:txBody>
          <a:bodyPr/>
          <a:lstStyle/>
          <a:p>
            <a:pPr eaLnBrk="1" hangingPunct="1"/>
            <a:r>
              <a:rPr lang="en-US" sz="3200" dirty="0" smtClean="0"/>
              <a:t>Regions Boolean expression</a:t>
            </a:r>
          </a:p>
        </p:txBody>
      </p:sp>
      <p:sp>
        <p:nvSpPr>
          <p:cNvPr id="25603" name="Rectangle 3"/>
          <p:cNvSpPr>
            <a:spLocks noGrp="1" noChangeArrowheads="1"/>
          </p:cNvSpPr>
          <p:nvPr>
            <p:ph idx="1"/>
          </p:nvPr>
        </p:nvSpPr>
        <p:spPr>
          <a:xfrm>
            <a:off x="643508" y="1484784"/>
            <a:ext cx="8176964" cy="4245322"/>
          </a:xfrm>
        </p:spPr>
        <p:txBody>
          <a:bodyPr/>
          <a:lstStyle/>
          <a:p>
            <a:pPr marL="363538" indent="-279400" eaLnBrk="1" hangingPunct="1">
              <a:spcBef>
                <a:spcPts val="1200"/>
              </a:spcBef>
              <a:spcAft>
                <a:spcPts val="600"/>
              </a:spcAft>
            </a:pPr>
            <a:r>
              <a:rPr lang="en-US" dirty="0" smtClean="0">
                <a:solidFill>
                  <a:srgbClr val="FF0000"/>
                </a:solidFill>
                <a:latin typeface="Comic Sans MS" pitchFamily="66" charset="0"/>
              </a:rPr>
              <a:t>zones</a:t>
            </a:r>
            <a:r>
              <a:rPr lang="en-US" dirty="0" smtClean="0">
                <a:latin typeface="Comic Sans MS" pitchFamily="66" charset="0"/>
              </a:rPr>
              <a:t>  are defined by intersections and/or subtraction of </a:t>
            </a:r>
            <a:r>
              <a:rPr lang="en-US" dirty="0" smtClean="0">
                <a:solidFill>
                  <a:srgbClr val="008000"/>
                </a:solidFill>
                <a:latin typeface="Comic Sans MS" pitchFamily="66" charset="0"/>
              </a:rPr>
              <a:t>bodies</a:t>
            </a:r>
            <a:r>
              <a:rPr lang="en-US" dirty="0" smtClean="0">
                <a:latin typeface="Comic Sans MS" pitchFamily="66" charset="0"/>
              </a:rPr>
              <a:t>, each body being preceded by its </a:t>
            </a:r>
            <a:r>
              <a:rPr lang="en-US" dirty="0" smtClean="0">
                <a:solidFill>
                  <a:srgbClr val="000000"/>
                </a:solidFill>
                <a:latin typeface="Comic Sans MS" pitchFamily="66" charset="0"/>
              </a:rPr>
              <a:t>+</a:t>
            </a:r>
            <a:r>
              <a:rPr lang="en-US" dirty="0" smtClean="0">
                <a:latin typeface="Comic Sans MS" pitchFamily="66" charset="0"/>
              </a:rPr>
              <a:t> or </a:t>
            </a:r>
            <a:r>
              <a:rPr lang="en-US" dirty="0" smtClean="0">
                <a:solidFill>
                  <a:srgbClr val="000000"/>
                </a:solidFill>
                <a:latin typeface="Comic Sans MS" pitchFamily="66" charset="0"/>
              </a:rPr>
              <a:t>–</a:t>
            </a:r>
            <a:r>
              <a:rPr lang="en-US" dirty="0" smtClean="0">
                <a:latin typeface="Comic Sans MS" pitchFamily="66" charset="0"/>
              </a:rPr>
              <a:t> sign</a:t>
            </a:r>
          </a:p>
          <a:p>
            <a:pPr marL="363538" indent="-279400">
              <a:spcBef>
                <a:spcPts val="1200"/>
              </a:spcBef>
              <a:spcAft>
                <a:spcPts val="600"/>
              </a:spcAft>
            </a:pPr>
            <a:r>
              <a:rPr lang="en-US" dirty="0" smtClean="0">
                <a:solidFill>
                  <a:srgbClr val="FF0000"/>
                </a:solidFill>
              </a:rPr>
              <a:t>| (OR)</a:t>
            </a:r>
            <a:r>
              <a:rPr lang="en-US" dirty="0" smtClean="0">
                <a:solidFill>
                  <a:srgbClr val="FF0000"/>
                </a:solidFill>
                <a:latin typeface="Comic Sans MS" pitchFamily="66" charset="0"/>
              </a:rPr>
              <a:t> </a:t>
            </a:r>
            <a:r>
              <a:rPr lang="en-US" dirty="0" smtClean="0">
                <a:latin typeface="Comic Sans MS" pitchFamily="66" charset="0"/>
              </a:rPr>
              <a:t>operators are used to join </a:t>
            </a:r>
            <a:r>
              <a:rPr lang="en-US" dirty="0" smtClean="0">
                <a:solidFill>
                  <a:srgbClr val="FF0000"/>
                </a:solidFill>
                <a:latin typeface="Comic Sans MS" pitchFamily="66" charset="0"/>
              </a:rPr>
              <a:t>zones</a:t>
            </a:r>
            <a:endParaRPr lang="en-US" dirty="0" smtClean="0">
              <a:latin typeface="Comic Sans MS" pitchFamily="66" charset="0"/>
            </a:endParaRPr>
          </a:p>
          <a:p>
            <a:pPr marL="363538" indent="-279400" eaLnBrk="1" hangingPunct="1">
              <a:spcBef>
                <a:spcPts val="1200"/>
              </a:spcBef>
              <a:spcAft>
                <a:spcPts val="600"/>
              </a:spcAft>
            </a:pPr>
            <a:r>
              <a:rPr lang="en-US" dirty="0" smtClean="0">
                <a:latin typeface="Comic Sans MS" pitchFamily="66" charset="0"/>
              </a:rPr>
              <a:t>In evaluating the expressions, the highest operator precedence is given to </a:t>
            </a:r>
            <a:r>
              <a:rPr lang="en-US" dirty="0" smtClean="0">
                <a:solidFill>
                  <a:srgbClr val="000000"/>
                </a:solidFill>
                <a:latin typeface="Comic Sans MS" pitchFamily="66" charset="0"/>
              </a:rPr>
              <a:t>parentheses</a:t>
            </a:r>
            <a:r>
              <a:rPr lang="en-US" dirty="0" smtClean="0">
                <a:latin typeface="Comic Sans MS" pitchFamily="66" charset="0"/>
              </a:rPr>
              <a:t>, followed by </a:t>
            </a:r>
            <a:r>
              <a:rPr lang="en-US" dirty="0" smtClean="0">
                <a:solidFill>
                  <a:srgbClr val="000000"/>
                </a:solidFill>
                <a:latin typeface="Comic Sans MS" pitchFamily="66" charset="0"/>
              </a:rPr>
              <a:t>+, - </a:t>
            </a:r>
            <a:r>
              <a:rPr lang="en-US" dirty="0" smtClean="0">
                <a:latin typeface="Comic Sans MS" pitchFamily="66" charset="0"/>
              </a:rPr>
              <a:t>and</a:t>
            </a:r>
            <a:r>
              <a:rPr lang="en-US" dirty="0" smtClean="0">
                <a:solidFill>
                  <a:srgbClr val="000000"/>
                </a:solidFill>
                <a:latin typeface="Comic Sans MS" pitchFamily="66" charset="0"/>
              </a:rPr>
              <a:t> </a:t>
            </a:r>
            <a:r>
              <a:rPr lang="en-US" dirty="0" smtClean="0">
                <a:latin typeface="Comic Sans MS" pitchFamily="66" charset="0"/>
              </a:rPr>
              <a:t>the</a:t>
            </a:r>
            <a:r>
              <a:rPr lang="en-US" dirty="0" smtClean="0">
                <a:solidFill>
                  <a:srgbClr val="000000"/>
                </a:solidFill>
                <a:latin typeface="Comic Sans MS" pitchFamily="66" charset="0"/>
              </a:rPr>
              <a:t> |</a:t>
            </a:r>
            <a:r>
              <a:rPr lang="en-US" dirty="0" smtClean="0">
                <a:latin typeface="Comic Sans MS" pitchFamily="66" charset="0"/>
              </a:rPr>
              <a:t> operator</a:t>
            </a:r>
          </a:p>
          <a:p>
            <a:pPr marL="363538" indent="-279400" eaLnBrk="1" hangingPunct="1">
              <a:spcBef>
                <a:spcPts val="1200"/>
              </a:spcBef>
              <a:spcAft>
                <a:spcPts val="600"/>
              </a:spcAft>
            </a:pPr>
            <a:r>
              <a:rPr lang="en-US" dirty="0" smtClean="0">
                <a:latin typeface="Comic Sans MS" pitchFamily="66" charset="0"/>
              </a:rPr>
              <a:t>Parentheses are available in name based format (use with care!)</a:t>
            </a:r>
          </a:p>
          <a:p>
            <a:pPr marL="363538" indent="-279400" eaLnBrk="1" hangingPunct="1">
              <a:spcBef>
                <a:spcPts val="1200"/>
              </a:spcBef>
              <a:spcAft>
                <a:spcPts val="600"/>
              </a:spcAft>
            </a:pPr>
            <a:r>
              <a:rPr lang="en-US" dirty="0" smtClean="0">
                <a:latin typeface="Comic Sans MS" pitchFamily="66" charset="0"/>
              </a:rPr>
              <a:t>If one line is not sufficient, any number of continuation lines can be added</a:t>
            </a:r>
          </a:p>
          <a:p>
            <a:pPr marL="363538" indent="-279400" eaLnBrk="1" hangingPunct="1">
              <a:spcBef>
                <a:spcPts val="1200"/>
              </a:spcBef>
              <a:spcAft>
                <a:spcPts val="600"/>
              </a:spcAft>
            </a:pPr>
            <a:r>
              <a:rPr lang="en-US" dirty="0" smtClean="0">
                <a:latin typeface="Comic Sans MS" pitchFamily="66" charset="0"/>
              </a:rPr>
              <a:t>Blanks are ignored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4213" y="333375"/>
            <a:ext cx="7772400" cy="609600"/>
          </a:xfrm>
        </p:spPr>
        <p:txBody>
          <a:bodyPr/>
          <a:lstStyle/>
          <a:p>
            <a:pPr eaLnBrk="1" hangingPunct="1"/>
            <a:r>
              <a:rPr lang="en-US" sz="3200" smtClean="0"/>
              <a:t>Meaning of + and - operators</a:t>
            </a:r>
          </a:p>
        </p:txBody>
      </p:sp>
      <p:sp>
        <p:nvSpPr>
          <p:cNvPr id="26627" name="Rectangle 3"/>
          <p:cNvSpPr>
            <a:spLocks noGrp="1" noChangeArrowheads="1"/>
          </p:cNvSpPr>
          <p:nvPr>
            <p:ph idx="1"/>
          </p:nvPr>
        </p:nvSpPr>
        <p:spPr>
          <a:xfrm>
            <a:off x="571500" y="1124744"/>
            <a:ext cx="8248972" cy="5181600"/>
          </a:xfrm>
        </p:spPr>
        <p:txBody>
          <a:bodyPr/>
          <a:lstStyle/>
          <a:p>
            <a:pPr marL="84138" indent="0" eaLnBrk="1" hangingPunct="1">
              <a:buFont typeface="Wingdings" pitchFamily="2" charset="2"/>
              <a:buNone/>
            </a:pPr>
            <a:r>
              <a:rPr lang="en-US" dirty="0" smtClean="0">
                <a:latin typeface="Comic Sans MS" pitchFamily="66" charset="0"/>
              </a:rPr>
              <a:t>If a </a:t>
            </a:r>
            <a:r>
              <a:rPr lang="en-US" dirty="0" smtClean="0">
                <a:solidFill>
                  <a:srgbClr val="008000"/>
                </a:solidFill>
                <a:latin typeface="Comic Sans MS" pitchFamily="66" charset="0"/>
              </a:rPr>
              <a:t>body</a:t>
            </a:r>
            <a:r>
              <a:rPr lang="en-US" dirty="0" smtClean="0">
                <a:latin typeface="Comic Sans MS" pitchFamily="66" charset="0"/>
              </a:rPr>
              <a:t> number (or name) appears in a </a:t>
            </a:r>
            <a:r>
              <a:rPr lang="en-US" dirty="0" smtClean="0">
                <a:solidFill>
                  <a:srgbClr val="CC0000"/>
                </a:solidFill>
                <a:latin typeface="Comic Sans MS" pitchFamily="66" charset="0"/>
              </a:rPr>
              <a:t>zone</a:t>
            </a:r>
            <a:r>
              <a:rPr lang="en-US" dirty="0" smtClean="0">
                <a:latin typeface="Comic Sans MS" pitchFamily="66" charset="0"/>
              </a:rPr>
              <a:t> description preceded by a </a:t>
            </a:r>
            <a:r>
              <a:rPr lang="en-US" b="1" dirty="0" smtClean="0">
                <a:solidFill>
                  <a:srgbClr val="000000"/>
                </a:solidFill>
                <a:latin typeface="Comic Sans MS" pitchFamily="66" charset="0"/>
              </a:rPr>
              <a:t>+ </a:t>
            </a:r>
            <a:r>
              <a:rPr lang="en-US" dirty="0" smtClean="0">
                <a:latin typeface="Comic Sans MS" pitchFamily="66" charset="0"/>
              </a:rPr>
              <a:t>operator, it means that the </a:t>
            </a:r>
            <a:r>
              <a:rPr lang="en-US" dirty="0" smtClean="0">
                <a:solidFill>
                  <a:srgbClr val="CC0000"/>
                </a:solidFill>
                <a:latin typeface="Comic Sans MS" pitchFamily="66" charset="0"/>
              </a:rPr>
              <a:t>zone</a:t>
            </a:r>
            <a:r>
              <a:rPr lang="en-US" dirty="0" smtClean="0">
                <a:latin typeface="Comic Sans MS" pitchFamily="66" charset="0"/>
              </a:rPr>
              <a:t> being described is </a:t>
            </a:r>
            <a:r>
              <a:rPr lang="en-US" dirty="0" smtClean="0">
                <a:solidFill>
                  <a:srgbClr val="C00000"/>
                </a:solidFill>
                <a:latin typeface="Comic Sans MS" pitchFamily="66" charset="0"/>
              </a:rPr>
              <a:t>wholly</a:t>
            </a:r>
          </a:p>
          <a:p>
            <a:pPr marL="84138" indent="0" eaLnBrk="1" hangingPunct="1">
              <a:buFont typeface="Wingdings" pitchFamily="2" charset="2"/>
              <a:buNone/>
            </a:pPr>
            <a:r>
              <a:rPr lang="en-US" dirty="0" smtClean="0">
                <a:solidFill>
                  <a:srgbClr val="C00000"/>
                </a:solidFill>
                <a:latin typeface="Comic Sans MS" pitchFamily="66" charset="0"/>
              </a:rPr>
              <a:t>contained</a:t>
            </a:r>
            <a:r>
              <a:rPr lang="en-US" dirty="0" smtClean="0">
                <a:latin typeface="Comic Sans MS" pitchFamily="66" charset="0"/>
              </a:rPr>
              <a:t> </a:t>
            </a:r>
            <a:r>
              <a:rPr lang="en-US" dirty="0" smtClean="0">
                <a:solidFill>
                  <a:srgbClr val="C00000"/>
                </a:solidFill>
                <a:latin typeface="Comic Sans MS" pitchFamily="66" charset="0"/>
              </a:rPr>
              <a:t>inside</a:t>
            </a:r>
            <a:r>
              <a:rPr lang="en-US" dirty="0" smtClean="0">
                <a:latin typeface="Comic Sans MS" pitchFamily="66" charset="0"/>
              </a:rPr>
              <a:t> the </a:t>
            </a:r>
            <a:r>
              <a:rPr lang="en-US" dirty="0" smtClean="0">
                <a:solidFill>
                  <a:srgbClr val="008000"/>
                </a:solidFill>
                <a:latin typeface="Comic Sans MS" pitchFamily="66" charset="0"/>
              </a:rPr>
              <a:t>body</a:t>
            </a:r>
            <a:r>
              <a:rPr lang="en-US" dirty="0" smtClean="0">
                <a:latin typeface="Comic Sans MS" pitchFamily="66" charset="0"/>
              </a:rPr>
              <a:t>.</a:t>
            </a:r>
          </a:p>
          <a:p>
            <a:pPr marL="84138" indent="0" eaLnBrk="1" hangingPunct="1">
              <a:buFont typeface="Wingdings" pitchFamily="2" charset="2"/>
              <a:buNone/>
            </a:pPr>
            <a:endParaRPr lang="en-US" dirty="0" smtClean="0">
              <a:latin typeface="Comic Sans MS" pitchFamily="66" charset="0"/>
            </a:endParaRPr>
          </a:p>
          <a:p>
            <a:pPr marL="84138" indent="0" eaLnBrk="1" hangingPunct="1">
              <a:buFont typeface="Wingdings" pitchFamily="2" charset="2"/>
              <a:buNone/>
            </a:pPr>
            <a:r>
              <a:rPr lang="en-US" dirty="0" smtClean="0">
                <a:latin typeface="Comic Sans MS" pitchFamily="66" charset="0"/>
              </a:rPr>
              <a:t>If a </a:t>
            </a:r>
            <a:r>
              <a:rPr lang="en-US" dirty="0" smtClean="0">
                <a:solidFill>
                  <a:srgbClr val="008000"/>
                </a:solidFill>
                <a:latin typeface="Comic Sans MS" pitchFamily="66" charset="0"/>
              </a:rPr>
              <a:t>body</a:t>
            </a:r>
            <a:r>
              <a:rPr lang="en-US" dirty="0" smtClean="0">
                <a:latin typeface="Comic Sans MS" pitchFamily="66" charset="0"/>
              </a:rPr>
              <a:t> number appears in a </a:t>
            </a:r>
            <a:r>
              <a:rPr lang="en-US" dirty="0" smtClean="0">
                <a:solidFill>
                  <a:srgbClr val="CC0000"/>
                </a:solidFill>
                <a:latin typeface="Comic Sans MS" pitchFamily="66" charset="0"/>
              </a:rPr>
              <a:t>zone</a:t>
            </a:r>
            <a:r>
              <a:rPr lang="en-US" dirty="0" smtClean="0">
                <a:latin typeface="Comic Sans MS" pitchFamily="66" charset="0"/>
              </a:rPr>
              <a:t> description preceded by </a:t>
            </a:r>
          </a:p>
          <a:p>
            <a:pPr marL="84138" indent="0" eaLnBrk="1" hangingPunct="1">
              <a:buFont typeface="Wingdings" pitchFamily="2" charset="2"/>
              <a:buNone/>
            </a:pPr>
            <a:r>
              <a:rPr lang="en-US" dirty="0" smtClean="0">
                <a:latin typeface="Comic Sans MS" pitchFamily="66" charset="0"/>
              </a:rPr>
              <a:t>a </a:t>
            </a:r>
            <a:r>
              <a:rPr lang="en-US" b="1" dirty="0" smtClean="0">
                <a:solidFill>
                  <a:srgbClr val="000000"/>
                </a:solidFill>
                <a:latin typeface="Comic Sans MS" pitchFamily="66" charset="0"/>
              </a:rPr>
              <a:t>–</a:t>
            </a:r>
            <a:r>
              <a:rPr lang="en-US" dirty="0" smtClean="0">
                <a:latin typeface="Comic Sans MS" pitchFamily="66" charset="0"/>
              </a:rPr>
              <a:t> operator, it means that the </a:t>
            </a:r>
            <a:r>
              <a:rPr lang="en-US" dirty="0" smtClean="0">
                <a:solidFill>
                  <a:srgbClr val="CC0000"/>
                </a:solidFill>
                <a:latin typeface="Comic Sans MS" pitchFamily="66" charset="0"/>
              </a:rPr>
              <a:t>zone</a:t>
            </a:r>
            <a:r>
              <a:rPr lang="en-US" dirty="0" smtClean="0">
                <a:latin typeface="Comic Sans MS" pitchFamily="66" charset="0"/>
              </a:rPr>
              <a:t> being described is </a:t>
            </a:r>
            <a:r>
              <a:rPr lang="en-US" dirty="0" smtClean="0">
                <a:solidFill>
                  <a:srgbClr val="C00000"/>
                </a:solidFill>
                <a:latin typeface="Comic Sans MS" pitchFamily="66" charset="0"/>
              </a:rPr>
              <a:t>wholly</a:t>
            </a:r>
          </a:p>
          <a:p>
            <a:pPr marL="84138" indent="0" eaLnBrk="1" hangingPunct="1">
              <a:buFont typeface="Wingdings" pitchFamily="2" charset="2"/>
              <a:buNone/>
            </a:pPr>
            <a:r>
              <a:rPr lang="en-US" dirty="0" smtClean="0">
                <a:solidFill>
                  <a:srgbClr val="C00000"/>
                </a:solidFill>
                <a:latin typeface="Comic Sans MS" pitchFamily="66" charset="0"/>
              </a:rPr>
              <a:t>outside</a:t>
            </a:r>
            <a:r>
              <a:rPr lang="en-US" dirty="0" smtClean="0">
                <a:solidFill>
                  <a:srgbClr val="000000"/>
                </a:solidFill>
                <a:latin typeface="Comic Sans MS" pitchFamily="66" charset="0"/>
              </a:rPr>
              <a:t> </a:t>
            </a:r>
            <a:r>
              <a:rPr lang="en-US" dirty="0" smtClean="0">
                <a:latin typeface="Comic Sans MS" pitchFamily="66" charset="0"/>
              </a:rPr>
              <a:t>the </a:t>
            </a:r>
            <a:r>
              <a:rPr lang="en-US" dirty="0" smtClean="0">
                <a:solidFill>
                  <a:srgbClr val="008000"/>
                </a:solidFill>
                <a:latin typeface="Comic Sans MS" pitchFamily="66" charset="0"/>
              </a:rPr>
              <a:t>body</a:t>
            </a:r>
            <a:r>
              <a:rPr lang="en-US" dirty="0" smtClean="0">
                <a:latin typeface="Comic Sans MS" pitchFamily="66" charset="0"/>
              </a:rPr>
              <a:t>.</a:t>
            </a:r>
          </a:p>
          <a:p>
            <a:pPr marL="84138" indent="0" eaLnBrk="1" hangingPunct="1">
              <a:buFont typeface="Wingdings" pitchFamily="2" charset="2"/>
              <a:buNone/>
            </a:pPr>
            <a:endParaRPr lang="en-US" dirty="0" smtClean="0">
              <a:latin typeface="Comic Sans MS" pitchFamily="66" charset="0"/>
            </a:endParaRPr>
          </a:p>
          <a:p>
            <a:pPr marL="84138" indent="0" eaLnBrk="1" hangingPunct="1">
              <a:buFont typeface="Wingdings" pitchFamily="2" charset="2"/>
              <a:buNone/>
            </a:pPr>
            <a:r>
              <a:rPr lang="en-US" dirty="0" smtClean="0">
                <a:solidFill>
                  <a:srgbClr val="CC0000"/>
                </a:solidFill>
                <a:latin typeface="Comic Sans MS" pitchFamily="66" charset="0"/>
              </a:rPr>
              <a:t>Zones</a:t>
            </a:r>
            <a:r>
              <a:rPr lang="en-US" dirty="0" smtClean="0">
                <a:latin typeface="Comic Sans MS" pitchFamily="66" charset="0"/>
              </a:rPr>
              <a:t> must be finite: normally in the description of each </a:t>
            </a:r>
            <a:r>
              <a:rPr lang="en-US" dirty="0" smtClean="0">
                <a:solidFill>
                  <a:srgbClr val="CC0000"/>
                </a:solidFill>
                <a:latin typeface="Comic Sans MS" pitchFamily="66" charset="0"/>
              </a:rPr>
              <a:t>zone</a:t>
            </a:r>
            <a:r>
              <a:rPr lang="en-US" dirty="0" smtClean="0">
                <a:latin typeface="Comic Sans MS" pitchFamily="66" charset="0"/>
              </a:rPr>
              <a:t> and</a:t>
            </a:r>
          </a:p>
          <a:p>
            <a:pPr marL="84138" indent="0" eaLnBrk="1" hangingPunct="1">
              <a:buFont typeface="Wingdings" pitchFamily="2" charset="2"/>
              <a:buNone/>
            </a:pPr>
            <a:r>
              <a:rPr lang="en-US" dirty="0" smtClean="0">
                <a:latin typeface="Comic Sans MS" pitchFamily="66" charset="0"/>
              </a:rPr>
              <a:t>hence of each </a:t>
            </a:r>
            <a:r>
              <a:rPr lang="en-US" dirty="0" smtClean="0">
                <a:solidFill>
                  <a:srgbClr val="CC0066"/>
                </a:solidFill>
                <a:latin typeface="Comic Sans MS" pitchFamily="66" charset="0"/>
              </a:rPr>
              <a:t>region</a:t>
            </a:r>
            <a:r>
              <a:rPr lang="en-US" dirty="0" smtClean="0">
                <a:latin typeface="Comic Sans MS" pitchFamily="66" charset="0"/>
              </a:rPr>
              <a:t> the symbol </a:t>
            </a:r>
            <a:r>
              <a:rPr lang="en-US" b="1" dirty="0" smtClean="0">
                <a:solidFill>
                  <a:srgbClr val="000000"/>
                </a:solidFill>
                <a:latin typeface="Comic Sans MS" pitchFamily="66" charset="0"/>
              </a:rPr>
              <a:t>+</a:t>
            </a:r>
            <a:r>
              <a:rPr lang="en-US" dirty="0" smtClean="0">
                <a:latin typeface="Comic Sans MS" pitchFamily="66" charset="0"/>
              </a:rPr>
              <a:t> must appear at least once.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4213" y="333375"/>
            <a:ext cx="7772400" cy="609600"/>
          </a:xfrm>
        </p:spPr>
        <p:txBody>
          <a:bodyPr/>
          <a:lstStyle/>
          <a:p>
            <a:pPr eaLnBrk="1" hangingPunct="1"/>
            <a:r>
              <a:rPr lang="en-US" sz="3200" dirty="0" smtClean="0"/>
              <a:t>Meaning of the + and – operators</a:t>
            </a:r>
          </a:p>
        </p:txBody>
      </p:sp>
      <p:sp>
        <p:nvSpPr>
          <p:cNvPr id="27652" name="Rectangle 3"/>
          <p:cNvSpPr>
            <a:spLocks noGrp="1" noChangeArrowheads="1"/>
          </p:cNvSpPr>
          <p:nvPr>
            <p:ph idx="1"/>
          </p:nvPr>
        </p:nvSpPr>
        <p:spPr>
          <a:xfrm>
            <a:off x="611188" y="1125538"/>
            <a:ext cx="8140700" cy="5181600"/>
          </a:xfrm>
        </p:spPr>
        <p:txBody>
          <a:bodyPr/>
          <a:lstStyle/>
          <a:p>
            <a:pPr marL="0" indent="0" eaLnBrk="1" hangingPunct="1">
              <a:buFont typeface="Wingdings" pitchFamily="2" charset="2"/>
              <a:buNone/>
              <a:defRPr/>
            </a:pPr>
            <a:endParaRPr lang="en-US" dirty="0" smtClean="0">
              <a:solidFill>
                <a:srgbClr val="000099"/>
              </a:solidFill>
              <a:latin typeface="+mj-lt"/>
            </a:endParaRPr>
          </a:p>
          <a:p>
            <a:pPr marL="0" indent="0" eaLnBrk="1" hangingPunct="1">
              <a:buFont typeface="Wingdings" pitchFamily="2" charset="2"/>
              <a:buNone/>
              <a:defRPr/>
            </a:pPr>
            <a:r>
              <a:rPr lang="en-US" dirty="0" smtClean="0">
                <a:solidFill>
                  <a:srgbClr val="000000"/>
                </a:solidFill>
                <a:latin typeface="+mj-lt"/>
              </a:rPr>
              <a:t>  Target  5 +Outer +</a:t>
            </a:r>
            <a:r>
              <a:rPr lang="en-US" dirty="0" err="1" smtClean="0">
                <a:solidFill>
                  <a:srgbClr val="000000"/>
                </a:solidFill>
                <a:latin typeface="+mj-lt"/>
              </a:rPr>
              <a:t>CutPlane</a:t>
            </a:r>
            <a:endParaRPr lang="en-US" dirty="0" smtClean="0">
              <a:solidFill>
                <a:srgbClr val="000000"/>
              </a:solidFill>
              <a:latin typeface="+mj-lt"/>
            </a:endParaRPr>
          </a:p>
          <a:p>
            <a:pPr marL="0" indent="0" eaLnBrk="1" hangingPunct="1">
              <a:buFont typeface="Wingdings" pitchFamily="2" charset="2"/>
              <a:buNone/>
              <a:defRPr/>
            </a:pPr>
            <a:r>
              <a:rPr lang="en-US" sz="1800" dirty="0" smtClean="0">
                <a:latin typeface="+mj-lt"/>
              </a:rPr>
              <a:t>* </a:t>
            </a:r>
            <a:r>
              <a:rPr lang="en-US" sz="1800" dirty="0" smtClean="0">
                <a:latin typeface="Comic Sans MS" pitchFamily="66" charset="0"/>
              </a:rPr>
              <a:t>(the above region is the part of space common to bodies Outer and</a:t>
            </a:r>
            <a:br>
              <a:rPr lang="en-US" sz="1800" dirty="0" smtClean="0">
                <a:latin typeface="Comic Sans MS" pitchFamily="66" charset="0"/>
              </a:rPr>
            </a:br>
            <a:r>
              <a:rPr lang="en-US" sz="1800" dirty="0" smtClean="0">
                <a:latin typeface="Comic Sans MS" pitchFamily="66" charset="0"/>
              </a:rPr>
              <a:t>* </a:t>
            </a:r>
            <a:r>
              <a:rPr lang="en-US" sz="1800" dirty="0" err="1" smtClean="0">
                <a:latin typeface="Comic Sans MS" pitchFamily="66" charset="0"/>
              </a:rPr>
              <a:t>CutPlane</a:t>
            </a:r>
            <a:r>
              <a:rPr lang="en-US" sz="1800" dirty="0" smtClean="0">
                <a:latin typeface="Comic Sans MS" pitchFamily="66" charset="0"/>
              </a:rPr>
              <a:t>)</a:t>
            </a:r>
          </a:p>
          <a:p>
            <a:pPr marL="0" indent="0" eaLnBrk="1" hangingPunct="1">
              <a:buFont typeface="Wingdings" pitchFamily="2" charset="2"/>
              <a:buNone/>
              <a:defRPr/>
            </a:pPr>
            <a:endParaRPr lang="en-US" dirty="0" smtClean="0">
              <a:solidFill>
                <a:srgbClr val="000099"/>
              </a:solidFill>
              <a:latin typeface="+mj-lt"/>
            </a:endParaRPr>
          </a:p>
          <a:p>
            <a:pPr marL="0" indent="0" eaLnBrk="1" hangingPunct="1">
              <a:buFont typeface="Wingdings" pitchFamily="2" charset="2"/>
              <a:buNone/>
              <a:defRPr/>
            </a:pPr>
            <a:r>
              <a:rPr lang="en-US" dirty="0" smtClean="0">
                <a:solidFill>
                  <a:srgbClr val="000000"/>
                </a:solidFill>
                <a:latin typeface="+mj-lt"/>
              </a:rPr>
              <a:t>  </a:t>
            </a:r>
            <a:r>
              <a:rPr lang="en-US" dirty="0" err="1" smtClean="0">
                <a:solidFill>
                  <a:srgbClr val="000000"/>
                </a:solidFill>
                <a:latin typeface="+mj-lt"/>
              </a:rPr>
              <a:t>Regex</a:t>
            </a:r>
            <a:r>
              <a:rPr lang="en-US" dirty="0" smtClean="0">
                <a:solidFill>
                  <a:srgbClr val="000000"/>
                </a:solidFill>
                <a:latin typeface="+mj-lt"/>
              </a:rPr>
              <a:t>  5  +Red  -Blue -Green +Yellow</a:t>
            </a:r>
          </a:p>
          <a:p>
            <a:pPr marL="0" indent="0" eaLnBrk="1" hangingPunct="1">
              <a:buFont typeface="Wingdings" pitchFamily="2" charset="2"/>
              <a:buNone/>
              <a:defRPr/>
            </a:pPr>
            <a:r>
              <a:rPr lang="en-US" sz="1800" dirty="0" smtClean="0">
                <a:latin typeface="Comic Sans MS" pitchFamily="66" charset="0"/>
              </a:rPr>
              <a:t>* (the above region is the part of space common to body Red and Yellow,</a:t>
            </a:r>
          </a:p>
          <a:p>
            <a:pPr marL="0" indent="0" eaLnBrk="1" hangingPunct="1">
              <a:buFont typeface="Wingdings" pitchFamily="2" charset="2"/>
              <a:buNone/>
              <a:defRPr/>
            </a:pPr>
            <a:r>
              <a:rPr lang="en-US" sz="1800" dirty="0" smtClean="0">
                <a:latin typeface="Comic Sans MS" pitchFamily="66" charset="0"/>
              </a:rPr>
              <a:t>* excluding however what is inside body Blue and what is inside Green)</a:t>
            </a:r>
          </a:p>
          <a:p>
            <a:pPr marL="0" indent="0" eaLnBrk="1" hangingPunct="1">
              <a:buFont typeface="Wingdings" pitchFamily="2" charset="2"/>
              <a:buNone/>
              <a:defRPr/>
            </a:pPr>
            <a:endParaRPr lang="en-US" dirty="0" smtClean="0">
              <a:solidFill>
                <a:srgbClr val="000000"/>
              </a:solidFill>
              <a:latin typeface="+mj-lt"/>
            </a:endParaRPr>
          </a:p>
          <a:p>
            <a:pPr marL="0" indent="0" eaLnBrk="1" hangingPunct="1">
              <a:buFont typeface="Wingdings" pitchFamily="2" charset="2"/>
              <a:buNone/>
              <a:defRPr/>
            </a:pPr>
            <a:r>
              <a:rPr lang="en-US" dirty="0" smtClean="0">
                <a:solidFill>
                  <a:srgbClr val="000000"/>
                </a:solidFill>
                <a:latin typeface="+mj-lt"/>
              </a:rPr>
              <a:t>  Air 5   +Room</a:t>
            </a:r>
          </a:p>
          <a:p>
            <a:pPr marL="0" indent="0" eaLnBrk="1" hangingPunct="1">
              <a:buFont typeface="Wingdings" pitchFamily="2" charset="2"/>
              <a:buNone/>
              <a:defRPr/>
            </a:pPr>
            <a:r>
              <a:rPr lang="en-US" sz="1800" dirty="0" smtClean="0">
                <a:latin typeface="+mj-lt"/>
              </a:rPr>
              <a:t>* </a:t>
            </a:r>
            <a:r>
              <a:rPr lang="en-US" sz="1800" dirty="0" smtClean="0">
                <a:latin typeface="Comic Sans MS" pitchFamily="66" charset="0"/>
              </a:rPr>
              <a:t>(the latter region coincides entirely with body Room)</a:t>
            </a:r>
          </a:p>
          <a:p>
            <a:pPr marL="0" indent="0" eaLnBrk="1" hangingPunct="1">
              <a:buFont typeface="Wingdings" pitchFamily="2" charset="2"/>
              <a:buNone/>
              <a:defRPr/>
            </a:pPr>
            <a:endParaRPr lang="en-US" dirty="0" smtClean="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5" descr="boolean"/>
          <p:cNvPicPr>
            <a:picLocks noChangeAspect="1" noChangeArrowheads="1"/>
          </p:cNvPicPr>
          <p:nvPr/>
        </p:nvPicPr>
        <p:blipFill>
          <a:blip r:embed="rId3" cstate="print"/>
          <a:srcRect/>
          <a:stretch>
            <a:fillRect/>
          </a:stretch>
        </p:blipFill>
        <p:spPr bwMode="auto">
          <a:xfrm>
            <a:off x="1404763" y="1179984"/>
            <a:ext cx="6551613" cy="4913312"/>
          </a:xfrm>
          <a:prstGeom prst="rect">
            <a:avLst/>
          </a:prstGeom>
          <a:noFill/>
          <a:ln w="9525">
            <a:noFill/>
            <a:miter lim="800000"/>
            <a:headEnd/>
            <a:tailEnd/>
          </a:ln>
        </p:spPr>
      </p:pic>
      <p:sp>
        <p:nvSpPr>
          <p:cNvPr id="5" name="Rectangle 2"/>
          <p:cNvSpPr>
            <a:spLocks noGrp="1" noChangeArrowheads="1"/>
          </p:cNvSpPr>
          <p:nvPr>
            <p:ph type="title"/>
          </p:nvPr>
        </p:nvSpPr>
        <p:spPr>
          <a:xfrm>
            <a:off x="684213" y="333375"/>
            <a:ext cx="7772400" cy="609600"/>
          </a:xfrm>
        </p:spPr>
        <p:txBody>
          <a:bodyPr/>
          <a:lstStyle/>
          <a:p>
            <a:pPr eaLnBrk="1" hangingPunct="1"/>
            <a:r>
              <a:rPr lang="en-US" sz="3200" smtClean="0"/>
              <a:t>Meaning of + and - operators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213" y="333375"/>
            <a:ext cx="7772400" cy="609600"/>
          </a:xfrm>
        </p:spPr>
        <p:txBody>
          <a:bodyPr/>
          <a:lstStyle/>
          <a:p>
            <a:pPr eaLnBrk="1" hangingPunct="1"/>
            <a:r>
              <a:rPr lang="en-US" sz="3200" smtClean="0"/>
              <a:t>Introduction</a:t>
            </a:r>
          </a:p>
        </p:txBody>
      </p:sp>
      <p:sp>
        <p:nvSpPr>
          <p:cNvPr id="4099" name="Rectangle 3"/>
          <p:cNvSpPr>
            <a:spLocks noGrp="1" noChangeArrowheads="1"/>
          </p:cNvSpPr>
          <p:nvPr>
            <p:ph idx="1"/>
          </p:nvPr>
        </p:nvSpPr>
        <p:spPr>
          <a:xfrm>
            <a:off x="683517" y="980728"/>
            <a:ext cx="7560891" cy="5472608"/>
          </a:xfrm>
        </p:spPr>
        <p:txBody>
          <a:bodyPr/>
          <a:lstStyle/>
          <a:p>
            <a:pPr marL="0" indent="0" eaLnBrk="1" hangingPunct="1">
              <a:spcBef>
                <a:spcPct val="0"/>
              </a:spcBef>
              <a:buFont typeface="Wingdings" pitchFamily="2" charset="2"/>
              <a:buNone/>
            </a:pPr>
            <a:r>
              <a:rPr lang="en-US" dirty="0" smtClean="0">
                <a:latin typeface="Comic Sans MS" pitchFamily="66" charset="0"/>
              </a:rPr>
              <a:t>Initially, </a:t>
            </a:r>
            <a:r>
              <a:rPr lang="en-US" dirty="0" smtClean="0">
                <a:solidFill>
                  <a:srgbClr val="800000"/>
                </a:solidFill>
                <a:latin typeface="Comic Sans MS" pitchFamily="66" charset="0"/>
              </a:rPr>
              <a:t>FLUKA Combinatorial Geometry </a:t>
            </a:r>
            <a:r>
              <a:rPr lang="en-US" dirty="0" smtClean="0">
                <a:latin typeface="Comic Sans MS" pitchFamily="66" charset="0"/>
              </a:rPr>
              <a:t>was similar to the package developed at ORNL for the neutron and gamma-ray transport program Morse (M.B. Emmett ORNL-4972 1975).</a:t>
            </a:r>
          </a:p>
          <a:p>
            <a:pPr marL="0" indent="0" eaLnBrk="1" hangingPunct="1">
              <a:spcBef>
                <a:spcPct val="0"/>
              </a:spcBef>
              <a:buFont typeface="Wingdings" pitchFamily="2" charset="2"/>
              <a:buNone/>
            </a:pPr>
            <a:endParaRPr lang="en-US" dirty="0" smtClean="0">
              <a:latin typeface="Comic Sans MS" pitchFamily="66" charset="0"/>
            </a:endParaRPr>
          </a:p>
          <a:p>
            <a:pPr marL="0" indent="0" eaLnBrk="1" hangingPunct="1">
              <a:spcBef>
                <a:spcPct val="0"/>
              </a:spcBef>
              <a:buFont typeface="Wingdings" pitchFamily="2" charset="2"/>
              <a:buNone/>
            </a:pPr>
            <a:r>
              <a:rPr lang="en-US" dirty="0" smtClean="0">
                <a:latin typeface="Comic Sans MS" pitchFamily="66" charset="0"/>
              </a:rPr>
              <a:t>It was based on the original combinatorial geometry by MAGI (Mathematical Applications Group, Inc., W. </a:t>
            </a:r>
            <a:r>
              <a:rPr lang="en-US" dirty="0" err="1" smtClean="0">
                <a:latin typeface="Comic Sans MS" pitchFamily="66" charset="0"/>
              </a:rPr>
              <a:t>Guber</a:t>
            </a:r>
            <a:r>
              <a:rPr lang="en-US" dirty="0" smtClean="0">
                <a:latin typeface="Comic Sans MS" pitchFamily="66" charset="0"/>
              </a:rPr>
              <a:t> et al, MAGI-6701 1967).</a:t>
            </a:r>
          </a:p>
          <a:p>
            <a:pPr marL="0" indent="0" eaLnBrk="1" hangingPunct="1">
              <a:spcBef>
                <a:spcPct val="0"/>
              </a:spcBef>
              <a:buFont typeface="Wingdings" pitchFamily="2" charset="2"/>
              <a:buNone/>
            </a:pPr>
            <a:endParaRPr lang="en-US" dirty="0" smtClean="0">
              <a:latin typeface="Comic Sans MS" pitchFamily="66" charset="0"/>
            </a:endParaRPr>
          </a:p>
          <a:p>
            <a:pPr marL="0" indent="0">
              <a:spcBef>
                <a:spcPct val="0"/>
              </a:spcBef>
              <a:buNone/>
            </a:pPr>
            <a:r>
              <a:rPr lang="en-US" dirty="0" smtClean="0">
                <a:latin typeface="Comic Sans MS" pitchFamily="66" charset="0"/>
              </a:rPr>
              <a:t>The present FLUKA CG package has been highly improved: </a:t>
            </a:r>
          </a:p>
          <a:p>
            <a:pPr marL="541338" lvl="1" indent="-187325">
              <a:spcBef>
                <a:spcPct val="0"/>
              </a:spcBef>
              <a:buFont typeface="Wingdings" pitchFamily="2" charset="2"/>
              <a:buChar char="q"/>
            </a:pPr>
            <a:r>
              <a:rPr lang="en-US" sz="2000" dirty="0" smtClean="0">
                <a:latin typeface="Comic Sans MS" pitchFamily="66" charset="0"/>
              </a:rPr>
              <a:t>addition of “</a:t>
            </a:r>
            <a:r>
              <a:rPr lang="en-US" sz="2000" dirty="0" smtClean="0">
                <a:solidFill>
                  <a:srgbClr val="008000"/>
                </a:solidFill>
                <a:latin typeface="Comic Sans MS" pitchFamily="66" charset="0"/>
              </a:rPr>
              <a:t>infinite bodies”</a:t>
            </a:r>
            <a:endParaRPr lang="en-US" sz="2000" dirty="0" smtClean="0">
              <a:latin typeface="Comic Sans MS" pitchFamily="66" charset="0"/>
            </a:endParaRPr>
          </a:p>
          <a:p>
            <a:pPr marL="541338" lvl="1" indent="-187325">
              <a:spcBef>
                <a:spcPct val="0"/>
              </a:spcBef>
              <a:buFont typeface="Wingdings" pitchFamily="2" charset="2"/>
              <a:buChar char="q"/>
            </a:pPr>
            <a:r>
              <a:rPr lang="en-US" sz="2000" dirty="0" smtClean="0">
                <a:latin typeface="Comic Sans MS" pitchFamily="66" charset="0"/>
              </a:rPr>
              <a:t>possibility of using </a:t>
            </a:r>
            <a:r>
              <a:rPr lang="en-US" sz="2000" dirty="0" smtClean="0">
                <a:solidFill>
                  <a:srgbClr val="CC0000"/>
                </a:solidFill>
                <a:latin typeface="Comic Sans MS" pitchFamily="66" charset="0"/>
              </a:rPr>
              <a:t>body and region names </a:t>
            </a:r>
            <a:r>
              <a:rPr lang="en-US" sz="2000" dirty="0" smtClean="0">
                <a:latin typeface="Comic Sans MS" pitchFamily="66" charset="0"/>
              </a:rPr>
              <a:t>instead of 	numbers and </a:t>
            </a:r>
            <a:r>
              <a:rPr lang="en-US" sz="2000" dirty="0" smtClean="0">
                <a:solidFill>
                  <a:srgbClr val="008000"/>
                </a:solidFill>
                <a:latin typeface="Comic Sans MS" pitchFamily="66" charset="0"/>
              </a:rPr>
              <a:t>getting rid of alignment rules</a:t>
            </a:r>
            <a:r>
              <a:rPr lang="en-US" sz="2000" dirty="0" smtClean="0">
                <a:latin typeface="Comic Sans MS" pitchFamily="66" charset="0"/>
              </a:rPr>
              <a:t>,</a:t>
            </a:r>
          </a:p>
          <a:p>
            <a:pPr marL="541338" lvl="1" indent="-187325">
              <a:spcBef>
                <a:spcPct val="0"/>
              </a:spcBef>
              <a:buFont typeface="Wingdings" pitchFamily="2" charset="2"/>
              <a:buChar char="q"/>
            </a:pPr>
            <a:r>
              <a:rPr lang="en-US" sz="2000" dirty="0" smtClean="0">
                <a:latin typeface="Comic Sans MS" pitchFamily="66" charset="0"/>
              </a:rPr>
              <a:t>availability of </a:t>
            </a:r>
            <a:r>
              <a:rPr lang="en-US" sz="2000" dirty="0" smtClean="0">
                <a:solidFill>
                  <a:srgbClr val="CC0000"/>
                </a:solidFill>
                <a:latin typeface="Comic Sans MS" pitchFamily="66" charset="0"/>
              </a:rPr>
              <a:t>parentheses</a:t>
            </a:r>
            <a:endParaRPr lang="en-US" sz="2000" dirty="0" smtClean="0">
              <a:latin typeface="Comic Sans MS" pitchFamily="66" charset="0"/>
            </a:endParaRPr>
          </a:p>
          <a:p>
            <a:pPr marL="541338" lvl="1" indent="-187325">
              <a:spcBef>
                <a:spcPct val="0"/>
              </a:spcBef>
              <a:buFont typeface="Wingdings" pitchFamily="2" charset="2"/>
              <a:buChar char="q"/>
            </a:pPr>
            <a:r>
              <a:rPr lang="en-US" sz="2000" dirty="0" smtClean="0">
                <a:solidFill>
                  <a:srgbClr val="008000"/>
                </a:solidFill>
                <a:latin typeface="Comic Sans MS" pitchFamily="66" charset="0"/>
              </a:rPr>
              <a:t>expansion</a:t>
            </a:r>
            <a:r>
              <a:rPr lang="en-US" sz="2000" dirty="0" smtClean="0">
                <a:latin typeface="Comic Sans MS" pitchFamily="66" charset="0"/>
              </a:rPr>
              <a:t> and </a:t>
            </a:r>
            <a:r>
              <a:rPr lang="en-US" sz="2000" dirty="0" err="1" smtClean="0">
                <a:solidFill>
                  <a:srgbClr val="CC0000"/>
                </a:solidFill>
                <a:latin typeface="Comic Sans MS" pitchFamily="66" charset="0"/>
              </a:rPr>
              <a:t>roto</a:t>
            </a:r>
            <a:r>
              <a:rPr lang="en-US" sz="2000" dirty="0" smtClean="0">
                <a:solidFill>
                  <a:srgbClr val="CC0000"/>
                </a:solidFill>
                <a:latin typeface="Comic Sans MS" pitchFamily="66" charset="0"/>
              </a:rPr>
              <a:t>-translation</a:t>
            </a:r>
            <a:r>
              <a:rPr lang="en-US" sz="2000" dirty="0" smtClean="0">
                <a:latin typeface="Comic Sans MS" pitchFamily="66" charset="0"/>
              </a:rPr>
              <a:t> of bodies</a:t>
            </a:r>
          </a:p>
          <a:p>
            <a:pPr marL="541338" lvl="1" indent="-187325">
              <a:spcBef>
                <a:spcPct val="0"/>
              </a:spcBef>
              <a:buFont typeface="Wingdings" pitchFamily="2" charset="2"/>
              <a:buChar char="q"/>
            </a:pPr>
            <a:r>
              <a:rPr lang="en-US" sz="2000" dirty="0" smtClean="0">
                <a:solidFill>
                  <a:srgbClr val="008000"/>
                </a:solidFill>
                <a:latin typeface="Comic Sans MS" pitchFamily="66" charset="0"/>
              </a:rPr>
              <a:t>comments</a:t>
            </a:r>
            <a:endParaRPr lang="en-US" sz="2000" dirty="0" smtClean="0">
              <a:latin typeface="Comic Sans MS" pitchFamily="66" charset="0"/>
            </a:endParaRPr>
          </a:p>
          <a:p>
            <a:pPr marL="541338" lvl="1" indent="-187325">
              <a:spcBef>
                <a:spcPct val="0"/>
              </a:spcBef>
              <a:buFont typeface="Wingdings" pitchFamily="2" charset="2"/>
              <a:buChar char="q"/>
            </a:pPr>
            <a:r>
              <a:rPr lang="en-US" sz="2000" dirty="0" smtClean="0">
                <a:solidFill>
                  <a:srgbClr val="CC0000"/>
                </a:solidFill>
                <a:latin typeface="Comic Sans MS" pitchFamily="66" charset="0"/>
              </a:rPr>
              <a:t>repetition of patterns </a:t>
            </a:r>
            <a:r>
              <a:rPr lang="en-US" sz="2000" dirty="0" smtClean="0">
                <a:latin typeface="Comic Sans MS" pitchFamily="66" charset="0"/>
              </a:rPr>
              <a:t>(lattices)</a:t>
            </a:r>
          </a:p>
          <a:p>
            <a:pPr marL="541338" lvl="1" indent="-187325">
              <a:spcBef>
                <a:spcPct val="0"/>
              </a:spcBef>
              <a:buFont typeface="Wingdings" pitchFamily="2" charset="2"/>
              <a:buChar char="q"/>
            </a:pPr>
            <a:r>
              <a:rPr lang="en-US" sz="2000" dirty="0" err="1" smtClean="0">
                <a:solidFill>
                  <a:srgbClr val="008000"/>
                </a:solidFill>
                <a:latin typeface="Comic Sans MS" pitchFamily="66" charset="0"/>
              </a:rPr>
              <a:t>voxels</a:t>
            </a:r>
            <a:endParaRPr lang="en-US" sz="2000" dirty="0" smtClean="0">
              <a:solidFill>
                <a:srgbClr val="008000"/>
              </a:solidFill>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4213" y="333375"/>
            <a:ext cx="7772400" cy="609600"/>
          </a:xfrm>
        </p:spPr>
        <p:txBody>
          <a:bodyPr/>
          <a:lstStyle/>
          <a:p>
            <a:pPr eaLnBrk="1" hangingPunct="1"/>
            <a:r>
              <a:rPr lang="en-US" sz="3200" smtClean="0"/>
              <a:t>Meaning of the | (OR) operator</a:t>
            </a:r>
          </a:p>
        </p:txBody>
      </p:sp>
      <p:sp>
        <p:nvSpPr>
          <p:cNvPr id="29699" name="Rectangle 3"/>
          <p:cNvSpPr>
            <a:spLocks noGrp="1" noChangeArrowheads="1"/>
          </p:cNvSpPr>
          <p:nvPr>
            <p:ph idx="1"/>
          </p:nvPr>
        </p:nvSpPr>
        <p:spPr>
          <a:xfrm>
            <a:off x="609600" y="1127125"/>
            <a:ext cx="8283575" cy="5181600"/>
          </a:xfrm>
        </p:spPr>
        <p:txBody>
          <a:bodyPr/>
          <a:lstStyle/>
          <a:p>
            <a:pPr marL="84138" indent="0" eaLnBrk="1" hangingPunct="1">
              <a:buFont typeface="Wingdings" pitchFamily="2" charset="2"/>
              <a:buNone/>
            </a:pPr>
            <a:r>
              <a:rPr lang="en-US" dirty="0" smtClean="0">
                <a:latin typeface="Comic Sans MS" pitchFamily="66" charset="0"/>
              </a:rPr>
              <a:t>The</a:t>
            </a:r>
            <a:r>
              <a:rPr lang="en-US" dirty="0" smtClean="0"/>
              <a:t>  </a:t>
            </a:r>
            <a:r>
              <a:rPr lang="en-US" b="1" dirty="0" smtClean="0">
                <a:solidFill>
                  <a:srgbClr val="000000"/>
                </a:solidFill>
              </a:rPr>
              <a:t>|</a:t>
            </a:r>
            <a:r>
              <a:rPr lang="en-US" dirty="0" smtClean="0"/>
              <a:t> </a:t>
            </a:r>
            <a:r>
              <a:rPr lang="en-US" dirty="0" smtClean="0">
                <a:latin typeface="Comic Sans MS" pitchFamily="66" charset="0"/>
              </a:rPr>
              <a:t>(or  </a:t>
            </a:r>
            <a:r>
              <a:rPr lang="en-US" dirty="0" err="1" smtClean="0">
                <a:solidFill>
                  <a:srgbClr val="000000"/>
                </a:solidFill>
              </a:rPr>
              <a:t>OR</a:t>
            </a:r>
            <a:r>
              <a:rPr lang="en-US" dirty="0" smtClean="0">
                <a:latin typeface="Comic Sans MS" pitchFamily="66" charset="0"/>
              </a:rPr>
              <a:t>) operator is used as a Boolean </a:t>
            </a:r>
            <a:r>
              <a:rPr lang="en-US" dirty="0" smtClean="0">
                <a:solidFill>
                  <a:srgbClr val="CC0000"/>
                </a:solidFill>
                <a:latin typeface="Comic Sans MS" pitchFamily="66" charset="0"/>
              </a:rPr>
              <a:t>union</a:t>
            </a:r>
            <a:r>
              <a:rPr lang="en-US" dirty="0" smtClean="0">
                <a:latin typeface="Comic Sans MS" pitchFamily="66" charset="0"/>
              </a:rPr>
              <a:t> operator in order to combine </a:t>
            </a:r>
            <a:r>
              <a:rPr lang="en-US" dirty="0" smtClean="0">
                <a:solidFill>
                  <a:srgbClr val="CC0000"/>
                </a:solidFill>
                <a:latin typeface="Comic Sans MS" pitchFamily="66" charset="0"/>
              </a:rPr>
              <a:t>zones</a:t>
            </a:r>
            <a:r>
              <a:rPr lang="en-US" dirty="0" smtClean="0">
                <a:latin typeface="Comic Sans MS" pitchFamily="66" charset="0"/>
              </a:rPr>
              <a:t> (</a:t>
            </a:r>
            <a:r>
              <a:rPr lang="en-US" dirty="0" smtClean="0">
                <a:solidFill>
                  <a:srgbClr val="CC0000"/>
                </a:solidFill>
                <a:latin typeface="Comic Sans MS" pitchFamily="66" charset="0"/>
              </a:rPr>
              <a:t>sub regions</a:t>
            </a:r>
            <a:r>
              <a:rPr lang="en-US" dirty="0" smtClean="0">
                <a:latin typeface="Comic Sans MS" pitchFamily="66" charset="0"/>
              </a:rPr>
              <a:t> partially overlapping or not). </a:t>
            </a:r>
          </a:p>
          <a:p>
            <a:pPr marL="84138" indent="0" eaLnBrk="1" hangingPunct="1">
              <a:buFont typeface="Wingdings" pitchFamily="2" charset="2"/>
              <a:buNone/>
            </a:pPr>
            <a:r>
              <a:rPr lang="en-US" dirty="0" smtClean="0">
                <a:solidFill>
                  <a:srgbClr val="CC0000"/>
                </a:solidFill>
                <a:latin typeface="Comic Sans MS" pitchFamily="66" charset="0"/>
              </a:rPr>
              <a:t>Zones</a:t>
            </a:r>
            <a:r>
              <a:rPr lang="en-US" dirty="0" smtClean="0">
                <a:latin typeface="Comic Sans MS" pitchFamily="66" charset="0"/>
              </a:rPr>
              <a:t> are formed as body intersections or subtractions as previously explained</a:t>
            </a:r>
          </a:p>
          <a:p>
            <a:pPr marL="84138" indent="0" eaLnBrk="1" hangingPunct="1">
              <a:buFont typeface="Wingdings" pitchFamily="2" charset="2"/>
              <a:buNone/>
            </a:pPr>
            <a:r>
              <a:rPr lang="en-US" dirty="0" smtClean="0">
                <a:latin typeface="Comic Sans MS" pitchFamily="66" charset="0"/>
              </a:rPr>
              <a:t>The </a:t>
            </a:r>
            <a:r>
              <a:rPr lang="en-US" dirty="0" smtClean="0">
                <a:solidFill>
                  <a:srgbClr val="FF0000"/>
                </a:solidFill>
                <a:latin typeface="Comic Sans MS" pitchFamily="66" charset="0"/>
              </a:rPr>
              <a:t>regions</a:t>
            </a:r>
            <a:r>
              <a:rPr lang="en-US" dirty="0" smtClean="0">
                <a:latin typeface="Comic Sans MS" pitchFamily="66" charset="0"/>
              </a:rPr>
              <a:t> are formed by the union of these </a:t>
            </a:r>
            <a:r>
              <a:rPr lang="en-US" dirty="0" smtClean="0">
                <a:solidFill>
                  <a:srgbClr val="CC0000"/>
                </a:solidFill>
                <a:latin typeface="Comic Sans MS" pitchFamily="66" charset="0"/>
              </a:rPr>
              <a:t>zones</a:t>
            </a:r>
            <a:r>
              <a:rPr lang="en-US" dirty="0" smtClean="0">
                <a:latin typeface="Comic Sans MS" pitchFamily="66" charset="0"/>
              </a:rPr>
              <a:t>.</a:t>
            </a:r>
          </a:p>
          <a:p>
            <a:pPr marL="84138" indent="0" eaLnBrk="1" hangingPunct="1">
              <a:buFont typeface="Wingdings" pitchFamily="2" charset="2"/>
              <a:buNone/>
            </a:pPr>
            <a:r>
              <a:rPr lang="en-US" dirty="0" smtClean="0">
                <a:latin typeface="Comic Sans MS" pitchFamily="66" charset="0"/>
              </a:rPr>
              <a:t>Examples:</a:t>
            </a:r>
          </a:p>
          <a:p>
            <a:pPr marL="84138" indent="0" eaLnBrk="1" hangingPunct="1">
              <a:buFont typeface="Wingdings" pitchFamily="2" charset="2"/>
              <a:buNone/>
            </a:pPr>
            <a:endParaRPr lang="en-US" sz="1600" dirty="0" smtClean="0"/>
          </a:p>
          <a:p>
            <a:pPr marL="84138" indent="0" eaLnBrk="1" hangingPunct="1">
              <a:buFont typeface="Wingdings" pitchFamily="2" charset="2"/>
              <a:buNone/>
            </a:pPr>
            <a:r>
              <a:rPr lang="en-US" sz="1400" dirty="0" smtClean="0">
                <a:solidFill>
                  <a:srgbClr val="000000"/>
                </a:solidFill>
                <a:latin typeface="Lucida Console" pitchFamily="49" charset="0"/>
              </a:rPr>
              <a:t>Ground 5 | +Body9 | +Body15 | +Body1 | +Body8 -Body2 | +Body8 -Body3 </a:t>
            </a:r>
          </a:p>
          <a:p>
            <a:pPr marL="84138" indent="0" eaLnBrk="1" hangingPunct="1">
              <a:buFont typeface="Wingdings" pitchFamily="2" charset="2"/>
              <a:buNone/>
            </a:pPr>
            <a:r>
              <a:rPr lang="en-US" sz="1400" dirty="0" smtClean="0">
                <a:solidFill>
                  <a:srgbClr val="000099"/>
                </a:solidFill>
                <a:latin typeface="Lucida Console" pitchFamily="49" charset="0"/>
              </a:rPr>
              <a:t>*         &lt;- 1st -&gt;&lt;-  2nd -&gt;&lt;- 3rd -&gt;&lt;----  4th ----&gt;&lt;----  5th ---&gt;</a:t>
            </a:r>
          </a:p>
          <a:p>
            <a:pPr marL="84138" indent="0" eaLnBrk="1" hangingPunct="1">
              <a:buNone/>
            </a:pPr>
            <a:r>
              <a:rPr lang="en-US" sz="1400" dirty="0" smtClean="0">
                <a:solidFill>
                  <a:srgbClr val="000099"/>
                </a:solidFill>
                <a:latin typeface="Lucida Console" pitchFamily="49" charset="0"/>
              </a:rPr>
              <a:t>* (continuation line)</a:t>
            </a:r>
          </a:p>
          <a:p>
            <a:pPr marL="84138" indent="0" eaLnBrk="1" hangingPunct="1">
              <a:buFont typeface="Wingdings" pitchFamily="2" charset="2"/>
              <a:buNone/>
            </a:pPr>
            <a:r>
              <a:rPr lang="en-US" sz="1400" dirty="0" smtClean="0">
                <a:latin typeface="Lucida Console" pitchFamily="49" charset="0"/>
              </a:rPr>
              <a:t>           </a:t>
            </a:r>
            <a:r>
              <a:rPr lang="en-US" sz="1400" dirty="0" smtClean="0">
                <a:solidFill>
                  <a:srgbClr val="000000"/>
                </a:solidFill>
                <a:latin typeface="Lucida Console" pitchFamily="49" charset="0"/>
              </a:rPr>
              <a:t>| +Body8 +Body18  | +Body12 -Body10 -Body11 -Body13 -Body14</a:t>
            </a:r>
          </a:p>
          <a:p>
            <a:pPr marL="84138" indent="0" eaLnBrk="1" hangingPunct="1">
              <a:buFont typeface="Wingdings" pitchFamily="2" charset="2"/>
              <a:buNone/>
            </a:pPr>
            <a:r>
              <a:rPr lang="en-US" sz="1400" dirty="0" smtClean="0">
                <a:solidFill>
                  <a:srgbClr val="000099"/>
                </a:solidFill>
                <a:latin typeface="Lucida Console" pitchFamily="49" charset="0"/>
              </a:rPr>
              <a:t>*           &lt;-----  6th -----&gt;&lt;------- 7th and last zone      --------&gt;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sz="3200" dirty="0" smtClean="0"/>
              <a:t>Geometry Example “F” shaped target</a:t>
            </a:r>
          </a:p>
        </p:txBody>
      </p:sp>
      <p:sp>
        <p:nvSpPr>
          <p:cNvPr id="30723" name="Text Box 14"/>
          <p:cNvSpPr txBox="1">
            <a:spLocks noChangeArrowheads="1"/>
          </p:cNvSpPr>
          <p:nvPr/>
        </p:nvSpPr>
        <p:spPr bwMode="auto">
          <a:xfrm>
            <a:off x="827088" y="908050"/>
            <a:ext cx="1152525" cy="579438"/>
          </a:xfrm>
          <a:prstGeom prst="rect">
            <a:avLst/>
          </a:prstGeom>
          <a:noFill/>
          <a:ln w="9525">
            <a:noFill/>
            <a:miter lim="800000"/>
            <a:headEnd/>
            <a:tailEnd/>
          </a:ln>
        </p:spPr>
        <p:txBody>
          <a:bodyPr>
            <a:spAutoFit/>
          </a:bodyPr>
          <a:lstStyle/>
          <a:p>
            <a:r>
              <a:rPr lang="en-GB" sz="3200" b="1"/>
              <a:t>Y</a:t>
            </a:r>
          </a:p>
        </p:txBody>
      </p:sp>
      <p:sp>
        <p:nvSpPr>
          <p:cNvPr id="30724" name="Line 11"/>
          <p:cNvSpPr>
            <a:spLocks noChangeShapeType="1"/>
          </p:cNvSpPr>
          <p:nvPr/>
        </p:nvSpPr>
        <p:spPr bwMode="auto">
          <a:xfrm flipV="1">
            <a:off x="1260475" y="4508500"/>
            <a:ext cx="1223963" cy="1152525"/>
          </a:xfrm>
          <a:prstGeom prst="line">
            <a:avLst/>
          </a:prstGeom>
          <a:noFill/>
          <a:ln w="76200">
            <a:solidFill>
              <a:srgbClr val="000000"/>
            </a:solidFill>
            <a:round/>
            <a:headEnd/>
            <a:tailEnd type="triangle" w="med" len="med"/>
          </a:ln>
        </p:spPr>
        <p:txBody>
          <a:bodyPr/>
          <a:lstStyle/>
          <a:p>
            <a:endParaRPr lang="it-IT"/>
          </a:p>
        </p:txBody>
      </p:sp>
      <p:sp>
        <p:nvSpPr>
          <p:cNvPr id="30725" name="Rectangle 4"/>
          <p:cNvSpPr>
            <a:spLocks noChangeArrowheads="1"/>
          </p:cNvSpPr>
          <p:nvPr/>
        </p:nvSpPr>
        <p:spPr bwMode="auto">
          <a:xfrm>
            <a:off x="1260475" y="2060575"/>
            <a:ext cx="720725" cy="3602038"/>
          </a:xfrm>
          <a:prstGeom prst="rect">
            <a:avLst/>
          </a:prstGeom>
          <a:solidFill>
            <a:srgbClr val="FF0000"/>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FF0000"/>
            </a:extrusionClr>
          </a:sp3d>
        </p:spPr>
        <p:txBody>
          <a:bodyPr wrap="none" anchor="ctr">
            <a:flatTx/>
          </a:bodyPr>
          <a:lstStyle/>
          <a:p>
            <a:endParaRPr lang="it-IT"/>
          </a:p>
        </p:txBody>
      </p:sp>
      <p:sp>
        <p:nvSpPr>
          <p:cNvPr id="30726" name="Rectangle 5"/>
          <p:cNvSpPr>
            <a:spLocks noChangeArrowheads="1"/>
          </p:cNvSpPr>
          <p:nvPr/>
        </p:nvSpPr>
        <p:spPr bwMode="auto">
          <a:xfrm>
            <a:off x="1979613" y="2060575"/>
            <a:ext cx="1439862" cy="720725"/>
          </a:xfrm>
          <a:prstGeom prst="rect">
            <a:avLst/>
          </a:prstGeom>
          <a:solidFill>
            <a:srgbClr val="FF0000"/>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FF0000"/>
            </a:extrusionClr>
          </a:sp3d>
        </p:spPr>
        <p:txBody>
          <a:bodyPr wrap="none" anchor="ctr">
            <a:flatTx/>
          </a:bodyPr>
          <a:lstStyle/>
          <a:p>
            <a:endParaRPr lang="it-IT"/>
          </a:p>
        </p:txBody>
      </p:sp>
      <p:sp>
        <p:nvSpPr>
          <p:cNvPr id="30727" name="Line 9"/>
          <p:cNvSpPr>
            <a:spLocks noChangeShapeType="1"/>
          </p:cNvSpPr>
          <p:nvPr/>
        </p:nvSpPr>
        <p:spPr bwMode="auto">
          <a:xfrm>
            <a:off x="1260475" y="5661025"/>
            <a:ext cx="5040313" cy="0"/>
          </a:xfrm>
          <a:prstGeom prst="line">
            <a:avLst/>
          </a:prstGeom>
          <a:noFill/>
          <a:ln w="76200">
            <a:solidFill>
              <a:srgbClr val="000000"/>
            </a:solidFill>
            <a:round/>
            <a:headEnd/>
            <a:tailEnd type="triangle" w="med" len="med"/>
          </a:ln>
        </p:spPr>
        <p:txBody>
          <a:bodyPr/>
          <a:lstStyle/>
          <a:p>
            <a:endParaRPr lang="it-IT"/>
          </a:p>
        </p:txBody>
      </p:sp>
      <p:sp>
        <p:nvSpPr>
          <p:cNvPr id="30728" name="Line 10"/>
          <p:cNvSpPr>
            <a:spLocks noChangeShapeType="1"/>
          </p:cNvSpPr>
          <p:nvPr/>
        </p:nvSpPr>
        <p:spPr bwMode="auto">
          <a:xfrm flipV="1">
            <a:off x="1260475" y="1268413"/>
            <a:ext cx="0" cy="4392612"/>
          </a:xfrm>
          <a:prstGeom prst="line">
            <a:avLst/>
          </a:prstGeom>
          <a:noFill/>
          <a:ln w="76200">
            <a:solidFill>
              <a:srgbClr val="000000"/>
            </a:solidFill>
            <a:round/>
            <a:headEnd/>
            <a:tailEnd type="triangle" w="med" len="med"/>
          </a:ln>
        </p:spPr>
        <p:txBody>
          <a:bodyPr/>
          <a:lstStyle/>
          <a:p>
            <a:endParaRPr lang="it-IT"/>
          </a:p>
        </p:txBody>
      </p:sp>
      <p:sp>
        <p:nvSpPr>
          <p:cNvPr id="30729" name="Text Box 12"/>
          <p:cNvSpPr txBox="1">
            <a:spLocks noChangeArrowheads="1"/>
          </p:cNvSpPr>
          <p:nvPr/>
        </p:nvSpPr>
        <p:spPr bwMode="auto">
          <a:xfrm>
            <a:off x="6300788" y="5372100"/>
            <a:ext cx="576262" cy="579438"/>
          </a:xfrm>
          <a:prstGeom prst="rect">
            <a:avLst/>
          </a:prstGeom>
          <a:noFill/>
          <a:ln w="9525">
            <a:noFill/>
            <a:miter lim="800000"/>
            <a:headEnd/>
            <a:tailEnd/>
          </a:ln>
        </p:spPr>
        <p:txBody>
          <a:bodyPr>
            <a:spAutoFit/>
          </a:bodyPr>
          <a:lstStyle/>
          <a:p>
            <a:r>
              <a:rPr lang="en-GB" sz="3200" b="1"/>
              <a:t>Z</a:t>
            </a:r>
          </a:p>
        </p:txBody>
      </p:sp>
      <p:sp>
        <p:nvSpPr>
          <p:cNvPr id="30730" name="Text Box 13"/>
          <p:cNvSpPr txBox="1">
            <a:spLocks noChangeArrowheads="1"/>
          </p:cNvSpPr>
          <p:nvPr/>
        </p:nvSpPr>
        <p:spPr bwMode="auto">
          <a:xfrm>
            <a:off x="2413000" y="4221163"/>
            <a:ext cx="1152525" cy="579437"/>
          </a:xfrm>
          <a:prstGeom prst="rect">
            <a:avLst/>
          </a:prstGeom>
          <a:noFill/>
          <a:ln w="9525">
            <a:noFill/>
            <a:miter lim="800000"/>
            <a:headEnd/>
            <a:tailEnd/>
          </a:ln>
        </p:spPr>
        <p:txBody>
          <a:bodyPr>
            <a:spAutoFit/>
          </a:bodyPr>
          <a:lstStyle/>
          <a:p>
            <a:r>
              <a:rPr lang="en-GB" sz="3200" b="1"/>
              <a:t>X</a:t>
            </a:r>
          </a:p>
        </p:txBody>
      </p:sp>
      <p:sp>
        <p:nvSpPr>
          <p:cNvPr id="30731" name="Line 15"/>
          <p:cNvSpPr>
            <a:spLocks noChangeShapeType="1"/>
          </p:cNvSpPr>
          <p:nvPr/>
        </p:nvSpPr>
        <p:spPr bwMode="auto">
          <a:xfrm flipH="1">
            <a:off x="1979613" y="5661025"/>
            <a:ext cx="0" cy="144463"/>
          </a:xfrm>
          <a:prstGeom prst="line">
            <a:avLst/>
          </a:prstGeom>
          <a:noFill/>
          <a:ln w="38100">
            <a:solidFill>
              <a:srgbClr val="000000"/>
            </a:solidFill>
            <a:round/>
            <a:headEnd/>
            <a:tailEnd/>
          </a:ln>
        </p:spPr>
        <p:txBody>
          <a:bodyPr/>
          <a:lstStyle/>
          <a:p>
            <a:endParaRPr lang="it-IT"/>
          </a:p>
        </p:txBody>
      </p:sp>
      <p:sp>
        <p:nvSpPr>
          <p:cNvPr id="30732" name="Line 16"/>
          <p:cNvSpPr>
            <a:spLocks noChangeShapeType="1"/>
          </p:cNvSpPr>
          <p:nvPr/>
        </p:nvSpPr>
        <p:spPr bwMode="auto">
          <a:xfrm flipH="1">
            <a:off x="2700338" y="5661025"/>
            <a:ext cx="0" cy="144463"/>
          </a:xfrm>
          <a:prstGeom prst="line">
            <a:avLst/>
          </a:prstGeom>
          <a:noFill/>
          <a:ln w="38100">
            <a:solidFill>
              <a:srgbClr val="000000"/>
            </a:solidFill>
            <a:round/>
            <a:headEnd/>
            <a:tailEnd/>
          </a:ln>
        </p:spPr>
        <p:txBody>
          <a:bodyPr/>
          <a:lstStyle/>
          <a:p>
            <a:endParaRPr lang="it-IT"/>
          </a:p>
        </p:txBody>
      </p:sp>
      <p:sp>
        <p:nvSpPr>
          <p:cNvPr id="30733" name="Line 17"/>
          <p:cNvSpPr>
            <a:spLocks noChangeShapeType="1"/>
          </p:cNvSpPr>
          <p:nvPr/>
        </p:nvSpPr>
        <p:spPr bwMode="auto">
          <a:xfrm flipH="1">
            <a:off x="4860925" y="5661025"/>
            <a:ext cx="0" cy="144463"/>
          </a:xfrm>
          <a:prstGeom prst="line">
            <a:avLst/>
          </a:prstGeom>
          <a:noFill/>
          <a:ln w="38100">
            <a:solidFill>
              <a:srgbClr val="000000"/>
            </a:solidFill>
            <a:round/>
            <a:headEnd/>
            <a:tailEnd/>
          </a:ln>
        </p:spPr>
        <p:txBody>
          <a:bodyPr/>
          <a:lstStyle/>
          <a:p>
            <a:endParaRPr lang="it-IT"/>
          </a:p>
        </p:txBody>
      </p:sp>
      <p:sp>
        <p:nvSpPr>
          <p:cNvPr id="30734" name="Line 18"/>
          <p:cNvSpPr>
            <a:spLocks noChangeShapeType="1"/>
          </p:cNvSpPr>
          <p:nvPr/>
        </p:nvSpPr>
        <p:spPr bwMode="auto">
          <a:xfrm flipH="1">
            <a:off x="5580063" y="5661025"/>
            <a:ext cx="0" cy="144463"/>
          </a:xfrm>
          <a:prstGeom prst="line">
            <a:avLst/>
          </a:prstGeom>
          <a:noFill/>
          <a:ln w="38100">
            <a:solidFill>
              <a:srgbClr val="000000"/>
            </a:solidFill>
            <a:round/>
            <a:headEnd/>
            <a:tailEnd/>
          </a:ln>
        </p:spPr>
        <p:txBody>
          <a:bodyPr/>
          <a:lstStyle/>
          <a:p>
            <a:endParaRPr lang="it-IT"/>
          </a:p>
        </p:txBody>
      </p:sp>
      <p:sp>
        <p:nvSpPr>
          <p:cNvPr id="30735" name="Line 19"/>
          <p:cNvSpPr>
            <a:spLocks noChangeShapeType="1"/>
          </p:cNvSpPr>
          <p:nvPr/>
        </p:nvSpPr>
        <p:spPr bwMode="auto">
          <a:xfrm flipH="1">
            <a:off x="4140200" y="5661025"/>
            <a:ext cx="0" cy="144463"/>
          </a:xfrm>
          <a:prstGeom prst="line">
            <a:avLst/>
          </a:prstGeom>
          <a:noFill/>
          <a:ln w="38100">
            <a:solidFill>
              <a:srgbClr val="000000"/>
            </a:solidFill>
            <a:round/>
            <a:headEnd/>
            <a:tailEnd/>
          </a:ln>
        </p:spPr>
        <p:txBody>
          <a:bodyPr/>
          <a:lstStyle/>
          <a:p>
            <a:endParaRPr lang="it-IT"/>
          </a:p>
        </p:txBody>
      </p:sp>
      <p:sp>
        <p:nvSpPr>
          <p:cNvPr id="30736" name="Line 20"/>
          <p:cNvSpPr>
            <a:spLocks noChangeShapeType="1"/>
          </p:cNvSpPr>
          <p:nvPr/>
        </p:nvSpPr>
        <p:spPr bwMode="auto">
          <a:xfrm flipH="1">
            <a:off x="3421063" y="5661025"/>
            <a:ext cx="0" cy="144463"/>
          </a:xfrm>
          <a:prstGeom prst="line">
            <a:avLst/>
          </a:prstGeom>
          <a:noFill/>
          <a:ln w="38100">
            <a:solidFill>
              <a:srgbClr val="000000"/>
            </a:solidFill>
            <a:round/>
            <a:headEnd/>
            <a:tailEnd/>
          </a:ln>
        </p:spPr>
        <p:txBody>
          <a:bodyPr/>
          <a:lstStyle/>
          <a:p>
            <a:endParaRPr lang="it-IT"/>
          </a:p>
        </p:txBody>
      </p:sp>
      <p:sp>
        <p:nvSpPr>
          <p:cNvPr id="30737" name="Line 21"/>
          <p:cNvSpPr>
            <a:spLocks noChangeShapeType="1"/>
          </p:cNvSpPr>
          <p:nvPr/>
        </p:nvSpPr>
        <p:spPr bwMode="auto">
          <a:xfrm flipH="1">
            <a:off x="1116013" y="4940300"/>
            <a:ext cx="144462" cy="1588"/>
          </a:xfrm>
          <a:prstGeom prst="line">
            <a:avLst/>
          </a:prstGeom>
          <a:noFill/>
          <a:ln w="38100">
            <a:solidFill>
              <a:srgbClr val="000000"/>
            </a:solidFill>
            <a:round/>
            <a:headEnd/>
            <a:tailEnd/>
          </a:ln>
        </p:spPr>
        <p:txBody>
          <a:bodyPr/>
          <a:lstStyle/>
          <a:p>
            <a:endParaRPr lang="it-IT"/>
          </a:p>
        </p:txBody>
      </p:sp>
      <p:sp>
        <p:nvSpPr>
          <p:cNvPr id="30738" name="Line 23"/>
          <p:cNvSpPr>
            <a:spLocks noChangeShapeType="1"/>
          </p:cNvSpPr>
          <p:nvPr/>
        </p:nvSpPr>
        <p:spPr bwMode="auto">
          <a:xfrm flipH="1">
            <a:off x="1116013" y="4221163"/>
            <a:ext cx="144462" cy="1587"/>
          </a:xfrm>
          <a:prstGeom prst="line">
            <a:avLst/>
          </a:prstGeom>
          <a:noFill/>
          <a:ln w="38100">
            <a:solidFill>
              <a:srgbClr val="000000"/>
            </a:solidFill>
            <a:round/>
            <a:headEnd/>
            <a:tailEnd/>
          </a:ln>
        </p:spPr>
        <p:txBody>
          <a:bodyPr/>
          <a:lstStyle/>
          <a:p>
            <a:endParaRPr lang="it-IT"/>
          </a:p>
        </p:txBody>
      </p:sp>
      <p:sp>
        <p:nvSpPr>
          <p:cNvPr id="30739" name="Line 24"/>
          <p:cNvSpPr>
            <a:spLocks noChangeShapeType="1"/>
          </p:cNvSpPr>
          <p:nvPr/>
        </p:nvSpPr>
        <p:spPr bwMode="auto">
          <a:xfrm flipH="1">
            <a:off x="1116013" y="3500438"/>
            <a:ext cx="144462" cy="1587"/>
          </a:xfrm>
          <a:prstGeom prst="line">
            <a:avLst/>
          </a:prstGeom>
          <a:noFill/>
          <a:ln w="38100">
            <a:solidFill>
              <a:srgbClr val="000000"/>
            </a:solidFill>
            <a:round/>
            <a:headEnd/>
            <a:tailEnd/>
          </a:ln>
        </p:spPr>
        <p:txBody>
          <a:bodyPr/>
          <a:lstStyle/>
          <a:p>
            <a:endParaRPr lang="it-IT"/>
          </a:p>
        </p:txBody>
      </p:sp>
      <p:sp>
        <p:nvSpPr>
          <p:cNvPr id="30740" name="Line 25"/>
          <p:cNvSpPr>
            <a:spLocks noChangeShapeType="1"/>
          </p:cNvSpPr>
          <p:nvPr/>
        </p:nvSpPr>
        <p:spPr bwMode="auto">
          <a:xfrm flipH="1">
            <a:off x="1116013" y="2779713"/>
            <a:ext cx="144462" cy="1587"/>
          </a:xfrm>
          <a:prstGeom prst="line">
            <a:avLst/>
          </a:prstGeom>
          <a:noFill/>
          <a:ln w="38100">
            <a:solidFill>
              <a:srgbClr val="000000"/>
            </a:solidFill>
            <a:round/>
            <a:headEnd/>
            <a:tailEnd/>
          </a:ln>
        </p:spPr>
        <p:txBody>
          <a:bodyPr/>
          <a:lstStyle/>
          <a:p>
            <a:endParaRPr lang="it-IT"/>
          </a:p>
        </p:txBody>
      </p:sp>
      <p:sp>
        <p:nvSpPr>
          <p:cNvPr id="30741" name="Line 26"/>
          <p:cNvSpPr>
            <a:spLocks noChangeShapeType="1"/>
          </p:cNvSpPr>
          <p:nvPr/>
        </p:nvSpPr>
        <p:spPr bwMode="auto">
          <a:xfrm flipH="1">
            <a:off x="1116013" y="2060575"/>
            <a:ext cx="144462" cy="1588"/>
          </a:xfrm>
          <a:prstGeom prst="line">
            <a:avLst/>
          </a:prstGeom>
          <a:noFill/>
          <a:ln w="38100">
            <a:solidFill>
              <a:srgbClr val="000000"/>
            </a:solidFill>
            <a:round/>
            <a:headEnd/>
            <a:tailEnd/>
          </a:ln>
        </p:spPr>
        <p:txBody>
          <a:bodyPr/>
          <a:lstStyle/>
          <a:p>
            <a:endParaRPr lang="it-IT"/>
          </a:p>
        </p:txBody>
      </p:sp>
      <p:sp>
        <p:nvSpPr>
          <p:cNvPr id="30742" name="Text Box 28"/>
          <p:cNvSpPr txBox="1">
            <a:spLocks noChangeArrowheads="1"/>
          </p:cNvSpPr>
          <p:nvPr/>
        </p:nvSpPr>
        <p:spPr bwMode="auto">
          <a:xfrm>
            <a:off x="1836738" y="5805488"/>
            <a:ext cx="358775" cy="457200"/>
          </a:xfrm>
          <a:prstGeom prst="rect">
            <a:avLst/>
          </a:prstGeom>
          <a:noFill/>
          <a:ln w="9525">
            <a:noFill/>
            <a:miter lim="800000"/>
            <a:headEnd/>
            <a:tailEnd/>
          </a:ln>
        </p:spPr>
        <p:txBody>
          <a:bodyPr>
            <a:spAutoFit/>
          </a:bodyPr>
          <a:lstStyle/>
          <a:p>
            <a:r>
              <a:rPr lang="en-GB">
                <a:latin typeface="Tahoma" pitchFamily="34" charset="0"/>
              </a:rPr>
              <a:t>1</a:t>
            </a:r>
          </a:p>
        </p:txBody>
      </p:sp>
      <p:sp>
        <p:nvSpPr>
          <p:cNvPr id="30743" name="Text Box 29"/>
          <p:cNvSpPr txBox="1">
            <a:spLocks noChangeArrowheads="1"/>
          </p:cNvSpPr>
          <p:nvPr/>
        </p:nvSpPr>
        <p:spPr bwMode="auto">
          <a:xfrm>
            <a:off x="2484438" y="5805488"/>
            <a:ext cx="358775" cy="457200"/>
          </a:xfrm>
          <a:prstGeom prst="rect">
            <a:avLst/>
          </a:prstGeom>
          <a:noFill/>
          <a:ln w="9525">
            <a:noFill/>
            <a:miter lim="800000"/>
            <a:headEnd/>
            <a:tailEnd/>
          </a:ln>
        </p:spPr>
        <p:txBody>
          <a:bodyPr>
            <a:spAutoFit/>
          </a:bodyPr>
          <a:lstStyle/>
          <a:p>
            <a:r>
              <a:rPr lang="en-GB">
                <a:latin typeface="Tahoma" pitchFamily="34" charset="0"/>
              </a:rPr>
              <a:t>2</a:t>
            </a:r>
          </a:p>
        </p:txBody>
      </p:sp>
      <p:sp>
        <p:nvSpPr>
          <p:cNvPr id="30744" name="Text Box 30"/>
          <p:cNvSpPr txBox="1">
            <a:spLocks noChangeArrowheads="1"/>
          </p:cNvSpPr>
          <p:nvPr/>
        </p:nvSpPr>
        <p:spPr bwMode="auto">
          <a:xfrm>
            <a:off x="3276600" y="5805488"/>
            <a:ext cx="358775" cy="457200"/>
          </a:xfrm>
          <a:prstGeom prst="rect">
            <a:avLst/>
          </a:prstGeom>
          <a:noFill/>
          <a:ln w="9525">
            <a:noFill/>
            <a:miter lim="800000"/>
            <a:headEnd/>
            <a:tailEnd/>
          </a:ln>
        </p:spPr>
        <p:txBody>
          <a:bodyPr>
            <a:spAutoFit/>
          </a:bodyPr>
          <a:lstStyle/>
          <a:p>
            <a:r>
              <a:rPr lang="en-GB">
                <a:latin typeface="Tahoma" pitchFamily="34" charset="0"/>
              </a:rPr>
              <a:t>3</a:t>
            </a:r>
          </a:p>
        </p:txBody>
      </p:sp>
      <p:sp>
        <p:nvSpPr>
          <p:cNvPr id="30745" name="Text Box 31"/>
          <p:cNvSpPr txBox="1">
            <a:spLocks noChangeArrowheads="1"/>
          </p:cNvSpPr>
          <p:nvPr/>
        </p:nvSpPr>
        <p:spPr bwMode="auto">
          <a:xfrm>
            <a:off x="3924300" y="5805488"/>
            <a:ext cx="358775" cy="457200"/>
          </a:xfrm>
          <a:prstGeom prst="rect">
            <a:avLst/>
          </a:prstGeom>
          <a:noFill/>
          <a:ln w="9525">
            <a:noFill/>
            <a:miter lim="800000"/>
            <a:headEnd/>
            <a:tailEnd/>
          </a:ln>
        </p:spPr>
        <p:txBody>
          <a:bodyPr>
            <a:spAutoFit/>
          </a:bodyPr>
          <a:lstStyle/>
          <a:p>
            <a:r>
              <a:rPr lang="en-GB">
                <a:latin typeface="Tahoma" pitchFamily="34" charset="0"/>
              </a:rPr>
              <a:t>4</a:t>
            </a:r>
          </a:p>
        </p:txBody>
      </p:sp>
      <p:sp>
        <p:nvSpPr>
          <p:cNvPr id="30746" name="Text Box 32"/>
          <p:cNvSpPr txBox="1">
            <a:spLocks noChangeArrowheads="1"/>
          </p:cNvSpPr>
          <p:nvPr/>
        </p:nvSpPr>
        <p:spPr bwMode="auto">
          <a:xfrm>
            <a:off x="4645025" y="5805488"/>
            <a:ext cx="358775" cy="457200"/>
          </a:xfrm>
          <a:prstGeom prst="rect">
            <a:avLst/>
          </a:prstGeom>
          <a:noFill/>
          <a:ln w="9525">
            <a:noFill/>
            <a:miter lim="800000"/>
            <a:headEnd/>
            <a:tailEnd/>
          </a:ln>
        </p:spPr>
        <p:txBody>
          <a:bodyPr>
            <a:spAutoFit/>
          </a:bodyPr>
          <a:lstStyle/>
          <a:p>
            <a:r>
              <a:rPr lang="en-GB">
                <a:latin typeface="Tahoma" pitchFamily="34" charset="0"/>
              </a:rPr>
              <a:t>5</a:t>
            </a:r>
          </a:p>
        </p:txBody>
      </p:sp>
      <p:sp>
        <p:nvSpPr>
          <p:cNvPr id="30747" name="Text Box 33"/>
          <p:cNvSpPr txBox="1">
            <a:spLocks noChangeArrowheads="1"/>
          </p:cNvSpPr>
          <p:nvPr/>
        </p:nvSpPr>
        <p:spPr bwMode="auto">
          <a:xfrm>
            <a:off x="5364163" y="5805488"/>
            <a:ext cx="358775" cy="457200"/>
          </a:xfrm>
          <a:prstGeom prst="rect">
            <a:avLst/>
          </a:prstGeom>
          <a:noFill/>
          <a:ln w="9525">
            <a:noFill/>
            <a:miter lim="800000"/>
            <a:headEnd/>
            <a:tailEnd/>
          </a:ln>
        </p:spPr>
        <p:txBody>
          <a:bodyPr>
            <a:spAutoFit/>
          </a:bodyPr>
          <a:lstStyle/>
          <a:p>
            <a:r>
              <a:rPr lang="en-GB">
                <a:latin typeface="Tahoma" pitchFamily="34" charset="0"/>
              </a:rPr>
              <a:t>6</a:t>
            </a:r>
          </a:p>
        </p:txBody>
      </p:sp>
      <p:sp>
        <p:nvSpPr>
          <p:cNvPr id="30748" name="Text Box 34"/>
          <p:cNvSpPr txBox="1">
            <a:spLocks noChangeArrowheads="1"/>
          </p:cNvSpPr>
          <p:nvPr/>
        </p:nvSpPr>
        <p:spPr bwMode="auto">
          <a:xfrm>
            <a:off x="1116013" y="5805488"/>
            <a:ext cx="358775" cy="457200"/>
          </a:xfrm>
          <a:prstGeom prst="rect">
            <a:avLst/>
          </a:prstGeom>
          <a:noFill/>
          <a:ln w="9525">
            <a:noFill/>
            <a:miter lim="800000"/>
            <a:headEnd/>
            <a:tailEnd/>
          </a:ln>
        </p:spPr>
        <p:txBody>
          <a:bodyPr>
            <a:spAutoFit/>
          </a:bodyPr>
          <a:lstStyle/>
          <a:p>
            <a:r>
              <a:rPr lang="en-GB">
                <a:latin typeface="Tahoma" pitchFamily="34" charset="0"/>
              </a:rPr>
              <a:t>0</a:t>
            </a:r>
          </a:p>
        </p:txBody>
      </p:sp>
      <p:sp>
        <p:nvSpPr>
          <p:cNvPr id="30749" name="Text Box 35"/>
          <p:cNvSpPr txBox="1">
            <a:spLocks noChangeArrowheads="1"/>
          </p:cNvSpPr>
          <p:nvPr/>
        </p:nvSpPr>
        <p:spPr bwMode="auto">
          <a:xfrm>
            <a:off x="755650" y="4724400"/>
            <a:ext cx="358775" cy="457200"/>
          </a:xfrm>
          <a:prstGeom prst="rect">
            <a:avLst/>
          </a:prstGeom>
          <a:noFill/>
          <a:ln w="9525">
            <a:noFill/>
            <a:miter lim="800000"/>
            <a:headEnd/>
            <a:tailEnd/>
          </a:ln>
        </p:spPr>
        <p:txBody>
          <a:bodyPr>
            <a:spAutoFit/>
          </a:bodyPr>
          <a:lstStyle/>
          <a:p>
            <a:r>
              <a:rPr lang="en-GB">
                <a:latin typeface="Tahoma" pitchFamily="34" charset="0"/>
              </a:rPr>
              <a:t>1</a:t>
            </a:r>
          </a:p>
        </p:txBody>
      </p:sp>
      <p:sp>
        <p:nvSpPr>
          <p:cNvPr id="30750" name="Text Box 37"/>
          <p:cNvSpPr txBox="1">
            <a:spLocks noChangeArrowheads="1"/>
          </p:cNvSpPr>
          <p:nvPr/>
        </p:nvSpPr>
        <p:spPr bwMode="auto">
          <a:xfrm>
            <a:off x="755650" y="4005263"/>
            <a:ext cx="358775" cy="457200"/>
          </a:xfrm>
          <a:prstGeom prst="rect">
            <a:avLst/>
          </a:prstGeom>
          <a:noFill/>
          <a:ln w="9525">
            <a:noFill/>
            <a:miter lim="800000"/>
            <a:headEnd/>
            <a:tailEnd/>
          </a:ln>
        </p:spPr>
        <p:txBody>
          <a:bodyPr>
            <a:spAutoFit/>
          </a:bodyPr>
          <a:lstStyle/>
          <a:p>
            <a:r>
              <a:rPr lang="en-GB">
                <a:latin typeface="Tahoma" pitchFamily="34" charset="0"/>
              </a:rPr>
              <a:t>2</a:t>
            </a:r>
          </a:p>
        </p:txBody>
      </p:sp>
      <p:sp>
        <p:nvSpPr>
          <p:cNvPr id="30751" name="Text Box 38"/>
          <p:cNvSpPr txBox="1">
            <a:spLocks noChangeArrowheads="1"/>
          </p:cNvSpPr>
          <p:nvPr/>
        </p:nvSpPr>
        <p:spPr bwMode="auto">
          <a:xfrm>
            <a:off x="755650" y="3284538"/>
            <a:ext cx="358775" cy="457200"/>
          </a:xfrm>
          <a:prstGeom prst="rect">
            <a:avLst/>
          </a:prstGeom>
          <a:noFill/>
          <a:ln w="9525">
            <a:noFill/>
            <a:miter lim="800000"/>
            <a:headEnd/>
            <a:tailEnd/>
          </a:ln>
        </p:spPr>
        <p:txBody>
          <a:bodyPr>
            <a:spAutoFit/>
          </a:bodyPr>
          <a:lstStyle/>
          <a:p>
            <a:r>
              <a:rPr lang="en-GB">
                <a:latin typeface="Tahoma" pitchFamily="34" charset="0"/>
              </a:rPr>
              <a:t>3</a:t>
            </a:r>
          </a:p>
        </p:txBody>
      </p:sp>
      <p:sp>
        <p:nvSpPr>
          <p:cNvPr id="30752" name="Text Box 39"/>
          <p:cNvSpPr txBox="1">
            <a:spLocks noChangeArrowheads="1"/>
          </p:cNvSpPr>
          <p:nvPr/>
        </p:nvSpPr>
        <p:spPr bwMode="auto">
          <a:xfrm>
            <a:off x="755650" y="2563813"/>
            <a:ext cx="358775" cy="457200"/>
          </a:xfrm>
          <a:prstGeom prst="rect">
            <a:avLst/>
          </a:prstGeom>
          <a:noFill/>
          <a:ln w="9525">
            <a:noFill/>
            <a:miter lim="800000"/>
            <a:headEnd/>
            <a:tailEnd/>
          </a:ln>
        </p:spPr>
        <p:txBody>
          <a:bodyPr>
            <a:spAutoFit/>
          </a:bodyPr>
          <a:lstStyle/>
          <a:p>
            <a:r>
              <a:rPr lang="en-GB">
                <a:latin typeface="Tahoma" pitchFamily="34" charset="0"/>
              </a:rPr>
              <a:t>4</a:t>
            </a:r>
          </a:p>
        </p:txBody>
      </p:sp>
      <p:sp>
        <p:nvSpPr>
          <p:cNvPr id="30753" name="Text Box 40"/>
          <p:cNvSpPr txBox="1">
            <a:spLocks noChangeArrowheads="1"/>
          </p:cNvSpPr>
          <p:nvPr/>
        </p:nvSpPr>
        <p:spPr bwMode="auto">
          <a:xfrm>
            <a:off x="755650" y="1844675"/>
            <a:ext cx="358775" cy="457200"/>
          </a:xfrm>
          <a:prstGeom prst="rect">
            <a:avLst/>
          </a:prstGeom>
          <a:noFill/>
          <a:ln w="9525">
            <a:noFill/>
            <a:miter lim="800000"/>
            <a:headEnd/>
            <a:tailEnd/>
          </a:ln>
        </p:spPr>
        <p:txBody>
          <a:bodyPr>
            <a:spAutoFit/>
          </a:bodyPr>
          <a:lstStyle/>
          <a:p>
            <a:r>
              <a:rPr lang="en-GB">
                <a:latin typeface="Tahoma" pitchFamily="34" charset="0"/>
              </a:rPr>
              <a:t>5</a:t>
            </a:r>
          </a:p>
        </p:txBody>
      </p:sp>
      <p:sp>
        <p:nvSpPr>
          <p:cNvPr id="30754" name="Text Box 45"/>
          <p:cNvSpPr txBox="1">
            <a:spLocks noChangeArrowheads="1"/>
          </p:cNvSpPr>
          <p:nvPr/>
        </p:nvSpPr>
        <p:spPr bwMode="auto">
          <a:xfrm>
            <a:off x="3923928" y="1057960"/>
            <a:ext cx="4824536" cy="1938992"/>
          </a:xfrm>
          <a:prstGeom prst="rect">
            <a:avLst/>
          </a:prstGeom>
          <a:noFill/>
          <a:ln w="9525">
            <a:noFill/>
            <a:miter lim="800000"/>
            <a:headEnd/>
            <a:tailEnd/>
          </a:ln>
        </p:spPr>
        <p:txBody>
          <a:bodyPr wrap="square">
            <a:spAutoFit/>
          </a:bodyPr>
          <a:lstStyle/>
          <a:p>
            <a:r>
              <a:rPr lang="en-GB" dirty="0">
                <a:latin typeface="Comic Sans MS" pitchFamily="66" charset="0"/>
              </a:rPr>
              <a:t>Material: Copper</a:t>
            </a:r>
          </a:p>
          <a:p>
            <a:r>
              <a:rPr lang="en-GB" dirty="0">
                <a:latin typeface="Comic Sans MS" pitchFamily="66" charset="0"/>
              </a:rPr>
              <a:t>Surrounded by vacuum</a:t>
            </a:r>
          </a:p>
          <a:p>
            <a:r>
              <a:rPr lang="en-GB" dirty="0">
                <a:latin typeface="Comic Sans MS" pitchFamily="66" charset="0"/>
              </a:rPr>
              <a:t>Black hole: spherical </a:t>
            </a:r>
            <a:r>
              <a:rPr lang="en-GB" dirty="0" smtClean="0">
                <a:latin typeface="Comic Sans MS" pitchFamily="66" charset="0"/>
              </a:rPr>
              <a:t>shell     from </a:t>
            </a:r>
            <a:r>
              <a:rPr lang="en-GB" dirty="0">
                <a:latin typeface="Comic Sans MS" pitchFamily="66" charset="0"/>
              </a:rPr>
              <a:t>1000 </a:t>
            </a:r>
            <a:r>
              <a:rPr lang="en-GB" dirty="0" smtClean="0">
                <a:latin typeface="Comic Sans MS" pitchFamily="66" charset="0"/>
              </a:rPr>
              <a:t>to </a:t>
            </a:r>
            <a:r>
              <a:rPr lang="en-GB" dirty="0">
                <a:latin typeface="Comic Sans MS" pitchFamily="66" charset="0"/>
              </a:rPr>
              <a:t>10000 </a:t>
            </a:r>
            <a:r>
              <a:rPr lang="en-GB" dirty="0" smtClean="0">
                <a:latin typeface="Comic Sans MS" pitchFamily="66" charset="0"/>
              </a:rPr>
              <a:t>cm radius</a:t>
            </a:r>
            <a:endParaRPr lang="en-GB" dirty="0">
              <a:latin typeface="Comic Sans MS" pitchFamily="66" charset="0"/>
            </a:endParaRPr>
          </a:p>
        </p:txBody>
      </p:sp>
      <p:sp>
        <p:nvSpPr>
          <p:cNvPr id="30755" name="Text Box 47"/>
          <p:cNvSpPr txBox="1">
            <a:spLocks noChangeArrowheads="1"/>
          </p:cNvSpPr>
          <p:nvPr/>
        </p:nvSpPr>
        <p:spPr bwMode="auto">
          <a:xfrm>
            <a:off x="4284663" y="4292600"/>
            <a:ext cx="3959225" cy="457200"/>
          </a:xfrm>
          <a:prstGeom prst="rect">
            <a:avLst/>
          </a:prstGeom>
          <a:noFill/>
          <a:ln w="9525" algn="ctr">
            <a:noFill/>
            <a:miter lim="800000"/>
            <a:headEnd/>
            <a:tailEnd/>
          </a:ln>
        </p:spPr>
        <p:txBody>
          <a:bodyPr>
            <a:spAutoFit/>
          </a:bodyPr>
          <a:lstStyle/>
          <a:p>
            <a:r>
              <a:rPr lang="en-GB">
                <a:latin typeface="Comic Sans MS" pitchFamily="66" charset="0"/>
              </a:rPr>
              <a:t>1 cm thick in x direction</a:t>
            </a:r>
          </a:p>
        </p:txBody>
      </p:sp>
      <p:sp>
        <p:nvSpPr>
          <p:cNvPr id="30756" name="Rectangle 48"/>
          <p:cNvSpPr>
            <a:spLocks noChangeArrowheads="1"/>
          </p:cNvSpPr>
          <p:nvPr/>
        </p:nvSpPr>
        <p:spPr bwMode="auto">
          <a:xfrm>
            <a:off x="1979613" y="3429000"/>
            <a:ext cx="1439862" cy="720725"/>
          </a:xfrm>
          <a:prstGeom prst="rect">
            <a:avLst/>
          </a:prstGeom>
          <a:solidFill>
            <a:srgbClr val="FF0000"/>
          </a:solidFill>
          <a:ln w="9525">
            <a:miter lim="800000"/>
            <a:headEnd/>
            <a:tailEnd/>
          </a:ln>
          <a:scene3d>
            <a:camera prst="legacyObliqueTopRight"/>
            <a:lightRig rig="legacyFlat2" dir="t"/>
          </a:scene3d>
          <a:sp3d extrusionH="430200" prstMaterial="legacyMatte">
            <a:bevelT w="13500" h="13500" prst="angle"/>
            <a:bevelB w="13500" h="13500" prst="angle"/>
            <a:extrusionClr>
              <a:srgbClr val="FF0000"/>
            </a:extrusionClr>
          </a:sp3d>
        </p:spPr>
        <p:txBody>
          <a:bodyPr wrap="none" anchor="ctr">
            <a:flatTx/>
          </a:bodyPr>
          <a:lstStyle/>
          <a:p>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3200" smtClean="0"/>
              <a:t>Geometry example “F”: Bodies</a:t>
            </a:r>
          </a:p>
        </p:txBody>
      </p:sp>
      <p:sp>
        <p:nvSpPr>
          <p:cNvPr id="31747" name="Rectangle 9"/>
          <p:cNvSpPr>
            <a:spLocks noChangeArrowheads="1"/>
          </p:cNvSpPr>
          <p:nvPr/>
        </p:nvSpPr>
        <p:spPr bwMode="auto">
          <a:xfrm>
            <a:off x="2700338" y="2440806"/>
            <a:ext cx="576262" cy="2089150"/>
          </a:xfrm>
          <a:prstGeom prst="rect">
            <a:avLst/>
          </a:prstGeom>
          <a:solidFill>
            <a:srgbClr val="FF0000"/>
          </a:solidFill>
          <a:ln w="9525">
            <a:miter lim="800000"/>
            <a:headEnd/>
            <a:tailEnd/>
          </a:ln>
          <a:scene3d>
            <a:camera prst="legacyObliqueTopRight"/>
            <a:lightRig rig="legacyFlat3" dir="b"/>
          </a:scene3d>
          <a:sp3d extrusionH="430200" prstMaterial="legacyWireframe">
            <a:bevelT w="13500" h="13500" prst="angle"/>
            <a:bevelB w="13500" h="13500" prst="angle"/>
            <a:extrusionClr>
              <a:srgbClr val="FF0000"/>
            </a:extrusionClr>
          </a:sp3d>
        </p:spPr>
        <p:txBody>
          <a:bodyPr anchor="ctr">
            <a:spAutoFit/>
            <a:flatTx/>
          </a:bodyPr>
          <a:lstStyle/>
          <a:p>
            <a:endParaRPr lang="it-IT"/>
          </a:p>
        </p:txBody>
      </p:sp>
      <p:sp>
        <p:nvSpPr>
          <p:cNvPr id="31748" name="Text Box 20"/>
          <p:cNvSpPr txBox="1">
            <a:spLocks noChangeArrowheads="1"/>
          </p:cNvSpPr>
          <p:nvPr/>
        </p:nvSpPr>
        <p:spPr bwMode="auto">
          <a:xfrm>
            <a:off x="684213" y="981075"/>
            <a:ext cx="5688012" cy="457200"/>
          </a:xfrm>
          <a:prstGeom prst="rect">
            <a:avLst/>
          </a:prstGeom>
          <a:noFill/>
          <a:ln w="9525" algn="ctr">
            <a:noFill/>
            <a:miter lim="800000"/>
            <a:headEnd/>
            <a:tailEnd/>
          </a:ln>
        </p:spPr>
        <p:txBody>
          <a:bodyPr>
            <a:spAutoFit/>
          </a:bodyPr>
          <a:lstStyle/>
          <a:p>
            <a:r>
              <a:rPr lang="en-GB" dirty="0">
                <a:solidFill>
                  <a:schemeClr val="tx1"/>
                </a:solidFill>
                <a:latin typeface="Comic Sans MS" pitchFamily="66" charset="0"/>
              </a:rPr>
              <a:t>Several possibilities for </a:t>
            </a:r>
            <a:r>
              <a:rPr lang="en-GB" dirty="0" smtClean="0">
                <a:solidFill>
                  <a:schemeClr val="tx1"/>
                </a:solidFill>
                <a:latin typeface="Comic Sans MS" pitchFamily="66" charset="0"/>
              </a:rPr>
              <a:t>bodies, e.g.:</a:t>
            </a:r>
            <a:endParaRPr lang="en-GB" dirty="0">
              <a:solidFill>
                <a:schemeClr val="tx1"/>
              </a:solidFill>
              <a:latin typeface="Comic Sans MS" pitchFamily="66" charset="0"/>
            </a:endParaRPr>
          </a:p>
        </p:txBody>
      </p:sp>
      <p:sp>
        <p:nvSpPr>
          <p:cNvPr id="31749" name="Text Box 23"/>
          <p:cNvSpPr txBox="1">
            <a:spLocks noChangeArrowheads="1"/>
          </p:cNvSpPr>
          <p:nvPr/>
        </p:nvSpPr>
        <p:spPr bwMode="auto">
          <a:xfrm>
            <a:off x="2843213" y="3377431"/>
            <a:ext cx="504825" cy="457200"/>
          </a:xfrm>
          <a:prstGeom prst="rect">
            <a:avLst/>
          </a:prstGeom>
          <a:noFill/>
          <a:ln w="9525" algn="ctr">
            <a:noFill/>
            <a:miter lim="800000"/>
            <a:headEnd/>
            <a:tailEnd/>
          </a:ln>
        </p:spPr>
        <p:txBody>
          <a:bodyPr>
            <a:spAutoFit/>
          </a:bodyPr>
          <a:lstStyle/>
          <a:p>
            <a:r>
              <a:rPr lang="en-GB"/>
              <a:t>1</a:t>
            </a:r>
          </a:p>
        </p:txBody>
      </p:sp>
      <p:sp>
        <p:nvSpPr>
          <p:cNvPr id="31750" name="Rectangle 14"/>
          <p:cNvSpPr>
            <a:spLocks noChangeArrowheads="1"/>
          </p:cNvSpPr>
          <p:nvPr/>
        </p:nvSpPr>
        <p:spPr bwMode="auto">
          <a:xfrm>
            <a:off x="466725" y="1864543"/>
            <a:ext cx="576263" cy="2735263"/>
          </a:xfrm>
          <a:prstGeom prst="rect">
            <a:avLst/>
          </a:prstGeom>
          <a:solidFill>
            <a:srgbClr val="FF0000"/>
          </a:solidFill>
          <a:ln w="9525">
            <a:miter lim="800000"/>
            <a:headEnd/>
            <a:tailEnd/>
          </a:ln>
          <a:scene3d>
            <a:camera prst="legacyObliqueTopRight"/>
            <a:lightRig rig="legacyFlat3" dir="b"/>
          </a:scene3d>
          <a:sp3d extrusionH="430200" prstMaterial="legacyWireframe">
            <a:bevelT w="13500" h="13500" prst="angle"/>
            <a:bevelB w="13500" h="13500" prst="angle"/>
            <a:extrusionClr>
              <a:srgbClr val="FF0000"/>
            </a:extrusionClr>
          </a:sp3d>
        </p:spPr>
        <p:txBody>
          <a:bodyPr anchor="ctr">
            <a:spAutoFit/>
            <a:flatTx/>
          </a:bodyPr>
          <a:lstStyle/>
          <a:p>
            <a:endParaRPr lang="it-IT"/>
          </a:p>
        </p:txBody>
      </p:sp>
      <p:sp>
        <p:nvSpPr>
          <p:cNvPr id="31751" name="Text Box 25"/>
          <p:cNvSpPr txBox="1">
            <a:spLocks noChangeArrowheads="1"/>
          </p:cNvSpPr>
          <p:nvPr/>
        </p:nvSpPr>
        <p:spPr bwMode="auto">
          <a:xfrm>
            <a:off x="1403350" y="1864543"/>
            <a:ext cx="504825" cy="457200"/>
          </a:xfrm>
          <a:prstGeom prst="rect">
            <a:avLst/>
          </a:prstGeom>
          <a:noFill/>
          <a:ln w="9525" algn="ctr">
            <a:noFill/>
            <a:miter lim="800000"/>
            <a:headEnd/>
            <a:tailEnd/>
          </a:ln>
        </p:spPr>
        <p:txBody>
          <a:bodyPr>
            <a:spAutoFit/>
          </a:bodyPr>
          <a:lstStyle/>
          <a:p>
            <a:r>
              <a:rPr lang="en-GB"/>
              <a:t>2</a:t>
            </a:r>
          </a:p>
        </p:txBody>
      </p:sp>
      <p:sp>
        <p:nvSpPr>
          <p:cNvPr id="31752" name="Text Box 28"/>
          <p:cNvSpPr txBox="1">
            <a:spLocks noChangeArrowheads="1"/>
          </p:cNvSpPr>
          <p:nvPr/>
        </p:nvSpPr>
        <p:spPr bwMode="auto">
          <a:xfrm>
            <a:off x="611188" y="2656706"/>
            <a:ext cx="504825" cy="457200"/>
          </a:xfrm>
          <a:prstGeom prst="rect">
            <a:avLst/>
          </a:prstGeom>
          <a:noFill/>
          <a:ln w="9525" algn="ctr">
            <a:noFill/>
            <a:miter lim="800000"/>
            <a:headEnd/>
            <a:tailEnd/>
          </a:ln>
        </p:spPr>
        <p:txBody>
          <a:bodyPr>
            <a:spAutoFit/>
          </a:bodyPr>
          <a:lstStyle/>
          <a:p>
            <a:r>
              <a:rPr lang="en-GB"/>
              <a:t>1</a:t>
            </a:r>
          </a:p>
        </p:txBody>
      </p:sp>
      <p:sp>
        <p:nvSpPr>
          <p:cNvPr id="31753" name="Rectangle 18"/>
          <p:cNvSpPr>
            <a:spLocks noChangeArrowheads="1"/>
          </p:cNvSpPr>
          <p:nvPr/>
        </p:nvSpPr>
        <p:spPr bwMode="auto">
          <a:xfrm>
            <a:off x="4787900" y="1866131"/>
            <a:ext cx="576263" cy="2662237"/>
          </a:xfrm>
          <a:prstGeom prst="rect">
            <a:avLst/>
          </a:prstGeom>
          <a:solidFill>
            <a:srgbClr val="FF0000"/>
          </a:solidFill>
          <a:ln w="9525">
            <a:miter lim="800000"/>
            <a:headEnd/>
            <a:tailEnd/>
          </a:ln>
          <a:scene3d>
            <a:camera prst="legacyObliqueTopRight"/>
            <a:lightRig rig="legacyFlat3" dir="b"/>
          </a:scene3d>
          <a:sp3d extrusionH="430200" prstMaterial="legacyWireframe">
            <a:bevelT w="13500" h="13500" prst="angle"/>
            <a:bevelB w="13500" h="13500" prst="angle"/>
            <a:extrusionClr>
              <a:srgbClr val="FF0000"/>
            </a:extrusionClr>
          </a:sp3d>
        </p:spPr>
        <p:txBody>
          <a:bodyPr anchor="ctr">
            <a:spAutoFit/>
            <a:flatTx/>
          </a:bodyPr>
          <a:lstStyle/>
          <a:p>
            <a:endParaRPr lang="it-IT"/>
          </a:p>
        </p:txBody>
      </p:sp>
      <p:sp>
        <p:nvSpPr>
          <p:cNvPr id="31754" name="Text Box 24"/>
          <p:cNvSpPr txBox="1">
            <a:spLocks noChangeArrowheads="1"/>
          </p:cNvSpPr>
          <p:nvPr/>
        </p:nvSpPr>
        <p:spPr bwMode="auto">
          <a:xfrm>
            <a:off x="4859338" y="3809231"/>
            <a:ext cx="504825" cy="457200"/>
          </a:xfrm>
          <a:prstGeom prst="rect">
            <a:avLst/>
          </a:prstGeom>
          <a:noFill/>
          <a:ln w="9525" algn="ctr">
            <a:noFill/>
            <a:miter lim="800000"/>
            <a:headEnd/>
            <a:tailEnd/>
          </a:ln>
        </p:spPr>
        <p:txBody>
          <a:bodyPr>
            <a:spAutoFit/>
          </a:bodyPr>
          <a:lstStyle/>
          <a:p>
            <a:r>
              <a:rPr lang="en-GB"/>
              <a:t>1</a:t>
            </a:r>
          </a:p>
        </p:txBody>
      </p:sp>
      <p:sp>
        <p:nvSpPr>
          <p:cNvPr id="31755" name="Text Box 30"/>
          <p:cNvSpPr txBox="1">
            <a:spLocks noChangeArrowheads="1"/>
          </p:cNvSpPr>
          <p:nvPr/>
        </p:nvSpPr>
        <p:spPr bwMode="auto">
          <a:xfrm>
            <a:off x="5797550" y="1864543"/>
            <a:ext cx="504825" cy="457200"/>
          </a:xfrm>
          <a:prstGeom prst="rect">
            <a:avLst/>
          </a:prstGeom>
          <a:noFill/>
          <a:ln w="9525" algn="ctr">
            <a:noFill/>
            <a:miter lim="800000"/>
            <a:headEnd/>
            <a:tailEnd/>
          </a:ln>
        </p:spPr>
        <p:txBody>
          <a:bodyPr>
            <a:spAutoFit/>
          </a:bodyPr>
          <a:lstStyle/>
          <a:p>
            <a:r>
              <a:rPr lang="en-GB"/>
              <a:t>2</a:t>
            </a:r>
          </a:p>
        </p:txBody>
      </p:sp>
      <p:sp>
        <p:nvSpPr>
          <p:cNvPr id="31756" name="Text Box 31"/>
          <p:cNvSpPr txBox="1">
            <a:spLocks noChangeArrowheads="1"/>
          </p:cNvSpPr>
          <p:nvPr/>
        </p:nvSpPr>
        <p:spPr bwMode="auto">
          <a:xfrm>
            <a:off x="3419475" y="1864543"/>
            <a:ext cx="504825" cy="457200"/>
          </a:xfrm>
          <a:prstGeom prst="rect">
            <a:avLst/>
          </a:prstGeom>
          <a:noFill/>
          <a:ln w="9525" algn="ctr">
            <a:noFill/>
            <a:miter lim="800000"/>
            <a:headEnd/>
            <a:tailEnd/>
          </a:ln>
        </p:spPr>
        <p:txBody>
          <a:bodyPr>
            <a:spAutoFit/>
          </a:bodyPr>
          <a:lstStyle/>
          <a:p>
            <a:r>
              <a:rPr lang="en-GB"/>
              <a:t>2</a:t>
            </a:r>
          </a:p>
        </p:txBody>
      </p:sp>
      <p:sp>
        <p:nvSpPr>
          <p:cNvPr id="31757" name="Rectangle 36"/>
          <p:cNvSpPr>
            <a:spLocks noChangeArrowheads="1"/>
          </p:cNvSpPr>
          <p:nvPr/>
        </p:nvSpPr>
        <p:spPr bwMode="auto">
          <a:xfrm>
            <a:off x="7308850" y="3520306"/>
            <a:ext cx="1152525" cy="1079500"/>
          </a:xfrm>
          <a:prstGeom prst="rect">
            <a:avLst/>
          </a:prstGeom>
          <a:noFill/>
          <a:ln w="12700" algn="ctr">
            <a:solidFill>
              <a:schemeClr val="tx1"/>
            </a:solidFill>
            <a:miter lim="800000"/>
            <a:headEnd/>
            <a:tailEnd/>
          </a:ln>
          <a:scene3d>
            <a:camera prst="legacyObliqueTopRight"/>
            <a:lightRig rig="legacyFlat3" dir="b"/>
          </a:scene3d>
          <a:sp3d extrusionH="430200" prstMaterial="legacyWireframe">
            <a:bevelT w="13500" h="13500" prst="angle"/>
            <a:bevelB w="13500" h="13500" prst="angle"/>
            <a:extrusionClr>
              <a:schemeClr val="tx1"/>
            </a:extrusionClr>
          </a:sp3d>
        </p:spPr>
        <p:txBody>
          <a:bodyPr anchor="ctr">
            <a:spAutoFit/>
            <a:flatTx/>
          </a:bodyPr>
          <a:lstStyle/>
          <a:p>
            <a:endParaRPr lang="it-IT"/>
          </a:p>
        </p:txBody>
      </p:sp>
      <p:sp>
        <p:nvSpPr>
          <p:cNvPr id="31758" name="Text Box 42"/>
          <p:cNvSpPr txBox="1">
            <a:spLocks noChangeArrowheads="1"/>
          </p:cNvSpPr>
          <p:nvPr/>
        </p:nvSpPr>
        <p:spPr bwMode="auto">
          <a:xfrm>
            <a:off x="6948488" y="1864543"/>
            <a:ext cx="287337" cy="457200"/>
          </a:xfrm>
          <a:prstGeom prst="rect">
            <a:avLst/>
          </a:prstGeom>
          <a:noFill/>
          <a:ln w="9525" algn="ctr">
            <a:noFill/>
            <a:miter lim="800000"/>
            <a:headEnd/>
            <a:tailEnd/>
          </a:ln>
        </p:spPr>
        <p:txBody>
          <a:bodyPr>
            <a:spAutoFit/>
          </a:bodyPr>
          <a:lstStyle/>
          <a:p>
            <a:r>
              <a:rPr lang="en-GB"/>
              <a:t>1</a:t>
            </a:r>
          </a:p>
        </p:txBody>
      </p:sp>
      <p:sp>
        <p:nvSpPr>
          <p:cNvPr id="31759" name="Text Box 43"/>
          <p:cNvSpPr txBox="1">
            <a:spLocks noChangeArrowheads="1"/>
          </p:cNvSpPr>
          <p:nvPr/>
        </p:nvSpPr>
        <p:spPr bwMode="auto">
          <a:xfrm>
            <a:off x="7812088" y="3809231"/>
            <a:ext cx="287337" cy="457200"/>
          </a:xfrm>
          <a:prstGeom prst="rect">
            <a:avLst/>
          </a:prstGeom>
          <a:noFill/>
          <a:ln w="9525" algn="ctr">
            <a:noFill/>
            <a:miter lim="800000"/>
            <a:headEnd/>
            <a:tailEnd/>
          </a:ln>
        </p:spPr>
        <p:txBody>
          <a:bodyPr>
            <a:spAutoFit/>
          </a:bodyPr>
          <a:lstStyle/>
          <a:p>
            <a:r>
              <a:rPr lang="en-GB"/>
              <a:t>2</a:t>
            </a:r>
          </a:p>
        </p:txBody>
      </p:sp>
      <p:sp>
        <p:nvSpPr>
          <p:cNvPr id="31760" name="Rectangle 48"/>
          <p:cNvSpPr>
            <a:spLocks noChangeArrowheads="1"/>
          </p:cNvSpPr>
          <p:nvPr/>
        </p:nvSpPr>
        <p:spPr bwMode="auto">
          <a:xfrm>
            <a:off x="7308850" y="1577206"/>
            <a:ext cx="1150938" cy="2159000"/>
          </a:xfrm>
          <a:prstGeom prst="rect">
            <a:avLst/>
          </a:prstGeom>
          <a:noFill/>
          <a:ln w="9525" algn="ctr">
            <a:noFill/>
            <a:miter lim="800000"/>
            <a:headEnd/>
            <a:tailEnd/>
          </a:ln>
        </p:spPr>
        <p:txBody>
          <a:bodyPr wrap="none" anchor="ctr">
            <a:spAutoFit/>
          </a:bodyPr>
          <a:lstStyle/>
          <a:p>
            <a:endParaRPr lang="it-IT"/>
          </a:p>
        </p:txBody>
      </p:sp>
      <p:sp>
        <p:nvSpPr>
          <p:cNvPr id="31761" name="Rectangle 49"/>
          <p:cNvSpPr>
            <a:spLocks noChangeArrowheads="1"/>
          </p:cNvSpPr>
          <p:nvPr/>
        </p:nvSpPr>
        <p:spPr bwMode="auto">
          <a:xfrm>
            <a:off x="6877050" y="1793106"/>
            <a:ext cx="1582738" cy="2808287"/>
          </a:xfrm>
          <a:prstGeom prst="rect">
            <a:avLst/>
          </a:prstGeom>
          <a:noFill/>
          <a:ln w="28575" algn="ctr">
            <a:solidFill>
              <a:srgbClr val="FF0000"/>
            </a:solidFill>
            <a:miter lim="800000"/>
            <a:headEnd/>
            <a:tailEnd/>
          </a:ln>
          <a:scene3d>
            <a:camera prst="legacyObliqueTopRight"/>
            <a:lightRig rig="legacyFlat3" dir="b"/>
          </a:scene3d>
          <a:sp3d extrusionH="430200" prstMaterial="legacyWireframe">
            <a:bevelT w="13500" h="13500" prst="angle"/>
            <a:bevelB w="13500" h="13500" prst="angle"/>
            <a:extrusionClr>
              <a:srgbClr val="FF0000"/>
            </a:extrusionClr>
          </a:sp3d>
        </p:spPr>
        <p:txBody>
          <a:bodyPr anchor="ctr">
            <a:spAutoFit/>
            <a:flatTx/>
          </a:bodyPr>
          <a:lstStyle/>
          <a:p>
            <a:endParaRPr lang="it-IT"/>
          </a:p>
        </p:txBody>
      </p:sp>
      <p:sp>
        <p:nvSpPr>
          <p:cNvPr id="31762" name="Text Box 50"/>
          <p:cNvSpPr txBox="1">
            <a:spLocks noChangeArrowheads="1"/>
          </p:cNvSpPr>
          <p:nvPr/>
        </p:nvSpPr>
        <p:spPr bwMode="auto">
          <a:xfrm>
            <a:off x="4643438" y="4745856"/>
            <a:ext cx="2305050" cy="396875"/>
          </a:xfrm>
          <a:prstGeom prst="rect">
            <a:avLst/>
          </a:prstGeom>
          <a:noFill/>
          <a:ln w="9525" algn="ctr">
            <a:noFill/>
            <a:miter lim="800000"/>
            <a:headEnd/>
            <a:tailEnd/>
          </a:ln>
        </p:spPr>
        <p:txBody>
          <a:bodyPr>
            <a:spAutoFit/>
          </a:bodyPr>
          <a:lstStyle/>
          <a:p>
            <a:r>
              <a:rPr lang="en-GB" sz="2000">
                <a:solidFill>
                  <a:srgbClr val="C00000"/>
                </a:solidFill>
                <a:latin typeface="Comic Sans MS" pitchFamily="66" charset="0"/>
              </a:rPr>
              <a:t>(C) overlapping</a:t>
            </a:r>
          </a:p>
        </p:txBody>
      </p:sp>
      <p:sp>
        <p:nvSpPr>
          <p:cNvPr id="31763" name="Text Box 51"/>
          <p:cNvSpPr txBox="1">
            <a:spLocks noChangeArrowheads="1"/>
          </p:cNvSpPr>
          <p:nvPr/>
        </p:nvSpPr>
        <p:spPr bwMode="auto">
          <a:xfrm>
            <a:off x="6659563" y="4744268"/>
            <a:ext cx="2339975" cy="396875"/>
          </a:xfrm>
          <a:prstGeom prst="rect">
            <a:avLst/>
          </a:prstGeom>
          <a:noFill/>
          <a:ln w="9525" algn="ctr">
            <a:noFill/>
            <a:miter lim="800000"/>
            <a:headEnd/>
            <a:tailEnd/>
          </a:ln>
        </p:spPr>
        <p:txBody>
          <a:bodyPr>
            <a:spAutoFit/>
          </a:bodyPr>
          <a:lstStyle/>
          <a:p>
            <a:r>
              <a:rPr lang="en-GB" sz="2000">
                <a:solidFill>
                  <a:srgbClr val="C00000"/>
                </a:solidFill>
                <a:latin typeface="Comic Sans MS" pitchFamily="66" charset="0"/>
              </a:rPr>
              <a:t>(D) subtraction</a:t>
            </a:r>
          </a:p>
        </p:txBody>
      </p:sp>
      <p:sp>
        <p:nvSpPr>
          <p:cNvPr id="31764" name="Text Box 52"/>
          <p:cNvSpPr txBox="1">
            <a:spLocks noChangeArrowheads="1"/>
          </p:cNvSpPr>
          <p:nvPr/>
        </p:nvSpPr>
        <p:spPr bwMode="auto">
          <a:xfrm>
            <a:off x="395288" y="4745856"/>
            <a:ext cx="2016125" cy="707886"/>
          </a:xfrm>
          <a:prstGeom prst="rect">
            <a:avLst/>
          </a:prstGeom>
          <a:noFill/>
          <a:ln w="9525" algn="ctr">
            <a:noFill/>
            <a:miter lim="800000"/>
            <a:headEnd/>
            <a:tailEnd/>
          </a:ln>
        </p:spPr>
        <p:txBody>
          <a:bodyPr>
            <a:spAutoFit/>
          </a:bodyPr>
          <a:lstStyle/>
          <a:p>
            <a:r>
              <a:rPr lang="en-GB" sz="2000" dirty="0">
                <a:solidFill>
                  <a:srgbClr val="C00000"/>
                </a:solidFill>
                <a:latin typeface="Comic Sans MS" pitchFamily="66" charset="0"/>
              </a:rPr>
              <a:t>(A) </a:t>
            </a:r>
            <a:r>
              <a:rPr lang="en-GB" sz="2000" dirty="0" smtClean="0">
                <a:solidFill>
                  <a:srgbClr val="C00000"/>
                </a:solidFill>
                <a:latin typeface="Comic Sans MS" pitchFamily="66" charset="0"/>
              </a:rPr>
              <a:t>Separated   	bodies</a:t>
            </a:r>
            <a:endParaRPr lang="en-GB" sz="2000" dirty="0">
              <a:solidFill>
                <a:srgbClr val="C00000"/>
              </a:solidFill>
              <a:latin typeface="Comic Sans MS" pitchFamily="66" charset="0"/>
            </a:endParaRPr>
          </a:p>
        </p:txBody>
      </p:sp>
      <p:sp>
        <p:nvSpPr>
          <p:cNvPr id="31765" name="Text Box 53"/>
          <p:cNvSpPr txBox="1">
            <a:spLocks noChangeArrowheads="1"/>
          </p:cNvSpPr>
          <p:nvPr/>
        </p:nvSpPr>
        <p:spPr bwMode="auto">
          <a:xfrm>
            <a:off x="2700338" y="4745856"/>
            <a:ext cx="2016125" cy="707886"/>
          </a:xfrm>
          <a:prstGeom prst="rect">
            <a:avLst/>
          </a:prstGeom>
          <a:noFill/>
          <a:ln w="9525" algn="ctr">
            <a:noFill/>
            <a:miter lim="800000"/>
            <a:headEnd/>
            <a:tailEnd/>
          </a:ln>
        </p:spPr>
        <p:txBody>
          <a:bodyPr>
            <a:spAutoFit/>
          </a:bodyPr>
          <a:lstStyle/>
          <a:p>
            <a:r>
              <a:rPr lang="en-GB" sz="2000" dirty="0">
                <a:solidFill>
                  <a:srgbClr val="C00000"/>
                </a:solidFill>
                <a:latin typeface="Comic Sans MS" pitchFamily="66" charset="0"/>
              </a:rPr>
              <a:t>(B) </a:t>
            </a:r>
            <a:r>
              <a:rPr lang="en-GB" sz="2000" dirty="0" smtClean="0">
                <a:solidFill>
                  <a:srgbClr val="C00000"/>
                </a:solidFill>
                <a:latin typeface="Comic Sans MS" pitchFamily="66" charset="0"/>
              </a:rPr>
              <a:t>Separated 	bodies</a:t>
            </a:r>
            <a:endParaRPr lang="en-GB" sz="2000" dirty="0">
              <a:solidFill>
                <a:srgbClr val="C00000"/>
              </a:solidFill>
              <a:latin typeface="Comic Sans MS" pitchFamily="66" charset="0"/>
            </a:endParaRPr>
          </a:p>
        </p:txBody>
      </p:sp>
      <p:sp>
        <p:nvSpPr>
          <p:cNvPr id="31766" name="Text Box 55"/>
          <p:cNvSpPr txBox="1">
            <a:spLocks noChangeArrowheads="1"/>
          </p:cNvSpPr>
          <p:nvPr/>
        </p:nvSpPr>
        <p:spPr bwMode="auto">
          <a:xfrm>
            <a:off x="538732" y="5693186"/>
            <a:ext cx="8353748" cy="400110"/>
          </a:xfrm>
          <a:prstGeom prst="rect">
            <a:avLst/>
          </a:prstGeom>
          <a:noFill/>
          <a:ln w="9525" algn="ctr">
            <a:noFill/>
            <a:miter lim="800000"/>
            <a:headEnd/>
            <a:tailEnd/>
          </a:ln>
        </p:spPr>
        <p:txBody>
          <a:bodyPr wrap="square">
            <a:spAutoFit/>
          </a:bodyPr>
          <a:lstStyle/>
          <a:p>
            <a:r>
              <a:rPr lang="en-GB" sz="2000" dirty="0" smtClean="0">
                <a:solidFill>
                  <a:schemeClr val="tx1"/>
                </a:solidFill>
                <a:latin typeface="Comic Sans MS" pitchFamily="66" charset="0"/>
              </a:rPr>
              <a:t>The 4 </a:t>
            </a:r>
            <a:r>
              <a:rPr lang="en-GB" sz="2000" dirty="0">
                <a:solidFill>
                  <a:schemeClr val="tx1"/>
                </a:solidFill>
                <a:latin typeface="Comic Sans MS" pitchFamily="66" charset="0"/>
              </a:rPr>
              <a:t>options are equivalent. We will use C. </a:t>
            </a:r>
          </a:p>
        </p:txBody>
      </p:sp>
      <p:sp>
        <p:nvSpPr>
          <p:cNvPr id="31767" name="Text Box 58"/>
          <p:cNvSpPr txBox="1">
            <a:spLocks noChangeArrowheads="1"/>
          </p:cNvSpPr>
          <p:nvPr/>
        </p:nvSpPr>
        <p:spPr bwMode="auto">
          <a:xfrm>
            <a:off x="1403350" y="3017068"/>
            <a:ext cx="504825" cy="457200"/>
          </a:xfrm>
          <a:prstGeom prst="rect">
            <a:avLst/>
          </a:prstGeom>
          <a:noFill/>
          <a:ln w="9525" algn="ctr">
            <a:noFill/>
            <a:miter lim="800000"/>
            <a:headEnd/>
            <a:tailEnd/>
          </a:ln>
        </p:spPr>
        <p:txBody>
          <a:bodyPr>
            <a:spAutoFit/>
          </a:bodyPr>
          <a:lstStyle/>
          <a:p>
            <a:r>
              <a:rPr lang="en-GB"/>
              <a:t>3</a:t>
            </a:r>
          </a:p>
        </p:txBody>
      </p:sp>
      <p:sp>
        <p:nvSpPr>
          <p:cNvPr id="31768" name="Text Box 60"/>
          <p:cNvSpPr txBox="1">
            <a:spLocks noChangeArrowheads="1"/>
          </p:cNvSpPr>
          <p:nvPr/>
        </p:nvSpPr>
        <p:spPr bwMode="auto">
          <a:xfrm>
            <a:off x="3635375" y="3017068"/>
            <a:ext cx="504825" cy="457200"/>
          </a:xfrm>
          <a:prstGeom prst="rect">
            <a:avLst/>
          </a:prstGeom>
          <a:noFill/>
          <a:ln w="9525" algn="ctr">
            <a:noFill/>
            <a:miter lim="800000"/>
            <a:headEnd/>
            <a:tailEnd/>
          </a:ln>
        </p:spPr>
        <p:txBody>
          <a:bodyPr>
            <a:spAutoFit/>
          </a:bodyPr>
          <a:lstStyle/>
          <a:p>
            <a:r>
              <a:rPr lang="en-GB"/>
              <a:t>3</a:t>
            </a:r>
          </a:p>
        </p:txBody>
      </p:sp>
      <p:sp>
        <p:nvSpPr>
          <p:cNvPr id="31769" name="Text Box 62"/>
          <p:cNvSpPr txBox="1">
            <a:spLocks noChangeArrowheads="1"/>
          </p:cNvSpPr>
          <p:nvPr/>
        </p:nvSpPr>
        <p:spPr bwMode="auto">
          <a:xfrm>
            <a:off x="5651500" y="3017068"/>
            <a:ext cx="504825" cy="457200"/>
          </a:xfrm>
          <a:prstGeom prst="rect">
            <a:avLst/>
          </a:prstGeom>
          <a:noFill/>
          <a:ln w="9525" algn="ctr">
            <a:noFill/>
            <a:miter lim="800000"/>
            <a:headEnd/>
            <a:tailEnd/>
          </a:ln>
        </p:spPr>
        <p:txBody>
          <a:bodyPr>
            <a:spAutoFit/>
          </a:bodyPr>
          <a:lstStyle/>
          <a:p>
            <a:r>
              <a:rPr lang="en-GB" dirty="0"/>
              <a:t>3</a:t>
            </a:r>
          </a:p>
        </p:txBody>
      </p:sp>
      <p:sp>
        <p:nvSpPr>
          <p:cNvPr id="31770" name="Text Box 64"/>
          <p:cNvSpPr txBox="1">
            <a:spLocks noChangeArrowheads="1"/>
          </p:cNvSpPr>
          <p:nvPr/>
        </p:nvSpPr>
        <p:spPr bwMode="auto">
          <a:xfrm>
            <a:off x="7812088" y="2440806"/>
            <a:ext cx="287337" cy="457200"/>
          </a:xfrm>
          <a:prstGeom prst="rect">
            <a:avLst/>
          </a:prstGeom>
          <a:noFill/>
          <a:ln w="9525" algn="ctr">
            <a:noFill/>
            <a:miter lim="800000"/>
            <a:headEnd/>
            <a:tailEnd/>
          </a:ln>
        </p:spPr>
        <p:txBody>
          <a:bodyPr>
            <a:spAutoFit/>
          </a:bodyPr>
          <a:lstStyle/>
          <a:p>
            <a:r>
              <a:rPr lang="en-GB"/>
              <a:t>3</a:t>
            </a:r>
          </a:p>
        </p:txBody>
      </p:sp>
      <p:sp>
        <p:nvSpPr>
          <p:cNvPr id="31771" name="Rectangle 65"/>
          <p:cNvSpPr>
            <a:spLocks noChangeArrowheads="1"/>
          </p:cNvSpPr>
          <p:nvPr/>
        </p:nvSpPr>
        <p:spPr bwMode="auto">
          <a:xfrm>
            <a:off x="2700338" y="1864543"/>
            <a:ext cx="1584325" cy="576263"/>
          </a:xfrm>
          <a:prstGeom prst="rect">
            <a:avLst/>
          </a:prstGeom>
          <a:noFill/>
          <a:ln w="9525" algn="ctr">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anchor="ctr">
            <a:spAutoFit/>
            <a:flatTx/>
          </a:bodyPr>
          <a:lstStyle/>
          <a:p>
            <a:endParaRPr lang="it-IT"/>
          </a:p>
        </p:txBody>
      </p:sp>
      <p:sp>
        <p:nvSpPr>
          <p:cNvPr id="31772" name="Rectangle 66"/>
          <p:cNvSpPr>
            <a:spLocks noChangeArrowheads="1"/>
          </p:cNvSpPr>
          <p:nvPr/>
        </p:nvSpPr>
        <p:spPr bwMode="auto">
          <a:xfrm>
            <a:off x="4787900" y="1864543"/>
            <a:ext cx="1439863" cy="576263"/>
          </a:xfrm>
          <a:prstGeom prst="rect">
            <a:avLst/>
          </a:prstGeom>
          <a:noFill/>
          <a:ln w="9525" algn="ctr">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anchor="ctr">
            <a:spAutoFit/>
            <a:flatTx/>
          </a:bodyPr>
          <a:lstStyle/>
          <a:p>
            <a:endParaRPr lang="it-IT"/>
          </a:p>
        </p:txBody>
      </p:sp>
      <p:sp>
        <p:nvSpPr>
          <p:cNvPr id="31776" name="Rectangle 70"/>
          <p:cNvSpPr>
            <a:spLocks noChangeArrowheads="1"/>
          </p:cNvSpPr>
          <p:nvPr/>
        </p:nvSpPr>
        <p:spPr bwMode="auto">
          <a:xfrm>
            <a:off x="1042988" y="1864543"/>
            <a:ext cx="1152525" cy="576263"/>
          </a:xfrm>
          <a:prstGeom prst="rect">
            <a:avLst/>
          </a:prstGeom>
          <a:noFill/>
          <a:ln w="9525" algn="ctr">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anchor="ctr">
            <a:spAutoFit/>
            <a:flatTx/>
          </a:bodyPr>
          <a:lstStyle/>
          <a:p>
            <a:endParaRPr lang="it-IT"/>
          </a:p>
        </p:txBody>
      </p:sp>
      <p:sp>
        <p:nvSpPr>
          <p:cNvPr id="31777" name="Rectangle 71"/>
          <p:cNvSpPr>
            <a:spLocks noChangeArrowheads="1"/>
          </p:cNvSpPr>
          <p:nvPr/>
        </p:nvSpPr>
        <p:spPr bwMode="auto">
          <a:xfrm>
            <a:off x="7308850" y="2369368"/>
            <a:ext cx="1150938" cy="647700"/>
          </a:xfrm>
          <a:prstGeom prst="rect">
            <a:avLst/>
          </a:prstGeom>
          <a:noFill/>
          <a:ln w="9525" algn="ctr">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anchor="ctr">
            <a:spAutoFit/>
            <a:flatTx/>
          </a:bodyPr>
          <a:lstStyle/>
          <a:p>
            <a:endParaRPr lang="it-IT"/>
          </a:p>
        </p:txBody>
      </p:sp>
      <p:sp>
        <p:nvSpPr>
          <p:cNvPr id="34" name="Rectangle 70"/>
          <p:cNvSpPr>
            <a:spLocks noChangeArrowheads="1"/>
          </p:cNvSpPr>
          <p:nvPr/>
        </p:nvSpPr>
        <p:spPr bwMode="auto">
          <a:xfrm>
            <a:off x="1043608" y="3016696"/>
            <a:ext cx="1152525" cy="576263"/>
          </a:xfrm>
          <a:prstGeom prst="rect">
            <a:avLst/>
          </a:prstGeom>
          <a:noFill/>
          <a:ln w="9525" algn="ctr">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anchor="ctr">
            <a:spAutoFit/>
            <a:flatTx/>
          </a:bodyPr>
          <a:lstStyle/>
          <a:p>
            <a:endParaRPr lang="it-IT"/>
          </a:p>
        </p:txBody>
      </p:sp>
      <p:sp>
        <p:nvSpPr>
          <p:cNvPr id="35" name="Rectangle 70"/>
          <p:cNvSpPr>
            <a:spLocks noChangeArrowheads="1"/>
          </p:cNvSpPr>
          <p:nvPr/>
        </p:nvSpPr>
        <p:spPr bwMode="auto">
          <a:xfrm>
            <a:off x="3275459" y="3016497"/>
            <a:ext cx="1152525" cy="576263"/>
          </a:xfrm>
          <a:prstGeom prst="rect">
            <a:avLst/>
          </a:prstGeom>
          <a:noFill/>
          <a:ln w="9525" algn="ctr">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anchor="ctr">
            <a:spAutoFit/>
            <a:flatTx/>
          </a:bodyPr>
          <a:lstStyle/>
          <a:p>
            <a:endParaRPr lang="it-IT"/>
          </a:p>
        </p:txBody>
      </p:sp>
      <p:sp>
        <p:nvSpPr>
          <p:cNvPr id="36" name="Rectangle 66"/>
          <p:cNvSpPr>
            <a:spLocks noChangeArrowheads="1"/>
          </p:cNvSpPr>
          <p:nvPr/>
        </p:nvSpPr>
        <p:spPr bwMode="auto">
          <a:xfrm>
            <a:off x="4788024" y="3016696"/>
            <a:ext cx="1439863" cy="576263"/>
          </a:xfrm>
          <a:prstGeom prst="rect">
            <a:avLst/>
          </a:prstGeom>
          <a:noFill/>
          <a:ln w="9525" algn="ctr">
            <a:solidFill>
              <a:srgbClr val="000000"/>
            </a:solidFill>
            <a:miter lim="800000"/>
            <a:headEnd/>
            <a:tailEnd/>
          </a:ln>
          <a:scene3d>
            <a:camera prst="legacyObliqueTopRight"/>
            <a:lightRig rig="legacyFlat3" dir="b"/>
          </a:scene3d>
          <a:sp3d extrusionH="430200" prstMaterial="legacyWireframe">
            <a:bevelT w="13500" h="13500" prst="angle"/>
            <a:bevelB w="13500" h="13500" prst="angle"/>
            <a:extrusionClr>
              <a:srgbClr val="000000"/>
            </a:extrusionClr>
          </a:sp3d>
        </p:spPr>
        <p:txBody>
          <a:bodyPr anchor="ctr">
            <a:spAutoFit/>
            <a:flatTx/>
          </a:bodyPr>
          <a:lstStyle/>
          <a:p>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sz="3200" smtClean="0"/>
              <a:t>Geometry example “F”: REGIONS</a:t>
            </a:r>
          </a:p>
        </p:txBody>
      </p:sp>
      <p:sp>
        <p:nvSpPr>
          <p:cNvPr id="32807" name="Rectangle 41"/>
          <p:cNvSpPr>
            <a:spLocks noGrp="1" noChangeArrowheads="1"/>
          </p:cNvSpPr>
          <p:nvPr>
            <p:ph idx="1"/>
          </p:nvPr>
        </p:nvSpPr>
        <p:spPr>
          <a:xfrm>
            <a:off x="3780283" y="1052513"/>
            <a:ext cx="5256213" cy="3384550"/>
          </a:xfrm>
          <a:noFill/>
        </p:spPr>
        <p:txBody>
          <a:bodyPr/>
          <a:lstStyle/>
          <a:p>
            <a:pPr>
              <a:lnSpc>
                <a:spcPct val="80000"/>
              </a:lnSpc>
            </a:pPr>
            <a:r>
              <a:rPr lang="en-GB" sz="1800" dirty="0" smtClean="0">
                <a:latin typeface="Comic Sans MS" pitchFamily="66" charset="0"/>
              </a:rPr>
              <a:t>BLKBODY: outermost region like a shell</a:t>
            </a:r>
          </a:p>
          <a:p>
            <a:pPr lvl="1">
              <a:lnSpc>
                <a:spcPct val="80000"/>
              </a:lnSpc>
            </a:pPr>
            <a:r>
              <a:rPr lang="en-GB" sz="1600" dirty="0" smtClean="0">
                <a:latin typeface="Comic Sans MS" pitchFamily="66" charset="0"/>
              </a:rPr>
              <a:t>2 spheres needed: SPOUT, SPIN</a:t>
            </a:r>
          </a:p>
          <a:p>
            <a:pPr lvl="1">
              <a:lnSpc>
                <a:spcPct val="80000"/>
              </a:lnSpc>
            </a:pPr>
            <a:r>
              <a:rPr lang="en-GB" sz="1600" dirty="0" smtClean="0">
                <a:latin typeface="Comic Sans MS" pitchFamily="66" charset="0"/>
              </a:rPr>
              <a:t>Expression: SPOUT - SPIN</a:t>
            </a:r>
          </a:p>
          <a:p>
            <a:pPr>
              <a:lnSpc>
                <a:spcPct val="80000"/>
              </a:lnSpc>
            </a:pPr>
            <a:r>
              <a:rPr lang="en-GB" sz="1800" dirty="0" smtClean="0">
                <a:latin typeface="Comic Sans MS" pitchFamily="66" charset="0"/>
              </a:rPr>
              <a:t>TARGET: the F shaped object</a:t>
            </a:r>
          </a:p>
          <a:p>
            <a:pPr lvl="1">
              <a:lnSpc>
                <a:spcPct val="80000"/>
              </a:lnSpc>
            </a:pPr>
            <a:r>
              <a:rPr lang="en-GB" sz="1600" dirty="0" smtClean="0">
                <a:latin typeface="Comic Sans MS" pitchFamily="66" charset="0"/>
              </a:rPr>
              <a:t>Parallelepipeds: VERTI, TOP, MIDDLE</a:t>
            </a:r>
          </a:p>
          <a:p>
            <a:pPr lvl="1">
              <a:lnSpc>
                <a:spcPct val="80000"/>
              </a:lnSpc>
            </a:pPr>
            <a:r>
              <a:rPr lang="en-GB" sz="1600" dirty="0" smtClean="0">
                <a:latin typeface="Comic Sans MS" pitchFamily="66" charset="0"/>
              </a:rPr>
              <a:t>Expression: VERTI | TOP | MIDDLE</a:t>
            </a:r>
          </a:p>
          <a:p>
            <a:pPr>
              <a:lnSpc>
                <a:spcPct val="80000"/>
              </a:lnSpc>
            </a:pPr>
            <a:r>
              <a:rPr lang="en-GB" sz="1800" dirty="0" smtClean="0">
                <a:latin typeface="Comic Sans MS" pitchFamily="66" charset="0"/>
              </a:rPr>
              <a:t>VOID: region around the target</a:t>
            </a:r>
          </a:p>
          <a:p>
            <a:pPr lvl="1">
              <a:lnSpc>
                <a:spcPct val="80000"/>
              </a:lnSpc>
            </a:pPr>
            <a:r>
              <a:rPr lang="en-GB" sz="1600" dirty="0" smtClean="0">
                <a:latin typeface="Comic Sans MS" pitchFamily="66" charset="0"/>
              </a:rPr>
              <a:t>Everything inside SPIN that is not target</a:t>
            </a:r>
          </a:p>
          <a:p>
            <a:pPr lvl="1">
              <a:lnSpc>
                <a:spcPct val="80000"/>
              </a:lnSpc>
            </a:pPr>
            <a:r>
              <a:rPr lang="en-GB" sz="1600" dirty="0" smtClean="0">
                <a:latin typeface="Comic Sans MS" pitchFamily="66" charset="0"/>
              </a:rPr>
              <a:t>Expression: SPIN –VERTI – TOP –MIDDLE</a:t>
            </a:r>
          </a:p>
          <a:p>
            <a:pPr>
              <a:lnSpc>
                <a:spcPct val="80000"/>
              </a:lnSpc>
            </a:pPr>
            <a:endParaRPr lang="en-GB" sz="1800" dirty="0" smtClean="0">
              <a:latin typeface="Comic Sans MS" pitchFamily="66" charset="0"/>
            </a:endParaRPr>
          </a:p>
          <a:p>
            <a:pPr>
              <a:lnSpc>
                <a:spcPct val="80000"/>
              </a:lnSpc>
            </a:pPr>
            <a:r>
              <a:rPr lang="en-GB" sz="1800" dirty="0" smtClean="0">
                <a:latin typeface="Comic Sans MS" pitchFamily="66" charset="0"/>
              </a:rPr>
              <a:t>After all regions are created: assign material to each region with ASSIGNMA</a:t>
            </a:r>
          </a:p>
          <a:p>
            <a:pPr>
              <a:lnSpc>
                <a:spcPct val="80000"/>
              </a:lnSpc>
            </a:pPr>
            <a:endParaRPr lang="en-GB" sz="1800" dirty="0" smtClean="0">
              <a:latin typeface="Comic Sans MS" pitchFamily="66" charset="0"/>
            </a:endParaRPr>
          </a:p>
          <a:p>
            <a:pPr>
              <a:lnSpc>
                <a:spcPct val="80000"/>
              </a:lnSpc>
            </a:pPr>
            <a:endParaRPr lang="en-GB" sz="1800" dirty="0" smtClean="0"/>
          </a:p>
        </p:txBody>
      </p:sp>
      <p:sp>
        <p:nvSpPr>
          <p:cNvPr id="32771" name="Text Box 4"/>
          <p:cNvSpPr txBox="1">
            <a:spLocks noChangeArrowheads="1"/>
          </p:cNvSpPr>
          <p:nvPr/>
        </p:nvSpPr>
        <p:spPr bwMode="auto">
          <a:xfrm>
            <a:off x="827088" y="908050"/>
            <a:ext cx="1152525" cy="579438"/>
          </a:xfrm>
          <a:prstGeom prst="rect">
            <a:avLst/>
          </a:prstGeom>
          <a:noFill/>
          <a:ln w="9525">
            <a:noFill/>
            <a:miter lim="800000"/>
            <a:headEnd/>
            <a:tailEnd/>
          </a:ln>
        </p:spPr>
        <p:txBody>
          <a:bodyPr>
            <a:spAutoFit/>
          </a:bodyPr>
          <a:lstStyle/>
          <a:p>
            <a:r>
              <a:rPr lang="en-GB" sz="3200" b="1"/>
              <a:t>Y</a:t>
            </a:r>
          </a:p>
        </p:txBody>
      </p:sp>
      <p:sp>
        <p:nvSpPr>
          <p:cNvPr id="32772" name="Line 5"/>
          <p:cNvSpPr>
            <a:spLocks noChangeShapeType="1"/>
          </p:cNvSpPr>
          <p:nvPr/>
        </p:nvSpPr>
        <p:spPr bwMode="auto">
          <a:xfrm flipV="1">
            <a:off x="1260475" y="4508500"/>
            <a:ext cx="1223963" cy="1152525"/>
          </a:xfrm>
          <a:prstGeom prst="line">
            <a:avLst/>
          </a:prstGeom>
          <a:noFill/>
          <a:ln w="76200">
            <a:solidFill>
              <a:srgbClr val="000000"/>
            </a:solidFill>
            <a:round/>
            <a:headEnd/>
            <a:tailEnd type="triangle" w="med" len="med"/>
          </a:ln>
        </p:spPr>
        <p:txBody>
          <a:bodyPr/>
          <a:lstStyle/>
          <a:p>
            <a:endParaRPr lang="it-IT"/>
          </a:p>
        </p:txBody>
      </p:sp>
      <p:sp>
        <p:nvSpPr>
          <p:cNvPr id="32773" name="Rectangle 7"/>
          <p:cNvSpPr>
            <a:spLocks noChangeArrowheads="1"/>
          </p:cNvSpPr>
          <p:nvPr/>
        </p:nvSpPr>
        <p:spPr bwMode="auto">
          <a:xfrm>
            <a:off x="1258888" y="2060575"/>
            <a:ext cx="2160587" cy="720725"/>
          </a:xfrm>
          <a:prstGeom prst="rect">
            <a:avLst/>
          </a:prstGeom>
          <a:solidFill>
            <a:srgbClr val="FF0000"/>
          </a:solidFill>
          <a:ln w="9525">
            <a:miter lim="800000"/>
            <a:headEnd/>
            <a:tailEnd/>
          </a:ln>
          <a:scene3d>
            <a:camera prst="legacyObliqueTopRight"/>
            <a:lightRig rig="legacyFlat3" dir="b"/>
          </a:scene3d>
          <a:sp3d extrusionH="430200" prstMaterial="legacyWireframe">
            <a:bevelT w="13500" h="13500" prst="angle"/>
            <a:bevelB w="13500" h="13500" prst="angle"/>
            <a:extrusionClr>
              <a:srgbClr val="FF0000"/>
            </a:extrusionClr>
          </a:sp3d>
        </p:spPr>
        <p:txBody>
          <a:bodyPr wrap="none" anchor="ctr">
            <a:flatTx/>
          </a:bodyPr>
          <a:lstStyle/>
          <a:p>
            <a:endParaRPr lang="it-IT"/>
          </a:p>
        </p:txBody>
      </p:sp>
      <p:sp>
        <p:nvSpPr>
          <p:cNvPr id="32774" name="Line 8"/>
          <p:cNvSpPr>
            <a:spLocks noChangeShapeType="1"/>
          </p:cNvSpPr>
          <p:nvPr/>
        </p:nvSpPr>
        <p:spPr bwMode="auto">
          <a:xfrm>
            <a:off x="1260475" y="5661025"/>
            <a:ext cx="5040313" cy="0"/>
          </a:xfrm>
          <a:prstGeom prst="line">
            <a:avLst/>
          </a:prstGeom>
          <a:noFill/>
          <a:ln w="76200">
            <a:solidFill>
              <a:srgbClr val="000000"/>
            </a:solidFill>
            <a:round/>
            <a:headEnd/>
            <a:tailEnd type="triangle" w="med" len="med"/>
          </a:ln>
        </p:spPr>
        <p:txBody>
          <a:bodyPr/>
          <a:lstStyle/>
          <a:p>
            <a:endParaRPr lang="it-IT"/>
          </a:p>
        </p:txBody>
      </p:sp>
      <p:sp>
        <p:nvSpPr>
          <p:cNvPr id="32775" name="Line 9"/>
          <p:cNvSpPr>
            <a:spLocks noChangeShapeType="1"/>
          </p:cNvSpPr>
          <p:nvPr/>
        </p:nvSpPr>
        <p:spPr bwMode="auto">
          <a:xfrm flipV="1">
            <a:off x="1260475" y="1268413"/>
            <a:ext cx="0" cy="4392612"/>
          </a:xfrm>
          <a:prstGeom prst="line">
            <a:avLst/>
          </a:prstGeom>
          <a:noFill/>
          <a:ln w="76200">
            <a:solidFill>
              <a:srgbClr val="000000"/>
            </a:solidFill>
            <a:round/>
            <a:headEnd/>
            <a:tailEnd type="triangle" w="med" len="med"/>
          </a:ln>
        </p:spPr>
        <p:txBody>
          <a:bodyPr/>
          <a:lstStyle/>
          <a:p>
            <a:endParaRPr lang="it-IT"/>
          </a:p>
        </p:txBody>
      </p:sp>
      <p:sp>
        <p:nvSpPr>
          <p:cNvPr id="32776" name="Text Box 10"/>
          <p:cNvSpPr txBox="1">
            <a:spLocks noChangeArrowheads="1"/>
          </p:cNvSpPr>
          <p:nvPr/>
        </p:nvSpPr>
        <p:spPr bwMode="auto">
          <a:xfrm>
            <a:off x="6300788" y="5372100"/>
            <a:ext cx="576262" cy="579438"/>
          </a:xfrm>
          <a:prstGeom prst="rect">
            <a:avLst/>
          </a:prstGeom>
          <a:noFill/>
          <a:ln w="9525">
            <a:noFill/>
            <a:miter lim="800000"/>
            <a:headEnd/>
            <a:tailEnd/>
          </a:ln>
        </p:spPr>
        <p:txBody>
          <a:bodyPr>
            <a:spAutoFit/>
          </a:bodyPr>
          <a:lstStyle/>
          <a:p>
            <a:r>
              <a:rPr lang="en-GB" sz="3200" b="1"/>
              <a:t>Z</a:t>
            </a:r>
          </a:p>
        </p:txBody>
      </p:sp>
      <p:sp>
        <p:nvSpPr>
          <p:cNvPr id="32777" name="Text Box 11"/>
          <p:cNvSpPr txBox="1">
            <a:spLocks noChangeArrowheads="1"/>
          </p:cNvSpPr>
          <p:nvPr/>
        </p:nvSpPr>
        <p:spPr bwMode="auto">
          <a:xfrm>
            <a:off x="2413000" y="4221163"/>
            <a:ext cx="1152525" cy="579437"/>
          </a:xfrm>
          <a:prstGeom prst="rect">
            <a:avLst/>
          </a:prstGeom>
          <a:noFill/>
          <a:ln w="9525">
            <a:noFill/>
            <a:miter lim="800000"/>
            <a:headEnd/>
            <a:tailEnd/>
          </a:ln>
        </p:spPr>
        <p:txBody>
          <a:bodyPr>
            <a:spAutoFit/>
          </a:bodyPr>
          <a:lstStyle/>
          <a:p>
            <a:r>
              <a:rPr lang="en-GB" sz="3200" b="1"/>
              <a:t>X</a:t>
            </a:r>
          </a:p>
        </p:txBody>
      </p:sp>
      <p:sp>
        <p:nvSpPr>
          <p:cNvPr id="32778" name="Line 12"/>
          <p:cNvSpPr>
            <a:spLocks noChangeShapeType="1"/>
          </p:cNvSpPr>
          <p:nvPr/>
        </p:nvSpPr>
        <p:spPr bwMode="auto">
          <a:xfrm flipH="1">
            <a:off x="1979613" y="5661025"/>
            <a:ext cx="0" cy="144463"/>
          </a:xfrm>
          <a:prstGeom prst="line">
            <a:avLst/>
          </a:prstGeom>
          <a:noFill/>
          <a:ln w="38100">
            <a:solidFill>
              <a:srgbClr val="000000"/>
            </a:solidFill>
            <a:round/>
            <a:headEnd/>
            <a:tailEnd/>
          </a:ln>
        </p:spPr>
        <p:txBody>
          <a:bodyPr/>
          <a:lstStyle/>
          <a:p>
            <a:endParaRPr lang="it-IT"/>
          </a:p>
        </p:txBody>
      </p:sp>
      <p:sp>
        <p:nvSpPr>
          <p:cNvPr id="32779" name="Line 13"/>
          <p:cNvSpPr>
            <a:spLocks noChangeShapeType="1"/>
          </p:cNvSpPr>
          <p:nvPr/>
        </p:nvSpPr>
        <p:spPr bwMode="auto">
          <a:xfrm flipH="1">
            <a:off x="2700338" y="5661025"/>
            <a:ext cx="0" cy="144463"/>
          </a:xfrm>
          <a:prstGeom prst="line">
            <a:avLst/>
          </a:prstGeom>
          <a:noFill/>
          <a:ln w="38100">
            <a:solidFill>
              <a:srgbClr val="000000"/>
            </a:solidFill>
            <a:round/>
            <a:headEnd/>
            <a:tailEnd/>
          </a:ln>
        </p:spPr>
        <p:txBody>
          <a:bodyPr/>
          <a:lstStyle/>
          <a:p>
            <a:endParaRPr lang="it-IT"/>
          </a:p>
        </p:txBody>
      </p:sp>
      <p:sp>
        <p:nvSpPr>
          <p:cNvPr id="32780" name="Line 14"/>
          <p:cNvSpPr>
            <a:spLocks noChangeShapeType="1"/>
          </p:cNvSpPr>
          <p:nvPr/>
        </p:nvSpPr>
        <p:spPr bwMode="auto">
          <a:xfrm flipH="1">
            <a:off x="4860925" y="5661025"/>
            <a:ext cx="0" cy="144463"/>
          </a:xfrm>
          <a:prstGeom prst="line">
            <a:avLst/>
          </a:prstGeom>
          <a:noFill/>
          <a:ln w="38100">
            <a:solidFill>
              <a:srgbClr val="000000"/>
            </a:solidFill>
            <a:round/>
            <a:headEnd/>
            <a:tailEnd/>
          </a:ln>
        </p:spPr>
        <p:txBody>
          <a:bodyPr/>
          <a:lstStyle/>
          <a:p>
            <a:endParaRPr lang="it-IT"/>
          </a:p>
        </p:txBody>
      </p:sp>
      <p:sp>
        <p:nvSpPr>
          <p:cNvPr id="32781" name="Line 15"/>
          <p:cNvSpPr>
            <a:spLocks noChangeShapeType="1"/>
          </p:cNvSpPr>
          <p:nvPr/>
        </p:nvSpPr>
        <p:spPr bwMode="auto">
          <a:xfrm flipH="1">
            <a:off x="5580063" y="5661025"/>
            <a:ext cx="0" cy="144463"/>
          </a:xfrm>
          <a:prstGeom prst="line">
            <a:avLst/>
          </a:prstGeom>
          <a:noFill/>
          <a:ln w="38100">
            <a:solidFill>
              <a:srgbClr val="000000"/>
            </a:solidFill>
            <a:round/>
            <a:headEnd/>
            <a:tailEnd/>
          </a:ln>
        </p:spPr>
        <p:txBody>
          <a:bodyPr/>
          <a:lstStyle/>
          <a:p>
            <a:endParaRPr lang="it-IT"/>
          </a:p>
        </p:txBody>
      </p:sp>
      <p:sp>
        <p:nvSpPr>
          <p:cNvPr id="32782" name="Line 16"/>
          <p:cNvSpPr>
            <a:spLocks noChangeShapeType="1"/>
          </p:cNvSpPr>
          <p:nvPr/>
        </p:nvSpPr>
        <p:spPr bwMode="auto">
          <a:xfrm flipH="1">
            <a:off x="4140200" y="5661025"/>
            <a:ext cx="0" cy="144463"/>
          </a:xfrm>
          <a:prstGeom prst="line">
            <a:avLst/>
          </a:prstGeom>
          <a:noFill/>
          <a:ln w="38100">
            <a:solidFill>
              <a:srgbClr val="000000"/>
            </a:solidFill>
            <a:round/>
            <a:headEnd/>
            <a:tailEnd/>
          </a:ln>
        </p:spPr>
        <p:txBody>
          <a:bodyPr/>
          <a:lstStyle/>
          <a:p>
            <a:endParaRPr lang="it-IT"/>
          </a:p>
        </p:txBody>
      </p:sp>
      <p:sp>
        <p:nvSpPr>
          <p:cNvPr id="32783" name="Line 17"/>
          <p:cNvSpPr>
            <a:spLocks noChangeShapeType="1"/>
          </p:cNvSpPr>
          <p:nvPr/>
        </p:nvSpPr>
        <p:spPr bwMode="auto">
          <a:xfrm flipH="1">
            <a:off x="3421063" y="5661025"/>
            <a:ext cx="0" cy="144463"/>
          </a:xfrm>
          <a:prstGeom prst="line">
            <a:avLst/>
          </a:prstGeom>
          <a:noFill/>
          <a:ln w="38100">
            <a:solidFill>
              <a:srgbClr val="000000"/>
            </a:solidFill>
            <a:round/>
            <a:headEnd/>
            <a:tailEnd/>
          </a:ln>
        </p:spPr>
        <p:txBody>
          <a:bodyPr/>
          <a:lstStyle/>
          <a:p>
            <a:endParaRPr lang="it-IT"/>
          </a:p>
        </p:txBody>
      </p:sp>
      <p:sp>
        <p:nvSpPr>
          <p:cNvPr id="32784" name="Line 18"/>
          <p:cNvSpPr>
            <a:spLocks noChangeShapeType="1"/>
          </p:cNvSpPr>
          <p:nvPr/>
        </p:nvSpPr>
        <p:spPr bwMode="auto">
          <a:xfrm flipH="1">
            <a:off x="1116013" y="4940300"/>
            <a:ext cx="144462" cy="1588"/>
          </a:xfrm>
          <a:prstGeom prst="line">
            <a:avLst/>
          </a:prstGeom>
          <a:noFill/>
          <a:ln w="38100">
            <a:solidFill>
              <a:srgbClr val="000000"/>
            </a:solidFill>
            <a:round/>
            <a:headEnd/>
            <a:tailEnd/>
          </a:ln>
        </p:spPr>
        <p:txBody>
          <a:bodyPr/>
          <a:lstStyle/>
          <a:p>
            <a:endParaRPr lang="it-IT"/>
          </a:p>
        </p:txBody>
      </p:sp>
      <p:sp>
        <p:nvSpPr>
          <p:cNvPr id="32785" name="Line 19"/>
          <p:cNvSpPr>
            <a:spLocks noChangeShapeType="1"/>
          </p:cNvSpPr>
          <p:nvPr/>
        </p:nvSpPr>
        <p:spPr bwMode="auto">
          <a:xfrm flipH="1">
            <a:off x="1116013" y="4221163"/>
            <a:ext cx="144462" cy="1587"/>
          </a:xfrm>
          <a:prstGeom prst="line">
            <a:avLst/>
          </a:prstGeom>
          <a:noFill/>
          <a:ln w="38100">
            <a:solidFill>
              <a:srgbClr val="000000"/>
            </a:solidFill>
            <a:round/>
            <a:headEnd/>
            <a:tailEnd/>
          </a:ln>
        </p:spPr>
        <p:txBody>
          <a:bodyPr/>
          <a:lstStyle/>
          <a:p>
            <a:endParaRPr lang="it-IT"/>
          </a:p>
        </p:txBody>
      </p:sp>
      <p:sp>
        <p:nvSpPr>
          <p:cNvPr id="32786" name="Line 20"/>
          <p:cNvSpPr>
            <a:spLocks noChangeShapeType="1"/>
          </p:cNvSpPr>
          <p:nvPr/>
        </p:nvSpPr>
        <p:spPr bwMode="auto">
          <a:xfrm flipH="1">
            <a:off x="1116013" y="3500438"/>
            <a:ext cx="144462" cy="1587"/>
          </a:xfrm>
          <a:prstGeom prst="line">
            <a:avLst/>
          </a:prstGeom>
          <a:noFill/>
          <a:ln w="38100">
            <a:solidFill>
              <a:srgbClr val="000000"/>
            </a:solidFill>
            <a:round/>
            <a:headEnd/>
            <a:tailEnd/>
          </a:ln>
        </p:spPr>
        <p:txBody>
          <a:bodyPr/>
          <a:lstStyle/>
          <a:p>
            <a:endParaRPr lang="it-IT"/>
          </a:p>
        </p:txBody>
      </p:sp>
      <p:sp>
        <p:nvSpPr>
          <p:cNvPr id="32787" name="Line 21"/>
          <p:cNvSpPr>
            <a:spLocks noChangeShapeType="1"/>
          </p:cNvSpPr>
          <p:nvPr/>
        </p:nvSpPr>
        <p:spPr bwMode="auto">
          <a:xfrm flipH="1">
            <a:off x="1116013" y="2779713"/>
            <a:ext cx="144462" cy="1587"/>
          </a:xfrm>
          <a:prstGeom prst="line">
            <a:avLst/>
          </a:prstGeom>
          <a:noFill/>
          <a:ln w="38100">
            <a:solidFill>
              <a:srgbClr val="000000"/>
            </a:solidFill>
            <a:round/>
            <a:headEnd/>
            <a:tailEnd/>
          </a:ln>
        </p:spPr>
        <p:txBody>
          <a:bodyPr/>
          <a:lstStyle/>
          <a:p>
            <a:endParaRPr lang="it-IT"/>
          </a:p>
        </p:txBody>
      </p:sp>
      <p:sp>
        <p:nvSpPr>
          <p:cNvPr id="32788" name="Line 22"/>
          <p:cNvSpPr>
            <a:spLocks noChangeShapeType="1"/>
          </p:cNvSpPr>
          <p:nvPr/>
        </p:nvSpPr>
        <p:spPr bwMode="auto">
          <a:xfrm flipH="1">
            <a:off x="1116013" y="2060575"/>
            <a:ext cx="144462" cy="1588"/>
          </a:xfrm>
          <a:prstGeom prst="line">
            <a:avLst/>
          </a:prstGeom>
          <a:noFill/>
          <a:ln w="38100">
            <a:solidFill>
              <a:srgbClr val="000000"/>
            </a:solidFill>
            <a:round/>
            <a:headEnd/>
            <a:tailEnd/>
          </a:ln>
        </p:spPr>
        <p:txBody>
          <a:bodyPr/>
          <a:lstStyle/>
          <a:p>
            <a:endParaRPr lang="it-IT"/>
          </a:p>
        </p:txBody>
      </p:sp>
      <p:sp>
        <p:nvSpPr>
          <p:cNvPr id="32789" name="Text Box 23"/>
          <p:cNvSpPr txBox="1">
            <a:spLocks noChangeArrowheads="1"/>
          </p:cNvSpPr>
          <p:nvPr/>
        </p:nvSpPr>
        <p:spPr bwMode="auto">
          <a:xfrm>
            <a:off x="1836738" y="5805488"/>
            <a:ext cx="358775" cy="457200"/>
          </a:xfrm>
          <a:prstGeom prst="rect">
            <a:avLst/>
          </a:prstGeom>
          <a:noFill/>
          <a:ln w="9525">
            <a:noFill/>
            <a:miter lim="800000"/>
            <a:headEnd/>
            <a:tailEnd/>
          </a:ln>
        </p:spPr>
        <p:txBody>
          <a:bodyPr>
            <a:spAutoFit/>
          </a:bodyPr>
          <a:lstStyle/>
          <a:p>
            <a:r>
              <a:rPr lang="en-GB">
                <a:latin typeface="Tahoma" pitchFamily="34" charset="0"/>
              </a:rPr>
              <a:t>1</a:t>
            </a:r>
          </a:p>
        </p:txBody>
      </p:sp>
      <p:sp>
        <p:nvSpPr>
          <p:cNvPr id="32790" name="Text Box 24"/>
          <p:cNvSpPr txBox="1">
            <a:spLocks noChangeArrowheads="1"/>
          </p:cNvSpPr>
          <p:nvPr/>
        </p:nvSpPr>
        <p:spPr bwMode="auto">
          <a:xfrm>
            <a:off x="2484438" y="5805488"/>
            <a:ext cx="358775" cy="457200"/>
          </a:xfrm>
          <a:prstGeom prst="rect">
            <a:avLst/>
          </a:prstGeom>
          <a:noFill/>
          <a:ln w="9525">
            <a:noFill/>
            <a:miter lim="800000"/>
            <a:headEnd/>
            <a:tailEnd/>
          </a:ln>
        </p:spPr>
        <p:txBody>
          <a:bodyPr>
            <a:spAutoFit/>
          </a:bodyPr>
          <a:lstStyle/>
          <a:p>
            <a:r>
              <a:rPr lang="en-GB">
                <a:latin typeface="Tahoma" pitchFamily="34" charset="0"/>
              </a:rPr>
              <a:t>2</a:t>
            </a:r>
          </a:p>
        </p:txBody>
      </p:sp>
      <p:sp>
        <p:nvSpPr>
          <p:cNvPr id="32791" name="Text Box 25"/>
          <p:cNvSpPr txBox="1">
            <a:spLocks noChangeArrowheads="1"/>
          </p:cNvSpPr>
          <p:nvPr/>
        </p:nvSpPr>
        <p:spPr bwMode="auto">
          <a:xfrm>
            <a:off x="3276600" y="5805488"/>
            <a:ext cx="358775" cy="457200"/>
          </a:xfrm>
          <a:prstGeom prst="rect">
            <a:avLst/>
          </a:prstGeom>
          <a:noFill/>
          <a:ln w="9525">
            <a:noFill/>
            <a:miter lim="800000"/>
            <a:headEnd/>
            <a:tailEnd/>
          </a:ln>
        </p:spPr>
        <p:txBody>
          <a:bodyPr>
            <a:spAutoFit/>
          </a:bodyPr>
          <a:lstStyle/>
          <a:p>
            <a:r>
              <a:rPr lang="en-GB">
                <a:latin typeface="Tahoma" pitchFamily="34" charset="0"/>
              </a:rPr>
              <a:t>3</a:t>
            </a:r>
          </a:p>
        </p:txBody>
      </p:sp>
      <p:sp>
        <p:nvSpPr>
          <p:cNvPr id="32792" name="Text Box 26"/>
          <p:cNvSpPr txBox="1">
            <a:spLocks noChangeArrowheads="1"/>
          </p:cNvSpPr>
          <p:nvPr/>
        </p:nvSpPr>
        <p:spPr bwMode="auto">
          <a:xfrm>
            <a:off x="3924300" y="5805488"/>
            <a:ext cx="358775" cy="457200"/>
          </a:xfrm>
          <a:prstGeom prst="rect">
            <a:avLst/>
          </a:prstGeom>
          <a:noFill/>
          <a:ln w="9525">
            <a:noFill/>
            <a:miter lim="800000"/>
            <a:headEnd/>
            <a:tailEnd/>
          </a:ln>
        </p:spPr>
        <p:txBody>
          <a:bodyPr>
            <a:spAutoFit/>
          </a:bodyPr>
          <a:lstStyle/>
          <a:p>
            <a:r>
              <a:rPr lang="en-GB">
                <a:latin typeface="Tahoma" pitchFamily="34" charset="0"/>
              </a:rPr>
              <a:t>4</a:t>
            </a:r>
          </a:p>
        </p:txBody>
      </p:sp>
      <p:sp>
        <p:nvSpPr>
          <p:cNvPr id="32793" name="Text Box 27"/>
          <p:cNvSpPr txBox="1">
            <a:spLocks noChangeArrowheads="1"/>
          </p:cNvSpPr>
          <p:nvPr/>
        </p:nvSpPr>
        <p:spPr bwMode="auto">
          <a:xfrm>
            <a:off x="4645025" y="5805488"/>
            <a:ext cx="358775" cy="457200"/>
          </a:xfrm>
          <a:prstGeom prst="rect">
            <a:avLst/>
          </a:prstGeom>
          <a:noFill/>
          <a:ln w="9525">
            <a:noFill/>
            <a:miter lim="800000"/>
            <a:headEnd/>
            <a:tailEnd/>
          </a:ln>
        </p:spPr>
        <p:txBody>
          <a:bodyPr>
            <a:spAutoFit/>
          </a:bodyPr>
          <a:lstStyle/>
          <a:p>
            <a:r>
              <a:rPr lang="en-GB">
                <a:latin typeface="Tahoma" pitchFamily="34" charset="0"/>
              </a:rPr>
              <a:t>5</a:t>
            </a:r>
          </a:p>
        </p:txBody>
      </p:sp>
      <p:sp>
        <p:nvSpPr>
          <p:cNvPr id="32794" name="Text Box 28"/>
          <p:cNvSpPr txBox="1">
            <a:spLocks noChangeArrowheads="1"/>
          </p:cNvSpPr>
          <p:nvPr/>
        </p:nvSpPr>
        <p:spPr bwMode="auto">
          <a:xfrm>
            <a:off x="5364163" y="5805488"/>
            <a:ext cx="358775" cy="457200"/>
          </a:xfrm>
          <a:prstGeom prst="rect">
            <a:avLst/>
          </a:prstGeom>
          <a:noFill/>
          <a:ln w="9525">
            <a:noFill/>
            <a:miter lim="800000"/>
            <a:headEnd/>
            <a:tailEnd/>
          </a:ln>
        </p:spPr>
        <p:txBody>
          <a:bodyPr>
            <a:spAutoFit/>
          </a:bodyPr>
          <a:lstStyle/>
          <a:p>
            <a:r>
              <a:rPr lang="en-GB">
                <a:latin typeface="Tahoma" pitchFamily="34" charset="0"/>
              </a:rPr>
              <a:t>6</a:t>
            </a:r>
          </a:p>
        </p:txBody>
      </p:sp>
      <p:sp>
        <p:nvSpPr>
          <p:cNvPr id="32795" name="Text Box 29"/>
          <p:cNvSpPr txBox="1">
            <a:spLocks noChangeArrowheads="1"/>
          </p:cNvSpPr>
          <p:nvPr/>
        </p:nvSpPr>
        <p:spPr bwMode="auto">
          <a:xfrm>
            <a:off x="1116013" y="5805488"/>
            <a:ext cx="358775" cy="457200"/>
          </a:xfrm>
          <a:prstGeom prst="rect">
            <a:avLst/>
          </a:prstGeom>
          <a:noFill/>
          <a:ln w="9525">
            <a:noFill/>
            <a:miter lim="800000"/>
            <a:headEnd/>
            <a:tailEnd/>
          </a:ln>
        </p:spPr>
        <p:txBody>
          <a:bodyPr>
            <a:spAutoFit/>
          </a:bodyPr>
          <a:lstStyle/>
          <a:p>
            <a:r>
              <a:rPr lang="en-GB">
                <a:latin typeface="Tahoma" pitchFamily="34" charset="0"/>
              </a:rPr>
              <a:t>0</a:t>
            </a:r>
          </a:p>
        </p:txBody>
      </p:sp>
      <p:sp>
        <p:nvSpPr>
          <p:cNvPr id="32796" name="Text Box 30"/>
          <p:cNvSpPr txBox="1">
            <a:spLocks noChangeArrowheads="1"/>
          </p:cNvSpPr>
          <p:nvPr/>
        </p:nvSpPr>
        <p:spPr bwMode="auto">
          <a:xfrm>
            <a:off x="755650" y="4724400"/>
            <a:ext cx="358775" cy="457200"/>
          </a:xfrm>
          <a:prstGeom prst="rect">
            <a:avLst/>
          </a:prstGeom>
          <a:noFill/>
          <a:ln w="9525">
            <a:noFill/>
            <a:miter lim="800000"/>
            <a:headEnd/>
            <a:tailEnd/>
          </a:ln>
        </p:spPr>
        <p:txBody>
          <a:bodyPr>
            <a:spAutoFit/>
          </a:bodyPr>
          <a:lstStyle/>
          <a:p>
            <a:r>
              <a:rPr lang="en-GB">
                <a:latin typeface="Tahoma" pitchFamily="34" charset="0"/>
              </a:rPr>
              <a:t>1</a:t>
            </a:r>
          </a:p>
        </p:txBody>
      </p:sp>
      <p:sp>
        <p:nvSpPr>
          <p:cNvPr id="32797" name="Text Box 31"/>
          <p:cNvSpPr txBox="1">
            <a:spLocks noChangeArrowheads="1"/>
          </p:cNvSpPr>
          <p:nvPr/>
        </p:nvSpPr>
        <p:spPr bwMode="auto">
          <a:xfrm>
            <a:off x="755650" y="4005263"/>
            <a:ext cx="358775" cy="457200"/>
          </a:xfrm>
          <a:prstGeom prst="rect">
            <a:avLst/>
          </a:prstGeom>
          <a:noFill/>
          <a:ln w="9525">
            <a:noFill/>
            <a:miter lim="800000"/>
            <a:headEnd/>
            <a:tailEnd/>
          </a:ln>
        </p:spPr>
        <p:txBody>
          <a:bodyPr>
            <a:spAutoFit/>
          </a:bodyPr>
          <a:lstStyle/>
          <a:p>
            <a:r>
              <a:rPr lang="en-GB">
                <a:latin typeface="Tahoma" pitchFamily="34" charset="0"/>
              </a:rPr>
              <a:t>2</a:t>
            </a:r>
          </a:p>
        </p:txBody>
      </p:sp>
      <p:sp>
        <p:nvSpPr>
          <p:cNvPr id="32798" name="Text Box 32"/>
          <p:cNvSpPr txBox="1">
            <a:spLocks noChangeArrowheads="1"/>
          </p:cNvSpPr>
          <p:nvPr/>
        </p:nvSpPr>
        <p:spPr bwMode="auto">
          <a:xfrm>
            <a:off x="755650" y="3284538"/>
            <a:ext cx="358775" cy="457200"/>
          </a:xfrm>
          <a:prstGeom prst="rect">
            <a:avLst/>
          </a:prstGeom>
          <a:noFill/>
          <a:ln w="9525">
            <a:noFill/>
            <a:miter lim="800000"/>
            <a:headEnd/>
            <a:tailEnd/>
          </a:ln>
        </p:spPr>
        <p:txBody>
          <a:bodyPr>
            <a:spAutoFit/>
          </a:bodyPr>
          <a:lstStyle/>
          <a:p>
            <a:r>
              <a:rPr lang="en-GB">
                <a:latin typeface="Tahoma" pitchFamily="34" charset="0"/>
              </a:rPr>
              <a:t>3</a:t>
            </a:r>
          </a:p>
        </p:txBody>
      </p:sp>
      <p:sp>
        <p:nvSpPr>
          <p:cNvPr id="32799" name="Text Box 33"/>
          <p:cNvSpPr txBox="1">
            <a:spLocks noChangeArrowheads="1"/>
          </p:cNvSpPr>
          <p:nvPr/>
        </p:nvSpPr>
        <p:spPr bwMode="auto">
          <a:xfrm>
            <a:off x="755650" y="2563813"/>
            <a:ext cx="358775" cy="457200"/>
          </a:xfrm>
          <a:prstGeom prst="rect">
            <a:avLst/>
          </a:prstGeom>
          <a:noFill/>
          <a:ln w="9525">
            <a:noFill/>
            <a:miter lim="800000"/>
            <a:headEnd/>
            <a:tailEnd/>
          </a:ln>
        </p:spPr>
        <p:txBody>
          <a:bodyPr>
            <a:spAutoFit/>
          </a:bodyPr>
          <a:lstStyle/>
          <a:p>
            <a:r>
              <a:rPr lang="en-GB">
                <a:latin typeface="Tahoma" pitchFamily="34" charset="0"/>
              </a:rPr>
              <a:t>4</a:t>
            </a:r>
          </a:p>
        </p:txBody>
      </p:sp>
      <p:sp>
        <p:nvSpPr>
          <p:cNvPr id="32800" name="Text Box 34"/>
          <p:cNvSpPr txBox="1">
            <a:spLocks noChangeArrowheads="1"/>
          </p:cNvSpPr>
          <p:nvPr/>
        </p:nvSpPr>
        <p:spPr bwMode="auto">
          <a:xfrm>
            <a:off x="755650" y="1844675"/>
            <a:ext cx="358775" cy="457200"/>
          </a:xfrm>
          <a:prstGeom prst="rect">
            <a:avLst/>
          </a:prstGeom>
          <a:noFill/>
          <a:ln w="9525">
            <a:noFill/>
            <a:miter lim="800000"/>
            <a:headEnd/>
            <a:tailEnd/>
          </a:ln>
        </p:spPr>
        <p:txBody>
          <a:bodyPr>
            <a:spAutoFit/>
          </a:bodyPr>
          <a:lstStyle/>
          <a:p>
            <a:r>
              <a:rPr lang="en-GB">
                <a:latin typeface="Tahoma" pitchFamily="34" charset="0"/>
              </a:rPr>
              <a:t>5</a:t>
            </a:r>
          </a:p>
        </p:txBody>
      </p:sp>
      <p:sp>
        <p:nvSpPr>
          <p:cNvPr id="32801" name="Text Box 35"/>
          <p:cNvSpPr txBox="1">
            <a:spLocks noChangeArrowheads="1"/>
          </p:cNvSpPr>
          <p:nvPr/>
        </p:nvSpPr>
        <p:spPr bwMode="auto">
          <a:xfrm>
            <a:off x="4067175" y="4797425"/>
            <a:ext cx="2016125" cy="457200"/>
          </a:xfrm>
          <a:prstGeom prst="rect">
            <a:avLst/>
          </a:prstGeom>
          <a:noFill/>
          <a:ln w="9525" algn="ctr">
            <a:noFill/>
            <a:miter lim="800000"/>
            <a:headEnd/>
            <a:tailEnd/>
          </a:ln>
        </p:spPr>
        <p:txBody>
          <a:bodyPr>
            <a:spAutoFit/>
          </a:bodyPr>
          <a:lstStyle/>
          <a:p>
            <a:r>
              <a:rPr lang="en-GB"/>
              <a:t>1 cm in x </a:t>
            </a:r>
          </a:p>
        </p:txBody>
      </p:sp>
      <p:sp>
        <p:nvSpPr>
          <p:cNvPr id="32802" name="Rectangle 36"/>
          <p:cNvSpPr>
            <a:spLocks noChangeArrowheads="1"/>
          </p:cNvSpPr>
          <p:nvPr/>
        </p:nvSpPr>
        <p:spPr bwMode="auto">
          <a:xfrm>
            <a:off x="1258888" y="3500363"/>
            <a:ext cx="2160587" cy="720725"/>
          </a:xfrm>
          <a:prstGeom prst="rect">
            <a:avLst/>
          </a:prstGeom>
          <a:solidFill>
            <a:srgbClr val="FF0000"/>
          </a:solidFill>
          <a:ln w="9525">
            <a:miter lim="800000"/>
            <a:headEnd/>
            <a:tailEnd/>
          </a:ln>
          <a:scene3d>
            <a:camera prst="legacyObliqueTopRight"/>
            <a:lightRig rig="legacyFlat3" dir="b"/>
          </a:scene3d>
          <a:sp3d extrusionH="430200" prstMaterial="legacyWireframe">
            <a:bevelT w="13500" h="13500" prst="angle"/>
            <a:bevelB w="13500" h="13500" prst="angle"/>
            <a:extrusionClr>
              <a:srgbClr val="FF0000"/>
            </a:extrusionClr>
          </a:sp3d>
        </p:spPr>
        <p:txBody>
          <a:bodyPr wrap="none" anchor="ctr">
            <a:flatTx/>
          </a:bodyPr>
          <a:lstStyle/>
          <a:p>
            <a:endParaRPr lang="it-IT"/>
          </a:p>
        </p:txBody>
      </p:sp>
      <p:sp>
        <p:nvSpPr>
          <p:cNvPr id="32803" name="Text Box 37"/>
          <p:cNvSpPr txBox="1">
            <a:spLocks noChangeArrowheads="1"/>
          </p:cNvSpPr>
          <p:nvPr/>
        </p:nvSpPr>
        <p:spPr bwMode="auto">
          <a:xfrm>
            <a:off x="2339975" y="2133600"/>
            <a:ext cx="863600" cy="457200"/>
          </a:xfrm>
          <a:prstGeom prst="rect">
            <a:avLst/>
          </a:prstGeom>
          <a:noFill/>
          <a:ln w="9525" algn="ctr">
            <a:noFill/>
            <a:miter lim="800000"/>
            <a:headEnd/>
            <a:tailEnd/>
          </a:ln>
        </p:spPr>
        <p:txBody>
          <a:bodyPr>
            <a:spAutoFit/>
          </a:bodyPr>
          <a:lstStyle/>
          <a:p>
            <a:r>
              <a:rPr lang="en-GB"/>
              <a:t>TOP</a:t>
            </a:r>
          </a:p>
        </p:txBody>
      </p:sp>
      <p:sp>
        <p:nvSpPr>
          <p:cNvPr id="32804" name="Text Box 38"/>
          <p:cNvSpPr txBox="1">
            <a:spLocks noChangeArrowheads="1"/>
          </p:cNvSpPr>
          <p:nvPr/>
        </p:nvSpPr>
        <p:spPr bwMode="auto">
          <a:xfrm>
            <a:off x="2123579" y="3547864"/>
            <a:ext cx="1584325" cy="457200"/>
          </a:xfrm>
          <a:prstGeom prst="rect">
            <a:avLst/>
          </a:prstGeom>
          <a:noFill/>
          <a:ln w="9525" algn="ctr">
            <a:noFill/>
            <a:miter lim="800000"/>
            <a:headEnd/>
            <a:tailEnd/>
          </a:ln>
        </p:spPr>
        <p:txBody>
          <a:bodyPr>
            <a:spAutoFit/>
          </a:bodyPr>
          <a:lstStyle/>
          <a:p>
            <a:r>
              <a:rPr lang="en-GB" dirty="0"/>
              <a:t>MIDDLE</a:t>
            </a:r>
          </a:p>
        </p:txBody>
      </p:sp>
      <p:sp>
        <p:nvSpPr>
          <p:cNvPr id="32805" name="Rectangle 39"/>
          <p:cNvSpPr>
            <a:spLocks noChangeArrowheads="1"/>
          </p:cNvSpPr>
          <p:nvPr/>
        </p:nvSpPr>
        <p:spPr bwMode="auto">
          <a:xfrm>
            <a:off x="1258888" y="2060575"/>
            <a:ext cx="720725" cy="3600450"/>
          </a:xfrm>
          <a:prstGeom prst="rect">
            <a:avLst/>
          </a:prstGeom>
          <a:noFill/>
          <a:ln w="19050" algn="ctr">
            <a:solidFill>
              <a:srgbClr val="FF0000"/>
            </a:solidFill>
            <a:miter lim="800000"/>
            <a:headEnd/>
            <a:tailEnd/>
          </a:ln>
          <a:scene3d>
            <a:camera prst="legacyObliqueTopRight"/>
            <a:lightRig rig="legacyFlat3" dir="b"/>
          </a:scene3d>
          <a:sp3d extrusionH="430200" prstMaterial="legacyWireframe">
            <a:bevelT w="13500" h="13500" prst="angle"/>
            <a:bevelB w="13500" h="13500" prst="angle"/>
            <a:extrusionClr>
              <a:srgbClr val="FF0000"/>
            </a:extrusionClr>
          </a:sp3d>
        </p:spPr>
        <p:txBody>
          <a:bodyPr anchor="ctr">
            <a:spAutoFit/>
            <a:flatTx/>
          </a:bodyPr>
          <a:lstStyle/>
          <a:p>
            <a:endParaRPr lang="it-IT"/>
          </a:p>
        </p:txBody>
      </p:sp>
      <p:sp>
        <p:nvSpPr>
          <p:cNvPr id="32806" name="Text Box 40"/>
          <p:cNvSpPr txBox="1">
            <a:spLocks noChangeArrowheads="1"/>
          </p:cNvSpPr>
          <p:nvPr/>
        </p:nvSpPr>
        <p:spPr bwMode="auto">
          <a:xfrm rot="-5400000">
            <a:off x="1102841" y="4136305"/>
            <a:ext cx="1152525" cy="457200"/>
          </a:xfrm>
          <a:prstGeom prst="rect">
            <a:avLst/>
          </a:prstGeom>
          <a:noFill/>
          <a:ln w="9525" algn="ctr">
            <a:noFill/>
            <a:miter lim="800000"/>
            <a:headEnd/>
            <a:tailEnd/>
          </a:ln>
        </p:spPr>
        <p:txBody>
          <a:bodyPr>
            <a:spAutoFit/>
          </a:bodyPr>
          <a:lstStyle/>
          <a:p>
            <a:r>
              <a:rPr lang="en-GB" dirty="0"/>
              <a:t>VERTI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z="3200" smtClean="0"/>
              <a:t>Geometry example “F”: input file</a:t>
            </a:r>
          </a:p>
        </p:txBody>
      </p:sp>
      <p:sp>
        <p:nvSpPr>
          <p:cNvPr id="33795" name="Rectangle 3"/>
          <p:cNvSpPr>
            <a:spLocks noGrp="1" noChangeArrowheads="1"/>
          </p:cNvSpPr>
          <p:nvPr>
            <p:ph idx="1"/>
          </p:nvPr>
        </p:nvSpPr>
        <p:spPr/>
        <p:txBody>
          <a:bodyPr/>
          <a:lstStyle/>
          <a:p>
            <a:pPr>
              <a:lnSpc>
                <a:spcPct val="90000"/>
              </a:lnSpc>
            </a:pPr>
            <a:r>
              <a:rPr lang="en-GB" sz="1800" b="1" smtClean="0">
                <a:latin typeface="Courier New" pitchFamily="49" charset="0"/>
              </a:rPr>
              <a:t>GEOBEGIN                                      COMBNAME</a:t>
            </a:r>
            <a:br>
              <a:rPr lang="en-GB" sz="1800" b="1" smtClean="0">
                <a:latin typeface="Courier New" pitchFamily="49" charset="0"/>
              </a:rPr>
            </a:br>
            <a:r>
              <a:rPr lang="en-GB" sz="1800" b="1" smtClean="0">
                <a:latin typeface="Courier New" pitchFamily="49" charset="0"/>
              </a:rPr>
              <a:t>    0    0          The copper F</a:t>
            </a:r>
            <a:br>
              <a:rPr lang="en-GB" sz="1800" b="1" smtClean="0">
                <a:latin typeface="Courier New" pitchFamily="49" charset="0"/>
              </a:rPr>
            </a:br>
            <a:r>
              <a:rPr lang="en-GB" sz="1800" b="1" smtClean="0">
                <a:latin typeface="Courier New" pitchFamily="49" charset="0"/>
              </a:rPr>
              <a:t>SPH SPIN       0.0 0.0 0.0 1000.</a:t>
            </a:r>
            <a:br>
              <a:rPr lang="en-GB" sz="1800" b="1" smtClean="0">
                <a:latin typeface="Courier New" pitchFamily="49" charset="0"/>
              </a:rPr>
            </a:br>
            <a:r>
              <a:rPr lang="en-GB" sz="1800" b="1" smtClean="0">
                <a:latin typeface="Courier New" pitchFamily="49" charset="0"/>
              </a:rPr>
              <a:t>SPH SPOUT      0.0 0.0 0.0 10000.</a:t>
            </a:r>
            <a:br>
              <a:rPr lang="en-GB" sz="1800" b="1" smtClean="0">
                <a:latin typeface="Courier New" pitchFamily="49" charset="0"/>
              </a:rPr>
            </a:br>
            <a:r>
              <a:rPr lang="en-GB" sz="1800" b="1" smtClean="0">
                <a:latin typeface="Courier New" pitchFamily="49" charset="0"/>
              </a:rPr>
              <a:t>RPP VERTI      0.0 1. 0.0 5. 0.0 1.</a:t>
            </a:r>
            <a:br>
              <a:rPr lang="en-GB" sz="1800" b="1" smtClean="0">
                <a:latin typeface="Courier New" pitchFamily="49" charset="0"/>
              </a:rPr>
            </a:br>
            <a:r>
              <a:rPr lang="en-GB" sz="1800" b="1" smtClean="0">
                <a:latin typeface="Courier New" pitchFamily="49" charset="0"/>
              </a:rPr>
              <a:t>RPP TOP        0.0 1. 4. 5. 0.0 3.</a:t>
            </a:r>
            <a:br>
              <a:rPr lang="en-GB" sz="1800" b="1" smtClean="0">
                <a:latin typeface="Courier New" pitchFamily="49" charset="0"/>
              </a:rPr>
            </a:br>
            <a:r>
              <a:rPr lang="en-GB" sz="1800" b="1" smtClean="0">
                <a:latin typeface="Courier New" pitchFamily="49" charset="0"/>
              </a:rPr>
              <a:t>RPP MIDDLE     0.0 1. 2. 3. 0.0 3.</a:t>
            </a:r>
            <a:br>
              <a:rPr lang="en-GB" sz="1800" b="1" smtClean="0">
                <a:latin typeface="Courier New" pitchFamily="49" charset="0"/>
              </a:rPr>
            </a:br>
            <a:r>
              <a:rPr lang="en-GB" sz="1800" b="1" smtClean="0">
                <a:latin typeface="Courier New" pitchFamily="49" charset="0"/>
              </a:rPr>
              <a:t>END</a:t>
            </a:r>
            <a:br>
              <a:rPr lang="en-GB" sz="1800" b="1" smtClean="0">
                <a:latin typeface="Courier New" pitchFamily="49" charset="0"/>
              </a:rPr>
            </a:br>
            <a:r>
              <a:rPr lang="en-GB" sz="1800" b="1" smtClean="0">
                <a:latin typeface="Courier New" pitchFamily="49" charset="0"/>
              </a:rPr>
              <a:t>* Black hole</a:t>
            </a:r>
            <a:br>
              <a:rPr lang="en-GB" sz="1800" b="1" smtClean="0">
                <a:latin typeface="Courier New" pitchFamily="49" charset="0"/>
              </a:rPr>
            </a:br>
            <a:r>
              <a:rPr lang="en-GB" sz="1800" b="1" smtClean="0">
                <a:latin typeface="Courier New" pitchFamily="49" charset="0"/>
              </a:rPr>
              <a:t>BLKBODY      5  +SPOUT -SPIN</a:t>
            </a:r>
            <a:br>
              <a:rPr lang="en-GB" sz="1800" b="1" smtClean="0">
                <a:latin typeface="Courier New" pitchFamily="49" charset="0"/>
              </a:rPr>
            </a:br>
            <a:r>
              <a:rPr lang="en-GB" sz="1800" b="1" smtClean="0">
                <a:latin typeface="Courier New" pitchFamily="49" charset="0"/>
              </a:rPr>
              <a:t>* Void around</a:t>
            </a:r>
            <a:br>
              <a:rPr lang="en-GB" sz="1800" b="1" smtClean="0">
                <a:latin typeface="Courier New" pitchFamily="49" charset="0"/>
              </a:rPr>
            </a:br>
            <a:r>
              <a:rPr lang="en-GB" sz="1800" b="1" smtClean="0">
                <a:latin typeface="Courier New" pitchFamily="49" charset="0"/>
              </a:rPr>
              <a:t>VOID         5  +SPIN -TOP -VERTI -MIDDLE</a:t>
            </a:r>
            <a:br>
              <a:rPr lang="en-GB" sz="1800" b="1" smtClean="0">
                <a:latin typeface="Courier New" pitchFamily="49" charset="0"/>
              </a:rPr>
            </a:br>
            <a:r>
              <a:rPr lang="en-GB" sz="1800" b="1" smtClean="0">
                <a:latin typeface="Courier New" pitchFamily="49" charset="0"/>
              </a:rPr>
              <a:t>* Target</a:t>
            </a:r>
            <a:br>
              <a:rPr lang="en-GB" sz="1800" b="1" smtClean="0">
                <a:latin typeface="Courier New" pitchFamily="49" charset="0"/>
              </a:rPr>
            </a:br>
            <a:r>
              <a:rPr lang="en-GB" sz="1800" b="1" smtClean="0">
                <a:latin typeface="Courier New" pitchFamily="49" charset="0"/>
              </a:rPr>
              <a:t>TARGET       5 TOP | VERTI | MIDDLE</a:t>
            </a:r>
            <a:br>
              <a:rPr lang="en-GB" sz="1800" b="1" smtClean="0">
                <a:latin typeface="Courier New" pitchFamily="49" charset="0"/>
              </a:rPr>
            </a:br>
            <a:r>
              <a:rPr lang="en-GB" sz="1800" b="1" smtClean="0">
                <a:latin typeface="Courier New" pitchFamily="49" charset="0"/>
              </a:rPr>
              <a:t>END</a:t>
            </a:r>
            <a:br>
              <a:rPr lang="en-GB" sz="1800" b="1" smtClean="0">
                <a:latin typeface="Courier New" pitchFamily="49" charset="0"/>
              </a:rPr>
            </a:br>
            <a:r>
              <a:rPr lang="en-GB" sz="1800" b="1" smtClean="0">
                <a:latin typeface="Courier New" pitchFamily="49" charset="0"/>
              </a:rPr>
              <a:t>GEOEND</a:t>
            </a:r>
            <a:br>
              <a:rPr lang="en-GB" sz="1800" b="1" smtClean="0">
                <a:latin typeface="Courier New" pitchFamily="49" charset="0"/>
              </a:rPr>
            </a:br>
            <a:r>
              <a:rPr lang="en-GB" sz="1800" b="1" smtClean="0">
                <a:latin typeface="Courier New" pitchFamily="49" charset="0"/>
              </a:rPr>
              <a:t>ASSIGNMA    BLCKHOLE   BLKBODY</a:t>
            </a:r>
            <a:br>
              <a:rPr lang="en-GB" sz="1800" b="1" smtClean="0">
                <a:latin typeface="Courier New" pitchFamily="49" charset="0"/>
              </a:rPr>
            </a:br>
            <a:r>
              <a:rPr lang="en-GB" sz="1800" b="1" smtClean="0">
                <a:latin typeface="Courier New" pitchFamily="49" charset="0"/>
              </a:rPr>
              <a:t>ASSIGNMA      VACUUM      VOID</a:t>
            </a:r>
            <a:br>
              <a:rPr lang="en-GB" sz="1800" b="1" smtClean="0">
                <a:latin typeface="Courier New" pitchFamily="49" charset="0"/>
              </a:rPr>
            </a:br>
            <a:r>
              <a:rPr lang="en-GB" sz="1800" b="1" smtClean="0">
                <a:latin typeface="Courier New" pitchFamily="49" charset="0"/>
              </a:rPr>
              <a:t>ASSIGNMA      COPPER    TARGET</a:t>
            </a:r>
            <a:br>
              <a:rPr lang="en-GB" sz="1800" b="1" smtClean="0">
                <a:latin typeface="Courier New" pitchFamily="49" charset="0"/>
              </a:rPr>
            </a:br>
            <a:endParaRPr lang="en-GB" sz="1800" b="1" smtClean="0">
              <a:latin typeface="Courier New" pitchFamily="49"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z="3200" smtClean="0"/>
              <a:t>Geometry example “F”: input</a:t>
            </a:r>
          </a:p>
        </p:txBody>
      </p:sp>
      <p:pic>
        <p:nvPicPr>
          <p:cNvPr id="34819" name="Picture 44" descr="Fgeo_flair"/>
          <p:cNvPicPr>
            <a:picLocks noChangeAspect="1" noChangeArrowheads="1"/>
          </p:cNvPicPr>
          <p:nvPr/>
        </p:nvPicPr>
        <p:blipFill>
          <a:blip r:embed="rId2" cstate="print"/>
          <a:srcRect l="22275" b="13783"/>
          <a:stretch>
            <a:fillRect/>
          </a:stretch>
        </p:blipFill>
        <p:spPr bwMode="auto">
          <a:xfrm>
            <a:off x="395288" y="47451"/>
            <a:ext cx="6527800" cy="676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z="3200" smtClean="0"/>
              <a:t>Example: Igloo</a:t>
            </a:r>
          </a:p>
        </p:txBody>
      </p:sp>
      <p:pic>
        <p:nvPicPr>
          <p:cNvPr id="35843" name="Picture 5" descr="geometry"/>
          <p:cNvPicPr>
            <a:picLocks noChangeAspect="1" noChangeArrowheads="1"/>
          </p:cNvPicPr>
          <p:nvPr/>
        </p:nvPicPr>
        <p:blipFill>
          <a:blip r:embed="rId2" cstate="print"/>
          <a:srcRect l="17717" t="15749" r="23622" b="7874"/>
          <a:stretch>
            <a:fillRect/>
          </a:stretch>
        </p:blipFill>
        <p:spPr bwMode="auto">
          <a:xfrm>
            <a:off x="466725" y="2060575"/>
            <a:ext cx="3576638" cy="3492500"/>
          </a:xfrm>
          <a:prstGeom prst="rect">
            <a:avLst/>
          </a:prstGeom>
          <a:noFill/>
          <a:ln w="9525">
            <a:noFill/>
            <a:miter lim="800000"/>
            <a:headEnd/>
            <a:tailEnd/>
          </a:ln>
        </p:spPr>
      </p:pic>
      <p:sp>
        <p:nvSpPr>
          <p:cNvPr id="35844" name="Text Box 7"/>
          <p:cNvSpPr txBox="1">
            <a:spLocks noChangeArrowheads="1"/>
          </p:cNvSpPr>
          <p:nvPr/>
        </p:nvSpPr>
        <p:spPr bwMode="auto">
          <a:xfrm>
            <a:off x="2051050" y="5373688"/>
            <a:ext cx="1655763" cy="457200"/>
          </a:xfrm>
          <a:prstGeom prst="rect">
            <a:avLst/>
          </a:prstGeom>
          <a:noFill/>
          <a:ln w="9525" algn="ctr">
            <a:noFill/>
            <a:miter lim="800000"/>
            <a:headEnd/>
            <a:tailEnd/>
          </a:ln>
        </p:spPr>
        <p:txBody>
          <a:bodyPr>
            <a:spAutoFit/>
          </a:bodyPr>
          <a:lstStyle/>
          <a:p>
            <a:r>
              <a:rPr lang="en-GB" dirty="0"/>
              <a:t>Z [cm]</a:t>
            </a:r>
          </a:p>
        </p:txBody>
      </p:sp>
      <p:sp>
        <p:nvSpPr>
          <p:cNvPr id="35845" name="Text Box 8"/>
          <p:cNvSpPr txBox="1">
            <a:spLocks noChangeArrowheads="1"/>
          </p:cNvSpPr>
          <p:nvPr/>
        </p:nvSpPr>
        <p:spPr bwMode="auto">
          <a:xfrm rot="-5400000">
            <a:off x="-204788" y="3308351"/>
            <a:ext cx="1368425" cy="457200"/>
          </a:xfrm>
          <a:prstGeom prst="rect">
            <a:avLst/>
          </a:prstGeom>
          <a:noFill/>
          <a:ln w="9525" algn="ctr">
            <a:noFill/>
            <a:miter lim="800000"/>
            <a:headEnd/>
            <a:tailEnd/>
          </a:ln>
        </p:spPr>
        <p:txBody>
          <a:bodyPr>
            <a:spAutoFit/>
          </a:bodyPr>
          <a:lstStyle/>
          <a:p>
            <a:r>
              <a:rPr lang="en-GB"/>
              <a:t>Y [cm]</a:t>
            </a:r>
          </a:p>
        </p:txBody>
      </p:sp>
      <p:sp>
        <p:nvSpPr>
          <p:cNvPr id="35846" name="Oval 9"/>
          <p:cNvSpPr>
            <a:spLocks noChangeArrowheads="1"/>
          </p:cNvSpPr>
          <p:nvPr/>
        </p:nvSpPr>
        <p:spPr bwMode="auto">
          <a:xfrm>
            <a:off x="5580063" y="2708275"/>
            <a:ext cx="1943100" cy="2016125"/>
          </a:xfrm>
          <a:prstGeom prst="ellipse">
            <a:avLst/>
          </a:prstGeom>
          <a:noFill/>
          <a:ln w="38100" algn="ctr">
            <a:solidFill>
              <a:srgbClr val="000000"/>
            </a:solidFill>
            <a:round/>
            <a:headEnd/>
            <a:tailEnd/>
          </a:ln>
        </p:spPr>
        <p:txBody>
          <a:bodyPr anchor="ctr">
            <a:spAutoFit/>
          </a:bodyPr>
          <a:lstStyle/>
          <a:p>
            <a:endParaRPr lang="it-IT"/>
          </a:p>
        </p:txBody>
      </p:sp>
      <p:sp>
        <p:nvSpPr>
          <p:cNvPr id="35847" name="Oval 10"/>
          <p:cNvSpPr>
            <a:spLocks noChangeArrowheads="1"/>
          </p:cNvSpPr>
          <p:nvPr/>
        </p:nvSpPr>
        <p:spPr bwMode="auto">
          <a:xfrm>
            <a:off x="6084888" y="3213100"/>
            <a:ext cx="936625" cy="935038"/>
          </a:xfrm>
          <a:prstGeom prst="ellipse">
            <a:avLst/>
          </a:prstGeom>
          <a:noFill/>
          <a:ln w="38100" algn="ctr">
            <a:solidFill>
              <a:srgbClr val="000000"/>
            </a:solidFill>
            <a:round/>
            <a:headEnd/>
            <a:tailEnd/>
          </a:ln>
        </p:spPr>
        <p:txBody>
          <a:bodyPr anchor="ctr">
            <a:spAutoFit/>
          </a:bodyPr>
          <a:lstStyle/>
          <a:p>
            <a:endParaRPr lang="it-IT"/>
          </a:p>
        </p:txBody>
      </p:sp>
      <p:sp>
        <p:nvSpPr>
          <p:cNvPr id="35848" name="Line 11"/>
          <p:cNvSpPr>
            <a:spLocks noChangeShapeType="1"/>
          </p:cNvSpPr>
          <p:nvPr/>
        </p:nvSpPr>
        <p:spPr bwMode="auto">
          <a:xfrm>
            <a:off x="4284663" y="3933825"/>
            <a:ext cx="4535487" cy="0"/>
          </a:xfrm>
          <a:prstGeom prst="line">
            <a:avLst/>
          </a:prstGeom>
          <a:noFill/>
          <a:ln w="38100">
            <a:solidFill>
              <a:srgbClr val="000000"/>
            </a:solidFill>
            <a:round/>
            <a:headEnd/>
            <a:tailEnd/>
          </a:ln>
        </p:spPr>
        <p:txBody>
          <a:bodyPr>
            <a:spAutoFit/>
          </a:bodyPr>
          <a:lstStyle/>
          <a:p>
            <a:endParaRPr lang="it-IT"/>
          </a:p>
        </p:txBody>
      </p:sp>
      <p:sp>
        <p:nvSpPr>
          <p:cNvPr id="35849" name="Line 12"/>
          <p:cNvSpPr>
            <a:spLocks noChangeShapeType="1"/>
          </p:cNvSpPr>
          <p:nvPr/>
        </p:nvSpPr>
        <p:spPr bwMode="auto">
          <a:xfrm flipV="1">
            <a:off x="6588125" y="2205038"/>
            <a:ext cx="0" cy="3459162"/>
          </a:xfrm>
          <a:prstGeom prst="line">
            <a:avLst/>
          </a:prstGeom>
          <a:noFill/>
          <a:ln w="19050">
            <a:solidFill>
              <a:schemeClr val="accent2"/>
            </a:solidFill>
            <a:round/>
            <a:headEnd type="triangle" w="med" len="med"/>
            <a:tailEnd type="triangle" w="med" len="med"/>
          </a:ln>
        </p:spPr>
        <p:txBody>
          <a:bodyPr>
            <a:spAutoFit/>
          </a:bodyPr>
          <a:lstStyle/>
          <a:p>
            <a:endParaRPr lang="it-IT"/>
          </a:p>
        </p:txBody>
      </p:sp>
      <p:sp>
        <p:nvSpPr>
          <p:cNvPr id="35850" name="Line 13"/>
          <p:cNvSpPr>
            <a:spLocks noChangeShapeType="1"/>
          </p:cNvSpPr>
          <p:nvPr/>
        </p:nvSpPr>
        <p:spPr bwMode="auto">
          <a:xfrm>
            <a:off x="4427538" y="3716338"/>
            <a:ext cx="4105275" cy="0"/>
          </a:xfrm>
          <a:prstGeom prst="line">
            <a:avLst/>
          </a:prstGeom>
          <a:noFill/>
          <a:ln w="19050">
            <a:solidFill>
              <a:schemeClr val="accent2"/>
            </a:solidFill>
            <a:round/>
            <a:headEnd type="triangle" w="med" len="med"/>
            <a:tailEnd type="triangle" w="med" len="med"/>
          </a:ln>
        </p:spPr>
        <p:txBody>
          <a:bodyPr>
            <a:spAutoFit/>
          </a:bodyPr>
          <a:lstStyle/>
          <a:p>
            <a:endParaRPr lang="it-IT"/>
          </a:p>
        </p:txBody>
      </p:sp>
      <p:sp>
        <p:nvSpPr>
          <p:cNvPr id="35851" name="Text Box 14"/>
          <p:cNvSpPr txBox="1">
            <a:spLocks noChangeArrowheads="1"/>
          </p:cNvSpPr>
          <p:nvPr/>
        </p:nvSpPr>
        <p:spPr bwMode="auto">
          <a:xfrm>
            <a:off x="4211638" y="3933825"/>
            <a:ext cx="1223962" cy="366713"/>
          </a:xfrm>
          <a:prstGeom prst="rect">
            <a:avLst/>
          </a:prstGeom>
          <a:noFill/>
          <a:ln w="9525" algn="ctr">
            <a:noFill/>
            <a:miter lim="800000"/>
            <a:headEnd/>
            <a:tailEnd/>
          </a:ln>
        </p:spPr>
        <p:txBody>
          <a:bodyPr>
            <a:spAutoFit/>
          </a:bodyPr>
          <a:lstStyle/>
          <a:p>
            <a:r>
              <a:rPr lang="en-GB" sz="1800" dirty="0" err="1" smtClean="0"/>
              <a:t>pla</a:t>
            </a:r>
            <a:endParaRPr lang="en-GB" sz="1800" dirty="0"/>
          </a:p>
        </p:txBody>
      </p:sp>
      <p:sp>
        <p:nvSpPr>
          <p:cNvPr id="35852" name="Text Box 15"/>
          <p:cNvSpPr txBox="1">
            <a:spLocks noChangeArrowheads="1"/>
          </p:cNvSpPr>
          <p:nvPr/>
        </p:nvSpPr>
        <p:spPr bwMode="auto">
          <a:xfrm>
            <a:off x="7164388" y="4365625"/>
            <a:ext cx="1223962" cy="366713"/>
          </a:xfrm>
          <a:prstGeom prst="rect">
            <a:avLst/>
          </a:prstGeom>
          <a:noFill/>
          <a:ln w="9525" algn="ctr">
            <a:noFill/>
            <a:miter lim="800000"/>
            <a:headEnd/>
            <a:tailEnd/>
          </a:ln>
        </p:spPr>
        <p:txBody>
          <a:bodyPr>
            <a:spAutoFit/>
          </a:bodyPr>
          <a:lstStyle/>
          <a:p>
            <a:r>
              <a:rPr lang="en-GB" sz="1800" dirty="0" smtClean="0"/>
              <a:t>void</a:t>
            </a:r>
            <a:endParaRPr lang="en-GB" sz="1800" dirty="0"/>
          </a:p>
        </p:txBody>
      </p:sp>
      <p:sp>
        <p:nvSpPr>
          <p:cNvPr id="35853" name="Text Box 16"/>
          <p:cNvSpPr txBox="1">
            <a:spLocks noChangeArrowheads="1"/>
          </p:cNvSpPr>
          <p:nvPr/>
        </p:nvSpPr>
        <p:spPr bwMode="auto">
          <a:xfrm>
            <a:off x="6228184" y="3357563"/>
            <a:ext cx="1223963" cy="366712"/>
          </a:xfrm>
          <a:prstGeom prst="rect">
            <a:avLst/>
          </a:prstGeom>
          <a:noFill/>
          <a:ln w="9525" algn="ctr">
            <a:noFill/>
            <a:miter lim="800000"/>
            <a:headEnd/>
            <a:tailEnd/>
          </a:ln>
        </p:spPr>
        <p:txBody>
          <a:bodyPr>
            <a:spAutoFit/>
          </a:bodyPr>
          <a:lstStyle/>
          <a:p>
            <a:r>
              <a:rPr lang="en-GB" sz="1800" dirty="0" smtClean="0"/>
              <a:t>inner</a:t>
            </a:r>
            <a:endParaRPr lang="en-GB" sz="1800" dirty="0"/>
          </a:p>
        </p:txBody>
      </p:sp>
      <p:sp>
        <p:nvSpPr>
          <p:cNvPr id="35854" name="Text Box 17"/>
          <p:cNvSpPr txBox="1">
            <a:spLocks noChangeArrowheads="1"/>
          </p:cNvSpPr>
          <p:nvPr/>
        </p:nvSpPr>
        <p:spPr bwMode="auto">
          <a:xfrm>
            <a:off x="6443663" y="1844675"/>
            <a:ext cx="1223962" cy="366713"/>
          </a:xfrm>
          <a:prstGeom prst="rect">
            <a:avLst/>
          </a:prstGeom>
          <a:noFill/>
          <a:ln w="9525" algn="ctr">
            <a:noFill/>
            <a:miter lim="800000"/>
            <a:headEnd/>
            <a:tailEnd/>
          </a:ln>
        </p:spPr>
        <p:txBody>
          <a:bodyPr>
            <a:spAutoFit/>
          </a:bodyPr>
          <a:lstStyle/>
          <a:p>
            <a:r>
              <a:rPr lang="en-GB" sz="1800">
                <a:solidFill>
                  <a:schemeClr val="accent2"/>
                </a:solidFill>
              </a:rPr>
              <a:t>Y</a:t>
            </a:r>
          </a:p>
        </p:txBody>
      </p:sp>
      <p:sp>
        <p:nvSpPr>
          <p:cNvPr id="35855" name="Text Box 18"/>
          <p:cNvSpPr txBox="1">
            <a:spLocks noChangeArrowheads="1"/>
          </p:cNvSpPr>
          <p:nvPr/>
        </p:nvSpPr>
        <p:spPr bwMode="auto">
          <a:xfrm>
            <a:off x="8494713" y="3500438"/>
            <a:ext cx="649287" cy="366712"/>
          </a:xfrm>
          <a:prstGeom prst="rect">
            <a:avLst/>
          </a:prstGeom>
          <a:noFill/>
          <a:ln w="9525" algn="ctr">
            <a:noFill/>
            <a:miter lim="800000"/>
            <a:headEnd/>
            <a:tailEnd/>
          </a:ln>
        </p:spPr>
        <p:txBody>
          <a:bodyPr>
            <a:spAutoFit/>
          </a:bodyPr>
          <a:lstStyle/>
          <a:p>
            <a:r>
              <a:rPr lang="en-GB" sz="1800">
                <a:solidFill>
                  <a:schemeClr val="accent2"/>
                </a:solidFill>
              </a:rPr>
              <a:t>Z</a:t>
            </a:r>
          </a:p>
        </p:txBody>
      </p:sp>
      <p:sp>
        <p:nvSpPr>
          <p:cNvPr id="35856" name="Oval 19"/>
          <p:cNvSpPr>
            <a:spLocks noChangeArrowheads="1"/>
          </p:cNvSpPr>
          <p:nvPr/>
        </p:nvSpPr>
        <p:spPr bwMode="auto">
          <a:xfrm>
            <a:off x="3995738" y="1196975"/>
            <a:ext cx="5148262" cy="5184775"/>
          </a:xfrm>
          <a:prstGeom prst="ellipse">
            <a:avLst/>
          </a:prstGeom>
          <a:noFill/>
          <a:ln w="38100" cap="rnd" algn="ctr">
            <a:solidFill>
              <a:srgbClr val="000000"/>
            </a:solidFill>
            <a:prstDash val="sysDot"/>
            <a:round/>
            <a:headEnd/>
            <a:tailEnd/>
          </a:ln>
        </p:spPr>
        <p:txBody>
          <a:bodyPr anchor="ctr">
            <a:spAutoFit/>
          </a:bodyPr>
          <a:lstStyle/>
          <a:p>
            <a:endParaRPr lang="it-IT"/>
          </a:p>
        </p:txBody>
      </p:sp>
      <p:sp>
        <p:nvSpPr>
          <p:cNvPr id="35857" name="Text Box 20"/>
          <p:cNvSpPr txBox="1">
            <a:spLocks noChangeArrowheads="1"/>
          </p:cNvSpPr>
          <p:nvPr/>
        </p:nvSpPr>
        <p:spPr bwMode="auto">
          <a:xfrm>
            <a:off x="4211638" y="1412875"/>
            <a:ext cx="1223962" cy="366713"/>
          </a:xfrm>
          <a:prstGeom prst="rect">
            <a:avLst/>
          </a:prstGeom>
          <a:noFill/>
          <a:ln w="9525" algn="ctr">
            <a:noFill/>
            <a:miter lim="800000"/>
            <a:headEnd/>
            <a:tailEnd/>
          </a:ln>
        </p:spPr>
        <p:txBody>
          <a:bodyPr>
            <a:spAutoFit/>
          </a:bodyPr>
          <a:lstStyle/>
          <a:p>
            <a:r>
              <a:rPr lang="en-GB" sz="1800"/>
              <a:t>blkbody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r>
              <a:rPr lang="en-GB" sz="3200" smtClean="0"/>
              <a:t>Example: Igloo</a:t>
            </a:r>
          </a:p>
        </p:txBody>
      </p:sp>
      <p:pic>
        <p:nvPicPr>
          <p:cNvPr id="36867" name="Picture 6" descr="iglu_flair"/>
          <p:cNvPicPr>
            <a:picLocks noChangeAspect="1" noChangeArrowheads="1"/>
          </p:cNvPicPr>
          <p:nvPr/>
        </p:nvPicPr>
        <p:blipFill>
          <a:blip r:embed="rId2" cstate="print"/>
          <a:srcRect l="21844" b="31424"/>
          <a:stretch>
            <a:fillRect/>
          </a:stretch>
        </p:blipFill>
        <p:spPr bwMode="auto">
          <a:xfrm>
            <a:off x="454347" y="1125538"/>
            <a:ext cx="8366125"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sz="quarter"/>
          </p:nvPr>
        </p:nvSpPr>
        <p:spPr/>
        <p:txBody>
          <a:bodyPr/>
          <a:lstStyle/>
          <a:p>
            <a:pPr algn="ctr"/>
            <a:r>
              <a:rPr lang="en-US" sz="8000" dirty="0" smtClean="0"/>
              <a:t>Remarks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2339975" y="1484313"/>
            <a:ext cx="4679950" cy="720551"/>
          </a:xfrm>
          <a:prstGeom prst="rect">
            <a:avLst/>
          </a:prstGeom>
          <a:solidFill>
            <a:schemeClr val="accent1"/>
          </a:solidFill>
          <a:ln w="6350">
            <a:solidFill>
              <a:srgbClr val="FF0000"/>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4035" name="Rectangle 2"/>
          <p:cNvSpPr>
            <a:spLocks noGrp="1" noChangeArrowheads="1"/>
          </p:cNvSpPr>
          <p:nvPr>
            <p:ph type="title"/>
          </p:nvPr>
        </p:nvSpPr>
        <p:spPr>
          <a:xfrm>
            <a:off x="684213" y="333375"/>
            <a:ext cx="7772400" cy="609600"/>
          </a:xfrm>
        </p:spPr>
        <p:txBody>
          <a:bodyPr/>
          <a:lstStyle/>
          <a:p>
            <a:pPr eaLnBrk="1" hangingPunct="1"/>
            <a:r>
              <a:rPr lang="en-US" sz="3200" smtClean="0"/>
              <a:t>Important Notes</a:t>
            </a:r>
          </a:p>
        </p:txBody>
      </p:sp>
      <p:sp>
        <p:nvSpPr>
          <p:cNvPr id="44036" name="Rectangle 3"/>
          <p:cNvSpPr>
            <a:spLocks noGrp="1" noChangeArrowheads="1"/>
          </p:cNvSpPr>
          <p:nvPr>
            <p:ph idx="1"/>
          </p:nvPr>
        </p:nvSpPr>
        <p:spPr>
          <a:xfrm>
            <a:off x="899791" y="1031875"/>
            <a:ext cx="7632649" cy="5181600"/>
          </a:xfrm>
        </p:spPr>
        <p:txBody>
          <a:bodyPr/>
          <a:lstStyle/>
          <a:p>
            <a:pPr marL="363538" indent="-279400" eaLnBrk="1" hangingPunct="1">
              <a:spcAft>
                <a:spcPts val="600"/>
              </a:spcAft>
            </a:pPr>
            <a:r>
              <a:rPr lang="en-US" sz="1800" dirty="0" smtClean="0">
                <a:latin typeface="Comic Sans MS" pitchFamily="66" charset="0"/>
              </a:rPr>
              <a:t>Whenever it is possible, the following bodies should be preferred</a:t>
            </a:r>
            <a:r>
              <a:rPr lang="en-US" sz="1800" dirty="0" smtClean="0"/>
              <a:t>:</a:t>
            </a:r>
          </a:p>
          <a:p>
            <a:pPr marL="363538" indent="-279400" algn="ctr" eaLnBrk="1" hangingPunct="1">
              <a:buFont typeface="Wingdings" pitchFamily="2" charset="2"/>
              <a:buNone/>
            </a:pPr>
            <a:r>
              <a:rPr lang="en-US" dirty="0" smtClean="0">
                <a:solidFill>
                  <a:srgbClr val="CC0000"/>
                </a:solidFill>
              </a:rPr>
              <a:t>PLA, RPP, SPH, XCC, XEC, XYP</a:t>
            </a:r>
          </a:p>
          <a:p>
            <a:pPr marL="363538" indent="-279400" algn="ctr" eaLnBrk="1" hangingPunct="1">
              <a:buFont typeface="Wingdings" pitchFamily="2" charset="2"/>
              <a:buNone/>
            </a:pPr>
            <a:r>
              <a:rPr lang="en-US" dirty="0" smtClean="0">
                <a:solidFill>
                  <a:srgbClr val="CC0000"/>
                </a:solidFill>
              </a:rPr>
              <a:t>XZP, YCC, YEC, YZP, ZCC, ZEC, QUA</a:t>
            </a:r>
          </a:p>
          <a:p>
            <a:pPr marL="363538" indent="-279400" eaLnBrk="1" hangingPunct="1">
              <a:spcBef>
                <a:spcPts val="1800"/>
              </a:spcBef>
              <a:spcAft>
                <a:spcPts val="600"/>
              </a:spcAft>
              <a:buFont typeface="Wingdings" pitchFamily="2" charset="2"/>
              <a:buNone/>
            </a:pPr>
            <a:r>
              <a:rPr lang="en-US" dirty="0" smtClean="0"/>
              <a:t>	</a:t>
            </a:r>
            <a:r>
              <a:rPr lang="en-US" sz="1800" dirty="0" smtClean="0">
                <a:latin typeface="Comic Sans MS" pitchFamily="66" charset="0"/>
              </a:rPr>
              <a:t>These bodies make the tracking faster, since for them extra coding ensures that unnecessary boundary intersection calculations are avoided when the length of the next step is smaller than the distance to any boundary of the current </a:t>
            </a:r>
            <a:r>
              <a:rPr lang="en-US" sz="1800" dirty="0" smtClean="0">
                <a:solidFill>
                  <a:srgbClr val="CC0000"/>
                </a:solidFill>
                <a:latin typeface="Comic Sans MS" pitchFamily="66" charset="0"/>
              </a:rPr>
              <a:t>region.</a:t>
            </a:r>
          </a:p>
          <a:p>
            <a:pPr marL="363538" indent="-279400" eaLnBrk="1" hangingPunct="1">
              <a:spcBef>
                <a:spcPts val="1800"/>
              </a:spcBef>
              <a:spcAft>
                <a:spcPts val="600"/>
              </a:spcAft>
            </a:pPr>
            <a:r>
              <a:rPr lang="en-US" sz="1800" dirty="0" smtClean="0">
                <a:latin typeface="Comic Sans MS" pitchFamily="66" charset="0"/>
              </a:rPr>
              <a:t>Always </a:t>
            </a:r>
            <a:r>
              <a:rPr lang="en-US" sz="1800" dirty="0" smtClean="0">
                <a:solidFill>
                  <a:srgbClr val="C00000"/>
                </a:solidFill>
                <a:latin typeface="Comic Sans MS" pitchFamily="66" charset="0"/>
              </a:rPr>
              <a:t>use as many digits as possible </a:t>
            </a:r>
            <a:r>
              <a:rPr lang="en-US" sz="1800" dirty="0" smtClean="0">
                <a:latin typeface="Comic Sans MS" pitchFamily="66" charset="0"/>
              </a:rPr>
              <a:t>in the definition of the body parameters, particularly for body heights (RCC, REC, TRC), and for direction cosines of bodies with slant surfaces. The name based format or the high-accuracy fixed format should always be used in these cases.</a:t>
            </a:r>
          </a:p>
          <a:p>
            <a:pPr marL="363538" indent="-279400" eaLnBrk="1" hangingPunct="1">
              <a:lnSpc>
                <a:spcPct val="90000"/>
              </a:lnSpc>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3200" dirty="0" smtClean="0"/>
              <a:t>Geometry input format</a:t>
            </a:r>
          </a:p>
        </p:txBody>
      </p:sp>
      <p:sp>
        <p:nvSpPr>
          <p:cNvPr id="5123" name="Rectangle 3"/>
          <p:cNvSpPr>
            <a:spLocks noGrp="1" noChangeArrowheads="1"/>
          </p:cNvSpPr>
          <p:nvPr>
            <p:ph idx="1"/>
          </p:nvPr>
        </p:nvSpPr>
        <p:spPr>
          <a:xfrm>
            <a:off x="609600" y="980728"/>
            <a:ext cx="8066856" cy="5181600"/>
          </a:xfrm>
        </p:spPr>
        <p:txBody>
          <a:bodyPr/>
          <a:lstStyle/>
          <a:p>
            <a:pPr marL="187325" indent="-187325">
              <a:spcBef>
                <a:spcPts val="600"/>
              </a:spcBef>
            </a:pPr>
            <a:r>
              <a:rPr lang="en-US" dirty="0" smtClean="0">
                <a:latin typeface="Comic Sans MS" pitchFamily="66" charset="0"/>
              </a:rPr>
              <a:t>The input file format for the geometry is different from</a:t>
            </a:r>
          </a:p>
          <a:p>
            <a:pPr marL="187325" indent="-187325">
              <a:spcBef>
                <a:spcPts val="600"/>
              </a:spcBef>
              <a:buNone/>
            </a:pPr>
            <a:r>
              <a:rPr lang="en-US" dirty="0" smtClean="0">
                <a:latin typeface="Comic Sans MS" pitchFamily="66" charset="0"/>
              </a:rPr>
              <a:t>	the one adopted anywhere else in FLUKA</a:t>
            </a:r>
          </a:p>
          <a:p>
            <a:pPr marL="187325" indent="-187325">
              <a:spcBef>
                <a:spcPts val="600"/>
              </a:spcBef>
              <a:buNone/>
            </a:pPr>
            <a:r>
              <a:rPr lang="en-US" dirty="0" smtClean="0">
                <a:latin typeface="Comic Sans MS" pitchFamily="66" charset="0"/>
              </a:rPr>
              <a:t>	(i.e. the number and length of the input fields is different)</a:t>
            </a:r>
          </a:p>
          <a:p>
            <a:pPr marL="187325" indent="-187325">
              <a:spcBef>
                <a:spcPts val="600"/>
              </a:spcBef>
            </a:pPr>
            <a:endParaRPr lang="en-US" sz="800" dirty="0" smtClean="0">
              <a:latin typeface="Comic Sans MS" pitchFamily="66" charset="0"/>
            </a:endParaRPr>
          </a:p>
          <a:p>
            <a:pPr marL="187325" indent="-187325">
              <a:spcBef>
                <a:spcPts val="600"/>
              </a:spcBef>
            </a:pPr>
            <a:r>
              <a:rPr lang="en-US" dirty="0" smtClean="0">
                <a:latin typeface="Comic Sans MS" pitchFamily="66" charset="0"/>
              </a:rPr>
              <a:t>Different formats can be used (due to backward compatibility)</a:t>
            </a:r>
          </a:p>
          <a:p>
            <a:pPr marL="269875" indent="-269875">
              <a:spcBef>
                <a:spcPts val="600"/>
              </a:spcBef>
            </a:pPr>
            <a:endParaRPr lang="en-US" sz="800" dirty="0" smtClean="0">
              <a:latin typeface="Comic Sans MS" pitchFamily="66" charset="0"/>
            </a:endParaRPr>
          </a:p>
          <a:p>
            <a:pPr marL="541338" lvl="1" indent="-187325">
              <a:spcBef>
                <a:spcPts val="600"/>
              </a:spcBef>
            </a:pPr>
            <a:r>
              <a:rPr lang="en-US" sz="2000" b="1" dirty="0" smtClean="0">
                <a:latin typeface="Comic Sans MS" pitchFamily="66" charset="0"/>
              </a:rPr>
              <a:t>Fixed format</a:t>
            </a:r>
          </a:p>
          <a:p>
            <a:pPr marL="895350" lvl="2" indent="-185738">
              <a:spcBef>
                <a:spcPts val="600"/>
              </a:spcBef>
            </a:pPr>
            <a:r>
              <a:rPr lang="en-US" sz="2000" dirty="0" smtClean="0">
                <a:latin typeface="Comic Sans MS" pitchFamily="66" charset="0"/>
              </a:rPr>
              <a:t>Alignment is mandatory</a:t>
            </a:r>
          </a:p>
          <a:p>
            <a:pPr marL="895350" lvl="2" indent="-185738">
              <a:spcBef>
                <a:spcPts val="600"/>
              </a:spcBef>
            </a:pPr>
            <a:r>
              <a:rPr lang="en-US" sz="2000" dirty="0" smtClean="0">
                <a:latin typeface="Comic Sans MS" pitchFamily="66" charset="0"/>
              </a:rPr>
              <a:t>Bodies and regions are identified by numbers </a:t>
            </a:r>
          </a:p>
          <a:p>
            <a:pPr marL="989013" lvl="2" indent="-93663">
              <a:spcBef>
                <a:spcPts val="600"/>
              </a:spcBef>
              <a:buNone/>
            </a:pPr>
            <a:r>
              <a:rPr lang="en-US" sz="2000" dirty="0" smtClean="0">
                <a:latin typeface="Comic Sans MS" pitchFamily="66" charset="0"/>
              </a:rPr>
              <a:t>(rather than names), this makes geometry editing </a:t>
            </a:r>
          </a:p>
          <a:p>
            <a:pPr marL="989013" lvl="2" indent="-93663">
              <a:spcBef>
                <a:spcPts val="600"/>
              </a:spcBef>
              <a:buNone/>
            </a:pPr>
            <a:r>
              <a:rPr lang="en-US" sz="2000" dirty="0" smtClean="0">
                <a:latin typeface="Comic Sans MS" pitchFamily="66" charset="0"/>
              </a:rPr>
              <a:t>more difficult</a:t>
            </a:r>
          </a:p>
          <a:p>
            <a:pPr marL="541338" indent="-187325">
              <a:spcBef>
                <a:spcPts val="600"/>
              </a:spcBef>
            </a:pPr>
            <a:endParaRPr lang="en-US" dirty="0" smtClean="0">
              <a:latin typeface="Comic Sans MS" pitchFamily="66" charset="0"/>
            </a:endParaRPr>
          </a:p>
          <a:p>
            <a:pPr marL="541338" lvl="1" indent="-187325">
              <a:spcBef>
                <a:spcPts val="600"/>
              </a:spcBef>
            </a:pPr>
            <a:r>
              <a:rPr lang="en-US" sz="2000" b="1" dirty="0" smtClean="0">
                <a:solidFill>
                  <a:srgbClr val="FF0000"/>
                </a:solidFill>
                <a:latin typeface="Comic Sans MS" pitchFamily="66" charset="0"/>
              </a:rPr>
              <a:t>Name based format</a:t>
            </a:r>
          </a:p>
          <a:p>
            <a:pPr marL="895350" lvl="2" indent="-185738">
              <a:spcBef>
                <a:spcPts val="600"/>
              </a:spcBef>
            </a:pPr>
            <a:r>
              <a:rPr lang="en-US" sz="2000" b="1" dirty="0" smtClean="0">
                <a:solidFill>
                  <a:srgbClr val="FF0000"/>
                </a:solidFill>
                <a:latin typeface="Comic Sans MS" pitchFamily="66" charset="0"/>
              </a:rPr>
              <a:t>It is the recommended format</a:t>
            </a:r>
          </a:p>
          <a:p>
            <a:pPr marL="895350" lvl="2" indent="-185738">
              <a:spcBef>
                <a:spcPts val="600"/>
              </a:spcBef>
            </a:pPr>
            <a:r>
              <a:rPr lang="en-US" sz="2000" b="1" dirty="0" smtClean="0">
                <a:solidFill>
                  <a:srgbClr val="FF0000"/>
                </a:solidFill>
                <a:latin typeface="Comic Sans MS" pitchFamily="66" charset="0"/>
              </a:rPr>
              <a:t>It is NOT the default!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2"/>
          <p:cNvSpPr>
            <a:spLocks noChangeArrowheads="1"/>
          </p:cNvSpPr>
          <p:nvPr/>
        </p:nvSpPr>
        <p:spPr bwMode="auto">
          <a:xfrm>
            <a:off x="3492500" y="1844675"/>
            <a:ext cx="142875" cy="863600"/>
          </a:xfrm>
          <a:prstGeom prst="ellipse">
            <a:avLst/>
          </a:prstGeom>
          <a:solidFill>
            <a:schemeClr val="accent1"/>
          </a:solidFill>
          <a:ln w="3175">
            <a:solidFill>
              <a:srgbClr val="010103"/>
            </a:solidFill>
            <a:round/>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59" name="Rectangle 3"/>
          <p:cNvSpPr>
            <a:spLocks noGrp="1" noChangeArrowheads="1"/>
          </p:cNvSpPr>
          <p:nvPr>
            <p:ph type="title"/>
          </p:nvPr>
        </p:nvSpPr>
        <p:spPr/>
        <p:txBody>
          <a:bodyPr/>
          <a:lstStyle/>
          <a:p>
            <a:pPr eaLnBrk="1" hangingPunct="1"/>
            <a:r>
              <a:rPr lang="en-US" sz="3200" smtClean="0"/>
              <a:t>Precision Errors</a:t>
            </a:r>
            <a:endParaRPr lang="en-US" sz="3200" baseline="30000" smtClean="0"/>
          </a:p>
        </p:txBody>
      </p:sp>
      <p:sp>
        <p:nvSpPr>
          <p:cNvPr id="45060" name="Rectangle 4"/>
          <p:cNvSpPr>
            <a:spLocks noGrp="1" noChangeArrowheads="1"/>
          </p:cNvSpPr>
          <p:nvPr>
            <p:ph idx="1"/>
          </p:nvPr>
        </p:nvSpPr>
        <p:spPr/>
        <p:txBody>
          <a:bodyPr/>
          <a:lstStyle/>
          <a:p>
            <a:pPr eaLnBrk="1" hangingPunct="1">
              <a:buFont typeface="Wingdings" pitchFamily="2" charset="2"/>
              <a:buNone/>
            </a:pPr>
            <a:r>
              <a:rPr lang="en-US" sz="1800" dirty="0" smtClean="0">
                <a:latin typeface="Comic Sans MS" pitchFamily="66" charset="0"/>
              </a:rPr>
              <a:t>Modeling assumptions</a:t>
            </a:r>
          </a:p>
          <a:p>
            <a:pPr eaLnBrk="1" hangingPunct="1">
              <a:buFont typeface="Wingdings" pitchFamily="2" charset="2"/>
              <a:buNone/>
            </a:pPr>
            <a:endParaRPr lang="en-US" sz="1800" dirty="0" smtClean="0"/>
          </a:p>
          <a:p>
            <a:pPr eaLnBrk="1" hangingPunct="1">
              <a:buFont typeface="Wingdings" pitchFamily="2" charset="2"/>
              <a:buNone/>
            </a:pPr>
            <a:endParaRPr lang="en-US" sz="1800" dirty="0" smtClean="0"/>
          </a:p>
          <a:p>
            <a:pPr eaLnBrk="1" hangingPunct="1">
              <a:buFont typeface="Wingdings" pitchFamily="2" charset="2"/>
              <a:buNone/>
            </a:pPr>
            <a:endParaRPr lang="en-US" sz="1800" dirty="0" smtClean="0"/>
          </a:p>
          <a:p>
            <a:pPr eaLnBrk="1" hangingPunct="1">
              <a:buFont typeface="Wingdings" pitchFamily="2" charset="2"/>
              <a:buNone/>
            </a:pPr>
            <a:endParaRPr lang="en-US" sz="1800" dirty="0" smtClean="0"/>
          </a:p>
          <a:p>
            <a:pPr eaLnBrk="1" hangingPunct="1">
              <a:buFont typeface="Wingdings" pitchFamily="2" charset="2"/>
              <a:buNone/>
            </a:pPr>
            <a:r>
              <a:rPr lang="en-US" sz="1800" dirty="0" smtClean="0">
                <a:solidFill>
                  <a:srgbClr val="FF0000"/>
                </a:solidFill>
                <a:latin typeface="Comic Sans MS" pitchFamily="66" charset="0"/>
              </a:rPr>
              <a:t>Avoid touching surfaces!</a:t>
            </a:r>
            <a:endParaRPr lang="en-US" sz="1800" dirty="0" smtClean="0">
              <a:latin typeface="Comic Sans MS" pitchFamily="66" charset="0"/>
            </a:endParaRPr>
          </a:p>
          <a:p>
            <a:pPr eaLnBrk="1" hangingPunct="1">
              <a:buFont typeface="Wingdings" pitchFamily="2" charset="2"/>
              <a:buNone/>
            </a:pPr>
            <a:r>
              <a:rPr lang="en-US" sz="1800" dirty="0" smtClean="0">
                <a:latin typeface="Comic Sans MS" pitchFamily="66" charset="0"/>
              </a:rPr>
              <a:t>When floating point operations are involved.</a:t>
            </a:r>
          </a:p>
          <a:p>
            <a:pPr eaLnBrk="1" hangingPunct="1">
              <a:buFont typeface="Wingdings" pitchFamily="2" charset="2"/>
              <a:buNone/>
            </a:pPr>
            <a:endParaRPr lang="en-US" sz="1800" dirty="0" smtClean="0">
              <a:solidFill>
                <a:srgbClr val="FF0000"/>
              </a:solidFill>
            </a:endParaRPr>
          </a:p>
          <a:p>
            <a:pPr eaLnBrk="1" hangingPunct="1"/>
            <a:r>
              <a:rPr lang="en-US" sz="1800" dirty="0" smtClean="0">
                <a:latin typeface="Comic Sans MS" pitchFamily="66" charset="0"/>
              </a:rPr>
              <a:t>Use cutting surface </a:t>
            </a:r>
            <a:r>
              <a:rPr lang="en-US" sz="1800" dirty="0" smtClean="0">
                <a:solidFill>
                  <a:srgbClr val="008000"/>
                </a:solidFill>
                <a:latin typeface="Comic Sans MS" pitchFamily="66" charset="0"/>
              </a:rPr>
              <a:t>B</a:t>
            </a:r>
            <a:r>
              <a:rPr lang="en-US" sz="1800" dirty="0" smtClean="0">
                <a:latin typeface="Comic Sans MS" pitchFamily="66" charset="0"/>
              </a:rPr>
              <a:t> instead</a:t>
            </a:r>
          </a:p>
          <a:p>
            <a:pPr eaLnBrk="1" hangingPunct="1"/>
            <a:endParaRPr lang="en-US" sz="1800" dirty="0" smtClean="0">
              <a:latin typeface="Comic Sans MS" pitchFamily="66" charset="0"/>
            </a:endParaRPr>
          </a:p>
          <a:p>
            <a:pPr eaLnBrk="1" hangingPunct="1"/>
            <a:endParaRPr lang="en-US" sz="1800" dirty="0" smtClean="0">
              <a:latin typeface="Comic Sans MS" pitchFamily="66" charset="0"/>
            </a:endParaRPr>
          </a:p>
          <a:p>
            <a:pPr eaLnBrk="1" hangingPunct="1"/>
            <a:endParaRPr lang="en-US" sz="1800" dirty="0" smtClean="0">
              <a:latin typeface="Comic Sans MS" pitchFamily="66" charset="0"/>
            </a:endParaRPr>
          </a:p>
          <a:p>
            <a:pPr eaLnBrk="1" hangingPunct="1"/>
            <a:r>
              <a:rPr lang="en-US" sz="1800" dirty="0" smtClean="0">
                <a:latin typeface="Comic Sans MS" pitchFamily="66" charset="0"/>
              </a:rPr>
              <a:t>Or force partial overlap of bodies</a:t>
            </a:r>
          </a:p>
          <a:p>
            <a:pPr eaLnBrk="1" hangingPunct="1">
              <a:buFont typeface="Wingdings" pitchFamily="2" charset="2"/>
              <a:buNone/>
            </a:pPr>
            <a:endParaRPr lang="en-US" sz="1800" dirty="0" smtClean="0"/>
          </a:p>
        </p:txBody>
      </p:sp>
      <p:sp>
        <p:nvSpPr>
          <p:cNvPr id="45061" name="Rectangle 5"/>
          <p:cNvSpPr>
            <a:spLocks noChangeArrowheads="1"/>
          </p:cNvSpPr>
          <p:nvPr/>
        </p:nvSpPr>
        <p:spPr bwMode="auto">
          <a:xfrm>
            <a:off x="1547813" y="1844675"/>
            <a:ext cx="1008062" cy="863600"/>
          </a:xfrm>
          <a:prstGeom prst="rect">
            <a:avLst/>
          </a:prstGeom>
          <a:solidFill>
            <a:schemeClr val="hlink"/>
          </a:solidFill>
          <a:ln w="3175">
            <a:solidFill>
              <a:srgbClr val="010103"/>
            </a:solidFill>
            <a:miter lim="800000"/>
            <a:headEnd type="none" w="sm" len="sm"/>
            <a:tailEnd type="none" w="sm" len="sm"/>
          </a:ln>
        </p:spPr>
        <p:txBody>
          <a:bodyPr wrap="none" anchor="ctr"/>
          <a:lstStyle/>
          <a:p>
            <a:pPr algn="ctr">
              <a:spcBef>
                <a:spcPct val="0"/>
              </a:spcBef>
            </a:pPr>
            <a:r>
              <a:rPr lang="en-US">
                <a:solidFill>
                  <a:schemeClr val="tx1"/>
                </a:solidFill>
                <a:latin typeface="Tahoma" pitchFamily="34" charset="0"/>
              </a:rPr>
              <a:t>RCC</a:t>
            </a:r>
          </a:p>
        </p:txBody>
      </p:sp>
      <p:sp>
        <p:nvSpPr>
          <p:cNvPr id="45062" name="Rectangle 6"/>
          <p:cNvSpPr>
            <a:spLocks noChangeArrowheads="1"/>
          </p:cNvSpPr>
          <p:nvPr/>
        </p:nvSpPr>
        <p:spPr bwMode="auto">
          <a:xfrm>
            <a:off x="2555875" y="1844675"/>
            <a:ext cx="1008063" cy="863600"/>
          </a:xfrm>
          <a:prstGeom prst="rect">
            <a:avLst/>
          </a:prstGeom>
          <a:solidFill>
            <a:schemeClr val="accent1"/>
          </a:solidFill>
          <a:ln w="3175">
            <a:solidFill>
              <a:srgbClr val="010103"/>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63" name="Rectangle 7"/>
          <p:cNvSpPr>
            <a:spLocks noChangeArrowheads="1"/>
          </p:cNvSpPr>
          <p:nvPr/>
        </p:nvSpPr>
        <p:spPr bwMode="auto">
          <a:xfrm>
            <a:off x="5148263" y="1341438"/>
            <a:ext cx="1008062" cy="863600"/>
          </a:xfrm>
          <a:prstGeom prst="rect">
            <a:avLst/>
          </a:prstGeom>
          <a:solidFill>
            <a:schemeClr val="hlink"/>
          </a:solidFill>
          <a:ln w="3175">
            <a:solidFill>
              <a:srgbClr val="010103"/>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64" name="Rectangle 8"/>
          <p:cNvSpPr>
            <a:spLocks noChangeArrowheads="1"/>
          </p:cNvSpPr>
          <p:nvPr/>
        </p:nvSpPr>
        <p:spPr bwMode="auto">
          <a:xfrm>
            <a:off x="6227763" y="1341438"/>
            <a:ext cx="1008062" cy="863600"/>
          </a:xfrm>
          <a:prstGeom prst="rect">
            <a:avLst/>
          </a:prstGeom>
          <a:solidFill>
            <a:schemeClr val="accent1"/>
          </a:solidFill>
          <a:ln w="3175">
            <a:solidFill>
              <a:srgbClr val="010103"/>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65" name="Rectangle 9"/>
          <p:cNvSpPr>
            <a:spLocks noChangeArrowheads="1"/>
          </p:cNvSpPr>
          <p:nvPr/>
        </p:nvSpPr>
        <p:spPr bwMode="auto">
          <a:xfrm>
            <a:off x="2555875" y="1844675"/>
            <a:ext cx="1008063" cy="863600"/>
          </a:xfrm>
          <a:prstGeom prst="rect">
            <a:avLst/>
          </a:prstGeom>
          <a:solidFill>
            <a:schemeClr val="accent1"/>
          </a:solidFill>
          <a:ln w="3175">
            <a:solidFill>
              <a:srgbClr val="010103"/>
            </a:solidFill>
            <a:miter lim="800000"/>
            <a:headEnd type="none" w="sm" len="sm"/>
            <a:tailEnd type="none" w="sm" len="sm"/>
          </a:ln>
        </p:spPr>
        <p:txBody>
          <a:bodyPr wrap="none" anchor="ctr"/>
          <a:lstStyle/>
          <a:p>
            <a:pPr algn="ctr">
              <a:spcBef>
                <a:spcPct val="0"/>
              </a:spcBef>
            </a:pPr>
            <a:r>
              <a:rPr lang="en-US">
                <a:solidFill>
                  <a:schemeClr val="tx1"/>
                </a:solidFill>
                <a:latin typeface="Tahoma" pitchFamily="34" charset="0"/>
              </a:rPr>
              <a:t>RCC</a:t>
            </a:r>
          </a:p>
        </p:txBody>
      </p:sp>
      <p:sp>
        <p:nvSpPr>
          <p:cNvPr id="45066" name="Rectangle 10"/>
          <p:cNvSpPr>
            <a:spLocks noChangeArrowheads="1"/>
          </p:cNvSpPr>
          <p:nvPr/>
        </p:nvSpPr>
        <p:spPr bwMode="auto">
          <a:xfrm>
            <a:off x="5148263" y="2276475"/>
            <a:ext cx="1223962" cy="863600"/>
          </a:xfrm>
          <a:prstGeom prst="rect">
            <a:avLst/>
          </a:prstGeom>
          <a:solidFill>
            <a:schemeClr val="hlink"/>
          </a:solidFill>
          <a:ln w="3175">
            <a:solidFill>
              <a:srgbClr val="010103"/>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67" name="Rectangle 11"/>
          <p:cNvSpPr>
            <a:spLocks noChangeArrowheads="1"/>
          </p:cNvSpPr>
          <p:nvPr/>
        </p:nvSpPr>
        <p:spPr bwMode="auto">
          <a:xfrm>
            <a:off x="6227763" y="2276475"/>
            <a:ext cx="1008062" cy="863600"/>
          </a:xfrm>
          <a:prstGeom prst="rect">
            <a:avLst/>
          </a:prstGeom>
          <a:solidFill>
            <a:schemeClr val="accent1"/>
          </a:solidFill>
          <a:ln w="3175">
            <a:solidFill>
              <a:srgbClr val="010103"/>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68" name="Rectangle 12"/>
          <p:cNvSpPr>
            <a:spLocks noChangeArrowheads="1"/>
          </p:cNvSpPr>
          <p:nvPr/>
        </p:nvSpPr>
        <p:spPr bwMode="auto">
          <a:xfrm>
            <a:off x="5148263" y="2276475"/>
            <a:ext cx="1223962" cy="863600"/>
          </a:xfrm>
          <a:prstGeom prst="rect">
            <a:avLst/>
          </a:prstGeom>
          <a:noFill/>
          <a:ln w="3175">
            <a:solidFill>
              <a:srgbClr val="010103"/>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69" name="Line 13"/>
          <p:cNvSpPr>
            <a:spLocks noChangeShapeType="1"/>
          </p:cNvSpPr>
          <p:nvPr/>
        </p:nvSpPr>
        <p:spPr bwMode="auto">
          <a:xfrm flipV="1">
            <a:off x="3635375" y="1700213"/>
            <a:ext cx="1368425" cy="576262"/>
          </a:xfrm>
          <a:prstGeom prst="line">
            <a:avLst/>
          </a:prstGeom>
          <a:noFill/>
          <a:ln w="3175">
            <a:solidFill>
              <a:srgbClr val="010103"/>
            </a:solidFill>
            <a:round/>
            <a:headEnd type="none" w="sm" len="sm"/>
            <a:tailEnd type="stealth" w="lg" len="lg"/>
          </a:ln>
        </p:spPr>
        <p:txBody>
          <a:bodyPr/>
          <a:lstStyle/>
          <a:p>
            <a:endParaRPr lang="it-IT"/>
          </a:p>
        </p:txBody>
      </p:sp>
      <p:sp>
        <p:nvSpPr>
          <p:cNvPr id="45070" name="Line 14"/>
          <p:cNvSpPr>
            <a:spLocks noChangeShapeType="1"/>
          </p:cNvSpPr>
          <p:nvPr/>
        </p:nvSpPr>
        <p:spPr bwMode="auto">
          <a:xfrm>
            <a:off x="3635375" y="2276475"/>
            <a:ext cx="1441450" cy="504825"/>
          </a:xfrm>
          <a:prstGeom prst="line">
            <a:avLst/>
          </a:prstGeom>
          <a:noFill/>
          <a:ln w="3175">
            <a:solidFill>
              <a:srgbClr val="010103"/>
            </a:solidFill>
            <a:round/>
            <a:headEnd type="none" w="sm" len="sm"/>
            <a:tailEnd type="stealth" w="lg" len="lg"/>
          </a:ln>
        </p:spPr>
        <p:txBody>
          <a:bodyPr/>
          <a:lstStyle/>
          <a:p>
            <a:endParaRPr lang="it-IT"/>
          </a:p>
        </p:txBody>
      </p:sp>
      <p:sp>
        <p:nvSpPr>
          <p:cNvPr id="45071" name="Rectangle 15"/>
          <p:cNvSpPr>
            <a:spLocks noChangeArrowheads="1"/>
          </p:cNvSpPr>
          <p:nvPr/>
        </p:nvSpPr>
        <p:spPr bwMode="auto">
          <a:xfrm>
            <a:off x="5148263" y="4076700"/>
            <a:ext cx="2016125" cy="863600"/>
          </a:xfrm>
          <a:prstGeom prst="rect">
            <a:avLst/>
          </a:prstGeom>
          <a:solidFill>
            <a:schemeClr val="accent1"/>
          </a:solidFill>
          <a:ln w="3175">
            <a:solidFill>
              <a:srgbClr val="010103"/>
            </a:solidFill>
            <a:miter lim="800000"/>
            <a:headEnd type="none" w="sm" len="sm"/>
            <a:tailEnd type="none" w="sm" len="sm"/>
          </a:ln>
        </p:spPr>
        <p:txBody>
          <a:bodyPr wrap="none" anchor="ctr"/>
          <a:lstStyle/>
          <a:p>
            <a:pPr algn="ctr">
              <a:spcBef>
                <a:spcPct val="0"/>
              </a:spcBef>
            </a:pPr>
            <a:r>
              <a:rPr lang="en-US">
                <a:solidFill>
                  <a:schemeClr val="tx1"/>
                </a:solidFill>
                <a:latin typeface="Tahoma" pitchFamily="34" charset="0"/>
              </a:rPr>
              <a:t>RCC</a:t>
            </a:r>
          </a:p>
        </p:txBody>
      </p:sp>
      <p:sp>
        <p:nvSpPr>
          <p:cNvPr id="45072" name="Line 16"/>
          <p:cNvSpPr>
            <a:spLocks noChangeShapeType="1"/>
          </p:cNvSpPr>
          <p:nvPr/>
        </p:nvSpPr>
        <p:spPr bwMode="auto">
          <a:xfrm>
            <a:off x="6156325" y="3716338"/>
            <a:ext cx="0" cy="1441450"/>
          </a:xfrm>
          <a:prstGeom prst="line">
            <a:avLst/>
          </a:prstGeom>
          <a:noFill/>
          <a:ln w="3175">
            <a:solidFill>
              <a:srgbClr val="010103"/>
            </a:solidFill>
            <a:round/>
            <a:headEnd type="none" w="sm" len="sm"/>
            <a:tailEnd type="none" w="sm" len="sm"/>
          </a:ln>
        </p:spPr>
        <p:txBody>
          <a:bodyPr/>
          <a:lstStyle/>
          <a:p>
            <a:endParaRPr lang="it-IT"/>
          </a:p>
        </p:txBody>
      </p:sp>
      <p:sp>
        <p:nvSpPr>
          <p:cNvPr id="45073" name="Text Box 17"/>
          <p:cNvSpPr txBox="1">
            <a:spLocks noChangeArrowheads="1"/>
          </p:cNvSpPr>
          <p:nvPr/>
        </p:nvSpPr>
        <p:spPr bwMode="auto">
          <a:xfrm>
            <a:off x="6156325" y="3644900"/>
            <a:ext cx="687388" cy="457200"/>
          </a:xfrm>
          <a:prstGeom prst="rect">
            <a:avLst/>
          </a:prstGeom>
          <a:noFill/>
          <a:ln w="3175">
            <a:noFill/>
            <a:miter lim="800000"/>
            <a:headEnd type="none" w="sm" len="sm"/>
            <a:tailEnd type="none" w="sm" len="sm"/>
          </a:ln>
        </p:spPr>
        <p:txBody>
          <a:bodyPr wrap="none">
            <a:spAutoFit/>
          </a:bodyPr>
          <a:lstStyle/>
          <a:p>
            <a:pPr algn="ctr">
              <a:spcBef>
                <a:spcPct val="0"/>
              </a:spcBef>
            </a:pPr>
            <a:r>
              <a:rPr lang="en-US">
                <a:solidFill>
                  <a:schemeClr val="tx1"/>
                </a:solidFill>
                <a:latin typeface="Tahoma" pitchFamily="34" charset="0"/>
              </a:rPr>
              <a:t>PLA</a:t>
            </a:r>
          </a:p>
        </p:txBody>
      </p:sp>
      <p:sp>
        <p:nvSpPr>
          <p:cNvPr id="45074" name="Text Box 18"/>
          <p:cNvSpPr txBox="1">
            <a:spLocks noChangeArrowheads="1"/>
          </p:cNvSpPr>
          <p:nvPr/>
        </p:nvSpPr>
        <p:spPr bwMode="auto">
          <a:xfrm>
            <a:off x="2290763" y="2349500"/>
            <a:ext cx="336550" cy="396875"/>
          </a:xfrm>
          <a:prstGeom prst="rect">
            <a:avLst/>
          </a:prstGeom>
          <a:noFill/>
          <a:ln w="3175">
            <a:noFill/>
            <a:miter lim="800000"/>
            <a:headEnd type="none" w="sm" len="sm"/>
            <a:tailEnd type="none" w="sm" len="sm"/>
          </a:ln>
        </p:spPr>
        <p:txBody>
          <a:bodyPr wrap="none">
            <a:spAutoFit/>
          </a:bodyPr>
          <a:lstStyle/>
          <a:p>
            <a:pPr algn="ctr">
              <a:spcBef>
                <a:spcPct val="0"/>
              </a:spcBef>
            </a:pPr>
            <a:r>
              <a:rPr lang="en-US" sz="2000">
                <a:solidFill>
                  <a:srgbClr val="008000"/>
                </a:solidFill>
                <a:latin typeface="Tahoma" pitchFamily="34" charset="0"/>
              </a:rPr>
              <a:t>A</a:t>
            </a:r>
          </a:p>
        </p:txBody>
      </p:sp>
      <p:sp>
        <p:nvSpPr>
          <p:cNvPr id="45075" name="Text Box 19"/>
          <p:cNvSpPr txBox="1">
            <a:spLocks noChangeArrowheads="1"/>
          </p:cNvSpPr>
          <p:nvPr/>
        </p:nvSpPr>
        <p:spPr bwMode="auto">
          <a:xfrm>
            <a:off x="3278188" y="2349500"/>
            <a:ext cx="333375" cy="396875"/>
          </a:xfrm>
          <a:prstGeom prst="rect">
            <a:avLst/>
          </a:prstGeom>
          <a:noFill/>
          <a:ln w="3175">
            <a:noFill/>
            <a:miter lim="800000"/>
            <a:headEnd type="none" w="sm" len="sm"/>
            <a:tailEnd type="none" w="sm" len="sm"/>
          </a:ln>
        </p:spPr>
        <p:txBody>
          <a:bodyPr wrap="none">
            <a:spAutoFit/>
          </a:bodyPr>
          <a:lstStyle/>
          <a:p>
            <a:pPr algn="ctr">
              <a:spcBef>
                <a:spcPct val="0"/>
              </a:spcBef>
            </a:pPr>
            <a:r>
              <a:rPr lang="en-US" sz="2000">
                <a:solidFill>
                  <a:srgbClr val="008000"/>
                </a:solidFill>
                <a:latin typeface="Tahoma" pitchFamily="34" charset="0"/>
              </a:rPr>
              <a:t>B</a:t>
            </a:r>
          </a:p>
        </p:txBody>
      </p:sp>
      <p:sp>
        <p:nvSpPr>
          <p:cNvPr id="45076" name="Text Box 20"/>
          <p:cNvSpPr txBox="1">
            <a:spLocks noChangeArrowheads="1"/>
          </p:cNvSpPr>
          <p:nvPr/>
        </p:nvSpPr>
        <p:spPr bwMode="auto">
          <a:xfrm>
            <a:off x="5867400" y="3644900"/>
            <a:ext cx="333375" cy="396875"/>
          </a:xfrm>
          <a:prstGeom prst="rect">
            <a:avLst/>
          </a:prstGeom>
          <a:noFill/>
          <a:ln w="3175">
            <a:noFill/>
            <a:miter lim="800000"/>
            <a:headEnd type="none" w="sm" len="sm"/>
            <a:tailEnd type="none" w="sm" len="sm"/>
          </a:ln>
        </p:spPr>
        <p:txBody>
          <a:bodyPr wrap="none">
            <a:spAutoFit/>
          </a:bodyPr>
          <a:lstStyle/>
          <a:p>
            <a:pPr algn="ctr">
              <a:spcBef>
                <a:spcPct val="0"/>
              </a:spcBef>
            </a:pPr>
            <a:r>
              <a:rPr lang="en-US" sz="2000">
                <a:solidFill>
                  <a:srgbClr val="008000"/>
                </a:solidFill>
                <a:latin typeface="Tahoma" pitchFamily="34" charset="0"/>
              </a:rPr>
              <a:t>B</a:t>
            </a:r>
          </a:p>
        </p:txBody>
      </p:sp>
      <p:sp>
        <p:nvSpPr>
          <p:cNvPr id="45077" name="Text Box 21"/>
          <p:cNvSpPr txBox="1">
            <a:spLocks noChangeArrowheads="1"/>
          </p:cNvSpPr>
          <p:nvPr/>
        </p:nvSpPr>
        <p:spPr bwMode="auto">
          <a:xfrm>
            <a:off x="5148263" y="4076700"/>
            <a:ext cx="336550" cy="396875"/>
          </a:xfrm>
          <a:prstGeom prst="rect">
            <a:avLst/>
          </a:prstGeom>
          <a:noFill/>
          <a:ln w="3175">
            <a:noFill/>
            <a:miter lim="800000"/>
            <a:headEnd type="none" w="sm" len="sm"/>
            <a:tailEnd type="none" w="sm" len="sm"/>
          </a:ln>
        </p:spPr>
        <p:txBody>
          <a:bodyPr wrap="none">
            <a:spAutoFit/>
          </a:bodyPr>
          <a:lstStyle/>
          <a:p>
            <a:pPr algn="ctr">
              <a:spcBef>
                <a:spcPct val="0"/>
              </a:spcBef>
            </a:pPr>
            <a:r>
              <a:rPr lang="en-US" sz="2000">
                <a:solidFill>
                  <a:srgbClr val="008000"/>
                </a:solidFill>
                <a:latin typeface="Tahoma" pitchFamily="34" charset="0"/>
              </a:rPr>
              <a:t>A</a:t>
            </a:r>
          </a:p>
        </p:txBody>
      </p:sp>
      <p:sp>
        <p:nvSpPr>
          <p:cNvPr id="45078" name="Text Box 22"/>
          <p:cNvSpPr txBox="1">
            <a:spLocks noChangeArrowheads="1"/>
          </p:cNvSpPr>
          <p:nvPr/>
        </p:nvSpPr>
        <p:spPr bwMode="auto">
          <a:xfrm>
            <a:off x="5178425" y="4616450"/>
            <a:ext cx="854075" cy="396875"/>
          </a:xfrm>
          <a:prstGeom prst="rect">
            <a:avLst/>
          </a:prstGeom>
          <a:noFill/>
          <a:ln w="3175">
            <a:noFill/>
            <a:miter lim="800000"/>
            <a:headEnd type="none" w="sm" len="sm"/>
            <a:tailEnd type="none" w="sm" len="sm"/>
          </a:ln>
        </p:spPr>
        <p:txBody>
          <a:bodyPr wrap="none">
            <a:spAutoFit/>
          </a:bodyPr>
          <a:lstStyle/>
          <a:p>
            <a:pPr algn="ctr">
              <a:spcBef>
                <a:spcPct val="0"/>
              </a:spcBef>
            </a:pPr>
            <a:r>
              <a:rPr lang="en-US" sz="2000">
                <a:solidFill>
                  <a:srgbClr val="FF0000"/>
                </a:solidFill>
                <a:latin typeface="Tahoma" pitchFamily="34" charset="0"/>
              </a:rPr>
              <a:t>+A+B</a:t>
            </a:r>
          </a:p>
        </p:txBody>
      </p:sp>
      <p:sp>
        <p:nvSpPr>
          <p:cNvPr id="45079" name="Text Box 23"/>
          <p:cNvSpPr txBox="1">
            <a:spLocks noChangeArrowheads="1"/>
          </p:cNvSpPr>
          <p:nvPr/>
        </p:nvSpPr>
        <p:spPr bwMode="auto">
          <a:xfrm>
            <a:off x="6227763" y="4616450"/>
            <a:ext cx="762000" cy="396875"/>
          </a:xfrm>
          <a:prstGeom prst="rect">
            <a:avLst/>
          </a:prstGeom>
          <a:noFill/>
          <a:ln w="3175">
            <a:noFill/>
            <a:miter lim="800000"/>
            <a:headEnd type="none" w="sm" len="sm"/>
            <a:tailEnd type="none" w="sm" len="sm"/>
          </a:ln>
        </p:spPr>
        <p:txBody>
          <a:bodyPr wrap="none">
            <a:spAutoFit/>
          </a:bodyPr>
          <a:lstStyle/>
          <a:p>
            <a:pPr algn="ctr">
              <a:spcBef>
                <a:spcPct val="0"/>
              </a:spcBef>
            </a:pPr>
            <a:r>
              <a:rPr lang="en-US" sz="2000">
                <a:solidFill>
                  <a:srgbClr val="FF0000"/>
                </a:solidFill>
                <a:latin typeface="Tahoma" pitchFamily="34" charset="0"/>
              </a:rPr>
              <a:t>+A-B</a:t>
            </a:r>
          </a:p>
        </p:txBody>
      </p:sp>
      <p:sp>
        <p:nvSpPr>
          <p:cNvPr id="45080" name="Rectangle 24"/>
          <p:cNvSpPr>
            <a:spLocks noChangeArrowheads="1"/>
          </p:cNvSpPr>
          <p:nvPr/>
        </p:nvSpPr>
        <p:spPr bwMode="auto">
          <a:xfrm>
            <a:off x="5221288" y="5300663"/>
            <a:ext cx="1008062" cy="863600"/>
          </a:xfrm>
          <a:prstGeom prst="rect">
            <a:avLst/>
          </a:prstGeom>
          <a:solidFill>
            <a:schemeClr val="hlink"/>
          </a:solidFill>
          <a:ln w="3175">
            <a:solidFill>
              <a:srgbClr val="010103"/>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81" name="Rectangle 25"/>
          <p:cNvSpPr>
            <a:spLocks noChangeArrowheads="1"/>
          </p:cNvSpPr>
          <p:nvPr/>
        </p:nvSpPr>
        <p:spPr bwMode="auto">
          <a:xfrm>
            <a:off x="6084888" y="5372100"/>
            <a:ext cx="1150937" cy="863600"/>
          </a:xfrm>
          <a:prstGeom prst="rect">
            <a:avLst/>
          </a:prstGeom>
          <a:solidFill>
            <a:schemeClr val="accent1"/>
          </a:solidFill>
          <a:ln w="3175">
            <a:solidFill>
              <a:srgbClr val="010103"/>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82" name="Rectangle 26"/>
          <p:cNvSpPr>
            <a:spLocks noChangeArrowheads="1"/>
          </p:cNvSpPr>
          <p:nvPr/>
        </p:nvSpPr>
        <p:spPr bwMode="auto">
          <a:xfrm>
            <a:off x="5221288" y="5300663"/>
            <a:ext cx="1008062" cy="863600"/>
          </a:xfrm>
          <a:prstGeom prst="rect">
            <a:avLst/>
          </a:prstGeom>
          <a:noFill/>
          <a:ln w="3175">
            <a:solidFill>
              <a:srgbClr val="010103"/>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83" name="Text Box 27"/>
          <p:cNvSpPr txBox="1">
            <a:spLocks noChangeArrowheads="1"/>
          </p:cNvSpPr>
          <p:nvPr/>
        </p:nvSpPr>
        <p:spPr bwMode="auto">
          <a:xfrm>
            <a:off x="6902450" y="5300663"/>
            <a:ext cx="333375" cy="396875"/>
          </a:xfrm>
          <a:prstGeom prst="rect">
            <a:avLst/>
          </a:prstGeom>
          <a:noFill/>
          <a:ln w="3175">
            <a:noFill/>
            <a:miter lim="800000"/>
            <a:headEnd type="none" w="sm" len="sm"/>
            <a:tailEnd type="none" w="sm" len="sm"/>
          </a:ln>
        </p:spPr>
        <p:txBody>
          <a:bodyPr wrap="none">
            <a:spAutoFit/>
          </a:bodyPr>
          <a:lstStyle/>
          <a:p>
            <a:pPr algn="ctr">
              <a:spcBef>
                <a:spcPct val="0"/>
              </a:spcBef>
            </a:pPr>
            <a:r>
              <a:rPr lang="en-US" sz="2000">
                <a:solidFill>
                  <a:srgbClr val="008000"/>
                </a:solidFill>
                <a:latin typeface="Tahoma" pitchFamily="34" charset="0"/>
              </a:rPr>
              <a:t>B</a:t>
            </a:r>
          </a:p>
        </p:txBody>
      </p:sp>
      <p:sp>
        <p:nvSpPr>
          <p:cNvPr id="45084" name="Text Box 28"/>
          <p:cNvSpPr txBox="1">
            <a:spLocks noChangeArrowheads="1"/>
          </p:cNvSpPr>
          <p:nvPr/>
        </p:nvSpPr>
        <p:spPr bwMode="auto">
          <a:xfrm>
            <a:off x="5219700" y="5229225"/>
            <a:ext cx="336550" cy="396875"/>
          </a:xfrm>
          <a:prstGeom prst="rect">
            <a:avLst/>
          </a:prstGeom>
          <a:noFill/>
          <a:ln w="3175">
            <a:noFill/>
            <a:miter lim="800000"/>
            <a:headEnd type="none" w="sm" len="sm"/>
            <a:tailEnd type="none" w="sm" len="sm"/>
          </a:ln>
        </p:spPr>
        <p:txBody>
          <a:bodyPr wrap="none">
            <a:spAutoFit/>
          </a:bodyPr>
          <a:lstStyle/>
          <a:p>
            <a:pPr algn="ctr">
              <a:spcBef>
                <a:spcPct val="0"/>
              </a:spcBef>
            </a:pPr>
            <a:r>
              <a:rPr lang="en-US" sz="2000">
                <a:solidFill>
                  <a:srgbClr val="008000"/>
                </a:solidFill>
                <a:latin typeface="Tahoma" pitchFamily="34" charset="0"/>
              </a:rPr>
              <a:t>A</a:t>
            </a:r>
          </a:p>
        </p:txBody>
      </p:sp>
      <p:sp>
        <p:nvSpPr>
          <p:cNvPr id="45085" name="Text Box 29"/>
          <p:cNvSpPr txBox="1">
            <a:spLocks noChangeArrowheads="1"/>
          </p:cNvSpPr>
          <p:nvPr/>
        </p:nvSpPr>
        <p:spPr bwMode="auto">
          <a:xfrm>
            <a:off x="5219700" y="5840413"/>
            <a:ext cx="577850" cy="396875"/>
          </a:xfrm>
          <a:prstGeom prst="rect">
            <a:avLst/>
          </a:prstGeom>
          <a:noFill/>
          <a:ln w="3175">
            <a:noFill/>
            <a:miter lim="800000"/>
            <a:headEnd type="none" w="sm" len="sm"/>
            <a:tailEnd type="none" w="sm" len="sm"/>
          </a:ln>
        </p:spPr>
        <p:txBody>
          <a:bodyPr wrap="none">
            <a:spAutoFit/>
          </a:bodyPr>
          <a:lstStyle/>
          <a:p>
            <a:pPr algn="ctr">
              <a:spcBef>
                <a:spcPct val="0"/>
              </a:spcBef>
            </a:pPr>
            <a:r>
              <a:rPr lang="en-US" sz="2000">
                <a:solidFill>
                  <a:srgbClr val="FF0000"/>
                </a:solidFill>
                <a:latin typeface="Tahoma" pitchFamily="34" charset="0"/>
              </a:rPr>
              <a:t>A-B</a:t>
            </a:r>
          </a:p>
        </p:txBody>
      </p:sp>
      <p:sp>
        <p:nvSpPr>
          <p:cNvPr id="45086" name="Text Box 30"/>
          <p:cNvSpPr txBox="1">
            <a:spLocks noChangeArrowheads="1"/>
          </p:cNvSpPr>
          <p:nvPr/>
        </p:nvSpPr>
        <p:spPr bwMode="auto">
          <a:xfrm>
            <a:off x="6791325" y="5876925"/>
            <a:ext cx="517525" cy="396875"/>
          </a:xfrm>
          <a:prstGeom prst="rect">
            <a:avLst/>
          </a:prstGeom>
          <a:noFill/>
          <a:ln w="3175">
            <a:noFill/>
            <a:miter lim="800000"/>
            <a:headEnd type="none" w="sm" len="sm"/>
            <a:tailEnd type="none" w="sm" len="sm"/>
          </a:ln>
        </p:spPr>
        <p:txBody>
          <a:bodyPr wrap="none">
            <a:spAutoFit/>
          </a:bodyPr>
          <a:lstStyle/>
          <a:p>
            <a:pPr algn="ctr">
              <a:spcBef>
                <a:spcPct val="0"/>
              </a:spcBef>
            </a:pPr>
            <a:r>
              <a:rPr lang="en-US" sz="2000">
                <a:solidFill>
                  <a:srgbClr val="FF0000"/>
                </a:solidFill>
                <a:latin typeface="Tahoma" pitchFamily="34" charset="0"/>
              </a:rPr>
              <a:t>+B</a:t>
            </a:r>
          </a:p>
        </p:txBody>
      </p:sp>
      <p:sp>
        <p:nvSpPr>
          <p:cNvPr id="45087" name="Oval 31"/>
          <p:cNvSpPr>
            <a:spLocks noChangeArrowheads="1"/>
          </p:cNvSpPr>
          <p:nvPr/>
        </p:nvSpPr>
        <p:spPr bwMode="auto">
          <a:xfrm>
            <a:off x="1476375" y="1844675"/>
            <a:ext cx="142875" cy="863600"/>
          </a:xfrm>
          <a:prstGeom prst="ellipse">
            <a:avLst/>
          </a:prstGeom>
          <a:solidFill>
            <a:schemeClr val="hlink"/>
          </a:solidFill>
          <a:ln w="3175">
            <a:solidFill>
              <a:srgbClr val="010103"/>
            </a:solidFill>
            <a:round/>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88" name="Oval 32"/>
          <p:cNvSpPr>
            <a:spLocks noChangeArrowheads="1"/>
          </p:cNvSpPr>
          <p:nvPr/>
        </p:nvSpPr>
        <p:spPr bwMode="auto">
          <a:xfrm>
            <a:off x="5076825" y="1341438"/>
            <a:ext cx="142875" cy="863600"/>
          </a:xfrm>
          <a:prstGeom prst="ellipse">
            <a:avLst/>
          </a:prstGeom>
          <a:solidFill>
            <a:schemeClr val="hlink"/>
          </a:solidFill>
          <a:ln w="3175">
            <a:solidFill>
              <a:srgbClr val="010103"/>
            </a:solidFill>
            <a:round/>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89" name="Oval 33"/>
          <p:cNvSpPr>
            <a:spLocks noChangeArrowheads="1"/>
          </p:cNvSpPr>
          <p:nvPr/>
        </p:nvSpPr>
        <p:spPr bwMode="auto">
          <a:xfrm>
            <a:off x="5076825" y="2276475"/>
            <a:ext cx="142875" cy="863600"/>
          </a:xfrm>
          <a:prstGeom prst="ellipse">
            <a:avLst/>
          </a:prstGeom>
          <a:solidFill>
            <a:schemeClr val="hlink"/>
          </a:solidFill>
          <a:ln w="3175">
            <a:solidFill>
              <a:srgbClr val="010103"/>
            </a:solidFill>
            <a:round/>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90" name="Oval 34"/>
          <p:cNvSpPr>
            <a:spLocks noChangeArrowheads="1"/>
          </p:cNvSpPr>
          <p:nvPr/>
        </p:nvSpPr>
        <p:spPr bwMode="auto">
          <a:xfrm>
            <a:off x="5148263" y="5302250"/>
            <a:ext cx="142875" cy="863600"/>
          </a:xfrm>
          <a:prstGeom prst="ellipse">
            <a:avLst/>
          </a:prstGeom>
          <a:solidFill>
            <a:schemeClr val="hlink"/>
          </a:solidFill>
          <a:ln w="3175">
            <a:solidFill>
              <a:srgbClr val="010103"/>
            </a:solidFill>
            <a:round/>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5091" name="Oval 35"/>
          <p:cNvSpPr>
            <a:spLocks noChangeArrowheads="1"/>
          </p:cNvSpPr>
          <p:nvPr/>
        </p:nvSpPr>
        <p:spPr bwMode="auto">
          <a:xfrm>
            <a:off x="5076825" y="4076700"/>
            <a:ext cx="142875" cy="863600"/>
          </a:xfrm>
          <a:prstGeom prst="ellipse">
            <a:avLst/>
          </a:prstGeom>
          <a:solidFill>
            <a:schemeClr val="accent1"/>
          </a:solidFill>
          <a:ln w="3175">
            <a:solidFill>
              <a:srgbClr val="010103"/>
            </a:solidFill>
            <a:round/>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4213" y="333375"/>
            <a:ext cx="7772400" cy="609600"/>
          </a:xfrm>
          <a:prstGeom prst="rect">
            <a:avLst/>
          </a:prstGeom>
          <a:noFill/>
          <a:ln w="9525">
            <a:noFill/>
            <a:miter lim="800000"/>
            <a:headEnd/>
            <a:tailEnd/>
          </a:ln>
        </p:spPr>
        <p:txBody>
          <a:bodyPr lIns="92075" tIns="46038" rIns="92075" bIns="46038" anchor="b"/>
          <a:lstStyle/>
          <a:p>
            <a:pPr>
              <a:spcBef>
                <a:spcPct val="0"/>
              </a:spcBef>
              <a:defRPr/>
            </a:pPr>
            <a:r>
              <a:rPr lang="en-US" sz="3200" kern="0" dirty="0">
                <a:solidFill>
                  <a:schemeClr val="tx2"/>
                </a:solidFill>
                <a:latin typeface="+mj-lt"/>
                <a:cs typeface="ＭＳ Ｐゴシック" charset="-128"/>
              </a:rPr>
              <a:t>Tracking accuracy</a:t>
            </a:r>
          </a:p>
        </p:txBody>
      </p:sp>
      <p:sp>
        <p:nvSpPr>
          <p:cNvPr id="3" name="Rectangle 2"/>
          <p:cNvSpPr/>
          <p:nvPr/>
        </p:nvSpPr>
        <p:spPr>
          <a:xfrm>
            <a:off x="755576" y="1240299"/>
            <a:ext cx="7992888" cy="4708981"/>
          </a:xfrm>
          <a:prstGeom prst="rect">
            <a:avLst/>
          </a:prstGeom>
        </p:spPr>
        <p:txBody>
          <a:bodyPr wrap="square">
            <a:spAutoFit/>
          </a:bodyPr>
          <a:lstStyle/>
          <a:p>
            <a:pPr marL="180000" indent="-180000" defTabSz="263525">
              <a:spcBef>
                <a:spcPts val="600"/>
              </a:spcBef>
              <a:buClr>
                <a:srgbClr val="6F89F7"/>
              </a:buClr>
              <a:buSzPct val="80000"/>
              <a:buFont typeface="Wingdings" pitchFamily="2" charset="2"/>
              <a:buChar char="q"/>
              <a:defRPr/>
            </a:pPr>
            <a:r>
              <a:rPr lang="en-US" sz="1800" kern="0" dirty="0" smtClean="0">
                <a:solidFill>
                  <a:srgbClr val="40458C"/>
                </a:solidFill>
                <a:latin typeface="Tahoma"/>
              </a:rPr>
              <a:t>FLUKA uses systematically double precision arithmetic</a:t>
            </a:r>
          </a:p>
          <a:p>
            <a:pPr marL="180000" indent="-180000" defTabSz="263525">
              <a:spcBef>
                <a:spcPts val="600"/>
              </a:spcBef>
              <a:buClr>
                <a:srgbClr val="6F89F7"/>
              </a:buClr>
              <a:buSzPct val="80000"/>
              <a:defRPr/>
            </a:pPr>
            <a:r>
              <a:rPr lang="en-US" sz="1800" kern="0" dirty="0" smtClean="0">
                <a:solidFill>
                  <a:srgbClr val="40458C"/>
                </a:solidFill>
                <a:latin typeface="Tahoma"/>
              </a:rPr>
              <a:t>			(i.e. 16 significant digits)</a:t>
            </a:r>
          </a:p>
          <a:p>
            <a:pPr marL="180000" indent="-180000" defTabSz="263525">
              <a:spcBef>
                <a:spcPts val="600"/>
              </a:spcBef>
              <a:buClr>
                <a:srgbClr val="6F89F7"/>
              </a:buClr>
              <a:buSzPct val="80000"/>
              <a:defRPr/>
            </a:pPr>
            <a:endParaRPr lang="en-US" sz="800" kern="0" dirty="0" smtClean="0">
              <a:solidFill>
                <a:srgbClr val="40458C"/>
              </a:solidFill>
              <a:latin typeface="Tahoma"/>
            </a:endParaRPr>
          </a:p>
          <a:p>
            <a:pPr marL="180000" indent="-180000" defTabSz="263525">
              <a:spcBef>
                <a:spcPts val="600"/>
              </a:spcBef>
              <a:buClr>
                <a:srgbClr val="6F89F7"/>
              </a:buClr>
              <a:buSzPct val="80000"/>
              <a:buFont typeface="Wingdings" pitchFamily="2" charset="2"/>
              <a:buChar char="q"/>
              <a:defRPr/>
            </a:pPr>
            <a:r>
              <a:rPr lang="en-US" sz="1800" dirty="0" smtClean="0">
                <a:solidFill>
                  <a:srgbClr val="008000"/>
                </a:solidFill>
                <a:latin typeface="+mn-lt"/>
                <a:cs typeface="ＭＳ Ｐゴシック" charset="-128"/>
              </a:rPr>
              <a:t>GEOBEGIN’s WHAT(2</a:t>
            </a:r>
            <a:r>
              <a:rPr lang="en-US" sz="1800" dirty="0">
                <a:solidFill>
                  <a:srgbClr val="008000"/>
                </a:solidFill>
                <a:latin typeface="+mn-lt"/>
                <a:cs typeface="ＭＳ Ｐゴシック" charset="-128"/>
              </a:rPr>
              <a:t>)*10</a:t>
            </a:r>
            <a:r>
              <a:rPr lang="en-US" sz="1800" baseline="30000" dirty="0">
                <a:solidFill>
                  <a:srgbClr val="008000"/>
                </a:solidFill>
                <a:latin typeface="+mn-lt"/>
                <a:cs typeface="ＭＳ Ｐゴシック" charset="-128"/>
              </a:rPr>
              <a:t>-6</a:t>
            </a:r>
            <a:r>
              <a:rPr lang="en-US" sz="1800" dirty="0">
                <a:solidFill>
                  <a:srgbClr val="008000"/>
                </a:solidFill>
                <a:latin typeface="+mn-lt"/>
                <a:cs typeface="ＭＳ Ｐゴシック" charset="-128"/>
              </a:rPr>
              <a:t>cm </a:t>
            </a:r>
            <a:r>
              <a:rPr lang="en-US" sz="1800" kern="0" dirty="0">
                <a:solidFill>
                  <a:srgbClr val="40458C"/>
                </a:solidFill>
                <a:latin typeface="Tahoma"/>
              </a:rPr>
              <a:t>is the </a:t>
            </a:r>
            <a:r>
              <a:rPr lang="en-US" sz="1800" i="1" kern="0" dirty="0">
                <a:solidFill>
                  <a:srgbClr val="40458C"/>
                </a:solidFill>
                <a:latin typeface="Tahoma"/>
              </a:rPr>
              <a:t>absolute accuracy (AA) </a:t>
            </a:r>
            <a:endParaRPr lang="en-US" sz="1800" i="1" kern="0" dirty="0" smtClean="0">
              <a:solidFill>
                <a:srgbClr val="40458C"/>
              </a:solidFill>
              <a:latin typeface="Tahoma"/>
            </a:endParaRPr>
          </a:p>
          <a:p>
            <a:pPr marL="180000" indent="-180000" defTabSz="263525">
              <a:spcBef>
                <a:spcPts val="600"/>
              </a:spcBef>
              <a:buClr>
                <a:srgbClr val="6F89F7"/>
              </a:buClr>
              <a:buSzPct val="80000"/>
              <a:defRPr/>
            </a:pPr>
            <a:r>
              <a:rPr lang="en-US" sz="1800" i="1" kern="0" dirty="0" smtClean="0">
                <a:solidFill>
                  <a:srgbClr val="40458C"/>
                </a:solidFill>
                <a:latin typeface="Tahoma"/>
              </a:rPr>
              <a:t>			</a:t>
            </a:r>
            <a:r>
              <a:rPr lang="en-US" sz="1800" kern="0" dirty="0" smtClean="0">
                <a:solidFill>
                  <a:srgbClr val="40458C"/>
                </a:solidFill>
                <a:latin typeface="Tahoma"/>
              </a:rPr>
              <a:t>requested </a:t>
            </a:r>
            <a:r>
              <a:rPr lang="en-US" sz="1800" kern="0" dirty="0">
                <a:solidFill>
                  <a:srgbClr val="40458C"/>
                </a:solidFill>
                <a:latin typeface="Tahoma"/>
              </a:rPr>
              <a:t>for </a:t>
            </a:r>
            <a:r>
              <a:rPr lang="en-US" sz="1800" kern="0" dirty="0" smtClean="0">
                <a:solidFill>
                  <a:srgbClr val="40458C"/>
                </a:solidFill>
                <a:latin typeface="Tahoma"/>
              </a:rPr>
              <a:t>tracking and </a:t>
            </a:r>
            <a:r>
              <a:rPr lang="en-US" sz="1800" kern="0" dirty="0">
                <a:solidFill>
                  <a:srgbClr val="40458C"/>
                </a:solidFill>
                <a:latin typeface="Tahoma"/>
              </a:rPr>
              <a:t>boundary </a:t>
            </a:r>
            <a:r>
              <a:rPr lang="en-US" sz="1800" kern="0" dirty="0" smtClean="0">
                <a:solidFill>
                  <a:srgbClr val="40458C"/>
                </a:solidFill>
                <a:latin typeface="Tahoma"/>
              </a:rPr>
              <a:t>identification</a:t>
            </a:r>
          </a:p>
          <a:p>
            <a:pPr marL="180000" indent="-180000" defTabSz="263525">
              <a:spcBef>
                <a:spcPts val="600"/>
              </a:spcBef>
              <a:buClr>
                <a:srgbClr val="6F89F7"/>
              </a:buClr>
              <a:buSzPct val="80000"/>
              <a:buFont typeface="Wingdings" pitchFamily="2" charset="2"/>
              <a:buChar char="q"/>
              <a:defRPr/>
            </a:pPr>
            <a:endParaRPr lang="en-US" sz="800" kern="0" dirty="0">
              <a:solidFill>
                <a:srgbClr val="40458C"/>
              </a:solidFill>
              <a:latin typeface="Tahoma"/>
            </a:endParaRPr>
          </a:p>
          <a:p>
            <a:pPr marL="180000" indent="-180000" defTabSz="263525">
              <a:spcBef>
                <a:spcPts val="600"/>
              </a:spcBef>
              <a:buClr>
                <a:srgbClr val="6F89F7"/>
              </a:buClr>
              <a:buSzPct val="80000"/>
              <a:buFont typeface="Wingdings" pitchFamily="2" charset="2"/>
              <a:buChar char="q"/>
              <a:defRPr/>
            </a:pPr>
            <a:r>
              <a:rPr lang="en-US" sz="1800" kern="0" dirty="0">
                <a:solidFill>
                  <a:srgbClr val="40458C"/>
                </a:solidFill>
                <a:latin typeface="Tahoma"/>
              </a:rPr>
              <a:t>The </a:t>
            </a:r>
            <a:r>
              <a:rPr lang="en-US" sz="1800" i="1" kern="0" dirty="0">
                <a:solidFill>
                  <a:srgbClr val="40458C"/>
                </a:solidFill>
                <a:latin typeface="Tahoma"/>
              </a:rPr>
              <a:t>relative accuracy (RA) </a:t>
            </a:r>
            <a:r>
              <a:rPr lang="en-US" sz="1800" kern="0" dirty="0">
                <a:solidFill>
                  <a:srgbClr val="40458C"/>
                </a:solidFill>
                <a:latin typeface="Tahoma"/>
              </a:rPr>
              <a:t>achievable in double precision is </a:t>
            </a:r>
            <a:endParaRPr lang="en-US" sz="1800" kern="0" dirty="0" smtClean="0">
              <a:solidFill>
                <a:srgbClr val="40458C"/>
              </a:solidFill>
              <a:latin typeface="Tahoma"/>
            </a:endParaRPr>
          </a:p>
          <a:p>
            <a:pPr marL="180000" indent="-180000" defTabSz="263525">
              <a:spcBef>
                <a:spcPts val="600"/>
              </a:spcBef>
              <a:buClr>
                <a:srgbClr val="6F89F7"/>
              </a:buClr>
              <a:buSzPct val="80000"/>
              <a:defRPr/>
            </a:pPr>
            <a:r>
              <a:rPr lang="en-US" sz="1800" kern="0" dirty="0" smtClean="0">
                <a:solidFill>
                  <a:srgbClr val="40458C"/>
                </a:solidFill>
                <a:latin typeface="Tahoma"/>
              </a:rPr>
              <a:t>			of </a:t>
            </a:r>
            <a:r>
              <a:rPr lang="en-US" sz="1800" kern="0" dirty="0">
                <a:solidFill>
                  <a:srgbClr val="40458C"/>
                </a:solidFill>
                <a:latin typeface="Tahoma"/>
              </a:rPr>
              <a:t>the order of 10</a:t>
            </a:r>
            <a:r>
              <a:rPr lang="en-US" sz="1800" kern="0" baseline="30000" dirty="0">
                <a:solidFill>
                  <a:srgbClr val="40458C"/>
                </a:solidFill>
                <a:latin typeface="Tahoma"/>
              </a:rPr>
              <a:t>-14</a:t>
            </a:r>
            <a:r>
              <a:rPr lang="en-US" sz="1800" kern="0" dirty="0">
                <a:solidFill>
                  <a:srgbClr val="40458C"/>
                </a:solidFill>
                <a:latin typeface="Tahoma"/>
              </a:rPr>
              <a:t>-10</a:t>
            </a:r>
            <a:r>
              <a:rPr lang="en-US" sz="1800" kern="0" baseline="30000" dirty="0">
                <a:solidFill>
                  <a:srgbClr val="40458C"/>
                </a:solidFill>
                <a:latin typeface="Tahoma"/>
              </a:rPr>
              <a:t>-15</a:t>
            </a:r>
            <a:r>
              <a:rPr lang="en-US" sz="1800" kern="0" dirty="0">
                <a:solidFill>
                  <a:srgbClr val="40458C"/>
                </a:solidFill>
                <a:latin typeface="Tahoma"/>
              </a:rPr>
              <a:t>.</a:t>
            </a:r>
          </a:p>
          <a:p>
            <a:pPr marL="180000" indent="-180000" defTabSz="263525">
              <a:spcBef>
                <a:spcPts val="600"/>
              </a:spcBef>
              <a:buClr>
                <a:srgbClr val="6F89F7"/>
              </a:buClr>
              <a:buSzPct val="80000"/>
              <a:buFont typeface="Wingdings" pitchFamily="2" charset="2"/>
              <a:buChar char="q"/>
              <a:defRPr/>
            </a:pPr>
            <a:endParaRPr lang="en-US" sz="800" kern="0" dirty="0" smtClean="0">
              <a:solidFill>
                <a:srgbClr val="40458C"/>
              </a:solidFill>
              <a:latin typeface="Tahoma"/>
            </a:endParaRPr>
          </a:p>
          <a:p>
            <a:pPr marL="180000" indent="-180000" defTabSz="263525">
              <a:spcBef>
                <a:spcPts val="600"/>
              </a:spcBef>
              <a:buClr>
                <a:srgbClr val="6F89F7"/>
              </a:buClr>
              <a:buSzPct val="80000"/>
              <a:buFont typeface="Wingdings" pitchFamily="2" charset="2"/>
              <a:buChar char="q"/>
              <a:defRPr/>
            </a:pPr>
            <a:r>
              <a:rPr lang="en-US" sz="1800" i="1" kern="0" dirty="0" smtClean="0">
                <a:solidFill>
                  <a:srgbClr val="40458C"/>
                </a:solidFill>
                <a:latin typeface="Tahoma"/>
              </a:rPr>
              <a:t>AA</a:t>
            </a:r>
            <a:r>
              <a:rPr lang="en-US" sz="1800" kern="0" dirty="0" smtClean="0">
                <a:solidFill>
                  <a:srgbClr val="40458C"/>
                </a:solidFill>
                <a:latin typeface="Tahoma"/>
              </a:rPr>
              <a:t> </a:t>
            </a:r>
            <a:r>
              <a:rPr lang="en-US" sz="1800" kern="0" dirty="0">
                <a:solidFill>
                  <a:srgbClr val="40458C"/>
                </a:solidFill>
                <a:latin typeface="Tahoma"/>
              </a:rPr>
              <a:t>should be larger than </a:t>
            </a:r>
            <a:r>
              <a:rPr lang="en-US" sz="1800" i="1" kern="0" dirty="0" smtClean="0">
                <a:solidFill>
                  <a:srgbClr val="40458C"/>
                </a:solidFill>
                <a:latin typeface="Tahoma"/>
              </a:rPr>
              <a:t>RA*L </a:t>
            </a:r>
            <a:r>
              <a:rPr lang="en-US" sz="1800" kern="0" dirty="0" smtClean="0">
                <a:solidFill>
                  <a:srgbClr val="40458C"/>
                </a:solidFill>
                <a:latin typeface="Tahoma"/>
              </a:rPr>
              <a:t>, </a:t>
            </a:r>
            <a:r>
              <a:rPr lang="en-US" sz="1800" kern="0" dirty="0">
                <a:solidFill>
                  <a:srgbClr val="40458C"/>
                </a:solidFill>
                <a:latin typeface="Tahoma"/>
              </a:rPr>
              <a:t>being </a:t>
            </a:r>
            <a:r>
              <a:rPr lang="en-US" sz="1800" i="1" kern="0" dirty="0">
                <a:solidFill>
                  <a:srgbClr val="40458C"/>
                </a:solidFill>
                <a:latin typeface="Tahoma"/>
              </a:rPr>
              <a:t>L</a:t>
            </a:r>
            <a:r>
              <a:rPr lang="en-US" sz="1800" kern="0" dirty="0">
                <a:solidFill>
                  <a:srgbClr val="40458C"/>
                </a:solidFill>
                <a:latin typeface="Tahoma"/>
              </a:rPr>
              <a:t> the largest coordinate </a:t>
            </a:r>
            <a:r>
              <a:rPr lang="en-US" sz="1800" kern="0" dirty="0" smtClean="0">
                <a:solidFill>
                  <a:srgbClr val="40458C"/>
                </a:solidFill>
                <a:latin typeface="Tahoma"/>
              </a:rPr>
              <a:t>value</a:t>
            </a:r>
          </a:p>
          <a:p>
            <a:pPr marL="180000" indent="-180000" defTabSz="263525">
              <a:spcBef>
                <a:spcPts val="600"/>
              </a:spcBef>
              <a:buClr>
                <a:srgbClr val="6F89F7"/>
              </a:buClr>
              <a:buSzPct val="80000"/>
              <a:defRPr/>
            </a:pPr>
            <a:r>
              <a:rPr lang="en-US" sz="1800" kern="0" dirty="0" smtClean="0">
                <a:solidFill>
                  <a:srgbClr val="40458C"/>
                </a:solidFill>
                <a:latin typeface="Tahoma"/>
              </a:rPr>
              <a:t>			in </a:t>
            </a:r>
            <a:r>
              <a:rPr lang="en-US" sz="1800" kern="0" dirty="0">
                <a:solidFill>
                  <a:srgbClr val="40458C"/>
                </a:solidFill>
                <a:latin typeface="Tahoma"/>
              </a:rPr>
              <a:t>the </a:t>
            </a:r>
            <a:r>
              <a:rPr lang="en-US" sz="1800" kern="0" dirty="0" smtClean="0">
                <a:solidFill>
                  <a:srgbClr val="40458C"/>
                </a:solidFill>
                <a:latin typeface="Tahoma"/>
              </a:rPr>
              <a:t>considered problem, i.e. the whole geometry size</a:t>
            </a:r>
          </a:p>
          <a:p>
            <a:pPr marL="180000" indent="-180000" defTabSz="263525">
              <a:spcBef>
                <a:spcPts val="600"/>
              </a:spcBef>
              <a:buClr>
                <a:srgbClr val="6F89F7"/>
              </a:buClr>
              <a:buSzPct val="80000"/>
              <a:defRPr/>
            </a:pPr>
            <a:r>
              <a:rPr lang="en-US" sz="1800" kern="0" dirty="0" smtClean="0">
                <a:solidFill>
                  <a:srgbClr val="40458C"/>
                </a:solidFill>
                <a:latin typeface="Tahoma"/>
              </a:rPr>
              <a:t>			(The </a:t>
            </a:r>
            <a:r>
              <a:rPr lang="en-US" sz="1800" kern="0" dirty="0">
                <a:solidFill>
                  <a:srgbClr val="40458C"/>
                </a:solidFill>
                <a:latin typeface="Tahoma"/>
              </a:rPr>
              <a:t>outer </a:t>
            </a:r>
            <a:r>
              <a:rPr lang="en-US" sz="1800" kern="0" dirty="0" err="1">
                <a:solidFill>
                  <a:srgbClr val="40458C"/>
                </a:solidFill>
                <a:latin typeface="Tahoma"/>
              </a:rPr>
              <a:t>blackhole</a:t>
            </a:r>
            <a:r>
              <a:rPr lang="en-US" sz="1800" kern="0" dirty="0">
                <a:solidFill>
                  <a:srgbClr val="40458C"/>
                </a:solidFill>
                <a:latin typeface="Tahoma"/>
              </a:rPr>
              <a:t> shell containing </a:t>
            </a:r>
            <a:r>
              <a:rPr lang="en-US" sz="1800" kern="0" dirty="0" smtClean="0">
                <a:solidFill>
                  <a:srgbClr val="40458C"/>
                </a:solidFill>
                <a:latin typeface="Tahoma"/>
              </a:rPr>
              <a:t>the system does not count)</a:t>
            </a:r>
            <a:endParaRPr lang="en-US" sz="1800" kern="0" dirty="0">
              <a:solidFill>
                <a:srgbClr val="40458C"/>
              </a:solidFill>
              <a:latin typeface="Tahoma"/>
            </a:endParaRPr>
          </a:p>
          <a:p>
            <a:pPr marL="180000" indent="-180000" defTabSz="263525">
              <a:spcBef>
                <a:spcPts val="600"/>
              </a:spcBef>
              <a:buClr>
                <a:srgbClr val="6F89F7"/>
              </a:buClr>
              <a:buSzPct val="80000"/>
              <a:buFont typeface="Wingdings" pitchFamily="2" charset="2"/>
              <a:buChar char="q"/>
              <a:defRPr/>
            </a:pPr>
            <a:endParaRPr lang="en-US" sz="800" kern="0" dirty="0" smtClean="0">
              <a:solidFill>
                <a:srgbClr val="40458C"/>
              </a:solidFill>
              <a:latin typeface="Tahoma"/>
            </a:endParaRPr>
          </a:p>
          <a:p>
            <a:pPr marL="180000" indent="-180000" defTabSz="263525">
              <a:spcBef>
                <a:spcPts val="600"/>
              </a:spcBef>
              <a:buClr>
                <a:srgbClr val="6F89F7"/>
              </a:buClr>
              <a:buSzPct val="80000"/>
              <a:buFont typeface="Wingdings" pitchFamily="2" charset="2"/>
              <a:buChar char="q"/>
              <a:defRPr/>
            </a:pPr>
            <a:r>
              <a:rPr lang="en-US" sz="1800" kern="0" dirty="0" smtClean="0">
                <a:solidFill>
                  <a:srgbClr val="40458C"/>
                </a:solidFill>
                <a:latin typeface="Tahoma"/>
              </a:rPr>
              <a:t>For </a:t>
            </a:r>
            <a:r>
              <a:rPr lang="en-US" sz="1800" kern="0" dirty="0">
                <a:solidFill>
                  <a:srgbClr val="40458C"/>
                </a:solidFill>
                <a:latin typeface="Tahoma"/>
              </a:rPr>
              <a:t>very </a:t>
            </a:r>
            <a:r>
              <a:rPr lang="en-US" sz="1800" kern="0" dirty="0" smtClean="0">
                <a:solidFill>
                  <a:srgbClr val="40458C"/>
                </a:solidFill>
                <a:latin typeface="Tahoma"/>
              </a:rPr>
              <a:t>large </a:t>
            </a:r>
            <a:r>
              <a:rPr lang="en-US" sz="1800" kern="0" dirty="0">
                <a:solidFill>
                  <a:srgbClr val="40458C"/>
                </a:solidFill>
                <a:latin typeface="Tahoma"/>
              </a:rPr>
              <a:t>and very small geometries, you </a:t>
            </a:r>
            <a:r>
              <a:rPr lang="en-US" sz="1800" kern="0" dirty="0" smtClean="0">
                <a:solidFill>
                  <a:srgbClr val="40458C"/>
                </a:solidFill>
                <a:latin typeface="Tahoma"/>
              </a:rPr>
              <a:t>may, respectively,</a:t>
            </a:r>
          </a:p>
          <a:p>
            <a:pPr marL="180000" indent="-180000" defTabSz="263525">
              <a:spcBef>
                <a:spcPts val="600"/>
              </a:spcBef>
              <a:buClr>
                <a:srgbClr val="6F89F7"/>
              </a:buClr>
              <a:buSzPct val="80000"/>
              <a:defRPr/>
            </a:pPr>
            <a:r>
              <a:rPr lang="en-US" sz="1800" kern="0" dirty="0" smtClean="0">
                <a:solidFill>
                  <a:srgbClr val="40458C"/>
                </a:solidFill>
                <a:latin typeface="Tahoma"/>
              </a:rPr>
              <a:t>			need </a:t>
            </a:r>
            <a:r>
              <a:rPr lang="en-US" sz="1800" kern="0" dirty="0">
                <a:solidFill>
                  <a:srgbClr val="40458C"/>
                </a:solidFill>
                <a:latin typeface="Tahoma"/>
              </a:rPr>
              <a:t>to increase or </a:t>
            </a:r>
            <a:r>
              <a:rPr lang="en-US" sz="1800" kern="0" dirty="0" smtClean="0">
                <a:solidFill>
                  <a:srgbClr val="40458C"/>
                </a:solidFill>
                <a:latin typeface="Tahoma"/>
              </a:rPr>
              <a:t>decrease </a:t>
            </a:r>
            <a:r>
              <a:rPr lang="en-US" sz="1800" kern="0" dirty="0">
                <a:solidFill>
                  <a:srgbClr val="40458C"/>
                </a:solidFill>
                <a:latin typeface="Tahoma"/>
              </a:rPr>
              <a:t>the WHAT(2) </a:t>
            </a:r>
            <a:r>
              <a:rPr lang="en-US" sz="1800" dirty="0">
                <a:solidFill>
                  <a:srgbClr val="663300"/>
                </a:solidFill>
                <a:latin typeface="+mn-lt"/>
                <a:cs typeface="ＭＳ Ｐゴシック" charset="-128"/>
              </a:rPr>
              <a:t>default value of 0.0001</a:t>
            </a:r>
            <a:r>
              <a:rPr lang="en-US" sz="1800" kern="0" dirty="0" smtClean="0">
                <a:solidFill>
                  <a:srgbClr val="40458C"/>
                </a:solidFill>
                <a:latin typeface="Tahoma"/>
              </a:rPr>
              <a:t>.</a:t>
            </a:r>
            <a:endParaRPr lang="en-US" sz="1800" kern="0" dirty="0">
              <a:solidFill>
                <a:srgbClr val="40458C"/>
              </a:solidFill>
              <a:latin typeface="Tahom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ctrTitle" sz="quarter"/>
          </p:nvPr>
        </p:nvSpPr>
        <p:spPr>
          <a:xfrm>
            <a:off x="685800" y="2535039"/>
            <a:ext cx="7772400" cy="1470025"/>
          </a:xfrm>
        </p:spPr>
        <p:txBody>
          <a:bodyPr/>
          <a:lstStyle/>
          <a:p>
            <a:pPr algn="ctr"/>
            <a:r>
              <a:rPr lang="en-US" sz="6600" dirty="0" smtClean="0"/>
              <a:t>Geometry Errors and Debugging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200" smtClean="0"/>
              <a:t>Geometry Errors</a:t>
            </a:r>
          </a:p>
        </p:txBody>
      </p:sp>
      <p:sp>
        <p:nvSpPr>
          <p:cNvPr id="48131" name="Rectangle 3"/>
          <p:cNvSpPr>
            <a:spLocks noGrp="1" noChangeArrowheads="1"/>
          </p:cNvSpPr>
          <p:nvPr>
            <p:ph idx="1"/>
          </p:nvPr>
        </p:nvSpPr>
        <p:spPr>
          <a:xfrm>
            <a:off x="684213" y="1196975"/>
            <a:ext cx="7924800" cy="5181600"/>
          </a:xfrm>
        </p:spPr>
        <p:txBody>
          <a:bodyPr/>
          <a:lstStyle/>
          <a:p>
            <a:pPr eaLnBrk="1" hangingPunct="1">
              <a:buNone/>
            </a:pPr>
            <a:r>
              <a:rPr lang="en-US" dirty="0" smtClean="0">
                <a:latin typeface="Comic Sans MS" pitchFamily="66" charset="0"/>
              </a:rPr>
              <a:t>	During execution the code always needs to know the region where a particle is located at every step</a:t>
            </a:r>
          </a:p>
          <a:p>
            <a:pPr eaLnBrk="1" hangingPunct="1"/>
            <a:endParaRPr lang="en-US" dirty="0" smtClean="0">
              <a:latin typeface="Comic Sans MS" pitchFamily="66" charset="0"/>
            </a:endParaRPr>
          </a:p>
          <a:p>
            <a:pPr eaLnBrk="1" hangingPunct="1"/>
            <a:r>
              <a:rPr lang="en-US" dirty="0" smtClean="0">
                <a:latin typeface="Comic Sans MS" pitchFamily="66" charset="0"/>
              </a:rPr>
              <a:t>The program will </a:t>
            </a:r>
            <a:r>
              <a:rPr lang="en-US" dirty="0" smtClean="0">
                <a:solidFill>
                  <a:srgbClr val="800000"/>
                </a:solidFill>
                <a:latin typeface="Comic Sans MS" pitchFamily="66" charset="0"/>
              </a:rPr>
              <a:t>stop</a:t>
            </a:r>
            <a:r>
              <a:rPr lang="en-US" dirty="0" smtClean="0">
                <a:latin typeface="Comic Sans MS" pitchFamily="66" charset="0"/>
              </a:rPr>
              <a:t> only if a particle position </a:t>
            </a:r>
            <a:r>
              <a:rPr lang="en-US" dirty="0" smtClean="0">
                <a:solidFill>
                  <a:srgbClr val="800000"/>
                </a:solidFill>
                <a:latin typeface="Comic Sans MS" pitchFamily="66" charset="0"/>
              </a:rPr>
              <a:t>does not belong to any region</a:t>
            </a:r>
            <a:r>
              <a:rPr lang="en-US" dirty="0" smtClean="0">
                <a:latin typeface="Comic Sans MS" pitchFamily="66" charset="0"/>
              </a:rPr>
              <a:t/>
            </a:r>
            <a:br>
              <a:rPr lang="en-US" dirty="0" smtClean="0">
                <a:latin typeface="Comic Sans MS" pitchFamily="66" charset="0"/>
              </a:rPr>
            </a:br>
            <a:r>
              <a:rPr lang="en-US" dirty="0" smtClean="0">
                <a:latin typeface="Comic Sans MS" pitchFamily="66" charset="0"/>
              </a:rPr>
              <a:t>An error message will be printed in the </a:t>
            </a:r>
            <a:r>
              <a:rPr lang="en-US" dirty="0" smtClean="0">
                <a:solidFill>
                  <a:srgbClr val="800000"/>
                </a:solidFill>
                <a:latin typeface="Comic Sans MS" pitchFamily="66" charset="0"/>
              </a:rPr>
              <a:t>.err</a:t>
            </a:r>
            <a:r>
              <a:rPr lang="en-US" dirty="0" smtClean="0">
                <a:latin typeface="Comic Sans MS" pitchFamily="66" charset="0"/>
              </a:rPr>
              <a:t> file with the particle position</a:t>
            </a:r>
          </a:p>
          <a:p>
            <a:pPr eaLnBrk="1" hangingPunct="1"/>
            <a:endParaRPr lang="en-US" dirty="0" smtClean="0">
              <a:solidFill>
                <a:srgbClr val="800000"/>
              </a:solidFill>
              <a:latin typeface="Comic Sans MS" pitchFamily="66" charset="0"/>
            </a:endParaRPr>
          </a:p>
          <a:p>
            <a:pPr eaLnBrk="1" hangingPunct="1"/>
            <a:r>
              <a:rPr lang="en-US" dirty="0" smtClean="0">
                <a:solidFill>
                  <a:srgbClr val="800000"/>
                </a:solidFill>
                <a:latin typeface="Comic Sans MS" pitchFamily="66" charset="0"/>
              </a:rPr>
              <a:t>IMPORTANT!</a:t>
            </a:r>
            <a:r>
              <a:rPr lang="en-US" dirty="0" smtClean="0">
                <a:latin typeface="Comic Sans MS" pitchFamily="66" charset="0"/>
              </a:rPr>
              <a:t> It will </a:t>
            </a:r>
            <a:r>
              <a:rPr lang="en-US" dirty="0" smtClean="0">
                <a:solidFill>
                  <a:srgbClr val="800000"/>
                </a:solidFill>
                <a:latin typeface="Comic Sans MS" pitchFamily="66" charset="0"/>
              </a:rPr>
              <a:t>not stop</a:t>
            </a:r>
            <a:r>
              <a:rPr lang="en-US" dirty="0" smtClean="0">
                <a:latin typeface="Comic Sans MS" pitchFamily="66" charset="0"/>
              </a:rPr>
              <a:t> if a particle position </a:t>
            </a:r>
            <a:r>
              <a:rPr lang="en-US" dirty="0" smtClean="0">
                <a:solidFill>
                  <a:srgbClr val="800000"/>
                </a:solidFill>
                <a:latin typeface="Comic Sans MS" pitchFamily="66" charset="0"/>
              </a:rPr>
              <a:t>belongs to more than one region</a:t>
            </a:r>
            <a:r>
              <a:rPr lang="en-US" dirty="0" smtClean="0">
                <a:latin typeface="Comic Sans MS" pitchFamily="66" charset="0"/>
              </a:rPr>
              <a:t>. It will accept the first region it finds but the results will completely unreliable!!</a:t>
            </a:r>
          </a:p>
          <a:p>
            <a:pPr eaLnBrk="1" hangingPunct="1"/>
            <a:endParaRPr lang="en-US" dirty="0" smtClean="0"/>
          </a:p>
          <a:p>
            <a:pPr eaLnBrk="1" hangingPunct="1"/>
            <a:endParaRPr lang="en-US" dirty="0" smtClean="0"/>
          </a:p>
        </p:txBody>
      </p:sp>
      <p:grpSp>
        <p:nvGrpSpPr>
          <p:cNvPr id="48132" name="Group 14"/>
          <p:cNvGrpSpPr>
            <a:grpSpLocks/>
          </p:cNvGrpSpPr>
          <p:nvPr/>
        </p:nvGrpSpPr>
        <p:grpSpPr bwMode="auto">
          <a:xfrm>
            <a:off x="3348038" y="5157688"/>
            <a:ext cx="1871662" cy="863600"/>
            <a:chOff x="2200" y="3067"/>
            <a:chExt cx="1179" cy="544"/>
          </a:xfrm>
        </p:grpSpPr>
        <p:grpSp>
          <p:nvGrpSpPr>
            <p:cNvPr id="48133" name="Group 13"/>
            <p:cNvGrpSpPr>
              <a:grpSpLocks/>
            </p:cNvGrpSpPr>
            <p:nvPr/>
          </p:nvGrpSpPr>
          <p:grpSpPr bwMode="auto">
            <a:xfrm>
              <a:off x="2200" y="3067"/>
              <a:ext cx="1179" cy="544"/>
              <a:chOff x="2200" y="3067"/>
              <a:chExt cx="1179" cy="544"/>
            </a:xfrm>
          </p:grpSpPr>
          <p:sp>
            <p:nvSpPr>
              <p:cNvPr id="48135" name="Rectangle 4"/>
              <p:cNvSpPr>
                <a:spLocks noChangeArrowheads="1"/>
              </p:cNvSpPr>
              <p:nvPr/>
            </p:nvSpPr>
            <p:spPr bwMode="auto">
              <a:xfrm>
                <a:off x="2200" y="3067"/>
                <a:ext cx="635" cy="544"/>
              </a:xfrm>
              <a:prstGeom prst="rect">
                <a:avLst/>
              </a:prstGeom>
              <a:solidFill>
                <a:schemeClr val="hlink"/>
              </a:solidFill>
              <a:ln w="3175">
                <a:solidFill>
                  <a:srgbClr val="010103"/>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sp>
            <p:nvSpPr>
              <p:cNvPr id="48136" name="Rectangle 5"/>
              <p:cNvSpPr>
                <a:spLocks noChangeArrowheads="1"/>
              </p:cNvSpPr>
              <p:nvPr/>
            </p:nvSpPr>
            <p:spPr bwMode="auto">
              <a:xfrm>
                <a:off x="2744" y="3067"/>
                <a:ext cx="635" cy="544"/>
              </a:xfrm>
              <a:prstGeom prst="rect">
                <a:avLst/>
              </a:prstGeom>
              <a:solidFill>
                <a:schemeClr val="accent1"/>
              </a:solidFill>
              <a:ln w="3175">
                <a:solidFill>
                  <a:srgbClr val="010103"/>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grpSp>
        <p:sp>
          <p:nvSpPr>
            <p:cNvPr id="48134" name="Rectangle 6"/>
            <p:cNvSpPr>
              <a:spLocks noChangeArrowheads="1"/>
            </p:cNvSpPr>
            <p:nvPr/>
          </p:nvSpPr>
          <p:spPr bwMode="auto">
            <a:xfrm>
              <a:off x="2200" y="3067"/>
              <a:ext cx="635" cy="544"/>
            </a:xfrm>
            <a:prstGeom prst="rect">
              <a:avLst/>
            </a:prstGeom>
            <a:noFill/>
            <a:ln w="3175">
              <a:solidFill>
                <a:srgbClr val="010103"/>
              </a:solidFill>
              <a:miter lim="800000"/>
              <a:headEnd type="none" w="sm" len="sm"/>
              <a:tailEnd type="none" w="sm" len="sm"/>
            </a:ln>
          </p:spPr>
          <p:txBody>
            <a:bodyPr wrap="none" anchor="ctr"/>
            <a:lstStyle/>
            <a:p>
              <a:pPr algn="ctr">
                <a:spcBef>
                  <a:spcPct val="0"/>
                </a:spcBef>
              </a:pPr>
              <a:endParaRPr lang="en-GB">
                <a:solidFill>
                  <a:schemeClr val="tx1"/>
                </a:solidFill>
                <a:latin typeface="Tahoma" pitchFamily="34"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200" dirty="0" smtClean="0"/>
              <a:t>Geometry Errors</a:t>
            </a:r>
          </a:p>
        </p:txBody>
      </p:sp>
      <p:sp>
        <p:nvSpPr>
          <p:cNvPr id="50179" name="Rectangle 3"/>
          <p:cNvSpPr>
            <a:spLocks noGrp="1" noChangeArrowheads="1"/>
          </p:cNvSpPr>
          <p:nvPr>
            <p:ph idx="1"/>
          </p:nvPr>
        </p:nvSpPr>
        <p:spPr>
          <a:xfrm>
            <a:off x="755204" y="983704"/>
            <a:ext cx="7489204" cy="5181600"/>
          </a:xfrm>
        </p:spPr>
        <p:txBody>
          <a:bodyPr/>
          <a:lstStyle/>
          <a:p>
            <a:pPr eaLnBrk="1" hangingPunct="1">
              <a:lnSpc>
                <a:spcPct val="90000"/>
              </a:lnSpc>
              <a:spcBef>
                <a:spcPts val="600"/>
              </a:spcBef>
              <a:buFont typeface="Wingdings" pitchFamily="2" charset="2"/>
              <a:buNone/>
            </a:pPr>
            <a:r>
              <a:rPr lang="en-US" sz="1800" dirty="0" smtClean="0">
                <a:solidFill>
                  <a:srgbClr val="800000"/>
                </a:solidFill>
                <a:latin typeface="Comic Sans MS" pitchFamily="66" charset="0"/>
              </a:rPr>
              <a:t>Further types of errors</a:t>
            </a:r>
          </a:p>
          <a:p>
            <a:pPr eaLnBrk="1" hangingPunct="1">
              <a:lnSpc>
                <a:spcPct val="90000"/>
              </a:lnSpc>
              <a:spcBef>
                <a:spcPts val="600"/>
              </a:spcBef>
            </a:pPr>
            <a:r>
              <a:rPr lang="en-US" sz="1800" dirty="0" smtClean="0">
                <a:latin typeface="Comic Sans MS" pitchFamily="66" charset="0"/>
              </a:rPr>
              <a:t>Problem space not enclosed by a black body region</a:t>
            </a:r>
          </a:p>
          <a:p>
            <a:pPr eaLnBrk="1" hangingPunct="1">
              <a:lnSpc>
                <a:spcPct val="90000"/>
              </a:lnSpc>
              <a:spcBef>
                <a:spcPts val="600"/>
              </a:spcBef>
            </a:pPr>
            <a:r>
              <a:rPr lang="en-US" sz="1800" dirty="0" smtClean="0">
                <a:latin typeface="Comic Sans MS" pitchFamily="66" charset="0"/>
              </a:rPr>
              <a:t>Never start a primary particle along a surface. You could  get a geometry error even if the geometry is correct because FLUKA cannot determine the region </a:t>
            </a:r>
          </a:p>
          <a:p>
            <a:pPr eaLnBrk="1" hangingPunct="1">
              <a:lnSpc>
                <a:spcPct val="90000"/>
              </a:lnSpc>
              <a:spcBef>
                <a:spcPts val="600"/>
              </a:spcBef>
            </a:pPr>
            <a:r>
              <a:rPr lang="en-US" sz="1800" dirty="0" smtClean="0">
                <a:latin typeface="Comic Sans MS" pitchFamily="66" charset="0"/>
              </a:rPr>
              <a:t>Precision errors</a:t>
            </a:r>
          </a:p>
          <a:p>
            <a:pPr eaLnBrk="1" hangingPunct="1">
              <a:lnSpc>
                <a:spcPct val="90000"/>
              </a:lnSpc>
              <a:spcBef>
                <a:spcPts val="600"/>
              </a:spcBef>
            </a:pPr>
            <a:r>
              <a:rPr lang="en-US" sz="1800" dirty="0" smtClean="0">
                <a:latin typeface="Comic Sans MS" pitchFamily="66" charset="0"/>
              </a:rPr>
              <a:t>Lattice replica </a:t>
            </a:r>
            <a:r>
              <a:rPr lang="en-US" sz="1800" dirty="0" smtClean="0">
                <a:latin typeface="Comic Sans MS" pitchFamily="66" charset="0"/>
                <a:sym typeface="Wingdings" pitchFamily="2" charset="2"/>
              </a:rPr>
              <a:t> </a:t>
            </a:r>
            <a:r>
              <a:rPr lang="en-US" sz="1800" dirty="0" smtClean="0">
                <a:latin typeface="Comic Sans MS" pitchFamily="66" charset="0"/>
              </a:rPr>
              <a:t>basic cell mismatch</a:t>
            </a:r>
          </a:p>
          <a:p>
            <a:pPr eaLnBrk="1" hangingPunct="1">
              <a:lnSpc>
                <a:spcPct val="90000"/>
              </a:lnSpc>
              <a:spcBef>
                <a:spcPts val="600"/>
              </a:spcBef>
              <a:buNone/>
            </a:pPr>
            <a:r>
              <a:rPr lang="en-US" sz="1800" dirty="0" smtClean="0">
                <a:latin typeface="Comic Sans MS" pitchFamily="66" charset="0"/>
              </a:rPr>
              <a:t>		(see advanced geometry  lecture)</a:t>
            </a:r>
          </a:p>
          <a:p>
            <a:pPr eaLnBrk="1" hangingPunct="1">
              <a:lnSpc>
                <a:spcPct val="90000"/>
              </a:lnSpc>
              <a:spcBef>
                <a:spcPts val="600"/>
              </a:spcBef>
              <a:buFont typeface="Wingdings" pitchFamily="2" charset="2"/>
              <a:buNone/>
            </a:pPr>
            <a:endParaRPr lang="en-US" sz="1800" dirty="0" smtClean="0">
              <a:solidFill>
                <a:srgbClr val="800000"/>
              </a:solidFill>
              <a:latin typeface="Comic Sans MS" pitchFamily="66" charset="0"/>
            </a:endParaRPr>
          </a:p>
          <a:p>
            <a:pPr eaLnBrk="1" hangingPunct="1">
              <a:lnSpc>
                <a:spcPct val="90000"/>
              </a:lnSpc>
              <a:spcBef>
                <a:spcPts val="600"/>
              </a:spcBef>
              <a:buFont typeface="Wingdings" pitchFamily="2" charset="2"/>
              <a:buNone/>
            </a:pPr>
            <a:r>
              <a:rPr lang="en-US" sz="1800" dirty="0" smtClean="0">
                <a:solidFill>
                  <a:srgbClr val="800000"/>
                </a:solidFill>
                <a:latin typeface="Comic Sans MS" pitchFamily="66" charset="0"/>
              </a:rPr>
              <a:t>Debugging Tools</a:t>
            </a:r>
          </a:p>
          <a:p>
            <a:pPr eaLnBrk="1" hangingPunct="1">
              <a:lnSpc>
                <a:spcPct val="90000"/>
              </a:lnSpc>
              <a:spcBef>
                <a:spcPts val="600"/>
              </a:spcBef>
            </a:pPr>
            <a:r>
              <a:rPr lang="en-US" sz="1800" dirty="0" smtClean="0">
                <a:solidFill>
                  <a:srgbClr val="008000"/>
                </a:solidFill>
                <a:latin typeface="Comic Sans MS" pitchFamily="66" charset="0"/>
              </a:rPr>
              <a:t>GEOEND</a:t>
            </a:r>
            <a:r>
              <a:rPr lang="en-US" sz="1800" dirty="0" smtClean="0">
                <a:latin typeface="Comic Sans MS" pitchFamily="66" charset="0"/>
              </a:rPr>
              <a:t> card with the </a:t>
            </a:r>
            <a:r>
              <a:rPr lang="en-US" sz="1800" dirty="0" smtClean="0">
                <a:solidFill>
                  <a:srgbClr val="008000"/>
                </a:solidFill>
                <a:latin typeface="Comic Sans MS" pitchFamily="66" charset="0"/>
              </a:rPr>
              <a:t>DEBUG</a:t>
            </a:r>
            <a:r>
              <a:rPr lang="en-US" sz="1800" dirty="0" smtClean="0">
                <a:latin typeface="Comic Sans MS" pitchFamily="66" charset="0"/>
              </a:rPr>
              <a:t> option</a:t>
            </a:r>
          </a:p>
          <a:p>
            <a:pPr eaLnBrk="1" hangingPunct="1">
              <a:lnSpc>
                <a:spcPct val="90000"/>
              </a:lnSpc>
              <a:spcBef>
                <a:spcPts val="600"/>
              </a:spcBef>
              <a:buNone/>
            </a:pPr>
            <a:r>
              <a:rPr lang="en-US" sz="1800" dirty="0" smtClean="0">
                <a:latin typeface="Comic Sans MS" pitchFamily="66" charset="0"/>
              </a:rPr>
              <a:t>		(</a:t>
            </a:r>
            <a:r>
              <a:rPr lang="en-US" sz="1800" i="1" dirty="0" smtClean="0">
                <a:latin typeface="Comic Sans MS" pitchFamily="66" charset="0"/>
              </a:rPr>
              <a:t>handled through a dedicated Flair frame</a:t>
            </a:r>
            <a:r>
              <a:rPr lang="en-US" sz="1800" dirty="0" smtClean="0">
                <a:latin typeface="Comic Sans MS" pitchFamily="66" charset="0"/>
              </a:rPr>
              <a:t>)</a:t>
            </a:r>
          </a:p>
          <a:p>
            <a:pPr eaLnBrk="1" hangingPunct="1">
              <a:lnSpc>
                <a:spcPct val="90000"/>
              </a:lnSpc>
              <a:spcBef>
                <a:spcPts val="600"/>
              </a:spcBef>
            </a:pPr>
            <a:r>
              <a:rPr lang="en-US" sz="1800" dirty="0" smtClean="0">
                <a:latin typeface="Comic Sans MS" pitchFamily="66" charset="0"/>
              </a:rPr>
              <a:t>Error messages during simulation in the </a:t>
            </a:r>
            <a:r>
              <a:rPr lang="en-US" sz="1800" dirty="0" smtClean="0">
                <a:solidFill>
                  <a:srgbClr val="C00000"/>
                </a:solidFill>
                <a:latin typeface="Comic Sans MS" pitchFamily="66" charset="0"/>
              </a:rPr>
              <a:t>.err </a:t>
            </a:r>
            <a:r>
              <a:rPr lang="en-US" sz="1800" dirty="0" smtClean="0">
                <a:latin typeface="Comic Sans MS" pitchFamily="66" charset="0"/>
              </a:rPr>
              <a:t>file</a:t>
            </a:r>
          </a:p>
          <a:p>
            <a:pPr eaLnBrk="1" hangingPunct="1">
              <a:lnSpc>
                <a:spcPct val="90000"/>
              </a:lnSpc>
              <a:spcBef>
                <a:spcPts val="600"/>
              </a:spcBef>
            </a:pPr>
            <a:r>
              <a:rPr lang="en-US" sz="1800" dirty="0" smtClean="0">
                <a:latin typeface="Comic Sans MS" pitchFamily="66" charset="0"/>
              </a:rPr>
              <a:t>Geometry plotting by Flair</a:t>
            </a:r>
          </a:p>
          <a:p>
            <a:pPr eaLnBrk="1" hangingPunct="1">
              <a:lnSpc>
                <a:spcPct val="90000"/>
              </a:lnSpc>
              <a:spcBef>
                <a:spcPts val="600"/>
              </a:spcBef>
              <a:buNone/>
            </a:pPr>
            <a:r>
              <a:rPr lang="en-US" sz="1800" dirty="0" smtClean="0">
                <a:latin typeface="Comic Sans MS" pitchFamily="66" charset="0"/>
              </a:rPr>
              <a:t>		(automatically invoking the </a:t>
            </a:r>
            <a:r>
              <a:rPr lang="en-US" sz="1800" dirty="0" smtClean="0">
                <a:solidFill>
                  <a:srgbClr val="008000"/>
                </a:solidFill>
                <a:latin typeface="Comic Sans MS" pitchFamily="66" charset="0"/>
              </a:rPr>
              <a:t>PLOTGEOM</a:t>
            </a:r>
            <a:r>
              <a:rPr lang="en-US" sz="1800" dirty="0" smtClean="0">
                <a:latin typeface="Comic Sans MS" pitchFamily="66" charset="0"/>
              </a:rPr>
              <a:t> card)</a:t>
            </a:r>
          </a:p>
          <a:p>
            <a:pPr eaLnBrk="1" hangingPunct="1">
              <a:lnSpc>
                <a:spcPct val="90000"/>
              </a:lnSpc>
              <a:spcBef>
                <a:spcPts val="600"/>
              </a:spcBef>
            </a:pPr>
            <a:r>
              <a:rPr lang="en-US" sz="1800" b="1" dirty="0" smtClean="0">
                <a:latin typeface="Comic Sans MS" pitchFamily="66" charset="0"/>
              </a:rPr>
              <a:t>FLAIR Geometry Editor </a:t>
            </a:r>
            <a:r>
              <a:rPr lang="en-US" sz="1800" dirty="0" smtClean="0">
                <a:latin typeface="Comic Sans MS" pitchFamily="66" charset="0"/>
              </a:rPr>
              <a:t>(very powerful! See dedicated lecture)</a:t>
            </a:r>
          </a:p>
          <a:p>
            <a:pPr eaLnBrk="1" hangingPunct="1">
              <a:lnSpc>
                <a:spcPct val="90000"/>
              </a:lnSpc>
              <a:spcBef>
                <a:spcPts val="600"/>
              </a:spcBef>
            </a:pPr>
            <a:r>
              <a:rPr lang="en-US" sz="1800" dirty="0" err="1" smtClean="0">
                <a:latin typeface="Comic Sans MS" pitchFamily="66" charset="0"/>
              </a:rPr>
              <a:t>Simplegeo</a:t>
            </a:r>
            <a:endParaRPr lang="en-US" sz="1800" dirty="0" smtClean="0">
              <a:latin typeface="Comic Sans MS" pitchFamily="66" charset="0"/>
            </a:endParaRPr>
          </a:p>
          <a:p>
            <a:pPr eaLnBrk="1" hangingPunct="1">
              <a:lnSpc>
                <a:spcPct val="90000"/>
              </a:lnSpc>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200" smtClean="0"/>
              <a:t>Debugging</a:t>
            </a:r>
          </a:p>
        </p:txBody>
      </p:sp>
      <p:sp>
        <p:nvSpPr>
          <p:cNvPr id="51203" name="Rectangle 3"/>
          <p:cNvSpPr>
            <a:spLocks noGrp="1" noChangeArrowheads="1"/>
          </p:cNvSpPr>
          <p:nvPr>
            <p:ph idx="1"/>
          </p:nvPr>
        </p:nvSpPr>
        <p:spPr>
          <a:xfrm>
            <a:off x="609600" y="1143000"/>
            <a:ext cx="7924800" cy="5310188"/>
          </a:xfrm>
        </p:spPr>
        <p:txBody>
          <a:bodyPr/>
          <a:lstStyle/>
          <a:p>
            <a:pPr eaLnBrk="1" hangingPunct="1">
              <a:lnSpc>
                <a:spcPct val="90000"/>
              </a:lnSpc>
              <a:buFont typeface="Wingdings" pitchFamily="2" charset="2"/>
              <a:buNone/>
            </a:pPr>
            <a:r>
              <a:rPr lang="en-US" dirty="0" smtClean="0">
                <a:solidFill>
                  <a:srgbClr val="008000"/>
                </a:solidFill>
                <a:latin typeface="Comic Sans MS" pitchFamily="66" charset="0"/>
              </a:rPr>
              <a:t>GEOEND</a:t>
            </a:r>
            <a:r>
              <a:rPr lang="en-US" dirty="0" smtClean="0">
                <a:latin typeface="Comic Sans MS" pitchFamily="66" charset="0"/>
              </a:rPr>
              <a:t> card</a:t>
            </a:r>
            <a:r>
              <a:rPr lang="en-GB" dirty="0" smtClean="0">
                <a:latin typeface="Comic Sans MS" pitchFamily="66" charset="0"/>
              </a:rPr>
              <a:t> activates the geometry debugger. Detects both undefined or multiple defined points in a selected X,Y,Z mesh</a:t>
            </a:r>
          </a:p>
          <a:p>
            <a:pPr eaLnBrk="1" hangingPunct="1">
              <a:lnSpc>
                <a:spcPct val="90000"/>
              </a:lnSpc>
            </a:pPr>
            <a:r>
              <a:rPr lang="en-GB" dirty="0" smtClean="0">
                <a:latin typeface="Comic Sans MS" pitchFamily="66" charset="0"/>
              </a:rPr>
              <a:t>Two cards are needed</a:t>
            </a:r>
            <a:br>
              <a:rPr lang="en-GB" dirty="0" smtClean="0">
                <a:latin typeface="Comic Sans MS" pitchFamily="66" charset="0"/>
              </a:rPr>
            </a:br>
            <a:r>
              <a:rPr lang="en-GB" dirty="0" smtClean="0">
                <a:latin typeface="Comic Sans MS" pitchFamily="66" charset="0"/>
              </a:rPr>
              <a:t>First card</a:t>
            </a:r>
            <a:br>
              <a:rPr lang="en-GB" dirty="0" smtClean="0">
                <a:latin typeface="Comic Sans MS" pitchFamily="66" charset="0"/>
              </a:rPr>
            </a:br>
            <a:r>
              <a:rPr lang="en-GB" dirty="0" smtClean="0">
                <a:solidFill>
                  <a:srgbClr val="010103"/>
                </a:solidFill>
              </a:rPr>
              <a:t>	</a:t>
            </a:r>
            <a:r>
              <a:rPr lang="en-GB" sz="1600" dirty="0" smtClean="0">
                <a:solidFill>
                  <a:srgbClr val="010103"/>
                </a:solidFill>
              </a:rPr>
              <a:t>WHAT(1)=</a:t>
            </a:r>
            <a:r>
              <a:rPr lang="en-GB" sz="1600" dirty="0" err="1" smtClean="0">
                <a:solidFill>
                  <a:srgbClr val="010103"/>
                </a:solidFill>
              </a:rPr>
              <a:t>X</a:t>
            </a:r>
            <a:r>
              <a:rPr lang="en-GB" sz="1600" baseline="-25000" dirty="0" err="1" smtClean="0">
                <a:solidFill>
                  <a:srgbClr val="010103"/>
                </a:solidFill>
              </a:rPr>
              <a:t>max</a:t>
            </a:r>
            <a:r>
              <a:rPr lang="en-GB" sz="1600" dirty="0" smtClean="0">
                <a:solidFill>
                  <a:srgbClr val="010103"/>
                </a:solidFill>
              </a:rPr>
              <a:t>	WHAT(2)=</a:t>
            </a:r>
            <a:r>
              <a:rPr lang="en-GB" sz="1600" dirty="0" err="1" smtClean="0">
                <a:solidFill>
                  <a:srgbClr val="010103"/>
                </a:solidFill>
              </a:rPr>
              <a:t>Y</a:t>
            </a:r>
            <a:r>
              <a:rPr lang="en-GB" sz="1600" baseline="-25000" dirty="0" err="1" smtClean="0">
                <a:solidFill>
                  <a:srgbClr val="010103"/>
                </a:solidFill>
              </a:rPr>
              <a:t>max</a:t>
            </a:r>
            <a:r>
              <a:rPr lang="en-GB" sz="1600" dirty="0" smtClean="0">
                <a:solidFill>
                  <a:srgbClr val="010103"/>
                </a:solidFill>
              </a:rPr>
              <a:t>	WHAT(3)=</a:t>
            </a:r>
            <a:r>
              <a:rPr lang="en-GB" sz="1600" dirty="0" err="1" smtClean="0">
                <a:solidFill>
                  <a:srgbClr val="010103"/>
                </a:solidFill>
              </a:rPr>
              <a:t>Z</a:t>
            </a:r>
            <a:r>
              <a:rPr lang="en-GB" sz="1600" baseline="-25000" dirty="0" err="1" smtClean="0">
                <a:solidFill>
                  <a:srgbClr val="010103"/>
                </a:solidFill>
              </a:rPr>
              <a:t>max</a:t>
            </a:r>
            <a:r>
              <a:rPr lang="en-GB" sz="1600" dirty="0" smtClean="0">
                <a:solidFill>
                  <a:srgbClr val="010103"/>
                </a:solidFill>
              </a:rPr>
              <a:t/>
            </a:r>
            <a:br>
              <a:rPr lang="en-GB" sz="1600" dirty="0" smtClean="0">
                <a:solidFill>
                  <a:srgbClr val="010103"/>
                </a:solidFill>
              </a:rPr>
            </a:br>
            <a:r>
              <a:rPr lang="en-GB" sz="1600" dirty="0" smtClean="0">
                <a:solidFill>
                  <a:srgbClr val="010103"/>
                </a:solidFill>
              </a:rPr>
              <a:t>	WHAT(4)=</a:t>
            </a:r>
            <a:r>
              <a:rPr lang="en-GB" sz="1600" dirty="0" err="1" smtClean="0">
                <a:solidFill>
                  <a:srgbClr val="010103"/>
                </a:solidFill>
              </a:rPr>
              <a:t>X</a:t>
            </a:r>
            <a:r>
              <a:rPr lang="en-GB" sz="1600" baseline="-25000" dirty="0" err="1" smtClean="0">
                <a:solidFill>
                  <a:srgbClr val="010103"/>
                </a:solidFill>
              </a:rPr>
              <a:t>min</a:t>
            </a:r>
            <a:r>
              <a:rPr lang="en-GB" sz="1600" dirty="0" smtClean="0">
                <a:solidFill>
                  <a:srgbClr val="010103"/>
                </a:solidFill>
              </a:rPr>
              <a:t>	WHAT(5)=</a:t>
            </a:r>
            <a:r>
              <a:rPr lang="en-GB" sz="1600" dirty="0" err="1" smtClean="0">
                <a:solidFill>
                  <a:srgbClr val="010103"/>
                </a:solidFill>
              </a:rPr>
              <a:t>Y</a:t>
            </a:r>
            <a:r>
              <a:rPr lang="en-GB" sz="1600" baseline="-25000" dirty="0" err="1" smtClean="0">
                <a:solidFill>
                  <a:srgbClr val="010103"/>
                </a:solidFill>
              </a:rPr>
              <a:t>min</a:t>
            </a:r>
            <a:r>
              <a:rPr lang="en-GB" sz="1600" dirty="0" smtClean="0">
                <a:solidFill>
                  <a:srgbClr val="010103"/>
                </a:solidFill>
              </a:rPr>
              <a:t>	WHAT(6)=</a:t>
            </a:r>
            <a:r>
              <a:rPr lang="en-GB" sz="1600" dirty="0" err="1" smtClean="0">
                <a:solidFill>
                  <a:srgbClr val="010103"/>
                </a:solidFill>
              </a:rPr>
              <a:t>Z</a:t>
            </a:r>
            <a:r>
              <a:rPr lang="en-GB" sz="1600" baseline="-25000" dirty="0" err="1" smtClean="0">
                <a:solidFill>
                  <a:srgbClr val="010103"/>
                </a:solidFill>
              </a:rPr>
              <a:t>min</a:t>
            </a:r>
            <a:r>
              <a:rPr lang="en-GB" sz="1600" dirty="0" smtClean="0">
                <a:solidFill>
                  <a:srgbClr val="010103"/>
                </a:solidFill>
              </a:rPr>
              <a:t/>
            </a:r>
            <a:br>
              <a:rPr lang="en-GB" sz="1600" dirty="0" smtClean="0">
                <a:solidFill>
                  <a:srgbClr val="010103"/>
                </a:solidFill>
              </a:rPr>
            </a:br>
            <a:r>
              <a:rPr lang="en-GB" sz="1600" dirty="0" smtClean="0">
                <a:solidFill>
                  <a:srgbClr val="010103"/>
                </a:solidFill>
              </a:rPr>
              <a:t>	SDUM = DEBUG</a:t>
            </a:r>
          </a:p>
          <a:p>
            <a:pPr eaLnBrk="1" hangingPunct="1">
              <a:lnSpc>
                <a:spcPct val="90000"/>
              </a:lnSpc>
            </a:pPr>
            <a:r>
              <a:rPr lang="en-GB" dirty="0" smtClean="0">
                <a:latin typeface="Comic Sans MS" pitchFamily="66" charset="0"/>
              </a:rPr>
              <a:t>Second Card</a:t>
            </a:r>
            <a:r>
              <a:rPr lang="en-GB" sz="1600" dirty="0" smtClean="0"/>
              <a:t/>
            </a:r>
            <a:br>
              <a:rPr lang="en-GB" sz="1600" dirty="0" smtClean="0"/>
            </a:br>
            <a:r>
              <a:rPr lang="en-GB" sz="1600" dirty="0" smtClean="0">
                <a:solidFill>
                  <a:srgbClr val="010103"/>
                </a:solidFill>
              </a:rPr>
              <a:t>	WHAT(1)=</a:t>
            </a:r>
            <a:r>
              <a:rPr lang="en-GB" sz="1600" dirty="0" err="1" smtClean="0">
                <a:solidFill>
                  <a:srgbClr val="010103"/>
                </a:solidFill>
              </a:rPr>
              <a:t>Nx</a:t>
            </a:r>
            <a:r>
              <a:rPr lang="en-GB" sz="1600" dirty="0" smtClean="0">
                <a:solidFill>
                  <a:srgbClr val="010103"/>
                </a:solidFill>
              </a:rPr>
              <a:t>	WHAT(2)=</a:t>
            </a:r>
            <a:r>
              <a:rPr lang="en-GB" sz="1600" dirty="0" err="1" smtClean="0">
                <a:solidFill>
                  <a:srgbClr val="010103"/>
                </a:solidFill>
              </a:rPr>
              <a:t>Ny</a:t>
            </a:r>
            <a:r>
              <a:rPr lang="en-GB" sz="1600" dirty="0" smtClean="0">
                <a:solidFill>
                  <a:srgbClr val="010103"/>
                </a:solidFill>
              </a:rPr>
              <a:t>	WHAT(3)=</a:t>
            </a:r>
            <a:r>
              <a:rPr lang="en-GB" sz="1600" dirty="0" err="1" smtClean="0">
                <a:solidFill>
                  <a:srgbClr val="010103"/>
                </a:solidFill>
              </a:rPr>
              <a:t>Nz</a:t>
            </a:r>
            <a:r>
              <a:rPr lang="en-GB" sz="1600" dirty="0" smtClean="0">
                <a:solidFill>
                  <a:srgbClr val="010103"/>
                </a:solidFill>
              </a:rPr>
              <a:t/>
            </a:r>
            <a:br>
              <a:rPr lang="en-GB" sz="1600" dirty="0" smtClean="0">
                <a:solidFill>
                  <a:srgbClr val="010103"/>
                </a:solidFill>
              </a:rPr>
            </a:br>
            <a:r>
              <a:rPr lang="en-GB" sz="1600" dirty="0" smtClean="0"/>
              <a:t>	 </a:t>
            </a:r>
            <a:r>
              <a:rPr lang="en-GB" sz="1600" dirty="0" smtClean="0">
                <a:solidFill>
                  <a:srgbClr val="010103"/>
                </a:solidFill>
              </a:rPr>
              <a:t>SDUM = &amp;</a:t>
            </a:r>
            <a:endParaRPr lang="en-GB" sz="1400" dirty="0" smtClean="0"/>
          </a:p>
          <a:p>
            <a:pPr eaLnBrk="1" hangingPunct="1">
              <a:lnSpc>
                <a:spcPct val="90000"/>
              </a:lnSpc>
              <a:buFont typeface="Wingdings" pitchFamily="2" charset="2"/>
              <a:buNone/>
            </a:pPr>
            <a:endParaRPr lang="en-GB" dirty="0" smtClean="0">
              <a:solidFill>
                <a:srgbClr val="800000"/>
              </a:solidFill>
            </a:endParaRPr>
          </a:p>
          <a:p>
            <a:pPr eaLnBrk="1" hangingPunct="1">
              <a:lnSpc>
                <a:spcPct val="90000"/>
              </a:lnSpc>
              <a:buFont typeface="Wingdings" pitchFamily="2" charset="2"/>
              <a:buNone/>
            </a:pPr>
            <a:endParaRPr lang="en-GB" dirty="0" smtClean="0">
              <a:solidFill>
                <a:srgbClr val="800000"/>
              </a:solidFill>
            </a:endParaRPr>
          </a:p>
          <a:p>
            <a:pPr eaLnBrk="1" hangingPunct="1">
              <a:lnSpc>
                <a:spcPct val="90000"/>
              </a:lnSpc>
              <a:buFont typeface="Wingdings" pitchFamily="2" charset="2"/>
              <a:buNone/>
            </a:pPr>
            <a:endParaRPr lang="en-GB" dirty="0" smtClean="0">
              <a:solidFill>
                <a:srgbClr val="800000"/>
              </a:solidFill>
            </a:endParaRPr>
          </a:p>
          <a:p>
            <a:pPr eaLnBrk="1" hangingPunct="1">
              <a:lnSpc>
                <a:spcPct val="90000"/>
              </a:lnSpc>
              <a:spcBef>
                <a:spcPts val="1200"/>
              </a:spcBef>
              <a:spcAft>
                <a:spcPts val="600"/>
              </a:spcAft>
              <a:buFont typeface="Wingdings" pitchFamily="2" charset="2"/>
              <a:buNone/>
            </a:pPr>
            <a:r>
              <a:rPr lang="en-GB" dirty="0" smtClean="0">
                <a:solidFill>
                  <a:srgbClr val="800000"/>
                </a:solidFill>
                <a:latin typeface="Comic Sans MS" pitchFamily="66" charset="0"/>
              </a:rPr>
              <a:t>WARNING!</a:t>
            </a:r>
            <a:br>
              <a:rPr lang="en-GB" dirty="0" smtClean="0">
                <a:solidFill>
                  <a:srgbClr val="800000"/>
                </a:solidFill>
                <a:latin typeface="Comic Sans MS" pitchFamily="66" charset="0"/>
              </a:rPr>
            </a:br>
            <a:r>
              <a:rPr lang="en-GB" dirty="0" smtClean="0">
                <a:latin typeface="Comic Sans MS" pitchFamily="66" charset="0"/>
              </a:rPr>
              <a:t>The program stops if too many errors are found</a:t>
            </a:r>
            <a:br>
              <a:rPr lang="en-GB" dirty="0" smtClean="0">
                <a:latin typeface="Comic Sans MS" pitchFamily="66" charset="0"/>
              </a:rPr>
            </a:br>
            <a:r>
              <a:rPr lang="en-GB" dirty="0" smtClean="0">
                <a:latin typeface="Comic Sans MS" pitchFamily="66" charset="0"/>
              </a:rPr>
              <a:t>A message will be issued on the output unit</a:t>
            </a:r>
            <a:endParaRPr lang="en-US" dirty="0" smtClean="0">
              <a:latin typeface="Comic Sans MS" pitchFamily="66" charset="0"/>
            </a:endParaRPr>
          </a:p>
        </p:txBody>
      </p:sp>
      <p:sp>
        <p:nvSpPr>
          <p:cNvPr id="51204" name="Rectangle 4"/>
          <p:cNvSpPr>
            <a:spLocks noChangeArrowheads="1"/>
          </p:cNvSpPr>
          <p:nvPr/>
        </p:nvSpPr>
        <p:spPr bwMode="auto">
          <a:xfrm>
            <a:off x="971550" y="4092575"/>
            <a:ext cx="6985000" cy="704850"/>
          </a:xfrm>
          <a:prstGeom prst="rect">
            <a:avLst/>
          </a:prstGeom>
          <a:solidFill>
            <a:srgbClr val="FFFFCC"/>
          </a:solidFill>
          <a:ln w="3175">
            <a:solidFill>
              <a:srgbClr val="800000"/>
            </a:solidFill>
            <a:miter lim="800000"/>
            <a:headEnd type="none" w="sm" len="sm"/>
            <a:tailEnd type="none" w="sm" len="sm"/>
          </a:ln>
        </p:spPr>
        <p:txBody>
          <a:bodyPr>
            <a:spAutoFit/>
          </a:bodyPr>
          <a:lstStyle/>
          <a:p>
            <a:pPr>
              <a:spcBef>
                <a:spcPct val="0"/>
              </a:spcBef>
            </a:pPr>
            <a:r>
              <a:rPr lang="en-GB" sz="2000" b="1">
                <a:solidFill>
                  <a:srgbClr val="010103"/>
                </a:solidFill>
                <a:latin typeface="Courier" pitchFamily="49" charset="0"/>
              </a:rPr>
              <a:t>GEOEND Xmax Ymax Zmax Xmin Ymin Zmin DEBUG</a:t>
            </a:r>
          </a:p>
          <a:p>
            <a:pPr>
              <a:spcBef>
                <a:spcPct val="0"/>
              </a:spcBef>
            </a:pPr>
            <a:r>
              <a:rPr lang="en-GB" sz="2000" b="1">
                <a:solidFill>
                  <a:srgbClr val="010103"/>
                </a:solidFill>
                <a:latin typeface="Courier" pitchFamily="49" charset="0"/>
              </a:rPr>
              <a:t>GEOEND Nx   Ny   Nz                   &amp;</a:t>
            </a:r>
            <a:endParaRPr lang="en-US" sz="2000" b="1">
              <a:solidFill>
                <a:srgbClr val="010103"/>
              </a:solidFill>
              <a:latin typeface="Courier" pitchFamily="49"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200" smtClean="0"/>
              <a:t>Debugging</a:t>
            </a:r>
          </a:p>
        </p:txBody>
      </p:sp>
      <p:sp>
        <p:nvSpPr>
          <p:cNvPr id="52227" name="Rectangle 3"/>
          <p:cNvSpPr>
            <a:spLocks noGrp="1" noChangeArrowheads="1"/>
          </p:cNvSpPr>
          <p:nvPr>
            <p:ph idx="1"/>
          </p:nvPr>
        </p:nvSpPr>
        <p:spPr/>
        <p:txBody>
          <a:bodyPr/>
          <a:lstStyle/>
          <a:p>
            <a:pPr eaLnBrk="1" hangingPunct="1">
              <a:spcBef>
                <a:spcPts val="1200"/>
              </a:spcBef>
              <a:spcAft>
                <a:spcPts val="600"/>
              </a:spcAft>
            </a:pPr>
            <a:r>
              <a:rPr lang="en-GB" dirty="0" smtClean="0">
                <a:latin typeface="Comic Sans MS" pitchFamily="66" charset="0"/>
              </a:rPr>
              <a:t>If </a:t>
            </a:r>
            <a:r>
              <a:rPr lang="en-GB" dirty="0" smtClean="0">
                <a:solidFill>
                  <a:srgbClr val="800000"/>
                </a:solidFill>
                <a:latin typeface="Comic Sans MS" pitchFamily="66" charset="0"/>
              </a:rPr>
              <a:t>no error</a:t>
            </a:r>
            <a:r>
              <a:rPr lang="en-GB" dirty="0" smtClean="0">
                <a:latin typeface="Comic Sans MS" pitchFamily="66" charset="0"/>
              </a:rPr>
              <a:t> is found, no </a:t>
            </a:r>
            <a:r>
              <a:rPr lang="en-GB" dirty="0" smtClean="0">
                <a:solidFill>
                  <a:srgbClr val="800000"/>
                </a:solidFill>
                <a:latin typeface="Comic Sans MS" pitchFamily="66" charset="0"/>
              </a:rPr>
              <a:t>.err</a:t>
            </a:r>
            <a:r>
              <a:rPr lang="en-GB" dirty="0" smtClean="0">
                <a:latin typeface="Comic Sans MS" pitchFamily="66" charset="0"/>
              </a:rPr>
              <a:t> file will be created.</a:t>
            </a:r>
          </a:p>
          <a:p>
            <a:pPr eaLnBrk="1" hangingPunct="1">
              <a:spcBef>
                <a:spcPts val="1200"/>
              </a:spcBef>
              <a:spcAft>
                <a:spcPts val="600"/>
              </a:spcAft>
            </a:pPr>
            <a:r>
              <a:rPr lang="en-GB" dirty="0" smtClean="0">
                <a:solidFill>
                  <a:srgbClr val="800000"/>
                </a:solidFill>
                <a:latin typeface="Comic Sans MS" pitchFamily="66" charset="0"/>
              </a:rPr>
              <a:t>REMINDER</a:t>
            </a:r>
            <a:r>
              <a:rPr lang="en-GB" dirty="0" smtClean="0">
                <a:latin typeface="Comic Sans MS" pitchFamily="66" charset="0"/>
              </a:rPr>
              <a:t>: If the debugger does not find any error it does not mean that the geometry is error free!</a:t>
            </a:r>
          </a:p>
          <a:p>
            <a:pPr eaLnBrk="1" hangingPunct="1">
              <a:spcBef>
                <a:spcPts val="1200"/>
              </a:spcBef>
              <a:spcAft>
                <a:spcPts val="600"/>
              </a:spcAft>
            </a:pPr>
            <a:r>
              <a:rPr lang="en-GB" dirty="0" smtClean="0">
                <a:latin typeface="Comic Sans MS" pitchFamily="66" charset="0"/>
              </a:rPr>
              <a:t>One has to experiment, changing the </a:t>
            </a:r>
            <a:r>
              <a:rPr lang="en-GB" dirty="0" smtClean="0">
                <a:solidFill>
                  <a:srgbClr val="008000"/>
                </a:solidFill>
                <a:latin typeface="Comic Sans MS" pitchFamily="66" charset="0"/>
              </a:rPr>
              <a:t>GEOEND</a:t>
            </a:r>
            <a:r>
              <a:rPr lang="en-GB" dirty="0" smtClean="0">
                <a:latin typeface="Comic Sans MS" pitchFamily="66" charset="0"/>
              </a:rPr>
              <a:t> settings especially for the critical/complicated regions.</a:t>
            </a:r>
          </a:p>
          <a:p>
            <a:pPr eaLnBrk="1" hangingPunct="1">
              <a:spcBef>
                <a:spcPts val="1200"/>
              </a:spcBef>
              <a:spcAft>
                <a:spcPts val="600"/>
              </a:spcAft>
            </a:pPr>
            <a:r>
              <a:rPr lang="en-GB" dirty="0" smtClean="0">
                <a:latin typeface="Comic Sans MS" pitchFamily="66" charset="0"/>
              </a:rPr>
              <a:t>Errors will be listed in the </a:t>
            </a:r>
            <a:r>
              <a:rPr lang="en-GB" dirty="0" smtClean="0">
                <a:solidFill>
                  <a:srgbClr val="800000"/>
                </a:solidFill>
                <a:latin typeface="Comic Sans MS" pitchFamily="66" charset="0"/>
              </a:rPr>
              <a:t>.err</a:t>
            </a:r>
            <a:r>
              <a:rPr lang="en-GB" dirty="0" smtClean="0">
                <a:latin typeface="Comic Sans MS" pitchFamily="66" charset="0"/>
              </a:rPr>
              <a:t> file in the form:</a:t>
            </a:r>
            <a:r>
              <a:rPr lang="en-GB" dirty="0" smtClean="0"/>
              <a:t/>
            </a:r>
            <a:br>
              <a:rPr lang="en-GB" dirty="0" smtClean="0"/>
            </a:br>
            <a:r>
              <a:rPr lang="en-GB" dirty="0" smtClean="0">
                <a:solidFill>
                  <a:srgbClr val="010103"/>
                </a:solidFill>
              </a:rPr>
              <a:t>	</a:t>
            </a:r>
            <a:r>
              <a:rPr lang="en-GB" sz="1400" dirty="0" smtClean="0">
                <a:solidFill>
                  <a:srgbClr val="010103"/>
                </a:solidFill>
              </a:rPr>
              <a:t>**** </a:t>
            </a:r>
            <a:r>
              <a:rPr lang="en-GB" sz="1400" dirty="0" err="1" smtClean="0">
                <a:solidFill>
                  <a:srgbClr val="010103"/>
                </a:solidFill>
              </a:rPr>
              <a:t>Lookdb</a:t>
            </a:r>
            <a:r>
              <a:rPr lang="en-GB" sz="1400" dirty="0" smtClean="0">
                <a:solidFill>
                  <a:srgbClr val="010103"/>
                </a:solidFill>
              </a:rPr>
              <a:t>: Geometry error found ****</a:t>
            </a:r>
            <a:br>
              <a:rPr lang="en-GB" sz="1400" dirty="0" smtClean="0">
                <a:solidFill>
                  <a:srgbClr val="010103"/>
                </a:solidFill>
              </a:rPr>
            </a:br>
            <a:r>
              <a:rPr lang="en-GB" sz="1400" dirty="0" smtClean="0">
                <a:solidFill>
                  <a:srgbClr val="010103"/>
                </a:solidFill>
              </a:rPr>
              <a:t>	**** The point: -637.623762 -244.554455 -96.039604 ****</a:t>
            </a:r>
          </a:p>
          <a:p>
            <a:pPr lvl="1" eaLnBrk="1" hangingPunct="1">
              <a:spcBef>
                <a:spcPts val="1200"/>
              </a:spcBef>
              <a:spcAft>
                <a:spcPts val="600"/>
              </a:spcAft>
              <a:buClr>
                <a:srgbClr val="FF0000"/>
              </a:buClr>
            </a:pPr>
            <a:r>
              <a:rPr lang="en-GB" dirty="0" smtClean="0">
                <a:latin typeface="Comic Sans MS" pitchFamily="66" charset="0"/>
              </a:rPr>
              <a:t>Point is contained in more than one region</a:t>
            </a:r>
            <a:r>
              <a:rPr lang="en-GB" dirty="0" smtClean="0"/>
              <a:t/>
            </a:r>
            <a:br>
              <a:rPr lang="en-GB" dirty="0" smtClean="0"/>
            </a:br>
            <a:r>
              <a:rPr lang="en-GB" sz="1300" dirty="0" smtClean="0"/>
              <a:t> </a:t>
            </a:r>
            <a:r>
              <a:rPr lang="en-GB" sz="1300" dirty="0" smtClean="0">
                <a:solidFill>
                  <a:srgbClr val="010103"/>
                </a:solidFill>
              </a:rPr>
              <a:t>**** is contained in more than 1 region ****</a:t>
            </a:r>
            <a:br>
              <a:rPr lang="en-GB" sz="1300" dirty="0" smtClean="0">
                <a:solidFill>
                  <a:srgbClr val="010103"/>
                </a:solidFill>
              </a:rPr>
            </a:br>
            <a:r>
              <a:rPr lang="en-GB" sz="1300" dirty="0" smtClean="0">
                <a:solidFill>
                  <a:srgbClr val="010103"/>
                </a:solidFill>
              </a:rPr>
              <a:t> **** (regions:  6 7) ****</a:t>
            </a:r>
          </a:p>
          <a:p>
            <a:pPr lvl="1" eaLnBrk="1" hangingPunct="1">
              <a:spcBef>
                <a:spcPts val="1200"/>
              </a:spcBef>
              <a:spcAft>
                <a:spcPts val="600"/>
              </a:spcAft>
              <a:buClr>
                <a:srgbClr val="FF0000"/>
              </a:buClr>
            </a:pPr>
            <a:r>
              <a:rPr lang="en-GB" dirty="0" smtClean="0">
                <a:latin typeface="Comic Sans MS" pitchFamily="66" charset="0"/>
              </a:rPr>
              <a:t>Not contained in any region</a:t>
            </a:r>
            <a:r>
              <a:rPr lang="en-GB" sz="1300" dirty="0" smtClean="0"/>
              <a:t/>
            </a:r>
            <a:br>
              <a:rPr lang="en-GB" sz="1300" dirty="0" smtClean="0"/>
            </a:br>
            <a:r>
              <a:rPr lang="en-GB" sz="1300" dirty="0" smtClean="0"/>
              <a:t> </a:t>
            </a:r>
            <a:r>
              <a:rPr lang="en-GB" sz="1300" dirty="0" smtClean="0">
                <a:solidFill>
                  <a:srgbClr val="010103"/>
                </a:solidFill>
              </a:rPr>
              <a:t>**** is not contained in any region</a:t>
            </a:r>
            <a:endParaRPr lang="en-US" dirty="0" smtClean="0">
              <a:solidFill>
                <a:srgbClr val="010103"/>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z="3200" dirty="0" smtClean="0"/>
              <a:t>Debugging</a:t>
            </a:r>
          </a:p>
        </p:txBody>
      </p:sp>
      <p:sp>
        <p:nvSpPr>
          <p:cNvPr id="35844" name="Rectangle 3"/>
          <p:cNvSpPr>
            <a:spLocks noGrp="1" noChangeArrowheads="1"/>
          </p:cNvSpPr>
          <p:nvPr>
            <p:ph idx="1"/>
          </p:nvPr>
        </p:nvSpPr>
        <p:spPr>
          <a:xfrm>
            <a:off x="679450" y="1052513"/>
            <a:ext cx="7924800" cy="5310187"/>
          </a:xfrm>
        </p:spPr>
        <p:txBody>
          <a:bodyPr/>
          <a:lstStyle/>
          <a:p>
            <a:pPr eaLnBrk="1" hangingPunct="1">
              <a:lnSpc>
                <a:spcPct val="90000"/>
              </a:lnSpc>
              <a:buFont typeface="Wingdings" pitchFamily="2" charset="2"/>
              <a:buNone/>
            </a:pPr>
            <a:r>
              <a:rPr lang="en-GB" dirty="0" smtClean="0"/>
              <a:t>It can be easily run through Flair</a:t>
            </a:r>
          </a:p>
        </p:txBody>
      </p:sp>
      <p:sp>
        <p:nvSpPr>
          <p:cNvPr id="35842" name="Rectangle 12"/>
          <p:cNvSpPr>
            <a:spLocks noGrp="1" noChangeArrowheads="1"/>
          </p:cNvSpPr>
          <p:nvPr>
            <p:ph type="sldNum" sz="quarter" idx="11"/>
          </p:nvPr>
        </p:nvSpPr>
        <p:spPr>
          <a:noFill/>
        </p:spPr>
        <p:txBody>
          <a:bodyPr/>
          <a:lstStyle/>
          <a:p>
            <a:fld id="{01553F0A-AB75-401F-B577-F6A82DA6859A}" type="slidenum">
              <a:rPr lang="en-US" smtClean="0">
                <a:ea typeface="MS PGothic" pitchFamily="34" charset="-128"/>
              </a:rPr>
              <a:pPr/>
              <a:t>47</a:t>
            </a:fld>
            <a:endParaRPr lang="en-US" smtClean="0">
              <a:ea typeface="MS PGothic" pitchFamily="34" charset="-128"/>
            </a:endParaRPr>
          </a:p>
        </p:txBody>
      </p:sp>
      <p:pic>
        <p:nvPicPr>
          <p:cNvPr id="35845" name="Picture 5" descr="flair_debug.png"/>
          <p:cNvPicPr>
            <a:picLocks noChangeAspect="1"/>
          </p:cNvPicPr>
          <p:nvPr/>
        </p:nvPicPr>
        <p:blipFill>
          <a:blip r:embed="rId3" cstate="print"/>
          <a:srcRect/>
          <a:stretch>
            <a:fillRect/>
          </a:stretch>
        </p:blipFill>
        <p:spPr bwMode="auto">
          <a:xfrm>
            <a:off x="684213" y="1479550"/>
            <a:ext cx="7342187" cy="4686300"/>
          </a:xfrm>
          <a:prstGeom prst="rect">
            <a:avLst/>
          </a:prstGeom>
          <a:noFill/>
          <a:ln w="9525">
            <a:noFill/>
            <a:miter lim="800000"/>
            <a:headEnd/>
            <a:tailEnd/>
          </a:ln>
        </p:spPr>
      </p:pic>
      <p:pic>
        <p:nvPicPr>
          <p:cNvPr id="35846" name="Picture 6" descr="flair_debug1.png"/>
          <p:cNvPicPr>
            <a:picLocks noChangeAspect="1"/>
          </p:cNvPicPr>
          <p:nvPr/>
        </p:nvPicPr>
        <p:blipFill>
          <a:blip r:embed="rId4" cstate="print"/>
          <a:srcRect/>
          <a:stretch>
            <a:fillRect/>
          </a:stretch>
        </p:blipFill>
        <p:spPr bwMode="auto">
          <a:xfrm>
            <a:off x="6804025" y="3644900"/>
            <a:ext cx="2000250" cy="1809750"/>
          </a:xfrm>
          <a:prstGeom prst="rect">
            <a:avLst/>
          </a:prstGeom>
          <a:noFill/>
          <a:ln w="22225">
            <a:solidFill>
              <a:srgbClr val="FF0000"/>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5"/>
          <p:cNvSpPr>
            <a:spLocks noGrp="1" noChangeArrowheads="1"/>
          </p:cNvSpPr>
          <p:nvPr>
            <p:ph type="subTitle" sz="quarter" idx="1"/>
          </p:nvPr>
        </p:nvSpPr>
        <p:spPr/>
        <p:txBody>
          <a:bodyPr/>
          <a:lstStyle/>
          <a:p>
            <a:r>
              <a:rPr lang="en-US" smtClean="0"/>
              <a:t> </a:t>
            </a:r>
          </a:p>
        </p:txBody>
      </p:sp>
      <p:pic>
        <p:nvPicPr>
          <p:cNvPr id="53252" name="Picture 6" descr="http://lh6.ggpht.com/simplegeo/Rt3WKZOTWcI/AAAAAAAAAMA/Xf0MlC2RtSw/s800/Measures2_3D_snappoints.jpg"/>
          <p:cNvPicPr>
            <a:picLocks noChangeAspect="1" noChangeArrowheads="1"/>
          </p:cNvPicPr>
          <p:nvPr/>
        </p:nvPicPr>
        <p:blipFill>
          <a:blip r:embed="rId2" cstate="print"/>
          <a:srcRect/>
          <a:stretch>
            <a:fillRect/>
          </a:stretch>
        </p:blipFill>
        <p:spPr bwMode="auto">
          <a:xfrm>
            <a:off x="1676400" y="1600200"/>
            <a:ext cx="5761038" cy="4327525"/>
          </a:xfrm>
          <a:prstGeom prst="rect">
            <a:avLst/>
          </a:prstGeom>
          <a:noFill/>
          <a:ln w="9525">
            <a:noFill/>
            <a:miter lim="800000"/>
            <a:headEnd/>
            <a:tailEnd/>
          </a:ln>
        </p:spPr>
      </p:pic>
      <p:sp>
        <p:nvSpPr>
          <p:cNvPr id="6" name="Rectangle 2"/>
          <p:cNvSpPr txBox="1">
            <a:spLocks noChangeArrowheads="1"/>
          </p:cNvSpPr>
          <p:nvPr/>
        </p:nvSpPr>
        <p:spPr bwMode="auto">
          <a:xfrm>
            <a:off x="685800" y="304800"/>
            <a:ext cx="7772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2"/>
                </a:solidFill>
                <a:effectLst/>
                <a:uLnTx/>
                <a:uFillTx/>
                <a:latin typeface="+mj-lt"/>
                <a:ea typeface="MS PGothic" pitchFamily="34" charset="-128"/>
                <a:cs typeface="ＭＳ Ｐゴシック" charset="-128"/>
              </a:rPr>
              <a:t>Auxiliary program: </a:t>
            </a:r>
            <a:r>
              <a:rPr kumimoji="0" lang="en-US" sz="3600" b="0" i="1" u="none" strike="noStrike" kern="0" cap="none" spc="0" normalizeH="0" baseline="0" noProof="0" smtClean="0">
                <a:ln>
                  <a:noFill/>
                </a:ln>
                <a:solidFill>
                  <a:schemeClr val="tx2"/>
                </a:solidFill>
                <a:effectLst/>
                <a:uLnTx/>
                <a:uFillTx/>
                <a:latin typeface="+mj-lt"/>
                <a:ea typeface="MS PGothic" pitchFamily="34" charset="-128"/>
                <a:cs typeface="ＭＳ Ｐゴシック" charset="-128"/>
              </a:rPr>
              <a:t>SimpleGeo</a:t>
            </a:r>
            <a:endParaRPr kumimoji="0" lang="en-US" sz="3600" b="0" i="1" u="none" strike="noStrike" kern="0" cap="none" spc="0" normalizeH="0" baseline="0" noProof="0" dirty="0" smtClean="0">
              <a:ln>
                <a:noFill/>
              </a:ln>
              <a:solidFill>
                <a:schemeClr val="tx2"/>
              </a:solidFill>
              <a:effectLst/>
              <a:uLnTx/>
              <a:uFillTx/>
              <a:latin typeface="+mj-lt"/>
              <a:ea typeface="MS PGothic" pitchFamily="34" charset="-128"/>
              <a:cs typeface="ＭＳ Ｐゴシック"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Auxiliary program: </a:t>
            </a:r>
            <a:r>
              <a:rPr lang="en-US" i="1" dirty="0" err="1" smtClean="0"/>
              <a:t>SimpleGeo</a:t>
            </a:r>
            <a:endParaRPr lang="en-US" i="1" dirty="0" smtClean="0"/>
          </a:p>
        </p:txBody>
      </p:sp>
      <p:sp>
        <p:nvSpPr>
          <p:cNvPr id="54275" name="Rectangle 3"/>
          <p:cNvSpPr>
            <a:spLocks noGrp="1" noChangeArrowheads="1"/>
          </p:cNvSpPr>
          <p:nvPr>
            <p:ph idx="1"/>
          </p:nvPr>
        </p:nvSpPr>
        <p:spPr/>
        <p:txBody>
          <a:bodyPr/>
          <a:lstStyle/>
          <a:p>
            <a:r>
              <a:rPr lang="en-US" smtClean="0">
                <a:latin typeface="Comic Sans MS" pitchFamily="66" charset="0"/>
              </a:rPr>
              <a:t>SimpleGeo is an interactive solid modeler which allows for flexible and easy creation of the models via drag &amp; drop, as well as on-the-fly inspection</a:t>
            </a:r>
          </a:p>
          <a:p>
            <a:r>
              <a:rPr lang="en-US" smtClean="0">
                <a:latin typeface="Comic Sans MS" pitchFamily="66" charset="0"/>
              </a:rPr>
              <a:t>Imports existing geometries for viewing</a:t>
            </a:r>
          </a:p>
          <a:p>
            <a:r>
              <a:rPr lang="en-US" smtClean="0">
                <a:latin typeface="Comic Sans MS" pitchFamily="66" charset="0"/>
              </a:rPr>
              <a:t>Creating new geometries from scratch</a:t>
            </a:r>
          </a:p>
          <a:p>
            <a:r>
              <a:rPr lang="en-US" smtClean="0">
                <a:latin typeface="Comic Sans MS" pitchFamily="66" charset="0"/>
              </a:rPr>
              <a:t>Export to various formats (FLUKA, MCNP, MCNPX)</a:t>
            </a:r>
          </a:p>
          <a:p>
            <a:r>
              <a:rPr lang="en-US" smtClean="0">
                <a:latin typeface="Comic Sans MS" pitchFamily="66" charset="0"/>
              </a:rPr>
              <a:t>Download, Tutorials, etc.: </a:t>
            </a:r>
            <a:r>
              <a:rPr lang="en-US" smtClean="0">
                <a:hlinkClick r:id="rId2"/>
              </a:rPr>
              <a:t>http://theis.web.cern.ch/theis/simplegeo</a:t>
            </a:r>
            <a:endParaRPr lang="en-US" smtClean="0"/>
          </a:p>
          <a:p>
            <a:r>
              <a:rPr lang="en-US" smtClean="0">
                <a:latin typeface="Comic Sans MS" pitchFamily="66" charset="0"/>
              </a:rPr>
              <a:t>Operating system: Windows only</a:t>
            </a:r>
          </a:p>
          <a:p>
            <a:endParaRPr lang="en-US" smtClean="0"/>
          </a:p>
        </p:txBody>
      </p:sp>
      <p:pic>
        <p:nvPicPr>
          <p:cNvPr id="54276" name="Picture 4"/>
          <p:cNvPicPr>
            <a:picLocks noChangeAspect="1" noChangeArrowheads="1"/>
          </p:cNvPicPr>
          <p:nvPr/>
        </p:nvPicPr>
        <p:blipFill>
          <a:blip r:embed="rId3" cstate="print"/>
          <a:srcRect l="3484" t="30339" r="5951" b="24152"/>
          <a:stretch>
            <a:fillRect/>
          </a:stretch>
        </p:blipFill>
        <p:spPr bwMode="auto">
          <a:xfrm>
            <a:off x="4572000" y="4267200"/>
            <a:ext cx="4392613" cy="2027238"/>
          </a:xfrm>
          <a:prstGeom prst="rect">
            <a:avLst/>
          </a:prstGeom>
          <a:noFill/>
          <a:ln w="12700">
            <a:noFill/>
            <a:miter lim="800000"/>
            <a:headEnd type="none" w="sm" len="sm"/>
            <a:tailEnd type="none" w="sm" len="sm"/>
          </a:ln>
        </p:spPr>
      </p:pic>
      <p:grpSp>
        <p:nvGrpSpPr>
          <p:cNvPr id="54277" name="Group 5"/>
          <p:cNvGrpSpPr>
            <a:grpSpLocks/>
          </p:cNvGrpSpPr>
          <p:nvPr/>
        </p:nvGrpSpPr>
        <p:grpSpPr bwMode="auto">
          <a:xfrm>
            <a:off x="304800" y="4876800"/>
            <a:ext cx="4149725" cy="1300163"/>
            <a:chOff x="1800" y="8938"/>
            <a:chExt cx="8700" cy="2340"/>
          </a:xfrm>
        </p:grpSpPr>
        <p:pic>
          <p:nvPicPr>
            <p:cNvPr id="54278" name="Picture 6" descr="p3"/>
            <p:cNvPicPr>
              <a:picLocks noChangeAspect="1" noChangeArrowheads="1"/>
            </p:cNvPicPr>
            <p:nvPr/>
          </p:nvPicPr>
          <p:blipFill>
            <a:blip r:embed="rId4" cstate="print"/>
            <a:srcRect b="70499"/>
            <a:stretch>
              <a:fillRect/>
            </a:stretch>
          </p:blipFill>
          <p:spPr bwMode="auto">
            <a:xfrm>
              <a:off x="1800" y="8938"/>
              <a:ext cx="8640" cy="2340"/>
            </a:xfrm>
            <a:prstGeom prst="rect">
              <a:avLst/>
            </a:prstGeom>
            <a:noFill/>
            <a:ln w="9525">
              <a:noFill/>
              <a:miter lim="800000"/>
              <a:headEnd/>
              <a:tailEnd/>
            </a:ln>
          </p:spPr>
        </p:pic>
        <p:grpSp>
          <p:nvGrpSpPr>
            <p:cNvPr id="54279" name="Group 7"/>
            <p:cNvGrpSpPr>
              <a:grpSpLocks/>
            </p:cNvGrpSpPr>
            <p:nvPr/>
          </p:nvGrpSpPr>
          <p:grpSpPr bwMode="auto">
            <a:xfrm>
              <a:off x="1860" y="8989"/>
              <a:ext cx="8640" cy="2235"/>
              <a:chOff x="1860" y="8880"/>
              <a:chExt cx="8640" cy="2235"/>
            </a:xfrm>
          </p:grpSpPr>
          <p:sp>
            <p:nvSpPr>
              <p:cNvPr id="54280" name="Line 8"/>
              <p:cNvSpPr>
                <a:spLocks noChangeShapeType="1"/>
              </p:cNvSpPr>
              <p:nvPr/>
            </p:nvSpPr>
            <p:spPr bwMode="auto">
              <a:xfrm flipH="1">
                <a:off x="6765" y="8880"/>
                <a:ext cx="15" cy="2235"/>
              </a:xfrm>
              <a:prstGeom prst="line">
                <a:avLst/>
              </a:prstGeom>
              <a:noFill/>
              <a:ln w="12700">
                <a:solidFill>
                  <a:srgbClr val="0000FF"/>
                </a:solidFill>
                <a:prstDash val="dash"/>
                <a:round/>
                <a:headEnd/>
                <a:tailEnd/>
              </a:ln>
            </p:spPr>
            <p:txBody>
              <a:bodyPr/>
              <a:lstStyle/>
              <a:p>
                <a:endParaRPr lang="it-IT"/>
              </a:p>
            </p:txBody>
          </p:sp>
          <p:grpSp>
            <p:nvGrpSpPr>
              <p:cNvPr id="54281" name="Group 9"/>
              <p:cNvGrpSpPr>
                <a:grpSpLocks/>
              </p:cNvGrpSpPr>
              <p:nvPr/>
            </p:nvGrpSpPr>
            <p:grpSpPr bwMode="auto">
              <a:xfrm>
                <a:off x="1860" y="8925"/>
                <a:ext cx="8640" cy="2138"/>
                <a:chOff x="1800" y="3525"/>
                <a:chExt cx="8640" cy="2340"/>
              </a:xfrm>
            </p:grpSpPr>
            <p:sp>
              <p:nvSpPr>
                <p:cNvPr id="54283" name="Line 10"/>
                <p:cNvSpPr>
                  <a:spLocks noChangeShapeType="1"/>
                </p:cNvSpPr>
                <p:nvPr/>
              </p:nvSpPr>
              <p:spPr bwMode="auto">
                <a:xfrm>
                  <a:off x="1800" y="5155"/>
                  <a:ext cx="8640" cy="0"/>
                </a:xfrm>
                <a:prstGeom prst="line">
                  <a:avLst/>
                </a:prstGeom>
                <a:noFill/>
                <a:ln w="9525">
                  <a:solidFill>
                    <a:srgbClr val="FF0000"/>
                  </a:solidFill>
                  <a:prstDash val="dash"/>
                  <a:round/>
                  <a:headEnd/>
                  <a:tailEnd/>
                </a:ln>
              </p:spPr>
              <p:txBody>
                <a:bodyPr/>
                <a:lstStyle/>
                <a:p>
                  <a:endParaRPr lang="it-IT"/>
                </a:p>
              </p:txBody>
            </p:sp>
            <p:sp>
              <p:nvSpPr>
                <p:cNvPr id="54284" name="Line 11"/>
                <p:cNvSpPr>
                  <a:spLocks noChangeShapeType="1"/>
                </p:cNvSpPr>
                <p:nvPr/>
              </p:nvSpPr>
              <p:spPr bwMode="auto">
                <a:xfrm>
                  <a:off x="5880" y="3525"/>
                  <a:ext cx="0" cy="2340"/>
                </a:xfrm>
                <a:prstGeom prst="line">
                  <a:avLst/>
                </a:prstGeom>
                <a:noFill/>
                <a:ln w="9525">
                  <a:solidFill>
                    <a:srgbClr val="FF0000"/>
                  </a:solidFill>
                  <a:prstDash val="dash"/>
                  <a:round/>
                  <a:headEnd/>
                  <a:tailEnd/>
                </a:ln>
              </p:spPr>
              <p:txBody>
                <a:bodyPr/>
                <a:lstStyle/>
                <a:p>
                  <a:endParaRPr lang="it-IT"/>
                </a:p>
              </p:txBody>
            </p:sp>
          </p:grpSp>
          <p:sp>
            <p:nvSpPr>
              <p:cNvPr id="54282" name="Line 12"/>
              <p:cNvSpPr>
                <a:spLocks noChangeShapeType="1"/>
              </p:cNvSpPr>
              <p:nvPr/>
            </p:nvSpPr>
            <p:spPr bwMode="auto">
              <a:xfrm flipH="1">
                <a:off x="7725" y="9060"/>
                <a:ext cx="15" cy="2025"/>
              </a:xfrm>
              <a:prstGeom prst="line">
                <a:avLst/>
              </a:prstGeom>
              <a:noFill/>
              <a:ln w="19050">
                <a:solidFill>
                  <a:srgbClr val="000000"/>
                </a:solidFill>
                <a:round/>
                <a:headEnd/>
                <a:tailEnd/>
              </a:ln>
            </p:spPr>
            <p:txBody>
              <a:bodyPr/>
              <a:lstStyle/>
              <a:p>
                <a:endParaRPr lang="it-IT"/>
              </a:p>
            </p:txBody>
          </p:sp>
        </p:gr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333375"/>
            <a:ext cx="7772400" cy="609600"/>
          </a:xfrm>
        </p:spPr>
        <p:txBody>
          <a:bodyPr/>
          <a:lstStyle/>
          <a:p>
            <a:pPr eaLnBrk="1" hangingPunct="1"/>
            <a:r>
              <a:rPr lang="en-US" sz="3200" dirty="0" smtClean="0"/>
              <a:t>Name based format</a:t>
            </a:r>
          </a:p>
        </p:txBody>
      </p:sp>
      <p:sp>
        <p:nvSpPr>
          <p:cNvPr id="10243" name="Rectangle 3"/>
          <p:cNvSpPr>
            <a:spLocks noGrp="1" noChangeArrowheads="1"/>
          </p:cNvSpPr>
          <p:nvPr>
            <p:ph idx="1"/>
          </p:nvPr>
        </p:nvSpPr>
        <p:spPr>
          <a:xfrm>
            <a:off x="643508" y="980728"/>
            <a:ext cx="7888932" cy="4824536"/>
          </a:xfrm>
        </p:spPr>
        <p:txBody>
          <a:bodyPr/>
          <a:lstStyle/>
          <a:p>
            <a:pPr marL="180000" indent="-180000">
              <a:spcBef>
                <a:spcPts val="600"/>
              </a:spcBef>
              <a:buNone/>
            </a:pPr>
            <a:r>
              <a:rPr lang="en-US" dirty="0" smtClean="0">
                <a:latin typeface="Comic Sans MS" pitchFamily="66" charset="0"/>
              </a:rPr>
              <a:t>It has many advantages, the main are:</a:t>
            </a:r>
          </a:p>
          <a:p>
            <a:pPr marL="895350" indent="-185738">
              <a:spcBef>
                <a:spcPts val="600"/>
              </a:spcBef>
              <a:tabLst>
                <a:tab pos="895350" algn="l"/>
              </a:tabLst>
            </a:pPr>
            <a:r>
              <a:rPr lang="en-US" dirty="0" smtClean="0">
                <a:latin typeface="Comic Sans MS" pitchFamily="66" charset="0"/>
              </a:rPr>
              <a:t>	input parameter alignment is not necessary</a:t>
            </a:r>
          </a:p>
          <a:p>
            <a:pPr marL="895350" indent="-185738">
              <a:spcBef>
                <a:spcPts val="600"/>
              </a:spcBef>
              <a:tabLst>
                <a:tab pos="895350" algn="l"/>
              </a:tabLst>
            </a:pPr>
            <a:r>
              <a:rPr lang="en-US" dirty="0" smtClean="0">
                <a:latin typeface="Comic Sans MS" pitchFamily="66" charset="0"/>
              </a:rPr>
              <a:t>	bodies and regions are identified by </a:t>
            </a:r>
            <a:r>
              <a:rPr lang="en-US" dirty="0" smtClean="0">
                <a:solidFill>
                  <a:srgbClr val="008000"/>
                </a:solidFill>
                <a:latin typeface="Comic Sans MS" pitchFamily="66" charset="0"/>
              </a:rPr>
              <a:t>names</a:t>
            </a:r>
            <a:endParaRPr lang="en-US" dirty="0" smtClean="0">
              <a:solidFill>
                <a:srgbClr val="CC0000"/>
              </a:solidFill>
              <a:latin typeface="Comic Sans MS" pitchFamily="66" charset="0"/>
            </a:endParaRPr>
          </a:p>
          <a:p>
            <a:pPr marL="900113" indent="-190500">
              <a:spcBef>
                <a:spcPts val="600"/>
              </a:spcBef>
            </a:pPr>
            <a:r>
              <a:rPr lang="en-US" dirty="0" smtClean="0">
                <a:latin typeface="Comic Sans MS" pitchFamily="66" charset="0"/>
              </a:rPr>
              <a:t>	possible to edit the input sequence without affecting 	 	the region description (e.g. inserting a new body)</a:t>
            </a:r>
          </a:p>
          <a:p>
            <a:pPr marL="895350" indent="-185738">
              <a:spcBef>
                <a:spcPts val="600"/>
              </a:spcBef>
              <a:tabLst>
                <a:tab pos="895350" algn="l"/>
              </a:tabLst>
            </a:pPr>
            <a:r>
              <a:rPr lang="en-US" dirty="0" smtClean="0">
                <a:latin typeface="Comic Sans MS" pitchFamily="66" charset="0"/>
              </a:rPr>
              <a:t>	</a:t>
            </a:r>
            <a:r>
              <a:rPr lang="en-US" dirty="0" smtClean="0">
                <a:solidFill>
                  <a:srgbClr val="CC0000"/>
                </a:solidFill>
                <a:latin typeface="Comic Sans MS" pitchFamily="66" charset="0"/>
              </a:rPr>
              <a:t>parentheses can be used to perform complex Boolean operations</a:t>
            </a:r>
            <a:r>
              <a:rPr lang="en-US" dirty="0" smtClean="0">
                <a:latin typeface="Comic Sans MS" pitchFamily="66" charset="0"/>
              </a:rPr>
              <a:t> in the description of regions.</a:t>
            </a:r>
          </a:p>
          <a:p>
            <a:pPr marL="180000" indent="-180000" eaLnBrk="1" hangingPunct="1">
              <a:spcBef>
                <a:spcPts val="600"/>
              </a:spcBef>
              <a:buFont typeface="Wingdings" pitchFamily="2" charset="2"/>
              <a:buNone/>
            </a:pPr>
            <a:endParaRPr lang="en-US" sz="800" dirty="0" smtClean="0">
              <a:latin typeface="Comic Sans MS" pitchFamily="66" charset="0"/>
            </a:endParaRPr>
          </a:p>
          <a:p>
            <a:pPr marL="180000" indent="-180000" eaLnBrk="1" hangingPunct="1">
              <a:spcBef>
                <a:spcPts val="600"/>
              </a:spcBef>
              <a:buFont typeface="Wingdings" pitchFamily="2" charset="2"/>
              <a:buNone/>
            </a:pPr>
            <a:r>
              <a:rPr lang="en-US" dirty="0" smtClean="0">
                <a:solidFill>
                  <a:srgbClr val="CC0066"/>
                </a:solidFill>
                <a:latin typeface="Comic Sans MS" pitchFamily="66" charset="0"/>
              </a:rPr>
              <a:t>Name based format</a:t>
            </a:r>
            <a:r>
              <a:rPr lang="en-US" dirty="0" smtClean="0">
                <a:latin typeface="Comic Sans MS" pitchFamily="66" charset="0"/>
              </a:rPr>
              <a:t> input is used for both body and region</a:t>
            </a:r>
          </a:p>
          <a:p>
            <a:pPr marL="180000" indent="-180000">
              <a:spcBef>
                <a:spcPts val="600"/>
              </a:spcBef>
              <a:buNone/>
            </a:pPr>
            <a:endParaRPr lang="en-US" sz="800" dirty="0" smtClean="0">
              <a:latin typeface="Comic Sans MS" pitchFamily="66" charset="0"/>
            </a:endParaRPr>
          </a:p>
          <a:p>
            <a:pPr marL="180000" indent="-180000">
              <a:spcBef>
                <a:spcPts val="600"/>
              </a:spcBef>
              <a:buNone/>
            </a:pPr>
            <a:r>
              <a:rPr lang="en-US" dirty="0" smtClean="0">
                <a:latin typeface="Comic Sans MS" pitchFamily="66" charset="0"/>
              </a:rPr>
              <a:t>It is activated </a:t>
            </a:r>
          </a:p>
          <a:p>
            <a:pPr marL="180000" indent="-180000">
              <a:spcBef>
                <a:spcPts val="600"/>
              </a:spcBef>
              <a:buNone/>
            </a:pPr>
            <a:r>
              <a:rPr lang="en-US" dirty="0" smtClean="0">
                <a:latin typeface="Comic Sans MS" pitchFamily="66" charset="0"/>
              </a:rPr>
              <a:t> either by a </a:t>
            </a:r>
            <a:r>
              <a:rPr lang="en-US" dirty="0" smtClean="0">
                <a:solidFill>
                  <a:srgbClr val="CC0000"/>
                </a:solidFill>
                <a:latin typeface="Comic Sans MS" pitchFamily="66" charset="0"/>
              </a:rPr>
              <a:t>GLOBAL</a:t>
            </a:r>
            <a:r>
              <a:rPr lang="en-US" dirty="0" smtClean="0">
                <a:latin typeface="Comic Sans MS" pitchFamily="66" charset="0"/>
              </a:rPr>
              <a:t> command at the beginning of the input file</a:t>
            </a:r>
          </a:p>
          <a:p>
            <a:pPr marL="180000" indent="-180000">
              <a:spcBef>
                <a:spcPts val="600"/>
              </a:spcBef>
              <a:buNone/>
            </a:pPr>
            <a:r>
              <a:rPr lang="en-US" dirty="0" smtClean="0">
                <a:latin typeface="Comic Sans MS" pitchFamily="66" charset="0"/>
              </a:rPr>
              <a:t> or putting SDUM = </a:t>
            </a:r>
            <a:r>
              <a:rPr lang="en-US" dirty="0" smtClean="0">
                <a:solidFill>
                  <a:srgbClr val="000000"/>
                </a:solidFill>
                <a:latin typeface="Comic Sans MS" pitchFamily="66" charset="0"/>
              </a:rPr>
              <a:t>COMBNAME</a:t>
            </a:r>
            <a:r>
              <a:rPr lang="en-US" dirty="0" smtClean="0">
                <a:latin typeface="Comic Sans MS" pitchFamily="66" charset="0"/>
              </a:rPr>
              <a:t> in the </a:t>
            </a:r>
            <a:r>
              <a:rPr lang="en-US" dirty="0" smtClean="0">
                <a:solidFill>
                  <a:srgbClr val="CC0000"/>
                </a:solidFill>
                <a:latin typeface="Comic Sans MS" pitchFamily="66" charset="0"/>
              </a:rPr>
              <a:t>GEOBEGIN</a:t>
            </a:r>
            <a:r>
              <a:rPr lang="en-US" dirty="0" smtClean="0">
                <a:latin typeface="Comic Sans MS" pitchFamily="66" charset="0"/>
              </a:rPr>
              <a:t> card</a:t>
            </a:r>
          </a:p>
          <a:p>
            <a:pPr marL="180000" indent="-180000" eaLnBrk="1" hangingPunct="1">
              <a:spcBef>
                <a:spcPts val="600"/>
              </a:spcBef>
              <a:buFont typeface="Wingdings" pitchFamily="2" charset="2"/>
              <a:buNone/>
            </a:pPr>
            <a:endParaRPr lang="en-US" dirty="0" smtClean="0">
              <a:latin typeface="Comic Sans MS" pitchFamily="66" charset="0"/>
            </a:endParaRPr>
          </a:p>
          <a:p>
            <a:pPr marL="84138" indent="0" eaLnBrk="1" hangingPunct="1">
              <a:buFont typeface="Wingdings" pitchFamily="2" charset="2"/>
              <a:buNone/>
            </a:pPr>
            <a:endParaRPr lang="en-US" dirty="0" smtClean="0">
              <a:latin typeface="Comic Sans MS" pitchFamily="66" charset="0"/>
            </a:endParaRPr>
          </a:p>
        </p:txBody>
      </p:sp>
      <p:pic>
        <p:nvPicPr>
          <p:cNvPr id="5" name="Picture 4" descr="name_based_format.png"/>
          <p:cNvPicPr>
            <a:picLocks noChangeAspect="1"/>
          </p:cNvPicPr>
          <p:nvPr/>
        </p:nvPicPr>
        <p:blipFill>
          <a:blip r:embed="rId3" cstate="print"/>
          <a:stretch>
            <a:fillRect/>
          </a:stretch>
        </p:blipFill>
        <p:spPr>
          <a:xfrm>
            <a:off x="95809" y="5589240"/>
            <a:ext cx="8952382" cy="89523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4213" y="333375"/>
            <a:ext cx="7772400" cy="609600"/>
          </a:xfrm>
        </p:spPr>
        <p:txBody>
          <a:bodyPr/>
          <a:lstStyle/>
          <a:p>
            <a:pPr eaLnBrk="1" hangingPunct="1"/>
            <a:r>
              <a:rPr lang="en-US" sz="3200" smtClean="0"/>
              <a:t>Basic Concepts</a:t>
            </a:r>
          </a:p>
        </p:txBody>
      </p:sp>
      <p:sp>
        <p:nvSpPr>
          <p:cNvPr id="6147" name="Rectangle 3"/>
          <p:cNvSpPr>
            <a:spLocks noGrp="1" noChangeArrowheads="1"/>
          </p:cNvSpPr>
          <p:nvPr>
            <p:ph idx="1"/>
          </p:nvPr>
        </p:nvSpPr>
        <p:spPr>
          <a:xfrm>
            <a:off x="611560" y="980728"/>
            <a:ext cx="8280920" cy="5310336"/>
          </a:xfrm>
        </p:spPr>
        <p:txBody>
          <a:bodyPr/>
          <a:lstStyle/>
          <a:p>
            <a:pPr marL="84138" indent="0" eaLnBrk="1" hangingPunct="1">
              <a:lnSpc>
                <a:spcPct val="90000"/>
              </a:lnSpc>
              <a:buFont typeface="Wingdings" pitchFamily="2" charset="2"/>
              <a:buNone/>
            </a:pPr>
            <a:r>
              <a:rPr lang="en-US" dirty="0" smtClean="0">
                <a:latin typeface="Comic Sans MS" pitchFamily="66" charset="0"/>
              </a:rPr>
              <a:t>Four concepts are fundamental in the FLUKA</a:t>
            </a:r>
            <a:r>
              <a:rPr lang="en-US" dirty="0" smtClean="0">
                <a:solidFill>
                  <a:srgbClr val="800000"/>
                </a:solidFill>
                <a:latin typeface="Comic Sans MS" pitchFamily="66" charset="0"/>
              </a:rPr>
              <a:t> CG</a:t>
            </a:r>
            <a:r>
              <a:rPr lang="en-US" dirty="0" smtClean="0">
                <a:latin typeface="Comic Sans MS" pitchFamily="66" charset="0"/>
              </a:rPr>
              <a:t>:</a:t>
            </a:r>
          </a:p>
          <a:p>
            <a:pPr marL="360363" lvl="1" indent="-180975" defTabSz="447675">
              <a:lnSpc>
                <a:spcPct val="90000"/>
              </a:lnSpc>
              <a:tabLst>
                <a:tab pos="447675" algn="l"/>
                <a:tab pos="541338" algn="l"/>
              </a:tabLst>
            </a:pPr>
            <a:r>
              <a:rPr lang="en-US" sz="2000" dirty="0" smtClean="0">
                <a:solidFill>
                  <a:srgbClr val="800000"/>
                </a:solidFill>
                <a:latin typeface="Comic Sans MS" pitchFamily="66" charset="0"/>
              </a:rPr>
              <a:t>Bodies</a:t>
            </a:r>
            <a:r>
              <a:rPr lang="en-US" dirty="0" smtClean="0">
                <a:latin typeface="Comic Sans MS" pitchFamily="66" charset="0"/>
              </a:rPr>
              <a:t>: basic </a:t>
            </a:r>
            <a:r>
              <a:rPr lang="en-US" dirty="0" smtClean="0">
                <a:solidFill>
                  <a:srgbClr val="008000"/>
                </a:solidFill>
                <a:latin typeface="Comic Sans MS" pitchFamily="66" charset="0"/>
              </a:rPr>
              <a:t>convex objects</a:t>
            </a:r>
            <a:r>
              <a:rPr lang="en-US" dirty="0" smtClean="0">
                <a:latin typeface="Comic Sans MS" pitchFamily="66" charset="0"/>
              </a:rPr>
              <a:t>, plus </a:t>
            </a:r>
            <a:r>
              <a:rPr lang="en-US" dirty="0" smtClean="0">
                <a:solidFill>
                  <a:srgbClr val="008000"/>
                </a:solidFill>
                <a:latin typeface="Comic Sans MS" pitchFamily="66" charset="0"/>
              </a:rPr>
              <a:t>infinite planes</a:t>
            </a:r>
            <a:r>
              <a:rPr lang="en-US" dirty="0" smtClean="0">
                <a:latin typeface="Comic Sans MS" pitchFamily="66" charset="0"/>
              </a:rPr>
              <a:t>, </a:t>
            </a:r>
            <a:r>
              <a:rPr lang="en-US" dirty="0" smtClean="0">
                <a:solidFill>
                  <a:srgbClr val="008000"/>
                </a:solidFill>
                <a:latin typeface="Comic Sans MS" pitchFamily="66" charset="0"/>
              </a:rPr>
              <a:t>infinite cylinders</a:t>
            </a:r>
            <a:r>
              <a:rPr lang="en-US" dirty="0" smtClean="0">
                <a:latin typeface="Comic Sans MS" pitchFamily="66" charset="0"/>
              </a:rPr>
              <a:t>,</a:t>
            </a:r>
            <a:r>
              <a:rPr lang="en-US" dirty="0" smtClean="0">
                <a:solidFill>
                  <a:srgbClr val="008000"/>
                </a:solidFill>
                <a:latin typeface="Comic Sans MS" pitchFamily="66" charset="0"/>
              </a:rPr>
              <a:t> 					</a:t>
            </a:r>
            <a:r>
              <a:rPr lang="en-US" dirty="0" smtClean="0">
                <a:latin typeface="Comic Sans MS" pitchFamily="66" charset="0"/>
              </a:rPr>
              <a:t>and </a:t>
            </a:r>
            <a:r>
              <a:rPr lang="en-US" dirty="0" smtClean="0">
                <a:solidFill>
                  <a:srgbClr val="008000"/>
                </a:solidFill>
                <a:latin typeface="Comic Sans MS" pitchFamily="66" charset="0"/>
              </a:rPr>
              <a:t>generic quadric surfaces</a:t>
            </a:r>
            <a:endParaRPr lang="en-US" sz="2000" dirty="0" smtClean="0">
              <a:solidFill>
                <a:srgbClr val="008000"/>
              </a:solidFill>
              <a:latin typeface="Comic Sans MS" pitchFamily="66" charset="0"/>
            </a:endParaRPr>
          </a:p>
          <a:p>
            <a:pPr marL="360363" lvl="1" indent="-180975" defTabSz="447675" eaLnBrk="1" hangingPunct="1">
              <a:lnSpc>
                <a:spcPct val="90000"/>
              </a:lnSpc>
              <a:tabLst>
                <a:tab pos="447675" algn="l"/>
                <a:tab pos="541338" algn="l"/>
              </a:tabLst>
            </a:pPr>
            <a:r>
              <a:rPr lang="en-US" sz="2000" dirty="0" smtClean="0">
                <a:solidFill>
                  <a:srgbClr val="800000"/>
                </a:solidFill>
                <a:latin typeface="Comic Sans MS" pitchFamily="66" charset="0"/>
              </a:rPr>
              <a:t>Zones</a:t>
            </a:r>
            <a:r>
              <a:rPr lang="en-US" dirty="0" smtClean="0">
                <a:latin typeface="Comic Sans MS" pitchFamily="66" charset="0"/>
              </a:rPr>
              <a:t>: sub-regions defined only via bodies intersection and subtraction</a:t>
            </a:r>
            <a:endParaRPr lang="en-US" sz="2000" dirty="0" smtClean="0">
              <a:latin typeface="Comic Sans MS" pitchFamily="66" charset="0"/>
            </a:endParaRPr>
          </a:p>
          <a:p>
            <a:pPr marL="360363" lvl="1" indent="-180975" defTabSz="447675" eaLnBrk="1" hangingPunct="1">
              <a:lnSpc>
                <a:spcPct val="90000"/>
              </a:lnSpc>
              <a:tabLst>
                <a:tab pos="447675" algn="l"/>
                <a:tab pos="541338" algn="l"/>
              </a:tabLst>
            </a:pPr>
            <a:r>
              <a:rPr lang="en-US" sz="2000" dirty="0" smtClean="0">
                <a:solidFill>
                  <a:srgbClr val="800000"/>
                </a:solidFill>
                <a:latin typeface="Comic Sans MS" pitchFamily="66" charset="0"/>
              </a:rPr>
              <a:t>Regions</a:t>
            </a:r>
            <a:r>
              <a:rPr lang="en-US" dirty="0" smtClean="0">
                <a:latin typeface="Comic Sans MS" pitchFamily="66" charset="0"/>
              </a:rPr>
              <a:t>: defined as Boolean operations on bodies (union of zones)</a:t>
            </a:r>
            <a:endParaRPr lang="en-US" sz="2000" dirty="0" smtClean="0">
              <a:solidFill>
                <a:srgbClr val="993300"/>
              </a:solidFill>
              <a:latin typeface="Comic Sans MS" pitchFamily="66" charset="0"/>
            </a:endParaRPr>
          </a:p>
          <a:p>
            <a:pPr marL="360363" lvl="1" indent="-180975" defTabSz="447675" eaLnBrk="1" hangingPunct="1">
              <a:lnSpc>
                <a:spcPct val="90000"/>
              </a:lnSpc>
              <a:tabLst>
                <a:tab pos="447675" algn="l"/>
                <a:tab pos="541338" algn="l"/>
              </a:tabLst>
            </a:pPr>
            <a:r>
              <a:rPr lang="en-US" sz="2000" dirty="0" smtClean="0">
                <a:solidFill>
                  <a:srgbClr val="800000"/>
                </a:solidFill>
                <a:latin typeface="Comic Sans MS" pitchFamily="66" charset="0"/>
              </a:rPr>
              <a:t>Lattices</a:t>
            </a:r>
            <a:r>
              <a:rPr lang="en-US" dirty="0" smtClean="0">
                <a:latin typeface="Comic Sans MS" pitchFamily="66" charset="0"/>
              </a:rPr>
              <a:t>: duplication of existing objects (translated &amp; rotated), 							will be explained in a separate lecture</a:t>
            </a:r>
            <a:endParaRPr lang="en-US" dirty="0" smtClean="0">
              <a:solidFill>
                <a:srgbClr val="993300"/>
              </a:solidFill>
              <a:latin typeface="Comic Sans MS" pitchFamily="66" charset="0"/>
            </a:endParaRPr>
          </a:p>
          <a:p>
            <a:pPr marL="84138" indent="0" eaLnBrk="1" hangingPunct="1">
              <a:lnSpc>
                <a:spcPct val="90000"/>
              </a:lnSpc>
              <a:spcBef>
                <a:spcPct val="0"/>
              </a:spcBef>
              <a:buFont typeface="Wingdings" pitchFamily="2" charset="2"/>
              <a:buNone/>
            </a:pPr>
            <a:endParaRPr lang="en-US" dirty="0" smtClean="0">
              <a:solidFill>
                <a:srgbClr val="800000"/>
              </a:solidFill>
              <a:latin typeface="Comic Sans MS" pitchFamily="66" charset="0"/>
            </a:endParaRPr>
          </a:p>
          <a:p>
            <a:pPr marL="84138" indent="0" eaLnBrk="1" hangingPunct="1">
              <a:lnSpc>
                <a:spcPct val="90000"/>
              </a:lnSpc>
              <a:spcBef>
                <a:spcPct val="0"/>
              </a:spcBef>
              <a:buFont typeface="Wingdings" pitchFamily="2" charset="2"/>
              <a:buNone/>
            </a:pPr>
            <a:r>
              <a:rPr lang="en-US" dirty="0" smtClean="0">
                <a:solidFill>
                  <a:srgbClr val="800000"/>
                </a:solidFill>
                <a:latin typeface="Comic Sans MS" pitchFamily="66" charset="0"/>
              </a:rPr>
              <a:t>In the original CG (</a:t>
            </a:r>
            <a:r>
              <a:rPr lang="en-US" dirty="0" smtClean="0">
                <a:latin typeface="Comic Sans MS" pitchFamily="66" charset="0"/>
              </a:rPr>
              <a:t>Morse</a:t>
            </a:r>
            <a:r>
              <a:rPr lang="en-US" dirty="0" smtClean="0">
                <a:solidFill>
                  <a:srgbClr val="800000"/>
                </a:solidFill>
                <a:latin typeface="Comic Sans MS" pitchFamily="66" charset="0"/>
              </a:rPr>
              <a:t>) bodies were convex solid bodies</a:t>
            </a:r>
            <a:endParaRPr lang="en-US" dirty="0" smtClean="0">
              <a:latin typeface="Comic Sans MS" pitchFamily="66" charset="0"/>
            </a:endParaRPr>
          </a:p>
          <a:p>
            <a:pPr marL="84138" indent="0" defTabSz="541338" eaLnBrk="1" hangingPunct="1">
              <a:lnSpc>
                <a:spcPct val="90000"/>
              </a:lnSpc>
              <a:spcBef>
                <a:spcPct val="0"/>
              </a:spcBef>
              <a:buFont typeface="Wingdings" pitchFamily="2" charset="2"/>
              <a:buNone/>
            </a:pPr>
            <a:r>
              <a:rPr lang="en-US" sz="1800" dirty="0" smtClean="0">
                <a:latin typeface="Comic Sans MS" pitchFamily="66" charset="0"/>
              </a:rPr>
              <a:t>	(i.e. finite portions of space completely delimited by surfaces </a:t>
            </a:r>
          </a:p>
          <a:p>
            <a:pPr marL="84138" indent="0" defTabSz="541338" eaLnBrk="1" hangingPunct="1">
              <a:lnSpc>
                <a:spcPct val="90000"/>
              </a:lnSpc>
              <a:spcBef>
                <a:spcPct val="0"/>
              </a:spcBef>
              <a:buFont typeface="Wingdings" pitchFamily="2" charset="2"/>
              <a:buNone/>
            </a:pPr>
            <a:r>
              <a:rPr lang="en-US" sz="1800" dirty="0" smtClean="0">
                <a:latin typeface="Comic Sans MS" pitchFamily="66" charset="0"/>
              </a:rPr>
              <a:t>		of first or second degree, i.e. planes or quadrics)</a:t>
            </a:r>
          </a:p>
          <a:p>
            <a:pPr marL="84138" indent="0" defTabSz="541338" eaLnBrk="1" hangingPunct="1">
              <a:lnSpc>
                <a:spcPct val="90000"/>
              </a:lnSpc>
              <a:spcBef>
                <a:spcPct val="0"/>
              </a:spcBef>
              <a:buFont typeface="Wingdings" pitchFamily="2" charset="2"/>
              <a:buNone/>
            </a:pPr>
            <a:endParaRPr lang="en-US" dirty="0" smtClean="0">
              <a:latin typeface="Comic Sans MS" pitchFamily="66" charset="0"/>
            </a:endParaRPr>
          </a:p>
          <a:p>
            <a:pPr marL="84138" indent="0" eaLnBrk="1" hangingPunct="1">
              <a:lnSpc>
                <a:spcPct val="90000"/>
              </a:lnSpc>
              <a:spcBef>
                <a:spcPct val="0"/>
              </a:spcBef>
              <a:buFont typeface="Wingdings" pitchFamily="2" charset="2"/>
              <a:buNone/>
            </a:pPr>
            <a:r>
              <a:rPr lang="en-US" dirty="0" smtClean="0">
                <a:latin typeface="Comic Sans MS" pitchFamily="66" charset="0"/>
              </a:rPr>
              <a:t>FLUKA has been extended to include: </a:t>
            </a:r>
            <a:r>
              <a:rPr lang="en-US" dirty="0" smtClean="0">
                <a:solidFill>
                  <a:srgbClr val="800000"/>
                </a:solidFill>
                <a:latin typeface="Comic Sans MS" pitchFamily="66" charset="0"/>
              </a:rPr>
              <a:t>infinite cylinders</a:t>
            </a:r>
            <a:r>
              <a:rPr lang="en-US" dirty="0" smtClean="0">
                <a:latin typeface="Comic Sans MS" pitchFamily="66" charset="0"/>
              </a:rPr>
              <a:t> (</a:t>
            </a:r>
            <a:r>
              <a:rPr lang="en-US" sz="1800" dirty="0" smtClean="0">
                <a:latin typeface="Comic Sans MS" pitchFamily="66" charset="0"/>
              </a:rPr>
              <a:t>circular and elliptical</a:t>
            </a:r>
            <a:r>
              <a:rPr lang="en-US" dirty="0" smtClean="0">
                <a:latin typeface="Comic Sans MS" pitchFamily="66" charset="0"/>
              </a:rPr>
              <a:t>), </a:t>
            </a:r>
            <a:r>
              <a:rPr lang="en-US" dirty="0" smtClean="0">
                <a:solidFill>
                  <a:srgbClr val="800000"/>
                </a:solidFill>
                <a:latin typeface="Comic Sans MS" pitchFamily="66" charset="0"/>
              </a:rPr>
              <a:t>planes</a:t>
            </a:r>
            <a:r>
              <a:rPr lang="en-US" dirty="0" smtClean="0">
                <a:latin typeface="Comic Sans MS" pitchFamily="66" charset="0"/>
              </a:rPr>
              <a:t> (</a:t>
            </a:r>
            <a:r>
              <a:rPr lang="en-US" sz="1800" dirty="0" smtClean="0">
                <a:latin typeface="Comic Sans MS" pitchFamily="66" charset="0"/>
              </a:rPr>
              <a:t>half-spaces</a:t>
            </a:r>
            <a:r>
              <a:rPr lang="en-US" dirty="0" smtClean="0">
                <a:latin typeface="Comic Sans MS" pitchFamily="66" charset="0"/>
              </a:rPr>
              <a:t>), and generic </a:t>
            </a:r>
            <a:r>
              <a:rPr lang="en-US" dirty="0" smtClean="0">
                <a:solidFill>
                  <a:srgbClr val="800000"/>
                </a:solidFill>
                <a:latin typeface="Comic Sans MS" pitchFamily="66" charset="0"/>
              </a:rPr>
              <a:t>quadrics</a:t>
            </a:r>
            <a:r>
              <a:rPr lang="en-US" dirty="0" smtClean="0">
                <a:latin typeface="Comic Sans MS" pitchFamily="66" charset="0"/>
              </a:rPr>
              <a:t> (</a:t>
            </a:r>
            <a:r>
              <a:rPr lang="en-US" sz="1800" dirty="0" smtClean="0">
                <a:latin typeface="Comic Sans MS" pitchFamily="66" charset="0"/>
              </a:rPr>
              <a:t>surfaces described by 2</a:t>
            </a:r>
            <a:r>
              <a:rPr lang="en-US" sz="1800" baseline="30000" dirty="0" smtClean="0">
                <a:latin typeface="Comic Sans MS" pitchFamily="66" charset="0"/>
              </a:rPr>
              <a:t>nd</a:t>
            </a:r>
            <a:r>
              <a:rPr lang="en-US" sz="1800" dirty="0" smtClean="0">
                <a:latin typeface="Comic Sans MS" pitchFamily="66" charset="0"/>
              </a:rPr>
              <a:t> degree equations</a:t>
            </a:r>
            <a:r>
              <a:rPr lang="en-US" dirty="0" smtClean="0">
                <a:latin typeface="Comic Sans MS" pitchFamily="66" charset="0"/>
              </a:rPr>
              <a:t>)</a:t>
            </a:r>
            <a:br>
              <a:rPr lang="en-US" dirty="0" smtClean="0">
                <a:latin typeface="Comic Sans MS" pitchFamily="66" charset="0"/>
              </a:rPr>
            </a:br>
            <a:endParaRPr lang="en-US" dirty="0" smtClean="0">
              <a:latin typeface="Comic Sans MS" pitchFamily="66" charset="0"/>
            </a:endParaRPr>
          </a:p>
          <a:p>
            <a:pPr marL="84138" indent="0" eaLnBrk="1" hangingPunct="1">
              <a:lnSpc>
                <a:spcPct val="90000"/>
              </a:lnSpc>
              <a:spcBef>
                <a:spcPct val="0"/>
              </a:spcBef>
              <a:buFont typeface="Wingdings" pitchFamily="2" charset="2"/>
              <a:buNone/>
            </a:pPr>
            <a:r>
              <a:rPr lang="en-US" b="1" dirty="0" smtClean="0">
                <a:solidFill>
                  <a:srgbClr val="800000"/>
                </a:solidFill>
                <a:latin typeface="Comic Sans MS" pitchFamily="66" charset="0"/>
              </a:rPr>
              <a:t>Use of “infinite bodies” is encouraged</a:t>
            </a:r>
            <a:r>
              <a:rPr lang="en-US" dirty="0" smtClean="0">
                <a:latin typeface="Comic Sans MS" pitchFamily="66" charset="0"/>
              </a:rPr>
              <a:t>: input are less error-prone and tracking is faster and more accurate.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4213" y="333375"/>
            <a:ext cx="7772400" cy="609600"/>
          </a:xfrm>
        </p:spPr>
        <p:txBody>
          <a:bodyPr/>
          <a:lstStyle/>
          <a:p>
            <a:pPr eaLnBrk="1" hangingPunct="1"/>
            <a:r>
              <a:rPr lang="en-US" sz="3200" dirty="0" smtClean="0"/>
              <a:t>Basic Concepts: The Black Hole</a:t>
            </a:r>
          </a:p>
        </p:txBody>
      </p:sp>
      <p:sp>
        <p:nvSpPr>
          <p:cNvPr id="8195" name="Rectangle 3"/>
          <p:cNvSpPr>
            <a:spLocks noGrp="1" noChangeArrowheads="1"/>
          </p:cNvSpPr>
          <p:nvPr>
            <p:ph idx="1"/>
          </p:nvPr>
        </p:nvSpPr>
        <p:spPr>
          <a:xfrm>
            <a:off x="683568" y="1484561"/>
            <a:ext cx="8064896" cy="4032671"/>
          </a:xfrm>
        </p:spPr>
        <p:txBody>
          <a:bodyPr/>
          <a:lstStyle/>
          <a:p>
            <a:pPr marL="0" indent="0">
              <a:spcBef>
                <a:spcPts val="600"/>
              </a:spcBef>
              <a:spcAft>
                <a:spcPts val="0"/>
              </a:spcAft>
              <a:buNone/>
            </a:pPr>
            <a:r>
              <a:rPr lang="en-US" dirty="0" smtClean="0">
                <a:latin typeface="Comic Sans MS" pitchFamily="66" charset="0"/>
              </a:rPr>
              <a:t>All particles entering a black-hole are absorbed (they vanish)</a:t>
            </a:r>
          </a:p>
          <a:p>
            <a:pPr marL="0" indent="0">
              <a:spcBef>
                <a:spcPts val="600"/>
              </a:spcBef>
              <a:spcAft>
                <a:spcPts val="0"/>
              </a:spcAft>
              <a:buNone/>
            </a:pPr>
            <a:endParaRPr lang="en-US" dirty="0" smtClean="0">
              <a:latin typeface="Comic Sans MS" pitchFamily="66" charset="0"/>
            </a:endParaRPr>
          </a:p>
          <a:p>
            <a:pPr marL="0" indent="0">
              <a:spcBef>
                <a:spcPts val="600"/>
              </a:spcBef>
              <a:spcAft>
                <a:spcPts val="0"/>
              </a:spcAft>
              <a:buNone/>
            </a:pPr>
            <a:r>
              <a:rPr lang="en-US" b="1" u="sng" dirty="0" smtClean="0">
                <a:solidFill>
                  <a:srgbClr val="FF0000"/>
                </a:solidFill>
                <a:latin typeface="Comic Sans MS" pitchFamily="66" charset="0"/>
              </a:rPr>
              <a:t>FLUKA geometry MUST be embedded into a </a:t>
            </a:r>
            <a:r>
              <a:rPr lang="en-US" b="1" u="sng" dirty="0" smtClean="0">
                <a:solidFill>
                  <a:srgbClr val="000000"/>
                </a:solidFill>
                <a:latin typeface="Comic Sans MS" pitchFamily="66" charset="0"/>
              </a:rPr>
              <a:t>BLCKHOLE</a:t>
            </a:r>
            <a:r>
              <a:rPr lang="en-US" b="1" u="sng" dirty="0" smtClean="0">
                <a:solidFill>
                  <a:srgbClr val="FF0000"/>
                </a:solidFill>
                <a:latin typeface="Comic Sans MS" pitchFamily="66" charset="0"/>
              </a:rPr>
              <a:t> region</a:t>
            </a:r>
          </a:p>
          <a:p>
            <a:pPr marL="0" indent="0">
              <a:spcBef>
                <a:spcPts val="600"/>
              </a:spcBef>
              <a:spcAft>
                <a:spcPts val="0"/>
              </a:spcAft>
              <a:buNone/>
            </a:pPr>
            <a:r>
              <a:rPr lang="en-US" dirty="0" smtClean="0">
                <a:latin typeface="Comic Sans MS" pitchFamily="66" charset="0"/>
              </a:rPr>
              <a:t>	(to avoid tracking particles to infinity)</a:t>
            </a:r>
          </a:p>
          <a:p>
            <a:pPr marL="0" indent="0">
              <a:spcBef>
                <a:spcPts val="600"/>
              </a:spcBef>
              <a:spcAft>
                <a:spcPts val="0"/>
              </a:spcAft>
              <a:buNone/>
            </a:pPr>
            <a:endParaRPr lang="en-US" dirty="0" smtClean="0">
              <a:latin typeface="Comic Sans MS" pitchFamily="66" charset="0"/>
            </a:endParaRPr>
          </a:p>
          <a:p>
            <a:pPr marL="0" indent="0">
              <a:spcBef>
                <a:spcPts val="600"/>
              </a:spcBef>
              <a:spcAft>
                <a:spcPts val="0"/>
              </a:spcAft>
              <a:buNone/>
            </a:pPr>
            <a:r>
              <a:rPr lang="en-US" dirty="0" smtClean="0">
                <a:latin typeface="Comic Sans MS" pitchFamily="66" charset="0"/>
              </a:rPr>
              <a:t>The outer surface of the </a:t>
            </a:r>
            <a:r>
              <a:rPr lang="en-US" dirty="0" smtClean="0">
                <a:solidFill>
                  <a:srgbClr val="000000"/>
                </a:solidFill>
                <a:latin typeface="Comic Sans MS" pitchFamily="66" charset="0"/>
              </a:rPr>
              <a:t>BLCKHOLE</a:t>
            </a:r>
            <a:r>
              <a:rPr lang="en-US" dirty="0" smtClean="0">
                <a:latin typeface="Comic Sans MS" pitchFamily="66" charset="0"/>
              </a:rPr>
              <a:t> region must be a single 	closed body (e.g. a sphere).</a:t>
            </a:r>
          </a:p>
          <a:p>
            <a:pPr marL="0" indent="0" eaLnBrk="1" hangingPunct="1">
              <a:spcBef>
                <a:spcPts val="600"/>
              </a:spcBef>
              <a:spcAft>
                <a:spcPts val="0"/>
              </a:spcAft>
              <a:buFont typeface="Wingdings" pitchFamily="2" charset="2"/>
              <a:buNone/>
            </a:pPr>
            <a:endParaRPr lang="en-US" dirty="0" smtClean="0">
              <a:latin typeface="Comic Sans MS" pitchFamily="66" charset="0"/>
            </a:endParaRPr>
          </a:p>
          <a:p>
            <a:pPr marL="0" indent="0" eaLnBrk="1" hangingPunct="1">
              <a:spcBef>
                <a:spcPts val="600"/>
              </a:spcBef>
              <a:spcAft>
                <a:spcPts val="0"/>
              </a:spcAft>
              <a:buFont typeface="Wingdings" pitchFamily="2" charset="2"/>
              <a:buNone/>
            </a:pPr>
            <a:r>
              <a:rPr lang="en-US" dirty="0" smtClean="0">
                <a:latin typeface="Comic Sans MS" pitchFamily="66" charset="0"/>
              </a:rPr>
              <a:t>Further black-hole regions can be defined by the user if desired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4213" y="333375"/>
            <a:ext cx="7772400" cy="609600"/>
          </a:xfrm>
        </p:spPr>
        <p:txBody>
          <a:bodyPr/>
          <a:lstStyle/>
          <a:p>
            <a:pPr eaLnBrk="1" hangingPunct="1"/>
            <a:r>
              <a:rPr lang="en-US" sz="3200" dirty="0" smtClean="0"/>
              <a:t>Combinatorial Geometry Input</a:t>
            </a:r>
          </a:p>
        </p:txBody>
      </p:sp>
      <p:sp>
        <p:nvSpPr>
          <p:cNvPr id="9220" name="Rectangle 3"/>
          <p:cNvSpPr>
            <a:spLocks noGrp="1" noChangeArrowheads="1"/>
          </p:cNvSpPr>
          <p:nvPr>
            <p:ph idx="1"/>
          </p:nvPr>
        </p:nvSpPr>
        <p:spPr>
          <a:xfrm>
            <a:off x="611560" y="1052736"/>
            <a:ext cx="8064896" cy="5181600"/>
          </a:xfrm>
        </p:spPr>
        <p:txBody>
          <a:bodyPr/>
          <a:lstStyle/>
          <a:p>
            <a:pPr marL="0" indent="-180000" defTabSz="541338" eaLnBrk="1" hangingPunct="1">
              <a:spcBef>
                <a:spcPts val="0"/>
              </a:spcBef>
              <a:spcAft>
                <a:spcPts val="0"/>
              </a:spcAft>
              <a:buFont typeface="Wingdings" pitchFamily="2" charset="2"/>
              <a:buNone/>
              <a:defRPr/>
            </a:pPr>
            <a:r>
              <a:rPr lang="en-US" dirty="0" smtClean="0">
                <a:latin typeface="Comic Sans MS" pitchFamily="66" charset="0"/>
              </a:rPr>
              <a:t>CG input must respect the following structure:</a:t>
            </a:r>
          </a:p>
          <a:p>
            <a:pPr marL="0" indent="-180000" defTabSz="541338" eaLnBrk="1" hangingPunct="1">
              <a:spcBef>
                <a:spcPts val="0"/>
              </a:spcBef>
              <a:spcAft>
                <a:spcPts val="0"/>
              </a:spcAft>
              <a:buFont typeface="Wingdings" pitchFamily="2" charset="2"/>
              <a:buNone/>
              <a:defRPr/>
            </a:pPr>
            <a:endParaRPr lang="en-US" dirty="0" smtClean="0">
              <a:latin typeface="Comic Sans MS" pitchFamily="66" charset="0"/>
            </a:endParaRPr>
          </a:p>
          <a:p>
            <a:pPr marL="0" indent="-180000" defTabSz="360363" eaLnBrk="1" hangingPunct="1">
              <a:spcBef>
                <a:spcPts val="0"/>
              </a:spcBef>
              <a:spcAft>
                <a:spcPts val="0"/>
              </a:spcAft>
              <a:buFont typeface="Wingdings" pitchFamily="2" charset="2"/>
              <a:buNone/>
              <a:defRPr/>
            </a:pPr>
            <a:r>
              <a:rPr lang="en-US" dirty="0" smtClean="0">
                <a:latin typeface="Comic Sans MS" pitchFamily="66" charset="0"/>
              </a:rPr>
              <a:t>	</a:t>
            </a:r>
            <a:r>
              <a:rPr lang="en-US" dirty="0" smtClean="0">
                <a:solidFill>
                  <a:srgbClr val="800000"/>
                </a:solidFill>
                <a:latin typeface="Comic Sans MS" pitchFamily="66" charset="0"/>
              </a:rPr>
              <a:t>GEOBEGIN</a:t>
            </a:r>
            <a:r>
              <a:rPr lang="en-US" dirty="0" smtClean="0">
                <a:latin typeface="Comic Sans MS" pitchFamily="66" charset="0"/>
              </a:rPr>
              <a:t> card</a:t>
            </a:r>
            <a:br>
              <a:rPr lang="en-US" dirty="0" smtClean="0">
                <a:latin typeface="Comic Sans MS" pitchFamily="66" charset="0"/>
              </a:rPr>
            </a:br>
            <a:r>
              <a:rPr lang="en-US" dirty="0" smtClean="0">
                <a:latin typeface="Comic Sans MS" pitchFamily="66" charset="0"/>
              </a:rPr>
              <a:t>		</a:t>
            </a:r>
            <a:r>
              <a:rPr lang="en-US" dirty="0" smtClean="0">
                <a:solidFill>
                  <a:srgbClr val="800000"/>
                </a:solidFill>
                <a:latin typeface="Comic Sans MS" pitchFamily="66" charset="0"/>
                <a:cs typeface="MV Boli" pitchFamily="2"/>
              </a:rPr>
              <a:t>VOXELS</a:t>
            </a:r>
            <a:r>
              <a:rPr lang="en-US" dirty="0" smtClean="0">
                <a:latin typeface="Comic Sans MS" pitchFamily="66" charset="0"/>
              </a:rPr>
              <a:t> card (</a:t>
            </a:r>
            <a:r>
              <a:rPr lang="en-US" sz="1800" dirty="0" smtClean="0">
                <a:latin typeface="Comic Sans MS" pitchFamily="66" charset="0"/>
              </a:rPr>
              <a:t>optional, see advanced geometry lecture</a:t>
            </a:r>
            <a:r>
              <a:rPr lang="en-US" dirty="0" smtClean="0">
                <a:latin typeface="Comic Sans MS" pitchFamily="66" charset="0"/>
              </a:rPr>
              <a:t>) </a:t>
            </a:r>
            <a:br>
              <a:rPr lang="en-US" dirty="0" smtClean="0">
                <a:latin typeface="Comic Sans MS" pitchFamily="66" charset="0"/>
              </a:rPr>
            </a:br>
            <a:r>
              <a:rPr lang="en-US" dirty="0" smtClean="0">
                <a:latin typeface="Comic Sans MS" pitchFamily="66" charset="0"/>
              </a:rPr>
              <a:t>		Geometry title (</a:t>
            </a:r>
            <a:r>
              <a:rPr lang="en-US" sz="1800" dirty="0" smtClean="0">
                <a:latin typeface="Comic Sans MS" pitchFamily="66" charset="0"/>
              </a:rPr>
              <a:t>and reading format options</a:t>
            </a:r>
            <a:r>
              <a:rPr lang="en-US" dirty="0" smtClean="0">
                <a:latin typeface="Comic Sans MS" pitchFamily="66" charset="0"/>
              </a:rPr>
              <a:t>) </a:t>
            </a:r>
            <a:br>
              <a:rPr lang="en-US" dirty="0" smtClean="0">
                <a:latin typeface="Comic Sans MS" pitchFamily="66" charset="0"/>
              </a:rPr>
            </a:br>
            <a:r>
              <a:rPr lang="en-US" dirty="0" smtClean="0">
                <a:latin typeface="Comic Sans MS" pitchFamily="66" charset="0"/>
              </a:rPr>
              <a:t>			</a:t>
            </a:r>
            <a:r>
              <a:rPr lang="en-US" dirty="0" smtClean="0">
                <a:solidFill>
                  <a:srgbClr val="CC0066"/>
                </a:solidFill>
                <a:latin typeface="Comic Sans MS" pitchFamily="66" charset="0"/>
              </a:rPr>
              <a:t>Body data </a:t>
            </a:r>
            <a:r>
              <a:rPr lang="en-US" dirty="0" smtClean="0">
                <a:latin typeface="Comic Sans MS" pitchFamily="66" charset="0"/>
              </a:rPr>
              <a:t/>
            </a:r>
            <a:br>
              <a:rPr lang="en-US" dirty="0" smtClean="0">
                <a:latin typeface="Comic Sans MS" pitchFamily="66" charset="0"/>
              </a:rPr>
            </a:br>
            <a:r>
              <a:rPr lang="en-US" dirty="0" smtClean="0">
                <a:latin typeface="Comic Sans MS" pitchFamily="66" charset="0"/>
              </a:rPr>
              <a:t>		</a:t>
            </a:r>
            <a:r>
              <a:rPr lang="en-US" dirty="0" smtClean="0">
                <a:solidFill>
                  <a:srgbClr val="800000"/>
                </a:solidFill>
                <a:latin typeface="Comic Sans MS" pitchFamily="66" charset="0"/>
              </a:rPr>
              <a:t>END</a:t>
            </a:r>
            <a:r>
              <a:rPr lang="en-US" dirty="0" smtClean="0">
                <a:latin typeface="Comic Sans MS" pitchFamily="66" charset="0"/>
              </a:rPr>
              <a:t> card</a:t>
            </a:r>
            <a:br>
              <a:rPr lang="en-US" dirty="0" smtClean="0">
                <a:latin typeface="Comic Sans MS" pitchFamily="66" charset="0"/>
              </a:rPr>
            </a:br>
            <a:r>
              <a:rPr lang="en-US" dirty="0" smtClean="0">
                <a:latin typeface="Comic Sans MS" pitchFamily="66" charset="0"/>
              </a:rPr>
              <a:t>			</a:t>
            </a:r>
            <a:r>
              <a:rPr lang="en-US" dirty="0" smtClean="0">
                <a:solidFill>
                  <a:srgbClr val="CC0066"/>
                </a:solidFill>
                <a:latin typeface="Comic Sans MS" pitchFamily="66" charset="0"/>
              </a:rPr>
              <a:t>Region data</a:t>
            </a:r>
          </a:p>
          <a:p>
            <a:pPr marL="0" indent="-180000" defTabSz="360363">
              <a:spcBef>
                <a:spcPts val="0"/>
              </a:spcBef>
              <a:spcAft>
                <a:spcPts val="0"/>
              </a:spcAft>
              <a:buNone/>
              <a:defRPr/>
            </a:pPr>
            <a:r>
              <a:rPr lang="en-US" dirty="0" smtClean="0">
                <a:latin typeface="Comic Sans MS" pitchFamily="66" charset="0"/>
              </a:rPr>
              <a:t>		</a:t>
            </a:r>
            <a:r>
              <a:rPr lang="en-US" dirty="0" smtClean="0">
                <a:solidFill>
                  <a:srgbClr val="800000"/>
                </a:solidFill>
                <a:latin typeface="Comic Sans MS" pitchFamily="66" charset="0"/>
              </a:rPr>
              <a:t>END</a:t>
            </a:r>
            <a:r>
              <a:rPr lang="en-US" dirty="0" smtClean="0">
                <a:latin typeface="Comic Sans MS" pitchFamily="66" charset="0"/>
              </a:rPr>
              <a:t> card</a:t>
            </a:r>
          </a:p>
          <a:p>
            <a:pPr marL="0" indent="-180000" defTabSz="360363">
              <a:spcBef>
                <a:spcPts val="0"/>
              </a:spcBef>
              <a:spcAft>
                <a:spcPts val="0"/>
              </a:spcAft>
              <a:buNone/>
              <a:defRPr/>
            </a:pPr>
            <a:r>
              <a:rPr lang="en-US" dirty="0" smtClean="0">
                <a:latin typeface="Comic Sans MS" pitchFamily="66" charset="0"/>
              </a:rPr>
              <a:t>		</a:t>
            </a:r>
            <a:r>
              <a:rPr lang="en-US" dirty="0" smtClean="0">
                <a:solidFill>
                  <a:srgbClr val="800000"/>
                </a:solidFill>
                <a:latin typeface="Comic Sans MS" pitchFamily="66" charset="0"/>
              </a:rPr>
              <a:t>LATTICE</a:t>
            </a:r>
            <a:r>
              <a:rPr lang="en-US" dirty="0" smtClean="0">
                <a:latin typeface="Comic Sans MS" pitchFamily="66" charset="0"/>
              </a:rPr>
              <a:t> cards (</a:t>
            </a:r>
            <a:r>
              <a:rPr lang="en-US" sz="1800" dirty="0" smtClean="0">
                <a:latin typeface="Comic Sans MS" pitchFamily="66" charset="0"/>
              </a:rPr>
              <a:t>optional, see advanced geometry lecture</a:t>
            </a:r>
            <a:r>
              <a:rPr lang="en-US" dirty="0" smtClean="0">
                <a:latin typeface="Comic Sans MS" pitchFamily="66" charset="0"/>
              </a:rPr>
              <a:t>) </a:t>
            </a:r>
            <a:br>
              <a:rPr lang="en-US" dirty="0" smtClean="0">
                <a:latin typeface="Comic Sans MS" pitchFamily="66" charset="0"/>
              </a:rPr>
            </a:br>
            <a:r>
              <a:rPr lang="en-US" dirty="0" smtClean="0">
                <a:latin typeface="Comic Sans MS" pitchFamily="66" charset="0"/>
              </a:rPr>
              <a:t>		Region volumes </a:t>
            </a:r>
            <a:r>
              <a:rPr lang="en-US" sz="1600" dirty="0" smtClean="0">
                <a:latin typeface="Comic Sans MS" pitchFamily="66" charset="0"/>
              </a:rPr>
              <a:t>(optionally requested by a flag in the Geometry title, 									used together with the</a:t>
            </a:r>
            <a:r>
              <a:rPr lang="en-US" sz="1600" dirty="0" smtClean="0">
                <a:solidFill>
                  <a:srgbClr val="008000"/>
                </a:solidFill>
                <a:latin typeface="Comic Sans MS" pitchFamily="66" charset="0"/>
              </a:rPr>
              <a:t> SCORE</a:t>
            </a:r>
            <a:r>
              <a:rPr lang="en-US" sz="1600" dirty="0" smtClean="0">
                <a:solidFill>
                  <a:srgbClr val="800000"/>
                </a:solidFill>
                <a:latin typeface="Comic Sans MS" pitchFamily="66" charset="0"/>
              </a:rPr>
              <a:t> </a:t>
            </a:r>
            <a:r>
              <a:rPr lang="en-US" sz="1600" dirty="0" smtClean="0">
                <a:latin typeface="Comic Sans MS" pitchFamily="66" charset="0"/>
              </a:rPr>
              <a:t>command)</a:t>
            </a:r>
            <a:r>
              <a:rPr lang="en-US" sz="2400" dirty="0" smtClean="0">
                <a:latin typeface="Comic Sans MS" pitchFamily="66" charset="0"/>
              </a:rPr>
              <a:t/>
            </a:r>
            <a:br>
              <a:rPr lang="en-US" sz="2400" dirty="0" smtClean="0">
                <a:latin typeface="Comic Sans MS" pitchFamily="66" charset="0"/>
              </a:rPr>
            </a:br>
            <a:r>
              <a:rPr lang="en-US" dirty="0" smtClean="0">
                <a:latin typeface="Comic Sans MS" pitchFamily="66" charset="0"/>
              </a:rPr>
              <a:t>	</a:t>
            </a:r>
            <a:r>
              <a:rPr lang="en-US" dirty="0" smtClean="0">
                <a:solidFill>
                  <a:srgbClr val="800000"/>
                </a:solidFill>
                <a:latin typeface="Comic Sans MS" pitchFamily="66" charset="0"/>
              </a:rPr>
              <a:t>GEOEND</a:t>
            </a:r>
            <a:r>
              <a:rPr lang="en-US" dirty="0" smtClean="0">
                <a:latin typeface="Comic Sans MS" pitchFamily="66" charset="0"/>
              </a:rPr>
              <a:t> card</a:t>
            </a:r>
          </a:p>
          <a:p>
            <a:pPr marL="0" indent="-180000" defTabSz="541338" eaLnBrk="1" hangingPunct="1">
              <a:spcBef>
                <a:spcPts val="0"/>
              </a:spcBef>
              <a:spcAft>
                <a:spcPts val="0"/>
              </a:spcAft>
              <a:buFont typeface="Wingdings" pitchFamily="2" charset="2"/>
              <a:buNone/>
              <a:defRPr/>
            </a:pPr>
            <a:endParaRPr lang="en-US" dirty="0" smtClean="0">
              <a:latin typeface="Comic Sans MS" pitchFamily="66" charset="0"/>
            </a:endParaRPr>
          </a:p>
          <a:p>
            <a:pPr marL="0" indent="-180000" defTabSz="541338" eaLnBrk="1" hangingPunct="1">
              <a:spcBef>
                <a:spcPts val="0"/>
              </a:spcBef>
              <a:spcAft>
                <a:spcPts val="0"/>
              </a:spcAft>
              <a:buFont typeface="Wingdings" pitchFamily="2" charset="2"/>
              <a:buNone/>
              <a:defRPr/>
            </a:pPr>
            <a:r>
              <a:rPr lang="en-US" dirty="0" smtClean="0">
                <a:latin typeface="Comic Sans MS" pitchFamily="66" charset="0"/>
              </a:rPr>
              <a:t>Reminder for txt format input files:</a:t>
            </a:r>
          </a:p>
          <a:p>
            <a:pPr marL="0" indent="-180000" defTabSz="541338" eaLnBrk="1" hangingPunct="1">
              <a:spcBef>
                <a:spcPts val="0"/>
              </a:spcBef>
              <a:spcAft>
                <a:spcPts val="0"/>
              </a:spcAft>
              <a:buFont typeface="Wingdings" pitchFamily="2" charset="2"/>
              <a:buNone/>
              <a:defRPr/>
            </a:pPr>
            <a:r>
              <a:rPr lang="en-US" dirty="0" smtClean="0">
                <a:latin typeface="Comic Sans MS" pitchFamily="66" charset="0"/>
              </a:rPr>
              <a:t>an asterisk (*) in the 1</a:t>
            </a:r>
            <a:r>
              <a:rPr lang="en-US" baseline="30000" dirty="0" smtClean="0">
                <a:latin typeface="Comic Sans MS" pitchFamily="66" charset="0"/>
              </a:rPr>
              <a:t>st</a:t>
            </a:r>
            <a:r>
              <a:rPr lang="en-US" dirty="0" smtClean="0">
                <a:latin typeface="Comic Sans MS" pitchFamily="66" charset="0"/>
              </a:rPr>
              <a:t> column comments the line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756345" y="1990923"/>
            <a:ext cx="7920111" cy="4390405"/>
          </a:xfrm>
        </p:spPr>
        <p:txBody>
          <a:bodyPr/>
          <a:lstStyle/>
          <a:p>
            <a:pPr marL="0" indent="0" defTabSz="263525" eaLnBrk="1" hangingPunct="1">
              <a:spcBef>
                <a:spcPts val="600"/>
              </a:spcBef>
              <a:spcAft>
                <a:spcPts val="0"/>
              </a:spcAft>
              <a:buFont typeface="Wingdings" pitchFamily="2" charset="2"/>
              <a:buNone/>
            </a:pPr>
            <a:r>
              <a:rPr lang="en-US" sz="1800" dirty="0" smtClean="0">
                <a:solidFill>
                  <a:srgbClr val="008000"/>
                </a:solidFill>
                <a:latin typeface="Comic Sans MS" pitchFamily="66" charset="0"/>
              </a:rPr>
              <a:t>WHAT(1)</a:t>
            </a:r>
            <a:r>
              <a:rPr lang="en-US" sz="1800" dirty="0" smtClean="0">
                <a:latin typeface="Comic Sans MS" pitchFamily="66" charset="0"/>
              </a:rPr>
              <a:t>		not used</a:t>
            </a:r>
          </a:p>
          <a:p>
            <a:pPr marL="0" indent="0" defTabSz="263525" eaLnBrk="1" hangingPunct="1">
              <a:spcBef>
                <a:spcPts val="600"/>
              </a:spcBef>
              <a:spcAft>
                <a:spcPts val="0"/>
              </a:spcAft>
              <a:buFont typeface="Wingdings" pitchFamily="2" charset="2"/>
              <a:buNone/>
            </a:pPr>
            <a:r>
              <a:rPr lang="en-US" sz="1800" dirty="0" smtClean="0">
                <a:solidFill>
                  <a:srgbClr val="008000"/>
                </a:solidFill>
                <a:latin typeface="Comic Sans MS" pitchFamily="66" charset="0"/>
              </a:rPr>
              <a:t>WHAT(2)</a:t>
            </a:r>
            <a:r>
              <a:rPr lang="en-US" sz="1800" dirty="0" smtClean="0">
                <a:latin typeface="Comic Sans MS" pitchFamily="66" charset="0"/>
              </a:rPr>
              <a:t>		set accuracy parameter – </a:t>
            </a:r>
            <a:r>
              <a:rPr lang="en-US" sz="1800" dirty="0" smtClean="0">
                <a:solidFill>
                  <a:srgbClr val="C00000"/>
                </a:solidFill>
                <a:latin typeface="Comic Sans MS" pitchFamily="66" charset="0"/>
              </a:rPr>
              <a:t>use with extreme care !</a:t>
            </a:r>
          </a:p>
          <a:p>
            <a:pPr marL="0" indent="0" defTabSz="263525" eaLnBrk="1" hangingPunct="1">
              <a:spcBef>
                <a:spcPts val="600"/>
              </a:spcBef>
              <a:spcAft>
                <a:spcPts val="0"/>
              </a:spcAft>
              <a:buFont typeface="Wingdings" pitchFamily="2" charset="2"/>
              <a:buNone/>
            </a:pPr>
            <a:r>
              <a:rPr lang="en-US" sz="1800" dirty="0" smtClean="0">
                <a:solidFill>
                  <a:srgbClr val="008000"/>
                </a:solidFill>
                <a:latin typeface="Comic Sans MS" pitchFamily="66" charset="0"/>
              </a:rPr>
              <a:t>WHAT(3)</a:t>
            </a:r>
            <a:r>
              <a:rPr lang="en-US" sz="1800" dirty="0" smtClean="0">
                <a:latin typeface="Comic Sans MS" pitchFamily="66" charset="0"/>
              </a:rPr>
              <a:t>		</a:t>
            </a:r>
            <a:r>
              <a:rPr lang="en-US" sz="1800" dirty="0" smtClean="0">
                <a:solidFill>
                  <a:srgbClr val="663300"/>
                </a:solidFill>
                <a:latin typeface="Comic Sans MS" pitchFamily="66" charset="0"/>
              </a:rPr>
              <a:t>logical unit for the geometry input</a:t>
            </a:r>
            <a:r>
              <a:rPr lang="en-US" sz="1800" dirty="0" smtClean="0">
                <a:latin typeface="Comic Sans MS" pitchFamily="66" charset="0"/>
              </a:rPr>
              <a:t>. </a:t>
            </a:r>
            <a:br>
              <a:rPr lang="en-US" sz="1800" dirty="0" smtClean="0">
                <a:latin typeface="Comic Sans MS" pitchFamily="66" charset="0"/>
              </a:rPr>
            </a:br>
            <a:r>
              <a:rPr lang="en-US" sz="1800" dirty="0" smtClean="0">
                <a:latin typeface="Comic Sans MS" pitchFamily="66" charset="0"/>
              </a:rPr>
              <a:t>					Geometry input can be read from file; should be &gt;20.0</a:t>
            </a:r>
          </a:p>
          <a:p>
            <a:pPr marL="0" indent="0" defTabSz="263525" eaLnBrk="1" hangingPunct="1">
              <a:spcBef>
                <a:spcPts val="600"/>
              </a:spcBef>
              <a:spcAft>
                <a:spcPts val="0"/>
              </a:spcAft>
              <a:buFont typeface="Wingdings" pitchFamily="2" charset="2"/>
              <a:buNone/>
            </a:pPr>
            <a:r>
              <a:rPr lang="en-US" sz="1800" dirty="0" smtClean="0">
                <a:solidFill>
                  <a:srgbClr val="008000"/>
                </a:solidFill>
                <a:latin typeface="Comic Sans MS" pitchFamily="66" charset="0"/>
              </a:rPr>
              <a:t>WHAT(4)</a:t>
            </a:r>
            <a:r>
              <a:rPr lang="en-US" sz="1800" dirty="0" smtClean="0">
                <a:latin typeface="Comic Sans MS" pitchFamily="66" charset="0"/>
              </a:rPr>
              <a:t>		</a:t>
            </a:r>
            <a:r>
              <a:rPr lang="en-US" sz="1800" dirty="0" smtClean="0">
                <a:solidFill>
                  <a:srgbClr val="663300"/>
                </a:solidFill>
                <a:latin typeface="Comic Sans MS" pitchFamily="66" charset="0"/>
              </a:rPr>
              <a:t>logical unit for the geometry output</a:t>
            </a:r>
            <a:endParaRPr lang="en-US" sz="1800" dirty="0" smtClean="0">
              <a:latin typeface="Comic Sans MS" pitchFamily="66" charset="0"/>
            </a:endParaRPr>
          </a:p>
          <a:p>
            <a:pPr marL="0" indent="0" defTabSz="263525" eaLnBrk="1" hangingPunct="1">
              <a:spcBef>
                <a:spcPts val="600"/>
              </a:spcBef>
              <a:spcAft>
                <a:spcPts val="0"/>
              </a:spcAft>
              <a:buFont typeface="Wingdings" pitchFamily="2" charset="2"/>
              <a:buNone/>
            </a:pPr>
            <a:r>
              <a:rPr lang="en-US" sz="1800" dirty="0" smtClean="0">
                <a:latin typeface="Comic Sans MS" pitchFamily="66" charset="0"/>
              </a:rPr>
              <a:t>					Log feature; should be &gt;20.0 ; Default is standard output</a:t>
            </a:r>
          </a:p>
          <a:p>
            <a:pPr marL="0" indent="0" defTabSz="263525" eaLnBrk="1" hangingPunct="1">
              <a:spcBef>
                <a:spcPts val="600"/>
              </a:spcBef>
              <a:spcAft>
                <a:spcPts val="0"/>
              </a:spcAft>
              <a:buFont typeface="Wingdings" pitchFamily="2" charset="2"/>
              <a:buNone/>
            </a:pPr>
            <a:r>
              <a:rPr lang="en-US" sz="1800" dirty="0" smtClean="0">
                <a:solidFill>
                  <a:srgbClr val="008000"/>
                </a:solidFill>
                <a:latin typeface="Comic Sans MS" pitchFamily="66" charset="0"/>
              </a:rPr>
              <a:t>WHAT(5)</a:t>
            </a:r>
            <a:r>
              <a:rPr lang="en-US" sz="1800" dirty="0" smtClean="0">
                <a:latin typeface="Comic Sans MS" pitchFamily="66" charset="0"/>
              </a:rPr>
              <a:t>		Parenthesis optimization level (see FLUKA manual)</a:t>
            </a:r>
          </a:p>
          <a:p>
            <a:pPr marL="0" indent="0" defTabSz="263525" eaLnBrk="1" hangingPunct="1">
              <a:spcBef>
                <a:spcPts val="600"/>
              </a:spcBef>
              <a:spcAft>
                <a:spcPts val="0"/>
              </a:spcAft>
              <a:buFont typeface="Wingdings" pitchFamily="2" charset="2"/>
              <a:buNone/>
            </a:pPr>
            <a:r>
              <a:rPr lang="en-US" sz="1800" dirty="0" smtClean="0">
                <a:solidFill>
                  <a:srgbClr val="008000"/>
                </a:solidFill>
                <a:latin typeface="Comic Sans MS" pitchFamily="66" charset="0"/>
              </a:rPr>
              <a:t>WHAT(6)		</a:t>
            </a:r>
            <a:r>
              <a:rPr lang="en-US" sz="1800" dirty="0" smtClean="0">
                <a:latin typeface="Comic Sans MS" pitchFamily="66" charset="0"/>
              </a:rPr>
              <a:t>not used </a:t>
            </a:r>
          </a:p>
          <a:p>
            <a:pPr marL="0" indent="0" defTabSz="263525" eaLnBrk="1" hangingPunct="1">
              <a:spcBef>
                <a:spcPts val="600"/>
              </a:spcBef>
              <a:spcAft>
                <a:spcPts val="0"/>
              </a:spcAft>
              <a:buFont typeface="Wingdings" pitchFamily="2" charset="2"/>
              <a:buNone/>
            </a:pPr>
            <a:r>
              <a:rPr lang="en-US" sz="1800" dirty="0" smtClean="0">
                <a:solidFill>
                  <a:srgbClr val="008000"/>
                </a:solidFill>
                <a:latin typeface="Comic Sans MS" pitchFamily="66" charset="0"/>
              </a:rPr>
              <a:t>SDUM</a:t>
            </a:r>
            <a:r>
              <a:rPr lang="en-US" sz="1800" dirty="0" smtClean="0">
                <a:latin typeface="Comic Sans MS" pitchFamily="66" charset="0"/>
              </a:rPr>
              <a:t>			</a:t>
            </a:r>
            <a:r>
              <a:rPr lang="en-US" sz="1800" dirty="0" smtClean="0">
                <a:solidFill>
                  <a:srgbClr val="CC0000"/>
                </a:solidFill>
                <a:latin typeface="Comic Sans MS" pitchFamily="66" charset="0"/>
              </a:rPr>
              <a:t>COMBNAME</a:t>
            </a:r>
            <a:r>
              <a:rPr lang="en-US" sz="1800" dirty="0" smtClean="0">
                <a:latin typeface="Comic Sans MS" pitchFamily="66" charset="0"/>
              </a:rPr>
              <a:t> or </a:t>
            </a:r>
            <a:r>
              <a:rPr lang="en-US" sz="1800" dirty="0" smtClean="0">
                <a:solidFill>
                  <a:srgbClr val="CC0000"/>
                </a:solidFill>
                <a:latin typeface="Comic Sans MS" pitchFamily="66" charset="0"/>
              </a:rPr>
              <a:t>COMBINAT</a:t>
            </a:r>
          </a:p>
          <a:p>
            <a:pPr marL="0" indent="0" defTabSz="263525" eaLnBrk="1" hangingPunct="1">
              <a:spcBef>
                <a:spcPts val="600"/>
              </a:spcBef>
              <a:spcAft>
                <a:spcPts val="0"/>
              </a:spcAft>
              <a:buFont typeface="Wingdings" pitchFamily="2" charset="2"/>
              <a:buNone/>
            </a:pPr>
            <a:r>
              <a:rPr lang="en-US" sz="1800" dirty="0" smtClean="0">
                <a:latin typeface="Comic Sans MS" pitchFamily="66" charset="0"/>
              </a:rPr>
              <a:t>	</a:t>
            </a:r>
            <a:r>
              <a:rPr lang="en-US" sz="1800" dirty="0" smtClean="0">
                <a:solidFill>
                  <a:srgbClr val="CC0000"/>
                </a:solidFill>
                <a:latin typeface="Comic Sans MS" pitchFamily="66" charset="0"/>
              </a:rPr>
              <a:t>COMBNAME selects name based format, COMBINAT</a:t>
            </a:r>
            <a:r>
              <a:rPr lang="en-US" sz="1800" dirty="0" smtClean="0">
                <a:latin typeface="Comic Sans MS" pitchFamily="66" charset="0"/>
              </a:rPr>
              <a:t> fixed format</a:t>
            </a:r>
          </a:p>
          <a:p>
            <a:pPr marL="0" indent="0" defTabSz="263525" eaLnBrk="1" hangingPunct="1">
              <a:spcBef>
                <a:spcPts val="600"/>
              </a:spcBef>
              <a:spcAft>
                <a:spcPts val="0"/>
              </a:spcAft>
              <a:buFont typeface="Wingdings" pitchFamily="2" charset="2"/>
              <a:buNone/>
            </a:pPr>
            <a:r>
              <a:rPr lang="en-US" sz="1800" dirty="0" smtClean="0">
                <a:latin typeface="Comic Sans MS" pitchFamily="66" charset="0"/>
              </a:rPr>
              <a:t>	Default: COMBINAT (!)</a:t>
            </a:r>
          </a:p>
          <a:p>
            <a:pPr marL="0" indent="0" defTabSz="263525" eaLnBrk="1" hangingPunct="1">
              <a:spcBef>
                <a:spcPts val="600"/>
              </a:spcBef>
              <a:spcAft>
                <a:spcPts val="0"/>
              </a:spcAft>
              <a:buFont typeface="Wingdings" pitchFamily="2" charset="2"/>
              <a:buNone/>
            </a:pPr>
            <a:r>
              <a:rPr lang="en-US" sz="1800" dirty="0" smtClean="0">
                <a:latin typeface="Comic Sans MS" pitchFamily="66" charset="0"/>
              </a:rPr>
              <a:t>	Is overwritten by </a:t>
            </a:r>
            <a:r>
              <a:rPr lang="en-US" sz="1800" dirty="0" smtClean="0">
                <a:solidFill>
                  <a:srgbClr val="008000"/>
                </a:solidFill>
                <a:latin typeface="Comic Sans MS" pitchFamily="66" charset="0"/>
              </a:rPr>
              <a:t>WHAT(5)</a:t>
            </a:r>
            <a:r>
              <a:rPr lang="en-US" sz="1800" dirty="0" smtClean="0">
                <a:latin typeface="Comic Sans MS" pitchFamily="66" charset="0"/>
              </a:rPr>
              <a:t> of a possible </a:t>
            </a:r>
            <a:r>
              <a:rPr lang="en-US" sz="1800" dirty="0" smtClean="0">
                <a:solidFill>
                  <a:srgbClr val="CC0000"/>
                </a:solidFill>
                <a:latin typeface="Comic Sans MS" pitchFamily="66" charset="0"/>
              </a:rPr>
              <a:t>GLOBAL</a:t>
            </a:r>
            <a:r>
              <a:rPr lang="en-US" sz="1800" dirty="0" smtClean="0">
                <a:latin typeface="Comic Sans MS" pitchFamily="66" charset="0"/>
              </a:rPr>
              <a:t> card</a:t>
            </a:r>
          </a:p>
        </p:txBody>
      </p:sp>
      <p:sp>
        <p:nvSpPr>
          <p:cNvPr id="4" name="Rectangle 2"/>
          <p:cNvSpPr txBox="1">
            <a:spLocks noChangeArrowheads="1"/>
          </p:cNvSpPr>
          <p:nvPr/>
        </p:nvSpPr>
        <p:spPr>
          <a:xfrm>
            <a:off x="684213" y="333375"/>
            <a:ext cx="7772400" cy="6096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GEOBEGIN card</a:t>
            </a:r>
          </a:p>
        </p:txBody>
      </p:sp>
      <p:pic>
        <p:nvPicPr>
          <p:cNvPr id="6" name="Picture 5" descr="name_based_format.png"/>
          <p:cNvPicPr>
            <a:picLocks noChangeAspect="1"/>
          </p:cNvPicPr>
          <p:nvPr/>
        </p:nvPicPr>
        <p:blipFill>
          <a:blip r:embed="rId3" cstate="print"/>
          <a:stretch>
            <a:fillRect/>
          </a:stretch>
        </p:blipFill>
        <p:spPr>
          <a:xfrm>
            <a:off x="95809" y="1021594"/>
            <a:ext cx="8952382" cy="89523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_fluka">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Theme_fluka</Template>
  <TotalTime>1890</TotalTime>
  <Words>1862</Words>
  <Application>Microsoft Office PowerPoint</Application>
  <PresentationFormat>Overhead</PresentationFormat>
  <Paragraphs>528</Paragraphs>
  <Slides>49</Slides>
  <Notes>30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Theme_fluka</vt:lpstr>
      <vt:lpstr>Slide 1</vt:lpstr>
      <vt:lpstr>Introduction</vt:lpstr>
      <vt:lpstr>Introduction</vt:lpstr>
      <vt:lpstr>Geometry input format</vt:lpstr>
      <vt:lpstr>Name based format</vt:lpstr>
      <vt:lpstr>Basic Concepts</vt:lpstr>
      <vt:lpstr>Basic Concepts: The Black Hole</vt:lpstr>
      <vt:lpstr>Combinatorial Geometry Input</vt:lpstr>
      <vt:lpstr>Slide 9</vt:lpstr>
      <vt:lpstr>Slide 10</vt:lpstr>
      <vt:lpstr>Bodies</vt:lpstr>
      <vt:lpstr>Bodies</vt:lpstr>
      <vt:lpstr>Bodies</vt:lpstr>
      <vt:lpstr>Infinite half-space parallel to coordinate axis</vt:lpstr>
      <vt:lpstr>Arbitrarily orientated infinite half-space: PLA</vt:lpstr>
      <vt:lpstr>Rectangular Parallelepiped: RPP</vt:lpstr>
      <vt:lpstr>Slide 17</vt:lpstr>
      <vt:lpstr>Sphere</vt:lpstr>
      <vt:lpstr>Circular cylinder</vt:lpstr>
      <vt:lpstr>Infinite cylinders</vt:lpstr>
      <vt:lpstr>Arbitrary generic quadric: QUA</vt:lpstr>
      <vt:lpstr>Regions</vt:lpstr>
      <vt:lpstr>Concept</vt:lpstr>
      <vt:lpstr>Regions</vt:lpstr>
      <vt:lpstr>Regions</vt:lpstr>
      <vt:lpstr>Regions Boolean expression</vt:lpstr>
      <vt:lpstr>Meaning of + and - operators</vt:lpstr>
      <vt:lpstr>Meaning of the + and – operators</vt:lpstr>
      <vt:lpstr>Meaning of + and - operators</vt:lpstr>
      <vt:lpstr>Meaning of the | (OR) operator</vt:lpstr>
      <vt:lpstr>Geometry Example “F” shaped target</vt:lpstr>
      <vt:lpstr>Geometry example “F”: Bodies</vt:lpstr>
      <vt:lpstr>Geometry example “F”: REGIONS</vt:lpstr>
      <vt:lpstr>Geometry example “F”: input file</vt:lpstr>
      <vt:lpstr>Geometry example “F”: input</vt:lpstr>
      <vt:lpstr>Example: Igloo</vt:lpstr>
      <vt:lpstr>Example: Igloo</vt:lpstr>
      <vt:lpstr>Remarks</vt:lpstr>
      <vt:lpstr>Important Notes</vt:lpstr>
      <vt:lpstr>Precision Errors</vt:lpstr>
      <vt:lpstr>Slide 41</vt:lpstr>
      <vt:lpstr>Geometry Errors and Debugging</vt:lpstr>
      <vt:lpstr>Geometry Errors</vt:lpstr>
      <vt:lpstr>Geometry Errors</vt:lpstr>
      <vt:lpstr>Debugging</vt:lpstr>
      <vt:lpstr>Debugging</vt:lpstr>
      <vt:lpstr>Debugging</vt:lpstr>
      <vt:lpstr>Slide 48</vt:lpstr>
      <vt:lpstr>Auxiliary program: SimpleGeo</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Vasilis Vlachoudis</dc:creator>
  <cp:lastModifiedBy>roberto</cp:lastModifiedBy>
  <cp:revision>1070</cp:revision>
  <cp:lastPrinted>2004-07-08T08:47:15Z</cp:lastPrinted>
  <dcterms:created xsi:type="dcterms:W3CDTF">2008-09-26T20:08:27Z</dcterms:created>
  <dcterms:modified xsi:type="dcterms:W3CDTF">2012-04-27T12:48:16Z</dcterms:modified>
</cp:coreProperties>
</file>