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74" r:id="rId2"/>
    <p:sldId id="412" r:id="rId3"/>
    <p:sldId id="413" r:id="rId4"/>
    <p:sldId id="414" r:id="rId5"/>
    <p:sldId id="403" r:id="rId6"/>
    <p:sldId id="407" r:id="rId7"/>
    <p:sldId id="359" r:id="rId8"/>
    <p:sldId id="402" r:id="rId9"/>
    <p:sldId id="369" r:id="rId10"/>
    <p:sldId id="408" r:id="rId11"/>
    <p:sldId id="409" r:id="rId12"/>
    <p:sldId id="405" r:id="rId13"/>
    <p:sldId id="410" r:id="rId14"/>
    <p:sldId id="411" r:id="rId15"/>
    <p:sldId id="370" r:id="rId16"/>
    <p:sldId id="371" r:id="rId17"/>
    <p:sldId id="374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63" r:id="rId27"/>
    <p:sldId id="364" r:id="rId28"/>
    <p:sldId id="388" r:id="rId29"/>
    <p:sldId id="365" r:id="rId30"/>
    <p:sldId id="389" r:id="rId31"/>
    <p:sldId id="366" r:id="rId32"/>
    <p:sldId id="398" r:id="rId33"/>
  </p:sldIdLst>
  <p:sldSz cx="9144000" cy="6858000" type="overhead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  <a:srgbClr val="000000"/>
    <a:srgbClr val="FFFF99"/>
    <a:srgbClr val="FFFFCC"/>
    <a:srgbClr val="ECD882"/>
    <a:srgbClr val="A7018F"/>
    <a:srgbClr val="010103"/>
    <a:srgbClr val="FFCCCC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17" autoAdjust="0"/>
  </p:normalViewPr>
  <p:slideViewPr>
    <p:cSldViewPr>
      <p:cViewPr varScale="1">
        <p:scale>
          <a:sx n="48" d="100"/>
          <a:sy n="48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048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2" tIns="46116" rIns="92232" bIns="46116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0"/>
            <a:ext cx="3078047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2" tIns="46116" rIns="92232" bIns="46116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560"/>
            <a:ext cx="3078048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2" tIns="46116" rIns="92232" bIns="46116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9723560"/>
            <a:ext cx="3078047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2" tIns="46116" rIns="92232" bIns="4611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1862DCF3-6CCF-48DF-AA59-9DC06CA57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26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8762" cy="54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t" anchorCtr="0" compatLnSpc="1">
            <a:prstTxWarp prst="textNoShape">
              <a:avLst/>
            </a:prstTxWarp>
          </a:bodyPr>
          <a:lstStyle>
            <a:lvl1pPr defTabSz="9112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556" y="0"/>
            <a:ext cx="3128912" cy="54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787400"/>
            <a:ext cx="5138738" cy="3854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335" y="4877009"/>
            <a:ext cx="5214338" cy="456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57404"/>
            <a:ext cx="3048762" cy="46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b" anchorCtr="0" compatLnSpc="1">
            <a:prstTxWarp prst="textNoShape">
              <a:avLst/>
            </a:prstTxWarp>
          </a:bodyPr>
          <a:lstStyle>
            <a:lvl1pPr defTabSz="9112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556" y="9757404"/>
            <a:ext cx="3128912" cy="46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/>
            </a:lvl1pPr>
          </a:lstStyle>
          <a:p>
            <a:pPr>
              <a:defRPr/>
            </a:pPr>
            <a:fld id="{8322B5DC-5016-4BE9-94A8-3C9452F05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20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EE95D-81BA-4088-AC2A-B2F27D10529B}" type="slidenum">
              <a:rPr lang="en-US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Arc 9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D7462FE-00C6-4534-B1EB-7169FEFF4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6" descr="logo3000x20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88913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EE85-ED9C-4723-93B5-5340E777B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028EF-D13F-453D-BD64-8869A1B91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438A-7835-43C2-B3BE-AB2893FF3D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32E5-03C5-4E49-A3CE-0DF7A8C813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13E2D-556C-4C85-BA4B-9FA2A8418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AB8A-85D7-42FA-A00C-4974CBA87B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2547-3DF7-44F6-8364-925429495B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FAB0-9A55-43E7-B716-2F61430E3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F49F-3187-463A-AB18-B61A8AD10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09766A-4F7A-4829-979B-16B5D90AAE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/>
        </p:nvSpPr>
        <p:spPr bwMode="auto">
          <a:xfrm>
            <a:off x="2627313" y="6248400"/>
            <a:ext cx="44640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eaLnBrk="0" hangingPunct="0"/>
            <a:endParaRPr lang="en-GB" sz="1200">
              <a:solidFill>
                <a:srgbClr val="40458C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7384"/>
            <a:ext cx="91455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logo3000x2000ligh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2060575"/>
            <a:ext cx="8208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4508500" y="3365500"/>
            <a:ext cx="1397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4508500" y="3365500"/>
            <a:ext cx="1397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48735" y="4586351"/>
            <a:ext cx="576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000" dirty="0"/>
          </a:p>
          <a:p>
            <a:pPr marL="342900" indent="-342900" algn="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0" dirty="0" smtClean="0"/>
              <a:t>FLUKA Beginner’s Course</a:t>
            </a:r>
            <a:endParaRPr lang="en-US" sz="2000" b="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7228" y="1822222"/>
            <a:ext cx="73651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lang="en-US" sz="4000" b="0" dirty="0" smtClean="0">
                <a:solidFill>
                  <a:schemeClr val="tx2"/>
                </a:solidFill>
              </a:rPr>
              <a:t>Flair Geometry Editor – Part II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Body Mouse Steps </a:t>
            </a:r>
            <a:r>
              <a:rPr lang="en-US" baseline="30000" dirty="0" smtClean="0"/>
              <a:t>[1/2]</a:t>
            </a:r>
            <a:endParaRPr lang="en-US" baseline="30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9450" y="1052736"/>
            <a:ext cx="799700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800000"/>
                </a:solidFill>
              </a:rPr>
              <a:t>default dimension/radius </a:t>
            </a:r>
            <a:r>
              <a:rPr lang="en-US" dirty="0" smtClean="0"/>
              <a:t>of all new bodies is </a:t>
            </a:r>
            <a:r>
              <a:rPr lang="en-US" dirty="0" smtClean="0">
                <a:solidFill>
                  <a:srgbClr val="800000"/>
                </a:solidFill>
              </a:rPr>
              <a:t>one grid unit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XYP, ZXP, YZP</a:t>
            </a:r>
            <a:r>
              <a:rPr lang="en-US" dirty="0" smtClean="0"/>
              <a:t>: Viewport should not be parallel to body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Location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PLA</a:t>
            </a:r>
            <a:r>
              <a:rPr lang="en-US" dirty="0" smtClean="0"/>
              <a:t>: </a:t>
            </a:r>
            <a:r>
              <a:rPr lang="en-US" b="1" dirty="0" smtClean="0">
                <a:sym typeface="Symbol"/>
              </a:rPr>
              <a:t></a:t>
            </a:r>
            <a:r>
              <a:rPr lang="en-US" dirty="0" smtClean="0"/>
              <a:t> viewport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Location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Second point belonging on the plane</a:t>
            </a:r>
            <a:endParaRPr lang="en-US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RPP</a:t>
            </a:r>
            <a:r>
              <a:rPr lang="en-US" dirty="0" smtClean="0">
                <a:sym typeface="Wingdings" pitchFamily="2" charset="2"/>
              </a:rPr>
              <a:t>: symmetric around the w-axis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Location  Outer corner on the viewing plane</a:t>
            </a:r>
            <a:endParaRPr lang="en-US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BOX</a:t>
            </a:r>
            <a:r>
              <a:rPr lang="en-US" dirty="0" smtClean="0">
                <a:sym typeface="Wingdings" pitchFamily="2" charset="2"/>
              </a:rPr>
              <a:t>: XY plane // viewport, Z vector = </a:t>
            </a:r>
            <a:r>
              <a:rPr lang="en-US" b="1" dirty="0" smtClean="0">
                <a:sym typeface="Wingdings" pitchFamily="2" charset="2"/>
              </a:rPr>
              <a:t>-w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Location  X-vector end  Move outer plane</a:t>
            </a:r>
            <a:endParaRPr lang="en-US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WED</a:t>
            </a:r>
            <a:r>
              <a:rPr lang="en-US" dirty="0" smtClean="0">
                <a:sym typeface="Wingdings" pitchFamily="2" charset="2"/>
              </a:rPr>
              <a:t>: as in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BOX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Location  X-vector  Y-vector (forced </a:t>
            </a:r>
            <a:r>
              <a:rPr lang="en-US" b="1" dirty="0" smtClean="0">
                <a:solidFill>
                  <a:srgbClr val="000000"/>
                </a:solidFill>
                <a:sym typeface="Symbol"/>
              </a:rPr>
              <a:t>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X)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8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Body Mouse Steps </a:t>
            </a:r>
            <a:r>
              <a:rPr lang="en-US" baseline="30000" dirty="0" smtClean="0"/>
              <a:t>[2/2]</a:t>
            </a:r>
            <a:endParaRPr lang="en-US" baseline="30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9450" y="1052736"/>
            <a:ext cx="799700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RCC</a:t>
            </a:r>
            <a:r>
              <a:rPr lang="en-US" dirty="0" smtClean="0"/>
              <a:t>: Height will be lying on viewport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Location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Height  Radius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REC</a:t>
            </a:r>
            <a:r>
              <a:rPr lang="en-US" dirty="0" smtClean="0"/>
              <a:t>: </a:t>
            </a:r>
            <a:r>
              <a:rPr lang="en-US" dirty="0"/>
              <a:t>Height will be lying on viewport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00"/>
                </a:solidFill>
              </a:rPr>
              <a:t>Location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Height 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Radius-X [ Radius-Y </a:t>
            </a:r>
            <a:r>
              <a:rPr lang="en-US" sz="1400" dirty="0" smtClean="0">
                <a:sym typeface="Wingdings" pitchFamily="2" charset="2"/>
              </a:rPr>
              <a:t>if </a:t>
            </a:r>
            <a:r>
              <a:rPr lang="en-US" sz="1400" dirty="0">
                <a:sym typeface="Wingdings" pitchFamily="2" charset="2"/>
              </a:rPr>
              <a:t>viewport permits it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]</a:t>
            </a:r>
            <a:endParaRPr lang="en-US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XCC, YCC, ZCC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Location 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Radius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XEC, YEC, ZEC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i="1" dirty="0" smtClean="0">
                <a:sym typeface="Wingdings" pitchFamily="2" charset="2"/>
              </a:rPr>
              <a:t>be careful on the chosen viewport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Location 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Radius-X [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Radius-Y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if viewport permits </a:t>
            </a:r>
            <a:r>
              <a:rPr lang="en-US" sz="1800" dirty="0" smtClean="0">
                <a:sym typeface="Wingdings" pitchFamily="2" charset="2"/>
              </a:rPr>
              <a:t>it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TRC</a:t>
            </a:r>
            <a:r>
              <a:rPr lang="en-US" dirty="0" smtClean="0">
                <a:sym typeface="Wingdings" pitchFamily="2" charset="2"/>
              </a:rPr>
              <a:t>:</a:t>
            </a:r>
            <a:r>
              <a:rPr lang="en-US" dirty="0"/>
              <a:t> Height will be lying on viewport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Location 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Height 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Apex radius  Base Radius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ARB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en-US" dirty="0" smtClean="0">
                <a:sym typeface="Wingdings" pitchFamily="2" charset="2"/>
              </a:rPr>
              <a:t>not possible for the moment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QUA: </a:t>
            </a:r>
            <a:r>
              <a:rPr lang="en-US" dirty="0" smtClean="0">
                <a:sym typeface="Wingdings" pitchFamily="2" charset="2"/>
              </a:rPr>
              <a:t>will generate a sphere at desired location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Location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Default: Body SEGMENTS ARE ONLY VISIBLE when they represent borders of </a:t>
            </a:r>
            <a:r>
              <a:rPr lang="en-US" dirty="0" smtClean="0">
                <a:solidFill>
                  <a:srgbClr val="008000"/>
                </a:solidFill>
              </a:rPr>
              <a:t>REGION</a:t>
            </a:r>
            <a:r>
              <a:rPr lang="en-US" dirty="0" smtClean="0"/>
              <a:t>s</a:t>
            </a:r>
          </a:p>
          <a:p>
            <a:r>
              <a:rPr lang="en-US" dirty="0" smtClean="0"/>
              <a:t>In order to make them visible (to be able to visually select them):</a:t>
            </a:r>
          </a:p>
          <a:p>
            <a:pPr lvl="1"/>
            <a:r>
              <a:rPr lang="en-US" dirty="0" smtClean="0"/>
              <a:t>Select the body (from the list box, or from its visible segment) and</a:t>
            </a:r>
          </a:p>
          <a:p>
            <a:pPr marL="457200" lvl="1" indent="0">
              <a:buNone/>
            </a:pPr>
            <a:r>
              <a:rPr lang="en-US" dirty="0" smtClean="0"/>
              <a:t>Perform one of these actions:</a:t>
            </a:r>
          </a:p>
          <a:p>
            <a:pPr lvl="2"/>
            <a:r>
              <a:rPr lang="en-US" sz="1800" dirty="0" smtClean="0"/>
              <a:t>Go to the </a:t>
            </a:r>
            <a:r>
              <a:rPr lang="en-US" sz="1800" dirty="0" smtClean="0">
                <a:solidFill>
                  <a:srgbClr val="000000"/>
                </a:solidFill>
              </a:rPr>
              <a:t>Attributes</a:t>
            </a:r>
            <a:r>
              <a:rPr lang="en-US" sz="1800" dirty="0" smtClean="0"/>
              <a:t> and click on </a:t>
            </a:r>
            <a:r>
              <a:rPr lang="en-US" sz="1800" dirty="0" smtClean="0">
                <a:solidFill>
                  <a:srgbClr val="800000"/>
                </a:solidFill>
              </a:rPr>
              <a:t>Visible [X]</a:t>
            </a:r>
            <a:r>
              <a:rPr lang="en-US" sz="1800" dirty="0" smtClean="0"/>
              <a:t> check box</a:t>
            </a:r>
          </a:p>
          <a:p>
            <a:pPr lvl="2"/>
            <a:r>
              <a:rPr lang="en-US" sz="1800" dirty="0" smtClean="0">
                <a:solidFill>
                  <a:srgbClr val="800000"/>
                </a:solidFill>
              </a:rPr>
              <a:t>Right-click </a:t>
            </a:r>
            <a:r>
              <a:rPr lang="en-US" sz="1800" dirty="0" smtClean="0">
                <a:solidFill>
                  <a:srgbClr val="800000"/>
                </a:solidFill>
                <a:sym typeface="Wingdings" pitchFamily="2" charset="2"/>
              </a:rPr>
              <a:t> Visibility  Set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Shortcut [</a:t>
            </a:r>
            <a:r>
              <a:rPr lang="en-US" sz="1800" b="1" dirty="0" smtClean="0">
                <a:solidFill>
                  <a:srgbClr val="800000"/>
                </a:solidFill>
                <a:sym typeface="Wingdings" pitchFamily="2" charset="2"/>
              </a:rPr>
              <a:t>v</a:t>
            </a:r>
            <a:r>
              <a:rPr lang="en-US" sz="1800" dirty="0" smtClean="0">
                <a:sym typeface="Wingdings" pitchFamily="2" charset="2"/>
              </a:rPr>
              <a:t>]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Icon on Toolbar</a:t>
            </a:r>
          </a:p>
          <a:p>
            <a:r>
              <a:rPr lang="en-US" dirty="0" smtClean="0">
                <a:sym typeface="Wingdings" pitchFamily="2" charset="2"/>
              </a:rPr>
              <a:t>Wireframe (experimental)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display an approximate 3D wireframe of the bodies. Useful to select or visualize bodies that do not intersect the viewport</a:t>
            </a:r>
          </a:p>
          <a:p>
            <a:pPr lvl="1"/>
            <a:r>
              <a:rPr lang="en-US" dirty="0"/>
              <a:t>Go to the Attributes and click on </a:t>
            </a:r>
            <a:r>
              <a:rPr lang="en-US" dirty="0" smtClean="0">
                <a:solidFill>
                  <a:srgbClr val="800000"/>
                </a:solidFill>
              </a:rPr>
              <a:t>Wireframe [X</a:t>
            </a:r>
            <a:r>
              <a:rPr lang="en-US" dirty="0">
                <a:solidFill>
                  <a:srgbClr val="800000"/>
                </a:solidFill>
              </a:rPr>
              <a:t>]</a:t>
            </a:r>
            <a:r>
              <a:rPr lang="en-US" dirty="0"/>
              <a:t> check box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Right-click </a:t>
            </a:r>
            <a:r>
              <a:rPr lang="en-US" dirty="0">
                <a:solidFill>
                  <a:srgbClr val="8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Wireframe </a:t>
            </a:r>
            <a:r>
              <a:rPr lang="en-US" dirty="0">
                <a:solidFill>
                  <a:srgbClr val="800000"/>
                </a:solidFill>
                <a:sym typeface="Wingdings" pitchFamily="2" charset="2"/>
              </a:rPr>
              <a:t> Set</a:t>
            </a:r>
          </a:p>
          <a:p>
            <a:pPr lvl="1"/>
            <a:r>
              <a:rPr lang="en-US" dirty="0">
                <a:sym typeface="Wingdings" pitchFamily="2" charset="2"/>
              </a:rPr>
              <a:t>Shortcut 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b="1" dirty="0" smtClean="0">
                <a:solidFill>
                  <a:srgbClr val="800000"/>
                </a:solidFill>
                <a:sym typeface="Wingdings" pitchFamily="2" charset="2"/>
              </a:rPr>
              <a:t>#</a:t>
            </a:r>
            <a:r>
              <a:rPr lang="en-US" dirty="0" smtClean="0">
                <a:sym typeface="Wingdings" pitchFamily="2" charset="2"/>
              </a:rPr>
              <a:t>]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Icon on Toolbar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28" y="3861048"/>
            <a:ext cx="273600" cy="27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82" y="6165304"/>
            <a:ext cx="273600" cy="27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09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Editing </a:t>
            </a:r>
            <a:r>
              <a:rPr lang="en-US" baseline="30000" dirty="0" smtClean="0"/>
              <a:t>[1/2]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30" y="1143000"/>
            <a:ext cx="5688434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Text:</a:t>
            </a:r>
          </a:p>
          <a:p>
            <a:r>
              <a:rPr lang="en-US" dirty="0" smtClean="0"/>
              <a:t>Bodies can be edited by typing the correct coordinates in the </a:t>
            </a:r>
            <a:r>
              <a:rPr lang="en-US" dirty="0" smtClean="0">
                <a:solidFill>
                  <a:srgbClr val="000000"/>
                </a:solidFill>
              </a:rPr>
              <a:t>Properties</a:t>
            </a:r>
            <a:r>
              <a:rPr lang="en-US" dirty="0" smtClean="0"/>
              <a:t> or in Flair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Graphically:</a:t>
            </a:r>
          </a:p>
          <a:p>
            <a:r>
              <a:rPr lang="en-US" dirty="0" smtClean="0"/>
              <a:t>Select the body and the action handler(s) will be displayed</a:t>
            </a:r>
          </a:p>
          <a:p>
            <a:r>
              <a:rPr lang="en-US" dirty="0" smtClean="0"/>
              <a:t>Click with the mouse a second time:</a:t>
            </a:r>
          </a:p>
          <a:p>
            <a:pPr lvl="1"/>
            <a:r>
              <a:rPr lang="en-US" dirty="0" smtClean="0"/>
              <a:t>on the small circle to freely move [</a:t>
            </a:r>
            <a:r>
              <a:rPr lang="en-US" b="1" dirty="0" smtClean="0">
                <a:solidFill>
                  <a:srgbClr val="800000"/>
                </a:solidFill>
              </a:rPr>
              <a:t>g</a:t>
            </a:r>
            <a:r>
              <a:rPr lang="en-US" dirty="0" smtClean="0"/>
              <a:t>]</a:t>
            </a:r>
            <a:r>
              <a:rPr lang="en-US" dirty="0" err="1" smtClean="0"/>
              <a:t>rab</a:t>
            </a:r>
            <a:endParaRPr lang="en-US" dirty="0" smtClean="0"/>
          </a:p>
          <a:p>
            <a:pPr lvl="1"/>
            <a:r>
              <a:rPr lang="en-US" dirty="0"/>
              <a:t>on the large circle to rotate [</a:t>
            </a:r>
            <a:r>
              <a:rPr lang="en-US" b="1" dirty="0" smtClean="0">
                <a:solidFill>
                  <a:srgbClr val="800000"/>
                </a:solidFill>
              </a:rPr>
              <a:t>r</a:t>
            </a:r>
            <a:r>
              <a:rPr lang="en-US" dirty="0" smtClean="0"/>
              <a:t>]</a:t>
            </a:r>
            <a:r>
              <a:rPr lang="en-US" dirty="0" err="1" smtClean="0"/>
              <a:t>otate</a:t>
            </a:r>
            <a:r>
              <a:rPr lang="en-US" dirty="0" smtClean="0"/>
              <a:t> around </a:t>
            </a:r>
            <a:r>
              <a:rPr lang="en-US" b="1" dirty="0" smtClean="0"/>
              <a:t>w</a:t>
            </a:r>
            <a:r>
              <a:rPr lang="en-US" dirty="0" smtClean="0"/>
              <a:t> axis</a:t>
            </a:r>
          </a:p>
          <a:p>
            <a:pPr lvl="1"/>
            <a:r>
              <a:rPr lang="en-US" dirty="0" smtClean="0"/>
              <a:t>on the </a:t>
            </a:r>
            <a:r>
              <a:rPr lang="en-US" dirty="0" smtClean="0">
                <a:solidFill>
                  <a:srgbClr val="800000"/>
                </a:solidFill>
              </a:rPr>
              <a:t>red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blue</a:t>
            </a:r>
            <a:r>
              <a:rPr lang="en-US" dirty="0" smtClean="0"/>
              <a:t> line to move but locked on X, Y or Z axis</a:t>
            </a:r>
          </a:p>
          <a:p>
            <a:pPr lvl="1"/>
            <a:r>
              <a:rPr lang="en-US" dirty="0" smtClean="0"/>
              <a:t>Hitting [</a:t>
            </a:r>
            <a:r>
              <a:rPr lang="en-US" b="1" dirty="0" smtClean="0">
                <a:solidFill>
                  <a:srgbClr val="800000"/>
                </a:solidFill>
              </a:rPr>
              <a:t>x</a:t>
            </a:r>
            <a:r>
              <a:rPr lang="en-US" dirty="0" smtClean="0"/>
              <a:t>], [</a:t>
            </a:r>
            <a:r>
              <a:rPr lang="en-US" b="1" dirty="0" smtClean="0">
                <a:solidFill>
                  <a:srgbClr val="800000"/>
                </a:solidFill>
              </a:rPr>
              <a:t>y</a:t>
            </a:r>
            <a:r>
              <a:rPr lang="en-US" dirty="0" smtClean="0"/>
              <a:t>], [</a:t>
            </a:r>
            <a:r>
              <a:rPr lang="en-US" b="1" dirty="0" smtClean="0">
                <a:solidFill>
                  <a:srgbClr val="800000"/>
                </a:solidFill>
              </a:rPr>
              <a:t>z</a:t>
            </a:r>
            <a:r>
              <a:rPr lang="en-US" dirty="0" smtClean="0"/>
              <a:t>] while moving a body toggles the locking on the axis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1259632" y="3841599"/>
            <a:ext cx="432048" cy="432048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4" name="Straight Connector 13"/>
          <p:cNvCxnSpPr>
            <a:stCxn id="9" idx="6"/>
          </p:cNvCxnSpPr>
          <p:nvPr/>
        </p:nvCxnSpPr>
        <p:spPr bwMode="auto">
          <a:xfrm>
            <a:off x="1691680" y="4057623"/>
            <a:ext cx="115212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475656" y="2708920"/>
            <a:ext cx="0" cy="113268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79512" y="2708920"/>
            <a:ext cx="2592288" cy="2592288"/>
          </a:xfrm>
          <a:prstGeom prst="ellipse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5301208"/>
            <a:ext cx="1755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Rotate handle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4221088"/>
            <a:ext cx="161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Move handle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680" y="3676962"/>
            <a:ext cx="1775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Move locked on X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02495" y="2636272"/>
            <a:ext cx="1775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Move locked on Y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7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Editing </a:t>
            </a:r>
            <a:r>
              <a:rPr lang="en-US" baseline="30000" dirty="0" smtClean="0"/>
              <a:t>[2/2]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143000"/>
            <a:ext cx="5688434" cy="5181600"/>
          </a:xfrm>
        </p:spPr>
        <p:txBody>
          <a:bodyPr/>
          <a:lstStyle/>
          <a:p>
            <a:r>
              <a:rPr lang="en-US" sz="1800" dirty="0" smtClean="0"/>
              <a:t>When a body is selected and the action handlers are shown you can either click ‘n drag the handlers for moving, rotating, resizing the object: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TRC</a:t>
            </a:r>
            <a:r>
              <a:rPr lang="en-US" sz="1800" dirty="0" smtClean="0"/>
              <a:t> example, click `n drag: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On the </a:t>
            </a:r>
            <a:r>
              <a:rPr lang="en-US" sz="1800" dirty="0" smtClean="0">
                <a:solidFill>
                  <a:srgbClr val="800000"/>
                </a:solidFill>
              </a:rPr>
              <a:t>base plane</a:t>
            </a:r>
            <a:r>
              <a:rPr lang="en-US" sz="1800" dirty="0" smtClean="0"/>
              <a:t>, to move it perpendicular </a:t>
            </a:r>
            <a:r>
              <a:rPr lang="en-US" sz="1800" b="1" dirty="0">
                <a:solidFill>
                  <a:srgbClr val="000000"/>
                </a:solidFill>
                <a:sym typeface="Symbol"/>
              </a:rPr>
              <a:t></a:t>
            </a:r>
            <a:r>
              <a:rPr lang="en-US" sz="1800" dirty="0" smtClean="0"/>
              <a:t> to height vector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On the </a:t>
            </a:r>
            <a:r>
              <a:rPr lang="en-US" sz="1800" dirty="0" smtClean="0">
                <a:solidFill>
                  <a:srgbClr val="800000"/>
                </a:solidFill>
              </a:rPr>
              <a:t>small square handler </a:t>
            </a:r>
            <a:r>
              <a:rPr lang="en-US" sz="1800" dirty="0" smtClean="0"/>
              <a:t>on the apex plane, to freely move the height, axis or normal of body</a:t>
            </a:r>
            <a:br>
              <a:rPr lang="en-US" sz="1800" dirty="0" smtClean="0"/>
            </a:br>
            <a:r>
              <a:rPr lang="en-US" sz="1800" i="1" dirty="0" smtClean="0"/>
              <a:t>This handler appears only if it lies on the viewing plane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On the </a:t>
            </a:r>
            <a:r>
              <a:rPr lang="en-US" sz="1800" dirty="0" smtClean="0">
                <a:solidFill>
                  <a:srgbClr val="800000"/>
                </a:solidFill>
              </a:rPr>
              <a:t>apex plane</a:t>
            </a:r>
            <a:r>
              <a:rPr lang="en-US" sz="1800" dirty="0" smtClean="0"/>
              <a:t>, to move it perpendicular to the height vector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On the </a:t>
            </a:r>
            <a:r>
              <a:rPr lang="en-US" sz="1800" dirty="0" smtClean="0">
                <a:solidFill>
                  <a:srgbClr val="800000"/>
                </a:solidFill>
              </a:rPr>
              <a:t>conic surface close to the apex </a:t>
            </a:r>
            <a:r>
              <a:rPr lang="en-US" sz="1800" dirty="0" smtClean="0"/>
              <a:t>to resize the </a:t>
            </a:r>
            <a:r>
              <a:rPr lang="en-US" sz="1800" dirty="0" err="1" smtClean="0"/>
              <a:t>appex</a:t>
            </a:r>
            <a:r>
              <a:rPr lang="en-US" sz="1800" dirty="0" smtClean="0"/>
              <a:t> radius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On the </a:t>
            </a:r>
            <a:r>
              <a:rPr lang="en-US" sz="1800" dirty="0" smtClean="0">
                <a:solidFill>
                  <a:srgbClr val="800000"/>
                </a:solidFill>
              </a:rPr>
              <a:t>conic surface close to the base </a:t>
            </a:r>
            <a:r>
              <a:rPr lang="en-US" sz="1800" dirty="0" smtClean="0"/>
              <a:t>to resize the base radius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8762"/>
            <a:ext cx="24193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93305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295688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5636" y="255677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16" idx="1"/>
          </p:cNvCxnSpPr>
          <p:nvPr/>
        </p:nvCxnSpPr>
        <p:spPr bwMode="auto">
          <a:xfrm flipH="1" flipV="1">
            <a:off x="2411760" y="3068960"/>
            <a:ext cx="288032" cy="8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101029" y="2780928"/>
            <a:ext cx="475134" cy="1196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101029" y="2348880"/>
            <a:ext cx="94707" cy="4079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74296" y="206084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10748" y="3873224"/>
            <a:ext cx="475134" cy="1196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1187624" y="4333166"/>
            <a:ext cx="94707" cy="4079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187624" y="468507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8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43000"/>
            <a:ext cx="6914728" cy="5181600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rgbClr val="008000"/>
                </a:solidFill>
              </a:rPr>
              <a:t>REGION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800000"/>
                </a:solidFill>
              </a:rPr>
              <a:t>Right-Click</a:t>
            </a:r>
            <a:r>
              <a:rPr lang="en-US" dirty="0" smtClean="0"/>
              <a:t> or [</a:t>
            </a:r>
            <a:r>
              <a:rPr lang="en-US" b="1" dirty="0" smtClean="0">
                <a:solidFill>
                  <a:srgbClr val="800000"/>
                </a:solidFill>
              </a:rPr>
              <a:t>R</a:t>
            </a:r>
            <a:r>
              <a:rPr lang="en-US" dirty="0" smtClean="0"/>
              <a:t>] or </a:t>
            </a:r>
            <a:r>
              <a:rPr lang="en-US" dirty="0"/>
              <a:t>[</a:t>
            </a:r>
            <a:r>
              <a:rPr lang="en-US" b="1" dirty="0">
                <a:solidFill>
                  <a:srgbClr val="800000"/>
                </a:solidFill>
              </a:rPr>
              <a:t>Space</a:t>
            </a:r>
            <a:r>
              <a:rPr lang="en-US" dirty="0"/>
              <a:t>] or [</a:t>
            </a:r>
            <a:r>
              <a:rPr lang="en-US" b="1" dirty="0">
                <a:solidFill>
                  <a:srgbClr val="800000"/>
                </a:solidFill>
              </a:rPr>
              <a:t>Ins</a:t>
            </a:r>
            <a:r>
              <a:rPr lang="en-US" dirty="0"/>
              <a:t>]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Immediately the properties </a:t>
            </a:r>
            <a:r>
              <a:rPr lang="en-US" dirty="0" err="1" smtClean="0">
                <a:sym typeface="Wingdings" pitchFamily="2" charset="2"/>
              </a:rPr>
              <a:t>listbox</a:t>
            </a:r>
            <a:r>
              <a:rPr lang="en-US" dirty="0" smtClean="0">
                <a:sym typeface="Wingdings" pitchFamily="2" charset="2"/>
              </a:rPr>
              <a:t> will be activated to edit the name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Renaming </a:t>
            </a:r>
            <a:r>
              <a:rPr lang="en-US" dirty="0">
                <a:sym typeface="Wingdings" pitchFamily="2" charset="2"/>
              </a:rPr>
              <a:t>a region will automatically rename any reference to it without asking the </a:t>
            </a:r>
            <a:r>
              <a:rPr lang="en-US" dirty="0" smtClean="0">
                <a:sym typeface="Wingdings" pitchFamily="2" charset="2"/>
              </a:rPr>
              <a:t>user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When changing the material or transformation of a region flair will automatically add the appropriate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ASSIGNMAT</a:t>
            </a:r>
            <a:r>
              <a:rPr lang="en-US" dirty="0" smtClean="0">
                <a:sym typeface="Wingdings" pitchFamily="2" charset="2"/>
              </a:rPr>
              <a:t> and/or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LATTICE</a:t>
            </a:r>
            <a:r>
              <a:rPr lang="en-US" dirty="0" smtClean="0">
                <a:sym typeface="Wingdings" pitchFamily="2" charset="2"/>
              </a:rPr>
              <a:t> cards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However deleting a region will not delete the associated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ASSIGNMAT</a:t>
            </a:r>
            <a:r>
              <a:rPr lang="en-US" dirty="0" smtClean="0">
                <a:sym typeface="Wingdings" pitchFamily="2" charset="2"/>
              </a:rPr>
              <a:t> and/or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LATTICE</a:t>
            </a:r>
            <a:r>
              <a:rPr lang="en-US" dirty="0" smtClean="0">
                <a:sym typeface="Wingdings" pitchFamily="2" charset="2"/>
              </a:rPr>
              <a:t> cards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editing</a:t>
            </a:r>
            <a:r>
              <a:rPr lang="en-US" baseline="30000" dirty="0" smtClean="0"/>
              <a:t> [1/2]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624" y="1143000"/>
            <a:ext cx="7634808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With the keyboard: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Add</a:t>
            </a:r>
            <a:r>
              <a:rPr lang="en-US" dirty="0" smtClean="0"/>
              <a:t>: Enter an expression in the “</a:t>
            </a:r>
            <a:r>
              <a:rPr lang="en-US" dirty="0" smtClean="0">
                <a:solidFill>
                  <a:srgbClr val="800000"/>
                </a:solidFill>
              </a:rPr>
              <a:t>+zone</a:t>
            </a:r>
            <a:r>
              <a:rPr lang="en-US" dirty="0" smtClean="0"/>
              <a:t>” field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Modify</a:t>
            </a:r>
            <a:r>
              <a:rPr lang="en-US" dirty="0" smtClean="0"/>
              <a:t>: Select the zone to modify and alter with the keyboard the zone expression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Delete</a:t>
            </a:r>
            <a:r>
              <a:rPr lang="en-US" dirty="0" smtClean="0"/>
              <a:t>: Select the zone and then </a:t>
            </a:r>
            <a:r>
              <a:rPr lang="en-US" dirty="0" err="1" smtClean="0">
                <a:solidFill>
                  <a:srgbClr val="800000"/>
                </a:solidFill>
              </a:rPr>
              <a:t>Right-Click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Delete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or hit the [</a:t>
            </a:r>
            <a:r>
              <a:rPr lang="en-US" b="1" dirty="0" smtClean="0">
                <a:solidFill>
                  <a:srgbClr val="800000"/>
                </a:solidFill>
                <a:sym typeface="Wingdings" pitchFamily="2" charset="2"/>
              </a:rPr>
              <a:t>Del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]</a:t>
            </a:r>
            <a:r>
              <a:rPr lang="en-US" dirty="0" smtClean="0">
                <a:sym typeface="Wingdings" pitchFamily="2" charset="2"/>
              </a:rPr>
              <a:t> key INSIDE the Property </a:t>
            </a:r>
            <a:r>
              <a:rPr lang="en-US" dirty="0" err="1" smtClean="0">
                <a:sym typeface="Wingdings" pitchFamily="2" charset="2"/>
              </a:rPr>
              <a:t>Listbox</a:t>
            </a:r>
            <a:r>
              <a:rPr lang="en-US" dirty="0" smtClean="0">
                <a:sym typeface="Wingdings" pitchFamily="2" charset="2"/>
              </a:rPr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1640" y="4365104"/>
            <a:ext cx="6883808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Reminder: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zone is a </a:t>
            </a:r>
            <a:r>
              <a:rPr lang="en-US" dirty="0" err="1" smtClean="0">
                <a:solidFill>
                  <a:srgbClr val="000000"/>
                </a:solidFill>
              </a:rPr>
              <a:t>subregion</a:t>
            </a:r>
            <a:r>
              <a:rPr lang="en-US" dirty="0" smtClean="0">
                <a:solidFill>
                  <a:srgbClr val="000000"/>
                </a:solidFill>
              </a:rPr>
              <a:t> expressed in terms of + and – only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e.g.	REGION   +a +b | +c –d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contains two zones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zone01: +a +b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zone02: +c –d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editing </a:t>
            </a:r>
            <a:r>
              <a:rPr lang="en-US" baseline="30000" dirty="0" smtClean="0"/>
              <a:t>[2/2]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Graphically:</a:t>
            </a:r>
          </a:p>
          <a:p>
            <a:r>
              <a:rPr lang="en-US" sz="1800" dirty="0" smtClean="0">
                <a:sym typeface="Wingdings" pitchFamily="2" charset="2"/>
              </a:rPr>
              <a:t>First select the desired region to add/modify the zone</a:t>
            </a:r>
            <a:endParaRPr lang="en-US" sz="1800" i="1" u="sng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1800" dirty="0" smtClean="0">
                <a:solidFill>
                  <a:srgbClr val="800000"/>
                </a:solidFill>
              </a:rPr>
              <a:t>Add</a:t>
            </a:r>
            <a:r>
              <a:rPr lang="en-US" sz="1800" dirty="0" smtClean="0"/>
              <a:t> a new zone:</a:t>
            </a:r>
          </a:p>
          <a:p>
            <a:pPr lvl="1"/>
            <a:r>
              <a:rPr lang="en-US" sz="1600" dirty="0" smtClean="0"/>
              <a:t>Verify that there is no zone selected in the property </a:t>
            </a:r>
            <a:r>
              <a:rPr lang="en-US" sz="1600" dirty="0" err="1" smtClean="0"/>
              <a:t>listbox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If there is any hit </a:t>
            </a:r>
            <a:r>
              <a:rPr lang="en-US" sz="1600" dirty="0" smtClean="0">
                <a:solidFill>
                  <a:srgbClr val="800000"/>
                </a:solidFill>
              </a:rPr>
              <a:t>Esc</a:t>
            </a:r>
            <a:r>
              <a:rPr lang="en-US" sz="1600" dirty="0" smtClean="0"/>
              <a:t>ape to unselect them</a:t>
            </a:r>
          </a:p>
          <a:p>
            <a:pPr lvl="1"/>
            <a:r>
              <a:rPr lang="en-US" sz="1600" dirty="0" smtClean="0"/>
              <a:t>Add on the selection the bodies representing the borders of the zone</a:t>
            </a:r>
          </a:p>
          <a:p>
            <a:pPr lvl="1"/>
            <a:r>
              <a:rPr lang="en-US" sz="1600" dirty="0" smtClean="0"/>
              <a:t>Click on </a:t>
            </a:r>
            <a:r>
              <a:rPr lang="en-US" sz="1600" dirty="0" smtClean="0">
                <a:solidFill>
                  <a:srgbClr val="800000"/>
                </a:solidFill>
              </a:rPr>
              <a:t>Right-click</a:t>
            </a:r>
            <a:r>
              <a:rPr lang="en-US" sz="1600" dirty="0" smtClean="0"/>
              <a:t> or [</a:t>
            </a:r>
            <a:r>
              <a:rPr lang="en-US" sz="1600" dirty="0" smtClean="0">
                <a:solidFill>
                  <a:srgbClr val="800000"/>
                </a:solidFill>
              </a:rPr>
              <a:t>Space</a:t>
            </a:r>
            <a:r>
              <a:rPr lang="en-US" sz="1600" dirty="0" smtClean="0"/>
              <a:t>]-&gt;</a:t>
            </a:r>
            <a:r>
              <a:rPr lang="en-US" sz="1600" dirty="0" smtClean="0">
                <a:solidFill>
                  <a:srgbClr val="800000"/>
                </a:solidFill>
              </a:rPr>
              <a:t>Zone</a:t>
            </a:r>
            <a:r>
              <a:rPr lang="en-US" sz="1600" dirty="0" smtClean="0"/>
              <a:t>      or with [</a:t>
            </a:r>
            <a:r>
              <a:rPr lang="en-US" sz="1600" b="1" dirty="0" smtClean="0">
                <a:solidFill>
                  <a:srgbClr val="800000"/>
                </a:solidFill>
              </a:rPr>
              <a:t>D</a:t>
            </a:r>
            <a:r>
              <a:rPr lang="en-US" sz="1600" dirty="0" smtClean="0"/>
              <a:t>]</a:t>
            </a:r>
            <a:r>
              <a:rPr lang="en-US" sz="1600" dirty="0" err="1" smtClean="0"/>
              <a:t>efine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i="1" dirty="0" smtClean="0"/>
              <a:t>capital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Move the mouse and click </a:t>
            </a: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in one of the viewports a point that should belong to the wished zone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Automatically the zone expression will be created</a:t>
            </a:r>
          </a:p>
          <a:p>
            <a:r>
              <a:rPr lang="en-US" sz="1800" dirty="0" smtClean="0">
                <a:solidFill>
                  <a:srgbClr val="800000"/>
                </a:solidFill>
                <a:sym typeface="Wingdings" pitchFamily="2" charset="2"/>
              </a:rPr>
              <a:t>Modify/Edit an existing zone</a:t>
            </a:r>
            <a:r>
              <a:rPr lang="en-US" sz="1800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Select the </a:t>
            </a: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zone either on the property </a:t>
            </a:r>
            <a:r>
              <a:rPr lang="en-US" sz="1600" dirty="0" err="1" smtClean="0">
                <a:solidFill>
                  <a:srgbClr val="800000"/>
                </a:solidFill>
                <a:sym typeface="Wingdings" pitchFamily="2" charset="2"/>
              </a:rPr>
              <a:t>listbox</a:t>
            </a: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or </a:t>
            </a: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graphically in any viewport clicking a point </a:t>
            </a:r>
            <a:r>
              <a:rPr lang="en-US" sz="1600" dirty="0" smtClean="0">
                <a:sym typeface="Wingdings" pitchFamily="2" charset="2"/>
              </a:rPr>
              <a:t>that belongs to it</a:t>
            </a:r>
          </a:p>
          <a:p>
            <a:pPr lvl="1"/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Automatically all bodies involved in the zone expression will be selected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With the zone selected, select or unselect additional bodies if needed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Then like in the “Add a new zone” click on “</a:t>
            </a: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Zone</a:t>
            </a:r>
            <a:r>
              <a:rPr lang="en-US" sz="1600" dirty="0" smtClean="0">
                <a:sym typeface="Wingdings" pitchFamily="2" charset="2"/>
              </a:rPr>
              <a:t>” or with [</a:t>
            </a:r>
            <a:r>
              <a:rPr lang="en-US" sz="1600" b="1" dirty="0" smtClean="0">
                <a:solidFill>
                  <a:srgbClr val="800000"/>
                </a:solidFill>
                <a:sym typeface="Wingdings" pitchFamily="2" charset="2"/>
              </a:rPr>
              <a:t>d</a:t>
            </a:r>
            <a:r>
              <a:rPr lang="en-US" sz="1600" dirty="0" smtClean="0">
                <a:sym typeface="Wingdings" pitchFamily="2" charset="2"/>
              </a:rPr>
              <a:t>]</a:t>
            </a:r>
            <a:r>
              <a:rPr lang="en-US" sz="1600" dirty="0" err="1" smtClean="0">
                <a:sym typeface="Wingdings" pitchFamily="2" charset="2"/>
              </a:rPr>
              <a:t>efine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(</a:t>
            </a:r>
            <a:r>
              <a:rPr lang="en-US" sz="1600" i="1" dirty="0" smtClean="0">
                <a:sym typeface="Wingdings" pitchFamily="2" charset="2"/>
              </a:rPr>
              <a:t>small</a:t>
            </a:r>
            <a:r>
              <a:rPr lang="en-US" sz="1600" dirty="0" smtClean="0">
                <a:sym typeface="Wingdings" pitchFamily="2" charset="2"/>
              </a:rPr>
              <a:t>) and click on point that belongs to it</a:t>
            </a:r>
            <a:endParaRPr lang="en-US" sz="1600" dirty="0" smtClean="0"/>
          </a:p>
          <a:p>
            <a:pPr>
              <a:buNone/>
            </a:pP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72" y="2976957"/>
            <a:ext cx="273600" cy="2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Editing: Example</a:t>
            </a:r>
            <a:r>
              <a:rPr lang="en-US" baseline="30000" dirty="0" smtClean="0"/>
              <a:t> [1/7]</a:t>
            </a:r>
            <a:endParaRPr lang="en-US" baseline="30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9450" y="4293096"/>
            <a:ext cx="7924800" cy="2031504"/>
          </a:xfrm>
        </p:spPr>
        <p:txBody>
          <a:bodyPr/>
          <a:lstStyle/>
          <a:p>
            <a:r>
              <a:rPr lang="en-US" dirty="0" smtClean="0"/>
              <a:t>In this example we will create a sphere with a cylindrical hole cut with a tilted plane (@ 30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First we have to create all necessary bodies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sphere</a:t>
            </a:r>
          </a:p>
          <a:p>
            <a:pPr lvl="1"/>
            <a:r>
              <a:rPr lang="en-US" dirty="0" smtClean="0"/>
              <a:t>infinite </a:t>
            </a:r>
            <a:r>
              <a:rPr lang="en-US" dirty="0" smtClean="0">
                <a:solidFill>
                  <a:srgbClr val="800000"/>
                </a:solidFill>
              </a:rPr>
              <a:t>cylinder</a:t>
            </a:r>
          </a:p>
          <a:p>
            <a:pPr lvl="1"/>
            <a:r>
              <a:rPr lang="en-US" dirty="0" smtClean="0"/>
              <a:t>tilted </a:t>
            </a:r>
            <a:r>
              <a:rPr lang="en-US" dirty="0" smtClean="0">
                <a:solidFill>
                  <a:srgbClr val="800000"/>
                </a:solidFill>
              </a:rPr>
              <a:t>plane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example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3419475" cy="2943225"/>
          </a:xfrm>
          <a:prstGeom prst="rect">
            <a:avLst/>
          </a:prstGeom>
        </p:spPr>
      </p:pic>
      <p:pic>
        <p:nvPicPr>
          <p:cNvPr id="7" name="Picture 6" descr="example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96752"/>
            <a:ext cx="341947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Editing: Example</a:t>
            </a:r>
            <a:r>
              <a:rPr lang="en-US" baseline="30000" dirty="0" smtClean="0"/>
              <a:t> [2/7]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79450" y="1143000"/>
            <a:ext cx="4252590" cy="5181600"/>
          </a:xfrm>
        </p:spPr>
        <p:txBody>
          <a:bodyPr/>
          <a:lstStyle/>
          <a:p>
            <a:pPr marL="360363" indent="-360363"/>
            <a:r>
              <a:rPr lang="en-US" sz="1800" dirty="0" smtClean="0"/>
              <a:t>Then we add a new REGION</a:t>
            </a:r>
            <a:br>
              <a:rPr lang="en-US" sz="1800" dirty="0" smtClean="0"/>
            </a:br>
            <a:r>
              <a:rPr lang="en-US" sz="1800" dirty="0" smtClean="0"/>
              <a:t>[</a:t>
            </a:r>
            <a:r>
              <a:rPr lang="en-US" sz="1800" b="1" dirty="0" smtClean="0">
                <a:solidFill>
                  <a:srgbClr val="800000"/>
                </a:solidFill>
              </a:rPr>
              <a:t>Spacebar</a:t>
            </a:r>
            <a:r>
              <a:rPr lang="en-US" sz="1800" dirty="0" smtClean="0"/>
              <a:t>]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800000"/>
                </a:solidFill>
                <a:sym typeface="Wingdings" pitchFamily="2" charset="2"/>
              </a:rPr>
              <a:t>Region</a:t>
            </a:r>
            <a:endParaRPr lang="en-US" sz="1800" dirty="0">
              <a:solidFill>
                <a:srgbClr val="800000"/>
              </a:solidFill>
              <a:sym typeface="Wingdings" pitchFamily="2" charset="2"/>
            </a:endParaRPr>
          </a:p>
          <a:p>
            <a:pPr marL="360363" indent="-360363"/>
            <a:r>
              <a:rPr lang="en-US" sz="1800" dirty="0" smtClean="0"/>
              <a:t>The region expression is empty</a:t>
            </a:r>
          </a:p>
          <a:p>
            <a:pPr marL="360363" indent="-360363"/>
            <a:r>
              <a:rPr lang="en-US" sz="1800" dirty="0" smtClean="0"/>
              <a:t>Type-in the name and select the appropriate material</a:t>
            </a:r>
          </a:p>
          <a:p>
            <a:pPr marL="360363" indent="-360363"/>
            <a:r>
              <a:rPr lang="en-US" sz="1800" dirty="0" smtClean="0"/>
              <a:t>Press [</a:t>
            </a:r>
            <a:r>
              <a:rPr lang="en-US" sz="1800" b="1" dirty="0" err="1" smtClean="0">
                <a:solidFill>
                  <a:srgbClr val="800000"/>
                </a:solidFill>
              </a:rPr>
              <a:t>ESC</a:t>
            </a:r>
            <a:r>
              <a:rPr lang="en-US" sz="1800" dirty="0" err="1" smtClean="0"/>
              <a:t>ape</a:t>
            </a:r>
            <a:r>
              <a:rPr lang="en-US" sz="1800" dirty="0" smtClean="0"/>
              <a:t>]</a:t>
            </a:r>
          </a:p>
          <a:p>
            <a:pPr marL="360363" indent="-360363"/>
            <a:r>
              <a:rPr lang="en-US" sz="1800" b="1" dirty="0" smtClean="0"/>
              <a:t>The region should remain selected</a:t>
            </a:r>
          </a:p>
          <a:p>
            <a:pPr marL="360363" indent="-360363"/>
            <a:r>
              <a:rPr lang="en-US" sz="1800" dirty="0" smtClean="0"/>
              <a:t>Each body e.g. </a:t>
            </a:r>
            <a:r>
              <a:rPr lang="en-US" sz="1800" dirty="0" smtClean="0">
                <a:solidFill>
                  <a:srgbClr val="000000"/>
                </a:solidFill>
              </a:rPr>
              <a:t>sphere </a:t>
            </a:r>
            <a:r>
              <a:rPr lang="en-US" sz="1800" dirty="0" smtClean="0"/>
              <a:t>divides the space into 2 zones</a:t>
            </a:r>
          </a:p>
          <a:p>
            <a:pPr marL="360363" indent="-360363"/>
            <a:r>
              <a:rPr lang="en-US" sz="1800" dirty="0" smtClean="0"/>
              <a:t>Add to the selection the </a:t>
            </a:r>
            <a:r>
              <a:rPr lang="en-US" sz="1800" dirty="0" smtClean="0">
                <a:solidFill>
                  <a:srgbClr val="000000"/>
                </a:solidFill>
              </a:rPr>
              <a:t>sphere </a:t>
            </a:r>
            <a:r>
              <a:rPr lang="en-US" sz="1800" dirty="0" smtClean="0"/>
              <a:t>(holding [</a:t>
            </a:r>
            <a:r>
              <a:rPr lang="en-US" sz="1800" b="1" dirty="0" smtClean="0">
                <a:solidFill>
                  <a:srgbClr val="800000"/>
                </a:solidFill>
              </a:rPr>
              <a:t>Ctrl</a:t>
            </a:r>
            <a:r>
              <a:rPr lang="en-US" sz="1800" dirty="0" smtClean="0"/>
              <a:t>] pressed) and the sphere outline will be highlighted</a:t>
            </a:r>
          </a:p>
          <a:p>
            <a:pPr marL="360363" indent="-360363"/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 smtClean="0">
                <a:solidFill>
                  <a:srgbClr val="000000"/>
                </a:solidFill>
              </a:rPr>
              <a:t>sphere</a:t>
            </a:r>
            <a:r>
              <a:rPr lang="en-US" sz="1800" dirty="0" smtClean="0"/>
              <a:t> divides the space into two zones: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solidFill>
                  <a:srgbClr val="000000"/>
                </a:solidFill>
              </a:rPr>
              <a:t>+sphere</a:t>
            </a:r>
            <a:r>
              <a:rPr lang="en-US" sz="1800" dirty="0" smtClean="0">
                <a:solidFill>
                  <a:srgbClr val="800000"/>
                </a:solidFill>
              </a:rPr>
              <a:t>	</a:t>
            </a:r>
            <a:r>
              <a:rPr lang="en-US" sz="1600" dirty="0" smtClean="0"/>
              <a:t>inside the sphere</a:t>
            </a:r>
          </a:p>
          <a:p>
            <a:pPr marL="457200" indent="-457200">
              <a:buAutoNum type="arabicPlain"/>
            </a:pPr>
            <a:r>
              <a:rPr lang="en-US" sz="1800" dirty="0" smtClean="0">
                <a:solidFill>
                  <a:srgbClr val="000000"/>
                </a:solidFill>
              </a:rPr>
              <a:t>-sphere</a:t>
            </a:r>
            <a:r>
              <a:rPr lang="en-US" sz="1800" dirty="0" smtClean="0">
                <a:solidFill>
                  <a:srgbClr val="800000"/>
                </a:solidFill>
              </a:rPr>
              <a:t>	</a:t>
            </a:r>
            <a:r>
              <a:rPr lang="en-US" sz="1600" dirty="0" smtClean="0"/>
              <a:t>outside the sphere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example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581128"/>
            <a:ext cx="1619275" cy="1393749"/>
          </a:xfrm>
          <a:prstGeom prst="rect">
            <a:avLst/>
          </a:prstGeom>
        </p:spPr>
      </p:pic>
      <p:pic>
        <p:nvPicPr>
          <p:cNvPr id="8" name="Picture 7" descr="example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205855"/>
            <a:ext cx="3419475" cy="2943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0232" y="249289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1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2248" y="335699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2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8065" y="5970766"/>
            <a:ext cx="169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 image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2996952"/>
            <a:ext cx="1640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sz="1600" dirty="0" smtClean="0"/>
              <a:t>inside sphere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3172906"/>
            <a:ext cx="27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33509" y="3573016"/>
            <a:ext cx="838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outside</a:t>
            </a:r>
            <a:endParaRPr lang="en-US" sz="1600" dirty="0"/>
          </a:p>
        </p:txBody>
      </p:sp>
      <p:sp>
        <p:nvSpPr>
          <p:cNvPr id="16" name="Litebulb"/>
          <p:cNvSpPr>
            <a:spLocks noEditPoints="1" noChangeArrowheads="1"/>
          </p:cNvSpPr>
          <p:nvPr/>
        </p:nvSpPr>
        <p:spPr bwMode="auto">
          <a:xfrm>
            <a:off x="683568" y="3068960"/>
            <a:ext cx="304800" cy="4572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273600" cy="2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Geometry Editor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32240" y="1143000"/>
            <a:ext cx="2411760" cy="5181600"/>
          </a:xfrm>
        </p:spPr>
        <p:txBody>
          <a:bodyPr/>
          <a:lstStyle/>
          <a:p>
            <a:r>
              <a:rPr lang="en-US" dirty="0" smtClean="0"/>
              <a:t>Click on icon</a:t>
            </a:r>
          </a:p>
          <a:p>
            <a:pPr marL="0" indent="0">
              <a:buNone/>
            </a:pPr>
            <a:r>
              <a:rPr lang="en-US" dirty="0" smtClean="0"/>
              <a:t>or from Menu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View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Geometry Editor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or with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F4</a:t>
            </a:r>
            <a:r>
              <a:rPr lang="en-US" dirty="0" smtClean="0">
                <a:sym typeface="Wingdings" pitchFamily="2" charset="2"/>
              </a:rPr>
              <a:t>] shortcut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Either start flair with option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-g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402859" cy="53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4067944" y="1412776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124744"/>
            <a:ext cx="3657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10" idx="1"/>
            <a:endCxn id="7" idx="6"/>
          </p:cNvCxnSpPr>
          <p:nvPr/>
        </p:nvCxnSpPr>
        <p:spPr bwMode="auto">
          <a:xfrm flipH="1">
            <a:off x="4427984" y="1307624"/>
            <a:ext cx="2304256" cy="2851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41622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Editing: Example</a:t>
            </a:r>
            <a:r>
              <a:rPr lang="en-US" baseline="30000" dirty="0" smtClean="0"/>
              <a:t> [3/7]</a:t>
            </a:r>
            <a:endParaRPr lang="en-US" dirty="0"/>
          </a:p>
        </p:txBody>
      </p:sp>
      <p:pic>
        <p:nvPicPr>
          <p:cNvPr id="11" name="Content Placeholder 10" descr="example0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419475" cy="2943225"/>
          </a:xfrm>
        </p:spPr>
      </p:pic>
      <p:sp>
        <p:nvSpPr>
          <p:cNvPr id="12" name="Content Placeholder 8"/>
          <p:cNvSpPr>
            <a:spLocks noGrp="1"/>
          </p:cNvSpPr>
          <p:nvPr>
            <p:ph sz="half" idx="2"/>
          </p:nvPr>
        </p:nvSpPr>
        <p:spPr>
          <a:xfrm>
            <a:off x="679450" y="1143000"/>
            <a:ext cx="4252590" cy="5181600"/>
          </a:xfrm>
        </p:spPr>
        <p:txBody>
          <a:bodyPr/>
          <a:lstStyle/>
          <a:p>
            <a:pPr marL="360363" indent="-360363">
              <a:tabLst>
                <a:tab pos="725488" algn="l"/>
              </a:tabLst>
            </a:pPr>
            <a:r>
              <a:rPr lang="en-US" sz="2400" dirty="0" smtClean="0"/>
              <a:t>Add to the selection the infinite </a:t>
            </a:r>
            <a:r>
              <a:rPr lang="en-US" sz="2400" dirty="0" smtClean="0">
                <a:solidFill>
                  <a:srgbClr val="000000"/>
                </a:solidFill>
              </a:rPr>
              <a:t>cylinder </a:t>
            </a:r>
            <a:r>
              <a:rPr lang="en-US" sz="2400" dirty="0" smtClean="0"/>
              <a:t>with [</a:t>
            </a:r>
            <a:r>
              <a:rPr lang="en-US" sz="2400" b="1" dirty="0" smtClean="0">
                <a:solidFill>
                  <a:srgbClr val="800000"/>
                </a:solidFill>
              </a:rPr>
              <a:t>Ctrl</a:t>
            </a:r>
            <a:r>
              <a:rPr lang="en-US" sz="2400" dirty="0" smtClean="0"/>
              <a:t>] + Left mouse click</a:t>
            </a:r>
          </a:p>
          <a:p>
            <a:pPr marL="360363" indent="-360363">
              <a:tabLst>
                <a:tab pos="725488" algn="l"/>
              </a:tabLst>
            </a:pPr>
            <a:r>
              <a:rPr lang="en-US" sz="2400" dirty="0" smtClean="0"/>
              <a:t>The 2 selected bodies divides the space into 4 zones</a:t>
            </a:r>
          </a:p>
          <a:p>
            <a:pPr marL="457200" indent="-457200">
              <a:buAutoNum type="arabicPlain"/>
              <a:tabLst>
                <a:tab pos="725488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+sphere	+cylinder</a:t>
            </a:r>
          </a:p>
          <a:p>
            <a:pPr marL="457200" indent="-457200">
              <a:buAutoNum type="arabicPlain"/>
              <a:tabLst>
                <a:tab pos="725488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+sphere	- cylinder</a:t>
            </a:r>
          </a:p>
          <a:p>
            <a:pPr marL="457200" indent="-457200">
              <a:buAutoNum type="arabicPlain"/>
              <a:tabLst>
                <a:tab pos="725488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- sphere	+cylinder</a:t>
            </a:r>
          </a:p>
          <a:p>
            <a:pPr marL="457200" indent="-457200">
              <a:buAutoNum type="arabicPlain"/>
              <a:tabLst>
                <a:tab pos="725488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- sphere	- cylinder</a:t>
            </a:r>
          </a:p>
          <a:p>
            <a:pPr marL="457200" indent="-457200">
              <a:buAutoNum type="arabicPlain"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example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81128"/>
            <a:ext cx="1619275" cy="1393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8065" y="5970766"/>
            <a:ext cx="169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 image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299695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4520" y="3172906"/>
            <a:ext cx="27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213285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1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259684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2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259684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2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378904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3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112474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3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2288" y="234888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4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5984" y="234888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4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5642" y="177281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0192" y="1772816"/>
            <a:ext cx="27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64288" y="3234462"/>
            <a:ext cx="791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sphere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6459633" y="2837512"/>
            <a:ext cx="883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cylinder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ample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419475" cy="2943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Editing: Example</a:t>
            </a:r>
            <a:r>
              <a:rPr lang="en-US" baseline="30000" dirty="0" smtClean="0"/>
              <a:t> [4/7]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half" idx="1"/>
          </p:nvPr>
        </p:nvSpPr>
        <p:spPr>
          <a:xfrm>
            <a:off x="679450" y="1143000"/>
            <a:ext cx="4252590" cy="5181600"/>
          </a:xfrm>
        </p:spPr>
        <p:txBody>
          <a:bodyPr/>
          <a:lstStyle/>
          <a:p>
            <a:pPr marL="360363" indent="-360363"/>
            <a:r>
              <a:rPr lang="en-US" sz="2000" dirty="0" smtClean="0"/>
              <a:t>Add to the selection [</a:t>
            </a:r>
            <a:r>
              <a:rPr lang="en-US" sz="2000" b="1" dirty="0" smtClean="0">
                <a:solidFill>
                  <a:srgbClr val="800000"/>
                </a:solidFill>
              </a:rPr>
              <a:t>Ctrl</a:t>
            </a:r>
            <a:r>
              <a:rPr lang="en-US" sz="2000" dirty="0" smtClean="0"/>
              <a:t>]+left click the tilted </a:t>
            </a:r>
            <a:r>
              <a:rPr lang="en-US" sz="2000" dirty="0" smtClean="0">
                <a:solidFill>
                  <a:srgbClr val="000000"/>
                </a:solidFill>
              </a:rPr>
              <a:t>plane</a:t>
            </a:r>
            <a:r>
              <a:rPr lang="en-US" sz="2000" dirty="0" smtClean="0"/>
              <a:t>.</a:t>
            </a:r>
          </a:p>
          <a:p>
            <a:pPr marL="360363" indent="-360363"/>
            <a:r>
              <a:rPr lang="en-US" sz="2000" dirty="0" smtClean="0"/>
              <a:t>Now the space is divided into 8 zones</a:t>
            </a:r>
          </a:p>
          <a:p>
            <a:pPr marL="457200" indent="-457200"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+sphere	+cylinder	+plane</a:t>
            </a:r>
          </a:p>
          <a:p>
            <a:pPr marL="457200" indent="-457200">
              <a:buFont typeface="Wingdings" pitchFamily="2" charset="2"/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+sphere	+cylinder	- plane</a:t>
            </a:r>
          </a:p>
          <a:p>
            <a:pPr marL="457200" indent="-457200"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+sphere	- cylinder	+plane</a:t>
            </a:r>
          </a:p>
          <a:p>
            <a:pPr marL="457200" indent="-457200">
              <a:buFont typeface="Wingdings" pitchFamily="2" charset="2"/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+sphere	- cylinder	- plane</a:t>
            </a:r>
          </a:p>
          <a:p>
            <a:pPr marL="457200" indent="-457200"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- sphere	+cylinder	+plane</a:t>
            </a:r>
          </a:p>
          <a:p>
            <a:pPr marL="457200" indent="-457200">
              <a:buFont typeface="Wingdings" pitchFamily="2" charset="2"/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- sphere	+cylinder	- plane</a:t>
            </a:r>
          </a:p>
          <a:p>
            <a:pPr marL="457200" indent="-457200"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- sphere	- cylinder	+plane</a:t>
            </a:r>
          </a:p>
          <a:p>
            <a:pPr marL="457200" indent="-457200">
              <a:buFont typeface="Wingdings" pitchFamily="2" charset="2"/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- sphere	- cylinder	- plane</a:t>
            </a:r>
          </a:p>
          <a:p>
            <a:pPr marL="457200" indent="-457200">
              <a:buFont typeface="Wingdings" pitchFamily="2" charset="2"/>
              <a:buAutoNum type="arabicPlain"/>
              <a:tabLst>
                <a:tab pos="1609725" algn="l"/>
                <a:tab pos="2871788" algn="l"/>
              </a:tabLst>
            </a:pPr>
            <a:endParaRPr lang="en-US" sz="2000" dirty="0" smtClean="0">
              <a:solidFill>
                <a:srgbClr val="800000"/>
              </a:solidFill>
            </a:endParaRPr>
          </a:p>
          <a:p>
            <a:pPr marL="457200" indent="-457200" algn="ctr">
              <a:buNone/>
              <a:tabLst>
                <a:tab pos="1609725" algn="l"/>
                <a:tab pos="2871788" algn="l"/>
              </a:tabLst>
            </a:pPr>
            <a:r>
              <a:rPr lang="en-US" sz="2000" dirty="0" smtClean="0"/>
              <a:t>Number of valid zones </a:t>
            </a:r>
            <a:r>
              <a:rPr lang="en-US" sz="2000" dirty="0" smtClean="0">
                <a:latin typeface="Calibri"/>
                <a:cs typeface="Calibri"/>
              </a:rPr>
              <a:t>≤</a:t>
            </a:r>
            <a:r>
              <a:rPr lang="en-US" sz="2000" dirty="0" smtClean="0"/>
              <a:t> 2</a:t>
            </a:r>
            <a:r>
              <a:rPr lang="en-US" sz="2000" baseline="30000" dirty="0" smtClean="0"/>
              <a:t>bodies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 descr="example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81128"/>
            <a:ext cx="1619275" cy="1393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8065" y="5970766"/>
            <a:ext cx="169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 image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299695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34520" y="3172906"/>
            <a:ext cx="27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05642" y="177281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1772816"/>
            <a:ext cx="27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64288" y="3234462"/>
            <a:ext cx="791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sphere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6459633" y="2837512"/>
            <a:ext cx="883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cylinder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1628800"/>
            <a:ext cx="27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184482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1777564">
            <a:off x="7162277" y="2730063"/>
            <a:ext cx="673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plane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552128" y="278092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1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0080" y="245282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3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4136" y="202077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2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180475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4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0232" y="112474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8224" y="374897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5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2080" y="26369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7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3028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3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0200" y="227687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4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80312" y="357301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7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4056" y="126876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8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84368" y="194877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8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Editing: Example</a:t>
            </a:r>
            <a:r>
              <a:rPr lang="en-US" baseline="30000" dirty="0" smtClean="0"/>
              <a:t> [5/7]</a:t>
            </a:r>
            <a:endParaRPr lang="en-US" dirty="0"/>
          </a:p>
        </p:txBody>
      </p:sp>
      <p:pic>
        <p:nvPicPr>
          <p:cNvPr id="10" name="Content Placeholder 9" descr="example0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419475" cy="2943225"/>
          </a:xfrm>
        </p:spPr>
      </p:pic>
      <p:sp>
        <p:nvSpPr>
          <p:cNvPr id="19" name="Content Placeholder 8"/>
          <p:cNvSpPr>
            <a:spLocks noGrp="1"/>
          </p:cNvSpPr>
          <p:nvPr>
            <p:ph sz="half" idx="2"/>
          </p:nvPr>
        </p:nvSpPr>
        <p:spPr>
          <a:xfrm>
            <a:off x="679450" y="1143000"/>
            <a:ext cx="4252590" cy="5181600"/>
          </a:xfrm>
        </p:spPr>
        <p:txBody>
          <a:bodyPr/>
          <a:lstStyle/>
          <a:p>
            <a:pPr marL="360363" indent="-360363"/>
            <a:r>
              <a:rPr lang="en-US" sz="2000" dirty="0" smtClean="0"/>
              <a:t>Press [</a:t>
            </a:r>
            <a:r>
              <a:rPr lang="en-US" sz="2000" b="1" dirty="0" smtClean="0">
                <a:solidFill>
                  <a:srgbClr val="800000"/>
                </a:solidFill>
              </a:rPr>
              <a:t>Spacebar</a:t>
            </a:r>
            <a:r>
              <a:rPr lang="en-US" sz="2000" dirty="0" smtClean="0"/>
              <a:t>] and select the action </a:t>
            </a:r>
            <a:r>
              <a:rPr lang="en-US" sz="2000" b="1" dirty="0" smtClean="0"/>
              <a:t>Zone    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or with the shortcut [</a:t>
            </a:r>
            <a:r>
              <a:rPr lang="en-US" sz="2000" b="1" dirty="0" smtClean="0">
                <a:solidFill>
                  <a:srgbClr val="800000"/>
                </a:solidFill>
              </a:rPr>
              <a:t>d</a:t>
            </a:r>
            <a:r>
              <a:rPr lang="en-US" sz="2000" dirty="0" smtClean="0"/>
              <a:t>]</a:t>
            </a:r>
            <a:r>
              <a:rPr lang="en-US" sz="2000" dirty="0" err="1" smtClean="0"/>
              <a:t>efine</a:t>
            </a:r>
            <a:r>
              <a:rPr lang="en-US" sz="2000" dirty="0" smtClean="0"/>
              <a:t> </a:t>
            </a:r>
          </a:p>
          <a:p>
            <a:pPr marL="360363" indent="-360363"/>
            <a:r>
              <a:rPr lang="en-US" sz="2000" dirty="0" smtClean="0"/>
              <a:t>Moving the mouse, shows the various subdivisions of space and their corresponding expression.</a:t>
            </a:r>
          </a:p>
          <a:p>
            <a:pPr marL="360363" indent="-360363"/>
            <a:r>
              <a:rPr lang="en-US" sz="2000" dirty="0" smtClean="0"/>
              <a:t>Point and click with the mouse somewhere inside zone </a:t>
            </a:r>
            <a:r>
              <a:rPr lang="en-US" sz="2000" dirty="0" smtClean="0">
                <a:solidFill>
                  <a:srgbClr val="800000"/>
                </a:solidFill>
              </a:rPr>
              <a:t>4</a:t>
            </a:r>
          </a:p>
          <a:p>
            <a:pPr marL="360363" indent="-360363">
              <a:tabLst>
                <a:tab pos="1609725" algn="l"/>
              </a:tabLst>
            </a:pPr>
            <a:r>
              <a:rPr lang="en-US" sz="2000" dirty="0" smtClean="0"/>
              <a:t>Automatically the zone expression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+sphere	-cylinder	-plane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will be added to the </a:t>
            </a:r>
            <a:r>
              <a:rPr lang="en-US" sz="2000" dirty="0" smtClean="0">
                <a:solidFill>
                  <a:srgbClr val="008000"/>
                </a:solidFill>
              </a:rPr>
              <a:t>REGION</a:t>
            </a:r>
            <a:endParaRPr lang="en-US" sz="2000" dirty="0" smtClean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example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81128"/>
            <a:ext cx="1619275" cy="1393749"/>
          </a:xfrm>
          <a:prstGeom prst="rect">
            <a:avLst/>
          </a:prstGeom>
        </p:spPr>
      </p:pic>
      <p:pic>
        <p:nvPicPr>
          <p:cNvPr id="11" name="Picture 10" descr="example3d-hal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2350" y="4230191"/>
            <a:ext cx="2331898" cy="20071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8065" y="5970766"/>
            <a:ext cx="169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 image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84168" y="180475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4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0200" y="227687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4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8" y="1531154"/>
            <a:ext cx="273600" cy="2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ample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205855"/>
            <a:ext cx="3419475" cy="2943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Editing: Example</a:t>
            </a:r>
            <a:r>
              <a:rPr lang="en-US" baseline="30000" dirty="0" smtClean="0"/>
              <a:t> [6/7]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Last, we have to add as second zone the lower half of the sphere.</a:t>
            </a:r>
          </a:p>
          <a:p>
            <a:endParaRPr lang="en-US" sz="2000" dirty="0" smtClean="0"/>
          </a:p>
          <a:p>
            <a:r>
              <a:rPr lang="en-US" sz="2000" dirty="0" smtClean="0"/>
              <a:t>Select the </a:t>
            </a:r>
            <a:r>
              <a:rPr lang="en-US" sz="2000" dirty="0" smtClean="0">
                <a:solidFill>
                  <a:srgbClr val="000000"/>
                </a:solidFill>
              </a:rPr>
              <a:t>sphere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0000"/>
                </a:solidFill>
              </a:rPr>
              <a:t>plane </a:t>
            </a:r>
            <a:r>
              <a:rPr lang="en-US" sz="2000" dirty="0" smtClean="0"/>
              <a:t>(or by deselecting the cylinder)</a:t>
            </a:r>
          </a:p>
          <a:p>
            <a:endParaRPr lang="en-US" sz="2000" dirty="0" smtClean="0"/>
          </a:p>
          <a:p>
            <a:r>
              <a:rPr lang="en-US" sz="2000" dirty="0" smtClean="0"/>
              <a:t>Again the space is divided into 4 regions</a:t>
            </a:r>
          </a:p>
          <a:p>
            <a:pPr marL="457200" indent="-457200"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+sphere	+plane</a:t>
            </a:r>
          </a:p>
          <a:p>
            <a:pPr marL="457200" indent="-457200">
              <a:buFont typeface="Wingdings" pitchFamily="2" charset="2"/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+sphere	- plane</a:t>
            </a:r>
          </a:p>
          <a:p>
            <a:pPr marL="457200" indent="-457200"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- sphere	+plane</a:t>
            </a:r>
          </a:p>
          <a:p>
            <a:pPr marL="457200" indent="-457200">
              <a:buFont typeface="Wingdings" pitchFamily="2" charset="2"/>
              <a:buAutoNum type="arabicPlain"/>
              <a:tabLst>
                <a:tab pos="1609725" algn="l"/>
                <a:tab pos="28717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- sphere	- plane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 descr="example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81128"/>
            <a:ext cx="1619275" cy="13937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8065" y="5970766"/>
            <a:ext cx="169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 image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299695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34520" y="3172906"/>
            <a:ext cx="27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64288" y="3234462"/>
            <a:ext cx="791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sphere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 rot="1777564">
            <a:off x="7162277" y="2730063"/>
            <a:ext cx="673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plane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552128" y="278092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1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1628800"/>
            <a:ext cx="277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92080" y="184482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56184" y="213285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2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4056" y="357301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3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04256" y="148478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4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xample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419475" cy="2943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Editing: Example</a:t>
            </a:r>
            <a:r>
              <a:rPr lang="en-US" baseline="30000" dirty="0" smtClean="0"/>
              <a:t> [7/7]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79450" y="1143000"/>
            <a:ext cx="4252590" cy="5181600"/>
          </a:xfrm>
        </p:spPr>
        <p:txBody>
          <a:bodyPr/>
          <a:lstStyle/>
          <a:p>
            <a:pPr marL="360363" indent="-360363"/>
            <a:r>
              <a:rPr lang="en-US" sz="2000" dirty="0"/>
              <a:t>Press [</a:t>
            </a:r>
            <a:r>
              <a:rPr lang="en-US" sz="2000" b="1" dirty="0">
                <a:solidFill>
                  <a:srgbClr val="800000"/>
                </a:solidFill>
              </a:rPr>
              <a:t>Spacebar</a:t>
            </a:r>
            <a:r>
              <a:rPr lang="en-US" sz="2000" dirty="0"/>
              <a:t>] and select the action </a:t>
            </a:r>
            <a:r>
              <a:rPr lang="en-US" sz="2000" b="1" dirty="0"/>
              <a:t>Zone    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or with the shortcut [</a:t>
            </a:r>
            <a:r>
              <a:rPr lang="en-US" sz="2000" b="1" dirty="0">
                <a:solidFill>
                  <a:srgbClr val="800000"/>
                </a:solidFill>
              </a:rPr>
              <a:t>d</a:t>
            </a:r>
            <a:r>
              <a:rPr lang="en-US" sz="2000" dirty="0"/>
              <a:t>] </a:t>
            </a:r>
            <a:endParaRPr lang="en-US" sz="2000" dirty="0" smtClean="0"/>
          </a:p>
          <a:p>
            <a:pPr marL="360363" indent="-360363"/>
            <a:endParaRPr lang="en-US" sz="2000" dirty="0"/>
          </a:p>
          <a:p>
            <a:pPr marL="360363" indent="-360363"/>
            <a:r>
              <a:rPr lang="en-US" sz="2000" dirty="0" smtClean="0"/>
              <a:t>Point and click with the mouse somewhere inside zone </a:t>
            </a:r>
            <a:r>
              <a:rPr lang="en-US" sz="2000" dirty="0" smtClean="0">
                <a:solidFill>
                  <a:srgbClr val="800000"/>
                </a:solidFill>
              </a:rPr>
              <a:t>1</a:t>
            </a:r>
          </a:p>
          <a:p>
            <a:pPr marL="360363" indent="-360363">
              <a:tabLst>
                <a:tab pos="1609725" algn="l"/>
              </a:tabLst>
            </a:pPr>
            <a:endParaRPr lang="en-US" sz="2000" dirty="0" smtClean="0"/>
          </a:p>
          <a:p>
            <a:pPr marL="360363" indent="-360363">
              <a:tabLst>
                <a:tab pos="1609725" algn="l"/>
              </a:tabLst>
            </a:pPr>
            <a:r>
              <a:rPr lang="en-US" sz="2000" dirty="0" smtClean="0"/>
              <a:t>Automatically the zone expression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 +sphere	+plane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will be appended</a:t>
            </a:r>
          </a:p>
          <a:p>
            <a:pPr marL="360363" indent="-360363">
              <a:buNone/>
              <a:tabLst>
                <a:tab pos="1609725" algn="l"/>
              </a:tabLst>
            </a:pPr>
            <a:r>
              <a:rPr lang="en-US" sz="2000" dirty="0" smtClean="0"/>
              <a:t>	to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 descr="example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581128"/>
            <a:ext cx="1619275" cy="13937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8065" y="5970766"/>
            <a:ext cx="169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 image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552128" y="278092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1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3" name="Picture 22" descr="example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221088"/>
            <a:ext cx="2952328" cy="25411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08" y="1531154"/>
            <a:ext cx="273600" cy="2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and Zone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Remember the sequence: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Create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800000"/>
                </a:solidFill>
              </a:rPr>
              <a:t>Select</a:t>
            </a:r>
            <a:r>
              <a:rPr lang="en-US" dirty="0" smtClean="0"/>
              <a:t> the region to edit</a:t>
            </a:r>
          </a:p>
          <a:p>
            <a:pPr marL="457200" indent="-457200">
              <a:buAutoNum type="arabicPeriod"/>
            </a:pPr>
            <a:r>
              <a:rPr lang="en-US" dirty="0" smtClean="0"/>
              <a:t>Select the </a:t>
            </a:r>
            <a:r>
              <a:rPr lang="en-US" dirty="0" smtClean="0">
                <a:solidFill>
                  <a:srgbClr val="008000"/>
                </a:solidFill>
              </a:rPr>
              <a:t>REGION</a:t>
            </a:r>
            <a:r>
              <a:rPr lang="en-US" dirty="0" smtClean="0"/>
              <a:t> if not selected</a:t>
            </a:r>
          </a:p>
          <a:p>
            <a:pPr marL="457200" indent="-457200">
              <a:buAutoNum type="arabicPeriod"/>
            </a:pPr>
            <a:r>
              <a:rPr lang="en-US" dirty="0" smtClean="0"/>
              <a:t>Select a </a:t>
            </a:r>
            <a:r>
              <a:rPr lang="en-US" dirty="0" smtClean="0">
                <a:solidFill>
                  <a:srgbClr val="800000"/>
                </a:solidFill>
              </a:rPr>
              <a:t>zone to modify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800000"/>
                </a:solidFill>
              </a:rPr>
              <a:t>none to add </a:t>
            </a:r>
            <a:r>
              <a:rPr lang="en-US" dirty="0" smtClean="0"/>
              <a:t>a new one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Add on the selection the bodies </a:t>
            </a:r>
            <a:r>
              <a:rPr lang="en-US" dirty="0" smtClean="0"/>
              <a:t>that involve in the zone expression</a:t>
            </a:r>
          </a:p>
          <a:p>
            <a:pPr marL="457200" indent="-457200">
              <a:buAutoNum type="arabicPeriod"/>
            </a:pPr>
            <a:r>
              <a:rPr lang="en-US" dirty="0" smtClean="0"/>
              <a:t>Click on the [</a:t>
            </a:r>
            <a:r>
              <a:rPr lang="en-US" b="1" dirty="0" smtClean="0">
                <a:solidFill>
                  <a:srgbClr val="800000"/>
                </a:solidFill>
              </a:rPr>
              <a:t>Spacebar</a:t>
            </a:r>
            <a:r>
              <a:rPr lang="en-US" dirty="0" smtClean="0"/>
              <a:t>] “</a:t>
            </a:r>
            <a:r>
              <a:rPr lang="en-US" dirty="0" smtClean="0">
                <a:solidFill>
                  <a:srgbClr val="800000"/>
                </a:solidFill>
              </a:rPr>
              <a:t>Zone    </a:t>
            </a:r>
            <a:r>
              <a:rPr lang="en-US" dirty="0" smtClean="0"/>
              <a:t>” action [</a:t>
            </a:r>
            <a:r>
              <a:rPr lang="en-US" b="1" dirty="0" smtClean="0">
                <a:solidFill>
                  <a:srgbClr val="800000"/>
                </a:solidFill>
              </a:rPr>
              <a:t>d</a:t>
            </a:r>
            <a:r>
              <a:rPr lang="en-US" dirty="0" smtClean="0"/>
              <a:t>] or [</a:t>
            </a:r>
            <a:r>
              <a:rPr lang="en-US" b="1" dirty="0" smtClean="0">
                <a:solidFill>
                  <a:srgbClr val="800000"/>
                </a:solidFill>
              </a:rPr>
              <a:t>D</a:t>
            </a:r>
            <a:r>
              <a:rPr lang="en-US" dirty="0" smtClean="0"/>
              <a:t>]</a:t>
            </a:r>
          </a:p>
          <a:p>
            <a:pPr marL="457200" indent="-457200">
              <a:buAutoNum type="arabicPeriod"/>
            </a:pPr>
            <a:r>
              <a:rPr lang="en-US" dirty="0" smtClean="0"/>
              <a:t>Move the mouse and click to a point that belongs to the wished zone</a:t>
            </a:r>
          </a:p>
          <a:p>
            <a:pPr marL="457200" indent="-457200">
              <a:buAutoNum type="arabicPeriod"/>
            </a:pPr>
            <a:r>
              <a:rPr lang="en-US" dirty="0" smtClean="0"/>
              <a:t>Repeat steps 2 to 6 as many times as required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have to create a selection containing: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8000"/>
                </a:solidFill>
              </a:rPr>
              <a:t>REGION</a:t>
            </a:r>
            <a:r>
              <a:rPr lang="en-US" dirty="0" smtClean="0"/>
              <a:t> to edit;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8000"/>
                </a:solidFill>
              </a:rPr>
              <a:t>bodies</a:t>
            </a:r>
            <a:r>
              <a:rPr lang="en-US" dirty="0" smtClean="0"/>
              <a:t> representing the boundaries of the new zone;</a:t>
            </a:r>
          </a:p>
          <a:p>
            <a:r>
              <a:rPr lang="en-US" dirty="0">
                <a:solidFill>
                  <a:srgbClr val="800000"/>
                </a:solidFill>
              </a:rPr>
              <a:t>optionally an existing zone </a:t>
            </a:r>
            <a:r>
              <a:rPr lang="en-US" dirty="0"/>
              <a:t>if you want to modify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273600" cy="273600"/>
          </a:xfrm>
          <a:prstGeom prst="rect">
            <a:avLst/>
          </a:prstGeom>
        </p:spPr>
      </p:pic>
      <p:sp>
        <p:nvSpPr>
          <p:cNvPr id="7" name="Litebulb"/>
          <p:cNvSpPr>
            <a:spLocks noEditPoints="1" noChangeArrowheads="1"/>
          </p:cNvSpPr>
          <p:nvPr/>
        </p:nvSpPr>
        <p:spPr bwMode="auto">
          <a:xfrm>
            <a:off x="374981" y="5013176"/>
            <a:ext cx="304800" cy="4572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Layers </a:t>
            </a:r>
            <a:r>
              <a:rPr lang="en-US" baseline="30000" dirty="0" smtClean="0"/>
              <a:t>[1/6]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93440"/>
            <a:ext cx="7924800" cy="879376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Custom Layers can be specified in the “</a:t>
            </a:r>
            <a:r>
              <a:rPr lang="en-US" sz="1800" dirty="0" smtClean="0">
                <a:solidFill>
                  <a:srgbClr val="C00000"/>
                </a:solidFill>
              </a:rPr>
              <a:t>Configure Layer menu”  (     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170" name="Picture 2" descr="\\tsclient\boccone\Work\3d_example.png"/>
          <p:cNvPicPr>
            <a:picLocks noChangeAspect="1" noChangeArrowheads="1"/>
          </p:cNvPicPr>
          <p:nvPr/>
        </p:nvPicPr>
        <p:blipFill>
          <a:blip r:embed="rId2" cstate="print"/>
          <a:srcRect l="347" t="74" r="28" b="104"/>
          <a:stretch>
            <a:fillRect/>
          </a:stretch>
        </p:blipFill>
        <p:spPr bwMode="auto">
          <a:xfrm>
            <a:off x="1115616" y="1310755"/>
            <a:ext cx="6696744" cy="5214589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 bwMode="auto">
          <a:xfrm rot="19035668">
            <a:off x="3156008" y="5604487"/>
            <a:ext cx="446764" cy="484632"/>
          </a:xfrm>
          <a:prstGeom prst="rightArrow">
            <a:avLst/>
          </a:prstGeom>
          <a:solidFill>
            <a:srgbClr val="A7018F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2466066">
            <a:off x="2280242" y="4804581"/>
            <a:ext cx="1221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A7018F"/>
                </a:solidFill>
              </a:rPr>
              <a:t>Cutting plane</a:t>
            </a:r>
            <a:endParaRPr lang="en-US" sz="1200" b="1" dirty="0">
              <a:solidFill>
                <a:srgbClr val="A7018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8999" y="5445224"/>
            <a:ext cx="9268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A7018F"/>
                </a:solidFill>
              </a:rPr>
              <a:t>Viewing </a:t>
            </a:r>
          </a:p>
          <a:p>
            <a:r>
              <a:rPr lang="en-US" sz="1300" b="1" dirty="0" smtClean="0">
                <a:solidFill>
                  <a:srgbClr val="A7018F"/>
                </a:solidFill>
              </a:rPr>
              <a:t>direction</a:t>
            </a:r>
            <a:endParaRPr lang="en-US" sz="1300" b="1" dirty="0">
              <a:solidFill>
                <a:srgbClr val="A7018F"/>
              </a:solidFill>
            </a:endParaRPr>
          </a:p>
        </p:txBody>
      </p:sp>
      <p:pic>
        <p:nvPicPr>
          <p:cNvPr id="10" name="Picture 2" descr="C:\Documents and Settings\boccone\My Documents\laye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008" y="965870"/>
            <a:ext cx="274320" cy="2743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1" name="Oval 10"/>
          <p:cNvSpPr/>
          <p:nvPr/>
        </p:nvSpPr>
        <p:spPr bwMode="auto">
          <a:xfrm>
            <a:off x="4936232" y="1628800"/>
            <a:ext cx="360040" cy="360040"/>
          </a:xfrm>
          <a:prstGeom prst="ellipse">
            <a:avLst/>
          </a:prstGeom>
          <a:solidFill>
            <a:srgbClr val="ECD882">
              <a:alpha val="30196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Layers </a:t>
            </a:r>
            <a:r>
              <a:rPr lang="en-US" baseline="30000" dirty="0" smtClean="0"/>
              <a:t>[2/6]</a:t>
            </a:r>
            <a:endParaRPr lang="en-US" baseline="30000" dirty="0"/>
          </a:p>
        </p:txBody>
      </p:sp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707904" y="908720"/>
            <a:ext cx="5112568" cy="554461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Toolbar</a:t>
            </a:r>
            <a:r>
              <a:rPr lang="en-US" sz="1800" dirty="0" smtClean="0"/>
              <a:t>:</a:t>
            </a:r>
          </a:p>
          <a:p>
            <a:pPr marL="228600" indent="-228600"/>
            <a:r>
              <a:rPr lang="en-US" sz="1800" b="1" dirty="0" smtClean="0"/>
              <a:t>Add/delete/rename/clone layers.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u="sng" dirty="0" smtClean="0"/>
              <a:t>Options</a:t>
            </a:r>
            <a:r>
              <a:rPr lang="en-US" b="1" dirty="0" smtClean="0"/>
              <a:t>: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/>
              <a:t>Enable/Disable</a:t>
            </a:r>
            <a:r>
              <a:rPr lang="en-US" sz="1800" dirty="0" smtClean="0">
                <a:solidFill>
                  <a:srgbClr val="C00000"/>
                </a:solidFill>
              </a:rPr>
              <a:t>: Title, Coordinate system, Viewport lines, Vertexes and Grid</a:t>
            </a:r>
          </a:p>
          <a:p>
            <a:pPr marL="228600" indent="-228600">
              <a:tabLst>
                <a:tab pos="228600" algn="l"/>
              </a:tabLst>
            </a:pPr>
            <a:endParaRPr lang="en-US" sz="1800" b="1" dirty="0" smtClean="0"/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/>
              <a:t>Adjust: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Grid level 	</a:t>
            </a:r>
            <a:r>
              <a:rPr lang="en-US" sz="1600" dirty="0" smtClean="0"/>
              <a:t>(set gridline intensity);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Lattice level </a:t>
            </a:r>
            <a:r>
              <a:rPr lang="en-US" sz="1600" dirty="0" smtClean="0"/>
              <a:t>	(set lattice hash line intensity);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Crosshair</a:t>
            </a:r>
            <a:r>
              <a:rPr lang="en-US" sz="1600" dirty="0" smtClean="0"/>
              <a:t>	(dimension of the crosshair in the 		center of the project)</a:t>
            </a:r>
          </a:p>
          <a:p>
            <a:pPr marL="228600" indent="-228600">
              <a:tabLst>
                <a:tab pos="228600" algn="l"/>
              </a:tabLst>
            </a:pPr>
            <a:endParaRPr lang="en-US" sz="1800" dirty="0"/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All layers can be combined together </a:t>
            </a:r>
            <a:r>
              <a:rPr lang="en-US" sz="1800" dirty="0" err="1" smtClean="0"/>
              <a:t>e.g</a:t>
            </a:r>
            <a:r>
              <a:rPr lang="en-US" sz="1800" dirty="0" smtClean="0"/>
              <a:t>:</a:t>
            </a:r>
            <a:endParaRPr lang="en-US" sz="1800" dirty="0"/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/>
              <a:t>USRBIN and 3D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/>
              <a:t>Custom color values (EMFCUT) with 3D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/>
              <a:t>Image and USRBIN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/>
              <a:t>…</a:t>
            </a:r>
          </a:p>
          <a:p>
            <a:pPr marL="628650" lvl="1" indent="-228600">
              <a:tabLst>
                <a:tab pos="228600" algn="l"/>
              </a:tabLst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194" name="Picture 2" descr="\\tsclient\boccone\Work\geo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01595"/>
            <a:ext cx="3017520" cy="278744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611560" y="1124744"/>
            <a:ext cx="3024336" cy="288032"/>
          </a:xfrm>
          <a:prstGeom prst="rect">
            <a:avLst/>
          </a:prstGeom>
          <a:solidFill>
            <a:srgbClr val="ECD882">
              <a:alpha val="14902"/>
            </a:srgb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Layers </a:t>
            </a:r>
            <a:r>
              <a:rPr lang="en-US" baseline="30000" dirty="0" smtClean="0"/>
              <a:t>[3/6]</a:t>
            </a:r>
            <a:endParaRPr lang="en-US" baseline="30000" dirty="0"/>
          </a:p>
        </p:txBody>
      </p:sp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707904" y="908720"/>
            <a:ext cx="5112568" cy="554461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Show</a:t>
            </a:r>
            <a:r>
              <a:rPr lang="en-US" sz="1800" dirty="0" smtClean="0"/>
              <a:t>: (2D drawing, and color filling options)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/>
              <a:t>Bodies: </a:t>
            </a:r>
            <a:r>
              <a:rPr lang="en-US" sz="1800" dirty="0" smtClean="0"/>
              <a:t>display the boundaries of bodies;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/>
              <a:t>Vertices: </a:t>
            </a:r>
            <a:r>
              <a:rPr lang="en-US" sz="1800" dirty="0" smtClean="0"/>
              <a:t>display the intersection of bodies;</a:t>
            </a:r>
            <a:r>
              <a:rPr lang="en-US" sz="1800" b="1" dirty="0" smtClean="0"/>
              <a:t> 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/>
              <a:t>Enable/Disable</a:t>
            </a:r>
            <a:r>
              <a:rPr lang="en-US" sz="1800" dirty="0" smtClean="0">
                <a:solidFill>
                  <a:srgbClr val="C00000"/>
                </a:solidFill>
              </a:rPr>
              <a:t>: Lattice and Voxel;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/>
              <a:t>Associate Region Colors to: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Regions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Materials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Density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Importance Biasing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Splitting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Correction factors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err="1" smtClean="0">
                <a:solidFill>
                  <a:srgbClr val="C00000"/>
                </a:solidFill>
              </a:rPr>
              <a:t>Deltaray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Thresholds</a:t>
            </a:r>
          </a:p>
          <a:p>
            <a:pPr marL="628650" lvl="1" indent="-228600">
              <a:tabLst>
                <a:tab pos="228600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" name="Picture 9" descr="Bias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3269729" cy="284266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0" y="946398"/>
            <a:ext cx="30765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dulatedCham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888433"/>
            <a:ext cx="3630597" cy="364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Layers </a:t>
            </a:r>
            <a:r>
              <a:rPr lang="en-US" baseline="30000" dirty="0" smtClean="0"/>
              <a:t>[4/6]</a:t>
            </a:r>
            <a:endParaRPr lang="en-US" baseline="30000" dirty="0"/>
          </a:p>
        </p:txBody>
      </p:sp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707904" y="908720"/>
            <a:ext cx="5112568" cy="554461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Image:</a:t>
            </a:r>
            <a:r>
              <a:rPr lang="en-US" dirty="0" smtClean="0"/>
              <a:t> 	set a background image to the 	geometry (i.e. a CAD-drawing);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>
                <a:solidFill>
                  <a:srgbClr val="C00000"/>
                </a:solidFill>
              </a:rPr>
              <a:t>Image</a:t>
            </a:r>
            <a:r>
              <a:rPr lang="en-US" sz="1800" dirty="0" smtClean="0"/>
              <a:t>: load an image file </a:t>
            </a:r>
            <a:r>
              <a:rPr lang="en-US" sz="1800" dirty="0" smtClean="0">
                <a:solidFill>
                  <a:srgbClr val="C00000"/>
                </a:solidFill>
              </a:rPr>
              <a:t>(.</a:t>
            </a:r>
            <a:r>
              <a:rPr lang="en-US" sz="1800" dirty="0" err="1" smtClean="0">
                <a:solidFill>
                  <a:srgbClr val="C00000"/>
                </a:solidFill>
              </a:rPr>
              <a:t>png</a:t>
            </a:r>
            <a:r>
              <a:rPr lang="en-US" sz="1800" dirty="0" smtClean="0">
                <a:solidFill>
                  <a:srgbClr val="C00000"/>
                </a:solidFill>
              </a:rPr>
              <a:t>, .gif or .jpg</a:t>
            </a:r>
            <a:r>
              <a:rPr lang="en-US" sz="1800" dirty="0" smtClean="0"/>
              <a:t>);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>
                <a:solidFill>
                  <a:srgbClr val="C00000"/>
                </a:solidFill>
              </a:rPr>
              <a:t>Calibrate</a:t>
            </a:r>
            <a:r>
              <a:rPr lang="en-US" sz="1800" dirty="0" smtClean="0"/>
              <a:t>:</a:t>
            </a:r>
            <a:r>
              <a:rPr lang="en-US" sz="1800" b="1" dirty="0" smtClean="0"/>
              <a:t> </a:t>
            </a:r>
            <a:r>
              <a:rPr lang="en-US" sz="1800" dirty="0" smtClean="0"/>
              <a:t>calibrate the image. Define a set of points (min. 3) on the image and specify their coordinate;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>
                <a:solidFill>
                  <a:srgbClr val="C00000"/>
                </a:solidFill>
              </a:rPr>
              <a:t>Alpha</a:t>
            </a:r>
            <a:r>
              <a:rPr lang="en-US" sz="1800" dirty="0" smtClean="0"/>
              <a:t>: blending of the image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>
                <a:solidFill>
                  <a:srgbClr val="C00000"/>
                </a:solidFill>
              </a:rPr>
              <a:t>Color Adjust</a:t>
            </a:r>
            <a:r>
              <a:rPr lang="en-US" sz="1800" dirty="0" smtClean="0"/>
              <a:t>: readjust the </a:t>
            </a:r>
            <a:r>
              <a:rPr lang="en-US" sz="1800" b="1" dirty="0" smtClean="0">
                <a:solidFill>
                  <a:srgbClr val="C00000"/>
                </a:solidFill>
              </a:rPr>
              <a:t>black</a:t>
            </a:r>
            <a:r>
              <a:rPr lang="en-US" sz="1800" dirty="0" smtClean="0"/>
              <a:t> and </a:t>
            </a:r>
            <a:r>
              <a:rPr lang="en-US" sz="1800" b="1" dirty="0" smtClean="0">
                <a:solidFill>
                  <a:srgbClr val="C00000"/>
                </a:solidFill>
              </a:rPr>
              <a:t>white</a:t>
            </a:r>
            <a:r>
              <a:rPr lang="en-US" sz="1800" dirty="0" smtClean="0"/>
              <a:t> colors of the loaded image.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>
                <a:solidFill>
                  <a:srgbClr val="C00000"/>
                </a:solidFill>
              </a:rPr>
              <a:t>Prompt draw</a:t>
            </a:r>
            <a:r>
              <a:rPr lang="en-US" sz="1800" dirty="0" smtClean="0"/>
              <a:t>: immediate drawing of image (slower) or when display is idle. For editing is good to activate 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053428" y="4581128"/>
            <a:ext cx="5104568" cy="260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1768"/>
            <a:ext cx="30765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911696"/>
            <a:ext cx="7924800" cy="5181600"/>
          </a:xfrm>
        </p:spPr>
        <p:txBody>
          <a:bodyPr/>
          <a:lstStyle/>
          <a:p>
            <a:r>
              <a:rPr lang="en-US" sz="1800" dirty="0" smtClean="0"/>
              <a:t>Working on 2D cross sections of the geometry;</a:t>
            </a:r>
          </a:p>
          <a:p>
            <a:r>
              <a:rPr lang="en-US" sz="1800" dirty="0" smtClean="0"/>
              <a:t>Interactive visual editing of the geometry in 2D;</a:t>
            </a:r>
          </a:p>
          <a:p>
            <a:r>
              <a:rPr lang="en-US" sz="1800" dirty="0" smtClean="0"/>
              <a:t>Debugging bodies/regions in a graphical way;</a:t>
            </a:r>
          </a:p>
          <a:p>
            <a:r>
              <a:rPr lang="en-US" sz="1800" dirty="0" smtClean="0"/>
              <a:t>Fast 3D rendering of the geometry;</a:t>
            </a:r>
          </a:p>
          <a:p>
            <a:pPr>
              <a:buNone/>
            </a:pPr>
            <a:r>
              <a:rPr lang="en-US" sz="1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</a:t>
            </a:r>
          </a:p>
          <a:p>
            <a:r>
              <a:rPr lang="en-US" sz="1800" dirty="0" smtClean="0"/>
              <a:t>Fast display of complex geometries;</a:t>
            </a:r>
          </a:p>
          <a:p>
            <a:r>
              <a:rPr lang="en-US" sz="1800" dirty="0" smtClean="0"/>
              <a:t>Many user-customizable layers;</a:t>
            </a:r>
          </a:p>
          <a:p>
            <a:r>
              <a:rPr lang="en-US" sz="1800" dirty="0" smtClean="0"/>
              <a:t>Graphical editing of the bodies with snapping mechanism to generate accurate coordinates;</a:t>
            </a:r>
          </a:p>
          <a:p>
            <a:r>
              <a:rPr lang="en-US" sz="1800" dirty="0" smtClean="0"/>
              <a:t>Visual selection and editing of zones </a:t>
            </a:r>
            <a:r>
              <a:rPr lang="en-US" sz="1800" dirty="0" smtClean="0">
                <a:solidFill>
                  <a:srgbClr val="800000"/>
                </a:solidFill>
              </a:rPr>
              <a:t>w/o the need to know the orientation of bodies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Use full analytical curve of bodies with no conversion to vertices/edges;</a:t>
            </a:r>
          </a:p>
          <a:p>
            <a:r>
              <a:rPr lang="en-US" sz="1800" dirty="0" smtClean="0"/>
              <a:t>Interactive debugging with information of problematic bodies, regions and/or zones;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</a:t>
            </a:r>
          </a:p>
          <a:p>
            <a:r>
              <a:rPr lang="en-US" sz="1800" dirty="0" smtClean="0"/>
              <a:t>Tricky to orientate in an unknown geometry;</a:t>
            </a:r>
          </a:p>
          <a:p>
            <a:r>
              <a:rPr lang="en-US" sz="1800" dirty="0" smtClean="0"/>
              <a:t>Difficult to find region using the expression;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Layers </a:t>
            </a:r>
            <a:r>
              <a:rPr lang="en-US" baseline="30000" dirty="0" smtClean="0"/>
              <a:t>[5/6]</a:t>
            </a:r>
            <a:endParaRPr lang="en-US" baseline="30000" dirty="0"/>
          </a:p>
        </p:txBody>
      </p:sp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707904" y="908720"/>
            <a:ext cx="5112568" cy="554461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USRBIN</a:t>
            </a:r>
            <a:r>
              <a:rPr lang="en-US" sz="1800" dirty="0" smtClean="0"/>
              <a:t>: 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USRBIN from input: To select a USRBIN card from input and displayed with a checker pattern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Load </a:t>
            </a:r>
            <a:r>
              <a:rPr lang="en-US" sz="1800" b="1" dirty="0" smtClean="0">
                <a:solidFill>
                  <a:srgbClr val="C00000"/>
                </a:solidFill>
              </a:rPr>
              <a:t>USRBIN file </a:t>
            </a:r>
            <a:r>
              <a:rPr lang="en-US" sz="1800" dirty="0" smtClean="0"/>
              <a:t>(see SCORING lecture);</a:t>
            </a:r>
            <a:endParaRPr lang="en-US" sz="1800" dirty="0" smtClean="0">
              <a:solidFill>
                <a:srgbClr val="C00000"/>
              </a:solidFill>
            </a:endParaRP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Select a </a:t>
            </a:r>
            <a:r>
              <a:rPr lang="en-US" sz="1800" b="1" dirty="0" smtClean="0">
                <a:solidFill>
                  <a:srgbClr val="C00000"/>
                </a:solidFill>
              </a:rPr>
              <a:t>detector</a:t>
            </a:r>
            <a:r>
              <a:rPr lang="en-US" sz="1800" dirty="0" smtClean="0"/>
              <a:t> (or URSBIN) among the ones present in the file;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>
                <a:solidFill>
                  <a:srgbClr val="C00000"/>
                </a:solidFill>
              </a:rPr>
              <a:t>Normalization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constant;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Associate a </a:t>
            </a:r>
            <a:r>
              <a:rPr lang="en-US" sz="1800" b="1" dirty="0" smtClean="0">
                <a:solidFill>
                  <a:srgbClr val="C00000"/>
                </a:solidFill>
              </a:rPr>
              <a:t>ROT-DEFI</a:t>
            </a:r>
            <a:r>
              <a:rPr lang="en-US" sz="1800" dirty="0" smtClean="0"/>
              <a:t> transformation;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Alpha blending between USRBIN colors and materials colors</a:t>
            </a:r>
          </a:p>
          <a:p>
            <a:pPr marL="228600" indent="-228600">
              <a:tabLst>
                <a:tab pos="228600" algn="l"/>
              </a:tabLst>
            </a:pPr>
            <a:endParaRPr lang="en-US" sz="1800" dirty="0"/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USRBIN should be combined with the </a:t>
            </a:r>
            <a:r>
              <a:rPr lang="en-US" sz="1800" dirty="0" err="1" smtClean="0"/>
              <a:t>Colorband</a:t>
            </a:r>
            <a:r>
              <a:rPr lang="en-US" sz="1800" dirty="0" smtClean="0"/>
              <a:t> to define the color limits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0670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tebulb"/>
          <p:cNvSpPr>
            <a:spLocks noEditPoints="1" noChangeArrowheads="1"/>
          </p:cNvSpPr>
          <p:nvPr/>
        </p:nvSpPr>
        <p:spPr bwMode="auto">
          <a:xfrm>
            <a:off x="3658122" y="4653136"/>
            <a:ext cx="304800" cy="4572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\\tsclient\boccone\Work\geo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710"/>
            <a:ext cx="3017520" cy="27874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Layers </a:t>
            </a:r>
            <a:r>
              <a:rPr lang="en-US" baseline="30000" dirty="0" smtClean="0"/>
              <a:t>[6/6]</a:t>
            </a:r>
            <a:endParaRPr lang="en-US" baseline="30000" dirty="0"/>
          </a:p>
        </p:txBody>
      </p:sp>
      <p:sp>
        <p:nvSpPr>
          <p:cNvPr id="8" name="Content Placeholder 17"/>
          <p:cNvSpPr>
            <a:spLocks noGrp="1"/>
          </p:cNvSpPr>
          <p:nvPr>
            <p:ph idx="1"/>
          </p:nvPr>
        </p:nvSpPr>
        <p:spPr>
          <a:xfrm>
            <a:off x="3707904" y="908720"/>
            <a:ext cx="5256584" cy="554461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3D:</a:t>
            </a:r>
            <a:r>
              <a:rPr lang="en-US" dirty="0" smtClean="0"/>
              <a:t> enable 3D rendering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/>
              <a:t>Enable/Disable </a:t>
            </a:r>
            <a:r>
              <a:rPr lang="en-US" sz="1800" b="1" dirty="0" smtClean="0">
                <a:solidFill>
                  <a:srgbClr val="C00000"/>
                </a:solidFill>
              </a:rPr>
              <a:t>Perspective</a:t>
            </a:r>
            <a:r>
              <a:rPr lang="en-US" sz="1800" dirty="0" smtClean="0"/>
              <a:t>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Set camera </a:t>
            </a:r>
            <a:r>
              <a:rPr lang="en-US" sz="1800" b="1" dirty="0" smtClean="0">
                <a:solidFill>
                  <a:srgbClr val="C00000"/>
                </a:solidFill>
              </a:rPr>
              <a:t>aperture</a:t>
            </a:r>
            <a:r>
              <a:rPr lang="en-US" sz="1800" dirty="0" smtClean="0"/>
              <a:t> angle;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Intensity of ambient light;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err="1" smtClean="0">
                <a:solidFill>
                  <a:srgbClr val="C00000"/>
                </a:solidFill>
              </a:rPr>
              <a:t>Antialias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for </a:t>
            </a:r>
            <a:r>
              <a:rPr lang="en-US" sz="1800" dirty="0" err="1" smtClean="0"/>
              <a:t>supersampling</a:t>
            </a:r>
            <a:r>
              <a:rPr lang="en-US" sz="1800" dirty="0" smtClean="0"/>
              <a:t> (slow rendering);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err="1" smtClean="0"/>
              <a:t>Xray</a:t>
            </a:r>
            <a:r>
              <a:rPr lang="en-US" sz="1800" dirty="0" smtClean="0"/>
              <a:t> – automatic transparencies;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Clipped by: setting a clipping body;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Negative Clip: Use the –clipping body</a:t>
            </a:r>
          </a:p>
          <a:p>
            <a:pPr marL="228600" indent="-228600">
              <a:tabLst>
                <a:tab pos="228600" algn="l"/>
              </a:tabLst>
            </a:pPr>
            <a:endParaRPr lang="en-US" sz="1800" dirty="0" smtClean="0"/>
          </a:p>
          <a:p>
            <a:pPr marL="0" indent="0">
              <a:buNone/>
            </a:pPr>
            <a:r>
              <a:rPr lang="en-US" u="sng" dirty="0" err="1" smtClean="0"/>
              <a:t>Colorband</a:t>
            </a:r>
            <a:r>
              <a:rPr lang="en-US" dirty="0" smtClean="0"/>
              <a:t>: enable/set color band properties 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dirty="0" smtClean="0"/>
              <a:t>Change the default color </a:t>
            </a:r>
            <a:r>
              <a:rPr lang="en-US" sz="1800" b="1" dirty="0" smtClean="0">
                <a:solidFill>
                  <a:srgbClr val="C00000"/>
                </a:solidFill>
              </a:rPr>
              <a:t>Palette</a:t>
            </a:r>
            <a:r>
              <a:rPr lang="en-US" sz="1800" dirty="0" smtClean="0"/>
              <a:t>;</a:t>
            </a:r>
            <a:endParaRPr lang="en-US" sz="1800" dirty="0" smtClean="0">
              <a:solidFill>
                <a:srgbClr val="C00000"/>
              </a:solidFill>
            </a:endParaRP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/>
              <a:t>Enable/Disable </a:t>
            </a:r>
            <a:r>
              <a:rPr lang="en-US" sz="1800" b="1" dirty="0" smtClean="0">
                <a:solidFill>
                  <a:srgbClr val="C00000"/>
                </a:solidFill>
              </a:rPr>
              <a:t>Log</a:t>
            </a:r>
            <a:r>
              <a:rPr lang="en-US" sz="1800" dirty="0" smtClean="0"/>
              <a:t> scale;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1800" b="1" dirty="0" smtClean="0"/>
              <a:t>Set: </a:t>
            </a:r>
            <a:r>
              <a:rPr lang="en-US" sz="1800" b="1" dirty="0" smtClean="0">
                <a:solidFill>
                  <a:srgbClr val="C00000"/>
                </a:solidFill>
              </a:rPr>
              <a:t>Maximum, Minimum </a:t>
            </a:r>
            <a:r>
              <a:rPr lang="en-US" sz="1800" dirty="0" smtClean="0"/>
              <a:t>and color </a:t>
            </a:r>
            <a:r>
              <a:rPr lang="en-US" sz="1800" b="1" dirty="0" smtClean="0">
                <a:solidFill>
                  <a:srgbClr val="C00000"/>
                </a:solidFill>
              </a:rPr>
              <a:t>steps</a:t>
            </a:r>
            <a:r>
              <a:rPr lang="en-US" sz="1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0" y="898581"/>
            <a:ext cx="2984786" cy="281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>
                <a:solidFill>
                  <a:srgbClr val="800000"/>
                </a:solidFill>
              </a:rPr>
              <a:t>[</a:t>
            </a:r>
            <a:r>
              <a:rPr lang="en-US" b="1" dirty="0" err="1" smtClean="0">
                <a:solidFill>
                  <a:srgbClr val="800000"/>
                </a:solidFill>
              </a:rPr>
              <a:t>ESC</a:t>
            </a:r>
            <a:r>
              <a:rPr lang="en-US" dirty="0" err="1" smtClean="0"/>
              <a:t>ape</a:t>
            </a:r>
            <a:r>
              <a:rPr lang="en-US" dirty="0" smtClean="0"/>
              <a:t>] </a:t>
            </a:r>
            <a:r>
              <a:rPr lang="en-US" dirty="0"/>
              <a:t>will stop/unselect in the following </a:t>
            </a:r>
            <a:r>
              <a:rPr lang="en-US" dirty="0" smtClean="0"/>
              <a:t>order on item at a time: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Stop the current </a:t>
            </a:r>
            <a:r>
              <a:rPr lang="en-US" dirty="0" smtClean="0"/>
              <a:t>action e.g. during rotation or panning</a:t>
            </a:r>
          </a:p>
          <a:p>
            <a:pPr marL="457200" indent="-457200">
              <a:buAutoNum type="arabicPeriod"/>
            </a:pPr>
            <a:r>
              <a:rPr lang="en-US" dirty="0" smtClean="0"/>
              <a:t>If a zone is selected unselected the zone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Unselect </a:t>
            </a:r>
            <a:r>
              <a:rPr lang="en-US" dirty="0" smtClean="0"/>
              <a:t>any </a:t>
            </a:r>
            <a:r>
              <a:rPr lang="en-US" dirty="0"/>
              <a:t>selected bodies</a:t>
            </a:r>
          </a:p>
          <a:p>
            <a:pPr marL="457200" indent="-457200">
              <a:buAutoNum type="arabicPeriod"/>
            </a:pPr>
            <a:r>
              <a:rPr lang="en-US" dirty="0"/>
              <a:t>Unselect </a:t>
            </a:r>
            <a:r>
              <a:rPr lang="en-US" dirty="0" smtClean="0"/>
              <a:t>any </a:t>
            </a:r>
            <a:r>
              <a:rPr lang="en-US"/>
              <a:t>selected </a:t>
            </a:r>
            <a:r>
              <a:rPr lang="en-US" smtClean="0"/>
              <a:t>region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7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20" y="913258"/>
            <a:ext cx="7262636" cy="577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36512" y="5457418"/>
            <a:ext cx="1532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</a:t>
            </a:r>
          </a:p>
          <a:p>
            <a:r>
              <a:rPr lang="en-US" dirty="0" smtClean="0"/>
              <a:t>&amp; Attributes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Editor: Interface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94240" y="6400800"/>
            <a:ext cx="1600200" cy="304800"/>
          </a:xfrm>
        </p:spPr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32240" y="913258"/>
            <a:ext cx="759632" cy="400110"/>
          </a:xfrm>
          <a:prstGeom prst="rect">
            <a:avLst/>
          </a:prstGeom>
          <a:solidFill>
            <a:srgbClr val="FFFF9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Tools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1700808"/>
            <a:ext cx="614464" cy="400110"/>
          </a:xfrm>
          <a:prstGeom prst="rect">
            <a:avLst/>
          </a:prstGeom>
          <a:solidFill>
            <a:srgbClr val="FFFF99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486" y="1700808"/>
            <a:ext cx="859851" cy="400110"/>
          </a:xfrm>
          <a:prstGeom prst="rect">
            <a:avLst/>
          </a:prstGeom>
          <a:solidFill>
            <a:srgbClr val="FFFF99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Green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0370" y="4221088"/>
            <a:ext cx="1156086" cy="400110"/>
          </a:xfrm>
          <a:prstGeom prst="rect">
            <a:avLst/>
          </a:prstGeom>
          <a:solidFill>
            <a:srgbClr val="FFFF99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Magenta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0674" y="4221088"/>
            <a:ext cx="673454" cy="400110"/>
          </a:xfrm>
          <a:prstGeom prst="rect">
            <a:avLst/>
          </a:prstGeom>
          <a:solidFill>
            <a:srgbClr val="FFFF99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Blue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20" y="1412776"/>
            <a:ext cx="75129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3225170"/>
            <a:ext cx="10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</a:t>
            </a:r>
            <a:br>
              <a:rPr lang="en-US" dirty="0" smtClean="0"/>
            </a:br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8296" y="6197242"/>
            <a:ext cx="6478120" cy="400110"/>
          </a:xfrm>
          <a:prstGeom prst="rect">
            <a:avLst/>
          </a:prstGeom>
          <a:solidFill>
            <a:srgbClr val="FFCCCC">
              <a:alpha val="52941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Automatically refreshes every time the input is changed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2423" y="1628220"/>
            <a:ext cx="965329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Borders</a:t>
            </a:r>
            <a:endParaRPr lang="en-US" sz="1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4262299"/>
            <a:ext cx="854529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Lattice</a:t>
            </a:r>
            <a:endParaRPr lang="en-US" sz="1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40635" y="1700808"/>
            <a:ext cx="787395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Media</a:t>
            </a:r>
            <a:endParaRPr lang="en-US" sz="1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38138" y="4236477"/>
            <a:ext cx="468398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3D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Listbox</a:t>
            </a:r>
            <a:r>
              <a:rPr lang="en-US" dirty="0" smtClean="0"/>
              <a:t> -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2736"/>
            <a:ext cx="6552530" cy="5271864"/>
          </a:xfrm>
        </p:spPr>
        <p:txBody>
          <a:bodyPr/>
          <a:lstStyle/>
          <a:p>
            <a:r>
              <a:rPr lang="en-US" dirty="0" smtClean="0"/>
              <a:t>Lists the type/name of bodies, regions, objects</a:t>
            </a:r>
          </a:p>
          <a:p>
            <a:r>
              <a:rPr lang="en-US" dirty="0" smtClean="0"/>
              <a:t>Text coloring:</a:t>
            </a:r>
          </a:p>
          <a:p>
            <a:pPr lvl="1"/>
            <a:r>
              <a:rPr lang="en-US" dirty="0" smtClean="0"/>
              <a:t>Red	Error in the card description</a:t>
            </a:r>
          </a:p>
          <a:p>
            <a:pPr lvl="1"/>
            <a:r>
              <a:rPr lang="en-US" dirty="0" smtClean="0"/>
              <a:t>Magenta	Visible body/object</a:t>
            </a:r>
          </a:p>
          <a:p>
            <a:pPr lvl="1"/>
            <a:r>
              <a:rPr lang="en-US" dirty="0" smtClean="0"/>
              <a:t>Orange	Selection locked</a:t>
            </a:r>
          </a:p>
          <a:p>
            <a:r>
              <a:rPr lang="en-US" dirty="0" smtClean="0"/>
              <a:t>Filtering text box can narrow the list with items containing the typed-in text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Buttons – on/off the display of</a:t>
            </a:r>
          </a:p>
          <a:p>
            <a:pPr marL="457200" lvl="1" indent="0">
              <a:buNone/>
            </a:pPr>
            <a:r>
              <a:rPr lang="en-US" dirty="0" smtClean="0"/>
              <a:t>Bodies</a:t>
            </a:r>
          </a:p>
          <a:p>
            <a:pPr marL="457200" lvl="1" indent="0">
              <a:buNone/>
            </a:pPr>
            <a:r>
              <a:rPr lang="en-US" dirty="0" smtClean="0"/>
              <a:t>Regions</a:t>
            </a:r>
          </a:p>
          <a:p>
            <a:pPr marL="457200" lvl="1" indent="0">
              <a:buNone/>
            </a:pPr>
            <a:r>
              <a:rPr lang="en-US" dirty="0" smtClean="0"/>
              <a:t>Transformations</a:t>
            </a:r>
          </a:p>
          <a:p>
            <a:pPr marL="457200" lvl="1" indent="0">
              <a:buNone/>
            </a:pPr>
            <a:r>
              <a:rPr lang="en-US" dirty="0" smtClean="0"/>
              <a:t>Objects </a:t>
            </a:r>
          </a:p>
          <a:p>
            <a:pPr marL="457200" lvl="1" indent="0">
              <a:buNone/>
            </a:pPr>
            <a:r>
              <a:rPr lang="en-US" dirty="0" smtClean="0"/>
              <a:t>Selected or Visible items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7" r="79512"/>
          <a:stretch/>
        </p:blipFill>
        <p:spPr bwMode="auto">
          <a:xfrm>
            <a:off x="179512" y="908720"/>
            <a:ext cx="1656184" cy="58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76" y="4221088"/>
            <a:ext cx="273600" cy="27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76" y="4595935"/>
            <a:ext cx="273600" cy="27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76" y="5246152"/>
            <a:ext cx="273600" cy="27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36" y="4906749"/>
            <a:ext cx="273600" cy="27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36" y="5592977"/>
            <a:ext cx="273600" cy="27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79512" y="908720"/>
            <a:ext cx="1656184" cy="32941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6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Listbox</a:t>
            </a:r>
            <a:r>
              <a:rPr lang="en-US" dirty="0" smtClean="0"/>
              <a:t> – Properties /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2736"/>
            <a:ext cx="6552530" cy="527186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800000"/>
                </a:solidFill>
              </a:rPr>
              <a:t>Properties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Displays the common WHAT’s of the selected card</a:t>
            </a:r>
          </a:p>
          <a:p>
            <a:r>
              <a:rPr lang="en-US" sz="1800" dirty="0" smtClean="0"/>
              <a:t>REGION:</a:t>
            </a:r>
          </a:p>
          <a:p>
            <a:pPr lvl="1"/>
            <a:r>
              <a:rPr lang="en-US" sz="1600" dirty="0" smtClean="0"/>
              <a:t>If one REGION and Bodies are selected the REGION will stay visible</a:t>
            </a:r>
          </a:p>
          <a:p>
            <a:pPr lvl="1"/>
            <a:r>
              <a:rPr lang="en-US" sz="1600" dirty="0" smtClean="0"/>
              <a:t>Additionally one can select the </a:t>
            </a:r>
            <a:r>
              <a:rPr lang="en-US" sz="1600" dirty="0" smtClean="0">
                <a:solidFill>
                  <a:srgbClr val="008000"/>
                </a:solidFill>
              </a:rPr>
              <a:t>MATERIAL</a:t>
            </a:r>
            <a:r>
              <a:rPr lang="en-US" sz="1600" dirty="0" smtClean="0"/>
              <a:t> and automatically an </a:t>
            </a:r>
            <a:r>
              <a:rPr lang="en-US" sz="1600" dirty="0" err="1" smtClean="0">
                <a:solidFill>
                  <a:srgbClr val="008000"/>
                </a:solidFill>
              </a:rPr>
              <a:t>ASSIGNMAt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/>
              <a:t>will be created/modified.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WARNING: Only if this region is not part of a range or inside an </a:t>
            </a:r>
            <a:r>
              <a:rPr lang="en-US" sz="1600" dirty="0" smtClean="0">
                <a:solidFill>
                  <a:srgbClr val="008000"/>
                </a:solidFill>
              </a:rPr>
              <a:t>#if..#</a:t>
            </a:r>
            <a:r>
              <a:rPr lang="en-US" sz="1600" dirty="0" err="1" smtClean="0">
                <a:solidFill>
                  <a:srgbClr val="008000"/>
                </a:solidFill>
              </a:rPr>
              <a:t>endif</a:t>
            </a:r>
          </a:p>
          <a:p>
            <a:r>
              <a:rPr lang="en-US" sz="1800" dirty="0" smtClean="0"/>
              <a:t>Tips:</a:t>
            </a:r>
          </a:p>
          <a:p>
            <a:pPr lvl="1"/>
            <a:r>
              <a:rPr lang="en-US" sz="1600" dirty="0" smtClean="0"/>
              <a:t>[</a:t>
            </a:r>
            <a:r>
              <a:rPr lang="en-US" sz="1600" b="1" dirty="0" smtClean="0">
                <a:solidFill>
                  <a:srgbClr val="800000"/>
                </a:solidFill>
              </a:rPr>
              <a:t>Enter</a:t>
            </a:r>
            <a:r>
              <a:rPr lang="en-US" sz="1600" dirty="0" smtClean="0"/>
              <a:t>] moves to the next field</a:t>
            </a:r>
          </a:p>
          <a:p>
            <a:pPr lvl="1"/>
            <a:r>
              <a:rPr lang="en-US" sz="1600" dirty="0" smtClean="0"/>
              <a:t>Typing multiple values splits them into many fields:</a:t>
            </a:r>
            <a:br>
              <a:rPr lang="en-US" sz="1600" dirty="0" smtClean="0"/>
            </a:br>
            <a:r>
              <a:rPr lang="en-US" sz="1600" dirty="0" smtClean="0"/>
              <a:t>e.g.   x: </a:t>
            </a:r>
            <a:r>
              <a:rPr lang="en-US" sz="1600" b="1" dirty="0" smtClean="0">
                <a:solidFill>
                  <a:srgbClr val="800000"/>
                </a:solidFill>
              </a:rPr>
              <a:t>1 2 3 </a:t>
            </a:r>
            <a:r>
              <a:rPr lang="en-US" sz="1600" dirty="0" smtClean="0"/>
              <a:t>[</a:t>
            </a:r>
            <a:r>
              <a:rPr lang="en-US" sz="1600" b="1" dirty="0" smtClean="0">
                <a:solidFill>
                  <a:srgbClr val="800000"/>
                </a:solidFill>
              </a:rPr>
              <a:t>Enter</a:t>
            </a:r>
            <a:r>
              <a:rPr lang="en-US" sz="1600" dirty="0" smtClean="0"/>
              <a:t>]</a:t>
            </a:r>
            <a:br>
              <a:rPr lang="en-US" sz="1600" dirty="0" smtClean="0"/>
            </a:br>
            <a:r>
              <a:rPr lang="en-US" sz="1600" dirty="0" smtClean="0"/>
              <a:t>will split it to x: 1, y: 2, z: 3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800000"/>
                </a:solidFill>
              </a:rPr>
              <a:t>Attributes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Displays other information related to the card</a:t>
            </a:r>
          </a:p>
          <a:p>
            <a:r>
              <a:rPr lang="en-US" sz="1800" dirty="0" smtClean="0"/>
              <a:t>Bodies: Visibility, Selection Locking, Wireframe</a:t>
            </a:r>
          </a:p>
          <a:p>
            <a:r>
              <a:rPr lang="en-US" sz="1800" dirty="0" smtClean="0"/>
              <a:t>Regions: NAZ, Alpha(Transparency), ROT-DEFI…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17" r="79512"/>
          <a:stretch/>
        </p:blipFill>
        <p:spPr bwMode="auto">
          <a:xfrm>
            <a:off x="179512" y="908720"/>
            <a:ext cx="1656184" cy="58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179512" y="4149080"/>
            <a:ext cx="1656184" cy="26494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Litebulb"/>
          <p:cNvSpPr>
            <a:spLocks noEditPoints="1" noChangeArrowheads="1"/>
          </p:cNvSpPr>
          <p:nvPr/>
        </p:nvSpPr>
        <p:spPr bwMode="auto">
          <a:xfrm>
            <a:off x="2051720" y="3573016"/>
            <a:ext cx="304800" cy="4572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3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baseline="30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11560" y="908720"/>
            <a:ext cx="8208912" cy="5181600"/>
          </a:xfrm>
        </p:spPr>
        <p:txBody>
          <a:bodyPr/>
          <a:lstStyle/>
          <a:p>
            <a:pPr marL="228600" indent="-228600" algn="just" defTabSz="628650"/>
            <a:r>
              <a:rPr lang="en-US" sz="1800" dirty="0" smtClean="0">
                <a:solidFill>
                  <a:srgbClr val="008000"/>
                </a:solidFill>
              </a:rPr>
              <a:t>Objects/Bodies/Regions/Zones</a:t>
            </a:r>
            <a:r>
              <a:rPr lang="en-US" sz="1800" dirty="0" smtClean="0"/>
              <a:t> can be selected using:</a:t>
            </a:r>
          </a:p>
          <a:p>
            <a:pPr marL="628650" lvl="1" indent="-228600" algn="just" defTabSz="628650"/>
            <a:r>
              <a:rPr lang="en-US" sz="1600" dirty="0" smtClean="0"/>
              <a:t>Object and/or Properties list boxes</a:t>
            </a:r>
          </a:p>
          <a:p>
            <a:pPr marL="628650" lvl="1" indent="-228600" algn="just" defTabSz="628650"/>
            <a:r>
              <a:rPr lang="en-US" sz="1600" dirty="0" smtClean="0"/>
              <a:t>graphically with the action [</a:t>
            </a:r>
            <a:r>
              <a:rPr lang="en-US" sz="1600" b="1" dirty="0" smtClean="0">
                <a:solidFill>
                  <a:srgbClr val="800000"/>
                </a:solidFill>
              </a:rPr>
              <a:t>s</a:t>
            </a:r>
            <a:r>
              <a:rPr lang="en-US" sz="1600" dirty="0" smtClean="0"/>
              <a:t>]    </a:t>
            </a:r>
            <a:r>
              <a:rPr lang="en-US" sz="1600" dirty="0"/>
              <a:t> using the</a:t>
            </a:r>
            <a:r>
              <a:rPr lang="en-US" sz="1600" b="1" dirty="0" smtClean="0">
                <a:solidFill>
                  <a:srgbClr val="800000"/>
                </a:solidFill>
              </a:rPr>
              <a:t> left mouse button</a:t>
            </a:r>
            <a:r>
              <a:rPr lang="en-US" sz="1600" dirty="0" smtClean="0"/>
              <a:t> on the viewport;</a:t>
            </a:r>
          </a:p>
          <a:p>
            <a:pPr marL="228600" indent="-228600" algn="just" defTabSz="628650"/>
            <a:r>
              <a:rPr lang="en-US" sz="1800" dirty="0"/>
              <a:t>[</a:t>
            </a:r>
            <a:r>
              <a:rPr lang="en-US" sz="1800" b="1" dirty="0" smtClean="0">
                <a:solidFill>
                  <a:srgbClr val="800000"/>
                </a:solidFill>
              </a:rPr>
              <a:t>Ctrl</a:t>
            </a:r>
            <a:r>
              <a:rPr lang="en-US" sz="1800" dirty="0" smtClean="0"/>
              <a:t>] + </a:t>
            </a:r>
            <a:r>
              <a:rPr lang="en-US" sz="1800" dirty="0" smtClean="0">
                <a:solidFill>
                  <a:srgbClr val="800000"/>
                </a:solidFill>
              </a:rPr>
              <a:t>left mouse button</a:t>
            </a:r>
            <a:r>
              <a:rPr lang="en-US" sz="1800" dirty="0" smtClean="0"/>
              <a:t>: allows to toggle the selection (select/unselect);</a:t>
            </a:r>
          </a:p>
          <a:p>
            <a:pPr marL="228600" indent="-228600" algn="just" defTabSz="628650"/>
            <a:r>
              <a:rPr lang="en-US" sz="1800" dirty="0" smtClean="0">
                <a:solidFill>
                  <a:srgbClr val="800000"/>
                </a:solidFill>
              </a:rPr>
              <a:t>Area selection</a:t>
            </a:r>
            <a:r>
              <a:rPr lang="en-US" sz="1800" dirty="0" smtClean="0"/>
              <a:t>: Click on the background and drag the mouse to draw a rectangle area. Everything inside the area will be selected.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Content Placeholder 5" descr="sele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1616224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6" name="Picture 2" descr="\\tsclient\boccone\Work\sel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665" y="2861369"/>
            <a:ext cx="4312335" cy="3519959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7740352" y="4149080"/>
            <a:ext cx="360040" cy="36004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740352" y="5229200"/>
            <a:ext cx="360040" cy="36004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88224" y="4149080"/>
            <a:ext cx="360040" cy="36004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88224" y="5229200"/>
            <a:ext cx="360040" cy="36004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861642"/>
            <a:ext cx="422010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buFont typeface="Courier New" pitchFamily="49" charset="0"/>
              <a:buChar char="o"/>
            </a:pPr>
            <a:r>
              <a:rPr lang="en-US" sz="1800" dirty="0"/>
              <a:t>The selected bodies are: </a:t>
            </a:r>
          </a:p>
          <a:p>
            <a:pPr marL="541338" lvl="2" indent="-271463" algn="just">
              <a:buFont typeface="Courier New" pitchFamily="49" charset="0"/>
              <a:buChar char="o"/>
            </a:pPr>
            <a:r>
              <a:rPr lang="en-US" sz="1600" dirty="0"/>
              <a:t>outlined in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magenta</a:t>
            </a:r>
            <a:endParaRPr lang="en-US" sz="1600" dirty="0" smtClean="0"/>
          </a:p>
          <a:p>
            <a:pPr marL="541338" lvl="2" indent="-271463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yellow</a:t>
            </a:r>
            <a:r>
              <a:rPr lang="en-US" sz="1600" dirty="0" smtClean="0"/>
              <a:t> dots appear </a:t>
            </a:r>
            <a:r>
              <a:rPr lang="en-US" sz="1600" dirty="0"/>
              <a:t>on their </a:t>
            </a:r>
            <a:r>
              <a:rPr lang="en-US" sz="1600" dirty="0" smtClean="0"/>
              <a:t>vertices;</a:t>
            </a:r>
          </a:p>
          <a:p>
            <a:pPr marL="541338" lvl="2" indent="-271463" algn="just">
              <a:buFont typeface="Courier New" pitchFamily="49" charset="0"/>
              <a:buChar char="o"/>
            </a:pPr>
            <a:r>
              <a:rPr lang="en-US" sz="1600" dirty="0" smtClean="0"/>
              <a:t>highlighted </a:t>
            </a:r>
            <a:r>
              <a:rPr lang="en-US" sz="1600" dirty="0"/>
              <a:t>also into the object </a:t>
            </a:r>
            <a:r>
              <a:rPr lang="en-US" sz="1600" dirty="0" smtClean="0"/>
              <a:t>list in </a:t>
            </a:r>
            <a:r>
              <a:rPr lang="en-US" sz="1600" dirty="0"/>
              <a:t>the left bar;</a:t>
            </a:r>
          </a:p>
          <a:p>
            <a:pPr marL="541338" lvl="2" indent="-271463" algn="just">
              <a:buFont typeface="Courier New" pitchFamily="49" charset="0"/>
              <a:buChar char="o"/>
            </a:pPr>
            <a:r>
              <a:rPr lang="en-US" sz="1600" dirty="0"/>
              <a:t>Their common properties &amp; </a:t>
            </a:r>
            <a:r>
              <a:rPr lang="en-US" sz="1600" dirty="0" smtClean="0"/>
              <a:t>attributes will </a:t>
            </a:r>
            <a:r>
              <a:rPr lang="en-US" sz="1600" dirty="0"/>
              <a:t>be displayed on the list </a:t>
            </a:r>
            <a:r>
              <a:rPr lang="en-US" sz="1600" dirty="0" smtClean="0"/>
              <a:t>boxes.</a:t>
            </a:r>
          </a:p>
          <a:p>
            <a:pPr marL="269875" indent="-269875" algn="just">
              <a:buFont typeface="Courier New" pitchFamily="49" charset="0"/>
              <a:buChar char="o"/>
            </a:pPr>
            <a:r>
              <a:rPr lang="en-US" sz="1800" dirty="0" smtClean="0"/>
              <a:t>The </a:t>
            </a:r>
            <a:r>
              <a:rPr lang="en-US" sz="1800" dirty="0"/>
              <a:t>selected regions are </a:t>
            </a:r>
            <a:r>
              <a:rPr lang="en-US" sz="1800" dirty="0" smtClean="0"/>
              <a:t>shaded;</a:t>
            </a:r>
          </a:p>
          <a:p>
            <a:pPr marL="269875" indent="-269875" algn="just">
              <a:buFont typeface="Courier New" pitchFamily="49" charset="0"/>
              <a:buChar char="o"/>
            </a:pPr>
            <a:r>
              <a:rPr lang="en-US" sz="1800" dirty="0" smtClean="0"/>
              <a:t>The selected </a:t>
            </a:r>
            <a:r>
              <a:rPr lang="en-US" sz="1800" dirty="0"/>
              <a:t>zones are </a:t>
            </a:r>
            <a:r>
              <a:rPr lang="en-US" sz="1800" dirty="0" smtClean="0"/>
              <a:t>shaded with a hash pattern; To select a zone first you have to select the REGION</a:t>
            </a:r>
          </a:p>
          <a:p>
            <a:pPr algn="just"/>
            <a:endParaRPr lang="en-US" sz="1800" dirty="0" smtClean="0">
              <a:solidFill>
                <a:srgbClr val="800000"/>
              </a:solidFill>
            </a:endParaRPr>
          </a:p>
          <a:p>
            <a:pPr algn="just"/>
            <a:r>
              <a:rPr lang="en-US" sz="1800" dirty="0" smtClean="0"/>
              <a:t>[</a:t>
            </a:r>
            <a:r>
              <a:rPr lang="en-US" sz="1800" b="1" dirty="0" err="1" smtClean="0">
                <a:solidFill>
                  <a:srgbClr val="800000"/>
                </a:solidFill>
              </a:rPr>
              <a:t>ESC</a:t>
            </a:r>
            <a:r>
              <a:rPr lang="en-US" sz="1800" dirty="0" err="1" smtClean="0"/>
              <a:t>ape</a:t>
            </a:r>
            <a:r>
              <a:rPr lang="en-US" sz="1800" dirty="0" smtClean="0"/>
              <a:t>] </a:t>
            </a:r>
            <a:r>
              <a:rPr lang="en-US" sz="1800" dirty="0"/>
              <a:t>cancels the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a few auxiliary objects in flair for helping the drawing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Point</a:t>
            </a:r>
            <a:r>
              <a:rPr lang="en-US" dirty="0" smtClean="0"/>
              <a:t> [</a:t>
            </a:r>
            <a:r>
              <a:rPr lang="en-US" b="1" dirty="0" smtClean="0">
                <a:solidFill>
                  <a:srgbClr val="800000"/>
                </a:solidFill>
              </a:rPr>
              <a:t>p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to be used as snapping points</a:t>
            </a:r>
          </a:p>
          <a:p>
            <a:pPr lvl="1"/>
            <a:r>
              <a:rPr lang="en-US" dirty="0" smtClean="0"/>
              <a:t>provide help text </a:t>
            </a:r>
            <a:r>
              <a:rPr lang="en-US" dirty="0"/>
              <a:t>t</a:t>
            </a:r>
            <a:r>
              <a:rPr lang="en-US" dirty="0" smtClean="0"/>
              <a:t>o the user</a:t>
            </a:r>
          </a:p>
          <a:p>
            <a:pPr lvl="1"/>
            <a:r>
              <a:rPr lang="en-US" dirty="0" smtClean="0"/>
              <a:t>automatically generated after image calibration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Arrow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800000"/>
                </a:solidFill>
              </a:rPr>
              <a:t>line</a:t>
            </a:r>
          </a:p>
          <a:p>
            <a:pPr lvl="1"/>
            <a:r>
              <a:rPr lang="en-US" dirty="0"/>
              <a:t>to be used as snapping points</a:t>
            </a:r>
          </a:p>
          <a:p>
            <a:pPr lvl="1"/>
            <a:r>
              <a:rPr lang="en-US" dirty="0" smtClean="0"/>
              <a:t>provide basic drawing/pointing means to the </a:t>
            </a:r>
            <a:r>
              <a:rPr lang="en-US" dirty="0"/>
              <a:t>user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Ruler</a:t>
            </a:r>
            <a:r>
              <a:rPr lang="en-US" dirty="0" smtClean="0"/>
              <a:t> simple or angle</a:t>
            </a:r>
          </a:p>
          <a:p>
            <a:pPr lvl="1"/>
            <a:r>
              <a:rPr lang="en-US" dirty="0" smtClean="0"/>
              <a:t>to measure distances and angles</a:t>
            </a:r>
          </a:p>
          <a:p>
            <a:pPr lvl="1"/>
            <a:r>
              <a:rPr lang="en-US" dirty="0" smtClean="0"/>
              <a:t>to project snapping points to a different location</a:t>
            </a:r>
          </a:p>
          <a:p>
            <a:pPr lvl="1"/>
            <a:r>
              <a:rPr lang="en-US" dirty="0" smtClean="0"/>
              <a:t>to be used as snapping points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Light</a:t>
            </a:r>
            <a:r>
              <a:rPr lang="en-US" dirty="0" smtClean="0"/>
              <a:t> for the 3D</a:t>
            </a:r>
          </a:p>
          <a:p>
            <a:pPr marL="0" indent="0">
              <a:buNone/>
            </a:pPr>
            <a:r>
              <a:rPr lang="en-US" dirty="0" smtClean="0"/>
              <a:t>The objects are stored in the input file with the special flair tags: 	     </a:t>
            </a:r>
            <a:r>
              <a:rPr lang="en-US" b="1" dirty="0" smtClean="0">
                <a:solidFill>
                  <a:srgbClr val="008000"/>
                </a:solidFill>
              </a:rPr>
              <a:t>!point,    !arrow,    !ruler,    !light</a:t>
            </a:r>
          </a:p>
          <a:p>
            <a:pPr marL="0" indent="0">
              <a:buNone/>
            </a:pPr>
            <a:r>
              <a:rPr lang="en-US" sz="1800" dirty="0"/>
              <a:t>All tags starting with ! are treated as comments and ignore by FLUKA</a:t>
            </a:r>
          </a:p>
          <a:p>
            <a:pPr marL="0" indent="0">
              <a:buNone/>
            </a:pP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3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Body</a:t>
            </a:r>
            <a:endParaRPr lang="en-US" baseline="30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9450" y="1143000"/>
            <a:ext cx="6484838" cy="5181600"/>
          </a:xfrm>
        </p:spPr>
        <p:txBody>
          <a:bodyPr/>
          <a:lstStyle/>
          <a:p>
            <a:r>
              <a:rPr lang="en-US" dirty="0" smtClean="0"/>
              <a:t>Add a body: </a:t>
            </a:r>
            <a:r>
              <a:rPr lang="en-US" dirty="0" smtClean="0">
                <a:solidFill>
                  <a:srgbClr val="800000"/>
                </a:solidFill>
              </a:rPr>
              <a:t>Right-Click</a:t>
            </a:r>
            <a:r>
              <a:rPr lang="en-US" dirty="0" smtClean="0"/>
              <a:t>, or [</a:t>
            </a:r>
            <a:r>
              <a:rPr lang="en-US" b="1" dirty="0" smtClean="0">
                <a:solidFill>
                  <a:srgbClr val="800000"/>
                </a:solidFill>
              </a:rPr>
              <a:t>b</a:t>
            </a:r>
            <a:r>
              <a:rPr lang="en-US" dirty="0" smtClean="0"/>
              <a:t>] or [</a:t>
            </a:r>
            <a:r>
              <a:rPr lang="en-US" b="1" dirty="0" smtClean="0">
                <a:solidFill>
                  <a:srgbClr val="800000"/>
                </a:solidFill>
              </a:rPr>
              <a:t>Space</a:t>
            </a:r>
            <a:r>
              <a:rPr lang="en-US" dirty="0" smtClean="0"/>
              <a:t>] or [</a:t>
            </a:r>
            <a:r>
              <a:rPr lang="en-US" b="1" dirty="0" smtClean="0">
                <a:solidFill>
                  <a:srgbClr val="800000"/>
                </a:solidFill>
              </a:rPr>
              <a:t>Ins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>Menus is organized in sub-categories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[</a:t>
            </a:r>
            <a:r>
              <a:rPr lang="en-US" b="1" dirty="0" smtClean="0">
                <a:solidFill>
                  <a:srgbClr val="800000"/>
                </a:solidFill>
              </a:rPr>
              <a:t>B</a:t>
            </a:r>
            <a:r>
              <a:rPr lang="en-US" dirty="0" smtClean="0"/>
              <a:t>] (capital) to repeat last added body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left-click</a:t>
            </a:r>
            <a:r>
              <a:rPr lang="en-US" dirty="0" smtClean="0"/>
              <a:t> on the wished location of the new body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keeping the left-button pressed drag </a:t>
            </a:r>
            <a:r>
              <a:rPr lang="en-US" dirty="0" smtClean="0"/>
              <a:t>to the location of the first extend of the body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release</a:t>
            </a:r>
            <a:r>
              <a:rPr lang="en-US" dirty="0" smtClean="0"/>
              <a:t> and continue with the next one…</a:t>
            </a:r>
          </a:p>
          <a:p>
            <a:r>
              <a:rPr lang="en-US" dirty="0" smtClean="0">
                <a:sym typeface="Wingdings" pitchFamily="2" charset="2"/>
              </a:rPr>
              <a:t>Renaming a body will automatically rename any reference to it without asking the user</a:t>
            </a:r>
          </a:p>
          <a:p>
            <a:r>
              <a:rPr lang="en-US" dirty="0" smtClean="0">
                <a:sym typeface="Wingdings" pitchFamily="2" charset="2"/>
              </a:rPr>
              <a:t>All new bodies will use the same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name</a:t>
            </a:r>
            <a:r>
              <a:rPr lang="en-US" dirty="0" smtClean="0">
                <a:sym typeface="Wingdings" pitchFamily="2" charset="2"/>
              </a:rPr>
              <a:t> prefix from the last body renaming</a:t>
            </a:r>
          </a:p>
          <a:p>
            <a:r>
              <a:rPr lang="en-US" dirty="0" smtClean="0">
                <a:sym typeface="Wingdings" pitchFamily="2" charset="2"/>
              </a:rPr>
              <a:t>[</a:t>
            </a:r>
            <a:r>
              <a:rPr lang="en-US" b="1" dirty="0" smtClean="0">
                <a:solidFill>
                  <a:srgbClr val="800000"/>
                </a:solidFill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]</a:t>
            </a:r>
            <a:r>
              <a:rPr lang="en-US" dirty="0" err="1" smtClean="0">
                <a:sym typeface="Wingdings" pitchFamily="2" charset="2"/>
              </a:rPr>
              <a:t>ame</a:t>
            </a:r>
            <a:r>
              <a:rPr lang="en-US" dirty="0" smtClean="0">
                <a:sym typeface="Wingdings" pitchFamily="2" charset="2"/>
              </a:rPr>
              <a:t> allows to fast edit the name of the object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5" descr="grab-bodies-inse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79421" y="1262886"/>
            <a:ext cx="1929083" cy="475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tebulb"/>
          <p:cNvSpPr>
            <a:spLocks noEditPoints="1" noChangeArrowheads="1"/>
          </p:cNvSpPr>
          <p:nvPr/>
        </p:nvSpPr>
        <p:spPr bwMode="auto">
          <a:xfrm>
            <a:off x="683568" y="4797152"/>
            <a:ext cx="304800" cy="4572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fluka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Theme_fluka</Template>
  <TotalTime>12562</TotalTime>
  <Words>1733</Words>
  <Application>Microsoft Office PowerPoint</Application>
  <PresentationFormat>Overhead</PresentationFormat>
  <Paragraphs>448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Theme_fluka</vt:lpstr>
      <vt:lpstr>Slide 1</vt:lpstr>
      <vt:lpstr>Starting the Geometry Editor</vt:lpstr>
      <vt:lpstr>Geometry editor</vt:lpstr>
      <vt:lpstr>Geometry Editor: Interface</vt:lpstr>
      <vt:lpstr>Listbox - Objects</vt:lpstr>
      <vt:lpstr>Listbox – Properties / Attributes</vt:lpstr>
      <vt:lpstr>Selection</vt:lpstr>
      <vt:lpstr>Objects</vt:lpstr>
      <vt:lpstr>New Body</vt:lpstr>
      <vt:lpstr>New Body Mouse Steps [1/2]</vt:lpstr>
      <vt:lpstr>New Body Mouse Steps [2/2]</vt:lpstr>
      <vt:lpstr>Body Visibility</vt:lpstr>
      <vt:lpstr>Body Editing [1/2]</vt:lpstr>
      <vt:lpstr>Body Editing [2/2]</vt:lpstr>
      <vt:lpstr>Region Editing</vt:lpstr>
      <vt:lpstr>Zone editing [1/2]</vt:lpstr>
      <vt:lpstr>Zone editing [2/2]</vt:lpstr>
      <vt:lpstr>Zone Editing: Example [1/7]</vt:lpstr>
      <vt:lpstr>Zone Editing: Example [2/7]</vt:lpstr>
      <vt:lpstr>Zone Editing: Example [3/7]</vt:lpstr>
      <vt:lpstr>Zone Editing: Example [4/7]</vt:lpstr>
      <vt:lpstr>Zone Editing: Example [5/7]</vt:lpstr>
      <vt:lpstr>Zone Editing: Example [6/7]</vt:lpstr>
      <vt:lpstr>Zone Editing: Example [7/7]</vt:lpstr>
      <vt:lpstr>Region and Zone Editing</vt:lpstr>
      <vt:lpstr>Geometry Layers [1/6]</vt:lpstr>
      <vt:lpstr>Geometry Layers [2/6]</vt:lpstr>
      <vt:lpstr>Geometry Layers [3/6]</vt:lpstr>
      <vt:lpstr>Geometry Layers [4/6]</vt:lpstr>
      <vt:lpstr>Geometry Layers [5/6]</vt:lpstr>
      <vt:lpstr>Geometry Layers [6/6]</vt:lpstr>
      <vt:lpstr>ESCape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FLUKA Utilities</dc:title>
  <dc:subject>fluka.r flukaplot.r</dc:subject>
  <dc:creator>Vasilis Vlachoudis</dc:creator>
  <cp:keywords>FLUKA, Computers</cp:keywords>
  <cp:lastModifiedBy>roberto</cp:lastModifiedBy>
  <cp:revision>578</cp:revision>
  <dcterms:modified xsi:type="dcterms:W3CDTF">2012-04-27T12:50:08Z</dcterms:modified>
</cp:coreProperties>
</file>