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2"/>
  </p:notesMasterIdLst>
  <p:handoutMasterIdLst>
    <p:handoutMasterId r:id="rId33"/>
  </p:handoutMasterIdLst>
  <p:sldIdLst>
    <p:sldId id="274" r:id="rId2"/>
    <p:sldId id="310" r:id="rId3"/>
    <p:sldId id="311" r:id="rId4"/>
    <p:sldId id="312" r:id="rId5"/>
    <p:sldId id="313" r:id="rId6"/>
    <p:sldId id="314" r:id="rId7"/>
    <p:sldId id="293" r:id="rId8"/>
    <p:sldId id="292" r:id="rId9"/>
    <p:sldId id="279" r:id="rId10"/>
    <p:sldId id="294" r:id="rId11"/>
    <p:sldId id="295" r:id="rId12"/>
    <p:sldId id="280" r:id="rId13"/>
    <p:sldId id="281" r:id="rId14"/>
    <p:sldId id="282" r:id="rId15"/>
    <p:sldId id="283" r:id="rId16"/>
    <p:sldId id="284" r:id="rId17"/>
    <p:sldId id="316" r:id="rId18"/>
    <p:sldId id="285" r:id="rId19"/>
    <p:sldId id="286" r:id="rId20"/>
    <p:sldId id="287" r:id="rId21"/>
    <p:sldId id="288" r:id="rId22"/>
    <p:sldId id="296" r:id="rId23"/>
    <p:sldId id="297" r:id="rId24"/>
    <p:sldId id="298" r:id="rId25"/>
    <p:sldId id="308" r:id="rId26"/>
    <p:sldId id="307" r:id="rId27"/>
    <p:sldId id="309" r:id="rId28"/>
    <p:sldId id="289" r:id="rId29"/>
    <p:sldId id="317" r:id="rId30"/>
    <p:sldId id="315" r:id="rId31"/>
  </p:sldIdLst>
  <p:sldSz cx="9144000" cy="6858000" type="overhead"/>
  <p:notesSz cx="6731000" cy="98552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854"/>
    <a:srgbClr val="990000"/>
    <a:srgbClr val="0000FF"/>
    <a:srgbClr val="FFFFFF"/>
    <a:srgbClr val="000000"/>
    <a:srgbClr val="CC0000"/>
    <a:srgbClr val="CC0066"/>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88" autoAdjust="0"/>
    <p:restoredTop sz="99312" autoAdjust="0"/>
  </p:normalViewPr>
  <p:slideViewPr>
    <p:cSldViewPr>
      <p:cViewPr varScale="1">
        <p:scale>
          <a:sx n="51" d="100"/>
          <a:sy n="51" d="100"/>
        </p:scale>
        <p:origin x="-66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5.wmf"/><Relationship Id="rId2" Type="http://schemas.openxmlformats.org/officeDocument/2006/relationships/image" Target="../media/image11.wmf"/><Relationship Id="rId1" Type="http://schemas.openxmlformats.org/officeDocument/2006/relationships/image" Target="../media/image6.wmf"/><Relationship Id="rId6"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sz="quarter" idx="1"/>
          </p:nvPr>
        </p:nvSpPr>
        <p:spPr bwMode="auto">
          <a:xfrm>
            <a:off x="3813175" y="0"/>
            <a:ext cx="2917825" cy="492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ChangeArrowheads="1"/>
          </p:cNvSpPr>
          <p:nvPr>
            <p:ph type="ftr" sz="quarter" idx="2"/>
          </p:nvPr>
        </p:nvSpPr>
        <p:spPr bwMode="auto">
          <a:xfrm>
            <a:off x="0" y="9363075"/>
            <a:ext cx="2917825" cy="4921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endParaRPr lang="en-US"/>
          </a:p>
        </p:txBody>
      </p:sp>
      <p:sp>
        <p:nvSpPr>
          <p:cNvPr id="4101" name="Rectangle 5"/>
          <p:cNvSpPr>
            <a:spLocks noGrp="1" noChangeArrowheads="1"/>
          </p:cNvSpPr>
          <p:nvPr>
            <p:ph type="sldNum" sz="quarter" idx="3"/>
          </p:nvPr>
        </p:nvSpPr>
        <p:spPr bwMode="auto">
          <a:xfrm>
            <a:off x="3813175" y="9363075"/>
            <a:ext cx="2917825" cy="4921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403EA1CD-D2D5-42F5-A4EA-348C90230E8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530225"/>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l" defTabSz="909638">
              <a:defRPr sz="1200"/>
            </a:lvl1pPr>
          </a:lstStyle>
          <a:p>
            <a:pPr>
              <a:defRPr/>
            </a:pPr>
            <a:endParaRPr lang="en-US"/>
          </a:p>
        </p:txBody>
      </p:sp>
      <p:sp>
        <p:nvSpPr>
          <p:cNvPr id="3075" name="Rectangle 3"/>
          <p:cNvSpPr>
            <a:spLocks noGrp="1" noChangeArrowheads="1"/>
          </p:cNvSpPr>
          <p:nvPr>
            <p:ph type="dt" idx="1"/>
          </p:nvPr>
        </p:nvSpPr>
        <p:spPr bwMode="auto">
          <a:xfrm>
            <a:off x="3800475" y="0"/>
            <a:ext cx="2965450" cy="530225"/>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r" defTabSz="909638">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909638" y="757238"/>
            <a:ext cx="4949825" cy="371157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12813" y="4695825"/>
            <a:ext cx="4941887" cy="4395788"/>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394825"/>
            <a:ext cx="2889250" cy="452438"/>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l" defTabSz="909638">
              <a:defRPr sz="1200"/>
            </a:lvl1pPr>
          </a:lstStyle>
          <a:p>
            <a:pPr>
              <a:defRPr/>
            </a:pPr>
            <a:endParaRPr lang="en-US"/>
          </a:p>
        </p:txBody>
      </p:sp>
      <p:sp>
        <p:nvSpPr>
          <p:cNvPr id="3079" name="Rectangle 7"/>
          <p:cNvSpPr>
            <a:spLocks noGrp="1" noChangeArrowheads="1"/>
          </p:cNvSpPr>
          <p:nvPr>
            <p:ph type="sldNum" sz="quarter" idx="5"/>
          </p:nvPr>
        </p:nvSpPr>
        <p:spPr bwMode="auto">
          <a:xfrm>
            <a:off x="3800475" y="9394825"/>
            <a:ext cx="2965450" cy="452438"/>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r" defTabSz="909638">
              <a:defRPr sz="1200"/>
            </a:lvl1pPr>
          </a:lstStyle>
          <a:p>
            <a:pPr>
              <a:defRPr/>
            </a:pPr>
            <a:fld id="{282E7DE8-DC6F-4AB2-A6E9-A6A4FAB140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20BA156-03BA-4720-BF95-2632BE777F0E}" type="slidenum">
              <a:rPr lang="en-US" smtClean="0"/>
              <a:pPr/>
              <a:t>1</a:t>
            </a:fld>
            <a:endParaRPr lang="en-US" smtClean="0"/>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B5DD706-5EFA-4B99-825B-C28E393D92A0}"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192AECF-7573-42E9-A8C8-4EE90AAF0012}"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DC1236-F790-4713-A720-0C5A96B8FCF2}"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7EB3892-E59F-4CD6-9599-7287C7E33519}"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EB28022-52B3-4681-979F-E9E5D5CEF337}"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3B1C587-0778-4B45-9F75-1CEAE327A3EE}"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A2DE14-E0B6-4365-BDCB-4E824EA23607}" type="slidenum">
              <a:rPr lang="en-US" smtClean="0"/>
              <a:pPr/>
              <a:t>22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8F44906-9E90-49C5-B8DA-BBF05144A151}" type="slidenum">
              <a:rPr lang="en-US" smtClean="0"/>
              <a:pPr/>
              <a:t>23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8340F9A-E576-4ED2-9BC4-4E488A7E7F21}" type="slidenum">
              <a:rPr lang="en-US" smtClean="0"/>
              <a:pPr/>
              <a:t>24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48A311F-1B53-4EBA-85A8-DEC1A3EFDE17}" type="slidenum">
              <a:rPr lang="en-US" smtClean="0"/>
              <a:pPr/>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5FBF6E8-5CA5-4AD0-AFB0-A60D9AEDC1F2}"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BD6E3EE-7A91-489B-93DE-F1E95D93428A}" type="slidenum">
              <a:rPr lang="en-US" smtClean="0"/>
              <a:pPr/>
              <a:t>26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53A36CA-F29F-43C5-B116-E9D7EF07B2DB}" type="slidenum">
              <a:rPr lang="en-US" smtClean="0"/>
              <a:pPr/>
              <a:t>27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1E03038-41CA-4C1E-A48C-844686334C17}" type="slidenum">
              <a:rPr lang="en-US" smtClean="0"/>
              <a:pPr/>
              <a:t>28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1E03038-41CA-4C1E-A48C-844686334C17}" type="slidenum">
              <a:rPr lang="en-US" smtClean="0"/>
              <a:pPr/>
              <a:t>29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00475" y="9394825"/>
            <a:ext cx="2965450" cy="452438"/>
          </a:xfrm>
          <a:prstGeom prst="rect">
            <a:avLst/>
          </a:prstGeom>
          <a:noFill/>
          <a:ln w="9525">
            <a:noFill/>
            <a:miter lim="800000"/>
            <a:headEnd/>
            <a:tailEnd/>
          </a:ln>
        </p:spPr>
        <p:txBody>
          <a:bodyPr lIns="90488" tIns="46038" rIns="90488" bIns="46038" anchor="b"/>
          <a:lstStyle/>
          <a:p>
            <a:pPr algn="r" defTabSz="909638"/>
            <a:fld id="{6FF1C5AD-DDCE-4CB8-87DF-A3287AB7741C}" type="slidenum">
              <a:rPr lang="en-US" sz="1200"/>
              <a:pPr algn="r" defTabSz="909638"/>
              <a:t>30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FAD5A73-1CC7-4786-8AED-404B315D5EB2}"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140E3F0-03D9-466F-87EE-2C8B25C70CF8}"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E5110D5-26D3-4263-8135-E3217B7E823A}"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B8FF731-9EF3-4A3A-8EAC-D418E3FE34CE}"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53A9975-6E63-4C67-A2EB-C1CEC318F807}" type="slidenum">
              <a:rPr lang="en-US" smtClean="0"/>
              <a:pPr/>
              <a:t>12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76F105A-1DA7-4166-AB22-F2480A3F6675}"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0C3207-0EFA-4DF4-B384-1E3C0D60D6B9}"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1588" y="887413"/>
            <a:ext cx="6654800" cy="2851150"/>
            <a:chOff x="1" y="559"/>
            <a:chExt cx="4192" cy="1796"/>
          </a:xfrm>
        </p:grpSpPr>
        <p:sp>
          <p:nvSpPr>
            <p:cNvPr id="5" name="Line 2"/>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6" name="Line 3"/>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7" name="Line 4"/>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8" name="Arc 5"/>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3" name="Group 10"/>
          <p:cNvGrpSpPr>
            <a:grpSpLocks/>
          </p:cNvGrpSpPr>
          <p:nvPr/>
        </p:nvGrpSpPr>
        <p:grpSpPr bwMode="auto">
          <a:xfrm>
            <a:off x="2349500" y="3098800"/>
            <a:ext cx="6045200" cy="2876550"/>
            <a:chOff x="1480" y="1952"/>
            <a:chExt cx="3808" cy="1812"/>
          </a:xfrm>
        </p:grpSpPr>
        <p:sp>
          <p:nvSpPr>
            <p:cNvPr id="10" name="Line 7"/>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1" name="Line 8"/>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2" name="Arc 9"/>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059" name="Rectangle 11"/>
          <p:cNvSpPr>
            <a:spLocks noGrp="1" noChangeArrowheads="1"/>
          </p:cNvSpPr>
          <p:nvPr>
            <p:ph type="ctrTitle" sz="quarter"/>
          </p:nvPr>
        </p:nvSpPr>
        <p:spPr>
          <a:xfrm>
            <a:off x="990600" y="1752600"/>
            <a:ext cx="7772400" cy="1143000"/>
          </a:xfrm>
        </p:spPr>
        <p:txBody>
          <a:bodyPr/>
          <a:lstStyle>
            <a:lvl1pPr>
              <a:defRPr/>
            </a:lvl1pPr>
          </a:lstStyle>
          <a:p>
            <a:r>
              <a:rPr lang="en-US" smtClean="0"/>
              <a:t>Click to edit Master title style</a:t>
            </a:r>
            <a:endParaRPr lang="en-US"/>
          </a:p>
        </p:txBody>
      </p:sp>
      <p:sp>
        <p:nvSpPr>
          <p:cNvPr id="2060"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pPr>
              <a:defRPr/>
            </a:pPr>
            <a:fld id="{1EF33291-F0E3-4ECC-84B5-5EEB90300313}" type="datetime1">
              <a:rPr lang="en-US" smtClean="0"/>
              <a:pPr>
                <a:defRPr/>
              </a:pPr>
              <a:t>4/27/2012</a:t>
            </a:fld>
            <a:endParaRPr lang="en-US"/>
          </a:p>
        </p:txBody>
      </p:sp>
      <p:sp>
        <p:nvSpPr>
          <p:cNvPr id="14"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b" anchorCtr="0" compatLnSpc="1">
            <a:prstTxWarp prst="textNoShape">
              <a:avLst/>
            </a:prstTxWarp>
          </a:bodyPr>
          <a:lstStyle>
            <a:lvl1pPr>
              <a:defRPr sz="1400"/>
            </a:lvl1pPr>
          </a:lstStyle>
          <a:p>
            <a:pPr>
              <a:defRPr/>
            </a:pPr>
            <a:r>
              <a:rPr lang="en-GB" smtClean="0"/>
              <a:t>7th FLUKA Course, Paris Sept.29-Oct.3, 2008</a:t>
            </a: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pPr>
              <a:defRPr/>
            </a:pPr>
            <a:fld id="{CF74667D-ED78-4685-99DF-ADEA2D40933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0F1303D7-C311-4516-B358-671780EAEF11}"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DCDF4982-1E38-4A1B-9291-3742BF58F6C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D3354E41-1B78-48F5-A5D6-EB4F64616D76}"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36B15499-BDDE-4BB9-ABEA-D3BC6A77F47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FA7570F8-C7A4-46B8-A346-C9EFD8B6D681}"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CD454DAF-A2CE-4091-9E57-BC5E93CD789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1F8374A1-2751-43F4-AA10-F91F2FB33F9C}"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B0BFBF56-362F-45D6-8CCE-CCF03B09147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22D1FCDE-28A9-4CC7-8299-FA79551FA44F}"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2DDE277A-2905-47FC-A8C5-D0C2398B403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1C1E5AF6-FEE2-4902-9C89-89B02D3325DA}" type="datetime1">
              <a:rPr lang="en-US" smtClean="0"/>
              <a:pPr>
                <a:defRPr/>
              </a:pPr>
              <a:t>4/27/2012</a:t>
            </a:fld>
            <a:endParaRPr lang="en-US"/>
          </a:p>
        </p:txBody>
      </p:sp>
      <p:sp>
        <p:nvSpPr>
          <p:cNvPr id="8" name="Rectangle 12"/>
          <p:cNvSpPr>
            <a:spLocks noGrp="1" noChangeArrowheads="1"/>
          </p:cNvSpPr>
          <p:nvPr>
            <p:ph type="sldNum" sz="quarter" idx="11"/>
          </p:nvPr>
        </p:nvSpPr>
        <p:spPr>
          <a:ln/>
        </p:spPr>
        <p:txBody>
          <a:bodyPr/>
          <a:lstStyle>
            <a:lvl1pPr>
              <a:defRPr/>
            </a:lvl1pPr>
          </a:lstStyle>
          <a:p>
            <a:pPr>
              <a:defRPr/>
            </a:pPr>
            <a:fld id="{4A8E96F6-3270-4DA4-99BE-B8DB7421C4A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9E4F3254-82D6-45D3-86BC-9C1E5263E551}" type="datetime1">
              <a:rPr lang="en-US" smtClean="0"/>
              <a:pPr>
                <a:defRPr/>
              </a:pPr>
              <a:t>4/27/2012</a:t>
            </a:fld>
            <a:endParaRPr lang="en-US"/>
          </a:p>
        </p:txBody>
      </p:sp>
      <p:sp>
        <p:nvSpPr>
          <p:cNvPr id="4" name="Rectangle 12"/>
          <p:cNvSpPr>
            <a:spLocks noGrp="1" noChangeArrowheads="1"/>
          </p:cNvSpPr>
          <p:nvPr>
            <p:ph type="sldNum" sz="quarter" idx="11"/>
          </p:nvPr>
        </p:nvSpPr>
        <p:spPr>
          <a:ln/>
        </p:spPr>
        <p:txBody>
          <a:bodyPr/>
          <a:lstStyle>
            <a:lvl1pPr>
              <a:defRPr/>
            </a:lvl1pPr>
          </a:lstStyle>
          <a:p>
            <a:pPr>
              <a:defRPr/>
            </a:pPr>
            <a:fld id="{8FB134D2-6048-4716-BD8D-C3AE34BC998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37F5B03-880A-48BB-BD6D-80B01BC7DB30}" type="datetime1">
              <a:rPr lang="en-US" smtClean="0"/>
              <a:pPr>
                <a:defRPr/>
              </a:pPr>
              <a:t>4/27/2012</a:t>
            </a:fld>
            <a:endParaRPr lang="en-US"/>
          </a:p>
        </p:txBody>
      </p:sp>
      <p:sp>
        <p:nvSpPr>
          <p:cNvPr id="3" name="Rectangle 12"/>
          <p:cNvSpPr>
            <a:spLocks noGrp="1" noChangeArrowheads="1"/>
          </p:cNvSpPr>
          <p:nvPr>
            <p:ph type="sldNum" sz="quarter" idx="11"/>
          </p:nvPr>
        </p:nvSpPr>
        <p:spPr>
          <a:ln/>
        </p:spPr>
        <p:txBody>
          <a:bodyPr/>
          <a:lstStyle>
            <a:lvl1pPr>
              <a:defRPr/>
            </a:lvl1pPr>
          </a:lstStyle>
          <a:p>
            <a:pPr>
              <a:defRPr/>
            </a:pPr>
            <a:fld id="{64EBE1A0-5A6B-4D79-86A6-D7569FE40D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88DED085-A74E-4681-B9AD-D96BA3ABBB86}"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98E6A28C-1B70-45F0-B5DC-4E30C03C450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403976D0-E840-4EF2-B9E6-F19173465905}"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8E25A2EE-B7D0-478C-AEAC-5B82DC93C1B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p>
        </p:txBody>
      </p:sp>
      <p:grpSp>
        <p:nvGrpSpPr>
          <p:cNvPr id="5" name="Group 7"/>
          <p:cNvGrpSpPr>
            <a:grpSpLocks/>
          </p:cNvGrpSpPr>
          <p:nvPr/>
        </p:nvGrpSpPr>
        <p:grpSpPr bwMode="auto">
          <a:xfrm>
            <a:off x="304800" y="533400"/>
            <a:ext cx="1893888" cy="2590800"/>
            <a:chOff x="192" y="336"/>
            <a:chExt cx="1193" cy="1632"/>
          </a:xfrm>
        </p:grpSpPr>
        <p:sp>
          <p:nvSpPr>
            <p:cNvPr id="2"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3"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4"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US" smtClean="0"/>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4"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fld id="{698BEAEC-3D63-4E37-9340-BBD0EA8D0862}" type="datetime1">
              <a:rPr lang="en-US" smtClean="0"/>
              <a:pPr>
                <a:defRPr/>
              </a:pPr>
              <a:t>4/27/2012</a:t>
            </a:fld>
            <a:endParaRPr lang="en-US"/>
          </a:p>
        </p:txBody>
      </p:sp>
      <p:sp>
        <p:nvSpPr>
          <p:cNvPr id="1036"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30F6CABC-BACF-46FA-A7BF-891ECF8D72C8}" type="slidenum">
              <a:rPr lang="en-US" smtClean="0"/>
              <a:pPr>
                <a:defRPr/>
              </a:pPr>
              <a:t>‹#›</a:t>
            </a:fld>
            <a:endParaRPr lang="en-US"/>
          </a:p>
        </p:txBody>
      </p:sp>
      <p:sp>
        <p:nvSpPr>
          <p:cNvPr id="1038" name="Rectangle 14"/>
          <p:cNvSpPr>
            <a:spLocks noGrp="1" noChangeArrowheads="1"/>
          </p:cNvSpPr>
          <p:nvPr/>
        </p:nvSpPr>
        <p:spPr bwMode="auto">
          <a:xfrm>
            <a:off x="2627313" y="6248400"/>
            <a:ext cx="4464050" cy="455613"/>
          </a:xfrm>
          <a:prstGeom prst="rect">
            <a:avLst/>
          </a:prstGeom>
          <a:noFill/>
          <a:ln w="9525">
            <a:noFill/>
            <a:round/>
            <a:headEnd/>
            <a:tailEnd/>
          </a:ln>
          <a:effectLst/>
        </p:spPr>
        <p:txBody>
          <a:bodyPr lIns="92160" tIns="46080" rIns="92160" bIns="46080" anchor="b"/>
          <a:lstStyle/>
          <a:p>
            <a:pPr eaLnBrk="0" hangingPunct="0"/>
            <a:endParaRPr lang="en-GB" sz="1200">
              <a:solidFill>
                <a:srgbClr val="40458C"/>
              </a:solidFill>
            </a:endParaRPr>
          </a:p>
        </p:txBody>
      </p:sp>
      <p:pic>
        <p:nvPicPr>
          <p:cNvPr id="12" name="Picture 15" descr="logo3000x2000light"/>
          <p:cNvPicPr>
            <a:picLocks noChangeAspect="1" noChangeArrowheads="1"/>
          </p:cNvPicPr>
          <p:nvPr userDrawn="1"/>
        </p:nvPicPr>
        <p:blipFill>
          <a:blip r:embed="rId13" cstate="print"/>
          <a:srcRect/>
          <a:stretch>
            <a:fillRect/>
          </a:stretch>
        </p:blipFill>
        <p:spPr bwMode="auto">
          <a:xfrm>
            <a:off x="611188" y="2060575"/>
            <a:ext cx="8208962" cy="2981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16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14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8" descr="logo3000x2000"/>
          <p:cNvPicPr>
            <a:picLocks noChangeAspect="1" noChangeArrowheads="1"/>
          </p:cNvPicPr>
          <p:nvPr/>
        </p:nvPicPr>
        <p:blipFill>
          <a:blip r:embed="rId3" cstate="print"/>
          <a:srcRect/>
          <a:stretch>
            <a:fillRect/>
          </a:stretch>
        </p:blipFill>
        <p:spPr bwMode="auto">
          <a:xfrm>
            <a:off x="6242050" y="0"/>
            <a:ext cx="2901950" cy="1054100"/>
          </a:xfrm>
          <a:prstGeom prst="rect">
            <a:avLst/>
          </a:prstGeom>
          <a:noFill/>
          <a:ln w="9525">
            <a:noFill/>
            <a:miter lim="800000"/>
            <a:headEnd/>
            <a:tailEnd/>
          </a:ln>
        </p:spPr>
      </p:pic>
      <p:sp>
        <p:nvSpPr>
          <p:cNvPr id="6" name="Rectangle 5"/>
          <p:cNvSpPr>
            <a:spLocks noChangeArrowheads="1"/>
          </p:cNvSpPr>
          <p:nvPr/>
        </p:nvSpPr>
        <p:spPr bwMode="auto">
          <a:xfrm>
            <a:off x="2448735" y="4586351"/>
            <a:ext cx="5761037" cy="863600"/>
          </a:xfrm>
          <a:prstGeom prst="rect">
            <a:avLst/>
          </a:prstGeom>
          <a:noFill/>
          <a:ln w="9525">
            <a:noFill/>
            <a:miter lim="800000"/>
            <a:headEnd/>
            <a:tailEnd/>
          </a:ln>
        </p:spPr>
        <p:txBody>
          <a:bodyPr lIns="92075" tIns="46038" rIns="92075" bIns="46038"/>
          <a:lstStyle/>
          <a:p>
            <a:pPr marL="342900" indent="-342900" algn="ctr" eaLnBrk="0" hangingPunct="0">
              <a:spcBef>
                <a:spcPct val="20000"/>
              </a:spcBef>
              <a:buClr>
                <a:schemeClr val="hlink"/>
              </a:buClr>
              <a:buSzPct val="80000"/>
              <a:buFont typeface="Wingdings" pitchFamily="2" charset="2"/>
              <a:buNone/>
            </a:pPr>
            <a:endParaRPr lang="en-US" sz="2000" dirty="0"/>
          </a:p>
          <a:p>
            <a:pPr marL="342900" indent="-342900" algn="r" eaLnBrk="0" hangingPunct="0">
              <a:spcBef>
                <a:spcPct val="20000"/>
              </a:spcBef>
              <a:buClr>
                <a:schemeClr val="hlink"/>
              </a:buClr>
              <a:buSzPct val="80000"/>
              <a:buFont typeface="Wingdings" pitchFamily="2" charset="2"/>
              <a:buNone/>
            </a:pPr>
            <a:r>
              <a:rPr lang="en-US" sz="2000" b="0" dirty="0" smtClean="0"/>
              <a:t>FLUKA Beginner’s Course</a:t>
            </a:r>
            <a:endParaRPr lang="en-US" sz="2000" b="0" dirty="0"/>
          </a:p>
        </p:txBody>
      </p:sp>
      <p:sp>
        <p:nvSpPr>
          <p:cNvPr id="8" name="Rectangle 5"/>
          <p:cNvSpPr>
            <a:spLocks noChangeArrowheads="1"/>
          </p:cNvSpPr>
          <p:nvPr/>
        </p:nvSpPr>
        <p:spPr bwMode="auto">
          <a:xfrm>
            <a:off x="807228" y="1822222"/>
            <a:ext cx="7315200" cy="990600"/>
          </a:xfrm>
          <a:prstGeom prst="rect">
            <a:avLst/>
          </a:prstGeom>
          <a:noFill/>
          <a:ln w="9525">
            <a:noFill/>
            <a:miter lim="800000"/>
            <a:headEnd/>
            <a:tailEnd/>
          </a:ln>
        </p:spPr>
        <p:txBody>
          <a:bodyPr lIns="92075" tIns="46038" rIns="92075" bIns="46038" anchor="b"/>
          <a:lstStyle/>
          <a:p>
            <a:r>
              <a:rPr lang="en-US" sz="4000" b="0" dirty="0" smtClean="0">
                <a:solidFill>
                  <a:schemeClr val="tx2"/>
                </a:solidFill>
              </a:rPr>
              <a:t>Estimators and Scorings</a:t>
            </a:r>
            <a:endParaRPr lang="en-US" sz="4000" b="0" dirty="0">
              <a:solidFill>
                <a:schemeClr val="tx2"/>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a:xfrm>
            <a:off x="647700" y="304800"/>
            <a:ext cx="8604250" cy="609600"/>
          </a:xfrm>
        </p:spPr>
        <p:txBody>
          <a:bodyPr/>
          <a:lstStyle/>
          <a:p>
            <a:pPr eaLnBrk="1" hangingPunct="1"/>
            <a:r>
              <a:rPr lang="en-GB" smtClean="0"/>
              <a:t>More “Special” Scoring</a:t>
            </a:r>
            <a:endParaRPr lang="en-US" smtClean="0"/>
          </a:p>
        </p:txBody>
      </p:sp>
      <p:sp>
        <p:nvSpPr>
          <p:cNvPr id="13315" name="Rectangle 2"/>
          <p:cNvSpPr>
            <a:spLocks noGrp="1" noChangeArrowheads="1"/>
          </p:cNvSpPr>
          <p:nvPr>
            <p:ph idx="1"/>
          </p:nvPr>
        </p:nvSpPr>
        <p:spPr>
          <a:xfrm>
            <a:off x="611188" y="1028700"/>
            <a:ext cx="8389968" cy="5400675"/>
          </a:xfrm>
        </p:spPr>
        <p:txBody>
          <a:bodyPr/>
          <a:lstStyle/>
          <a:p>
            <a:pPr marL="236538" indent="-236538" algn="just" eaLnBrk="1" hangingPunct="1">
              <a:lnSpc>
                <a:spcPct val="90000"/>
              </a:lnSpc>
              <a:spcBef>
                <a:spcPct val="25000"/>
              </a:spcBef>
              <a:spcAft>
                <a:spcPct val="25000"/>
              </a:spcAft>
            </a:pPr>
            <a:r>
              <a:rPr lang="en-GB" dirty="0" err="1" smtClean="0">
                <a:solidFill>
                  <a:srgbClr val="800000"/>
                </a:solidFill>
              </a:rPr>
              <a:t>RESNUCLEi</a:t>
            </a:r>
            <a:r>
              <a:rPr lang="en-GB" dirty="0" smtClean="0"/>
              <a:t> scores </a:t>
            </a:r>
            <a:r>
              <a:rPr lang="en-GB" dirty="0" smtClean="0">
                <a:solidFill>
                  <a:srgbClr val="448854"/>
                </a:solidFill>
              </a:rPr>
              <a:t>residual nuclei in a given region (</a:t>
            </a:r>
            <a:r>
              <a:rPr lang="en-GB" sz="1800" dirty="0" smtClean="0"/>
              <a:t>more details are given in the respective lecture on activation);</a:t>
            </a:r>
          </a:p>
          <a:p>
            <a:pPr marL="236538" indent="-236538" algn="just" eaLnBrk="1" hangingPunct="1">
              <a:lnSpc>
                <a:spcPct val="90000"/>
              </a:lnSpc>
              <a:spcBef>
                <a:spcPct val="25000"/>
              </a:spcBef>
              <a:spcAft>
                <a:spcPct val="25000"/>
              </a:spcAft>
            </a:pPr>
            <a:r>
              <a:rPr lang="en-GB" dirty="0" smtClean="0">
                <a:solidFill>
                  <a:srgbClr val="800000"/>
                </a:solidFill>
              </a:rPr>
              <a:t>DETECT</a:t>
            </a:r>
            <a:r>
              <a:rPr lang="en-GB" dirty="0" smtClean="0"/>
              <a:t> scores </a:t>
            </a:r>
            <a:r>
              <a:rPr lang="en-GB" dirty="0" smtClean="0">
                <a:solidFill>
                  <a:srgbClr val="448854"/>
                </a:solidFill>
              </a:rPr>
              <a:t>energy deposition in coincidence</a:t>
            </a:r>
            <a:r>
              <a:rPr lang="en-GB" dirty="0" smtClean="0"/>
              <a:t> or anti-coincidence with a trigger, separately for each “event" (primary history);</a:t>
            </a:r>
          </a:p>
          <a:p>
            <a:pPr marL="236538" indent="-236538" algn="just" eaLnBrk="1" hangingPunct="1">
              <a:lnSpc>
                <a:spcPct val="90000"/>
              </a:lnSpc>
              <a:spcBef>
                <a:spcPct val="25000"/>
              </a:spcBef>
              <a:spcAft>
                <a:spcPct val="25000"/>
              </a:spcAft>
            </a:pPr>
            <a:r>
              <a:rPr lang="en-GB" dirty="0" smtClean="0">
                <a:solidFill>
                  <a:srgbClr val="800000"/>
                </a:solidFill>
              </a:rPr>
              <a:t>EVENTBIN</a:t>
            </a:r>
            <a:r>
              <a:rPr lang="en-GB" dirty="0" smtClean="0"/>
              <a:t> is like </a:t>
            </a:r>
            <a:r>
              <a:rPr lang="en-GB" dirty="0" smtClean="0">
                <a:solidFill>
                  <a:srgbClr val="800000"/>
                </a:solidFill>
              </a:rPr>
              <a:t>USRBIN</a:t>
            </a:r>
            <a:r>
              <a:rPr lang="en-GB" dirty="0" smtClean="0"/>
              <a:t>, but prints the binning output </a:t>
            </a:r>
            <a:r>
              <a:rPr lang="en-GB" dirty="0" smtClean="0">
                <a:solidFill>
                  <a:srgbClr val="448854"/>
                </a:solidFill>
              </a:rPr>
              <a:t>after each event</a:t>
            </a:r>
            <a:r>
              <a:rPr lang="en-GB" dirty="0" smtClean="0"/>
              <a:t> instead of an average over histories;</a:t>
            </a:r>
          </a:p>
          <a:p>
            <a:pPr marL="236538" indent="-236538" algn="just" eaLnBrk="1" hangingPunct="1">
              <a:lnSpc>
                <a:spcPct val="90000"/>
              </a:lnSpc>
              <a:spcBef>
                <a:spcPct val="25000"/>
              </a:spcBef>
              <a:spcAft>
                <a:spcPct val="25000"/>
              </a:spcAft>
            </a:pPr>
            <a:r>
              <a:rPr lang="en-GB" dirty="0" smtClean="0">
                <a:solidFill>
                  <a:srgbClr val="800000"/>
                </a:solidFill>
              </a:rPr>
              <a:t>ROTPRBIN</a:t>
            </a:r>
            <a:r>
              <a:rPr lang="en-GB" dirty="0" smtClean="0"/>
              <a:t> sets the </a:t>
            </a:r>
            <a:r>
              <a:rPr lang="en-GB" dirty="0" smtClean="0">
                <a:solidFill>
                  <a:srgbClr val="448854"/>
                </a:solidFill>
              </a:rPr>
              <a:t>storage precision</a:t>
            </a:r>
            <a:r>
              <a:rPr lang="en-GB" dirty="0" smtClean="0"/>
              <a:t> (single or double) and assigns </a:t>
            </a:r>
            <a:r>
              <a:rPr lang="en-GB" dirty="0" smtClean="0">
                <a:solidFill>
                  <a:srgbClr val="448854"/>
                </a:solidFill>
              </a:rPr>
              <a:t>rotations/translations</a:t>
            </a:r>
            <a:r>
              <a:rPr lang="en-GB" dirty="0" smtClean="0"/>
              <a:t> for a given user-defined binning (USRBIN or EVENTBIN). Useful in case of LATTICEs;</a:t>
            </a:r>
            <a:endParaRPr lang="en-GB" sz="1800" dirty="0" smtClean="0">
              <a:solidFill>
                <a:srgbClr val="800000"/>
              </a:solidFill>
            </a:endParaRPr>
          </a:p>
          <a:p>
            <a:pPr marL="236538" indent="-236538" algn="just" eaLnBrk="1" hangingPunct="1">
              <a:lnSpc>
                <a:spcPct val="90000"/>
              </a:lnSpc>
              <a:spcBef>
                <a:spcPct val="25000"/>
              </a:spcBef>
              <a:spcAft>
                <a:spcPct val="25000"/>
              </a:spcAft>
            </a:pPr>
            <a:r>
              <a:rPr lang="en-GB" dirty="0" smtClean="0">
                <a:solidFill>
                  <a:srgbClr val="800000"/>
                </a:solidFill>
              </a:rPr>
              <a:t>TCQUENCH</a:t>
            </a:r>
            <a:r>
              <a:rPr lang="en-GB" dirty="0" smtClean="0"/>
              <a:t> sets scoring </a:t>
            </a:r>
            <a:r>
              <a:rPr lang="en-GB" dirty="0" smtClean="0">
                <a:solidFill>
                  <a:srgbClr val="448854"/>
                </a:solidFill>
              </a:rPr>
              <a:t>time cut-offs and/or Birks quenching</a:t>
            </a:r>
            <a:r>
              <a:rPr lang="en-GB" dirty="0" smtClean="0"/>
              <a:t> parameters for </a:t>
            </a:r>
            <a:r>
              <a:rPr lang="en-GB" dirty="0" err="1" smtClean="0"/>
              <a:t>binnings</a:t>
            </a:r>
            <a:r>
              <a:rPr lang="en-GB" dirty="0" smtClean="0"/>
              <a:t> (</a:t>
            </a:r>
            <a:r>
              <a:rPr lang="en-GB" dirty="0" smtClean="0">
                <a:solidFill>
                  <a:srgbClr val="800000"/>
                </a:solidFill>
              </a:rPr>
              <a:t>USRBIN</a:t>
            </a:r>
            <a:r>
              <a:rPr lang="en-GB" dirty="0" smtClean="0"/>
              <a:t> or </a:t>
            </a:r>
            <a:r>
              <a:rPr lang="en-GB" dirty="0" smtClean="0">
                <a:solidFill>
                  <a:srgbClr val="800000"/>
                </a:solidFill>
              </a:rPr>
              <a:t>EVENTBIN</a:t>
            </a:r>
            <a:r>
              <a:rPr lang="en-GB" dirty="0" smtClean="0"/>
              <a:t>) indicated by the user;</a:t>
            </a:r>
          </a:p>
          <a:p>
            <a:pPr marL="236538" indent="-236538" algn="just" eaLnBrk="1" hangingPunct="1">
              <a:lnSpc>
                <a:spcPct val="90000"/>
              </a:lnSpc>
              <a:spcBef>
                <a:spcPct val="25000"/>
              </a:spcBef>
              <a:spcAft>
                <a:spcPct val="25000"/>
              </a:spcAft>
            </a:pPr>
            <a:r>
              <a:rPr lang="en-GB" dirty="0" smtClean="0">
                <a:solidFill>
                  <a:srgbClr val="800000"/>
                </a:solidFill>
              </a:rPr>
              <a:t>USERDUMP</a:t>
            </a:r>
            <a:r>
              <a:rPr lang="en-GB" dirty="0" smtClean="0"/>
              <a:t> defines the events to be written onto a “</a:t>
            </a:r>
            <a:r>
              <a:rPr lang="en-GB" dirty="0" smtClean="0">
                <a:solidFill>
                  <a:srgbClr val="448854"/>
                </a:solidFill>
              </a:rPr>
              <a:t>collision tape” file;</a:t>
            </a:r>
          </a:p>
          <a:p>
            <a:pPr marL="236538" indent="-236538" algn="just" eaLnBrk="1" hangingPunct="1">
              <a:lnSpc>
                <a:spcPct val="90000"/>
              </a:lnSpc>
              <a:spcBef>
                <a:spcPct val="25000"/>
              </a:spcBef>
              <a:spcAft>
                <a:spcPct val="25000"/>
              </a:spcAft>
            </a:pPr>
            <a:r>
              <a:rPr lang="en-GB" dirty="0" smtClean="0">
                <a:solidFill>
                  <a:srgbClr val="990000"/>
                </a:solidFill>
              </a:rPr>
              <a:t>AUXSCORE  </a:t>
            </a:r>
            <a:r>
              <a:rPr lang="en-GB" dirty="0" smtClean="0"/>
              <a:t>defines</a:t>
            </a:r>
            <a:r>
              <a:rPr lang="en-GB" dirty="0" smtClean="0">
                <a:solidFill>
                  <a:srgbClr val="448854"/>
                </a:solidFill>
              </a:rPr>
              <a:t> filters</a:t>
            </a:r>
            <a:r>
              <a:rPr lang="en-GB" dirty="0" smtClean="0"/>
              <a:t> and </a:t>
            </a:r>
            <a:r>
              <a:rPr lang="en-GB" dirty="0" smtClean="0">
                <a:solidFill>
                  <a:srgbClr val="448854"/>
                </a:solidFill>
              </a:rPr>
              <a:t>conversion coefficients.</a:t>
            </a:r>
          </a:p>
          <a:p>
            <a:pPr algn="just" eaLnBrk="1" hangingPunct="1">
              <a:lnSpc>
                <a:spcPct val="90000"/>
              </a:lnSpc>
              <a:spcBef>
                <a:spcPct val="25000"/>
              </a:spcBef>
              <a:spcAft>
                <a:spcPct val="25000"/>
              </a:spcAft>
            </a:pPr>
            <a:endParaRPr lang="en-GB" dirty="0" smtClean="0"/>
          </a:p>
        </p:txBody>
      </p:sp>
      <p:sp>
        <p:nvSpPr>
          <p:cNvPr id="13314" name="Rectangle 12"/>
          <p:cNvSpPr>
            <a:spLocks noGrp="1" noChangeArrowheads="1"/>
          </p:cNvSpPr>
          <p:nvPr>
            <p:ph type="sldNum" sz="quarter" idx="11"/>
          </p:nvPr>
        </p:nvSpPr>
        <p:spPr>
          <a:noFill/>
        </p:spPr>
        <p:txBody>
          <a:bodyPr/>
          <a:lstStyle/>
          <a:p>
            <a:fld id="{426A1ABB-7111-46BC-9D16-DD206E2C79EC}"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a:xfrm>
            <a:off x="647700" y="304800"/>
            <a:ext cx="8604250" cy="609600"/>
          </a:xfrm>
        </p:spPr>
        <p:txBody>
          <a:bodyPr/>
          <a:lstStyle/>
          <a:p>
            <a:pPr eaLnBrk="1" hangingPunct="1"/>
            <a:r>
              <a:rPr lang="en-GB" dirty="0" smtClean="0"/>
              <a:t>The FLUKA Output Files</a:t>
            </a:r>
            <a:endParaRPr lang="en-US" dirty="0" smtClean="0"/>
          </a:p>
        </p:txBody>
      </p:sp>
      <p:sp>
        <p:nvSpPr>
          <p:cNvPr id="14339" name="Rectangle 2"/>
          <p:cNvSpPr>
            <a:spLocks noGrp="1" noChangeArrowheads="1"/>
          </p:cNvSpPr>
          <p:nvPr>
            <p:ph idx="1"/>
          </p:nvPr>
        </p:nvSpPr>
        <p:spPr>
          <a:xfrm>
            <a:off x="611188" y="1125538"/>
            <a:ext cx="8247091" cy="5491162"/>
          </a:xfrm>
        </p:spPr>
        <p:txBody>
          <a:bodyPr/>
          <a:lstStyle/>
          <a:p>
            <a:pPr algn="just" eaLnBrk="1" hangingPunct="1">
              <a:buFont typeface="Wingdings" pitchFamily="2" charset="2"/>
              <a:buNone/>
            </a:pPr>
            <a:r>
              <a:rPr lang="en-GB" dirty="0" smtClean="0"/>
              <a:t>The respective </a:t>
            </a:r>
            <a:r>
              <a:rPr lang="en-GB" dirty="0" err="1" smtClean="0"/>
              <a:t>Fluka</a:t>
            </a:r>
            <a:r>
              <a:rPr lang="en-GB" dirty="0" smtClean="0"/>
              <a:t> output consists of:</a:t>
            </a:r>
          </a:p>
          <a:p>
            <a:pPr algn="just" eaLnBrk="1" hangingPunct="1"/>
            <a:r>
              <a:rPr lang="en-GB" dirty="0" smtClean="0"/>
              <a:t>A </a:t>
            </a:r>
            <a:r>
              <a:rPr lang="en-GB" dirty="0" smtClean="0">
                <a:solidFill>
                  <a:srgbClr val="800000"/>
                </a:solidFill>
              </a:rPr>
              <a:t>main (standard) output</a:t>
            </a:r>
            <a:r>
              <a:rPr lang="en-GB" dirty="0" smtClean="0"/>
              <a:t>, written on logical output unit </a:t>
            </a:r>
            <a:r>
              <a:rPr lang="en-GB" dirty="0" smtClean="0">
                <a:solidFill>
                  <a:srgbClr val="448854"/>
                </a:solidFill>
              </a:rPr>
              <a:t>LUNOUT</a:t>
            </a:r>
            <a:r>
              <a:rPr lang="en-GB" dirty="0" smtClean="0"/>
              <a:t> (predefined as 11 by default) </a:t>
            </a:r>
            <a:r>
              <a:rPr lang="en-GB" dirty="0" smtClean="0">
                <a:solidFill>
                  <a:schemeClr val="tx2"/>
                </a:solidFill>
              </a:rPr>
              <a:t>[.out]</a:t>
            </a:r>
          </a:p>
          <a:p>
            <a:pPr lvl="1" algn="just" eaLnBrk="1" hangingPunct="1"/>
            <a:r>
              <a:rPr lang="en-GB" sz="1800" dirty="0" smtClean="0"/>
              <a:t>for details refer to the </a:t>
            </a:r>
            <a:r>
              <a:rPr lang="en-GB" sz="1800" b="1" dirty="0" smtClean="0"/>
              <a:t>lecture explaining the FLUKA output</a:t>
            </a:r>
          </a:p>
          <a:p>
            <a:pPr algn="just" eaLnBrk="1" hangingPunct="1"/>
            <a:r>
              <a:rPr lang="en-GB" dirty="0" smtClean="0"/>
              <a:t>A file with the last random number seeds, unit </a:t>
            </a:r>
            <a:r>
              <a:rPr lang="en-GB" dirty="0" smtClean="0">
                <a:solidFill>
                  <a:srgbClr val="448854"/>
                </a:solidFill>
              </a:rPr>
              <a:t>LUNRAN</a:t>
            </a:r>
            <a:r>
              <a:rPr lang="en-GB" dirty="0" smtClean="0"/>
              <a:t> (2 by default) </a:t>
            </a:r>
            <a:r>
              <a:rPr lang="en-GB" dirty="0" smtClean="0">
                <a:solidFill>
                  <a:schemeClr val="tx2"/>
                </a:solidFill>
              </a:rPr>
              <a:t>[ran*]</a:t>
            </a:r>
          </a:p>
          <a:p>
            <a:pPr algn="just" eaLnBrk="1" hangingPunct="1"/>
            <a:r>
              <a:rPr lang="en-GB" dirty="0" smtClean="0"/>
              <a:t>A file of error messages, unit </a:t>
            </a:r>
            <a:r>
              <a:rPr lang="en-GB" dirty="0" smtClean="0">
                <a:solidFill>
                  <a:srgbClr val="448854"/>
                </a:solidFill>
              </a:rPr>
              <a:t>LUNERR</a:t>
            </a:r>
            <a:r>
              <a:rPr lang="en-GB" dirty="0" smtClean="0"/>
              <a:t> (15 by default) </a:t>
            </a:r>
            <a:r>
              <a:rPr lang="en-GB" dirty="0" smtClean="0">
                <a:solidFill>
                  <a:schemeClr val="tx2"/>
                </a:solidFill>
              </a:rPr>
              <a:t>[.err]</a:t>
            </a:r>
          </a:p>
          <a:p>
            <a:pPr algn="just" eaLnBrk="1" hangingPunct="1"/>
            <a:r>
              <a:rPr lang="en-GB" dirty="0" smtClean="0"/>
              <a:t>Any number (including zero) of </a:t>
            </a:r>
            <a:r>
              <a:rPr lang="en-GB" dirty="0" smtClean="0">
                <a:solidFill>
                  <a:srgbClr val="990000"/>
                </a:solidFill>
              </a:rPr>
              <a:t>estimator output files</a:t>
            </a:r>
            <a:r>
              <a:rPr lang="en-GB" dirty="0" smtClean="0"/>
              <a:t>. Their logical unit number is defined by the user </a:t>
            </a:r>
            <a:r>
              <a:rPr lang="en-GB" dirty="0" smtClean="0">
                <a:solidFill>
                  <a:schemeClr val="tx2"/>
                </a:solidFill>
              </a:rPr>
              <a:t>[*</a:t>
            </a:r>
            <a:r>
              <a:rPr lang="en-GB" dirty="0" err="1" smtClean="0">
                <a:solidFill>
                  <a:schemeClr val="tx2"/>
                </a:solidFill>
              </a:rPr>
              <a:t>fort_xx</a:t>
            </a:r>
            <a:r>
              <a:rPr lang="en-GB" dirty="0" smtClean="0">
                <a:solidFill>
                  <a:schemeClr val="tx2"/>
                </a:solidFill>
              </a:rPr>
              <a:t>*]</a:t>
            </a:r>
          </a:p>
          <a:p>
            <a:pPr algn="just" eaLnBrk="1" hangingPunct="1"/>
            <a:r>
              <a:rPr lang="en-GB" dirty="0" smtClean="0"/>
              <a:t>The available range of logical output numbers is: 21-99</a:t>
            </a:r>
          </a:p>
          <a:p>
            <a:pPr algn="just" eaLnBrk="1" hangingPunct="1"/>
            <a:r>
              <a:rPr lang="en-GB" dirty="0" smtClean="0"/>
              <a:t>Generally, the user can choose between </a:t>
            </a:r>
            <a:r>
              <a:rPr lang="en-GB" dirty="0" smtClean="0">
                <a:solidFill>
                  <a:srgbClr val="990000"/>
                </a:solidFill>
              </a:rPr>
              <a:t>formatted (ASCII) and unformatted (binary) </a:t>
            </a:r>
            <a:r>
              <a:rPr lang="en-GB" dirty="0" smtClean="0"/>
              <a:t>scoring (negative or positive sign in the logical unit number)</a:t>
            </a:r>
          </a:p>
          <a:p>
            <a:pPr algn="just" eaLnBrk="1" hangingPunct="1"/>
            <a:r>
              <a:rPr lang="en-GB" dirty="0" smtClean="0"/>
              <a:t>Possible </a:t>
            </a:r>
            <a:r>
              <a:rPr lang="en-GB" dirty="0" smtClean="0">
                <a:solidFill>
                  <a:srgbClr val="990000"/>
                </a:solidFill>
              </a:rPr>
              <a:t>additional output generated by the user </a:t>
            </a:r>
            <a:r>
              <a:rPr lang="en-GB" dirty="0" smtClean="0"/>
              <a:t>in any user routine;</a:t>
            </a:r>
          </a:p>
        </p:txBody>
      </p:sp>
      <p:sp>
        <p:nvSpPr>
          <p:cNvPr id="14338" name="Rectangle 12"/>
          <p:cNvSpPr>
            <a:spLocks noGrp="1" noChangeArrowheads="1"/>
          </p:cNvSpPr>
          <p:nvPr>
            <p:ph type="sldNum" sz="quarter" idx="11"/>
          </p:nvPr>
        </p:nvSpPr>
        <p:spPr>
          <a:noFill/>
        </p:spPr>
        <p:txBody>
          <a:bodyPr/>
          <a:lstStyle/>
          <a:p>
            <a:fld id="{7C4BF7A1-7215-4A70-A52E-0DD7E93D3F36}"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title"/>
          </p:nvPr>
        </p:nvSpPr>
        <p:spPr>
          <a:xfrm>
            <a:off x="647700" y="304800"/>
            <a:ext cx="8604250" cy="609600"/>
          </a:xfrm>
        </p:spPr>
        <p:txBody>
          <a:bodyPr/>
          <a:lstStyle/>
          <a:p>
            <a:pPr eaLnBrk="1" hangingPunct="1"/>
            <a:r>
              <a:rPr lang="en-GB" smtClean="0"/>
              <a:t>Extending</a:t>
            </a:r>
            <a:r>
              <a:rPr lang="en-GB" b="1" smtClean="0"/>
              <a:t> </a:t>
            </a:r>
            <a:r>
              <a:rPr lang="en-GB" smtClean="0"/>
              <a:t>the example with Scoring</a:t>
            </a:r>
            <a:endParaRPr lang="en-US" smtClean="0"/>
          </a:p>
        </p:txBody>
      </p:sp>
      <p:sp>
        <p:nvSpPr>
          <p:cNvPr id="15362" name="Rectangle 12"/>
          <p:cNvSpPr>
            <a:spLocks noGrp="1" noChangeArrowheads="1"/>
          </p:cNvSpPr>
          <p:nvPr>
            <p:ph type="sldNum" sz="quarter" idx="11"/>
          </p:nvPr>
        </p:nvSpPr>
        <p:spPr>
          <a:noFill/>
        </p:spPr>
        <p:txBody>
          <a:bodyPr/>
          <a:lstStyle/>
          <a:p>
            <a:fld id="{69BEFFD2-8496-4D10-9FBF-B0A2736F0E16}" type="slidenum">
              <a:rPr lang="en-US" smtClean="0"/>
              <a:pPr/>
              <a:t>12</a:t>
            </a:fld>
            <a:endParaRPr lang="en-US" smtClean="0"/>
          </a:p>
        </p:txBody>
      </p:sp>
      <p:pic>
        <p:nvPicPr>
          <p:cNvPr id="15363" name="Picture 4"/>
          <p:cNvPicPr>
            <a:picLocks noChangeAspect="1" noChangeArrowheads="1"/>
          </p:cNvPicPr>
          <p:nvPr/>
        </p:nvPicPr>
        <p:blipFill>
          <a:blip r:embed="rId3" cstate="print"/>
          <a:srcRect/>
          <a:stretch>
            <a:fillRect/>
          </a:stretch>
        </p:blipFill>
        <p:spPr bwMode="auto">
          <a:xfrm>
            <a:off x="2617788" y="1628775"/>
            <a:ext cx="3168650" cy="1908175"/>
          </a:xfrm>
          <a:prstGeom prst="rect">
            <a:avLst/>
          </a:prstGeom>
          <a:noFill/>
          <a:ln w="6350">
            <a:noFill/>
            <a:miter lim="800000"/>
            <a:headEnd type="none" w="sm" len="sm"/>
            <a:tailEnd type="none" w="sm" len="sm"/>
          </a:ln>
        </p:spPr>
      </p:pic>
      <p:sp>
        <p:nvSpPr>
          <p:cNvPr id="14" name="Rectangle 2"/>
          <p:cNvSpPr txBox="1">
            <a:spLocks noChangeArrowheads="1"/>
          </p:cNvSpPr>
          <p:nvPr/>
        </p:nvSpPr>
        <p:spPr bwMode="auto">
          <a:xfrm>
            <a:off x="500063" y="1071563"/>
            <a:ext cx="8429655" cy="5613400"/>
          </a:xfrm>
          <a:prstGeom prst="rect">
            <a:avLst/>
          </a:prstGeom>
          <a:noFill/>
          <a:ln w="9525">
            <a:noFill/>
            <a:miter lim="800000"/>
            <a:headEnd/>
            <a:tailEnd/>
          </a:ln>
        </p:spPr>
        <p:txBody>
          <a:bodyPr lIns="92075" tIns="46038" rIns="92075" bIns="46038"/>
          <a:lstStyle/>
          <a:p>
            <a:pPr marL="342900" indent="-342900" algn="just">
              <a:spcBef>
                <a:spcPct val="20000"/>
              </a:spcBef>
              <a:buClr>
                <a:schemeClr val="hlink"/>
              </a:buClr>
              <a:buSzPct val="80000"/>
              <a:buFont typeface="Wingdings" pitchFamily="2" charset="2"/>
              <a:buChar char="l"/>
              <a:defRPr/>
            </a:pPr>
            <a:r>
              <a:rPr lang="en-GB" sz="2000" kern="0" dirty="0">
                <a:latin typeface="+mn-lt"/>
              </a:rPr>
              <a:t>Cylinder along Z, filled by water-</a:t>
            </a:r>
            <a:r>
              <a:rPr lang="en-GB" sz="2000" kern="0" dirty="0" err="1">
                <a:latin typeface="+mn-lt"/>
              </a:rPr>
              <a:t>aluminum</a:t>
            </a:r>
            <a:r>
              <a:rPr lang="en-GB" sz="2000" kern="0" dirty="0">
                <a:latin typeface="+mn-lt"/>
              </a:rPr>
              <a:t>-lead and surrounded by Air</a:t>
            </a:r>
          </a:p>
          <a:p>
            <a:pPr marL="342900" indent="-342900" algn="just">
              <a:spcBef>
                <a:spcPct val="20000"/>
              </a:spcBef>
              <a:buClr>
                <a:schemeClr val="hlink"/>
              </a:buClr>
              <a:buSzPct val="80000"/>
              <a:buFont typeface="Wingdings" pitchFamily="2" charset="2"/>
              <a:buChar char="l"/>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r>
              <a:rPr lang="en-GB" sz="2000" kern="0" dirty="0">
                <a:latin typeface="+mn-lt"/>
              </a:rPr>
              <a:t>T</a:t>
            </a:r>
            <a:r>
              <a:rPr lang="en-GB" sz="2000" kern="0" dirty="0" smtClean="0">
                <a:latin typeface="+mn-lt"/>
              </a:rPr>
              <a:t>he </a:t>
            </a:r>
            <a:r>
              <a:rPr lang="en-GB" sz="2000" kern="0" dirty="0">
                <a:solidFill>
                  <a:srgbClr val="990000"/>
                </a:solidFill>
                <a:latin typeface="+mn-lt"/>
              </a:rPr>
              <a:t>USRBIN</a:t>
            </a:r>
            <a:r>
              <a:rPr lang="en-GB" sz="2000" kern="0" dirty="0">
                <a:latin typeface="+mn-lt"/>
              </a:rPr>
              <a:t> command allows to </a:t>
            </a:r>
            <a:r>
              <a:rPr lang="en-GB" sz="2000" u="sng" kern="0" dirty="0" smtClean="0">
                <a:latin typeface="+mn-lt"/>
              </a:rPr>
              <a:t>define </a:t>
            </a:r>
            <a:r>
              <a:rPr lang="en-GB" sz="2000" kern="0" dirty="0" smtClean="0">
                <a:latin typeface="+mn-lt"/>
              </a:rPr>
              <a:t>a </a:t>
            </a:r>
            <a:r>
              <a:rPr lang="en-GB" sz="2000" kern="0" dirty="0" smtClean="0">
                <a:solidFill>
                  <a:srgbClr val="008000"/>
                </a:solidFill>
                <a:latin typeface="+mn-lt"/>
              </a:rPr>
              <a:t>3-D grid</a:t>
            </a:r>
            <a:r>
              <a:rPr lang="en-GB" sz="2000" kern="0" dirty="0">
                <a:latin typeface="+mn-lt"/>
              </a:rPr>
              <a:t>, either </a:t>
            </a:r>
            <a:r>
              <a:rPr lang="en-GB" sz="2000" kern="0" dirty="0" err="1" smtClean="0">
                <a:latin typeface="+mn-lt"/>
              </a:rPr>
              <a:t>cartesian</a:t>
            </a:r>
            <a:r>
              <a:rPr lang="en-GB" sz="2000" kern="0" dirty="0">
                <a:latin typeface="+mn-lt"/>
              </a:rPr>
              <a:t>,</a:t>
            </a:r>
            <a:r>
              <a:rPr lang="en-GB" sz="2000" kern="0" dirty="0" smtClean="0">
                <a:latin typeface="+mn-lt"/>
              </a:rPr>
              <a:t> cylindrical (R-Z-</a:t>
            </a:r>
            <a:r>
              <a:rPr lang="el-GR" sz="2000" kern="0" dirty="0" smtClean="0">
                <a:latin typeface="+mn-lt"/>
                <a:cs typeface="Tahoma" pitchFamily="34" charset="0"/>
              </a:rPr>
              <a:t>Φ</a:t>
            </a:r>
            <a:r>
              <a:rPr lang="en-US" sz="2000" kern="0" dirty="0" smtClean="0">
                <a:latin typeface="+mn-lt"/>
                <a:cs typeface="Tahoma" pitchFamily="34" charset="0"/>
              </a:rPr>
              <a:t>) or by region.</a:t>
            </a:r>
            <a:endParaRPr lang="el-GR" sz="2000" kern="0" dirty="0">
              <a:latin typeface="+mn-lt"/>
              <a:cs typeface="Tahoma" pitchFamily="34" charset="0"/>
            </a:endParaRPr>
          </a:p>
          <a:p>
            <a:pPr marL="342900" indent="-342900" algn="just">
              <a:spcBef>
                <a:spcPct val="20000"/>
              </a:spcBef>
              <a:buClr>
                <a:schemeClr val="hlink"/>
              </a:buClr>
              <a:buSzPct val="80000"/>
              <a:buFont typeface="Wingdings" pitchFamily="2" charset="2"/>
              <a:buChar char="l"/>
              <a:defRPr/>
            </a:pPr>
            <a:r>
              <a:rPr lang="en-GB" sz="2000" kern="0" dirty="0">
                <a:latin typeface="+mn-lt"/>
              </a:rPr>
              <a:t>On this grid, one can score energy deposition, particle fluence (total or by particle type), as well as the density of </a:t>
            </a:r>
            <a:r>
              <a:rPr lang="en-GB" sz="2000" kern="0" dirty="0" smtClean="0">
                <a:latin typeface="+mn-lt"/>
              </a:rPr>
              <a:t>interactions;</a:t>
            </a: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r>
              <a:rPr lang="en-GB" sz="2000" kern="0" dirty="0">
                <a:latin typeface="+mn-lt"/>
              </a:rPr>
              <a:t>There is an equivalent </a:t>
            </a:r>
            <a:r>
              <a:rPr lang="en-GB" sz="2000" kern="0" dirty="0">
                <a:solidFill>
                  <a:srgbClr val="990000"/>
                </a:solidFill>
                <a:latin typeface="+mn-lt"/>
              </a:rPr>
              <a:t>EVENTBIN</a:t>
            </a:r>
            <a:r>
              <a:rPr lang="en-GB" sz="2000" kern="0" dirty="0">
                <a:latin typeface="+mn-lt"/>
              </a:rPr>
              <a:t> command, that outputs the same quantities </a:t>
            </a:r>
            <a:r>
              <a:rPr lang="en-GB" sz="2000" kern="0" dirty="0" smtClean="0">
                <a:latin typeface="+mn-lt"/>
              </a:rPr>
              <a:t>event-by-event;</a:t>
            </a: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r>
              <a:rPr lang="en-GB" sz="2000" kern="0" dirty="0">
                <a:latin typeface="+mn-lt"/>
              </a:rPr>
              <a:t>U</a:t>
            </a:r>
            <a:r>
              <a:rPr lang="en-GB" sz="2000" kern="0" dirty="0" smtClean="0">
                <a:latin typeface="+mn-lt"/>
              </a:rPr>
              <a:t>sing </a:t>
            </a:r>
            <a:r>
              <a:rPr lang="en-GB" sz="2000" kern="0" dirty="0">
                <a:solidFill>
                  <a:srgbClr val="990000"/>
                </a:solidFill>
                <a:latin typeface="+mn-lt"/>
              </a:rPr>
              <a:t>USERWEIG</a:t>
            </a:r>
            <a:r>
              <a:rPr lang="en-GB" sz="2000" kern="0" dirty="0">
                <a:latin typeface="+mn-lt"/>
              </a:rPr>
              <a:t> the results can be weighted by the </a:t>
            </a:r>
            <a:r>
              <a:rPr lang="en-GB" sz="2000" kern="0" dirty="0" err="1">
                <a:solidFill>
                  <a:srgbClr val="448854"/>
                </a:solidFill>
                <a:latin typeface="+mn-lt"/>
              </a:rPr>
              <a:t>comscw.f</a:t>
            </a:r>
            <a:r>
              <a:rPr lang="en-GB" sz="2000" kern="0" dirty="0">
                <a:latin typeface="+mn-lt"/>
              </a:rPr>
              <a:t> or </a:t>
            </a:r>
            <a:r>
              <a:rPr lang="en-GB" sz="2000" kern="0" dirty="0" err="1">
                <a:solidFill>
                  <a:srgbClr val="448854"/>
                </a:solidFill>
                <a:latin typeface="+mn-lt"/>
              </a:rPr>
              <a:t>fluscw.f</a:t>
            </a:r>
            <a:r>
              <a:rPr lang="en-GB" sz="2000" kern="0" dirty="0">
                <a:latin typeface="+mn-lt"/>
              </a:rPr>
              <a:t> </a:t>
            </a:r>
            <a:r>
              <a:rPr lang="en-GB" sz="2000" kern="0" dirty="0" smtClean="0">
                <a:latin typeface="+mn-lt"/>
              </a:rPr>
              <a:t>external routines (Advanced).</a:t>
            </a:r>
            <a:endParaRPr lang="en-GB" sz="2000" kern="0" dirty="0">
              <a:latin typeface="+mn-lt"/>
            </a:endParaRPr>
          </a:p>
          <a:p>
            <a:pPr marL="342900" indent="-342900" algn="just">
              <a:spcBef>
                <a:spcPct val="20000"/>
              </a:spcBef>
              <a:buClr>
                <a:schemeClr val="hlink"/>
              </a:buClr>
              <a:buSzPct val="80000"/>
              <a:buFont typeface="Wingdings" pitchFamily="2" charset="2"/>
              <a:buNone/>
              <a:defRPr/>
            </a:pPr>
            <a:endParaRPr lang="en-GB" sz="2000" kern="0" dirty="0">
              <a:latin typeface="+mn-lt"/>
            </a:endParaRPr>
          </a:p>
          <a:p>
            <a:pPr marL="342900" indent="-342900" algn="just">
              <a:spcBef>
                <a:spcPct val="20000"/>
              </a:spcBef>
              <a:buClr>
                <a:schemeClr val="hlink"/>
              </a:buClr>
              <a:buSzPct val="80000"/>
              <a:buFont typeface="Wingdings" pitchFamily="2" charset="2"/>
              <a:buChar char="l"/>
              <a:defRPr/>
            </a:pPr>
            <a:endParaRPr lang="en-GB" sz="1600" i="1" kern="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647700" y="304800"/>
            <a:ext cx="8604250" cy="609600"/>
          </a:xfrm>
        </p:spPr>
        <p:txBody>
          <a:bodyPr/>
          <a:lstStyle/>
          <a:p>
            <a:pPr eaLnBrk="1" hangingPunct="1"/>
            <a:r>
              <a:rPr lang="en-GB" dirty="0" smtClean="0"/>
              <a:t>USRBIN</a:t>
            </a:r>
            <a:endParaRPr lang="en-US" dirty="0" smtClean="0"/>
          </a:p>
        </p:txBody>
      </p:sp>
      <p:sp>
        <p:nvSpPr>
          <p:cNvPr id="16387" name="Rectangle 2"/>
          <p:cNvSpPr>
            <a:spLocks noGrp="1" noChangeArrowheads="1"/>
          </p:cNvSpPr>
          <p:nvPr>
            <p:ph idx="1"/>
          </p:nvPr>
        </p:nvSpPr>
        <p:spPr>
          <a:xfrm>
            <a:off x="571472" y="928670"/>
            <a:ext cx="8572528" cy="5613400"/>
          </a:xfrm>
        </p:spPr>
        <p:txBody>
          <a:bodyPr/>
          <a:lstStyle/>
          <a:p>
            <a:pPr marL="0" lvl="0" indent="0">
              <a:spcBef>
                <a:spcPct val="0"/>
              </a:spcBef>
              <a:buClrTx/>
              <a:buSzTx/>
              <a:buNone/>
            </a:pPr>
            <a:r>
              <a:rPr lang="fr-FR" sz="1400" b="1" kern="1200" dirty="0" smtClean="0">
                <a:latin typeface="Courier New" pitchFamily="49" charset="0"/>
                <a:cs typeface="Courier New" pitchFamily="49" charset="0"/>
              </a:rPr>
              <a:t>* </a:t>
            </a:r>
            <a:r>
              <a:rPr lang="fr-FR" sz="1400" b="1" kern="1200" dirty="0" err="1" smtClean="0">
                <a:latin typeface="Courier New" pitchFamily="49" charset="0"/>
                <a:cs typeface="Courier New" pitchFamily="49" charset="0"/>
              </a:rPr>
              <a:t>Energy</a:t>
            </a:r>
            <a:r>
              <a:rPr lang="fr-FR" sz="1400" b="1" kern="1200" dirty="0" smtClean="0">
                <a:latin typeface="Courier New" pitchFamily="49" charset="0"/>
                <a:cs typeface="Courier New" pitchFamily="49" charset="0"/>
              </a:rPr>
              <a:t> </a:t>
            </a:r>
            <a:r>
              <a:rPr lang="fr-FR" sz="1400" b="1" kern="1200" dirty="0" err="1" smtClean="0">
                <a:latin typeface="Courier New" pitchFamily="49" charset="0"/>
                <a:cs typeface="Courier New" pitchFamily="49" charset="0"/>
              </a:rPr>
              <a:t>deposition</a:t>
            </a:r>
            <a:endParaRPr lang="fr-FR" sz="1400" b="1" kern="1200" dirty="0" smtClean="0">
              <a:latin typeface="Courier New" pitchFamily="49" charset="0"/>
              <a:cs typeface="Courier New" pitchFamily="49" charset="0"/>
            </a:endParaRPr>
          </a:p>
          <a:p>
            <a:pPr marL="0" lvl="0" indent="0">
              <a:spcBef>
                <a:spcPct val="0"/>
              </a:spcBef>
              <a:buClrTx/>
              <a:buSzTx/>
              <a:buNone/>
            </a:pPr>
            <a:r>
              <a:rPr lang="fr-FR" sz="1400" b="1" kern="1200" dirty="0" smtClean="0">
                <a:latin typeface="Courier New" pitchFamily="49" charset="0"/>
                <a:cs typeface="Courier New" pitchFamily="49" charset="0"/>
              </a:rPr>
              <a:t>*   +    1    +    2    +    3    +    4    +    5    +    6    +    7    +</a:t>
            </a:r>
          </a:p>
          <a:p>
            <a:pPr marL="0" indent="0" eaLnBrk="1" hangingPunct="1">
              <a:buFont typeface="Wingdings" pitchFamily="2" charset="2"/>
              <a:buNone/>
            </a:pPr>
            <a:r>
              <a:rPr lang="en-US" sz="1400" b="1" dirty="0" smtClean="0">
                <a:solidFill>
                  <a:srgbClr val="C00000"/>
                </a:solidFill>
                <a:latin typeface="Courier New" pitchFamily="49" charset="0"/>
                <a:cs typeface="Courier New" pitchFamily="49" charset="0"/>
              </a:rPr>
              <a:t>USRBIN</a:t>
            </a:r>
            <a:r>
              <a:rPr lang="en-US" sz="1400" b="1" dirty="0" smtClean="0">
                <a:solidFill>
                  <a:srgbClr val="000000"/>
                </a:solidFill>
                <a:latin typeface="Courier New" pitchFamily="49" charset="0"/>
                <a:cs typeface="Courier New" pitchFamily="49" charset="0"/>
              </a:rPr>
              <a:t>          11.0   </a:t>
            </a:r>
            <a:r>
              <a:rPr lang="en-US" sz="1400" b="1" dirty="0" smtClean="0">
                <a:solidFill>
                  <a:srgbClr val="448854"/>
                </a:solidFill>
                <a:latin typeface="Courier New" pitchFamily="49" charset="0"/>
                <a:cs typeface="Courier New" pitchFamily="49" charset="0"/>
              </a:rPr>
              <a:t>ENERGY</a:t>
            </a:r>
            <a:r>
              <a:rPr lang="en-US" sz="1400" b="1" dirty="0" smtClean="0">
                <a:solidFill>
                  <a:srgbClr val="000000"/>
                </a:solidFill>
                <a:latin typeface="Courier New" pitchFamily="49" charset="0"/>
                <a:cs typeface="Courier New" pitchFamily="49" charset="0"/>
              </a:rPr>
              <a:t>      -40.0      10.0                15.0</a:t>
            </a:r>
            <a:r>
              <a:rPr lang="en-US" sz="1400" b="1" dirty="0" smtClean="0">
                <a:solidFill>
                  <a:srgbClr val="990000"/>
                </a:solidFill>
                <a:latin typeface="Courier New" pitchFamily="49" charset="0"/>
                <a:cs typeface="Courier New" pitchFamily="49" charset="0"/>
              </a:rPr>
              <a:t>TargEne</a:t>
            </a:r>
          </a:p>
          <a:p>
            <a:pPr marL="0" indent="0" eaLnBrk="1" hangingPunct="1">
              <a:buFont typeface="Wingdings" pitchFamily="2" charset="2"/>
              <a:buNone/>
            </a:pPr>
            <a:r>
              <a:rPr lang="en-US" sz="1400" b="1" dirty="0" smtClean="0">
                <a:solidFill>
                  <a:srgbClr val="C00000"/>
                </a:solidFill>
                <a:latin typeface="Courier New" pitchFamily="49" charset="0"/>
                <a:cs typeface="Courier New" pitchFamily="49" charset="0"/>
              </a:rPr>
              <a:t>USRBIN</a:t>
            </a:r>
            <a:r>
              <a:rPr lang="en-US" sz="1400" b="1" dirty="0" smtClean="0">
                <a:solidFill>
                  <a:srgbClr val="000000"/>
                </a:solidFill>
                <a:latin typeface="Courier New" pitchFamily="49" charset="0"/>
                <a:cs typeface="Courier New" pitchFamily="49" charset="0"/>
              </a:rPr>
              <a:t>           0.0                -5.0     100.0               200.0&amp;</a:t>
            </a:r>
          </a:p>
          <a:p>
            <a:pPr eaLnBrk="1" hangingPunct="1"/>
            <a:r>
              <a:rPr lang="en-GB" dirty="0" smtClean="0"/>
              <a:t>This is an R-Z-</a:t>
            </a:r>
            <a:r>
              <a:rPr lang="el-GR" dirty="0" smtClean="0">
                <a:cs typeface="Tahoma" pitchFamily="34" charset="0"/>
              </a:rPr>
              <a:t>Φ</a:t>
            </a:r>
            <a:r>
              <a:rPr lang="en-GB" dirty="0" smtClean="0"/>
              <a:t> binning (what(1)=11), scoring energy deposition (generalized particle ENERGY, or 208), writing the unformatted output on unit 40, spanning 0&lt;R&lt;10 in 100 bins, 0&lt;</a:t>
            </a:r>
            <a:r>
              <a:rPr lang="en-GB" dirty="0" smtClean="0">
                <a:latin typeface="Symbol" pitchFamily="18" charset="2"/>
              </a:rPr>
              <a:t>F</a:t>
            </a:r>
            <a:r>
              <a:rPr lang="en-GB" dirty="0" smtClean="0"/>
              <a:t>&lt;2</a:t>
            </a:r>
            <a:r>
              <a:rPr lang="en-GB" dirty="0" smtClean="0">
                <a:latin typeface="Symbol" pitchFamily="18" charset="2"/>
              </a:rPr>
              <a:t>p</a:t>
            </a:r>
            <a:r>
              <a:rPr lang="en-GB" dirty="0" smtClean="0"/>
              <a:t> in 1 bin (default), </a:t>
            </a:r>
            <a:br>
              <a:rPr lang="en-GB" dirty="0" smtClean="0"/>
            </a:br>
            <a:r>
              <a:rPr lang="en-GB" dirty="0" smtClean="0"/>
              <a:t>-5&lt;z&lt;15 in 200 bins.</a:t>
            </a:r>
          </a:p>
          <a:p>
            <a:pPr eaLnBrk="1" hangingPunct="1">
              <a:buFont typeface="Wingdings" pitchFamily="2" charset="2"/>
              <a:buNone/>
            </a:pPr>
            <a:endParaRPr lang="en-GB" sz="1800" dirty="0" smtClean="0">
              <a:solidFill>
                <a:srgbClr val="00CC00"/>
              </a:solidFill>
            </a:endParaRPr>
          </a:p>
          <a:p>
            <a:pPr marL="0" indent="0" eaLnBrk="1" hangingPunct="1">
              <a:buFont typeface="Wingdings" pitchFamily="2" charset="2"/>
              <a:buNone/>
            </a:pPr>
            <a:r>
              <a:rPr lang="en-GB" sz="1400" b="1" dirty="0" smtClean="0">
                <a:latin typeface="Courier New" pitchFamily="49" charset="0"/>
                <a:cs typeface="Courier New" pitchFamily="49" charset="0"/>
              </a:rPr>
              <a:t>* Neutron fluence</a:t>
            </a:r>
          </a:p>
          <a:p>
            <a:pPr marL="0" lvl="0" indent="0" eaLnBrk="1" hangingPunct="1">
              <a:buNone/>
            </a:pPr>
            <a:r>
              <a:rPr lang="fr-FR" sz="1400" b="1" kern="1200" dirty="0" smtClean="0">
                <a:latin typeface="Courier New" pitchFamily="49" charset="0"/>
                <a:cs typeface="Courier New" pitchFamily="49" charset="0"/>
              </a:rPr>
              <a:t>*   +    1    +    2    +    3    +    4    +    5    +    6    +    7    +</a:t>
            </a:r>
            <a:endParaRPr lang="en-GB" sz="1400" b="1" dirty="0" smtClean="0">
              <a:latin typeface="Courier New" pitchFamily="49" charset="0"/>
              <a:cs typeface="Courier New" pitchFamily="49" charset="0"/>
            </a:endParaRPr>
          </a:p>
          <a:p>
            <a:pPr marL="0" indent="0" eaLnBrk="1" hangingPunct="1">
              <a:buNone/>
            </a:pPr>
            <a:r>
              <a:rPr lang="en-GB" sz="1400" b="1" dirty="0" smtClean="0">
                <a:latin typeface="Courier New" pitchFamily="49" charset="0"/>
                <a:cs typeface="Courier New" pitchFamily="49" charset="0"/>
              </a:rPr>
              <a:t>*                R-Z  </a:t>
            </a:r>
            <a:r>
              <a:rPr lang="en-GB" sz="1400" b="1" dirty="0" err="1" smtClean="0">
                <a:latin typeface="Courier New" pitchFamily="49" charset="0"/>
                <a:cs typeface="Courier New" pitchFamily="49" charset="0"/>
              </a:rPr>
              <a:t>PartType</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Outp.Unit</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Rmax</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axisY</a:t>
            </a: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Zmax</a:t>
            </a:r>
            <a:endParaRPr lang="en-GB" sz="1400" b="1" dirty="0" smtClean="0">
              <a:latin typeface="Courier New" pitchFamily="49" charset="0"/>
              <a:cs typeface="Courier New" pitchFamily="49" charset="0"/>
            </a:endParaRPr>
          </a:p>
          <a:p>
            <a:pPr marL="0" indent="0" eaLnBrk="1" hangingPunct="1">
              <a:buFont typeface="Wingdings" pitchFamily="2" charset="2"/>
              <a:buNone/>
            </a:pPr>
            <a:r>
              <a:rPr lang="en-US" sz="1400" b="1" dirty="0" smtClean="0">
                <a:solidFill>
                  <a:srgbClr val="C00000"/>
                </a:solidFill>
                <a:latin typeface="Courier New" pitchFamily="49" charset="0"/>
                <a:cs typeface="Courier New" pitchFamily="49" charset="0"/>
              </a:rPr>
              <a:t>USRBIN</a:t>
            </a:r>
            <a:r>
              <a:rPr lang="en-US" sz="1400" b="1" dirty="0" smtClean="0">
                <a:solidFill>
                  <a:srgbClr val="000000"/>
                </a:solidFill>
                <a:latin typeface="Courier New" pitchFamily="49" charset="0"/>
                <a:cs typeface="Courier New" pitchFamily="49" charset="0"/>
              </a:rPr>
              <a:t>          11.0   </a:t>
            </a:r>
            <a:r>
              <a:rPr lang="en-US" sz="1400" b="1" dirty="0" smtClean="0">
                <a:solidFill>
                  <a:srgbClr val="448854"/>
                </a:solidFill>
                <a:latin typeface="Courier New" pitchFamily="49" charset="0"/>
                <a:cs typeface="Courier New" pitchFamily="49" charset="0"/>
              </a:rPr>
              <a:t>NEUTRON</a:t>
            </a:r>
            <a:r>
              <a:rPr lang="en-US" sz="1400" b="1" dirty="0" smtClean="0">
                <a:solidFill>
                  <a:srgbClr val="000000"/>
                </a:solidFill>
                <a:latin typeface="Courier New" pitchFamily="49" charset="0"/>
                <a:cs typeface="Courier New" pitchFamily="49" charset="0"/>
              </a:rPr>
              <a:t>     -40.0      10.0                15.0</a:t>
            </a:r>
            <a:r>
              <a:rPr lang="en-US" sz="1400" b="1" dirty="0" smtClean="0">
                <a:solidFill>
                  <a:srgbClr val="990000"/>
                </a:solidFill>
                <a:latin typeface="Courier New" pitchFamily="49" charset="0"/>
                <a:cs typeface="Courier New" pitchFamily="49" charset="0"/>
              </a:rPr>
              <a:t>TargNeu</a:t>
            </a:r>
          </a:p>
          <a:p>
            <a:pPr marL="0" indent="0" eaLnBrk="1" hangingPunct="1">
              <a:buNone/>
            </a:pPr>
            <a:r>
              <a:rPr lang="en-GB" sz="1400" b="1" dirty="0" smtClean="0">
                <a:latin typeface="Courier New" pitchFamily="49" charset="0"/>
                <a:cs typeface="Courier New" pitchFamily="49" charset="0"/>
              </a:rPr>
              <a:t>*               </a:t>
            </a:r>
            <a:r>
              <a:rPr lang="en-GB" sz="1400" b="1" dirty="0" err="1" smtClean="0">
                <a:latin typeface="Courier New" pitchFamily="49" charset="0"/>
                <a:cs typeface="Courier New" pitchFamily="49" charset="0"/>
              </a:rPr>
              <a:t>Rmin</a:t>
            </a:r>
            <a:r>
              <a:rPr lang="en-GB" sz="1400" b="1" dirty="0" smtClean="0">
                <a:latin typeface="Courier New" pitchFamily="49" charset="0"/>
                <a:cs typeface="Courier New" pitchFamily="49" charset="0"/>
              </a:rPr>
              <a:t>    axis X      </a:t>
            </a:r>
            <a:r>
              <a:rPr lang="en-GB" sz="1400" b="1" dirty="0" err="1" smtClean="0">
                <a:latin typeface="Courier New" pitchFamily="49" charset="0"/>
                <a:cs typeface="Courier New" pitchFamily="49" charset="0"/>
              </a:rPr>
              <a:t>Zmin</a:t>
            </a:r>
            <a:r>
              <a:rPr lang="en-GB" sz="1400" b="1" dirty="0" smtClean="0">
                <a:latin typeface="Courier New" pitchFamily="49" charset="0"/>
                <a:cs typeface="Courier New" pitchFamily="49" charset="0"/>
              </a:rPr>
              <a:t>    R-bins  Phi-bins    Z-bins</a:t>
            </a:r>
          </a:p>
          <a:p>
            <a:pPr marL="0" indent="0" eaLnBrk="1" hangingPunct="1">
              <a:buFont typeface="Wingdings" pitchFamily="2" charset="2"/>
              <a:buNone/>
            </a:pPr>
            <a:r>
              <a:rPr lang="en-US" sz="1400" b="1" dirty="0" smtClean="0">
                <a:solidFill>
                  <a:srgbClr val="C00000"/>
                </a:solidFill>
                <a:latin typeface="Courier New" pitchFamily="49" charset="0"/>
                <a:cs typeface="Courier New" pitchFamily="49" charset="0"/>
              </a:rPr>
              <a:t>USRBIN</a:t>
            </a:r>
            <a:r>
              <a:rPr lang="en-US" sz="1400" b="1" dirty="0" smtClean="0">
                <a:solidFill>
                  <a:srgbClr val="000000"/>
                </a:solidFill>
                <a:latin typeface="Courier New" pitchFamily="49" charset="0"/>
                <a:cs typeface="Courier New" pitchFamily="49" charset="0"/>
              </a:rPr>
              <a:t>           0.0                -5.0     100.0               200.0&amp;</a:t>
            </a:r>
          </a:p>
          <a:p>
            <a:pPr eaLnBrk="1" hangingPunct="1"/>
            <a:r>
              <a:rPr lang="en-GB" dirty="0" smtClean="0"/>
              <a:t>This is a R-Z-</a:t>
            </a:r>
            <a:r>
              <a:rPr lang="el-GR" dirty="0" smtClean="0">
                <a:cs typeface="Tahoma" pitchFamily="34" charset="0"/>
              </a:rPr>
              <a:t>Φ</a:t>
            </a:r>
            <a:r>
              <a:rPr lang="en-GB" dirty="0" smtClean="0"/>
              <a:t> binning (what(1)=11), scoring neutron fluence, writing the unformatted output on unit 40, spanning 0&lt;R&lt;10 in 100 bins, 0&lt;</a:t>
            </a:r>
            <a:r>
              <a:rPr lang="en-GB" dirty="0" smtClean="0">
                <a:latin typeface="Symbol" pitchFamily="18" charset="2"/>
              </a:rPr>
              <a:t>F</a:t>
            </a:r>
            <a:r>
              <a:rPr lang="en-GB" dirty="0" smtClean="0"/>
              <a:t>&lt;2</a:t>
            </a:r>
            <a:r>
              <a:rPr lang="en-GB" dirty="0" smtClean="0">
                <a:latin typeface="Symbol" pitchFamily="18" charset="2"/>
              </a:rPr>
              <a:t>p</a:t>
            </a:r>
            <a:r>
              <a:rPr lang="en-GB" dirty="0" smtClean="0"/>
              <a:t> in 1 bin (default), -5&lt;z&lt;15 in 200 bins.</a:t>
            </a:r>
          </a:p>
        </p:txBody>
      </p:sp>
      <p:sp>
        <p:nvSpPr>
          <p:cNvPr id="16386" name="Rectangle 12"/>
          <p:cNvSpPr>
            <a:spLocks noGrp="1" noChangeArrowheads="1"/>
          </p:cNvSpPr>
          <p:nvPr>
            <p:ph type="sldNum" sz="quarter" idx="11"/>
          </p:nvPr>
        </p:nvSpPr>
        <p:spPr>
          <a:noFill/>
        </p:spPr>
        <p:txBody>
          <a:bodyPr/>
          <a:lstStyle/>
          <a:p>
            <a:fld id="{28FD33C4-BB65-4E51-BB66-AD1C6EDC4589}"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a:xfrm>
            <a:off x="647700" y="304800"/>
            <a:ext cx="8604250" cy="609600"/>
          </a:xfrm>
        </p:spPr>
        <p:txBody>
          <a:bodyPr/>
          <a:lstStyle/>
          <a:p>
            <a:pPr eaLnBrk="1" hangingPunct="1"/>
            <a:r>
              <a:rPr lang="en-GB" smtClean="0"/>
              <a:t>USRBIN </a:t>
            </a:r>
            <a:r>
              <a:rPr lang="en-GB" smtClean="0">
                <a:sym typeface="Wingdings" pitchFamily="2" charset="2"/>
              </a:rPr>
              <a:t></a:t>
            </a:r>
            <a:r>
              <a:rPr lang="en-GB" smtClean="0"/>
              <a:t> The Result</a:t>
            </a:r>
            <a:endParaRPr lang="en-US" smtClean="0"/>
          </a:p>
        </p:txBody>
      </p:sp>
      <p:sp>
        <p:nvSpPr>
          <p:cNvPr id="17411" name="Rectangle 2"/>
          <p:cNvSpPr>
            <a:spLocks noGrp="1" noChangeArrowheads="1"/>
          </p:cNvSpPr>
          <p:nvPr>
            <p:ph idx="1"/>
          </p:nvPr>
        </p:nvSpPr>
        <p:spPr>
          <a:xfrm>
            <a:off x="520700" y="1055688"/>
            <a:ext cx="8496300" cy="5613400"/>
          </a:xfrm>
        </p:spPr>
        <p:txBody>
          <a:bodyPr/>
          <a:lstStyle/>
          <a:p>
            <a:pPr marL="0" indent="0" eaLnBrk="1" hangingPunct="1">
              <a:buFont typeface="Wingdings" pitchFamily="2" charset="2"/>
              <a:buNone/>
            </a:pPr>
            <a:r>
              <a:rPr lang="en-GB" smtClean="0">
                <a:solidFill>
                  <a:srgbClr val="FF0000"/>
                </a:solidFill>
                <a:latin typeface="Comic Sans MS" pitchFamily="66" charset="0"/>
              </a:rPr>
              <a:t>WHAT(2) </a:t>
            </a:r>
            <a:r>
              <a:rPr lang="en-GB" smtClean="0">
                <a:latin typeface="Comic Sans MS" pitchFamily="66" charset="0"/>
              </a:rPr>
              <a:t>= ENERGY :</a:t>
            </a:r>
            <a:r>
              <a:rPr lang="en-GB" smtClean="0"/>
              <a:t>Energy deposition from a 3.5 GeV proton beam hitting at [0.,0.,0.] directed along z</a:t>
            </a:r>
            <a:br>
              <a:rPr lang="en-GB" smtClean="0"/>
            </a:br>
            <a:r>
              <a:rPr lang="en-GB" smtClean="0">
                <a:solidFill>
                  <a:srgbClr val="800000"/>
                </a:solidFill>
              </a:rPr>
              <a:t>results are normalized to GeV/cm</a:t>
            </a:r>
            <a:r>
              <a:rPr lang="en-GB" baseline="30000" smtClean="0">
                <a:solidFill>
                  <a:srgbClr val="800000"/>
                </a:solidFill>
              </a:rPr>
              <a:t>3</a:t>
            </a:r>
            <a:r>
              <a:rPr lang="en-GB" smtClean="0">
                <a:solidFill>
                  <a:srgbClr val="800000"/>
                </a:solidFill>
              </a:rPr>
              <a:t> per primary</a:t>
            </a:r>
          </a:p>
        </p:txBody>
      </p:sp>
      <p:sp>
        <p:nvSpPr>
          <p:cNvPr id="17410" name="Rectangle 12"/>
          <p:cNvSpPr>
            <a:spLocks noGrp="1" noChangeArrowheads="1"/>
          </p:cNvSpPr>
          <p:nvPr>
            <p:ph type="sldNum" sz="quarter" idx="11"/>
          </p:nvPr>
        </p:nvSpPr>
        <p:spPr>
          <a:noFill/>
        </p:spPr>
        <p:txBody>
          <a:bodyPr/>
          <a:lstStyle/>
          <a:p>
            <a:fld id="{C34469CD-C07F-40F6-9301-D8D20C9D5390}" type="slidenum">
              <a:rPr lang="en-US" smtClean="0"/>
              <a:pPr/>
              <a:t>14</a:t>
            </a:fld>
            <a:endParaRPr lang="en-US" smtClean="0"/>
          </a:p>
        </p:txBody>
      </p:sp>
      <p:pic>
        <p:nvPicPr>
          <p:cNvPr id="17413" name="Picture 4"/>
          <p:cNvPicPr>
            <a:picLocks noChangeAspect="1" noChangeArrowheads="1"/>
          </p:cNvPicPr>
          <p:nvPr/>
        </p:nvPicPr>
        <p:blipFill>
          <a:blip r:embed="rId3" cstate="print"/>
          <a:srcRect/>
          <a:stretch>
            <a:fillRect/>
          </a:stretch>
        </p:blipFill>
        <p:spPr bwMode="auto">
          <a:xfrm>
            <a:off x="755650" y="2333625"/>
            <a:ext cx="7848600" cy="3759200"/>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a:xfrm>
            <a:off x="647700" y="304800"/>
            <a:ext cx="8604250" cy="609600"/>
          </a:xfrm>
        </p:spPr>
        <p:txBody>
          <a:bodyPr/>
          <a:lstStyle/>
          <a:p>
            <a:pPr eaLnBrk="1" hangingPunct="1"/>
            <a:r>
              <a:rPr lang="en-GB" smtClean="0"/>
              <a:t>USRBIN </a:t>
            </a:r>
            <a:r>
              <a:rPr lang="en-GB" smtClean="0">
                <a:sym typeface="Wingdings" pitchFamily="2" charset="2"/>
              </a:rPr>
              <a:t></a:t>
            </a:r>
            <a:r>
              <a:rPr lang="en-GB" smtClean="0"/>
              <a:t> The Result</a:t>
            </a:r>
            <a:endParaRPr lang="en-US" smtClean="0"/>
          </a:p>
        </p:txBody>
      </p:sp>
      <p:sp>
        <p:nvSpPr>
          <p:cNvPr id="18435" name="Rectangle 2"/>
          <p:cNvSpPr>
            <a:spLocks noGrp="1" noChangeArrowheads="1"/>
          </p:cNvSpPr>
          <p:nvPr>
            <p:ph idx="1"/>
          </p:nvPr>
        </p:nvSpPr>
        <p:spPr>
          <a:xfrm>
            <a:off x="520700" y="1055688"/>
            <a:ext cx="8496300" cy="5613400"/>
          </a:xfrm>
        </p:spPr>
        <p:txBody>
          <a:bodyPr/>
          <a:lstStyle/>
          <a:p>
            <a:pPr eaLnBrk="1" hangingPunct="1">
              <a:buFont typeface="Wingdings" pitchFamily="2" charset="2"/>
              <a:buNone/>
            </a:pPr>
            <a:r>
              <a:rPr lang="en-GB" smtClean="0"/>
              <a:t>Same, </a:t>
            </a:r>
            <a:r>
              <a:rPr lang="en-GB" smtClean="0">
                <a:solidFill>
                  <a:srgbClr val="FF0000"/>
                </a:solidFill>
              </a:rPr>
              <a:t>WHAT(2)</a:t>
            </a:r>
            <a:r>
              <a:rPr lang="en-GB" smtClean="0"/>
              <a:t>= NEUTRON to get neutron fluence </a:t>
            </a:r>
            <a:br>
              <a:rPr lang="en-GB" smtClean="0"/>
            </a:br>
            <a:r>
              <a:rPr lang="en-GB" smtClean="0">
                <a:solidFill>
                  <a:srgbClr val="800000"/>
                </a:solidFill>
              </a:rPr>
              <a:t>results are normalized to particles/cm</a:t>
            </a:r>
            <a:r>
              <a:rPr lang="en-GB" baseline="30000" smtClean="0">
                <a:solidFill>
                  <a:srgbClr val="800000"/>
                </a:solidFill>
              </a:rPr>
              <a:t>2</a:t>
            </a:r>
            <a:r>
              <a:rPr lang="en-GB" smtClean="0">
                <a:solidFill>
                  <a:srgbClr val="800000"/>
                </a:solidFill>
              </a:rPr>
              <a:t> per primary</a:t>
            </a:r>
          </a:p>
        </p:txBody>
      </p:sp>
      <p:sp>
        <p:nvSpPr>
          <p:cNvPr id="18434" name="Rectangle 12"/>
          <p:cNvSpPr>
            <a:spLocks noGrp="1" noChangeArrowheads="1"/>
          </p:cNvSpPr>
          <p:nvPr>
            <p:ph type="sldNum" sz="quarter" idx="11"/>
          </p:nvPr>
        </p:nvSpPr>
        <p:spPr>
          <a:noFill/>
        </p:spPr>
        <p:txBody>
          <a:bodyPr/>
          <a:lstStyle/>
          <a:p>
            <a:fld id="{3F01CACA-C2C9-4CB3-8992-CDE27AEF4206}" type="slidenum">
              <a:rPr lang="en-US" smtClean="0"/>
              <a:pPr/>
              <a:t>15</a:t>
            </a:fld>
            <a:endParaRPr lang="en-US" smtClean="0"/>
          </a:p>
        </p:txBody>
      </p:sp>
      <p:pic>
        <p:nvPicPr>
          <p:cNvPr id="18437" name="Picture 5"/>
          <p:cNvPicPr>
            <a:picLocks noChangeAspect="1" noChangeArrowheads="1"/>
          </p:cNvPicPr>
          <p:nvPr/>
        </p:nvPicPr>
        <p:blipFill>
          <a:blip r:embed="rId3" cstate="print"/>
          <a:srcRect/>
          <a:stretch>
            <a:fillRect/>
          </a:stretch>
        </p:blipFill>
        <p:spPr bwMode="auto">
          <a:xfrm>
            <a:off x="827088" y="2060575"/>
            <a:ext cx="7848600" cy="3851275"/>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title"/>
          </p:nvPr>
        </p:nvSpPr>
        <p:spPr>
          <a:xfrm>
            <a:off x="647700" y="304800"/>
            <a:ext cx="8604250" cy="609600"/>
          </a:xfrm>
        </p:spPr>
        <p:txBody>
          <a:bodyPr/>
          <a:lstStyle/>
          <a:p>
            <a:pPr eaLnBrk="1" hangingPunct="1"/>
            <a:r>
              <a:rPr lang="en-GB" smtClean="0"/>
              <a:t>USRBIN </a:t>
            </a:r>
            <a:r>
              <a:rPr lang="en-GB" smtClean="0">
                <a:sym typeface="Wingdings" pitchFamily="2" charset="2"/>
              </a:rPr>
              <a:t></a:t>
            </a:r>
            <a:r>
              <a:rPr lang="en-GB" smtClean="0"/>
              <a:t> The Result</a:t>
            </a:r>
            <a:endParaRPr lang="en-US" smtClean="0"/>
          </a:p>
        </p:txBody>
      </p:sp>
      <p:sp>
        <p:nvSpPr>
          <p:cNvPr id="19459" name="Rectangle 2"/>
          <p:cNvSpPr>
            <a:spLocks noGrp="1" noChangeArrowheads="1"/>
          </p:cNvSpPr>
          <p:nvPr>
            <p:ph idx="1"/>
          </p:nvPr>
        </p:nvSpPr>
        <p:spPr>
          <a:xfrm>
            <a:off x="520700" y="1055688"/>
            <a:ext cx="8496300" cy="5613400"/>
          </a:xfrm>
        </p:spPr>
        <p:txBody>
          <a:bodyPr/>
          <a:lstStyle/>
          <a:p>
            <a:pPr eaLnBrk="1" hangingPunct="1">
              <a:buFont typeface="Wingdings" pitchFamily="2" charset="2"/>
              <a:buNone/>
            </a:pPr>
            <a:r>
              <a:rPr lang="en-GB" smtClean="0"/>
              <a:t>Same, </a:t>
            </a:r>
            <a:r>
              <a:rPr lang="en-GB" smtClean="0">
                <a:solidFill>
                  <a:srgbClr val="FF0000"/>
                </a:solidFill>
              </a:rPr>
              <a:t>WHAT(2)</a:t>
            </a:r>
            <a:r>
              <a:rPr lang="en-GB" smtClean="0"/>
              <a:t>= HAD-CHAR to get charged hadron fluence</a:t>
            </a:r>
            <a:br>
              <a:rPr lang="en-GB" smtClean="0"/>
            </a:br>
            <a:r>
              <a:rPr lang="en-GB" smtClean="0">
                <a:solidFill>
                  <a:srgbClr val="800000"/>
                </a:solidFill>
              </a:rPr>
              <a:t>results are normalized to particles/cm</a:t>
            </a:r>
            <a:r>
              <a:rPr lang="en-GB" baseline="30000" smtClean="0">
                <a:solidFill>
                  <a:srgbClr val="800000"/>
                </a:solidFill>
              </a:rPr>
              <a:t>2</a:t>
            </a:r>
            <a:r>
              <a:rPr lang="en-GB" smtClean="0">
                <a:solidFill>
                  <a:srgbClr val="800000"/>
                </a:solidFill>
              </a:rPr>
              <a:t> per primary</a:t>
            </a:r>
          </a:p>
          <a:p>
            <a:pPr eaLnBrk="1" hangingPunct="1"/>
            <a:endParaRPr lang="en-GB" smtClean="0">
              <a:solidFill>
                <a:srgbClr val="800000"/>
              </a:solidFill>
            </a:endParaRPr>
          </a:p>
        </p:txBody>
      </p:sp>
      <p:sp>
        <p:nvSpPr>
          <p:cNvPr id="19458" name="Rectangle 12"/>
          <p:cNvSpPr>
            <a:spLocks noGrp="1" noChangeArrowheads="1"/>
          </p:cNvSpPr>
          <p:nvPr>
            <p:ph type="sldNum" sz="quarter" idx="11"/>
          </p:nvPr>
        </p:nvSpPr>
        <p:spPr>
          <a:noFill/>
        </p:spPr>
        <p:txBody>
          <a:bodyPr/>
          <a:lstStyle/>
          <a:p>
            <a:fld id="{339CA07D-B21F-4A2E-87A0-B7762CBEE840}" type="slidenum">
              <a:rPr lang="en-US" smtClean="0"/>
              <a:pPr/>
              <a:t>16</a:t>
            </a:fld>
            <a:endParaRPr lang="en-US" smtClean="0"/>
          </a:p>
        </p:txBody>
      </p:sp>
      <p:pic>
        <p:nvPicPr>
          <p:cNvPr id="19461" name="Picture 5"/>
          <p:cNvPicPr>
            <a:picLocks noChangeAspect="1" noChangeArrowheads="1"/>
          </p:cNvPicPr>
          <p:nvPr/>
        </p:nvPicPr>
        <p:blipFill>
          <a:blip r:embed="rId3" cstate="print"/>
          <a:srcRect/>
          <a:stretch>
            <a:fillRect/>
          </a:stretch>
        </p:blipFill>
        <p:spPr bwMode="auto">
          <a:xfrm>
            <a:off x="684213" y="2133600"/>
            <a:ext cx="7993062" cy="3802063"/>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USRBIN – more quantities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990000"/>
                </a:solidFill>
              </a:rPr>
              <a:t>USRBIN</a:t>
            </a:r>
            <a:r>
              <a:rPr lang="en-US" dirty="0" smtClean="0"/>
              <a:t> can score most of the “Generalized particles” , either fluence-like or energy-like, for instance with </a:t>
            </a:r>
            <a:r>
              <a:rPr lang="en-US" dirty="0" smtClean="0">
                <a:solidFill>
                  <a:srgbClr val="FF0000"/>
                </a:solidFill>
              </a:rPr>
              <a:t>what(2) </a:t>
            </a:r>
            <a:r>
              <a:rPr lang="en-US" dirty="0" smtClean="0"/>
              <a:t>= </a:t>
            </a:r>
          </a:p>
          <a:p>
            <a:r>
              <a:rPr lang="en-US" dirty="0" smtClean="0">
                <a:solidFill>
                  <a:srgbClr val="990000"/>
                </a:solidFill>
              </a:rPr>
              <a:t>DOSE</a:t>
            </a:r>
            <a:r>
              <a:rPr lang="en-US" dirty="0" smtClean="0"/>
              <a:t>:	Energy/unit mass  ( </a:t>
            </a:r>
            <a:r>
              <a:rPr lang="en-US" dirty="0" err="1" smtClean="0"/>
              <a:t>GeV</a:t>
            </a:r>
            <a:r>
              <a:rPr lang="en-US" dirty="0" smtClean="0"/>
              <a:t> / g )</a:t>
            </a:r>
          </a:p>
          <a:p>
            <a:r>
              <a:rPr lang="en-US" dirty="0" smtClean="0">
                <a:solidFill>
                  <a:srgbClr val="990000"/>
                </a:solidFill>
              </a:rPr>
              <a:t>DPA-SCO</a:t>
            </a:r>
            <a:r>
              <a:rPr lang="en-US" dirty="0" smtClean="0"/>
              <a:t>: 	Displacements per atom ( see  the lecture on</a:t>
            </a:r>
            <a:br>
              <a:rPr lang="en-US" dirty="0" smtClean="0"/>
            </a:br>
            <a:r>
              <a:rPr lang="en-US" dirty="0" smtClean="0"/>
              <a:t>		Ionization and transport) </a:t>
            </a:r>
          </a:p>
          <a:p>
            <a:r>
              <a:rPr lang="en-US" dirty="0" smtClean="0">
                <a:solidFill>
                  <a:srgbClr val="990000"/>
                </a:solidFill>
              </a:rPr>
              <a:t>X-MOMENT</a:t>
            </a:r>
            <a:r>
              <a:rPr lang="en-US" dirty="0" smtClean="0"/>
              <a:t>:	x-component of momentum transfer</a:t>
            </a:r>
          </a:p>
          <a:p>
            <a:r>
              <a:rPr lang="en-US" dirty="0" err="1" smtClean="0">
                <a:solidFill>
                  <a:srgbClr val="990000"/>
                </a:solidFill>
              </a:rPr>
              <a:t>ACTIVITY</a:t>
            </a:r>
            <a:r>
              <a:rPr lang="en-US" dirty="0" err="1" smtClean="0"/>
              <a:t>:activity</a:t>
            </a:r>
            <a:r>
              <a:rPr lang="en-US" dirty="0" smtClean="0"/>
              <a:t> per unit volume (see lecture on Activation)</a:t>
            </a:r>
          </a:p>
          <a:p>
            <a:endParaRPr lang="en-US" dirty="0" smtClean="0"/>
          </a:p>
          <a:p>
            <a:r>
              <a:rPr lang="en-US" dirty="0" smtClean="0"/>
              <a:t>.. And more. Try to look for USRBIN on the manual;</a:t>
            </a:r>
            <a:endParaRPr lang="en-US" dirty="0"/>
          </a:p>
        </p:txBody>
      </p:sp>
      <p:sp>
        <p:nvSpPr>
          <p:cNvPr id="4" name="Slide Number Placeholder 3"/>
          <p:cNvSpPr>
            <a:spLocks noGrp="1"/>
          </p:cNvSpPr>
          <p:nvPr>
            <p:ph type="sldNum" sz="quarter" idx="11"/>
          </p:nvPr>
        </p:nvSpPr>
        <p:spPr/>
        <p:txBody>
          <a:bodyPr/>
          <a:lstStyle/>
          <a:p>
            <a:pPr>
              <a:defRPr/>
            </a:pPr>
            <a:fld id="{CD454DAF-A2CE-4091-9E57-BC5E93CD7894}"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title"/>
          </p:nvPr>
        </p:nvSpPr>
        <p:spPr>
          <a:xfrm>
            <a:off x="647700" y="304800"/>
            <a:ext cx="8604250" cy="609600"/>
          </a:xfrm>
        </p:spPr>
        <p:txBody>
          <a:bodyPr/>
          <a:lstStyle/>
          <a:p>
            <a:pPr eaLnBrk="1" hangingPunct="1"/>
            <a:r>
              <a:rPr lang="en-GB" smtClean="0"/>
              <a:t>USRBDX</a:t>
            </a:r>
            <a:endParaRPr lang="en-US" smtClean="0"/>
          </a:p>
        </p:txBody>
      </p:sp>
      <p:sp>
        <p:nvSpPr>
          <p:cNvPr id="20483" name="Rectangle 2"/>
          <p:cNvSpPr>
            <a:spLocks noGrp="1" noChangeArrowheads="1"/>
          </p:cNvSpPr>
          <p:nvPr>
            <p:ph idx="1"/>
          </p:nvPr>
        </p:nvSpPr>
        <p:spPr>
          <a:xfrm>
            <a:off x="571504" y="928670"/>
            <a:ext cx="8286776" cy="5613400"/>
          </a:xfrm>
        </p:spPr>
        <p:txBody>
          <a:bodyPr/>
          <a:lstStyle/>
          <a:p>
            <a:pPr marL="0" indent="0" algn="just" eaLnBrk="1" hangingPunct="1">
              <a:buNone/>
            </a:pPr>
            <a:r>
              <a:rPr lang="en-GB" sz="1800" dirty="0" smtClean="0">
                <a:solidFill>
                  <a:srgbClr val="990000"/>
                </a:solidFill>
              </a:rPr>
              <a:t>USRBDX</a:t>
            </a:r>
            <a:r>
              <a:rPr lang="en-GB" sz="1800" dirty="0" smtClean="0"/>
              <a:t> scores double differential (energy and angle) particle distributions across a boundary surface. The </a:t>
            </a:r>
            <a:r>
              <a:rPr lang="en-GB" sz="1800" dirty="0" smtClean="0">
                <a:solidFill>
                  <a:srgbClr val="800000"/>
                </a:solidFill>
              </a:rPr>
              <a:t>angle</a:t>
            </a:r>
            <a:r>
              <a:rPr lang="en-GB" sz="1800" dirty="0" smtClean="0"/>
              <a:t> is with respect to the normal of the surface. The distribution can be fluence or current, one-way or two-ways, according to </a:t>
            </a:r>
            <a:r>
              <a:rPr lang="en-GB" sz="1800" dirty="0" smtClean="0">
                <a:solidFill>
                  <a:srgbClr val="FF0000"/>
                </a:solidFill>
              </a:rPr>
              <a:t>WHAT(1)</a:t>
            </a:r>
            <a:endParaRPr lang="fr-FR" sz="1400" b="1" kern="1200" dirty="0" smtClean="0">
              <a:solidFill>
                <a:srgbClr val="40458C"/>
              </a:solidFill>
              <a:latin typeface="Courier New" pitchFamily="49" charset="0"/>
              <a:cs typeface="Courier New" pitchFamily="49" charset="0"/>
            </a:endParaRPr>
          </a:p>
          <a:p>
            <a:pPr marL="228600" indent="-228600" algn="just" eaLnBrk="1" hangingPunct="1"/>
            <a:r>
              <a:rPr lang="en-GB" sz="1800" dirty="0" smtClean="0"/>
              <a:t>Score charged hadrons at the outer surface of the lead segment (from TARGS3 to INAIR). </a:t>
            </a:r>
            <a:r>
              <a:rPr lang="en-GB" sz="1800" dirty="0" smtClean="0">
                <a:solidFill>
                  <a:srgbClr val="FF0000"/>
                </a:solidFill>
              </a:rPr>
              <a:t>WHAT(1)</a:t>
            </a:r>
            <a:r>
              <a:rPr lang="en-GB" sz="1800" dirty="0" smtClean="0"/>
              <a:t>=99 means: fluence, one-way only, log. intervals in energy. From 1 </a:t>
            </a:r>
            <a:r>
              <a:rPr lang="en-GB" sz="1800" dirty="0" err="1" smtClean="0"/>
              <a:t>MeV</a:t>
            </a:r>
            <a:r>
              <a:rPr lang="en-GB" sz="1800" dirty="0" smtClean="0"/>
              <a:t> to 10 </a:t>
            </a:r>
            <a:r>
              <a:rPr lang="en-GB" sz="1800" dirty="0" err="1" smtClean="0"/>
              <a:t>GeV</a:t>
            </a:r>
            <a:r>
              <a:rPr lang="en-GB" sz="1800" dirty="0" smtClean="0"/>
              <a:t> in 40 intervals, and one angular interval (default). </a:t>
            </a:r>
            <a:r>
              <a:rPr lang="en-GB" sz="1800" dirty="0" smtClean="0">
                <a:solidFill>
                  <a:srgbClr val="FF0000"/>
                </a:solidFill>
              </a:rPr>
              <a:t>WHAT(6)</a:t>
            </a:r>
            <a:r>
              <a:rPr lang="en-GB" sz="1800" dirty="0" smtClean="0"/>
              <a:t> is a normalization factor: setting it equal to the surface area provides results normalized to cm</a:t>
            </a:r>
            <a:r>
              <a:rPr lang="en-GB" sz="1800" baseline="30000" dirty="0" smtClean="0"/>
              <a:t>-2 </a:t>
            </a:r>
            <a:r>
              <a:rPr lang="en-GB" sz="1800" dirty="0" smtClean="0"/>
              <a:t>sr</a:t>
            </a:r>
            <a:r>
              <a:rPr lang="en-GB" sz="1800" baseline="30000" dirty="0" smtClean="0"/>
              <a:t>-1</a:t>
            </a:r>
            <a:r>
              <a:rPr lang="en-GB" sz="1800" dirty="0" smtClean="0"/>
              <a:t>. Output to unformatted unit 50</a:t>
            </a:r>
          </a:p>
          <a:p>
            <a:pPr algn="just" eaLnBrk="1" hangingPunct="1">
              <a:buFont typeface="Wingdings" pitchFamily="2" charset="2"/>
              <a:buNone/>
            </a:pPr>
            <a:endParaRPr lang="en-US" sz="1400" b="1" dirty="0" smtClean="0">
              <a:solidFill>
                <a:srgbClr val="990000"/>
              </a:solidFill>
              <a:latin typeface="Courier New" pitchFamily="49" charset="0"/>
              <a:cs typeface="Courier New" pitchFamily="49" charset="0"/>
            </a:endParaRPr>
          </a:p>
          <a:p>
            <a:pPr algn="just" eaLnBrk="1" hangingPunct="1">
              <a:buFont typeface="Wingdings" pitchFamily="2" charset="2"/>
              <a:buNone/>
            </a:pPr>
            <a:endParaRPr lang="en-US" sz="1400" b="1" dirty="0" smtClean="0">
              <a:solidFill>
                <a:srgbClr val="990000"/>
              </a:solidFill>
              <a:latin typeface="Courier New" pitchFamily="49" charset="0"/>
              <a:cs typeface="Courier New" pitchFamily="49" charset="0"/>
            </a:endParaRPr>
          </a:p>
          <a:p>
            <a:pPr algn="just" eaLnBrk="1" hangingPunct="1">
              <a:buFont typeface="Wingdings" pitchFamily="2" charset="2"/>
              <a:buNone/>
            </a:pPr>
            <a:endParaRPr lang="en-US" sz="1400" b="1" dirty="0" smtClean="0">
              <a:solidFill>
                <a:srgbClr val="990000"/>
              </a:solidFill>
              <a:latin typeface="Courier New" pitchFamily="49" charset="0"/>
              <a:cs typeface="Courier New" pitchFamily="49" charset="0"/>
            </a:endParaRPr>
          </a:p>
          <a:p>
            <a:pPr algn="just" eaLnBrk="1" hangingPunct="1"/>
            <a:endParaRPr lang="en-GB" sz="1800" dirty="0" smtClean="0"/>
          </a:p>
          <a:p>
            <a:pPr marL="228600" indent="-228600" algn="just" eaLnBrk="1" hangingPunct="1"/>
            <a:endParaRPr lang="en-GB" sz="1800" dirty="0" smtClean="0"/>
          </a:p>
          <a:p>
            <a:pPr marL="228600" indent="-228600" algn="just" eaLnBrk="1" hangingPunct="1"/>
            <a:r>
              <a:rPr lang="en-GB" sz="1800" dirty="0" smtClean="0"/>
              <a:t>Score at the surface between 2</a:t>
            </a:r>
            <a:r>
              <a:rPr lang="en-GB" sz="1800" baseline="30000" dirty="0" smtClean="0"/>
              <a:t>nd</a:t>
            </a:r>
            <a:r>
              <a:rPr lang="en-GB" sz="1800" dirty="0" smtClean="0"/>
              <a:t> and 3</a:t>
            </a:r>
            <a:r>
              <a:rPr lang="en-GB" sz="1800" baseline="30000" dirty="0" smtClean="0"/>
              <a:t>rd</a:t>
            </a:r>
            <a:r>
              <a:rPr lang="en-GB" sz="1800" dirty="0" smtClean="0"/>
              <a:t> target section, same as before but in 3 angular bins.</a:t>
            </a:r>
          </a:p>
        </p:txBody>
      </p:sp>
      <p:sp>
        <p:nvSpPr>
          <p:cNvPr id="20482" name="Rectangle 12"/>
          <p:cNvSpPr>
            <a:spLocks noGrp="1" noChangeArrowheads="1"/>
          </p:cNvSpPr>
          <p:nvPr>
            <p:ph type="sldNum" sz="quarter" idx="11"/>
          </p:nvPr>
        </p:nvSpPr>
        <p:spPr>
          <a:noFill/>
        </p:spPr>
        <p:txBody>
          <a:bodyPr/>
          <a:lstStyle/>
          <a:p>
            <a:fld id="{B2C7D7C9-4EED-47D2-A82E-1CC31FEECBC2}" type="slidenum">
              <a:rPr lang="en-US" smtClean="0"/>
              <a:pPr/>
              <a:t>18</a:t>
            </a:fld>
            <a:endParaRPr lang="en-US" smtClean="0"/>
          </a:p>
        </p:txBody>
      </p:sp>
      <p:sp>
        <p:nvSpPr>
          <p:cNvPr id="5" name="Rectangle 4"/>
          <p:cNvSpPr/>
          <p:nvPr/>
        </p:nvSpPr>
        <p:spPr>
          <a:xfrm>
            <a:off x="642878" y="3571876"/>
            <a:ext cx="8501122" cy="1083374"/>
          </a:xfrm>
          <a:prstGeom prst="rect">
            <a:avLst/>
          </a:prstGeom>
        </p:spPr>
        <p:txBody>
          <a:bodyPr wrap="square">
            <a:spAutoFit/>
          </a:bodyPr>
          <a:lstStyle/>
          <a:p>
            <a:pPr lvl="0" algn="just" eaLnBrk="0" hangingPunct="0"/>
            <a:r>
              <a:rPr lang="fr-FR" sz="1400" b="1" dirty="0" smtClean="0">
                <a:solidFill>
                  <a:srgbClr val="40458C"/>
                </a:solidFill>
                <a:latin typeface="Courier New" pitchFamily="49" charset="0"/>
                <a:cs typeface="Courier New" pitchFamily="49" charset="0"/>
              </a:rPr>
              <a:t>*   +    1    +    2    +    3    +    4    +    5    +    6    +    7    +</a:t>
            </a:r>
          </a:p>
          <a:p>
            <a:pPr marL="342900" lvl="0" indent="-342900" algn="just">
              <a:spcBef>
                <a:spcPct val="20000"/>
              </a:spcBef>
              <a:buClr>
                <a:srgbClr val="6F89F7"/>
              </a:buClr>
              <a:buSzPct val="80000"/>
            </a:pPr>
            <a:r>
              <a:rPr lang="en-US" sz="1400" b="1" kern="0" dirty="0" smtClean="0">
                <a:solidFill>
                  <a:srgbClr val="448854"/>
                </a:solidFill>
                <a:latin typeface="Courier New" pitchFamily="49" charset="0"/>
                <a:cs typeface="Courier New" pitchFamily="49" charset="0"/>
              </a:rPr>
              <a:t>* out from lead</a:t>
            </a:r>
          </a:p>
          <a:p>
            <a:pPr marL="342900" lvl="0" indent="-342900" algn="just">
              <a:spcBef>
                <a:spcPct val="20000"/>
              </a:spcBef>
              <a:buClr>
                <a:srgbClr val="6F89F7"/>
              </a:buClr>
              <a:buSzPct val="80000"/>
            </a:pPr>
            <a:r>
              <a:rPr lang="en-US" sz="1400" b="1" kern="0" dirty="0" smtClean="0">
                <a:solidFill>
                  <a:srgbClr val="990000"/>
                </a:solidFill>
                <a:latin typeface="Courier New" pitchFamily="49" charset="0"/>
                <a:cs typeface="Courier New" pitchFamily="49" charset="0"/>
              </a:rPr>
              <a:t>USRBDX</a:t>
            </a:r>
            <a:r>
              <a:rPr lang="en-US" sz="1400" b="1" kern="0" dirty="0" smtClean="0">
                <a:solidFill>
                  <a:srgbClr val="000000"/>
                </a:solidFill>
                <a:latin typeface="Courier New" pitchFamily="49" charset="0"/>
                <a:cs typeface="Courier New" pitchFamily="49" charset="0"/>
              </a:rPr>
              <a:t>          99.0  HAD-CHAR      -50.    TARGS3     INAIR    329.87</a:t>
            </a:r>
            <a:r>
              <a:rPr lang="en-US" sz="1400" b="1" kern="0" dirty="0" smtClean="0">
                <a:solidFill>
                  <a:srgbClr val="990000"/>
                </a:solidFill>
                <a:latin typeface="Courier New" pitchFamily="49" charset="0"/>
                <a:cs typeface="Courier New" pitchFamily="49" charset="0"/>
              </a:rPr>
              <a:t>Sp3ChH</a:t>
            </a:r>
          </a:p>
          <a:p>
            <a:pPr marL="342900" lvl="0" indent="-342900" algn="just">
              <a:spcBef>
                <a:spcPct val="20000"/>
              </a:spcBef>
              <a:buClr>
                <a:srgbClr val="6F89F7"/>
              </a:buClr>
              <a:buSzPct val="80000"/>
            </a:pPr>
            <a:r>
              <a:rPr lang="en-US" sz="1400" b="1" kern="0" dirty="0" smtClean="0">
                <a:solidFill>
                  <a:srgbClr val="990000"/>
                </a:solidFill>
                <a:latin typeface="Courier New" pitchFamily="49" charset="0"/>
                <a:cs typeface="Courier New" pitchFamily="49" charset="0"/>
              </a:rPr>
              <a:t>USRBDX</a:t>
            </a:r>
            <a:r>
              <a:rPr lang="en-US" sz="1400" b="1" kern="0" dirty="0" smtClean="0">
                <a:solidFill>
                  <a:srgbClr val="000000"/>
                </a:solidFill>
                <a:latin typeface="Courier New" pitchFamily="49" charset="0"/>
                <a:cs typeface="Courier New" pitchFamily="49" charset="0"/>
              </a:rPr>
              <a:t>          10.0     0.001       40.                              </a:t>
            </a:r>
            <a:r>
              <a:rPr lang="en-US" sz="1400" b="1" kern="0" dirty="0" smtClean="0">
                <a:solidFill>
                  <a:srgbClr val="990000"/>
                </a:solidFill>
                <a:latin typeface="Courier New" pitchFamily="49" charset="0"/>
                <a:cs typeface="Courier New" pitchFamily="49" charset="0"/>
              </a:rPr>
              <a:t>&amp;</a:t>
            </a:r>
            <a:endParaRPr lang="en-US" sz="1400" b="1" kern="0" dirty="0" smtClean="0">
              <a:solidFill>
                <a:srgbClr val="000000"/>
              </a:solidFill>
              <a:latin typeface="Courier New" pitchFamily="49" charset="0"/>
              <a:cs typeface="Courier New" pitchFamily="49" charset="0"/>
            </a:endParaRPr>
          </a:p>
        </p:txBody>
      </p:sp>
      <p:sp>
        <p:nvSpPr>
          <p:cNvPr id="6" name="Rectangle 5"/>
          <p:cNvSpPr/>
          <p:nvPr/>
        </p:nvSpPr>
        <p:spPr>
          <a:xfrm>
            <a:off x="642910" y="5518547"/>
            <a:ext cx="8501090" cy="824841"/>
          </a:xfrm>
          <a:prstGeom prst="rect">
            <a:avLst/>
          </a:prstGeom>
        </p:spPr>
        <p:txBody>
          <a:bodyPr wrap="square">
            <a:spAutoFit/>
          </a:bodyPr>
          <a:lstStyle/>
          <a:p>
            <a:pPr lvl="0" algn="just" eaLnBrk="0" hangingPunct="0"/>
            <a:r>
              <a:rPr lang="fr-FR" sz="1400" b="1" dirty="0" smtClean="0">
                <a:solidFill>
                  <a:srgbClr val="40458C"/>
                </a:solidFill>
                <a:latin typeface="Courier New" pitchFamily="49" charset="0"/>
                <a:cs typeface="Courier New" pitchFamily="49" charset="0"/>
              </a:rPr>
              <a:t>*   +    1    +    2    +    3    +    4    +    5    +    6    +    7    +</a:t>
            </a:r>
          </a:p>
          <a:p>
            <a:pPr marL="342900" lvl="0" indent="-342900" algn="just">
              <a:spcBef>
                <a:spcPct val="20000"/>
              </a:spcBef>
              <a:buClr>
                <a:srgbClr val="6F89F7"/>
              </a:buClr>
              <a:buSzPct val="80000"/>
            </a:pPr>
            <a:r>
              <a:rPr lang="en-US" sz="1400" b="1" kern="0" dirty="0" smtClean="0">
                <a:solidFill>
                  <a:srgbClr val="990000"/>
                </a:solidFill>
                <a:latin typeface="Courier New" pitchFamily="49" charset="0"/>
                <a:cs typeface="Courier New" pitchFamily="49" charset="0"/>
              </a:rPr>
              <a:t>USRBDX</a:t>
            </a:r>
            <a:r>
              <a:rPr lang="en-US" sz="1400" b="1" kern="0" dirty="0" smtClean="0">
                <a:solidFill>
                  <a:srgbClr val="000000"/>
                </a:solidFill>
                <a:latin typeface="Courier New" pitchFamily="49" charset="0"/>
                <a:cs typeface="Courier New" pitchFamily="49" charset="0"/>
              </a:rPr>
              <a:t>          99.0  HAD-CHAR      -54.    TARGS2    TARGS3   78.5398</a:t>
            </a:r>
            <a:r>
              <a:rPr lang="en-US" sz="1400" b="1" kern="0" dirty="0" smtClean="0">
                <a:solidFill>
                  <a:srgbClr val="990000"/>
                </a:solidFill>
                <a:latin typeface="Courier New" pitchFamily="49" charset="0"/>
                <a:cs typeface="Courier New" pitchFamily="49" charset="0"/>
              </a:rPr>
              <a:t>Sp2ChHA</a:t>
            </a:r>
          </a:p>
          <a:p>
            <a:pPr marL="342900" lvl="0" indent="-342900" algn="just">
              <a:spcBef>
                <a:spcPct val="20000"/>
              </a:spcBef>
              <a:buClr>
                <a:srgbClr val="6F89F7"/>
              </a:buClr>
              <a:buSzPct val="80000"/>
            </a:pPr>
            <a:r>
              <a:rPr lang="en-US" sz="1400" b="1" kern="0" dirty="0" smtClean="0">
                <a:solidFill>
                  <a:srgbClr val="990000"/>
                </a:solidFill>
                <a:latin typeface="Courier New" pitchFamily="49" charset="0"/>
                <a:cs typeface="Courier New" pitchFamily="49" charset="0"/>
              </a:rPr>
              <a:t>USRBDX</a:t>
            </a:r>
            <a:r>
              <a:rPr lang="en-US" sz="1400" b="1" kern="0" dirty="0" smtClean="0">
                <a:solidFill>
                  <a:srgbClr val="000000"/>
                </a:solidFill>
                <a:latin typeface="Courier New" pitchFamily="49" charset="0"/>
                <a:cs typeface="Courier New" pitchFamily="49" charset="0"/>
              </a:rPr>
              <a:t>          10.0     0.001       40.                           3.0</a:t>
            </a:r>
            <a:r>
              <a:rPr lang="en-US" sz="1400" b="1" kern="0" dirty="0" smtClean="0">
                <a:solidFill>
                  <a:srgbClr val="990000"/>
                </a:solidFill>
                <a:latin typeface="Courier New" pitchFamily="49" charset="0"/>
                <a:cs typeface="Courier New" pitchFamily="49" charset="0"/>
              </a:rPr>
              <a:t>&amp;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title"/>
          </p:nvPr>
        </p:nvSpPr>
        <p:spPr>
          <a:xfrm>
            <a:off x="647700" y="304800"/>
            <a:ext cx="8604250" cy="609600"/>
          </a:xfrm>
        </p:spPr>
        <p:txBody>
          <a:bodyPr/>
          <a:lstStyle/>
          <a:p>
            <a:pPr eaLnBrk="1" hangingPunct="1"/>
            <a:r>
              <a:rPr lang="en-GB" smtClean="0"/>
              <a:t>USRBDX </a:t>
            </a:r>
            <a:r>
              <a:rPr lang="en-GB" smtClean="0">
                <a:sym typeface="Wingdings" pitchFamily="2" charset="2"/>
              </a:rPr>
              <a:t></a:t>
            </a:r>
            <a:r>
              <a:rPr lang="en-GB" smtClean="0"/>
              <a:t> The Result</a:t>
            </a:r>
            <a:endParaRPr lang="en-US" smtClean="0"/>
          </a:p>
        </p:txBody>
      </p:sp>
      <p:sp>
        <p:nvSpPr>
          <p:cNvPr id="21507" name="Rectangle 2"/>
          <p:cNvSpPr>
            <a:spLocks noGrp="1" noChangeArrowheads="1"/>
          </p:cNvSpPr>
          <p:nvPr>
            <p:ph idx="1"/>
          </p:nvPr>
        </p:nvSpPr>
        <p:spPr>
          <a:xfrm>
            <a:off x="520700" y="1055688"/>
            <a:ext cx="8496300" cy="5613400"/>
          </a:xfrm>
        </p:spPr>
        <p:txBody>
          <a:bodyPr/>
          <a:lstStyle/>
          <a:p>
            <a:pPr eaLnBrk="1" hangingPunct="1"/>
            <a:r>
              <a:rPr lang="en-GB" smtClean="0"/>
              <a:t>Evolution of charged hadron spectra at the various surfaces </a:t>
            </a:r>
            <a:br>
              <a:rPr lang="en-GB" smtClean="0"/>
            </a:br>
            <a:r>
              <a:rPr lang="en-GB" smtClean="0">
                <a:solidFill>
                  <a:srgbClr val="800000"/>
                </a:solidFill>
              </a:rPr>
              <a:t>results are normalized to /GeV/cm</a:t>
            </a:r>
            <a:r>
              <a:rPr lang="en-GB" baseline="30000" smtClean="0">
                <a:solidFill>
                  <a:srgbClr val="800000"/>
                </a:solidFill>
              </a:rPr>
              <a:t>2</a:t>
            </a:r>
            <a:r>
              <a:rPr lang="en-GB" smtClean="0">
                <a:solidFill>
                  <a:srgbClr val="800000"/>
                </a:solidFill>
              </a:rPr>
              <a:t>/sr per primary</a:t>
            </a:r>
          </a:p>
          <a:p>
            <a:pPr eaLnBrk="1" hangingPunct="1"/>
            <a:endParaRPr lang="en-GB" smtClean="0">
              <a:solidFill>
                <a:srgbClr val="800000"/>
              </a:solidFill>
            </a:endParaRPr>
          </a:p>
        </p:txBody>
      </p:sp>
      <p:sp>
        <p:nvSpPr>
          <p:cNvPr id="21506" name="Rectangle 12"/>
          <p:cNvSpPr>
            <a:spLocks noGrp="1" noChangeArrowheads="1"/>
          </p:cNvSpPr>
          <p:nvPr>
            <p:ph type="sldNum" sz="quarter" idx="11"/>
          </p:nvPr>
        </p:nvSpPr>
        <p:spPr>
          <a:noFill/>
        </p:spPr>
        <p:txBody>
          <a:bodyPr/>
          <a:lstStyle/>
          <a:p>
            <a:fld id="{28679C70-724D-410E-8B7C-D3BDEEF01E51}" type="slidenum">
              <a:rPr lang="en-US" smtClean="0"/>
              <a:pPr/>
              <a:t>19</a:t>
            </a:fld>
            <a:endParaRPr lang="en-US" smtClean="0"/>
          </a:p>
        </p:txBody>
      </p:sp>
      <p:sp>
        <p:nvSpPr>
          <p:cNvPr id="21509" name="Oval 6"/>
          <p:cNvSpPr>
            <a:spLocks noChangeArrowheads="1"/>
          </p:cNvSpPr>
          <p:nvPr/>
        </p:nvSpPr>
        <p:spPr bwMode="auto">
          <a:xfrm>
            <a:off x="4356100" y="1268413"/>
            <a:ext cx="647700" cy="576262"/>
          </a:xfrm>
          <a:prstGeom prst="ellipse">
            <a:avLst/>
          </a:prstGeom>
          <a:noFill/>
          <a:ln w="6350">
            <a:solidFill>
              <a:srgbClr val="FF0000"/>
            </a:solidFill>
            <a:round/>
            <a:headEnd type="none" w="sm" len="sm"/>
            <a:tailEnd type="none" w="sm" len="sm"/>
          </a:ln>
        </p:spPr>
        <p:txBody>
          <a:bodyPr wrap="none" anchor="ctr"/>
          <a:lstStyle/>
          <a:p>
            <a:pPr algn="ctr"/>
            <a:endParaRPr lang="en-GB"/>
          </a:p>
        </p:txBody>
      </p:sp>
      <p:sp>
        <p:nvSpPr>
          <p:cNvPr id="21510" name="Line 7"/>
          <p:cNvSpPr>
            <a:spLocks noChangeShapeType="1"/>
          </p:cNvSpPr>
          <p:nvPr/>
        </p:nvSpPr>
        <p:spPr bwMode="auto">
          <a:xfrm flipH="1">
            <a:off x="5003800" y="692150"/>
            <a:ext cx="504825" cy="720725"/>
          </a:xfrm>
          <a:prstGeom prst="line">
            <a:avLst/>
          </a:prstGeom>
          <a:noFill/>
          <a:ln w="6350">
            <a:solidFill>
              <a:srgbClr val="FF0000"/>
            </a:solidFill>
            <a:round/>
            <a:headEnd type="none" w="sm" len="sm"/>
            <a:tailEnd type="triangle" w="sm" len="sm"/>
          </a:ln>
        </p:spPr>
        <p:txBody>
          <a:bodyPr/>
          <a:lstStyle/>
          <a:p>
            <a:endParaRPr lang="it-IT"/>
          </a:p>
        </p:txBody>
      </p:sp>
      <p:sp>
        <p:nvSpPr>
          <p:cNvPr id="21511" name="Text Box 8"/>
          <p:cNvSpPr txBox="1">
            <a:spLocks noChangeArrowheads="1"/>
          </p:cNvSpPr>
          <p:nvPr/>
        </p:nvSpPr>
        <p:spPr bwMode="auto">
          <a:xfrm>
            <a:off x="5508625" y="333375"/>
            <a:ext cx="3563938" cy="587375"/>
          </a:xfrm>
          <a:prstGeom prst="rect">
            <a:avLst/>
          </a:prstGeom>
          <a:noFill/>
          <a:ln w="6350">
            <a:solidFill>
              <a:srgbClr val="FF0000"/>
            </a:solidFill>
            <a:miter lim="800000"/>
            <a:headEnd type="none" w="sm" len="sm"/>
            <a:tailEnd type="none" w="sm" len="sm"/>
          </a:ln>
        </p:spPr>
        <p:txBody>
          <a:bodyPr>
            <a:spAutoFit/>
          </a:bodyPr>
          <a:lstStyle/>
          <a:p>
            <a:pPr algn="ctr"/>
            <a:r>
              <a:rPr lang="en-US" sz="1600">
                <a:solidFill>
                  <a:srgbClr val="FF0000"/>
                </a:solidFill>
              </a:rPr>
              <a:t>This is true only if the surface area is explicitly given</a:t>
            </a:r>
          </a:p>
        </p:txBody>
      </p:sp>
      <p:pic>
        <p:nvPicPr>
          <p:cNvPr id="21512" name="Picture 12"/>
          <p:cNvPicPr>
            <a:picLocks noChangeAspect="1" noChangeArrowheads="1"/>
          </p:cNvPicPr>
          <p:nvPr/>
        </p:nvPicPr>
        <p:blipFill>
          <a:blip r:embed="rId3" cstate="print"/>
          <a:srcRect/>
          <a:stretch>
            <a:fillRect/>
          </a:stretch>
        </p:blipFill>
        <p:spPr bwMode="auto">
          <a:xfrm>
            <a:off x="1116013" y="1916113"/>
            <a:ext cx="6480175" cy="4497387"/>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itle 2"/>
          <p:cNvSpPr>
            <a:spLocks noGrp="1"/>
          </p:cNvSpPr>
          <p:nvPr>
            <p:ph type="title" idx="4294967295"/>
          </p:nvPr>
        </p:nvSpPr>
        <p:spPr>
          <a:xfrm>
            <a:off x="1042988" y="304800"/>
            <a:ext cx="8101012" cy="609600"/>
          </a:xfrm>
        </p:spPr>
        <p:txBody>
          <a:bodyPr/>
          <a:lstStyle/>
          <a:p>
            <a:r>
              <a:rPr lang="en-US" dirty="0" smtClean="0"/>
              <a:t>Reaction Rate and Cross Section (1/3)</a:t>
            </a:r>
            <a:endParaRPr lang="en-US" baseline="30000" dirty="0" smtClean="0"/>
          </a:p>
        </p:txBody>
      </p:sp>
      <p:sp>
        <p:nvSpPr>
          <p:cNvPr id="1035" name="Slide Number Placeholder 1"/>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369342F9-14B3-40DE-B65A-6D291160E123}" type="slidenum">
              <a:rPr lang="en-US" sz="1200"/>
              <a:pPr algn="r"/>
              <a:t>2</a:t>
            </a:fld>
            <a:endParaRPr lang="en-US" sz="1200"/>
          </a:p>
        </p:txBody>
      </p:sp>
      <p:sp>
        <p:nvSpPr>
          <p:cNvPr id="1036" name="Content Placeholder 3"/>
          <p:cNvSpPr txBox="1">
            <a:spLocks/>
          </p:cNvSpPr>
          <p:nvPr/>
        </p:nvSpPr>
        <p:spPr bwMode="auto">
          <a:xfrm>
            <a:off x="684213" y="1196975"/>
            <a:ext cx="7848600" cy="532765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hlink"/>
              </a:buClr>
              <a:buSzPct val="80000"/>
              <a:buFont typeface="Wingdings" pitchFamily="2" charset="2"/>
              <a:buChar char="l"/>
            </a:pPr>
            <a:r>
              <a:rPr lang="en-US" sz="2000" dirty="0"/>
              <a:t>We call </a:t>
            </a:r>
            <a:r>
              <a:rPr lang="en-US" sz="2000" dirty="0">
                <a:solidFill>
                  <a:srgbClr val="990000"/>
                </a:solidFill>
              </a:rPr>
              <a:t>mean free path</a:t>
            </a:r>
            <a:r>
              <a:rPr lang="en-US" sz="2000" dirty="0"/>
              <a:t> </a:t>
            </a:r>
            <a:r>
              <a:rPr lang="en-US" sz="2000" dirty="0">
                <a:cs typeface="Tahoma" pitchFamily="34" charset="0"/>
              </a:rPr>
              <a:t>          </a:t>
            </a:r>
            <a:r>
              <a:rPr lang="en-US" sz="2000" dirty="0"/>
              <a:t>the average distance travelled by a  particle in a material before an interaction. Its inverse,              is the probability of interaction per unit distance, and is called </a:t>
            </a:r>
            <a:r>
              <a:rPr lang="en-US" sz="2000" dirty="0">
                <a:solidFill>
                  <a:srgbClr val="990000"/>
                </a:solidFill>
              </a:rPr>
              <a:t>macroscopic cross section. </a:t>
            </a:r>
            <a:r>
              <a:rPr lang="en-US" sz="2000" dirty="0"/>
              <a:t>Both    and     depend on the material and on the particle type and energy.</a:t>
            </a:r>
          </a:p>
          <a:p>
            <a:pPr marL="342900" indent="-342900" eaLnBrk="0" hangingPunct="0">
              <a:spcBef>
                <a:spcPct val="20000"/>
              </a:spcBef>
              <a:buClr>
                <a:schemeClr val="hlink"/>
              </a:buClr>
              <a:buSzPct val="80000"/>
              <a:buFont typeface="Wingdings" pitchFamily="2" charset="2"/>
              <a:buNone/>
            </a:pPr>
            <a:endParaRPr lang="el-GR" sz="2000" dirty="0">
              <a:latin typeface="Arial" pitchFamily="34" charset="0"/>
              <a:cs typeface="Tahoma" pitchFamily="34" charset="0"/>
            </a:endParaRPr>
          </a:p>
          <a:p>
            <a:pPr marL="342900" indent="-342900" eaLnBrk="0" hangingPunct="0">
              <a:spcBef>
                <a:spcPct val="20000"/>
              </a:spcBef>
              <a:buClr>
                <a:schemeClr val="hlink"/>
              </a:buClr>
              <a:buSzPct val="80000"/>
              <a:buFont typeface="Wingdings" pitchFamily="2" charset="2"/>
              <a:buChar char="l"/>
            </a:pPr>
            <a:r>
              <a:rPr lang="en-US" sz="2000" dirty="0"/>
              <a:t>For </a:t>
            </a:r>
            <a:r>
              <a:rPr lang="en-US" sz="2000" i="1" dirty="0">
                <a:solidFill>
                  <a:srgbClr val="000000"/>
                </a:solidFill>
                <a:latin typeface="Times New Roman" pitchFamily="18" charset="0"/>
              </a:rPr>
              <a:t>N </a:t>
            </a:r>
            <a:r>
              <a:rPr lang="en-US" sz="2000" dirty="0"/>
              <a:t>identical particles, the number of reactions </a:t>
            </a:r>
            <a:r>
              <a:rPr lang="en-US" sz="2000" i="1" dirty="0">
                <a:solidFill>
                  <a:srgbClr val="000000"/>
                </a:solidFill>
                <a:latin typeface="Times New Roman" pitchFamily="18" charset="0"/>
              </a:rPr>
              <a:t>R</a:t>
            </a:r>
            <a:r>
              <a:rPr lang="en-US" sz="2000" dirty="0"/>
              <a:t> occurring in a given time interval will be equal to the total distance travelled</a:t>
            </a:r>
            <a:r>
              <a:rPr lang="en-US" sz="2000" i="1" dirty="0">
                <a:latin typeface="Times New Roman" pitchFamily="18" charset="0"/>
              </a:rPr>
              <a:t> </a:t>
            </a:r>
            <a:r>
              <a:rPr lang="en-US" i="1" dirty="0">
                <a:solidFill>
                  <a:srgbClr val="000000"/>
                </a:solidFill>
                <a:latin typeface="Times New Roman" pitchFamily="18" charset="0"/>
              </a:rPr>
              <a:t>l</a:t>
            </a:r>
            <a:r>
              <a:rPr lang="en-US" sz="2000" i="1" dirty="0">
                <a:latin typeface="Times New Roman" pitchFamily="18" charset="0"/>
              </a:rPr>
              <a:t> </a:t>
            </a:r>
            <a:r>
              <a:rPr lang="en-US" sz="2000" dirty="0"/>
              <a:t>times the probability per unit distance   :</a:t>
            </a:r>
          </a:p>
          <a:p>
            <a:pPr marL="342900" indent="-342900" eaLnBrk="0" hangingPunct="0">
              <a:spcBef>
                <a:spcPct val="20000"/>
              </a:spcBef>
              <a:buClr>
                <a:schemeClr val="hlink"/>
              </a:buClr>
              <a:buSzPct val="80000"/>
              <a:buFont typeface="Wingdings" pitchFamily="2" charset="2"/>
              <a:buNone/>
            </a:pPr>
            <a:endParaRPr lang="en-US" sz="2000" dirty="0"/>
          </a:p>
          <a:p>
            <a:pPr marL="342900" indent="-342900" eaLnBrk="0" hangingPunct="0">
              <a:spcBef>
                <a:spcPct val="20000"/>
              </a:spcBef>
              <a:buClr>
                <a:schemeClr val="hlink"/>
              </a:buClr>
              <a:buSzPct val="80000"/>
              <a:buFont typeface="Wingdings" pitchFamily="2" charset="2"/>
              <a:buChar char="l"/>
            </a:pPr>
            <a:r>
              <a:rPr lang="en-US" sz="2000" dirty="0"/>
              <a:t>The reaction rate will be                          , where </a:t>
            </a:r>
            <a:r>
              <a:rPr lang="en-US" sz="2000" i="1" dirty="0">
                <a:solidFill>
                  <a:srgbClr val="000000"/>
                </a:solidFill>
                <a:latin typeface="Times New Roman" pitchFamily="18" charset="0"/>
              </a:rPr>
              <a:t>v</a:t>
            </a:r>
            <a:r>
              <a:rPr lang="en-US" sz="2000" dirty="0"/>
              <a:t> is the average particle velocity.</a:t>
            </a:r>
          </a:p>
          <a:p>
            <a:pPr marL="342900" indent="-342900" eaLnBrk="0" hangingPunct="0">
              <a:spcBef>
                <a:spcPct val="30000"/>
              </a:spcBef>
              <a:buClr>
                <a:schemeClr val="hlink"/>
              </a:buClr>
              <a:buSzPct val="80000"/>
              <a:buFont typeface="Wingdings" pitchFamily="2" charset="2"/>
              <a:buNone/>
            </a:pPr>
            <a:r>
              <a:rPr lang="en-US" sz="2000" dirty="0"/>
              <a:t>                        </a:t>
            </a:r>
          </a:p>
          <a:p>
            <a:pPr marL="342900" indent="-342900" eaLnBrk="0" hangingPunct="0">
              <a:spcBef>
                <a:spcPct val="20000"/>
              </a:spcBef>
              <a:buClr>
                <a:schemeClr val="hlink"/>
              </a:buClr>
              <a:buSzPct val="80000"/>
              <a:buFont typeface="Wingdings" pitchFamily="2" charset="2"/>
              <a:buNone/>
            </a:pPr>
            <a:endParaRPr lang="en-US" sz="2000" dirty="0"/>
          </a:p>
        </p:txBody>
      </p:sp>
      <p:graphicFrame>
        <p:nvGraphicFramePr>
          <p:cNvPr id="1026" name="Object 2"/>
          <p:cNvGraphicFramePr>
            <a:graphicFrameLocks noChangeAspect="1"/>
          </p:cNvGraphicFramePr>
          <p:nvPr/>
        </p:nvGraphicFramePr>
        <p:xfrm>
          <a:off x="3790950" y="1228725"/>
          <a:ext cx="781050" cy="366713"/>
        </p:xfrm>
        <a:graphic>
          <a:graphicData uri="http://schemas.openxmlformats.org/presentationml/2006/ole">
            <p:oleObj spid="_x0000_s1026" name="Equation" r:id="rId3" imgW="431640" imgH="203040" progId="Equation.3">
              <p:embed/>
            </p:oleObj>
          </a:graphicData>
        </a:graphic>
      </p:graphicFrame>
      <p:graphicFrame>
        <p:nvGraphicFramePr>
          <p:cNvPr id="1027" name="Object 3"/>
          <p:cNvGraphicFramePr>
            <a:graphicFrameLocks noChangeAspect="1"/>
          </p:cNvGraphicFramePr>
          <p:nvPr/>
        </p:nvGraphicFramePr>
        <p:xfrm>
          <a:off x="7507288" y="1455738"/>
          <a:ext cx="1096962" cy="447675"/>
        </p:xfrm>
        <a:graphic>
          <a:graphicData uri="http://schemas.openxmlformats.org/presentationml/2006/ole">
            <p:oleObj spid="_x0000_s1027" name="Equation" r:id="rId4" imgW="558720" imgH="228600" progId="Equation.3">
              <p:embed/>
            </p:oleObj>
          </a:graphicData>
        </a:graphic>
      </p:graphicFrame>
      <p:graphicFrame>
        <p:nvGraphicFramePr>
          <p:cNvPr id="1028" name="Object 4"/>
          <p:cNvGraphicFramePr>
            <a:graphicFrameLocks noChangeAspect="1"/>
          </p:cNvGraphicFramePr>
          <p:nvPr/>
        </p:nvGraphicFramePr>
        <p:xfrm>
          <a:off x="3930650" y="4522788"/>
          <a:ext cx="2038350" cy="439737"/>
        </p:xfrm>
        <a:graphic>
          <a:graphicData uri="http://schemas.openxmlformats.org/presentationml/2006/ole">
            <p:oleObj spid="_x0000_s1028" name="Equation" r:id="rId5" imgW="1066680" imgH="228600" progId="Equation.3">
              <p:embed/>
            </p:oleObj>
          </a:graphicData>
        </a:graphic>
      </p:graphicFrame>
      <p:graphicFrame>
        <p:nvGraphicFramePr>
          <p:cNvPr id="1029" name="Object 5"/>
          <p:cNvGraphicFramePr>
            <a:graphicFrameLocks noChangeAspect="1"/>
          </p:cNvGraphicFramePr>
          <p:nvPr/>
        </p:nvGraphicFramePr>
        <p:xfrm>
          <a:off x="4514850" y="3321050"/>
          <a:ext cx="114300" cy="215900"/>
        </p:xfrm>
        <a:graphic>
          <a:graphicData uri="http://schemas.openxmlformats.org/presentationml/2006/ole">
            <p:oleObj spid="_x0000_s1029" name="Equation" r:id="rId6" imgW="114120" imgH="215640" progId="Equation.3">
              <p:embed/>
            </p:oleObj>
          </a:graphicData>
        </a:graphic>
      </p:graphicFrame>
      <p:graphicFrame>
        <p:nvGraphicFramePr>
          <p:cNvPr id="1030" name="Object 6"/>
          <p:cNvGraphicFramePr>
            <a:graphicFrameLocks noChangeAspect="1"/>
          </p:cNvGraphicFramePr>
          <p:nvPr/>
        </p:nvGraphicFramePr>
        <p:xfrm>
          <a:off x="4716463" y="2144713"/>
          <a:ext cx="252412" cy="320675"/>
        </p:xfrm>
        <a:graphic>
          <a:graphicData uri="http://schemas.openxmlformats.org/presentationml/2006/ole">
            <p:oleObj spid="_x0000_s1030" name="Equation" r:id="rId7" imgW="139680" imgH="177480" progId="Equation.3">
              <p:embed/>
            </p:oleObj>
          </a:graphicData>
        </a:graphic>
      </p:graphicFrame>
      <p:graphicFrame>
        <p:nvGraphicFramePr>
          <p:cNvPr id="1031" name="Object 7"/>
          <p:cNvGraphicFramePr>
            <a:graphicFrameLocks noChangeAspect="1"/>
          </p:cNvGraphicFramePr>
          <p:nvPr/>
        </p:nvGraphicFramePr>
        <p:xfrm>
          <a:off x="5451475" y="2146300"/>
          <a:ext cx="273050" cy="298450"/>
        </p:xfrm>
        <a:graphic>
          <a:graphicData uri="http://schemas.openxmlformats.org/presentationml/2006/ole">
            <p:oleObj spid="_x0000_s1031" name="Equation" r:id="rId8" imgW="139680" imgH="152280" progId="Equation.3">
              <p:embed/>
            </p:oleObj>
          </a:graphicData>
        </a:graphic>
      </p:graphicFrame>
      <p:graphicFrame>
        <p:nvGraphicFramePr>
          <p:cNvPr id="1032" name="Object 8"/>
          <p:cNvGraphicFramePr>
            <a:graphicFrameLocks noChangeAspect="1"/>
          </p:cNvGraphicFramePr>
          <p:nvPr/>
        </p:nvGraphicFramePr>
        <p:xfrm>
          <a:off x="5724525" y="3843338"/>
          <a:ext cx="792163" cy="325437"/>
        </p:xfrm>
        <a:graphic>
          <a:graphicData uri="http://schemas.openxmlformats.org/presentationml/2006/ole">
            <p:oleObj spid="_x0000_s1032" name="Equation" r:id="rId9" imgW="431640" imgH="177480" progId="Equation.3">
              <p:embed/>
            </p:oleObj>
          </a:graphicData>
        </a:graphic>
      </p:graphicFrame>
      <p:graphicFrame>
        <p:nvGraphicFramePr>
          <p:cNvPr id="1033" name="Object 9"/>
          <p:cNvGraphicFramePr>
            <a:graphicFrameLocks noChangeAspect="1"/>
          </p:cNvGraphicFramePr>
          <p:nvPr/>
        </p:nvGraphicFramePr>
        <p:xfrm>
          <a:off x="5364163" y="3860800"/>
          <a:ext cx="273050" cy="296863"/>
        </p:xfrm>
        <a:graphic>
          <a:graphicData uri="http://schemas.openxmlformats.org/presentationml/2006/ole">
            <p:oleObj spid="_x0000_s1033" name="Equation" r:id="rId10" imgW="139680" imgH="15228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647700" y="304800"/>
            <a:ext cx="8604250" cy="609600"/>
          </a:xfrm>
        </p:spPr>
        <p:txBody>
          <a:bodyPr/>
          <a:lstStyle/>
          <a:p>
            <a:pPr eaLnBrk="1" hangingPunct="1"/>
            <a:r>
              <a:rPr lang="en-GB" smtClean="0"/>
              <a:t>USRBDX </a:t>
            </a:r>
            <a:r>
              <a:rPr lang="en-GB" smtClean="0">
                <a:sym typeface="Wingdings" pitchFamily="2" charset="2"/>
              </a:rPr>
              <a:t></a:t>
            </a:r>
            <a:r>
              <a:rPr lang="en-GB" smtClean="0"/>
              <a:t> The Result</a:t>
            </a:r>
            <a:endParaRPr lang="en-US" smtClean="0"/>
          </a:p>
        </p:txBody>
      </p:sp>
      <p:sp>
        <p:nvSpPr>
          <p:cNvPr id="22531" name="Rectangle 2"/>
          <p:cNvSpPr>
            <a:spLocks noGrp="1" noChangeArrowheads="1"/>
          </p:cNvSpPr>
          <p:nvPr>
            <p:ph idx="1"/>
          </p:nvPr>
        </p:nvSpPr>
        <p:spPr>
          <a:xfrm>
            <a:off x="520700" y="1055688"/>
            <a:ext cx="8496300" cy="5613400"/>
          </a:xfrm>
        </p:spPr>
        <p:txBody>
          <a:bodyPr/>
          <a:lstStyle/>
          <a:p>
            <a:pPr eaLnBrk="1" hangingPunct="1"/>
            <a:r>
              <a:rPr lang="en-GB" smtClean="0"/>
              <a:t>Double differential charged hadron spectra for different angles; </a:t>
            </a:r>
            <a:br>
              <a:rPr lang="en-GB" smtClean="0"/>
            </a:br>
            <a:r>
              <a:rPr lang="en-GB" smtClean="0">
                <a:solidFill>
                  <a:srgbClr val="800000"/>
                </a:solidFill>
              </a:rPr>
              <a:t>results are normalized to /GeV/cm</a:t>
            </a:r>
            <a:r>
              <a:rPr lang="en-GB" baseline="30000" smtClean="0">
                <a:solidFill>
                  <a:srgbClr val="800000"/>
                </a:solidFill>
              </a:rPr>
              <a:t>2</a:t>
            </a:r>
            <a:r>
              <a:rPr lang="en-GB" smtClean="0">
                <a:solidFill>
                  <a:srgbClr val="800000"/>
                </a:solidFill>
              </a:rPr>
              <a:t>/sr per primary</a:t>
            </a:r>
          </a:p>
          <a:p>
            <a:pPr eaLnBrk="1" hangingPunct="1">
              <a:buFont typeface="Wingdings" pitchFamily="2" charset="2"/>
              <a:buNone/>
            </a:pPr>
            <a:endParaRPr lang="en-GB" smtClean="0">
              <a:solidFill>
                <a:srgbClr val="800000"/>
              </a:solidFill>
            </a:endParaRPr>
          </a:p>
        </p:txBody>
      </p:sp>
      <p:sp>
        <p:nvSpPr>
          <p:cNvPr id="22530" name="Rectangle 12"/>
          <p:cNvSpPr>
            <a:spLocks noGrp="1" noChangeArrowheads="1"/>
          </p:cNvSpPr>
          <p:nvPr>
            <p:ph type="sldNum" sz="quarter" idx="11"/>
          </p:nvPr>
        </p:nvSpPr>
        <p:spPr>
          <a:noFill/>
        </p:spPr>
        <p:txBody>
          <a:bodyPr/>
          <a:lstStyle/>
          <a:p>
            <a:fld id="{0E15314C-328C-48D9-9356-83BC925D4747}" type="slidenum">
              <a:rPr lang="en-US" smtClean="0"/>
              <a:pPr/>
              <a:t>20</a:t>
            </a:fld>
            <a:endParaRPr lang="en-US" smtClean="0"/>
          </a:p>
        </p:txBody>
      </p:sp>
      <p:pic>
        <p:nvPicPr>
          <p:cNvPr id="22533" name="Picture 9"/>
          <p:cNvPicPr>
            <a:picLocks noChangeAspect="1" noChangeArrowheads="1"/>
          </p:cNvPicPr>
          <p:nvPr/>
        </p:nvPicPr>
        <p:blipFill>
          <a:blip r:embed="rId3" cstate="print"/>
          <a:srcRect/>
          <a:stretch>
            <a:fillRect/>
          </a:stretch>
        </p:blipFill>
        <p:spPr bwMode="auto">
          <a:xfrm>
            <a:off x="1187450" y="1773238"/>
            <a:ext cx="6480175" cy="4579937"/>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title"/>
          </p:nvPr>
        </p:nvSpPr>
        <p:spPr>
          <a:xfrm>
            <a:off x="647700" y="304800"/>
            <a:ext cx="8604250" cy="609600"/>
          </a:xfrm>
        </p:spPr>
        <p:txBody>
          <a:bodyPr/>
          <a:lstStyle/>
          <a:p>
            <a:pPr eaLnBrk="1" hangingPunct="1"/>
            <a:r>
              <a:rPr lang="en-GB" smtClean="0"/>
              <a:t>USRTRACK</a:t>
            </a:r>
            <a:endParaRPr lang="en-US" smtClean="0"/>
          </a:p>
        </p:txBody>
      </p:sp>
      <p:sp>
        <p:nvSpPr>
          <p:cNvPr id="23555" name="Rectangle 2"/>
          <p:cNvSpPr>
            <a:spLocks noGrp="1" noChangeArrowheads="1"/>
          </p:cNvSpPr>
          <p:nvPr>
            <p:ph idx="1"/>
          </p:nvPr>
        </p:nvSpPr>
        <p:spPr>
          <a:xfrm>
            <a:off x="539750" y="1271588"/>
            <a:ext cx="8496300" cy="4389437"/>
          </a:xfrm>
        </p:spPr>
        <p:txBody>
          <a:bodyPr/>
          <a:lstStyle/>
          <a:p>
            <a:pPr eaLnBrk="1" hangingPunct="1"/>
            <a:r>
              <a:rPr lang="en-GB" dirty="0" smtClean="0"/>
              <a:t>Calculates </a:t>
            </a:r>
            <a:r>
              <a:rPr lang="en-GB" dirty="0" err="1" smtClean="0"/>
              <a:t>fluence</a:t>
            </a:r>
            <a:r>
              <a:rPr lang="en-GB" dirty="0" smtClean="0"/>
              <a:t> as a function of energy by scoring track-length in a given volume. Results are normalized to /</a:t>
            </a:r>
            <a:r>
              <a:rPr lang="en-GB" dirty="0" err="1" smtClean="0"/>
              <a:t>GeV</a:t>
            </a:r>
            <a:r>
              <a:rPr lang="en-GB" dirty="0" smtClean="0"/>
              <a:t>/cm</a:t>
            </a:r>
            <a:r>
              <a:rPr lang="en-GB" baseline="30000" dirty="0" smtClean="0"/>
              <a:t>2</a:t>
            </a:r>
            <a:r>
              <a:rPr lang="en-GB" dirty="0" smtClean="0"/>
              <a:t>/primary </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buFont typeface="Wingdings" pitchFamily="2" charset="2"/>
              <a:buNone/>
            </a:pPr>
            <a:endParaRPr lang="en-US" sz="1600" dirty="0" smtClean="0">
              <a:solidFill>
                <a:srgbClr val="000000"/>
              </a:solidFill>
              <a:latin typeface="Lucida Console" pitchFamily="49" charset="0"/>
            </a:endParaRPr>
          </a:p>
          <a:p>
            <a:pPr eaLnBrk="1" hangingPunct="1">
              <a:buFont typeface="Wingdings" pitchFamily="2" charset="2"/>
              <a:buNone/>
            </a:pPr>
            <a:endParaRPr lang="en-US" sz="1600" dirty="0" smtClean="0">
              <a:solidFill>
                <a:srgbClr val="000000"/>
              </a:solidFill>
              <a:latin typeface="Lucida Console" pitchFamily="49" charset="0"/>
            </a:endParaRPr>
          </a:p>
          <a:p>
            <a:pPr eaLnBrk="1" hangingPunct="1">
              <a:buFont typeface="Wingdings" pitchFamily="2" charset="2"/>
              <a:buNone/>
            </a:pPr>
            <a:endParaRPr lang="en-US" sz="1600" dirty="0" smtClean="0">
              <a:solidFill>
                <a:srgbClr val="000000"/>
              </a:solidFill>
              <a:latin typeface="Lucida Console" pitchFamily="49" charset="0"/>
            </a:endParaRPr>
          </a:p>
          <a:p>
            <a:pPr eaLnBrk="1" hangingPunct="1"/>
            <a:r>
              <a:rPr lang="en-GB" dirty="0" smtClean="0"/>
              <a:t>remember: USRBDX scores on a </a:t>
            </a:r>
            <a:r>
              <a:rPr lang="en-GB" dirty="0" smtClean="0">
                <a:solidFill>
                  <a:srgbClr val="448854"/>
                </a:solidFill>
              </a:rPr>
              <a:t>surface</a:t>
            </a:r>
            <a:r>
              <a:rPr lang="en-GB" dirty="0" smtClean="0"/>
              <a:t>, while USRBIN scores </a:t>
            </a:r>
            <a:r>
              <a:rPr lang="en-GB" dirty="0" err="1" smtClean="0"/>
              <a:t>fluence</a:t>
            </a:r>
            <a:r>
              <a:rPr lang="en-GB" dirty="0" smtClean="0"/>
              <a:t> in </a:t>
            </a:r>
            <a:r>
              <a:rPr lang="en-GB" dirty="0" smtClean="0">
                <a:solidFill>
                  <a:srgbClr val="448854"/>
                </a:solidFill>
              </a:rPr>
              <a:t>volumes</a:t>
            </a:r>
            <a:r>
              <a:rPr lang="en-GB" dirty="0" smtClean="0"/>
              <a:t> and gives no differential information</a:t>
            </a:r>
          </a:p>
          <a:p>
            <a:pPr eaLnBrk="1" hangingPunct="1"/>
            <a:r>
              <a:rPr lang="en-GB" dirty="0" smtClean="0"/>
              <a:t>WHAT(4) = @ALLREGS  activates scoring over all regions</a:t>
            </a:r>
          </a:p>
          <a:p>
            <a:pPr eaLnBrk="1" hangingPunct="1">
              <a:buFont typeface="Wingdings" pitchFamily="2" charset="2"/>
              <a:buNone/>
            </a:pPr>
            <a:endParaRPr lang="en-US" sz="1600" dirty="0" smtClean="0">
              <a:solidFill>
                <a:srgbClr val="000000"/>
              </a:solidFill>
              <a:latin typeface="Lucida Console" pitchFamily="49" charset="0"/>
            </a:endParaRPr>
          </a:p>
        </p:txBody>
      </p:sp>
      <p:sp>
        <p:nvSpPr>
          <p:cNvPr id="23554" name="Rectangle 12"/>
          <p:cNvSpPr>
            <a:spLocks noGrp="1" noChangeArrowheads="1"/>
          </p:cNvSpPr>
          <p:nvPr>
            <p:ph type="sldNum" sz="quarter" idx="11"/>
          </p:nvPr>
        </p:nvSpPr>
        <p:spPr>
          <a:noFill/>
        </p:spPr>
        <p:txBody>
          <a:bodyPr/>
          <a:lstStyle/>
          <a:p>
            <a:fld id="{17E734FE-9F10-4DB9-BC1B-48A3138A2379}" type="slidenum">
              <a:rPr lang="en-US" smtClean="0"/>
              <a:pPr/>
              <a:t>21</a:t>
            </a:fld>
            <a:endParaRPr lang="en-US" smtClean="0"/>
          </a:p>
        </p:txBody>
      </p:sp>
      <p:sp>
        <p:nvSpPr>
          <p:cNvPr id="5" name="Rectangle 4"/>
          <p:cNvSpPr/>
          <p:nvPr/>
        </p:nvSpPr>
        <p:spPr>
          <a:xfrm>
            <a:off x="571472" y="2228841"/>
            <a:ext cx="8501122" cy="1341906"/>
          </a:xfrm>
          <a:prstGeom prst="rect">
            <a:avLst/>
          </a:prstGeom>
        </p:spPr>
        <p:txBody>
          <a:bodyPr wrap="square">
            <a:spAutoFit/>
          </a:bodyPr>
          <a:lstStyle/>
          <a:p>
            <a:pPr lvl="0" algn="just" eaLnBrk="0" hangingPunct="0"/>
            <a:r>
              <a:rPr lang="fr-FR" sz="1400" b="1" dirty="0" smtClean="0">
                <a:solidFill>
                  <a:schemeClr val="bg2">
                    <a:lumMod val="50000"/>
                  </a:schemeClr>
                </a:solidFill>
                <a:latin typeface="Courier New" pitchFamily="49" charset="0"/>
                <a:cs typeface="Courier New" pitchFamily="49" charset="0"/>
              </a:rPr>
              <a:t>*   +    1    +    2    +    3    +    4    +    5    +    6    +    7    +</a:t>
            </a:r>
          </a:p>
          <a:p>
            <a:pPr marL="342900" lvl="0" indent="-342900" algn="just" defTabSz="855663">
              <a:spcBef>
                <a:spcPct val="20000"/>
              </a:spcBef>
              <a:buClr>
                <a:srgbClr val="6F89F7"/>
              </a:buClr>
              <a:buSzPct val="80000"/>
            </a:pPr>
            <a:r>
              <a:rPr lang="en-US" sz="1400" b="1" kern="0" dirty="0" smtClean="0">
                <a:solidFill>
                  <a:srgbClr val="448854"/>
                </a:solidFill>
                <a:latin typeface="Courier New" pitchFamily="49" charset="0"/>
                <a:cs typeface="Courier New" pitchFamily="49" charset="0"/>
              </a:rPr>
              <a:t>*                log   </a:t>
            </a:r>
            <a:r>
              <a:rPr lang="en-US" sz="1400" b="1" kern="0" dirty="0" err="1" smtClean="0">
                <a:solidFill>
                  <a:srgbClr val="448854"/>
                </a:solidFill>
                <a:latin typeface="Courier New" pitchFamily="49" charset="0"/>
                <a:cs typeface="Courier New" pitchFamily="49" charset="0"/>
              </a:rPr>
              <a:t>partype</a:t>
            </a:r>
            <a:r>
              <a:rPr lang="en-US" sz="1400" b="1" kern="0" dirty="0" smtClean="0">
                <a:solidFill>
                  <a:srgbClr val="448854"/>
                </a:solidFill>
                <a:latin typeface="Courier New" pitchFamily="49" charset="0"/>
                <a:cs typeface="Courier New" pitchFamily="49" charset="0"/>
              </a:rPr>
              <a:t>  </a:t>
            </a:r>
            <a:r>
              <a:rPr lang="en-US" sz="1400" b="1" kern="0" dirty="0" err="1" smtClean="0">
                <a:solidFill>
                  <a:srgbClr val="448854"/>
                </a:solidFill>
                <a:latin typeface="Courier New" pitchFamily="49" charset="0"/>
                <a:cs typeface="Courier New" pitchFamily="49" charset="0"/>
              </a:rPr>
              <a:t>out.unit</a:t>
            </a:r>
            <a:r>
              <a:rPr lang="en-US" sz="1400" b="1" kern="0" dirty="0" smtClean="0">
                <a:solidFill>
                  <a:srgbClr val="448854"/>
                </a:solidFill>
                <a:latin typeface="Courier New" pitchFamily="49" charset="0"/>
                <a:cs typeface="Courier New" pitchFamily="49" charset="0"/>
              </a:rPr>
              <a:t>    region    volume     #bins</a:t>
            </a:r>
          </a:p>
          <a:p>
            <a:pPr marL="342900" lvl="0" indent="-342900" algn="just">
              <a:spcBef>
                <a:spcPct val="20000"/>
              </a:spcBef>
              <a:buClr>
                <a:srgbClr val="6F89F7"/>
              </a:buClr>
              <a:buSzPct val="80000"/>
            </a:pPr>
            <a:r>
              <a:rPr lang="en-US" sz="1400" b="1" kern="0" dirty="0" smtClean="0">
                <a:solidFill>
                  <a:srgbClr val="448854"/>
                </a:solidFill>
                <a:latin typeface="Courier New" pitchFamily="49" charset="0"/>
                <a:cs typeface="Courier New" pitchFamily="49" charset="0"/>
              </a:rPr>
              <a:t>*               </a:t>
            </a:r>
            <a:r>
              <a:rPr lang="en-US" sz="1400" b="1" kern="0" dirty="0" err="1" smtClean="0">
                <a:solidFill>
                  <a:srgbClr val="448854"/>
                </a:solidFill>
                <a:latin typeface="Courier New" pitchFamily="49" charset="0"/>
                <a:cs typeface="Courier New" pitchFamily="49" charset="0"/>
              </a:rPr>
              <a:t>Emax</a:t>
            </a:r>
            <a:r>
              <a:rPr lang="en-US" sz="1400" b="1" kern="0" dirty="0" smtClean="0">
                <a:solidFill>
                  <a:srgbClr val="448854"/>
                </a:solidFill>
                <a:latin typeface="Courier New" pitchFamily="49" charset="0"/>
                <a:cs typeface="Courier New" pitchFamily="49" charset="0"/>
              </a:rPr>
              <a:t>      </a:t>
            </a:r>
            <a:r>
              <a:rPr lang="en-US" sz="1400" b="1" kern="0" dirty="0" err="1" smtClean="0">
                <a:solidFill>
                  <a:srgbClr val="448854"/>
                </a:solidFill>
                <a:latin typeface="Courier New" pitchFamily="49" charset="0"/>
                <a:cs typeface="Courier New" pitchFamily="49" charset="0"/>
              </a:rPr>
              <a:t>Emin</a:t>
            </a:r>
            <a:endParaRPr lang="en-US" sz="1400" b="1" kern="0" dirty="0" smtClean="0">
              <a:solidFill>
                <a:srgbClr val="448854"/>
              </a:solidFill>
              <a:latin typeface="Courier New" pitchFamily="49" charset="0"/>
              <a:cs typeface="Courier New" pitchFamily="49" charset="0"/>
            </a:endParaRPr>
          </a:p>
          <a:p>
            <a:pPr marL="342900" lvl="0" indent="-342900" algn="just">
              <a:spcBef>
                <a:spcPct val="20000"/>
              </a:spcBef>
              <a:buClr>
                <a:srgbClr val="6F89F7"/>
              </a:buClr>
              <a:buSzPct val="80000"/>
            </a:pPr>
            <a:r>
              <a:rPr lang="en-US" sz="1400" b="1" kern="0" dirty="0" smtClean="0">
                <a:solidFill>
                  <a:srgbClr val="990000"/>
                </a:solidFill>
                <a:latin typeface="Courier New" pitchFamily="49" charset="0"/>
                <a:cs typeface="Courier New" pitchFamily="49" charset="0"/>
              </a:rPr>
              <a:t>USRTRACK</a:t>
            </a:r>
            <a:r>
              <a:rPr lang="en-US" sz="1400" b="1" kern="0" dirty="0" smtClean="0">
                <a:solidFill>
                  <a:schemeClr val="bg2">
                    <a:lumMod val="50000"/>
                  </a:schemeClr>
                </a:solidFill>
                <a:latin typeface="Courier New" pitchFamily="49" charset="0"/>
                <a:cs typeface="Courier New" pitchFamily="49" charset="0"/>
              </a:rPr>
              <a:t>        -1.0   NEUTRON      -55.    TARGS3    628.31       40.</a:t>
            </a:r>
            <a:r>
              <a:rPr lang="en-US" sz="1400" b="1" kern="0" dirty="0" smtClean="0">
                <a:solidFill>
                  <a:srgbClr val="990000"/>
                </a:solidFill>
                <a:latin typeface="Courier New" pitchFamily="49" charset="0"/>
                <a:cs typeface="Courier New" pitchFamily="49" charset="0"/>
              </a:rPr>
              <a:t>TrChH</a:t>
            </a:r>
          </a:p>
          <a:p>
            <a:pPr marL="342900" lvl="0" indent="-342900" algn="just">
              <a:spcBef>
                <a:spcPct val="20000"/>
              </a:spcBef>
              <a:buClr>
                <a:srgbClr val="6F89F7"/>
              </a:buClr>
              <a:buSzPct val="80000"/>
            </a:pPr>
            <a:r>
              <a:rPr lang="en-US" sz="1400" b="1" kern="0" dirty="0" smtClean="0">
                <a:solidFill>
                  <a:srgbClr val="990000"/>
                </a:solidFill>
                <a:latin typeface="Courier New" pitchFamily="49" charset="0"/>
                <a:cs typeface="Courier New" pitchFamily="49" charset="0"/>
              </a:rPr>
              <a:t>USRTRACK</a:t>
            </a:r>
            <a:r>
              <a:rPr lang="en-US" sz="1400" b="1" kern="0" dirty="0" smtClean="0">
                <a:solidFill>
                  <a:schemeClr val="bg2">
                    <a:lumMod val="50000"/>
                  </a:schemeClr>
                </a:solidFill>
                <a:latin typeface="Courier New" pitchFamily="49" charset="0"/>
                <a:cs typeface="Courier New" pitchFamily="49" charset="0"/>
              </a:rPr>
              <a:t>        10.0     0.001                                        </a:t>
            </a:r>
            <a:r>
              <a:rPr lang="en-US" sz="1400" b="1" kern="0" dirty="0" smtClean="0">
                <a:solidFill>
                  <a:srgbClr val="990000"/>
                </a:solidFill>
                <a:latin typeface="Courier New" pitchFamily="49" charset="0"/>
                <a:cs typeface="Courier New" pitchFamily="49" charset="0"/>
              </a:rPr>
              <a:t>&amp;</a:t>
            </a:r>
            <a:endParaRPr lang="en-US" sz="1400" b="1" kern="0" dirty="0" smtClean="0">
              <a:solidFill>
                <a:srgbClr val="00000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title"/>
          </p:nvPr>
        </p:nvSpPr>
        <p:spPr>
          <a:xfrm>
            <a:off x="647700" y="304800"/>
            <a:ext cx="8604250" cy="609600"/>
          </a:xfrm>
        </p:spPr>
        <p:txBody>
          <a:bodyPr/>
          <a:lstStyle/>
          <a:p>
            <a:pPr eaLnBrk="1" hangingPunct="1"/>
            <a:r>
              <a:rPr lang="en-GB" smtClean="0"/>
              <a:t>USRYIELD</a:t>
            </a:r>
            <a:endParaRPr lang="en-US" smtClean="0"/>
          </a:p>
        </p:txBody>
      </p:sp>
      <p:sp>
        <p:nvSpPr>
          <p:cNvPr id="24579" name="Rectangle 2"/>
          <p:cNvSpPr>
            <a:spLocks noGrp="1" noChangeArrowheads="1"/>
          </p:cNvSpPr>
          <p:nvPr>
            <p:ph idx="1"/>
          </p:nvPr>
        </p:nvSpPr>
        <p:spPr>
          <a:xfrm>
            <a:off x="539750" y="911225"/>
            <a:ext cx="8496300" cy="5613400"/>
          </a:xfrm>
        </p:spPr>
        <p:txBody>
          <a:bodyPr/>
          <a:lstStyle/>
          <a:p>
            <a:pPr eaLnBrk="1" hangingPunct="1"/>
            <a:r>
              <a:rPr lang="en-GB" smtClean="0"/>
              <a:t>Scores a </a:t>
            </a:r>
            <a:r>
              <a:rPr lang="en-GB" smtClean="0">
                <a:solidFill>
                  <a:srgbClr val="800000"/>
                </a:solidFill>
              </a:rPr>
              <a:t>double-differential particle yield</a:t>
            </a:r>
            <a:r>
              <a:rPr lang="en-GB" smtClean="0"/>
              <a:t> around an extended or a point target.</a:t>
            </a:r>
          </a:p>
          <a:p>
            <a:pPr eaLnBrk="1" hangingPunct="1"/>
            <a:r>
              <a:rPr lang="en-GB" smtClean="0">
                <a:solidFill>
                  <a:srgbClr val="448854"/>
                </a:solidFill>
              </a:rPr>
              <a:t>“Energy-like” quantities</a:t>
            </a:r>
          </a:p>
          <a:p>
            <a:pPr eaLnBrk="1" hangingPunct="1"/>
            <a:endParaRPr lang="en-GB" smtClean="0"/>
          </a:p>
          <a:p>
            <a:pPr eaLnBrk="1" hangingPunct="1"/>
            <a:endParaRPr lang="en-GB" smtClean="0"/>
          </a:p>
          <a:p>
            <a:pPr eaLnBrk="1" hangingPunct="1"/>
            <a:endParaRPr lang="en-GB" smtClean="0"/>
          </a:p>
          <a:p>
            <a:pPr eaLnBrk="1" hangingPunct="1"/>
            <a:r>
              <a:rPr lang="en-GB" smtClean="0">
                <a:solidFill>
                  <a:srgbClr val="448854"/>
                </a:solidFill>
              </a:rPr>
              <a:t>“Angle-like” quantities (in degrees or radians)</a:t>
            </a:r>
          </a:p>
        </p:txBody>
      </p:sp>
      <p:sp>
        <p:nvSpPr>
          <p:cNvPr id="24578" name="Rectangle 12"/>
          <p:cNvSpPr>
            <a:spLocks noGrp="1" noChangeArrowheads="1"/>
          </p:cNvSpPr>
          <p:nvPr>
            <p:ph type="sldNum" sz="quarter" idx="11"/>
          </p:nvPr>
        </p:nvSpPr>
        <p:spPr>
          <a:noFill/>
        </p:spPr>
        <p:txBody>
          <a:bodyPr/>
          <a:lstStyle/>
          <a:p>
            <a:fld id="{2666299A-03A5-4DF2-BC3F-0DA66BB87712}" type="slidenum">
              <a:rPr lang="en-US" smtClean="0"/>
              <a:pPr/>
              <a:t>22</a:t>
            </a:fld>
            <a:endParaRPr lang="en-US" smtClean="0"/>
          </a:p>
        </p:txBody>
      </p:sp>
      <p:pic>
        <p:nvPicPr>
          <p:cNvPr id="24581" name="Picture 4"/>
          <p:cNvPicPr>
            <a:picLocks noChangeAspect="1" noChangeArrowheads="1"/>
          </p:cNvPicPr>
          <p:nvPr/>
        </p:nvPicPr>
        <p:blipFill>
          <a:blip r:embed="rId3" cstate="print"/>
          <a:srcRect/>
          <a:stretch>
            <a:fillRect/>
          </a:stretch>
        </p:blipFill>
        <p:spPr bwMode="auto">
          <a:xfrm>
            <a:off x="611188" y="2060575"/>
            <a:ext cx="8394700" cy="882650"/>
          </a:xfrm>
          <a:prstGeom prst="rect">
            <a:avLst/>
          </a:prstGeom>
          <a:noFill/>
          <a:ln w="6350">
            <a:noFill/>
            <a:miter lim="800000"/>
            <a:headEnd type="none" w="sm" len="sm"/>
            <a:tailEnd type="none" w="sm" len="sm"/>
          </a:ln>
        </p:spPr>
      </p:pic>
      <p:pic>
        <p:nvPicPr>
          <p:cNvPr id="24582" name="Picture 5"/>
          <p:cNvPicPr>
            <a:picLocks noChangeAspect="1" noChangeArrowheads="1"/>
          </p:cNvPicPr>
          <p:nvPr/>
        </p:nvPicPr>
        <p:blipFill>
          <a:blip r:embed="rId4" cstate="print"/>
          <a:srcRect/>
          <a:stretch>
            <a:fillRect/>
          </a:stretch>
        </p:blipFill>
        <p:spPr bwMode="auto">
          <a:xfrm>
            <a:off x="684213" y="3536950"/>
            <a:ext cx="8208962" cy="2771775"/>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title"/>
          </p:nvPr>
        </p:nvSpPr>
        <p:spPr>
          <a:xfrm>
            <a:off x="647700" y="304800"/>
            <a:ext cx="8604250" cy="609600"/>
          </a:xfrm>
        </p:spPr>
        <p:txBody>
          <a:bodyPr/>
          <a:lstStyle/>
          <a:p>
            <a:pPr eaLnBrk="1" hangingPunct="1"/>
            <a:r>
              <a:rPr lang="en-GB" smtClean="0"/>
              <a:t>USRYIELD</a:t>
            </a:r>
            <a:endParaRPr lang="en-US" smtClean="0"/>
          </a:p>
        </p:txBody>
      </p:sp>
      <p:sp>
        <p:nvSpPr>
          <p:cNvPr id="25603" name="Rectangle 2"/>
          <p:cNvSpPr>
            <a:spLocks noGrp="1" noChangeArrowheads="1"/>
          </p:cNvSpPr>
          <p:nvPr>
            <p:ph idx="1"/>
          </p:nvPr>
        </p:nvSpPr>
        <p:spPr>
          <a:xfrm>
            <a:off x="539750" y="962044"/>
            <a:ext cx="8247092" cy="5110162"/>
          </a:xfrm>
        </p:spPr>
        <p:txBody>
          <a:bodyPr/>
          <a:lstStyle/>
          <a:p>
            <a:pPr algn="just" eaLnBrk="1" hangingPunct="1"/>
            <a:r>
              <a:rPr lang="en-US" dirty="0" smtClean="0"/>
              <a:t>While option USRBDX calculates angular distributions </a:t>
            </a:r>
            <a:r>
              <a:rPr lang="en-US" dirty="0" smtClean="0">
                <a:solidFill>
                  <a:srgbClr val="CC0000"/>
                </a:solidFill>
              </a:rPr>
              <a:t>WITH RESPECT TO THE NORMAL</a:t>
            </a:r>
            <a:r>
              <a:rPr lang="en-US" dirty="0" smtClean="0"/>
              <a:t> to the boundary at the point of crossing, </a:t>
            </a:r>
            <a:r>
              <a:rPr lang="en-US" dirty="0" smtClean="0">
                <a:solidFill>
                  <a:srgbClr val="800000"/>
                </a:solidFill>
              </a:rPr>
              <a:t>USRYIELD</a:t>
            </a:r>
            <a:r>
              <a:rPr lang="en-US" dirty="0" smtClean="0"/>
              <a:t>'s distributions are calculated </a:t>
            </a:r>
            <a:r>
              <a:rPr lang="en-US" dirty="0" smtClean="0">
                <a:solidFill>
                  <a:srgbClr val="CC0000"/>
                </a:solidFill>
              </a:rPr>
              <a:t>WITH RESPECT TO THE BEAM DIRECTION</a:t>
            </a:r>
            <a:r>
              <a:rPr lang="en-US" dirty="0" smtClean="0"/>
              <a:t> (or a different direction specified with </a:t>
            </a:r>
            <a:r>
              <a:rPr lang="en-US" dirty="0" smtClean="0">
                <a:solidFill>
                  <a:srgbClr val="800000"/>
                </a:solidFill>
              </a:rPr>
              <a:t>SDUM=BEAMDEF</a:t>
            </a:r>
            <a:r>
              <a:rPr lang="en-US" dirty="0" smtClean="0"/>
              <a:t>).</a:t>
            </a:r>
          </a:p>
          <a:p>
            <a:pPr algn="just" eaLnBrk="1" hangingPunct="1"/>
            <a:endParaRPr lang="en-US" sz="1800" i="1" dirty="0" smtClean="0">
              <a:solidFill>
                <a:srgbClr val="00CC00"/>
              </a:solidFill>
            </a:endParaRPr>
          </a:p>
          <a:p>
            <a:pPr algn="just" eaLnBrk="1" hangingPunct="1">
              <a:buFont typeface="Wingdings" pitchFamily="2" charset="2"/>
              <a:buNone/>
            </a:pPr>
            <a:endParaRPr lang="en-US" sz="1600" dirty="0" smtClean="0">
              <a:solidFill>
                <a:srgbClr val="000000"/>
              </a:solidFill>
              <a:latin typeface="Lucida Console" pitchFamily="49" charset="0"/>
            </a:endParaRPr>
          </a:p>
          <a:p>
            <a:pPr algn="just" eaLnBrk="1" hangingPunct="1">
              <a:buFont typeface="Wingdings" pitchFamily="2" charset="2"/>
              <a:buNone/>
            </a:pPr>
            <a:endParaRPr lang="en-US" sz="1600" dirty="0" smtClean="0">
              <a:solidFill>
                <a:srgbClr val="000000"/>
              </a:solidFill>
              <a:latin typeface="Lucida Console" pitchFamily="49" charset="0"/>
            </a:endParaRPr>
          </a:p>
          <a:p>
            <a:pPr algn="just" eaLnBrk="1" hangingPunct="1">
              <a:buFont typeface="Wingdings" pitchFamily="2" charset="2"/>
              <a:buNone/>
            </a:pPr>
            <a:endParaRPr lang="en-US" sz="1600" dirty="0" smtClean="0">
              <a:solidFill>
                <a:srgbClr val="000000"/>
              </a:solidFill>
              <a:latin typeface="Lucida Console" pitchFamily="49" charset="0"/>
            </a:endParaRPr>
          </a:p>
          <a:p>
            <a:pPr algn="just" eaLnBrk="1" hangingPunct="1">
              <a:buFont typeface="Wingdings" pitchFamily="2" charset="2"/>
              <a:buNone/>
            </a:pPr>
            <a:endParaRPr lang="en-US" sz="1600" dirty="0" smtClean="0">
              <a:solidFill>
                <a:srgbClr val="000000"/>
              </a:solidFill>
              <a:latin typeface="Lucida Console" pitchFamily="49" charset="0"/>
            </a:endParaRPr>
          </a:p>
          <a:p>
            <a:pPr algn="just" eaLnBrk="1" hangingPunct="1">
              <a:buFont typeface="Wingdings" pitchFamily="2" charset="2"/>
              <a:buNone/>
            </a:pPr>
            <a:endParaRPr lang="en-US" sz="1600" dirty="0" smtClean="0">
              <a:solidFill>
                <a:srgbClr val="000000"/>
              </a:solidFill>
              <a:latin typeface="Lucida Console" pitchFamily="49" charset="0"/>
            </a:endParaRPr>
          </a:p>
          <a:p>
            <a:pPr algn="just" eaLnBrk="1" hangingPunct="1">
              <a:buFont typeface="Wingdings" pitchFamily="2" charset="2"/>
              <a:buNone/>
            </a:pPr>
            <a:endParaRPr lang="en-US" sz="1600" dirty="0" smtClean="0">
              <a:solidFill>
                <a:srgbClr val="000000"/>
              </a:solidFill>
              <a:latin typeface="Lucida Console" pitchFamily="49" charset="0"/>
            </a:endParaRPr>
          </a:p>
          <a:p>
            <a:pPr algn="just" eaLnBrk="1" hangingPunct="1"/>
            <a:r>
              <a:rPr lang="en-US" dirty="0" smtClean="0"/>
              <a:t>Only one interval is possible for the second variable, BUT </a:t>
            </a:r>
            <a:br>
              <a:rPr lang="en-US" dirty="0" smtClean="0"/>
            </a:br>
            <a:r>
              <a:rPr lang="en-US" dirty="0" smtClean="0">
                <a:solidFill>
                  <a:srgbClr val="800000"/>
                </a:solidFill>
              </a:rPr>
              <a:t>results are normalized as Double Differential:</a:t>
            </a:r>
            <a:br>
              <a:rPr lang="en-US" dirty="0" smtClean="0">
                <a:solidFill>
                  <a:srgbClr val="800000"/>
                </a:solidFill>
              </a:rPr>
            </a:br>
            <a:r>
              <a:rPr lang="en-US" dirty="0" smtClean="0">
                <a:solidFill>
                  <a:srgbClr val="800000"/>
                </a:solidFill>
              </a:rPr>
              <a:t>(in this case, particles/</a:t>
            </a:r>
            <a:r>
              <a:rPr lang="en-US" dirty="0" err="1" smtClean="0">
                <a:solidFill>
                  <a:srgbClr val="800000"/>
                </a:solidFill>
              </a:rPr>
              <a:t>GeV</a:t>
            </a:r>
            <a:r>
              <a:rPr lang="en-US" dirty="0" smtClean="0">
                <a:solidFill>
                  <a:srgbClr val="800000"/>
                </a:solidFill>
              </a:rPr>
              <a:t>/</a:t>
            </a:r>
            <a:r>
              <a:rPr lang="en-US" dirty="0" err="1" smtClean="0">
                <a:solidFill>
                  <a:srgbClr val="800000"/>
                </a:solidFill>
              </a:rPr>
              <a:t>sr</a:t>
            </a:r>
            <a:r>
              <a:rPr lang="en-US" dirty="0" smtClean="0">
                <a:solidFill>
                  <a:srgbClr val="800000"/>
                </a:solidFill>
              </a:rPr>
              <a:t>)</a:t>
            </a:r>
          </a:p>
          <a:p>
            <a:pPr algn="just" eaLnBrk="1" hangingPunct="1"/>
            <a:endParaRPr lang="en-US" dirty="0" smtClean="0"/>
          </a:p>
          <a:p>
            <a:pPr algn="just" eaLnBrk="1" hangingPunct="1">
              <a:buFont typeface="Wingdings" pitchFamily="2" charset="2"/>
              <a:buNone/>
            </a:pPr>
            <a:endParaRPr lang="en-US" sz="1600" dirty="0" smtClean="0">
              <a:solidFill>
                <a:srgbClr val="000000"/>
              </a:solidFill>
              <a:latin typeface="Lucida Console" pitchFamily="49" charset="0"/>
            </a:endParaRPr>
          </a:p>
        </p:txBody>
      </p:sp>
      <p:sp>
        <p:nvSpPr>
          <p:cNvPr id="25602" name="Rectangle 12"/>
          <p:cNvSpPr>
            <a:spLocks noGrp="1" noChangeArrowheads="1"/>
          </p:cNvSpPr>
          <p:nvPr>
            <p:ph type="sldNum" sz="quarter" idx="11"/>
          </p:nvPr>
        </p:nvSpPr>
        <p:spPr>
          <a:noFill/>
        </p:spPr>
        <p:txBody>
          <a:bodyPr/>
          <a:lstStyle/>
          <a:p>
            <a:fld id="{E8A29C14-5B32-46A5-891A-659903C25F91}" type="slidenum">
              <a:rPr lang="en-US" smtClean="0"/>
              <a:pPr/>
              <a:t>23</a:t>
            </a:fld>
            <a:endParaRPr lang="en-US" smtClean="0"/>
          </a:p>
        </p:txBody>
      </p:sp>
      <p:sp>
        <p:nvSpPr>
          <p:cNvPr id="25605" name="Text Box 8"/>
          <p:cNvSpPr txBox="1">
            <a:spLocks noChangeArrowheads="1"/>
          </p:cNvSpPr>
          <p:nvPr/>
        </p:nvSpPr>
        <p:spPr bwMode="auto">
          <a:xfrm>
            <a:off x="4522818" y="5424509"/>
            <a:ext cx="4406900" cy="1076325"/>
          </a:xfrm>
          <a:prstGeom prst="rect">
            <a:avLst/>
          </a:prstGeom>
          <a:noFill/>
          <a:ln w="6350">
            <a:solidFill>
              <a:srgbClr val="FF0000"/>
            </a:solidFill>
            <a:miter lim="800000"/>
            <a:headEnd type="none" w="sm" len="sm"/>
            <a:tailEnd type="none" w="sm" len="sm"/>
          </a:ln>
        </p:spPr>
        <p:txBody>
          <a:bodyPr>
            <a:spAutoFit/>
          </a:bodyPr>
          <a:lstStyle/>
          <a:p>
            <a:pPr algn="ctr"/>
            <a:r>
              <a:rPr lang="en-US" sz="1600" b="1" dirty="0">
                <a:solidFill>
                  <a:srgbClr val="FF0000"/>
                </a:solidFill>
              </a:rPr>
              <a:t>WARNING!!</a:t>
            </a:r>
          </a:p>
          <a:p>
            <a:pPr algn="ctr"/>
            <a:r>
              <a:rPr lang="en-US" sz="1600" b="1" dirty="0">
                <a:solidFill>
                  <a:srgbClr val="FF0000"/>
                </a:solidFill>
              </a:rPr>
              <a:t>Use WHAT(6) = 3 for plain double differential yield, the DEFAULT is plain double-differential cross section !!</a:t>
            </a:r>
            <a:endParaRPr lang="en-US" sz="1600" dirty="0">
              <a:solidFill>
                <a:srgbClr val="FF0000"/>
              </a:solidFill>
            </a:endParaRPr>
          </a:p>
        </p:txBody>
      </p:sp>
      <p:sp>
        <p:nvSpPr>
          <p:cNvPr id="25606" name="Line 7"/>
          <p:cNvSpPr>
            <a:spLocks noChangeShapeType="1"/>
          </p:cNvSpPr>
          <p:nvPr/>
        </p:nvSpPr>
        <p:spPr bwMode="auto">
          <a:xfrm flipV="1">
            <a:off x="7258080" y="4143403"/>
            <a:ext cx="623909" cy="1233480"/>
          </a:xfrm>
          <a:prstGeom prst="line">
            <a:avLst/>
          </a:prstGeom>
          <a:noFill/>
          <a:ln w="6350">
            <a:solidFill>
              <a:srgbClr val="FF0000"/>
            </a:solidFill>
            <a:round/>
            <a:headEnd type="none" w="sm" len="sm"/>
            <a:tailEnd type="triangle" w="sm" len="sm"/>
          </a:ln>
        </p:spPr>
        <p:txBody>
          <a:bodyPr/>
          <a:lstStyle/>
          <a:p>
            <a:endParaRPr lang="it-IT"/>
          </a:p>
        </p:txBody>
      </p:sp>
      <p:sp>
        <p:nvSpPr>
          <p:cNvPr id="25607" name="Text Box 8"/>
          <p:cNvSpPr txBox="1">
            <a:spLocks noChangeArrowheads="1"/>
          </p:cNvSpPr>
          <p:nvPr/>
        </p:nvSpPr>
        <p:spPr bwMode="auto">
          <a:xfrm>
            <a:off x="4427538" y="142852"/>
            <a:ext cx="4406900" cy="587375"/>
          </a:xfrm>
          <a:prstGeom prst="rect">
            <a:avLst/>
          </a:prstGeom>
          <a:noFill/>
          <a:ln w="6350">
            <a:solidFill>
              <a:srgbClr val="FF0000"/>
            </a:solidFill>
            <a:miter lim="800000"/>
            <a:headEnd type="none" w="sm" len="sm"/>
            <a:tailEnd type="none" w="sm" len="sm"/>
          </a:ln>
        </p:spPr>
        <p:txBody>
          <a:bodyPr>
            <a:spAutoFit/>
          </a:bodyPr>
          <a:lstStyle/>
          <a:p>
            <a:pPr algn="ctr"/>
            <a:r>
              <a:rPr lang="en-US" sz="1600" b="1">
                <a:solidFill>
                  <a:srgbClr val="FF0000"/>
                </a:solidFill>
              </a:rPr>
              <a:t>WARNING!! calculating a cross section has no meaning in case of a thick target</a:t>
            </a:r>
            <a:r>
              <a:rPr lang="en-US" sz="1600">
                <a:solidFill>
                  <a:srgbClr val="FF0000"/>
                </a:solidFill>
              </a:rPr>
              <a:t>.</a:t>
            </a:r>
          </a:p>
        </p:txBody>
      </p:sp>
      <p:sp>
        <p:nvSpPr>
          <p:cNvPr id="9" name="Rectangle 8"/>
          <p:cNvSpPr/>
          <p:nvPr/>
        </p:nvSpPr>
        <p:spPr>
          <a:xfrm>
            <a:off x="500034" y="2714620"/>
            <a:ext cx="8501122" cy="1384995"/>
          </a:xfrm>
          <a:prstGeom prst="rect">
            <a:avLst/>
          </a:prstGeom>
        </p:spPr>
        <p:txBody>
          <a:bodyPr wrap="square">
            <a:spAutoFit/>
          </a:bodyPr>
          <a:lstStyle/>
          <a:p>
            <a:pPr lvl="0" algn="just" eaLnBrk="0" hangingPunct="0"/>
            <a:r>
              <a:rPr lang="fr-FR" sz="1400" b="1" dirty="0" smtClean="0">
                <a:solidFill>
                  <a:schemeClr val="bg2">
                    <a:lumMod val="50000"/>
                  </a:schemeClr>
                </a:solidFill>
                <a:latin typeface="Courier New" pitchFamily="49" charset="0"/>
                <a:cs typeface="Courier New" pitchFamily="49" charset="0"/>
              </a:rPr>
              <a:t>*    124 = 24 + 1 * 100 =&gt; polar angle (in </a:t>
            </a:r>
            <a:r>
              <a:rPr lang="fr-FR" sz="1400" b="1" dirty="0" err="1" smtClean="0">
                <a:solidFill>
                  <a:schemeClr val="bg2">
                    <a:lumMod val="50000"/>
                  </a:schemeClr>
                </a:solidFill>
                <a:latin typeface="Courier New" pitchFamily="49" charset="0"/>
                <a:cs typeface="Courier New" pitchFamily="49" charset="0"/>
              </a:rPr>
              <a:t>degrees</a:t>
            </a:r>
            <a:r>
              <a:rPr lang="fr-FR" sz="1400" b="1" dirty="0" smtClean="0">
                <a:solidFill>
                  <a:schemeClr val="bg2">
                    <a:lumMod val="50000"/>
                  </a:schemeClr>
                </a:solidFill>
                <a:latin typeface="Courier New" pitchFamily="49" charset="0"/>
                <a:cs typeface="Courier New" pitchFamily="49" charset="0"/>
              </a:rPr>
              <a:t>) and </a:t>
            </a:r>
            <a:r>
              <a:rPr lang="fr-FR" sz="1400" b="1" dirty="0" err="1" smtClean="0">
                <a:solidFill>
                  <a:schemeClr val="bg2">
                    <a:lumMod val="50000"/>
                  </a:schemeClr>
                </a:solidFill>
                <a:latin typeface="Courier New" pitchFamily="49" charset="0"/>
                <a:cs typeface="Courier New" pitchFamily="49" charset="0"/>
              </a:rPr>
              <a:t>kinetic</a:t>
            </a:r>
            <a:r>
              <a:rPr lang="fr-FR" sz="1400" b="1" dirty="0" smtClean="0">
                <a:solidFill>
                  <a:schemeClr val="bg2">
                    <a:lumMod val="50000"/>
                  </a:schemeClr>
                </a:solidFill>
                <a:latin typeface="Courier New" pitchFamily="49" charset="0"/>
                <a:cs typeface="Courier New" pitchFamily="49" charset="0"/>
              </a:rPr>
              <a:t> </a:t>
            </a:r>
            <a:r>
              <a:rPr lang="fr-FR" sz="1400" b="1" dirty="0" err="1" smtClean="0">
                <a:solidFill>
                  <a:schemeClr val="bg2">
                    <a:lumMod val="50000"/>
                  </a:schemeClr>
                </a:solidFill>
                <a:latin typeface="Courier New" pitchFamily="49" charset="0"/>
                <a:cs typeface="Courier New" pitchFamily="49" charset="0"/>
              </a:rPr>
              <a:t>energy</a:t>
            </a:r>
            <a:endParaRPr lang="fr-FR" sz="1400" b="1" dirty="0" smtClean="0">
              <a:solidFill>
                <a:schemeClr val="bg2">
                  <a:lumMod val="50000"/>
                </a:schemeClr>
              </a:solidFill>
              <a:latin typeface="Courier New" pitchFamily="49" charset="0"/>
              <a:cs typeface="Courier New" pitchFamily="49" charset="0"/>
            </a:endParaRPr>
          </a:p>
          <a:p>
            <a:pPr lvl="0" algn="just" eaLnBrk="0" hangingPunct="0"/>
            <a:r>
              <a:rPr lang="fr-FR" sz="1400" b="1" dirty="0" smtClean="0">
                <a:solidFill>
                  <a:schemeClr val="bg2">
                    <a:lumMod val="50000"/>
                  </a:schemeClr>
                </a:solidFill>
                <a:latin typeface="Courier New" pitchFamily="49" charset="0"/>
                <a:cs typeface="Courier New" pitchFamily="49" charset="0"/>
              </a:rPr>
              <a:t>*                              </a:t>
            </a:r>
            <a:r>
              <a:rPr lang="fr-FR" sz="1400" b="1" dirty="0" err="1" smtClean="0">
                <a:solidFill>
                  <a:schemeClr val="bg2">
                    <a:lumMod val="50000"/>
                  </a:schemeClr>
                </a:solidFill>
                <a:latin typeface="Courier New" pitchFamily="49" charset="0"/>
                <a:cs typeface="Courier New" pitchFamily="49" charset="0"/>
              </a:rPr>
              <a:t>out.unit</a:t>
            </a:r>
            <a:r>
              <a:rPr lang="fr-FR" sz="1400" b="1" dirty="0" smtClean="0">
                <a:solidFill>
                  <a:schemeClr val="bg2">
                    <a:lumMod val="50000"/>
                  </a:schemeClr>
                </a:solidFill>
                <a:latin typeface="Courier New" pitchFamily="49" charset="0"/>
                <a:cs typeface="Courier New" pitchFamily="49" charset="0"/>
              </a:rPr>
              <a:t>       Reg1      Reg2      </a:t>
            </a:r>
            <a:r>
              <a:rPr lang="fr-FR" sz="1400" b="1" dirty="0" err="1" smtClean="0">
                <a:solidFill>
                  <a:schemeClr val="bg2">
                    <a:lumMod val="50000"/>
                  </a:schemeClr>
                </a:solidFill>
                <a:latin typeface="Courier New" pitchFamily="49" charset="0"/>
                <a:cs typeface="Courier New" pitchFamily="49" charset="0"/>
              </a:rPr>
              <a:t>Norm</a:t>
            </a:r>
            <a:endParaRPr lang="fr-FR" sz="1400" b="1" dirty="0" smtClean="0">
              <a:solidFill>
                <a:schemeClr val="bg2">
                  <a:lumMod val="50000"/>
                </a:schemeClr>
              </a:solidFill>
              <a:latin typeface="Courier New" pitchFamily="49" charset="0"/>
              <a:cs typeface="Courier New" pitchFamily="49" charset="0"/>
            </a:endParaRPr>
          </a:p>
          <a:p>
            <a:pPr lvl="0" algn="just" eaLnBrk="0" hangingPunct="0"/>
            <a:r>
              <a:rPr lang="fr-FR" sz="1400" b="1" dirty="0" smtClean="0">
                <a:solidFill>
                  <a:schemeClr val="bg2">
                    <a:lumMod val="50000"/>
                  </a:schemeClr>
                </a:solidFill>
                <a:latin typeface="Courier New" pitchFamily="49" charset="0"/>
                <a:cs typeface="Courier New" pitchFamily="49" charset="0"/>
              </a:rPr>
              <a:t>*               </a:t>
            </a:r>
            <a:r>
              <a:rPr lang="fr-FR" sz="1400" b="1" dirty="0" err="1" smtClean="0">
                <a:solidFill>
                  <a:schemeClr val="bg2">
                    <a:lumMod val="50000"/>
                  </a:schemeClr>
                </a:solidFill>
                <a:latin typeface="Courier New" pitchFamily="49" charset="0"/>
                <a:cs typeface="Courier New" pitchFamily="49" charset="0"/>
              </a:rPr>
              <a:t>Amax</a:t>
            </a:r>
            <a:r>
              <a:rPr lang="fr-FR" sz="1400" b="1" dirty="0" smtClean="0">
                <a:solidFill>
                  <a:schemeClr val="bg2">
                    <a:lumMod val="50000"/>
                  </a:schemeClr>
                </a:solidFill>
                <a:latin typeface="Courier New" pitchFamily="49" charset="0"/>
                <a:cs typeface="Courier New" pitchFamily="49" charset="0"/>
              </a:rPr>
              <a:t>      Amin   #</a:t>
            </a:r>
            <a:r>
              <a:rPr lang="fr-FR" sz="1400" b="1" dirty="0" err="1" smtClean="0">
                <a:solidFill>
                  <a:schemeClr val="bg2">
                    <a:lumMod val="50000"/>
                  </a:schemeClr>
                </a:solidFill>
                <a:latin typeface="Courier New" pitchFamily="49" charset="0"/>
                <a:cs typeface="Courier New" pitchFamily="49" charset="0"/>
              </a:rPr>
              <a:t>Abins</a:t>
            </a:r>
            <a:r>
              <a:rPr lang="fr-FR" sz="1400" b="1" dirty="0" smtClean="0">
                <a:solidFill>
                  <a:schemeClr val="bg2">
                    <a:lumMod val="50000"/>
                  </a:schemeClr>
                </a:solidFill>
                <a:latin typeface="Courier New" pitchFamily="49" charset="0"/>
                <a:cs typeface="Courier New" pitchFamily="49" charset="0"/>
              </a:rPr>
              <a:t>       </a:t>
            </a:r>
            <a:r>
              <a:rPr lang="fr-FR" sz="1400" b="1" dirty="0" err="1" smtClean="0">
                <a:solidFill>
                  <a:schemeClr val="bg2">
                    <a:lumMod val="50000"/>
                  </a:schemeClr>
                </a:solidFill>
                <a:latin typeface="Courier New" pitchFamily="49" charset="0"/>
                <a:cs typeface="Courier New" pitchFamily="49" charset="0"/>
              </a:rPr>
              <a:t>Emax</a:t>
            </a:r>
            <a:r>
              <a:rPr lang="fr-FR" sz="1400" b="1" dirty="0" smtClean="0">
                <a:solidFill>
                  <a:schemeClr val="bg2">
                    <a:lumMod val="50000"/>
                  </a:schemeClr>
                </a:solidFill>
                <a:latin typeface="Courier New" pitchFamily="49" charset="0"/>
                <a:cs typeface="Courier New" pitchFamily="49" charset="0"/>
              </a:rPr>
              <a:t>      Emin </a:t>
            </a:r>
            <a:r>
              <a:rPr lang="fr-FR" sz="1400" b="1" dirty="0" err="1" smtClean="0">
                <a:solidFill>
                  <a:schemeClr val="bg2">
                    <a:lumMod val="50000"/>
                  </a:schemeClr>
                </a:solidFill>
                <a:latin typeface="Courier New" pitchFamily="49" charset="0"/>
                <a:cs typeface="Courier New" pitchFamily="49" charset="0"/>
              </a:rPr>
              <a:t>dbl.differential</a:t>
            </a:r>
            <a:endParaRPr lang="fr-FR" sz="1400" b="1" dirty="0" smtClean="0">
              <a:solidFill>
                <a:schemeClr val="bg2">
                  <a:lumMod val="50000"/>
                </a:schemeClr>
              </a:solidFill>
              <a:latin typeface="Courier New" pitchFamily="49" charset="0"/>
              <a:cs typeface="Courier New" pitchFamily="49" charset="0"/>
            </a:endParaRPr>
          </a:p>
          <a:p>
            <a:pPr algn="just" eaLnBrk="0" hangingPunct="0"/>
            <a:r>
              <a:rPr lang="fr-FR" sz="1400" b="1" dirty="0" smtClean="0">
                <a:solidFill>
                  <a:schemeClr val="bg2">
                    <a:lumMod val="50000"/>
                  </a:schemeClr>
                </a:solidFill>
                <a:latin typeface="Courier New" pitchFamily="49" charset="0"/>
                <a:cs typeface="Courier New" pitchFamily="49" charset="0"/>
              </a:rPr>
              <a:t>*   +    1    +    2    +    3    +    4    +    5    +    6    +    7    +</a:t>
            </a:r>
          </a:p>
          <a:p>
            <a:pPr lvl="0" algn="just" eaLnBrk="0" hangingPunct="0"/>
            <a:r>
              <a:rPr lang="fr-FR" sz="1400" b="1" dirty="0" smtClean="0">
                <a:solidFill>
                  <a:srgbClr val="C00000"/>
                </a:solidFill>
                <a:latin typeface="Courier New" pitchFamily="49" charset="0"/>
                <a:cs typeface="Courier New" pitchFamily="49" charset="0"/>
              </a:rPr>
              <a:t>USRYIELD</a:t>
            </a:r>
            <a:r>
              <a:rPr lang="fr-FR" sz="1400" b="1" dirty="0" smtClean="0">
                <a:solidFill>
                  <a:schemeClr val="bg2">
                    <a:lumMod val="50000"/>
                  </a:schemeClr>
                </a:solidFill>
                <a:latin typeface="Courier New" pitchFamily="49" charset="0"/>
                <a:cs typeface="Courier New" pitchFamily="49" charset="0"/>
              </a:rPr>
              <a:t>       124.0   PIONS+-      -57.    TARGS3     INAIR       1.0</a:t>
            </a:r>
            <a:r>
              <a:rPr lang="fr-FR" sz="1400" b="1" dirty="0" smtClean="0">
                <a:solidFill>
                  <a:srgbClr val="C00000"/>
                </a:solidFill>
                <a:latin typeface="Courier New" pitchFamily="49" charset="0"/>
                <a:cs typeface="Courier New" pitchFamily="49" charset="0"/>
              </a:rPr>
              <a:t>YieAng</a:t>
            </a:r>
          </a:p>
          <a:p>
            <a:pPr lvl="0" algn="just" eaLnBrk="0" hangingPunct="0"/>
            <a:r>
              <a:rPr lang="fr-FR" sz="1400" b="1" dirty="0" smtClean="0">
                <a:solidFill>
                  <a:srgbClr val="C00000"/>
                </a:solidFill>
                <a:latin typeface="Courier New" pitchFamily="49" charset="0"/>
                <a:cs typeface="Courier New" pitchFamily="49" charset="0"/>
              </a:rPr>
              <a:t>USRYIELD</a:t>
            </a:r>
            <a:r>
              <a:rPr lang="fr-FR" sz="1400" b="1" dirty="0" smtClean="0">
                <a:solidFill>
                  <a:schemeClr val="bg2">
                    <a:lumMod val="50000"/>
                  </a:schemeClr>
                </a:solidFill>
                <a:latin typeface="Courier New" pitchFamily="49" charset="0"/>
                <a:cs typeface="Courier New" pitchFamily="49" charset="0"/>
              </a:rPr>
              <a:t>       180.0       0.0       18.      10.0       0.0       3.0</a:t>
            </a:r>
            <a:r>
              <a:rPr lang="fr-FR" sz="1400" b="1" dirty="0" smtClean="0">
                <a:solidFill>
                  <a:srgbClr val="C00000"/>
                </a:solidFill>
                <a:latin typeface="Courier New" pitchFamily="49" charset="0"/>
                <a:cs typeface="Courier New" pitchFamily="49" charset="0"/>
              </a:rPr>
              <a:t>&amp;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title"/>
          </p:nvPr>
        </p:nvSpPr>
        <p:spPr>
          <a:xfrm>
            <a:off x="647700" y="304800"/>
            <a:ext cx="8604250" cy="609600"/>
          </a:xfrm>
        </p:spPr>
        <p:txBody>
          <a:bodyPr/>
          <a:lstStyle/>
          <a:p>
            <a:pPr eaLnBrk="1" hangingPunct="1"/>
            <a:r>
              <a:rPr lang="en-GB" smtClean="0"/>
              <a:t>USRYIELD -&gt; The Result</a:t>
            </a:r>
            <a:endParaRPr lang="en-US" smtClean="0"/>
          </a:p>
        </p:txBody>
      </p:sp>
      <p:sp>
        <p:nvSpPr>
          <p:cNvPr id="26627" name="Rectangle 2"/>
          <p:cNvSpPr>
            <a:spLocks noGrp="1" noChangeArrowheads="1"/>
          </p:cNvSpPr>
          <p:nvPr>
            <p:ph idx="1"/>
          </p:nvPr>
        </p:nvSpPr>
        <p:spPr>
          <a:xfrm>
            <a:off x="520700" y="1055688"/>
            <a:ext cx="8496300" cy="5613400"/>
          </a:xfrm>
        </p:spPr>
        <p:txBody>
          <a:bodyPr/>
          <a:lstStyle/>
          <a:p>
            <a:pPr eaLnBrk="1" hangingPunct="1"/>
            <a:r>
              <a:rPr lang="en-GB" smtClean="0"/>
              <a:t>pion angular distribution</a:t>
            </a:r>
          </a:p>
        </p:txBody>
      </p:sp>
      <p:sp>
        <p:nvSpPr>
          <p:cNvPr id="26626" name="Rectangle 12"/>
          <p:cNvSpPr>
            <a:spLocks noGrp="1" noChangeArrowheads="1"/>
          </p:cNvSpPr>
          <p:nvPr>
            <p:ph type="sldNum" sz="quarter" idx="11"/>
          </p:nvPr>
        </p:nvSpPr>
        <p:spPr>
          <a:noFill/>
        </p:spPr>
        <p:txBody>
          <a:bodyPr/>
          <a:lstStyle/>
          <a:p>
            <a:fld id="{6A8A95D5-8578-4221-920E-961B29EB783A}" type="slidenum">
              <a:rPr lang="en-US" smtClean="0"/>
              <a:pPr/>
              <a:t>24</a:t>
            </a:fld>
            <a:endParaRPr lang="en-US" smtClean="0"/>
          </a:p>
        </p:txBody>
      </p:sp>
      <p:pic>
        <p:nvPicPr>
          <p:cNvPr id="26629" name="Picture 5"/>
          <p:cNvPicPr>
            <a:picLocks noChangeAspect="1" noChangeArrowheads="1"/>
          </p:cNvPicPr>
          <p:nvPr/>
        </p:nvPicPr>
        <p:blipFill>
          <a:blip r:embed="rId3" cstate="print"/>
          <a:srcRect/>
          <a:stretch>
            <a:fillRect/>
          </a:stretch>
        </p:blipFill>
        <p:spPr bwMode="auto">
          <a:xfrm>
            <a:off x="1042988" y="1484313"/>
            <a:ext cx="7058025" cy="4818062"/>
          </a:xfrm>
          <a:prstGeom prst="rect">
            <a:avLst/>
          </a:prstGeom>
          <a:noFill/>
          <a:ln w="6350">
            <a:noFill/>
            <a:miter lim="800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title"/>
          </p:nvPr>
        </p:nvSpPr>
        <p:spPr>
          <a:xfrm>
            <a:off x="647700" y="304800"/>
            <a:ext cx="8604250" cy="609600"/>
          </a:xfrm>
        </p:spPr>
        <p:txBody>
          <a:bodyPr/>
          <a:lstStyle/>
          <a:p>
            <a:pPr eaLnBrk="1" hangingPunct="1"/>
            <a:r>
              <a:rPr lang="en-GB" smtClean="0"/>
              <a:t>Standard Postprocessing Programs</a:t>
            </a:r>
            <a:endParaRPr lang="en-US" smtClean="0"/>
          </a:p>
        </p:txBody>
      </p:sp>
      <p:sp>
        <p:nvSpPr>
          <p:cNvPr id="27651" name="Rectangle 2"/>
          <p:cNvSpPr>
            <a:spLocks noGrp="1" noChangeArrowheads="1"/>
          </p:cNvSpPr>
          <p:nvPr>
            <p:ph idx="1"/>
          </p:nvPr>
        </p:nvSpPr>
        <p:spPr>
          <a:xfrm>
            <a:off x="539750" y="908050"/>
            <a:ext cx="8496300" cy="5613400"/>
          </a:xfrm>
        </p:spPr>
        <p:txBody>
          <a:bodyPr/>
          <a:lstStyle/>
          <a:p>
            <a:pPr eaLnBrk="1" hangingPunct="1">
              <a:lnSpc>
                <a:spcPct val="90000"/>
              </a:lnSpc>
            </a:pPr>
            <a:r>
              <a:rPr lang="en-GB" smtClean="0"/>
              <a:t>To analyze the results of the different scoring options, several programs are available</a:t>
            </a:r>
          </a:p>
          <a:p>
            <a:pPr eaLnBrk="1" hangingPunct="1">
              <a:lnSpc>
                <a:spcPct val="90000"/>
              </a:lnSpc>
            </a:pPr>
            <a:r>
              <a:rPr lang="en-GB" smtClean="0"/>
              <a:t>The most powerful ones are kept in </a:t>
            </a:r>
            <a:r>
              <a:rPr lang="en-GB" smtClean="0">
                <a:solidFill>
                  <a:srgbClr val="448854"/>
                </a:solidFill>
              </a:rPr>
              <a:t>$FLUPRO/flutil</a:t>
            </a:r>
            <a:r>
              <a:rPr lang="en-GB" smtClean="0"/>
              <a:t>. </a:t>
            </a:r>
          </a:p>
          <a:p>
            <a:pPr eaLnBrk="1" hangingPunct="1">
              <a:lnSpc>
                <a:spcPct val="90000"/>
              </a:lnSpc>
            </a:pPr>
            <a:r>
              <a:rPr lang="en-GB" smtClean="0"/>
              <a:t>They assume that the </a:t>
            </a:r>
            <a:r>
              <a:rPr lang="en-GB" b="1" u="sng" smtClean="0"/>
              <a:t>estimator files are unformatted</a:t>
            </a:r>
            <a:r>
              <a:rPr lang="en-GB" smtClean="0"/>
              <a:t>, and can calculate standard deviations and integral values over many cycles:</a:t>
            </a:r>
          </a:p>
          <a:p>
            <a:pPr lvl="1" eaLnBrk="1" hangingPunct="1">
              <a:lnSpc>
                <a:spcPct val="90000"/>
              </a:lnSpc>
            </a:pPr>
            <a:r>
              <a:rPr lang="en-GB" sz="1800" smtClean="0">
                <a:solidFill>
                  <a:srgbClr val="800000"/>
                </a:solidFill>
              </a:rPr>
              <a:t>ustsuw.f</a:t>
            </a:r>
            <a:r>
              <a:rPr lang="en-GB" sz="1800" smtClean="0"/>
              <a:t> to analyze </a:t>
            </a:r>
            <a:r>
              <a:rPr lang="en-GB" sz="1800" smtClean="0">
                <a:solidFill>
                  <a:srgbClr val="800000"/>
                </a:solidFill>
              </a:rPr>
              <a:t>USRTRACK</a:t>
            </a:r>
            <a:r>
              <a:rPr lang="en-GB" sz="1800" smtClean="0"/>
              <a:t> and </a:t>
            </a:r>
            <a:r>
              <a:rPr lang="en-GB" sz="1800" smtClean="0">
                <a:solidFill>
                  <a:srgbClr val="800000"/>
                </a:solidFill>
              </a:rPr>
              <a:t>USRCOLL</a:t>
            </a:r>
            <a:r>
              <a:rPr lang="en-GB" sz="1800" smtClean="0"/>
              <a:t> outputs</a:t>
            </a:r>
          </a:p>
          <a:p>
            <a:pPr lvl="1" eaLnBrk="1" hangingPunct="1">
              <a:lnSpc>
                <a:spcPct val="90000"/>
              </a:lnSpc>
            </a:pPr>
            <a:r>
              <a:rPr lang="en-GB" sz="1800" smtClean="0">
                <a:solidFill>
                  <a:srgbClr val="800000"/>
                </a:solidFill>
              </a:rPr>
              <a:t>usxsuw.f</a:t>
            </a:r>
            <a:r>
              <a:rPr lang="en-GB" sz="1800" smtClean="0"/>
              <a:t> to analyze </a:t>
            </a:r>
            <a:r>
              <a:rPr lang="en-GB" sz="1800" smtClean="0">
                <a:solidFill>
                  <a:srgbClr val="800000"/>
                </a:solidFill>
              </a:rPr>
              <a:t>USRBDX</a:t>
            </a:r>
            <a:r>
              <a:rPr lang="en-GB" sz="1800" smtClean="0"/>
              <a:t> outputs</a:t>
            </a:r>
          </a:p>
          <a:p>
            <a:pPr lvl="1" eaLnBrk="1" hangingPunct="1">
              <a:lnSpc>
                <a:spcPct val="90000"/>
              </a:lnSpc>
            </a:pPr>
            <a:r>
              <a:rPr lang="en-GB" sz="1800" smtClean="0">
                <a:solidFill>
                  <a:srgbClr val="800000"/>
                </a:solidFill>
              </a:rPr>
              <a:t>usysuw.f</a:t>
            </a:r>
            <a:r>
              <a:rPr lang="en-GB" sz="1800" smtClean="0"/>
              <a:t> to analyze </a:t>
            </a:r>
            <a:r>
              <a:rPr lang="en-GB" sz="1800" smtClean="0">
                <a:solidFill>
                  <a:srgbClr val="800000"/>
                </a:solidFill>
              </a:rPr>
              <a:t>USRYIELD</a:t>
            </a:r>
            <a:r>
              <a:rPr lang="en-GB" sz="1800" smtClean="0"/>
              <a:t> outputs</a:t>
            </a:r>
          </a:p>
          <a:p>
            <a:pPr lvl="1" eaLnBrk="1" hangingPunct="1">
              <a:lnSpc>
                <a:spcPct val="90000"/>
              </a:lnSpc>
            </a:pPr>
            <a:r>
              <a:rPr lang="en-GB" sz="1800" smtClean="0">
                <a:solidFill>
                  <a:srgbClr val="800000"/>
                </a:solidFill>
              </a:rPr>
              <a:t>usbsuw.f</a:t>
            </a:r>
            <a:r>
              <a:rPr lang="en-GB" sz="1800" smtClean="0"/>
              <a:t> to analyze </a:t>
            </a:r>
            <a:r>
              <a:rPr lang="en-GB" sz="1800" smtClean="0">
                <a:solidFill>
                  <a:srgbClr val="800000"/>
                </a:solidFill>
              </a:rPr>
              <a:t>USRBIN</a:t>
            </a:r>
            <a:r>
              <a:rPr lang="en-GB" sz="1800" smtClean="0"/>
              <a:t> outputs</a:t>
            </a:r>
          </a:p>
          <a:p>
            <a:pPr lvl="1" eaLnBrk="1" hangingPunct="1">
              <a:lnSpc>
                <a:spcPct val="90000"/>
              </a:lnSpc>
            </a:pPr>
            <a:r>
              <a:rPr lang="en-GB" sz="1800" smtClean="0">
                <a:solidFill>
                  <a:srgbClr val="800000"/>
                </a:solidFill>
              </a:rPr>
              <a:t>usrsuw.f</a:t>
            </a:r>
            <a:r>
              <a:rPr lang="en-GB" sz="1800" smtClean="0"/>
              <a:t> to analyze </a:t>
            </a:r>
            <a:r>
              <a:rPr lang="en-GB" sz="1800" smtClean="0">
                <a:solidFill>
                  <a:srgbClr val="800000"/>
                </a:solidFill>
              </a:rPr>
              <a:t>RESNUCLEi</a:t>
            </a:r>
            <a:r>
              <a:rPr lang="en-GB" sz="1800" smtClean="0"/>
              <a:t> outputs</a:t>
            </a:r>
          </a:p>
          <a:p>
            <a:pPr eaLnBrk="1" hangingPunct="1">
              <a:lnSpc>
                <a:spcPct val="90000"/>
              </a:lnSpc>
            </a:pPr>
            <a:r>
              <a:rPr lang="en-GB" smtClean="0"/>
              <a:t>Each of these programs (except </a:t>
            </a:r>
            <a:r>
              <a:rPr lang="en-GB" smtClean="0">
                <a:solidFill>
                  <a:srgbClr val="800000"/>
                </a:solidFill>
              </a:rPr>
              <a:t>usbsuw</a:t>
            </a:r>
            <a:r>
              <a:rPr lang="en-GB" smtClean="0"/>
              <a:t>) produces three files:</a:t>
            </a:r>
          </a:p>
          <a:p>
            <a:pPr lvl="1" eaLnBrk="1" hangingPunct="1">
              <a:lnSpc>
                <a:spcPct val="90000"/>
              </a:lnSpc>
            </a:pPr>
            <a:r>
              <a:rPr lang="en-GB" sz="1800" smtClean="0"/>
              <a:t>a text file with extension </a:t>
            </a:r>
            <a:r>
              <a:rPr lang="en-GB" sz="1800" smtClean="0">
                <a:solidFill>
                  <a:srgbClr val="800000"/>
                </a:solidFill>
              </a:rPr>
              <a:t>_</a:t>
            </a:r>
            <a:r>
              <a:rPr lang="en-GB" sz="1800" i="1" smtClean="0">
                <a:solidFill>
                  <a:srgbClr val="800000"/>
                </a:solidFill>
              </a:rPr>
              <a:t>sum.lis</a:t>
            </a:r>
            <a:r>
              <a:rPr lang="en-GB" sz="1800" smtClean="0"/>
              <a:t> which contains averages, standard deviations, </a:t>
            </a:r>
            <a:r>
              <a:rPr lang="en-GB" sz="1800" b="1" smtClean="0"/>
              <a:t>cumulative (integral)</a:t>
            </a:r>
            <a:r>
              <a:rPr lang="en-GB" sz="1800" smtClean="0"/>
              <a:t> quantities</a:t>
            </a:r>
          </a:p>
          <a:p>
            <a:pPr lvl="1" eaLnBrk="1" hangingPunct="1">
              <a:lnSpc>
                <a:spcPct val="90000"/>
              </a:lnSpc>
            </a:pPr>
            <a:r>
              <a:rPr lang="en-GB" sz="1800" smtClean="0"/>
              <a:t>an unformatted file which can replace the </a:t>
            </a:r>
            <a:r>
              <a:rPr lang="en-GB" sz="1800" i="1" smtClean="0"/>
              <a:t>N</a:t>
            </a:r>
            <a:r>
              <a:rPr lang="en-GB" sz="1800" smtClean="0"/>
              <a:t> unformatted estimator files and can be used for further calculations</a:t>
            </a:r>
          </a:p>
          <a:p>
            <a:pPr lvl="1" eaLnBrk="1" hangingPunct="1">
              <a:lnSpc>
                <a:spcPct val="90000"/>
              </a:lnSpc>
            </a:pPr>
            <a:r>
              <a:rPr lang="en-GB" sz="1800" smtClean="0"/>
              <a:t>a text file with extension </a:t>
            </a:r>
            <a:r>
              <a:rPr lang="en-GB" sz="1800" i="1" smtClean="0">
                <a:solidFill>
                  <a:srgbClr val="800000"/>
                </a:solidFill>
              </a:rPr>
              <a:t>_tab.lis</a:t>
            </a:r>
            <a:r>
              <a:rPr lang="en-GB" sz="1800" smtClean="0"/>
              <a:t> to be easily readout by graphic codes</a:t>
            </a:r>
          </a:p>
          <a:p>
            <a:pPr eaLnBrk="1" hangingPunct="1">
              <a:lnSpc>
                <a:spcPct val="90000"/>
              </a:lnSpc>
              <a:buFont typeface="Wingdings" pitchFamily="2" charset="2"/>
              <a:buNone/>
            </a:pPr>
            <a:r>
              <a:rPr lang="en-GB" smtClean="0"/>
              <a:t>Simpler programs are also provided in the manual, as guides for users</a:t>
            </a:r>
          </a:p>
          <a:p>
            <a:pPr eaLnBrk="1" hangingPunct="1">
              <a:lnSpc>
                <a:spcPct val="90000"/>
              </a:lnSpc>
              <a:buFont typeface="Wingdings" pitchFamily="2" charset="2"/>
              <a:buNone/>
            </a:pPr>
            <a:r>
              <a:rPr lang="en-GB" smtClean="0"/>
              <a:t>who would like to write their own analysis program.</a:t>
            </a:r>
          </a:p>
          <a:p>
            <a:pPr eaLnBrk="1" hangingPunct="1">
              <a:lnSpc>
                <a:spcPct val="90000"/>
              </a:lnSpc>
            </a:pPr>
            <a:endParaRPr lang="en-GB" smtClean="0"/>
          </a:p>
        </p:txBody>
      </p:sp>
      <p:sp>
        <p:nvSpPr>
          <p:cNvPr id="27650" name="Rectangle 12"/>
          <p:cNvSpPr>
            <a:spLocks noGrp="1" noChangeArrowheads="1"/>
          </p:cNvSpPr>
          <p:nvPr>
            <p:ph type="sldNum" sz="quarter" idx="11"/>
          </p:nvPr>
        </p:nvSpPr>
        <p:spPr>
          <a:noFill/>
        </p:spPr>
        <p:txBody>
          <a:bodyPr/>
          <a:lstStyle/>
          <a:p>
            <a:fld id="{030B62DE-85DB-4E57-A8C4-BBEB78DE07F1}"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title"/>
          </p:nvPr>
        </p:nvSpPr>
        <p:spPr>
          <a:xfrm>
            <a:off x="647700" y="304800"/>
            <a:ext cx="8604250" cy="609600"/>
          </a:xfrm>
        </p:spPr>
        <p:txBody>
          <a:bodyPr/>
          <a:lstStyle/>
          <a:p>
            <a:pPr eaLnBrk="1" hangingPunct="1"/>
            <a:r>
              <a:rPr lang="en-GB" smtClean="0"/>
              <a:t>Standard Postprocessing Programs</a:t>
            </a:r>
            <a:endParaRPr lang="en-US" smtClean="0"/>
          </a:p>
        </p:txBody>
      </p:sp>
      <p:sp>
        <p:nvSpPr>
          <p:cNvPr id="28675" name="Rectangle 2"/>
          <p:cNvSpPr>
            <a:spLocks noGrp="1" noChangeArrowheads="1"/>
          </p:cNvSpPr>
          <p:nvPr>
            <p:ph idx="1"/>
          </p:nvPr>
        </p:nvSpPr>
        <p:spPr>
          <a:xfrm>
            <a:off x="571500" y="911225"/>
            <a:ext cx="8496300" cy="5613400"/>
          </a:xfrm>
        </p:spPr>
        <p:txBody>
          <a:bodyPr/>
          <a:lstStyle/>
          <a:p>
            <a:pPr eaLnBrk="1" hangingPunct="1">
              <a:lnSpc>
                <a:spcPct val="90000"/>
              </a:lnSpc>
            </a:pPr>
            <a:r>
              <a:rPr lang="en-GB" sz="1800" smtClean="0"/>
              <a:t>Example of </a:t>
            </a:r>
            <a:r>
              <a:rPr lang="en-GB" sz="1800" smtClean="0">
                <a:solidFill>
                  <a:srgbClr val="800000"/>
                </a:solidFill>
              </a:rPr>
              <a:t>sum.lis </a:t>
            </a:r>
            <a:r>
              <a:rPr lang="en-GB" sz="1800" smtClean="0"/>
              <a:t>for USRYIELD</a:t>
            </a:r>
          </a:p>
          <a:p>
            <a:pPr eaLnBrk="1" hangingPunct="1">
              <a:lnSpc>
                <a:spcPct val="90000"/>
              </a:lnSpc>
            </a:pPr>
            <a:endParaRPr lang="en-GB" sz="1800" smtClean="0"/>
          </a:p>
          <a:p>
            <a:pPr eaLnBrk="1" hangingPunct="1">
              <a:lnSpc>
                <a:spcPct val="90000"/>
              </a:lnSpc>
              <a:buFont typeface="Wingdings" pitchFamily="2" charset="2"/>
              <a:buNone/>
            </a:pPr>
            <a:r>
              <a:rPr lang="en-GB" sz="1600" smtClean="0">
                <a:solidFill>
                  <a:srgbClr val="000000"/>
                </a:solidFill>
                <a:latin typeface="Lucida Grande"/>
              </a:rPr>
              <a:t> </a:t>
            </a:r>
            <a:r>
              <a:rPr lang="en-GB" sz="1600" b="1" smtClean="0">
                <a:solidFill>
                  <a:srgbClr val="000000"/>
                </a:solidFill>
                <a:latin typeface="Lucida Grande"/>
              </a:rPr>
              <a:t>Detector n:  1  YieAng</a:t>
            </a:r>
          </a:p>
          <a:p>
            <a:pPr eaLnBrk="1" hangingPunct="1">
              <a:lnSpc>
                <a:spcPct val="90000"/>
              </a:lnSpc>
              <a:buFont typeface="Wingdings" pitchFamily="2" charset="2"/>
              <a:buNone/>
            </a:pPr>
            <a:r>
              <a:rPr lang="en-GB" sz="1600" b="1" smtClean="0">
                <a:solidFill>
                  <a:srgbClr val="000000"/>
                </a:solidFill>
                <a:latin typeface="Lucida Grande"/>
              </a:rPr>
              <a:t> (User norm:         1.  </a:t>
            </a:r>
          </a:p>
          <a:p>
            <a:pPr eaLnBrk="1" hangingPunct="1">
              <a:lnSpc>
                <a:spcPct val="90000"/>
              </a:lnSpc>
              <a:buFont typeface="Wingdings" pitchFamily="2" charset="2"/>
              <a:buNone/>
            </a:pPr>
            <a:r>
              <a:rPr lang="en-GB" sz="1600" b="1" smtClean="0">
                <a:solidFill>
                  <a:srgbClr val="000000"/>
                </a:solidFill>
                <a:latin typeface="Lucida Grande"/>
              </a:rPr>
              <a:t>  sigma:             1. mb</a:t>
            </a:r>
          </a:p>
          <a:p>
            <a:pPr eaLnBrk="1" hangingPunct="1">
              <a:lnSpc>
                <a:spcPct val="90000"/>
              </a:lnSpc>
              <a:buFont typeface="Wingdings" pitchFamily="2" charset="2"/>
              <a:buNone/>
            </a:pPr>
            <a:r>
              <a:rPr lang="en-GB" sz="1600" b="1" smtClean="0">
                <a:solidFill>
                  <a:srgbClr val="000000"/>
                </a:solidFill>
                <a:latin typeface="Lucida Grande"/>
              </a:rPr>
              <a:t>  distr. scored: 209   ,</a:t>
            </a:r>
          </a:p>
          <a:p>
            <a:pPr eaLnBrk="1" hangingPunct="1">
              <a:lnSpc>
                <a:spcPct val="90000"/>
              </a:lnSpc>
              <a:buFont typeface="Wingdings" pitchFamily="2" charset="2"/>
              <a:buNone/>
            </a:pPr>
            <a:r>
              <a:rPr lang="en-GB" sz="1600" b="1" smtClean="0">
                <a:solidFill>
                  <a:srgbClr val="000000"/>
                </a:solidFill>
                <a:latin typeface="Lucida Grande"/>
              </a:rPr>
              <a:t>  from reg. 4 to reg.  5 )</a:t>
            </a:r>
          </a:p>
          <a:p>
            <a:pPr eaLnBrk="1" hangingPunct="1">
              <a:lnSpc>
                <a:spcPct val="90000"/>
              </a:lnSpc>
              <a:buFont typeface="Wingdings" pitchFamily="2" charset="2"/>
              <a:buNone/>
            </a:pPr>
            <a:r>
              <a:rPr lang="en-GB" sz="1600" b="1" smtClean="0">
                <a:solidFill>
                  <a:srgbClr val="000000"/>
                </a:solidFill>
                <a:latin typeface="Lucida Grande"/>
              </a:rPr>
              <a:t>  linear 1st variable (x1) binning from   0.0000E+00 to  3.1416E+00    18 bins      </a:t>
            </a:r>
          </a:p>
          <a:p>
            <a:pPr eaLnBrk="1" hangingPunct="1">
              <a:lnSpc>
                <a:spcPct val="90000"/>
              </a:lnSpc>
              <a:buFont typeface="Wingdings" pitchFamily="2" charset="2"/>
              <a:buNone/>
            </a:pPr>
            <a:r>
              <a:rPr lang="en-GB" sz="1600" b="1" smtClean="0">
                <a:solidFill>
                  <a:srgbClr val="000000"/>
                </a:solidFill>
                <a:latin typeface="Lucida Grande"/>
              </a:rPr>
              <a:t>                                                                                                   ( 1.7453E-01 wide)</a:t>
            </a:r>
          </a:p>
          <a:p>
            <a:pPr eaLnBrk="1" hangingPunct="1">
              <a:lnSpc>
                <a:spcPct val="90000"/>
              </a:lnSpc>
              <a:buFont typeface="Wingdings" pitchFamily="2" charset="2"/>
              <a:buNone/>
            </a:pPr>
            <a:r>
              <a:rPr lang="en-GB" sz="1600" b="1" smtClean="0">
                <a:solidFill>
                  <a:srgbClr val="000000"/>
                </a:solidFill>
                <a:latin typeface="Lucida Grande"/>
              </a:rPr>
              <a:t>  2nd variable (x2) ranges from   0.0000E+00 to  1.0000E+01 </a:t>
            </a:r>
          </a:p>
          <a:p>
            <a:pPr eaLnBrk="1" hangingPunct="1">
              <a:lnSpc>
                <a:spcPct val="90000"/>
              </a:lnSpc>
              <a:buFont typeface="Wingdings" pitchFamily="2" charset="2"/>
              <a:buNone/>
            </a:pPr>
            <a:r>
              <a:rPr lang="en-GB" sz="1600" b="1" smtClean="0">
                <a:solidFill>
                  <a:srgbClr val="000000"/>
                </a:solidFill>
                <a:latin typeface="Lucida Grande"/>
              </a:rPr>
              <a:t>  1st variable (x1) is: </a:t>
            </a:r>
            <a:r>
              <a:rPr lang="en-GB" sz="1600" b="1" smtClean="0">
                <a:solidFill>
                  <a:srgbClr val="FF0000"/>
                </a:solidFill>
                <a:latin typeface="Lucida Grande"/>
              </a:rPr>
              <a:t>Laboratory Angle (radians)   </a:t>
            </a:r>
          </a:p>
          <a:p>
            <a:pPr eaLnBrk="1" hangingPunct="1">
              <a:lnSpc>
                <a:spcPct val="90000"/>
              </a:lnSpc>
              <a:buFont typeface="Wingdings" pitchFamily="2" charset="2"/>
              <a:buNone/>
            </a:pPr>
            <a:r>
              <a:rPr lang="en-GB" sz="1600" b="1" smtClean="0">
                <a:solidFill>
                  <a:srgbClr val="000000"/>
                </a:solidFill>
                <a:latin typeface="Lucida Grande"/>
              </a:rPr>
              <a:t>  2nd variable (x2) is: </a:t>
            </a:r>
            <a:r>
              <a:rPr lang="en-GB" sz="1600" b="1" smtClean="0">
                <a:solidFill>
                  <a:srgbClr val="FF0000"/>
                </a:solidFill>
                <a:latin typeface="Lucida Grande"/>
              </a:rPr>
              <a:t>Laboratory Kinetic Energy    </a:t>
            </a:r>
          </a:p>
          <a:p>
            <a:pPr eaLnBrk="1" hangingPunct="1">
              <a:lnSpc>
                <a:spcPct val="90000"/>
              </a:lnSpc>
              <a:buFont typeface="Wingdings" pitchFamily="2" charset="2"/>
              <a:buNone/>
            </a:pPr>
            <a:r>
              <a:rPr lang="en-GB" sz="1600" b="1" smtClean="0">
                <a:solidFill>
                  <a:srgbClr val="000000"/>
                </a:solidFill>
                <a:latin typeface="Lucida Grande"/>
              </a:rPr>
              <a:t>  The scored double differential yield is (normalized per primary particle):</a:t>
            </a:r>
          </a:p>
          <a:p>
            <a:pPr eaLnBrk="1" hangingPunct="1">
              <a:lnSpc>
                <a:spcPct val="90000"/>
              </a:lnSpc>
              <a:buFont typeface="Wingdings" pitchFamily="2" charset="2"/>
              <a:buNone/>
            </a:pPr>
            <a:r>
              <a:rPr lang="en-GB" sz="1600" b="1" smtClean="0">
                <a:solidFill>
                  <a:srgbClr val="FF0000"/>
                </a:solidFill>
                <a:latin typeface="Lucida Grande"/>
              </a:rPr>
              <a:t>   plain d2 N / dx1 / dx2 </a:t>
            </a:r>
            <a:r>
              <a:rPr lang="en-GB" sz="1600" b="1" smtClean="0">
                <a:solidFill>
                  <a:srgbClr val="000000"/>
                </a:solidFill>
                <a:latin typeface="Lucida Grande"/>
              </a:rPr>
              <a:t>where x1, x2 are the first and second variables</a:t>
            </a:r>
          </a:p>
          <a:p>
            <a:pPr eaLnBrk="1" hangingPunct="1">
              <a:lnSpc>
                <a:spcPct val="90000"/>
              </a:lnSpc>
              <a:buFont typeface="Wingdings" pitchFamily="2" charset="2"/>
              <a:buNone/>
            </a:pPr>
            <a:endParaRPr lang="en-US" b="1" smtClean="0"/>
          </a:p>
          <a:p>
            <a:pPr eaLnBrk="1" hangingPunct="1">
              <a:lnSpc>
                <a:spcPct val="90000"/>
              </a:lnSpc>
              <a:buFont typeface="Wingdings" pitchFamily="2" charset="2"/>
              <a:buNone/>
            </a:pPr>
            <a:r>
              <a:rPr lang="en-GB" sz="1600" b="1" smtClean="0">
                <a:solidFill>
                  <a:srgbClr val="000000"/>
                </a:solidFill>
                <a:latin typeface="Lucida Grande"/>
              </a:rPr>
              <a:t>  Tot. response (integrated over x1)  2.6339998E-02  +/-   3.883959  % </a:t>
            </a:r>
          </a:p>
        </p:txBody>
      </p:sp>
      <p:sp>
        <p:nvSpPr>
          <p:cNvPr id="28674" name="Rectangle 12"/>
          <p:cNvSpPr>
            <a:spLocks noGrp="1" noChangeArrowheads="1"/>
          </p:cNvSpPr>
          <p:nvPr>
            <p:ph type="sldNum" sz="quarter" idx="11"/>
          </p:nvPr>
        </p:nvSpPr>
        <p:spPr>
          <a:noFill/>
        </p:spPr>
        <p:txBody>
          <a:bodyPr/>
          <a:lstStyle/>
          <a:p>
            <a:fld id="{C4BE0E97-BC0F-4266-9248-EDA7CE263E64}" type="slidenum">
              <a:rPr lang="en-US" smtClean="0"/>
              <a:pPr/>
              <a:t>26</a:t>
            </a:fld>
            <a:endParaRPr lang="en-US" smtClean="0"/>
          </a:p>
        </p:txBody>
      </p:sp>
      <p:sp>
        <p:nvSpPr>
          <p:cNvPr id="28677" name="Text Box 8"/>
          <p:cNvSpPr txBox="1">
            <a:spLocks noChangeArrowheads="1"/>
          </p:cNvSpPr>
          <p:nvPr/>
        </p:nvSpPr>
        <p:spPr bwMode="auto">
          <a:xfrm>
            <a:off x="684213" y="5664200"/>
            <a:ext cx="7926387" cy="587375"/>
          </a:xfrm>
          <a:prstGeom prst="rect">
            <a:avLst/>
          </a:prstGeom>
          <a:noFill/>
          <a:ln w="6350">
            <a:solidFill>
              <a:srgbClr val="FF0000"/>
            </a:solidFill>
            <a:miter lim="800000"/>
            <a:headEnd type="none" w="sm" len="sm"/>
            <a:tailEnd type="none" w="sm" len="sm"/>
          </a:ln>
        </p:spPr>
        <p:txBody>
          <a:bodyPr>
            <a:spAutoFit/>
          </a:bodyPr>
          <a:lstStyle/>
          <a:p>
            <a:pPr algn="ctr"/>
            <a:r>
              <a:rPr lang="en-US" sz="1600" b="1">
                <a:solidFill>
                  <a:srgbClr val="FF0000"/>
                </a:solidFill>
              </a:rPr>
              <a:t>WARNING!! The Tot. response is NOT integrate over the second quantity !! </a:t>
            </a:r>
          </a:p>
          <a:p>
            <a:pPr algn="ctr"/>
            <a:r>
              <a:rPr lang="en-US" sz="1600" b="1">
                <a:solidFill>
                  <a:srgbClr val="FF0000"/>
                </a:solidFill>
              </a:rPr>
              <a:t>(in this case particles/GeV)</a:t>
            </a:r>
          </a:p>
        </p:txBody>
      </p:sp>
      <p:sp>
        <p:nvSpPr>
          <p:cNvPr id="28678" name="Text Box 8"/>
          <p:cNvSpPr txBox="1">
            <a:spLocks noChangeArrowheads="1"/>
          </p:cNvSpPr>
          <p:nvPr/>
        </p:nvSpPr>
        <p:spPr bwMode="auto">
          <a:xfrm>
            <a:off x="2743200" y="2276475"/>
            <a:ext cx="1219200" cy="338138"/>
          </a:xfrm>
          <a:prstGeom prst="rect">
            <a:avLst/>
          </a:prstGeom>
          <a:noFill/>
          <a:ln w="6350">
            <a:noFill/>
            <a:miter lim="800000"/>
            <a:headEnd type="none" w="sm" len="sm"/>
            <a:tailEnd type="none" w="sm" len="sm"/>
          </a:ln>
        </p:spPr>
        <p:txBody>
          <a:bodyPr>
            <a:spAutoFit/>
          </a:bodyPr>
          <a:lstStyle/>
          <a:p>
            <a:pPr algn="ctr"/>
            <a:r>
              <a:rPr lang="en-US" sz="1600" b="1">
                <a:solidFill>
                  <a:srgbClr val="FF0000"/>
                </a:solidFill>
              </a:rPr>
              <a:t>PIONS+-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a:xfrm>
            <a:off x="647700" y="304800"/>
            <a:ext cx="8604250" cy="609600"/>
          </a:xfrm>
        </p:spPr>
        <p:txBody>
          <a:bodyPr/>
          <a:lstStyle/>
          <a:p>
            <a:pPr eaLnBrk="1" hangingPunct="1"/>
            <a:r>
              <a:rPr lang="en-GB" smtClean="0"/>
              <a:t>Standard Postprocessing Programs</a:t>
            </a:r>
            <a:endParaRPr lang="en-US" smtClean="0"/>
          </a:p>
        </p:txBody>
      </p:sp>
      <p:sp>
        <p:nvSpPr>
          <p:cNvPr id="29699" name="Rectangle 2"/>
          <p:cNvSpPr>
            <a:spLocks noGrp="1" noChangeArrowheads="1"/>
          </p:cNvSpPr>
          <p:nvPr>
            <p:ph idx="1"/>
          </p:nvPr>
        </p:nvSpPr>
        <p:spPr>
          <a:xfrm>
            <a:off x="539750" y="911225"/>
            <a:ext cx="8496300" cy="5613400"/>
          </a:xfrm>
        </p:spPr>
        <p:txBody>
          <a:bodyPr/>
          <a:lstStyle/>
          <a:p>
            <a:pPr eaLnBrk="1" hangingPunct="1">
              <a:lnSpc>
                <a:spcPct val="90000"/>
              </a:lnSpc>
              <a:buFont typeface="Wingdings" pitchFamily="2" charset="2"/>
              <a:buNone/>
            </a:pPr>
            <a:endParaRPr lang="en-GB" sz="1800" smtClean="0"/>
          </a:p>
          <a:p>
            <a:pPr eaLnBrk="1" hangingPunct="1">
              <a:lnSpc>
                <a:spcPct val="90000"/>
              </a:lnSpc>
            </a:pPr>
            <a:r>
              <a:rPr lang="en-GB" sz="1800" smtClean="0"/>
              <a:t>Example of </a:t>
            </a:r>
            <a:r>
              <a:rPr lang="en-GB" sz="1800" smtClean="0">
                <a:solidFill>
                  <a:srgbClr val="800000"/>
                </a:solidFill>
              </a:rPr>
              <a:t>tab.lis </a:t>
            </a:r>
            <a:r>
              <a:rPr lang="en-GB" sz="1800" smtClean="0"/>
              <a:t>for USRYIELD</a:t>
            </a:r>
          </a:p>
          <a:p>
            <a:pPr eaLnBrk="1" hangingPunct="1">
              <a:lnSpc>
                <a:spcPct val="90000"/>
              </a:lnSpc>
            </a:pPr>
            <a:endParaRPr lang="en-GB" sz="1800" smtClean="0"/>
          </a:p>
          <a:p>
            <a:pPr eaLnBrk="1" hangingPunct="1">
              <a:lnSpc>
                <a:spcPct val="90000"/>
              </a:lnSpc>
              <a:buFont typeface="Wingdings" pitchFamily="2" charset="2"/>
              <a:buNone/>
            </a:pPr>
            <a:r>
              <a:rPr lang="en-GB" sz="1800" smtClean="0">
                <a:solidFill>
                  <a:srgbClr val="FF0000"/>
                </a:solidFill>
                <a:latin typeface="Lucida Grande"/>
              </a:rPr>
              <a:t># Detector n:  1  YieAng</a:t>
            </a:r>
          </a:p>
          <a:p>
            <a:pPr eaLnBrk="1" hangingPunct="1">
              <a:lnSpc>
                <a:spcPct val="90000"/>
              </a:lnSpc>
              <a:buFont typeface="Wingdings" pitchFamily="2" charset="2"/>
              <a:buNone/>
            </a:pPr>
            <a:r>
              <a:rPr lang="en-GB" sz="1800" smtClean="0">
                <a:solidFill>
                  <a:srgbClr val="FF0000"/>
                </a:solidFill>
                <a:latin typeface="Lucida Grande"/>
              </a:rPr>
              <a:t># N. of x1 intervals 18</a:t>
            </a:r>
          </a:p>
          <a:p>
            <a:pPr eaLnBrk="1" hangingPunct="1">
              <a:lnSpc>
                <a:spcPct val="90000"/>
              </a:lnSpc>
              <a:buFont typeface="Wingdings" pitchFamily="2" charset="2"/>
              <a:buNone/>
            </a:pPr>
            <a:endParaRPr lang="en-GB" sz="1800" smtClean="0">
              <a:solidFill>
                <a:srgbClr val="FF0000"/>
              </a:solidFill>
              <a:latin typeface="Lucida Grande"/>
            </a:endParaRPr>
          </a:p>
          <a:p>
            <a:pPr eaLnBrk="1" hangingPunct="1">
              <a:lnSpc>
                <a:spcPct val="90000"/>
              </a:lnSpc>
              <a:buFont typeface="Wingdings" pitchFamily="2" charset="2"/>
              <a:buNone/>
            </a:pPr>
            <a:r>
              <a:rPr lang="en-GB" sz="1800" smtClean="0">
                <a:solidFill>
                  <a:srgbClr val="FF0000"/>
                </a:solidFill>
                <a:latin typeface="Lucida Grande"/>
              </a:rPr>
              <a:t>Thetamin      Thetamax 	              Result                 Error  (%)	</a:t>
            </a:r>
          </a:p>
          <a:p>
            <a:pPr eaLnBrk="1" hangingPunct="1">
              <a:lnSpc>
                <a:spcPct val="90000"/>
              </a:lnSpc>
              <a:buFont typeface="Wingdings" pitchFamily="2" charset="2"/>
              <a:buNone/>
            </a:pPr>
            <a:r>
              <a:rPr lang="en-GB" sz="1800" smtClean="0">
                <a:solidFill>
                  <a:srgbClr val="000000"/>
                </a:solidFill>
                <a:latin typeface="Lucida Grande"/>
              </a:rPr>
              <a:t>0.000000        0.1745329                 2.0742605E-02   10.87912    </a:t>
            </a:r>
          </a:p>
          <a:p>
            <a:pPr eaLnBrk="1" hangingPunct="1">
              <a:lnSpc>
                <a:spcPct val="90000"/>
              </a:lnSpc>
              <a:buFont typeface="Wingdings" pitchFamily="2" charset="2"/>
              <a:buNone/>
            </a:pPr>
            <a:r>
              <a:rPr lang="en-GB" sz="1800" smtClean="0">
                <a:solidFill>
                  <a:srgbClr val="000000"/>
                </a:solidFill>
                <a:latin typeface="Lucida Grande"/>
              </a:rPr>
              <a:t>0.1745329      0.3490658                 1.4463779E-02   10.65940    </a:t>
            </a:r>
          </a:p>
          <a:p>
            <a:pPr eaLnBrk="1" hangingPunct="1">
              <a:lnSpc>
                <a:spcPct val="90000"/>
              </a:lnSpc>
              <a:buFont typeface="Wingdings" pitchFamily="2" charset="2"/>
              <a:buNone/>
            </a:pPr>
            <a:r>
              <a:rPr lang="en-GB" sz="1800" smtClean="0">
                <a:solidFill>
                  <a:srgbClr val="000000"/>
                </a:solidFill>
                <a:latin typeface="Lucida Grande"/>
              </a:rPr>
              <a:t>0.3490658      0.5235988                 9.8084798E-03   7.649231    </a:t>
            </a:r>
          </a:p>
          <a:p>
            <a:pPr eaLnBrk="1" hangingPunct="1">
              <a:lnSpc>
                <a:spcPct val="90000"/>
              </a:lnSpc>
              <a:buFont typeface="Wingdings" pitchFamily="2" charset="2"/>
              <a:buNone/>
            </a:pPr>
            <a:r>
              <a:rPr lang="en-GB" sz="1800" smtClean="0">
                <a:solidFill>
                  <a:srgbClr val="000000"/>
                </a:solidFill>
                <a:latin typeface="Lucida Grande"/>
              </a:rPr>
              <a:t>0.5235988      0.6981317                 5.8580171E-03   4.966214    </a:t>
            </a:r>
          </a:p>
          <a:p>
            <a:pPr eaLnBrk="1" hangingPunct="1">
              <a:lnSpc>
                <a:spcPct val="90000"/>
              </a:lnSpc>
              <a:buFont typeface="Wingdings" pitchFamily="2" charset="2"/>
              <a:buNone/>
            </a:pPr>
            <a:r>
              <a:rPr lang="en-GB" sz="1800" smtClean="0">
                <a:solidFill>
                  <a:srgbClr val="000000"/>
                </a:solidFill>
                <a:latin typeface="Lucida Grande"/>
              </a:rPr>
              <a:t>0.6981317      0.8726646                 3.8220894E-03   10.60832    </a:t>
            </a:r>
          </a:p>
          <a:p>
            <a:pPr eaLnBrk="1" hangingPunct="1">
              <a:lnSpc>
                <a:spcPct val="90000"/>
              </a:lnSpc>
              <a:buFont typeface="Wingdings" pitchFamily="2" charset="2"/>
              <a:buNone/>
            </a:pPr>
            <a:r>
              <a:rPr lang="en-GB" sz="1800" smtClean="0">
                <a:solidFill>
                  <a:srgbClr val="000000"/>
                </a:solidFill>
                <a:latin typeface="Lucida Grande"/>
              </a:rPr>
              <a:t>0.8726646       1.047198                  2.6973977E-03   5.450788    </a:t>
            </a:r>
          </a:p>
          <a:p>
            <a:pPr eaLnBrk="1" hangingPunct="1">
              <a:lnSpc>
                <a:spcPct val="90000"/>
              </a:lnSpc>
              <a:buFont typeface="Wingdings" pitchFamily="2" charset="2"/>
              <a:buNone/>
            </a:pPr>
            <a:r>
              <a:rPr lang="en-GB" sz="1800" smtClean="0"/>
              <a:t>…</a:t>
            </a:r>
          </a:p>
          <a:p>
            <a:pPr eaLnBrk="1" hangingPunct="1">
              <a:lnSpc>
                <a:spcPct val="90000"/>
              </a:lnSpc>
              <a:buFont typeface="Wingdings" pitchFamily="2" charset="2"/>
              <a:buNone/>
            </a:pPr>
            <a:endParaRPr lang="en-GB" sz="1600" smtClean="0">
              <a:solidFill>
                <a:srgbClr val="000000"/>
              </a:solidFill>
              <a:latin typeface="Lucida Console" pitchFamily="49" charset="0"/>
            </a:endParaRPr>
          </a:p>
        </p:txBody>
      </p:sp>
      <p:sp>
        <p:nvSpPr>
          <p:cNvPr id="29698" name="Rectangle 12"/>
          <p:cNvSpPr>
            <a:spLocks noGrp="1" noChangeArrowheads="1"/>
          </p:cNvSpPr>
          <p:nvPr>
            <p:ph type="sldNum" sz="quarter" idx="11"/>
          </p:nvPr>
        </p:nvSpPr>
        <p:spPr>
          <a:noFill/>
        </p:spPr>
        <p:txBody>
          <a:bodyPr/>
          <a:lstStyle/>
          <a:p>
            <a:fld id="{FEAFD426-577D-4589-AE60-3FE7B9216D28}"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pPr eaLnBrk="1" hangingPunct="1"/>
            <a:r>
              <a:rPr lang="en-US" smtClean="0"/>
              <a:t>FILTERS : AUXSCORE</a:t>
            </a:r>
          </a:p>
        </p:txBody>
      </p:sp>
      <p:sp>
        <p:nvSpPr>
          <p:cNvPr id="31748" name="Rectangle 2"/>
          <p:cNvSpPr>
            <a:spLocks noGrp="1" noChangeArrowheads="1"/>
          </p:cNvSpPr>
          <p:nvPr>
            <p:ph idx="1"/>
          </p:nvPr>
        </p:nvSpPr>
        <p:spPr>
          <a:xfrm>
            <a:off x="647700" y="1052513"/>
            <a:ext cx="8496300" cy="5613400"/>
          </a:xfrm>
        </p:spPr>
        <p:txBody>
          <a:bodyPr/>
          <a:lstStyle/>
          <a:p>
            <a:pPr marL="0" indent="0" eaLnBrk="1" hangingPunct="1">
              <a:lnSpc>
                <a:spcPct val="90000"/>
              </a:lnSpc>
              <a:spcBef>
                <a:spcPct val="25000"/>
              </a:spcBef>
              <a:spcAft>
                <a:spcPct val="20000"/>
              </a:spcAft>
              <a:buFont typeface="Wingdings" pitchFamily="2" charset="2"/>
              <a:buNone/>
            </a:pPr>
            <a:r>
              <a:rPr lang="en-GB" dirty="0" smtClean="0"/>
              <a:t>There is the possibility to </a:t>
            </a:r>
            <a:r>
              <a:rPr lang="en-GB" dirty="0" smtClean="0">
                <a:solidFill>
                  <a:srgbClr val="448854"/>
                </a:solidFill>
              </a:rPr>
              <a:t>filter </a:t>
            </a:r>
            <a:r>
              <a:rPr lang="en-GB" dirty="0" smtClean="0"/>
              <a:t>the estimators, restricting the scoring to a selected subset of  particles.</a:t>
            </a:r>
          </a:p>
          <a:p>
            <a:pPr marL="0" indent="0" eaLnBrk="1" hangingPunct="1">
              <a:lnSpc>
                <a:spcPct val="90000"/>
              </a:lnSpc>
              <a:spcBef>
                <a:spcPct val="25000"/>
              </a:spcBef>
              <a:spcAft>
                <a:spcPct val="20000"/>
              </a:spcAft>
              <a:buFont typeface="Wingdings" pitchFamily="2" charset="2"/>
              <a:buNone/>
            </a:pPr>
            <a:r>
              <a:rPr lang="en-GB" dirty="0" smtClean="0"/>
              <a:t> For instance: USRBIN energy deposition by </a:t>
            </a:r>
            <a:r>
              <a:rPr lang="en-GB" dirty="0" err="1" smtClean="0"/>
              <a:t>muons</a:t>
            </a:r>
            <a:r>
              <a:rPr lang="en-GB" dirty="0" smtClean="0"/>
              <a:t> only</a:t>
            </a:r>
          </a:p>
          <a:p>
            <a:pPr marL="0" indent="0" eaLnBrk="1" hangingPunct="1">
              <a:lnSpc>
                <a:spcPct val="90000"/>
              </a:lnSpc>
              <a:buFont typeface="Wingdings" pitchFamily="2" charset="2"/>
              <a:buNone/>
            </a:pPr>
            <a:r>
              <a:rPr lang="en-US" sz="1600" dirty="0" smtClean="0">
                <a:solidFill>
                  <a:srgbClr val="000000"/>
                </a:solidFill>
                <a:latin typeface="Lucida Console" pitchFamily="49" charset="0"/>
              </a:rPr>
              <a:t>USRBIN     11.0     </a:t>
            </a:r>
            <a:r>
              <a:rPr lang="en-US" sz="1600" dirty="0" smtClean="0">
                <a:solidFill>
                  <a:srgbClr val="448854"/>
                </a:solidFill>
                <a:latin typeface="Lucida Console" pitchFamily="49" charset="0"/>
              </a:rPr>
              <a:t>ENERGY</a:t>
            </a:r>
            <a:r>
              <a:rPr lang="en-US" sz="1600" dirty="0" smtClean="0">
                <a:solidFill>
                  <a:srgbClr val="000000"/>
                </a:solidFill>
                <a:latin typeface="Lucida Console" pitchFamily="49" charset="0"/>
              </a:rPr>
              <a:t>    -40.0      10.0           15.0 </a:t>
            </a:r>
            <a:r>
              <a:rPr lang="en-US" sz="1600" dirty="0" err="1" smtClean="0">
                <a:solidFill>
                  <a:srgbClr val="000000"/>
                </a:solidFill>
                <a:latin typeface="Lucida Console" pitchFamily="49" charset="0"/>
              </a:rPr>
              <a:t>TargEne</a:t>
            </a:r>
            <a:endParaRPr lang="en-US" sz="1600" dirty="0" smtClean="0">
              <a:solidFill>
                <a:srgbClr val="000000"/>
              </a:solidFill>
              <a:latin typeface="Lucida Console" pitchFamily="49" charset="0"/>
            </a:endParaRPr>
          </a:p>
          <a:p>
            <a:pPr marL="0" indent="0" eaLnBrk="1" hangingPunct="1">
              <a:lnSpc>
                <a:spcPct val="90000"/>
              </a:lnSpc>
              <a:buFont typeface="Wingdings" pitchFamily="2" charset="2"/>
              <a:buNone/>
            </a:pPr>
            <a:r>
              <a:rPr lang="en-US" sz="1600" dirty="0" smtClean="0">
                <a:solidFill>
                  <a:srgbClr val="000000"/>
                </a:solidFill>
                <a:latin typeface="Lucida Console" pitchFamily="49" charset="0"/>
              </a:rPr>
              <a:t>USRBIN      0.0                -5.0     100.0          200.0 &amp;</a:t>
            </a:r>
          </a:p>
          <a:p>
            <a:pPr marL="0" indent="0" eaLnBrk="1" hangingPunct="1">
              <a:lnSpc>
                <a:spcPct val="90000"/>
              </a:lnSpc>
              <a:buFont typeface="Wingdings" pitchFamily="2" charset="2"/>
              <a:buNone/>
            </a:pPr>
            <a:r>
              <a:rPr lang="en-US" sz="1600" dirty="0" smtClean="0">
                <a:solidFill>
                  <a:srgbClr val="000000"/>
                </a:solidFill>
                <a:latin typeface="Lucida Console" pitchFamily="49" charset="0"/>
              </a:rPr>
              <a:t>AUXSCORE USRBIN      MUONS              </a:t>
            </a:r>
            <a:r>
              <a:rPr lang="en-US" sz="1600" dirty="0" err="1" smtClean="0">
                <a:solidFill>
                  <a:srgbClr val="000000"/>
                </a:solidFill>
                <a:latin typeface="Lucida Console" pitchFamily="49" charset="0"/>
              </a:rPr>
              <a:t>TargEneTargEne</a:t>
            </a:r>
            <a:endParaRPr lang="en-US" sz="1600" dirty="0" smtClean="0">
              <a:solidFill>
                <a:srgbClr val="000000"/>
              </a:solidFill>
              <a:latin typeface="Lucida Console" pitchFamily="49" charset="0"/>
            </a:endParaRPr>
          </a:p>
          <a:p>
            <a:pPr marL="0" indent="0" eaLnBrk="1" hangingPunct="1">
              <a:lnSpc>
                <a:spcPct val="90000"/>
              </a:lnSpc>
              <a:spcBef>
                <a:spcPct val="25000"/>
              </a:spcBef>
              <a:spcAft>
                <a:spcPct val="20000"/>
              </a:spcAft>
              <a:buFont typeface="Wingdings" pitchFamily="2" charset="2"/>
              <a:buNone/>
            </a:pPr>
            <a:r>
              <a:rPr lang="en-GB" dirty="0" smtClean="0"/>
              <a:t>Assign the “</a:t>
            </a:r>
            <a:r>
              <a:rPr lang="en-GB" dirty="0" err="1" smtClean="0"/>
              <a:t>muons</a:t>
            </a:r>
            <a:r>
              <a:rPr lang="en-GB" dirty="0" smtClean="0"/>
              <a:t>” filter to the USRBIN estimator named </a:t>
            </a:r>
            <a:r>
              <a:rPr lang="en-GB" dirty="0" err="1" smtClean="0"/>
              <a:t>TargEne</a:t>
            </a:r>
            <a:endParaRPr lang="en-GB" dirty="0" smtClean="0"/>
          </a:p>
          <a:p>
            <a:pPr marL="0" indent="0" eaLnBrk="1" hangingPunct="1">
              <a:lnSpc>
                <a:spcPct val="90000"/>
              </a:lnSpc>
              <a:spcBef>
                <a:spcPct val="25000"/>
              </a:spcBef>
              <a:spcAft>
                <a:spcPct val="20000"/>
              </a:spcAft>
              <a:buFont typeface="Wingdings" pitchFamily="2" charset="2"/>
              <a:buNone/>
            </a:pPr>
            <a:r>
              <a:rPr lang="en-GB" dirty="0" smtClean="0"/>
              <a:t>Another example: score the yield of 56-Iron ions (very useful: there is no separate name for each ion specie, except light ones. HEAVYION score all isotopes heavier than alpha’s together!)  </a:t>
            </a:r>
          </a:p>
          <a:p>
            <a:pPr marL="0" indent="0">
              <a:lnSpc>
                <a:spcPct val="90000"/>
              </a:lnSpc>
              <a:buFont typeface="Wingdings" pitchFamily="2" charset="2"/>
              <a:buNone/>
            </a:pPr>
            <a:r>
              <a:rPr lang="en-US" sz="1600" dirty="0" smtClean="0">
                <a:solidFill>
                  <a:srgbClr val="000000"/>
                </a:solidFill>
                <a:latin typeface="Lucida Console" pitchFamily="49" charset="0"/>
              </a:rPr>
              <a:t>USRYIELD    124.0  ALL-PART   -87.    TARGS3     INAIR      1.0 Fe56</a:t>
            </a:r>
          </a:p>
          <a:p>
            <a:pPr marL="0" indent="0">
              <a:lnSpc>
                <a:spcPct val="90000"/>
              </a:lnSpc>
              <a:buFont typeface="Wingdings" pitchFamily="2" charset="2"/>
              <a:buNone/>
            </a:pPr>
            <a:r>
              <a:rPr lang="en-US" sz="1600" dirty="0" smtClean="0">
                <a:solidFill>
                  <a:srgbClr val="000000"/>
                </a:solidFill>
                <a:latin typeface="Lucida Console" pitchFamily="49" charset="0"/>
              </a:rPr>
              <a:t>USRYIELD    180.0       0.0    18.      10.0       0.0      3.0   &amp;</a:t>
            </a:r>
          </a:p>
          <a:p>
            <a:pPr marL="0" indent="0">
              <a:lnSpc>
                <a:spcPct val="90000"/>
              </a:lnSpc>
              <a:buFont typeface="Wingdings" pitchFamily="2" charset="2"/>
              <a:buNone/>
            </a:pPr>
            <a:r>
              <a:rPr lang="en-US" sz="1600" dirty="0" smtClean="0">
                <a:solidFill>
                  <a:srgbClr val="000000"/>
                </a:solidFill>
                <a:latin typeface="Lucida Console" pitchFamily="49" charset="0"/>
              </a:rPr>
              <a:t>AUXSCORE USRYIELD -5602600.             Fe56      </a:t>
            </a:r>
            <a:r>
              <a:rPr lang="en-US" sz="1600" dirty="0" err="1" smtClean="0">
                <a:solidFill>
                  <a:srgbClr val="000000"/>
                </a:solidFill>
                <a:latin typeface="Lucida Console" pitchFamily="49" charset="0"/>
              </a:rPr>
              <a:t>Fe56</a:t>
            </a:r>
            <a:endParaRPr lang="en-US" sz="1600" dirty="0" smtClean="0">
              <a:solidFill>
                <a:srgbClr val="000000"/>
              </a:solidFill>
              <a:latin typeface="Lucida Console" pitchFamily="49" charset="0"/>
            </a:endParaRPr>
          </a:p>
          <a:p>
            <a:pPr marL="0" indent="0" eaLnBrk="1" hangingPunct="1">
              <a:lnSpc>
                <a:spcPct val="90000"/>
              </a:lnSpc>
              <a:spcBef>
                <a:spcPct val="25000"/>
              </a:spcBef>
              <a:spcAft>
                <a:spcPct val="20000"/>
              </a:spcAft>
              <a:buFont typeface="Wingdings" pitchFamily="2" charset="2"/>
              <a:buNone/>
            </a:pPr>
            <a:r>
              <a:rPr lang="en-GB" dirty="0" smtClean="0"/>
              <a:t>The requested ion is coded in what(2) according to its </a:t>
            </a:r>
            <a:r>
              <a:rPr lang="en-GB" b="1" dirty="0" smtClean="0"/>
              <a:t>A</a:t>
            </a:r>
            <a:r>
              <a:rPr lang="en-GB" dirty="0" smtClean="0"/>
              <a:t>,  </a:t>
            </a:r>
            <a:r>
              <a:rPr lang="en-GB" b="1" dirty="0" smtClean="0"/>
              <a:t>Z</a:t>
            </a:r>
            <a:r>
              <a:rPr lang="en-GB" dirty="0" smtClean="0"/>
              <a:t> and (optionally) isomeric state </a:t>
            </a:r>
            <a:r>
              <a:rPr lang="en-GB" b="1" dirty="0" smtClean="0"/>
              <a:t>m</a:t>
            </a:r>
            <a:r>
              <a:rPr lang="en-GB" dirty="0" smtClean="0"/>
              <a:t>:</a:t>
            </a:r>
          </a:p>
          <a:p>
            <a:pPr marL="0" indent="0" eaLnBrk="1" hangingPunct="1">
              <a:lnSpc>
                <a:spcPct val="90000"/>
              </a:lnSpc>
              <a:spcBef>
                <a:spcPct val="25000"/>
              </a:spcBef>
              <a:spcAft>
                <a:spcPct val="20000"/>
              </a:spcAft>
              <a:buFont typeface="Wingdings" pitchFamily="2" charset="2"/>
              <a:buNone/>
            </a:pPr>
            <a:r>
              <a:rPr lang="en-GB" dirty="0" smtClean="0"/>
              <a:t>what(2) = - (100*</a:t>
            </a:r>
            <a:r>
              <a:rPr lang="en-GB" b="1" dirty="0" smtClean="0"/>
              <a:t>Z</a:t>
            </a:r>
            <a:r>
              <a:rPr lang="en-GB" dirty="0" smtClean="0"/>
              <a:t> + 100000*</a:t>
            </a:r>
            <a:r>
              <a:rPr lang="en-GB" b="1" dirty="0" smtClean="0"/>
              <a:t>A</a:t>
            </a:r>
            <a:r>
              <a:rPr lang="en-GB" dirty="0" smtClean="0"/>
              <a:t> + </a:t>
            </a:r>
            <a:r>
              <a:rPr lang="en-GB" b="1" dirty="0" smtClean="0"/>
              <a:t>m</a:t>
            </a:r>
            <a:r>
              <a:rPr lang="en-GB" dirty="0" smtClean="0"/>
              <a:t>*100000000) </a:t>
            </a:r>
          </a:p>
          <a:p>
            <a:pPr marL="0" indent="0" eaLnBrk="1" hangingPunct="1">
              <a:lnSpc>
                <a:spcPct val="90000"/>
              </a:lnSpc>
              <a:spcBef>
                <a:spcPct val="25000"/>
              </a:spcBef>
              <a:spcAft>
                <a:spcPct val="20000"/>
              </a:spcAft>
              <a:buFont typeface="Wingdings" pitchFamily="2" charset="2"/>
              <a:buNone/>
            </a:pPr>
            <a:r>
              <a:rPr lang="en-GB" dirty="0" smtClean="0"/>
              <a:t>   with 0==all , i.e. 2600 == all Iron isotopes</a:t>
            </a:r>
          </a:p>
        </p:txBody>
      </p:sp>
      <p:sp>
        <p:nvSpPr>
          <p:cNvPr id="31746" name="Rectangle 12"/>
          <p:cNvSpPr>
            <a:spLocks noGrp="1" noChangeArrowheads="1"/>
          </p:cNvSpPr>
          <p:nvPr>
            <p:ph type="sldNum" sz="quarter" idx="11"/>
          </p:nvPr>
        </p:nvSpPr>
        <p:spPr>
          <a:noFill/>
        </p:spPr>
        <p:txBody>
          <a:bodyPr/>
          <a:lstStyle/>
          <a:p>
            <a:fld id="{ED6D0878-ACDF-41AD-8429-92B2A8B8C23B}" type="slidenum">
              <a:rPr lang="en-US" smtClean="0"/>
              <a:pPr/>
              <a:t>28</a:t>
            </a:fld>
            <a:endParaRPr lang="en-US" smtClean="0"/>
          </a:p>
        </p:txBody>
      </p:sp>
      <p:sp>
        <p:nvSpPr>
          <p:cNvPr id="31749" name="Text Box 8"/>
          <p:cNvSpPr txBox="1">
            <a:spLocks noChangeArrowheads="1"/>
          </p:cNvSpPr>
          <p:nvPr/>
        </p:nvSpPr>
        <p:spPr bwMode="auto">
          <a:xfrm>
            <a:off x="5181600" y="160338"/>
            <a:ext cx="3657600" cy="830262"/>
          </a:xfrm>
          <a:prstGeom prst="rect">
            <a:avLst/>
          </a:prstGeom>
          <a:noFill/>
          <a:ln w="6350">
            <a:solidFill>
              <a:srgbClr val="FF0000"/>
            </a:solidFill>
            <a:miter lim="800000"/>
            <a:headEnd type="none" w="sm" len="sm"/>
            <a:tailEnd type="none" w="sm" len="sm"/>
          </a:ln>
        </p:spPr>
        <p:txBody>
          <a:bodyPr>
            <a:spAutoFit/>
          </a:bodyPr>
          <a:lstStyle/>
          <a:p>
            <a:pPr algn="ctr"/>
            <a:r>
              <a:rPr lang="en-US" sz="1600" b="1">
                <a:solidFill>
                  <a:srgbClr val="FF0000"/>
                </a:solidFill>
              </a:rPr>
              <a:t>WARNING!!</a:t>
            </a:r>
          </a:p>
          <a:p>
            <a:pPr algn="ctr"/>
            <a:r>
              <a:rPr lang="en-US" sz="1600" b="1">
                <a:solidFill>
                  <a:srgbClr val="FF0000"/>
                </a:solidFill>
              </a:rPr>
              <a:t>ONLY energy deposition in the ionization by the selected particle</a:t>
            </a:r>
            <a:r>
              <a:rPr lang="en-US" sz="1600">
                <a:solidFill>
                  <a:srgbClr val="FF0000"/>
                </a:solidFill>
              </a:rPr>
              <a:t> </a:t>
            </a:r>
          </a:p>
        </p:txBody>
      </p:sp>
      <p:sp>
        <p:nvSpPr>
          <p:cNvPr id="31750" name="Line 7"/>
          <p:cNvSpPr>
            <a:spLocks noChangeShapeType="1"/>
          </p:cNvSpPr>
          <p:nvPr/>
        </p:nvSpPr>
        <p:spPr bwMode="auto">
          <a:xfrm flipH="1">
            <a:off x="3429000" y="990600"/>
            <a:ext cx="1752600" cy="1254125"/>
          </a:xfrm>
          <a:prstGeom prst="line">
            <a:avLst/>
          </a:prstGeom>
          <a:noFill/>
          <a:ln w="6350">
            <a:solidFill>
              <a:srgbClr val="FF0000"/>
            </a:solidFill>
            <a:round/>
            <a:headEnd type="none" w="sm" len="sm"/>
            <a:tailEnd type="triangle" w="sm" len="sm"/>
          </a:ln>
        </p:spPr>
        <p:txBody>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pPr eaLnBrk="1" hangingPunct="1"/>
            <a:r>
              <a:rPr lang="en-US" smtClean="0"/>
              <a:t>FILTERS : AUXSCORE</a:t>
            </a:r>
          </a:p>
        </p:txBody>
      </p:sp>
      <p:sp>
        <p:nvSpPr>
          <p:cNvPr id="31748" name="Rectangle 2"/>
          <p:cNvSpPr>
            <a:spLocks noGrp="1" noChangeArrowheads="1"/>
          </p:cNvSpPr>
          <p:nvPr>
            <p:ph idx="1"/>
          </p:nvPr>
        </p:nvSpPr>
        <p:spPr>
          <a:xfrm>
            <a:off x="647700" y="1052513"/>
            <a:ext cx="8210580" cy="5613400"/>
          </a:xfrm>
        </p:spPr>
        <p:txBody>
          <a:bodyPr/>
          <a:lstStyle/>
          <a:p>
            <a:pPr marL="0" indent="0" eaLnBrk="1" hangingPunct="1">
              <a:lnSpc>
                <a:spcPct val="90000"/>
              </a:lnSpc>
              <a:spcBef>
                <a:spcPct val="25000"/>
              </a:spcBef>
              <a:spcAft>
                <a:spcPct val="20000"/>
              </a:spcAft>
              <a:buFont typeface="Wingdings" pitchFamily="2" charset="2"/>
              <a:buNone/>
            </a:pPr>
            <a:r>
              <a:rPr lang="en-GB" dirty="0" smtClean="0"/>
              <a:t>There is the possibility to </a:t>
            </a:r>
            <a:r>
              <a:rPr lang="en-GB" dirty="0" smtClean="0">
                <a:solidFill>
                  <a:srgbClr val="448854"/>
                </a:solidFill>
              </a:rPr>
              <a:t>filter </a:t>
            </a:r>
            <a:r>
              <a:rPr lang="en-GB" dirty="0" smtClean="0"/>
              <a:t>the estimators, restricting the scoring to a selected subset of  particles.</a:t>
            </a:r>
          </a:p>
          <a:p>
            <a:pPr marL="0" indent="0" eaLnBrk="1" hangingPunct="1">
              <a:lnSpc>
                <a:spcPct val="90000"/>
              </a:lnSpc>
              <a:spcBef>
                <a:spcPct val="25000"/>
              </a:spcBef>
              <a:spcAft>
                <a:spcPct val="20000"/>
              </a:spcAft>
              <a:buFont typeface="Wingdings" pitchFamily="2" charset="2"/>
              <a:buNone/>
            </a:pPr>
            <a:r>
              <a:rPr lang="en-GB" dirty="0" smtClean="0"/>
              <a:t>For instance: USRBIN energy deposition by </a:t>
            </a:r>
            <a:r>
              <a:rPr lang="en-GB" dirty="0" err="1" smtClean="0"/>
              <a:t>muons</a:t>
            </a:r>
            <a:r>
              <a:rPr lang="en-GB" dirty="0" smtClean="0"/>
              <a:t> only:</a:t>
            </a:r>
          </a:p>
          <a:p>
            <a:pPr marL="0" indent="0" eaLnBrk="1" hangingPunct="1">
              <a:lnSpc>
                <a:spcPct val="90000"/>
              </a:lnSpc>
              <a:spcBef>
                <a:spcPct val="25000"/>
              </a:spcBef>
              <a:spcAft>
                <a:spcPct val="20000"/>
              </a:spcAft>
              <a:buFont typeface="Wingdings" pitchFamily="2" charset="2"/>
              <a:buNone/>
            </a:pPr>
            <a:endParaRPr lang="en-GB" dirty="0" smtClean="0"/>
          </a:p>
          <a:p>
            <a:pPr marL="0" indent="0" eaLnBrk="1" hangingPunct="1">
              <a:lnSpc>
                <a:spcPct val="90000"/>
              </a:lnSpc>
              <a:spcBef>
                <a:spcPct val="25000"/>
              </a:spcBef>
              <a:spcAft>
                <a:spcPct val="20000"/>
              </a:spcAft>
              <a:buFont typeface="Wingdings" pitchFamily="2" charset="2"/>
              <a:buNone/>
            </a:pPr>
            <a:endParaRPr lang="en-GB" dirty="0" smtClean="0"/>
          </a:p>
          <a:p>
            <a:pPr marL="0" indent="0" eaLnBrk="1" hangingPunct="1">
              <a:lnSpc>
                <a:spcPct val="90000"/>
              </a:lnSpc>
              <a:spcBef>
                <a:spcPct val="25000"/>
              </a:spcBef>
              <a:spcAft>
                <a:spcPct val="20000"/>
              </a:spcAft>
              <a:buFont typeface="Wingdings" pitchFamily="2" charset="2"/>
              <a:buNone/>
            </a:pPr>
            <a:r>
              <a:rPr lang="en-GB" dirty="0" smtClean="0"/>
              <a:t>Assign the “</a:t>
            </a:r>
            <a:r>
              <a:rPr lang="en-GB" dirty="0" err="1" smtClean="0"/>
              <a:t>muons</a:t>
            </a:r>
            <a:r>
              <a:rPr lang="en-GB" dirty="0" smtClean="0"/>
              <a:t>” filter to the USRBIN estimator named </a:t>
            </a:r>
            <a:r>
              <a:rPr lang="en-GB" dirty="0" err="1" smtClean="0"/>
              <a:t>TargEne</a:t>
            </a:r>
            <a:endParaRPr lang="en-GB" dirty="0" smtClean="0"/>
          </a:p>
          <a:p>
            <a:pPr marL="0" indent="0" eaLnBrk="1" hangingPunct="1">
              <a:lnSpc>
                <a:spcPct val="90000"/>
              </a:lnSpc>
              <a:spcBef>
                <a:spcPct val="25000"/>
              </a:spcBef>
              <a:spcAft>
                <a:spcPct val="20000"/>
              </a:spcAft>
              <a:buFont typeface="Wingdings" pitchFamily="2" charset="2"/>
              <a:buNone/>
            </a:pPr>
            <a:r>
              <a:rPr lang="en-GB" dirty="0" smtClean="0"/>
              <a:t>Another example: score the yield of 56-Iron ions (very useful: there is no separate name for each ion specie, except light ones. HEAVYION score all isotopes heavier than alpha’s together!)  </a:t>
            </a:r>
          </a:p>
          <a:p>
            <a:pPr marL="0" indent="0" eaLnBrk="1" hangingPunct="1">
              <a:lnSpc>
                <a:spcPct val="90000"/>
              </a:lnSpc>
              <a:spcBef>
                <a:spcPct val="25000"/>
              </a:spcBef>
              <a:spcAft>
                <a:spcPct val="20000"/>
              </a:spcAft>
              <a:buFont typeface="Wingdings" pitchFamily="2" charset="2"/>
              <a:buNone/>
            </a:pPr>
            <a:endParaRPr lang="en-GB" dirty="0" smtClean="0"/>
          </a:p>
          <a:p>
            <a:pPr marL="0" indent="0" eaLnBrk="1" hangingPunct="1">
              <a:lnSpc>
                <a:spcPct val="90000"/>
              </a:lnSpc>
              <a:spcBef>
                <a:spcPct val="25000"/>
              </a:spcBef>
              <a:spcAft>
                <a:spcPct val="20000"/>
              </a:spcAft>
              <a:buFont typeface="Wingdings" pitchFamily="2" charset="2"/>
              <a:buNone/>
            </a:pPr>
            <a:endParaRPr lang="en-GB" dirty="0" smtClean="0"/>
          </a:p>
          <a:p>
            <a:pPr marL="0" indent="0" eaLnBrk="1" hangingPunct="1">
              <a:lnSpc>
                <a:spcPct val="90000"/>
              </a:lnSpc>
              <a:spcBef>
                <a:spcPct val="25000"/>
              </a:spcBef>
              <a:spcAft>
                <a:spcPct val="20000"/>
              </a:spcAft>
              <a:buFont typeface="Wingdings" pitchFamily="2" charset="2"/>
              <a:buNone/>
            </a:pPr>
            <a:r>
              <a:rPr lang="en-GB" dirty="0" smtClean="0"/>
              <a:t>The requested ion is coded in what(2) according to its </a:t>
            </a:r>
            <a:r>
              <a:rPr lang="en-GB" b="1" dirty="0" smtClean="0"/>
              <a:t>A</a:t>
            </a:r>
            <a:r>
              <a:rPr lang="en-GB" dirty="0" smtClean="0"/>
              <a:t>,  </a:t>
            </a:r>
            <a:r>
              <a:rPr lang="en-GB" b="1" dirty="0" smtClean="0"/>
              <a:t>Z</a:t>
            </a:r>
            <a:r>
              <a:rPr lang="en-GB" dirty="0" smtClean="0"/>
              <a:t> and (optionally) isomeric state </a:t>
            </a:r>
            <a:r>
              <a:rPr lang="en-GB" b="1" dirty="0" smtClean="0"/>
              <a:t>m</a:t>
            </a:r>
            <a:r>
              <a:rPr lang="en-GB" dirty="0" smtClean="0"/>
              <a:t>:</a:t>
            </a:r>
          </a:p>
          <a:p>
            <a:pPr marL="0" indent="0" eaLnBrk="1" hangingPunct="1">
              <a:lnSpc>
                <a:spcPct val="90000"/>
              </a:lnSpc>
              <a:spcBef>
                <a:spcPct val="25000"/>
              </a:spcBef>
              <a:spcAft>
                <a:spcPct val="20000"/>
              </a:spcAft>
              <a:buFont typeface="Wingdings" pitchFamily="2" charset="2"/>
              <a:buNone/>
            </a:pPr>
            <a:r>
              <a:rPr lang="en-GB" dirty="0" smtClean="0"/>
              <a:t>what(2) = - (100*</a:t>
            </a:r>
            <a:r>
              <a:rPr lang="en-GB" b="1" dirty="0" smtClean="0"/>
              <a:t>Z</a:t>
            </a:r>
            <a:r>
              <a:rPr lang="en-GB" dirty="0" smtClean="0"/>
              <a:t> + 100000*</a:t>
            </a:r>
            <a:r>
              <a:rPr lang="en-GB" b="1" dirty="0" smtClean="0"/>
              <a:t>A</a:t>
            </a:r>
            <a:r>
              <a:rPr lang="en-GB" dirty="0" smtClean="0"/>
              <a:t> + </a:t>
            </a:r>
            <a:r>
              <a:rPr lang="en-GB" b="1" dirty="0" smtClean="0"/>
              <a:t>m</a:t>
            </a:r>
            <a:r>
              <a:rPr lang="en-GB" dirty="0" smtClean="0"/>
              <a:t>*100000000) </a:t>
            </a:r>
          </a:p>
          <a:p>
            <a:pPr marL="0" indent="0" eaLnBrk="1" hangingPunct="1">
              <a:lnSpc>
                <a:spcPct val="90000"/>
              </a:lnSpc>
              <a:spcBef>
                <a:spcPct val="25000"/>
              </a:spcBef>
              <a:spcAft>
                <a:spcPct val="20000"/>
              </a:spcAft>
              <a:buFont typeface="Wingdings" pitchFamily="2" charset="2"/>
              <a:buNone/>
            </a:pPr>
            <a:r>
              <a:rPr lang="en-GB" dirty="0" smtClean="0"/>
              <a:t>   with 0==all , i.e. 2600 == all Iron isotopes</a:t>
            </a:r>
          </a:p>
        </p:txBody>
      </p:sp>
      <p:sp>
        <p:nvSpPr>
          <p:cNvPr id="31746" name="Rectangle 12"/>
          <p:cNvSpPr>
            <a:spLocks noGrp="1" noChangeArrowheads="1"/>
          </p:cNvSpPr>
          <p:nvPr>
            <p:ph type="sldNum" sz="quarter" idx="11"/>
          </p:nvPr>
        </p:nvSpPr>
        <p:spPr>
          <a:noFill/>
        </p:spPr>
        <p:txBody>
          <a:bodyPr/>
          <a:lstStyle/>
          <a:p>
            <a:fld id="{ED6D0878-ACDF-41AD-8429-92B2A8B8C23B}" type="slidenum">
              <a:rPr lang="en-US" smtClean="0"/>
              <a:pPr/>
              <a:t>29</a:t>
            </a:fld>
            <a:endParaRPr lang="en-US" smtClean="0"/>
          </a:p>
        </p:txBody>
      </p:sp>
      <p:sp>
        <p:nvSpPr>
          <p:cNvPr id="31749" name="Text Box 8"/>
          <p:cNvSpPr txBox="1">
            <a:spLocks noChangeArrowheads="1"/>
          </p:cNvSpPr>
          <p:nvPr/>
        </p:nvSpPr>
        <p:spPr bwMode="auto">
          <a:xfrm>
            <a:off x="5181600" y="160338"/>
            <a:ext cx="3657600" cy="830262"/>
          </a:xfrm>
          <a:prstGeom prst="rect">
            <a:avLst/>
          </a:prstGeom>
          <a:noFill/>
          <a:ln w="6350">
            <a:solidFill>
              <a:srgbClr val="FF0000"/>
            </a:solidFill>
            <a:miter lim="800000"/>
            <a:headEnd type="none" w="sm" len="sm"/>
            <a:tailEnd type="none" w="sm" len="sm"/>
          </a:ln>
        </p:spPr>
        <p:txBody>
          <a:bodyPr>
            <a:spAutoFit/>
          </a:bodyPr>
          <a:lstStyle/>
          <a:p>
            <a:pPr algn="ctr"/>
            <a:r>
              <a:rPr lang="en-US" sz="1600" b="1">
                <a:solidFill>
                  <a:srgbClr val="FF0000"/>
                </a:solidFill>
              </a:rPr>
              <a:t>WARNING!!</a:t>
            </a:r>
          </a:p>
          <a:p>
            <a:pPr algn="ctr"/>
            <a:r>
              <a:rPr lang="en-US" sz="1600" b="1">
                <a:solidFill>
                  <a:srgbClr val="FF0000"/>
                </a:solidFill>
              </a:rPr>
              <a:t>ONLY energy deposition in the ionization by the selected particle</a:t>
            </a:r>
            <a:r>
              <a:rPr lang="en-US" sz="1600">
                <a:solidFill>
                  <a:srgbClr val="FF0000"/>
                </a:solidFill>
              </a:rPr>
              <a:t> </a:t>
            </a:r>
          </a:p>
        </p:txBody>
      </p:sp>
      <p:sp>
        <p:nvSpPr>
          <p:cNvPr id="31750" name="Line 7"/>
          <p:cNvSpPr>
            <a:spLocks noChangeShapeType="1"/>
          </p:cNvSpPr>
          <p:nvPr/>
        </p:nvSpPr>
        <p:spPr bwMode="auto">
          <a:xfrm flipH="1">
            <a:off x="3714744" y="990600"/>
            <a:ext cx="1466856" cy="1295392"/>
          </a:xfrm>
          <a:prstGeom prst="line">
            <a:avLst/>
          </a:prstGeom>
          <a:noFill/>
          <a:ln w="6350">
            <a:solidFill>
              <a:srgbClr val="FF0000"/>
            </a:solidFill>
            <a:round/>
            <a:headEnd type="none" w="sm" len="sm"/>
            <a:tailEnd type="triangle" w="sm" len="sm"/>
          </a:ln>
        </p:spPr>
        <p:txBody>
          <a:bodyPr/>
          <a:lstStyle/>
          <a:p>
            <a:endParaRPr lang="it-IT"/>
          </a:p>
        </p:txBody>
      </p:sp>
      <p:sp>
        <p:nvSpPr>
          <p:cNvPr id="7" name="Rectangle 6"/>
          <p:cNvSpPr/>
          <p:nvPr/>
        </p:nvSpPr>
        <p:spPr>
          <a:xfrm>
            <a:off x="642878" y="2071678"/>
            <a:ext cx="8501122" cy="954107"/>
          </a:xfrm>
          <a:prstGeom prst="rect">
            <a:avLst/>
          </a:prstGeom>
        </p:spPr>
        <p:txBody>
          <a:bodyPr wrap="square">
            <a:spAutoFit/>
          </a:bodyPr>
          <a:lstStyle/>
          <a:p>
            <a:pPr algn="just" eaLnBrk="0" hangingPunct="0"/>
            <a:r>
              <a:rPr lang="fr-FR" sz="1400" b="1" dirty="0" smtClean="0">
                <a:solidFill>
                  <a:schemeClr val="bg2">
                    <a:lumMod val="50000"/>
                  </a:schemeClr>
                </a:solidFill>
                <a:latin typeface="Courier New" pitchFamily="49" charset="0"/>
                <a:cs typeface="Courier New" pitchFamily="49" charset="0"/>
              </a:rPr>
              <a:t>*   +    1    +    2    +    3    +    4    +    5    +    6    +    7    +</a:t>
            </a:r>
          </a:p>
          <a:p>
            <a:pPr lvl="0" algn="just" eaLnBrk="0" hangingPunct="0"/>
            <a:r>
              <a:rPr lang="fr-FR" sz="1400" b="1" dirty="0" smtClean="0">
                <a:solidFill>
                  <a:srgbClr val="C00000"/>
                </a:solidFill>
                <a:latin typeface="Courier New" pitchFamily="49" charset="0"/>
                <a:cs typeface="Courier New" pitchFamily="49" charset="0"/>
              </a:rPr>
              <a:t>USRBIN          </a:t>
            </a:r>
            <a:r>
              <a:rPr lang="fr-FR" sz="1400" b="1" dirty="0" smtClean="0">
                <a:latin typeface="Courier New" pitchFamily="49" charset="0"/>
                <a:cs typeface="Courier New" pitchFamily="49" charset="0"/>
              </a:rPr>
              <a:t>11.0     ENERGY    -40.0      10.0                15.0</a:t>
            </a:r>
            <a:r>
              <a:rPr lang="fr-FR" sz="1400" b="1" dirty="0" smtClean="0">
                <a:solidFill>
                  <a:srgbClr val="C00000"/>
                </a:solidFill>
                <a:latin typeface="Courier New" pitchFamily="49" charset="0"/>
                <a:cs typeface="Courier New" pitchFamily="49" charset="0"/>
              </a:rPr>
              <a:t>TargEne</a:t>
            </a:r>
          </a:p>
          <a:p>
            <a:pPr lvl="0" algn="just" eaLnBrk="0" hangingPunct="0"/>
            <a:r>
              <a:rPr lang="fr-FR" sz="1400" b="1" dirty="0" smtClean="0">
                <a:solidFill>
                  <a:srgbClr val="C00000"/>
                </a:solidFill>
                <a:latin typeface="Courier New" pitchFamily="49" charset="0"/>
                <a:cs typeface="Courier New" pitchFamily="49" charset="0"/>
              </a:rPr>
              <a:t>USRBIN</a:t>
            </a:r>
            <a:r>
              <a:rPr lang="fr-FR" sz="1400" b="1" dirty="0" smtClean="0">
                <a:latin typeface="Courier New" pitchFamily="49" charset="0"/>
                <a:cs typeface="Courier New" pitchFamily="49" charset="0"/>
              </a:rPr>
              <a:t>           0.0                -5.0     100.0               200.0</a:t>
            </a:r>
            <a:r>
              <a:rPr lang="fr-FR" sz="1400" b="1" dirty="0" smtClean="0">
                <a:solidFill>
                  <a:srgbClr val="C00000"/>
                </a:solidFill>
                <a:latin typeface="Courier New" pitchFamily="49" charset="0"/>
                <a:cs typeface="Courier New" pitchFamily="49" charset="0"/>
              </a:rPr>
              <a:t>&amp;</a:t>
            </a:r>
          </a:p>
          <a:p>
            <a:pPr lvl="0" algn="just" eaLnBrk="0" hangingPunct="0"/>
            <a:r>
              <a:rPr lang="fr-FR" sz="1400" b="1" dirty="0" smtClean="0">
                <a:solidFill>
                  <a:srgbClr val="C00000"/>
                </a:solidFill>
                <a:latin typeface="Courier New" pitchFamily="49" charset="0"/>
                <a:cs typeface="Courier New" pitchFamily="49" charset="0"/>
              </a:rPr>
              <a:t>AUXSCORE      </a:t>
            </a:r>
            <a:r>
              <a:rPr lang="fr-FR" sz="1400" b="1" dirty="0" smtClean="0">
                <a:latin typeface="Courier New" pitchFamily="49" charset="0"/>
                <a:cs typeface="Courier New" pitchFamily="49" charset="0"/>
              </a:rPr>
              <a:t>USRBIN      MUONS            </a:t>
            </a:r>
            <a:r>
              <a:rPr lang="fr-FR" sz="1400" b="1" dirty="0" err="1" smtClean="0">
                <a:latin typeface="Courier New" pitchFamily="49" charset="0"/>
                <a:cs typeface="Courier New" pitchFamily="49" charset="0"/>
              </a:rPr>
              <a:t>TargEne</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TargEne</a:t>
            </a:r>
            <a:endParaRPr lang="fr-FR" sz="1400" b="1" dirty="0" smtClean="0">
              <a:latin typeface="Courier New" pitchFamily="49" charset="0"/>
              <a:cs typeface="Courier New" pitchFamily="49" charset="0"/>
            </a:endParaRPr>
          </a:p>
        </p:txBody>
      </p:sp>
      <p:sp>
        <p:nvSpPr>
          <p:cNvPr id="8" name="Rectangle 7"/>
          <p:cNvSpPr/>
          <p:nvPr/>
        </p:nvSpPr>
        <p:spPr>
          <a:xfrm>
            <a:off x="642878" y="4214818"/>
            <a:ext cx="8501122" cy="889474"/>
          </a:xfrm>
          <a:prstGeom prst="rect">
            <a:avLst/>
          </a:prstGeom>
        </p:spPr>
        <p:txBody>
          <a:bodyPr wrap="square">
            <a:spAutoFit/>
          </a:bodyPr>
          <a:lstStyle/>
          <a:p>
            <a:pPr algn="just" eaLnBrk="0" hangingPunct="0"/>
            <a:r>
              <a:rPr lang="fr-FR" sz="1400" b="1" dirty="0" smtClean="0">
                <a:solidFill>
                  <a:schemeClr val="bg2">
                    <a:lumMod val="50000"/>
                  </a:schemeClr>
                </a:solidFill>
                <a:latin typeface="Courier New" pitchFamily="49" charset="0"/>
                <a:cs typeface="Courier New" pitchFamily="49" charset="0"/>
              </a:rPr>
              <a:t>*   +    1    +    2    +    3    +    4    +    5    +    6    +    7    +</a:t>
            </a:r>
          </a:p>
          <a:p>
            <a:pPr marL="0" indent="0">
              <a:lnSpc>
                <a:spcPct val="90000"/>
              </a:lnSpc>
              <a:buFont typeface="Wingdings" pitchFamily="2" charset="2"/>
              <a:buNone/>
            </a:pPr>
            <a:r>
              <a:rPr lang="en-US" sz="1400" dirty="0" smtClean="0">
                <a:solidFill>
                  <a:srgbClr val="C00000"/>
                </a:solidFill>
                <a:latin typeface="Lucida Console" pitchFamily="49" charset="0"/>
              </a:rPr>
              <a:t>USRYIELD</a:t>
            </a:r>
            <a:r>
              <a:rPr lang="en-US" sz="1400" dirty="0" smtClean="0">
                <a:solidFill>
                  <a:srgbClr val="000000"/>
                </a:solidFill>
                <a:latin typeface="Lucida Console" pitchFamily="49" charset="0"/>
              </a:rPr>
              <a:t>       124.0  ALL-PART      -87.    TARGS3     INAIR       1.0</a:t>
            </a:r>
            <a:r>
              <a:rPr lang="en-US" sz="1400" dirty="0" smtClean="0">
                <a:solidFill>
                  <a:srgbClr val="C00000"/>
                </a:solidFill>
                <a:latin typeface="Lucida Console" pitchFamily="49" charset="0"/>
              </a:rPr>
              <a:t>Fe56</a:t>
            </a:r>
          </a:p>
          <a:p>
            <a:pPr marL="0" indent="0">
              <a:lnSpc>
                <a:spcPct val="90000"/>
              </a:lnSpc>
              <a:buFont typeface="Wingdings" pitchFamily="2" charset="2"/>
              <a:buNone/>
            </a:pPr>
            <a:r>
              <a:rPr lang="en-US" sz="1400" dirty="0" smtClean="0">
                <a:solidFill>
                  <a:srgbClr val="C00000"/>
                </a:solidFill>
                <a:latin typeface="Lucida Console" pitchFamily="49" charset="0"/>
              </a:rPr>
              <a:t>USRYIELD</a:t>
            </a:r>
            <a:r>
              <a:rPr lang="en-US" sz="1400" dirty="0" smtClean="0">
                <a:solidFill>
                  <a:srgbClr val="000000"/>
                </a:solidFill>
                <a:latin typeface="Lucida Console" pitchFamily="49" charset="0"/>
              </a:rPr>
              <a:t>       180.0       0.0       18.      10.0       0.0       3.0</a:t>
            </a:r>
            <a:r>
              <a:rPr lang="en-US" sz="1400" dirty="0" smtClean="0">
                <a:solidFill>
                  <a:srgbClr val="C00000"/>
                </a:solidFill>
                <a:latin typeface="Lucida Console" pitchFamily="49" charset="0"/>
              </a:rPr>
              <a:t>&amp;</a:t>
            </a:r>
          </a:p>
          <a:p>
            <a:pPr marL="0" indent="0">
              <a:lnSpc>
                <a:spcPct val="90000"/>
              </a:lnSpc>
              <a:buFont typeface="Wingdings" pitchFamily="2" charset="2"/>
              <a:buNone/>
            </a:pPr>
            <a:r>
              <a:rPr lang="en-US" sz="1400" dirty="0" smtClean="0">
                <a:solidFill>
                  <a:srgbClr val="C00000"/>
                </a:solidFill>
                <a:latin typeface="Lucida Console" pitchFamily="49" charset="0"/>
              </a:rPr>
              <a:t>AUXSCORE</a:t>
            </a:r>
            <a:r>
              <a:rPr lang="en-US" sz="1400" dirty="0" smtClean="0">
                <a:solidFill>
                  <a:srgbClr val="000000"/>
                </a:solidFill>
                <a:latin typeface="Lucida Console" pitchFamily="49" charset="0"/>
              </a:rPr>
              <a:t>    USRYIELD  -5602600.               Fe56      </a:t>
            </a:r>
            <a:r>
              <a:rPr lang="en-US" sz="1400" dirty="0" err="1" smtClean="0">
                <a:solidFill>
                  <a:srgbClr val="000000"/>
                </a:solidFill>
                <a:latin typeface="Lucida Console" pitchFamily="49" charset="0"/>
              </a:rPr>
              <a:t>Fe56</a:t>
            </a:r>
            <a:endParaRPr lang="en-US" sz="1400" dirty="0" smtClean="0">
              <a:solidFill>
                <a:srgbClr val="000000"/>
              </a:solidFill>
              <a:latin typeface="Lucida Console"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2"/>
          <p:cNvSpPr>
            <a:spLocks noGrp="1"/>
          </p:cNvSpPr>
          <p:nvPr>
            <p:ph type="title" idx="4294967295"/>
          </p:nvPr>
        </p:nvSpPr>
        <p:spPr>
          <a:xfrm>
            <a:off x="971550" y="304800"/>
            <a:ext cx="8172450" cy="609600"/>
          </a:xfrm>
        </p:spPr>
        <p:txBody>
          <a:bodyPr/>
          <a:lstStyle/>
          <a:p>
            <a:r>
              <a:rPr lang="en-US" dirty="0" smtClean="0"/>
              <a:t>Reaction Rate and Cross Section (2/3)</a:t>
            </a:r>
          </a:p>
        </p:txBody>
      </p:sp>
      <p:sp>
        <p:nvSpPr>
          <p:cNvPr id="2058" name="Slide Number Placeholder 1"/>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2CEA5320-C9AB-4D43-B27F-BAC9EEEE6F52}" type="slidenum">
              <a:rPr lang="en-US" sz="1200"/>
              <a:pPr algn="r"/>
              <a:t>3</a:t>
            </a:fld>
            <a:endParaRPr lang="en-US" sz="1200"/>
          </a:p>
        </p:txBody>
      </p:sp>
      <p:sp>
        <p:nvSpPr>
          <p:cNvPr id="2059" name="Content Placeholder 3"/>
          <p:cNvSpPr txBox="1">
            <a:spLocks/>
          </p:cNvSpPr>
          <p:nvPr/>
        </p:nvSpPr>
        <p:spPr bwMode="auto">
          <a:xfrm>
            <a:off x="795366" y="1173184"/>
            <a:ext cx="7848600" cy="5327650"/>
          </a:xfrm>
          <a:prstGeom prst="rect">
            <a:avLst/>
          </a:prstGeom>
          <a:noFill/>
          <a:ln w="9525">
            <a:noFill/>
            <a:miter lim="800000"/>
            <a:headEnd/>
            <a:tailEnd/>
          </a:ln>
        </p:spPr>
        <p:txBody>
          <a:bodyPr lIns="92075" tIns="46038" rIns="92075" bIns="46038"/>
          <a:lstStyle/>
          <a:p>
            <a:pPr marL="342900" indent="-342900" eaLnBrk="0" hangingPunct="0">
              <a:buClr>
                <a:schemeClr val="hlink"/>
              </a:buClr>
              <a:buSzPct val="80000"/>
              <a:buFont typeface="Wingdings" pitchFamily="2" charset="2"/>
              <a:buChar char="l"/>
            </a:pPr>
            <a:r>
              <a:rPr lang="en-US" sz="2000" dirty="0"/>
              <a:t>Assume now that </a:t>
            </a:r>
            <a:r>
              <a:rPr lang="en-US" sz="2000" i="1" dirty="0">
                <a:solidFill>
                  <a:srgbClr val="000000"/>
                </a:solidFill>
                <a:latin typeface="Times New Roman" pitchFamily="18" charset="0"/>
              </a:rPr>
              <a:t>n(</a:t>
            </a:r>
            <a:r>
              <a:rPr lang="en-US" sz="2000" b="1" i="1" dirty="0" err="1">
                <a:solidFill>
                  <a:srgbClr val="000000"/>
                </a:solidFill>
                <a:latin typeface="Times New Roman" pitchFamily="18" charset="0"/>
              </a:rPr>
              <a:t>r</a:t>
            </a:r>
            <a:r>
              <a:rPr lang="en-US" sz="2000" i="1" dirty="0" err="1">
                <a:solidFill>
                  <a:srgbClr val="000000"/>
                </a:solidFill>
                <a:latin typeface="Times New Roman" pitchFamily="18" charset="0"/>
              </a:rPr>
              <a:t>,v</a:t>
            </a:r>
            <a:r>
              <a:rPr lang="en-US" sz="2000" i="1" dirty="0">
                <a:solidFill>
                  <a:srgbClr val="000000"/>
                </a:solidFill>
                <a:latin typeface="Times New Roman" pitchFamily="18" charset="0"/>
              </a:rPr>
              <a:t>)=</a:t>
            </a:r>
            <a:r>
              <a:rPr lang="en-US" sz="2000" i="1" dirty="0" err="1">
                <a:solidFill>
                  <a:srgbClr val="000000"/>
                </a:solidFill>
                <a:latin typeface="Times New Roman" pitchFamily="18" charset="0"/>
              </a:rPr>
              <a:t>dN</a:t>
            </a:r>
            <a:r>
              <a:rPr lang="en-US" sz="2000" i="1" dirty="0">
                <a:solidFill>
                  <a:srgbClr val="000000"/>
                </a:solidFill>
                <a:latin typeface="Times New Roman" pitchFamily="18" charset="0"/>
              </a:rPr>
              <a:t>/</a:t>
            </a:r>
            <a:r>
              <a:rPr lang="en-US" sz="2000" i="1" dirty="0" err="1">
                <a:solidFill>
                  <a:srgbClr val="000000"/>
                </a:solidFill>
                <a:latin typeface="Times New Roman" pitchFamily="18" charset="0"/>
              </a:rPr>
              <a:t>dV</a:t>
            </a:r>
            <a:r>
              <a:rPr lang="en-US" sz="2000" i="1" dirty="0">
                <a:solidFill>
                  <a:srgbClr val="000000"/>
                </a:solidFill>
                <a:latin typeface="Times New Roman" pitchFamily="18" charset="0"/>
              </a:rPr>
              <a:t> [cm</a:t>
            </a:r>
            <a:r>
              <a:rPr lang="en-US" sz="2000" i="1" baseline="30000" dirty="0">
                <a:solidFill>
                  <a:srgbClr val="000000"/>
                </a:solidFill>
                <a:latin typeface="Times New Roman" pitchFamily="18" charset="0"/>
              </a:rPr>
              <a:t>-3</a:t>
            </a:r>
            <a:r>
              <a:rPr lang="en-US" sz="2000" i="1" dirty="0">
                <a:solidFill>
                  <a:srgbClr val="000000"/>
                </a:solidFill>
                <a:latin typeface="Times New Roman" pitchFamily="18" charset="0"/>
              </a:rPr>
              <a:t>]</a:t>
            </a:r>
            <a:r>
              <a:rPr lang="en-US" sz="2000" dirty="0"/>
              <a:t> be the density of particles with velocity </a:t>
            </a:r>
            <a:r>
              <a:rPr lang="en-US" sz="2000" i="1" dirty="0">
                <a:solidFill>
                  <a:srgbClr val="000000"/>
                </a:solidFill>
                <a:latin typeface="Times New Roman" pitchFamily="18" charset="0"/>
              </a:rPr>
              <a:t>v=dl/</a:t>
            </a:r>
            <a:r>
              <a:rPr lang="en-US" sz="2000" i="1" dirty="0" err="1">
                <a:solidFill>
                  <a:srgbClr val="000000"/>
                </a:solidFill>
                <a:latin typeface="Times New Roman" pitchFamily="18" charset="0"/>
              </a:rPr>
              <a:t>dt</a:t>
            </a:r>
            <a:r>
              <a:rPr lang="en-US" sz="2000" i="1" dirty="0">
                <a:solidFill>
                  <a:srgbClr val="000000"/>
                </a:solidFill>
                <a:latin typeface="Times New Roman" pitchFamily="18" charset="0"/>
              </a:rPr>
              <a:t> [cm/s]</a:t>
            </a:r>
            <a:r>
              <a:rPr lang="en-US" sz="2000" dirty="0">
                <a:latin typeface="Times New Roman" pitchFamily="18" charset="0"/>
              </a:rPr>
              <a:t>,</a:t>
            </a:r>
            <a:r>
              <a:rPr lang="en-US" sz="2000" dirty="0"/>
              <a:t> at a spatial position </a:t>
            </a:r>
            <a:r>
              <a:rPr lang="en-US" sz="2000" b="1" i="1" dirty="0">
                <a:solidFill>
                  <a:srgbClr val="000000"/>
                </a:solidFill>
                <a:latin typeface="Times New Roman" pitchFamily="18" charset="0"/>
              </a:rPr>
              <a:t>r</a:t>
            </a:r>
            <a:r>
              <a:rPr lang="en-US" dirty="0"/>
              <a:t>. </a:t>
            </a:r>
            <a:r>
              <a:rPr lang="en-US" sz="2000" dirty="0"/>
              <a:t>The reaction rate inside the volume element </a:t>
            </a:r>
            <a:r>
              <a:rPr lang="en-US" sz="2000" dirty="0" err="1">
                <a:solidFill>
                  <a:srgbClr val="000000"/>
                </a:solidFill>
                <a:latin typeface="Times New Roman" pitchFamily="18" charset="0"/>
              </a:rPr>
              <a:t>d</a:t>
            </a:r>
            <a:r>
              <a:rPr lang="en-US" sz="2000" i="1" dirty="0" err="1">
                <a:solidFill>
                  <a:srgbClr val="000000"/>
                </a:solidFill>
                <a:latin typeface="Times New Roman" pitchFamily="18" charset="0"/>
              </a:rPr>
              <a:t>V</a:t>
            </a:r>
            <a:r>
              <a:rPr lang="en-US" sz="2000" dirty="0"/>
              <a:t> will be: </a:t>
            </a:r>
          </a:p>
          <a:p>
            <a:pPr marL="342900" indent="-342900" eaLnBrk="0" hangingPunct="0">
              <a:buClr>
                <a:schemeClr val="hlink"/>
              </a:buClr>
              <a:buSzPct val="80000"/>
              <a:buFont typeface="Wingdings" pitchFamily="2" charset="2"/>
              <a:buNone/>
            </a:pPr>
            <a:endParaRPr lang="en-US" sz="2000" dirty="0"/>
          </a:p>
          <a:p>
            <a:pPr marL="342900" indent="-342900" eaLnBrk="0" hangingPunct="0">
              <a:buClr>
                <a:schemeClr val="hlink"/>
              </a:buClr>
              <a:buSzPct val="80000"/>
              <a:buFont typeface="Wingdings" pitchFamily="2" charset="2"/>
              <a:buChar char="l"/>
            </a:pPr>
            <a:r>
              <a:rPr lang="en-US" sz="2000" dirty="0"/>
              <a:t>The quantity                        is called </a:t>
            </a:r>
            <a:r>
              <a:rPr lang="en-US" sz="2000" dirty="0">
                <a:solidFill>
                  <a:srgbClr val="990000"/>
                </a:solidFill>
              </a:rPr>
              <a:t>fluence rate </a:t>
            </a:r>
            <a:r>
              <a:rPr lang="en-US" sz="2000" dirty="0"/>
              <a:t>or</a:t>
            </a:r>
            <a:r>
              <a:rPr lang="en-US" sz="2000" dirty="0">
                <a:solidFill>
                  <a:srgbClr val="990000"/>
                </a:solidFill>
              </a:rPr>
              <a:t> flux density </a:t>
            </a:r>
            <a:r>
              <a:rPr lang="en-US" sz="2000" dirty="0"/>
              <a:t>and has dimensions </a:t>
            </a:r>
            <a:r>
              <a:rPr lang="en-US" sz="2000" i="1" dirty="0">
                <a:solidFill>
                  <a:srgbClr val="000000"/>
                </a:solidFill>
                <a:latin typeface="Times New Roman" pitchFamily="18" charset="0"/>
              </a:rPr>
              <a:t>[cm</a:t>
            </a:r>
            <a:r>
              <a:rPr lang="en-US" sz="2000" i="1" baseline="30000" dirty="0">
                <a:solidFill>
                  <a:srgbClr val="000000"/>
                </a:solidFill>
                <a:latin typeface="Times New Roman" pitchFamily="18" charset="0"/>
              </a:rPr>
              <a:t>-3</a:t>
            </a:r>
            <a:r>
              <a:rPr lang="en-US" sz="2000" i="1" dirty="0">
                <a:solidFill>
                  <a:srgbClr val="000000"/>
                </a:solidFill>
                <a:latin typeface="Times New Roman" pitchFamily="18" charset="0"/>
              </a:rPr>
              <a:t> cm t</a:t>
            </a:r>
            <a:r>
              <a:rPr lang="en-US" sz="2000" i="1" baseline="30000" dirty="0">
                <a:solidFill>
                  <a:srgbClr val="000000"/>
                </a:solidFill>
                <a:latin typeface="Times New Roman" pitchFamily="18" charset="0"/>
              </a:rPr>
              <a:t>-1</a:t>
            </a:r>
            <a:r>
              <a:rPr lang="en-US" sz="2000" i="1" dirty="0">
                <a:solidFill>
                  <a:srgbClr val="000000"/>
                </a:solidFill>
                <a:latin typeface="Times New Roman" pitchFamily="18" charset="0"/>
              </a:rPr>
              <a:t>]=[cm</a:t>
            </a:r>
            <a:r>
              <a:rPr lang="en-US" sz="2000" i="1" baseline="30000" dirty="0">
                <a:solidFill>
                  <a:srgbClr val="000000"/>
                </a:solidFill>
                <a:latin typeface="Times New Roman" pitchFamily="18" charset="0"/>
              </a:rPr>
              <a:t>-2</a:t>
            </a:r>
            <a:r>
              <a:rPr lang="en-US" sz="2000" i="1" dirty="0">
                <a:solidFill>
                  <a:srgbClr val="000000"/>
                </a:solidFill>
                <a:latin typeface="Times New Roman" pitchFamily="18" charset="0"/>
              </a:rPr>
              <a:t> t</a:t>
            </a:r>
            <a:r>
              <a:rPr lang="en-US" sz="2000" i="1" baseline="30000" dirty="0">
                <a:solidFill>
                  <a:srgbClr val="000000"/>
                </a:solidFill>
                <a:latin typeface="Times New Roman" pitchFamily="18" charset="0"/>
              </a:rPr>
              <a:t>-1</a:t>
            </a:r>
            <a:r>
              <a:rPr lang="en-US" sz="2000" i="1" dirty="0">
                <a:solidFill>
                  <a:srgbClr val="000000"/>
                </a:solidFill>
                <a:latin typeface="Times New Roman" pitchFamily="18" charset="0"/>
              </a:rPr>
              <a:t>]. </a:t>
            </a:r>
          </a:p>
          <a:p>
            <a:pPr marL="342900" indent="-342900" eaLnBrk="0" hangingPunct="0">
              <a:buClr>
                <a:schemeClr val="hlink"/>
              </a:buClr>
              <a:buSzPct val="80000"/>
              <a:buFont typeface="Wingdings" pitchFamily="2" charset="2"/>
              <a:buNone/>
            </a:pPr>
            <a:endParaRPr lang="en-US" sz="2000" i="1" dirty="0">
              <a:solidFill>
                <a:srgbClr val="000000"/>
              </a:solidFill>
              <a:latin typeface="Times New Roman" pitchFamily="18" charset="0"/>
            </a:endParaRPr>
          </a:p>
          <a:p>
            <a:pPr marL="342900" indent="-342900" eaLnBrk="0" hangingPunct="0">
              <a:buClr>
                <a:schemeClr val="hlink"/>
              </a:buClr>
              <a:buSzPct val="80000"/>
              <a:buFont typeface="Wingdings" pitchFamily="2" charset="2"/>
              <a:buChar char="l"/>
            </a:pPr>
            <a:r>
              <a:rPr lang="en-US" sz="2000" dirty="0"/>
              <a:t>The time integral of the flux density                          </a:t>
            </a:r>
            <a:r>
              <a:rPr lang="en-US" sz="2000" dirty="0">
                <a:cs typeface="Times New Roman" pitchFamily="18" charset="0"/>
              </a:rPr>
              <a:t>is the </a:t>
            </a:r>
            <a:r>
              <a:rPr lang="en-US" sz="2000" dirty="0">
                <a:solidFill>
                  <a:srgbClr val="990000"/>
                </a:solidFill>
                <a:cs typeface="Times New Roman" pitchFamily="18" charset="0"/>
              </a:rPr>
              <a:t>fluence</a:t>
            </a:r>
            <a:r>
              <a:rPr lang="en-US" sz="2000" i="1" dirty="0">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rPr>
              <a:t>[cm</a:t>
            </a:r>
            <a:r>
              <a:rPr lang="en-US" sz="2000" i="1" baseline="30000" dirty="0">
                <a:solidFill>
                  <a:srgbClr val="000000"/>
                </a:solidFill>
                <a:latin typeface="Times New Roman" pitchFamily="18" charset="0"/>
              </a:rPr>
              <a:t>-2</a:t>
            </a:r>
            <a:r>
              <a:rPr lang="en-US" sz="2000" i="1" dirty="0">
                <a:solidFill>
                  <a:srgbClr val="000000"/>
                </a:solidFill>
                <a:latin typeface="Times New Roman" pitchFamily="18" charset="0"/>
              </a:rPr>
              <a:t>] </a:t>
            </a:r>
            <a:endParaRPr lang="en-US" sz="2000" dirty="0"/>
          </a:p>
          <a:p>
            <a:pPr marL="342900" indent="-342900" eaLnBrk="0" hangingPunct="0">
              <a:buClr>
                <a:schemeClr val="hlink"/>
              </a:buClr>
              <a:buSzPct val="80000"/>
              <a:buFont typeface="Wingdings" pitchFamily="2" charset="2"/>
              <a:buChar char="l"/>
            </a:pPr>
            <a:endParaRPr lang="en-US" sz="2000" dirty="0"/>
          </a:p>
          <a:p>
            <a:pPr marL="342900" indent="-342900" eaLnBrk="0" hangingPunct="0">
              <a:buClr>
                <a:schemeClr val="hlink"/>
              </a:buClr>
              <a:buSzPct val="80000"/>
              <a:buFont typeface="Wingdings" pitchFamily="2" charset="2"/>
              <a:buChar char="l"/>
            </a:pPr>
            <a:r>
              <a:rPr lang="en-US" sz="2000" dirty="0"/>
              <a:t>Fluence is measured in </a:t>
            </a:r>
            <a:r>
              <a:rPr lang="en-US" sz="2000" dirty="0">
                <a:solidFill>
                  <a:srgbClr val="990000"/>
                </a:solidFill>
              </a:rPr>
              <a:t>particles per cm</a:t>
            </a:r>
            <a:r>
              <a:rPr lang="en-US" sz="2000" baseline="30000" dirty="0">
                <a:solidFill>
                  <a:srgbClr val="990000"/>
                </a:solidFill>
              </a:rPr>
              <a:t>2</a:t>
            </a:r>
            <a:r>
              <a:rPr lang="en-US" sz="2000" dirty="0">
                <a:solidFill>
                  <a:srgbClr val="990000"/>
                </a:solidFill>
              </a:rPr>
              <a:t> </a:t>
            </a:r>
            <a:r>
              <a:rPr lang="en-US" sz="2000" dirty="0"/>
              <a:t>but in reality it describes the </a:t>
            </a:r>
            <a:r>
              <a:rPr lang="en-US" sz="2000" dirty="0">
                <a:solidFill>
                  <a:srgbClr val="990000"/>
                </a:solidFill>
              </a:rPr>
              <a:t>density of particle tracks</a:t>
            </a:r>
          </a:p>
          <a:p>
            <a:pPr marL="342900" indent="-342900" eaLnBrk="0" hangingPunct="0">
              <a:buClr>
                <a:schemeClr val="hlink"/>
              </a:buClr>
              <a:buSzPct val="80000"/>
              <a:buFont typeface="Wingdings" pitchFamily="2" charset="2"/>
              <a:buChar char="l"/>
            </a:pPr>
            <a:endParaRPr lang="en-US" sz="2000" dirty="0">
              <a:solidFill>
                <a:srgbClr val="990000"/>
              </a:solidFill>
            </a:endParaRPr>
          </a:p>
          <a:p>
            <a:pPr marL="342900" indent="-342900" eaLnBrk="0" hangingPunct="0">
              <a:buClr>
                <a:schemeClr val="hlink"/>
              </a:buClr>
              <a:buSzPct val="80000"/>
              <a:buFont typeface="Wingdings" pitchFamily="2" charset="2"/>
              <a:buChar char="l"/>
            </a:pPr>
            <a:r>
              <a:rPr lang="en-US" sz="2000" dirty="0"/>
              <a:t>The number of reactions inside a volume </a:t>
            </a:r>
            <a:r>
              <a:rPr lang="en-US" sz="2000" i="1" dirty="0">
                <a:solidFill>
                  <a:srgbClr val="000000"/>
                </a:solidFill>
                <a:latin typeface="Times New Roman" pitchFamily="18" charset="0"/>
              </a:rPr>
              <a:t>V </a:t>
            </a:r>
            <a:r>
              <a:rPr lang="en-US" sz="2000" dirty="0"/>
              <a:t>is given by the formula:             (where both    and     are integrated over energy or velocity)</a:t>
            </a:r>
            <a:endParaRPr lang="el-GR" sz="2000" dirty="0">
              <a:cs typeface="Times New Roman" pitchFamily="18" charset="0"/>
            </a:endParaRPr>
          </a:p>
          <a:p>
            <a:pPr marL="342900" indent="-342900" eaLnBrk="0" hangingPunct="0">
              <a:spcBef>
                <a:spcPct val="30000"/>
              </a:spcBef>
              <a:buClr>
                <a:schemeClr val="hlink"/>
              </a:buClr>
              <a:buSzPct val="80000"/>
              <a:buFont typeface="Wingdings" pitchFamily="2" charset="2"/>
              <a:buNone/>
            </a:pPr>
            <a:r>
              <a:rPr lang="en-US" sz="2000" dirty="0"/>
              <a:t>                        </a:t>
            </a:r>
          </a:p>
          <a:p>
            <a:pPr marL="342900" indent="-342900" eaLnBrk="0" hangingPunct="0">
              <a:spcBef>
                <a:spcPct val="20000"/>
              </a:spcBef>
              <a:buClr>
                <a:schemeClr val="hlink"/>
              </a:buClr>
              <a:buSzPct val="80000"/>
              <a:buFont typeface="Wingdings" pitchFamily="2" charset="2"/>
              <a:buNone/>
            </a:pPr>
            <a:endParaRPr lang="en-US" sz="20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2050" name="Equation" r:id="rId3" imgW="114120" imgH="215640" progId="Equation.3">
              <p:embed/>
            </p:oleObj>
          </a:graphicData>
        </a:graphic>
      </p:graphicFrame>
      <p:graphicFrame>
        <p:nvGraphicFramePr>
          <p:cNvPr id="2051" name="Object 3"/>
          <p:cNvGraphicFramePr>
            <a:graphicFrameLocks noChangeAspect="1"/>
          </p:cNvGraphicFramePr>
          <p:nvPr/>
        </p:nvGraphicFramePr>
        <p:xfrm>
          <a:off x="6011863" y="1833563"/>
          <a:ext cx="2232025" cy="430212"/>
        </p:xfrm>
        <a:graphic>
          <a:graphicData uri="http://schemas.openxmlformats.org/presentationml/2006/ole">
            <p:oleObj spid="_x0000_s2051" name="Equation" r:id="rId4" imgW="1193760" imgH="228600" progId="Equation.3">
              <p:embed/>
            </p:oleObj>
          </a:graphicData>
        </a:graphic>
      </p:graphicFrame>
      <p:graphicFrame>
        <p:nvGraphicFramePr>
          <p:cNvPr id="2052" name="Object 4"/>
          <p:cNvGraphicFramePr>
            <a:graphicFrameLocks noChangeAspect="1"/>
          </p:cNvGraphicFramePr>
          <p:nvPr/>
        </p:nvGraphicFramePr>
        <p:xfrm>
          <a:off x="2674938" y="2489200"/>
          <a:ext cx="1819275" cy="384175"/>
        </p:xfrm>
        <a:graphic>
          <a:graphicData uri="http://schemas.openxmlformats.org/presentationml/2006/ole">
            <p:oleObj spid="_x0000_s2052" name="Equation" r:id="rId5" imgW="1079280" imgH="228600" progId="Equation.3">
              <p:embed/>
            </p:oleObj>
          </a:graphicData>
        </a:graphic>
      </p:graphicFrame>
      <p:graphicFrame>
        <p:nvGraphicFramePr>
          <p:cNvPr id="2053" name="Object 5"/>
          <p:cNvGraphicFramePr>
            <a:graphicFrameLocks noChangeAspect="1"/>
          </p:cNvGraphicFramePr>
          <p:nvPr/>
        </p:nvGraphicFramePr>
        <p:xfrm>
          <a:off x="5273675" y="3455988"/>
          <a:ext cx="1903413" cy="341312"/>
        </p:xfrm>
        <a:graphic>
          <a:graphicData uri="http://schemas.openxmlformats.org/presentationml/2006/ole">
            <p:oleObj spid="_x0000_s2053" name="Equation" r:id="rId6" imgW="1130040" imgH="203040" progId="Equation.3">
              <p:embed/>
            </p:oleObj>
          </a:graphicData>
        </a:graphic>
      </p:graphicFrame>
      <p:graphicFrame>
        <p:nvGraphicFramePr>
          <p:cNvPr id="2054" name="Object 6"/>
          <p:cNvGraphicFramePr>
            <a:graphicFrameLocks noChangeAspect="1"/>
          </p:cNvGraphicFramePr>
          <p:nvPr/>
        </p:nvGraphicFramePr>
        <p:xfrm>
          <a:off x="2160588" y="5589588"/>
          <a:ext cx="1008062" cy="287337"/>
        </p:xfrm>
        <a:graphic>
          <a:graphicData uri="http://schemas.openxmlformats.org/presentationml/2006/ole">
            <p:oleObj spid="_x0000_s2054" name="Equation" r:id="rId7" imgW="622080" imgH="177480" progId="Equation.3">
              <p:embed/>
            </p:oleObj>
          </a:graphicData>
        </a:graphic>
      </p:graphicFrame>
      <p:graphicFrame>
        <p:nvGraphicFramePr>
          <p:cNvPr id="2055" name="Object 7"/>
          <p:cNvGraphicFramePr>
            <a:graphicFrameLocks noChangeAspect="1"/>
          </p:cNvGraphicFramePr>
          <p:nvPr/>
        </p:nvGraphicFramePr>
        <p:xfrm>
          <a:off x="4572000" y="5570538"/>
          <a:ext cx="273050" cy="296862"/>
        </p:xfrm>
        <a:graphic>
          <a:graphicData uri="http://schemas.openxmlformats.org/presentationml/2006/ole">
            <p:oleObj spid="_x0000_s2055" name="Equation" r:id="rId8" imgW="139680" imgH="152280" progId="Equation.3">
              <p:embed/>
            </p:oleObj>
          </a:graphicData>
        </a:graphic>
      </p:graphicFrame>
      <p:graphicFrame>
        <p:nvGraphicFramePr>
          <p:cNvPr id="2056" name="Object 8"/>
          <p:cNvGraphicFramePr>
            <a:graphicFrameLocks noChangeAspect="1"/>
          </p:cNvGraphicFramePr>
          <p:nvPr/>
        </p:nvGraphicFramePr>
        <p:xfrm>
          <a:off x="5351463" y="5602288"/>
          <a:ext cx="300037" cy="276225"/>
        </p:xfrm>
        <a:graphic>
          <a:graphicData uri="http://schemas.openxmlformats.org/presentationml/2006/ole">
            <p:oleObj spid="_x0000_s2056" name="Equation" r:id="rId9" imgW="164880" imgH="15228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685800" y="304800"/>
            <a:ext cx="8134350" cy="603250"/>
          </a:xfrm>
        </p:spPr>
        <p:txBody>
          <a:bodyPr/>
          <a:lstStyle/>
          <a:p>
            <a:pPr eaLnBrk="1" hangingPunct="1"/>
            <a:r>
              <a:rPr lang="en-US" smtClean="0"/>
              <a:t>Built-in  Conversions and AUXSCORE</a:t>
            </a:r>
          </a:p>
        </p:txBody>
      </p:sp>
      <p:sp>
        <p:nvSpPr>
          <p:cNvPr id="32770" name="Rectangle 12"/>
          <p:cNvSpPr>
            <a:spLocks noGrp="1" noChangeArrowheads="1"/>
          </p:cNvSpPr>
          <p:nvPr>
            <p:ph type="sldNum" sz="quarter" idx="11"/>
          </p:nvPr>
        </p:nvSpPr>
        <p:spPr>
          <a:noFill/>
        </p:spPr>
        <p:txBody>
          <a:bodyPr/>
          <a:lstStyle/>
          <a:p>
            <a:fld id="{E12B0065-71DD-4A92-BDFD-B71DF2A4CDDE}" type="slidenum">
              <a:rPr lang="en-US" smtClean="0"/>
              <a:pPr/>
              <a:t>30</a:t>
            </a:fld>
            <a:endParaRPr lang="en-US" smtClean="0"/>
          </a:p>
        </p:txBody>
      </p:sp>
      <p:sp>
        <p:nvSpPr>
          <p:cNvPr id="32772" name="Rectangle 2"/>
          <p:cNvSpPr>
            <a:spLocks noGrp="1" noChangeArrowheads="1"/>
          </p:cNvSpPr>
          <p:nvPr>
            <p:ph type="body" idx="4294967295"/>
          </p:nvPr>
        </p:nvSpPr>
        <p:spPr>
          <a:xfrm>
            <a:off x="647700" y="984250"/>
            <a:ext cx="8496300" cy="5613400"/>
          </a:xfrm>
        </p:spPr>
        <p:txBody>
          <a:bodyPr/>
          <a:lstStyle/>
          <a:p>
            <a:pPr marL="0" indent="0" eaLnBrk="1" hangingPunct="1">
              <a:spcBef>
                <a:spcPct val="25000"/>
              </a:spcBef>
              <a:spcAft>
                <a:spcPct val="20000"/>
              </a:spcAft>
              <a:buFont typeface="Wingdings" pitchFamily="2" charset="2"/>
              <a:buNone/>
            </a:pPr>
            <a:r>
              <a:rPr lang="en-GB" dirty="0" smtClean="0"/>
              <a:t>For some quantities, there is the possibility to get built-in conversions, without the need for user routines: done with generalized particles:</a:t>
            </a:r>
            <a:endParaRPr lang="en-US" dirty="0" smtClean="0">
              <a:solidFill>
                <a:srgbClr val="990000"/>
              </a:solidFill>
            </a:endParaRPr>
          </a:p>
          <a:p>
            <a:pPr marL="0" indent="0" eaLnBrk="1" hangingPunct="1">
              <a:spcBef>
                <a:spcPct val="25000"/>
              </a:spcBef>
              <a:spcAft>
                <a:spcPct val="20000"/>
              </a:spcAft>
              <a:buFont typeface="Wingdings" pitchFamily="2" charset="2"/>
              <a:buNone/>
            </a:pPr>
            <a:r>
              <a:rPr lang="en-US" sz="1600" b="1" i="1" dirty="0" smtClean="0"/>
              <a:t>For example:</a:t>
            </a:r>
          </a:p>
          <a:p>
            <a:pPr marL="0" indent="0" eaLnBrk="1" hangingPunct="1">
              <a:spcBef>
                <a:spcPct val="25000"/>
              </a:spcBef>
              <a:spcAft>
                <a:spcPct val="20000"/>
              </a:spcAft>
              <a:buFont typeface="Wingdings" pitchFamily="2" charset="2"/>
              <a:buNone/>
            </a:pPr>
            <a:r>
              <a:rPr lang="en-US" dirty="0" smtClean="0">
                <a:solidFill>
                  <a:srgbClr val="990000"/>
                </a:solidFill>
              </a:rPr>
              <a:t>SI1MEVNE</a:t>
            </a:r>
            <a:r>
              <a:rPr lang="en-US" dirty="0" smtClean="0"/>
              <a:t>    Silicon 1 </a:t>
            </a:r>
            <a:r>
              <a:rPr lang="en-US" dirty="0" err="1" smtClean="0"/>
              <a:t>MeV</a:t>
            </a:r>
            <a:r>
              <a:rPr lang="en-US" dirty="0" smtClean="0"/>
              <a:t>-neutron equivalent fluence</a:t>
            </a:r>
            <a:endParaRPr lang="en-GB" dirty="0" smtClean="0"/>
          </a:p>
          <a:p>
            <a:pPr marL="0" indent="0">
              <a:buFont typeface="Wingdings" pitchFamily="2" charset="2"/>
              <a:buNone/>
            </a:pPr>
            <a:r>
              <a:rPr lang="en-US" dirty="0" smtClean="0">
                <a:solidFill>
                  <a:srgbClr val="990000"/>
                </a:solidFill>
              </a:rPr>
              <a:t>DOSE-EQ  </a:t>
            </a:r>
            <a:r>
              <a:rPr lang="en-US" dirty="0" smtClean="0"/>
              <a:t>   Dose Equivalent (</a:t>
            </a:r>
            <a:r>
              <a:rPr lang="en-US" dirty="0" err="1" smtClean="0"/>
              <a:t>pSv</a:t>
            </a:r>
            <a:r>
              <a:rPr lang="en-US" dirty="0" smtClean="0"/>
              <a:t>)</a:t>
            </a:r>
            <a:endParaRPr lang="en-GB" dirty="0" smtClean="0"/>
          </a:p>
          <a:p>
            <a:pPr marL="0" indent="0" eaLnBrk="1" hangingPunct="1">
              <a:spcBef>
                <a:spcPct val="25000"/>
              </a:spcBef>
              <a:spcAft>
                <a:spcPct val="20000"/>
              </a:spcAft>
              <a:buFont typeface="Wingdings" pitchFamily="2" charset="2"/>
              <a:buNone/>
            </a:pPr>
            <a:endParaRPr lang="en-GB" dirty="0" smtClean="0"/>
          </a:p>
          <a:p>
            <a:pPr marL="0" indent="0" eaLnBrk="1" hangingPunct="1">
              <a:spcBef>
                <a:spcPct val="25000"/>
              </a:spcBef>
              <a:spcAft>
                <a:spcPct val="20000"/>
              </a:spcAft>
              <a:buFont typeface="Wingdings" pitchFamily="2" charset="2"/>
              <a:buNone/>
            </a:pPr>
            <a:r>
              <a:rPr lang="en-GB" dirty="0" smtClean="0"/>
              <a:t>The set of conversion coefficients used to calculate  DOSE-EQ can be selected by the user among a list (see manual) with AUXSCORE:</a:t>
            </a:r>
          </a:p>
          <a:p>
            <a:pPr marL="0" indent="0" eaLnBrk="1" hangingPunct="1">
              <a:spcBef>
                <a:spcPct val="25000"/>
              </a:spcBef>
              <a:spcAft>
                <a:spcPct val="20000"/>
              </a:spcAft>
              <a:buFont typeface="Wingdings" pitchFamily="2" charset="2"/>
              <a:buNone/>
            </a:pPr>
            <a:endParaRPr lang="en-GB" dirty="0" smtClean="0"/>
          </a:p>
          <a:p>
            <a:pPr marL="0" indent="0" eaLnBrk="1" hangingPunct="1">
              <a:spcBef>
                <a:spcPct val="25000"/>
              </a:spcBef>
              <a:spcAft>
                <a:spcPct val="20000"/>
              </a:spcAft>
              <a:buFont typeface="Wingdings" pitchFamily="2" charset="2"/>
              <a:buNone/>
            </a:pPr>
            <a:endParaRPr lang="en-GB" dirty="0" smtClean="0"/>
          </a:p>
          <a:p>
            <a:pPr marL="0" indent="0" eaLnBrk="1" hangingPunct="1">
              <a:spcBef>
                <a:spcPct val="25000"/>
              </a:spcBef>
              <a:spcAft>
                <a:spcPct val="20000"/>
              </a:spcAft>
              <a:buFont typeface="Wingdings" pitchFamily="2" charset="2"/>
              <a:buNone/>
            </a:pPr>
            <a:r>
              <a:rPr lang="en-GB" dirty="0" smtClean="0"/>
              <a:t>Scores equivalent dose by folding the particle </a:t>
            </a:r>
            <a:r>
              <a:rPr lang="en-GB" dirty="0" err="1" smtClean="0"/>
              <a:t>fluences</a:t>
            </a:r>
            <a:r>
              <a:rPr lang="en-GB" dirty="0" smtClean="0"/>
              <a:t> with the “AMB74” conversion coefficients</a:t>
            </a:r>
          </a:p>
          <a:p>
            <a:pPr marL="0" indent="0" eaLnBrk="1" hangingPunct="1">
              <a:spcBef>
                <a:spcPct val="25000"/>
              </a:spcBef>
              <a:spcAft>
                <a:spcPct val="20000"/>
              </a:spcAft>
              <a:buFont typeface="Wingdings" pitchFamily="2" charset="2"/>
              <a:buNone/>
            </a:pPr>
            <a:r>
              <a:rPr lang="en-GB" dirty="0" smtClean="0">
                <a:solidFill>
                  <a:srgbClr val="990000"/>
                </a:solidFill>
              </a:rPr>
              <a:t>                        </a:t>
            </a:r>
            <a:r>
              <a:rPr lang="en-GB" dirty="0" smtClean="0">
                <a:solidFill>
                  <a:srgbClr val="FF0000"/>
                </a:solidFill>
              </a:rPr>
              <a:t>see lecture on activation</a:t>
            </a:r>
          </a:p>
        </p:txBody>
      </p:sp>
      <p:cxnSp>
        <p:nvCxnSpPr>
          <p:cNvPr id="32773" name="Straight Arrow Connector 5"/>
          <p:cNvCxnSpPr>
            <a:cxnSpLocks noChangeShapeType="1"/>
          </p:cNvCxnSpPr>
          <p:nvPr/>
        </p:nvCxnSpPr>
        <p:spPr bwMode="auto">
          <a:xfrm>
            <a:off x="1331913" y="5929330"/>
            <a:ext cx="1079500" cy="1588"/>
          </a:xfrm>
          <a:prstGeom prst="straightConnector1">
            <a:avLst/>
          </a:prstGeom>
          <a:noFill/>
          <a:ln w="28575" algn="ctr">
            <a:solidFill>
              <a:srgbClr val="FF0000"/>
            </a:solidFill>
            <a:round/>
            <a:headEnd type="none" w="sm" len="sm"/>
            <a:tailEnd type="arrow" w="med" len="med"/>
          </a:ln>
        </p:spPr>
      </p:cxnSp>
      <p:sp>
        <p:nvSpPr>
          <p:cNvPr id="6" name="Rectangle 5"/>
          <p:cNvSpPr/>
          <p:nvPr/>
        </p:nvSpPr>
        <p:spPr>
          <a:xfrm>
            <a:off x="642878" y="4000504"/>
            <a:ext cx="8501122" cy="954107"/>
          </a:xfrm>
          <a:prstGeom prst="rect">
            <a:avLst/>
          </a:prstGeom>
        </p:spPr>
        <p:txBody>
          <a:bodyPr wrap="square">
            <a:spAutoFit/>
          </a:bodyPr>
          <a:lstStyle/>
          <a:p>
            <a:pPr algn="just" eaLnBrk="0" hangingPunct="0"/>
            <a:r>
              <a:rPr lang="fr-FR" sz="1400" b="1" dirty="0" smtClean="0">
                <a:solidFill>
                  <a:schemeClr val="bg2">
                    <a:lumMod val="50000"/>
                  </a:schemeClr>
                </a:solidFill>
                <a:latin typeface="Courier New" pitchFamily="49" charset="0"/>
                <a:cs typeface="Courier New" pitchFamily="49" charset="0"/>
              </a:rPr>
              <a:t>*   +    1    +    2    +    3    +    4    +    5    +    6    +    7    +</a:t>
            </a:r>
          </a:p>
          <a:p>
            <a:pPr lvl="0" algn="just" eaLnBrk="0" hangingPunct="0"/>
            <a:r>
              <a:rPr lang="fr-FR" sz="1400" b="1" dirty="0" smtClean="0">
                <a:solidFill>
                  <a:srgbClr val="C00000"/>
                </a:solidFill>
                <a:latin typeface="Courier New" pitchFamily="49" charset="0"/>
                <a:cs typeface="Courier New" pitchFamily="49" charset="0"/>
              </a:rPr>
              <a:t>USRBIN          </a:t>
            </a:r>
            <a:r>
              <a:rPr lang="fr-FR" sz="1400" b="1" dirty="0" smtClean="0">
                <a:latin typeface="Courier New" pitchFamily="49" charset="0"/>
                <a:cs typeface="Courier New" pitchFamily="49" charset="0"/>
              </a:rPr>
              <a:t>11.0   DOSE-EQ     -40.0      10.0                15.0</a:t>
            </a:r>
            <a:r>
              <a:rPr lang="fr-FR" sz="1400" b="1" dirty="0" smtClean="0">
                <a:solidFill>
                  <a:srgbClr val="C00000"/>
                </a:solidFill>
                <a:latin typeface="Courier New" pitchFamily="49" charset="0"/>
                <a:cs typeface="Courier New" pitchFamily="49" charset="0"/>
              </a:rPr>
              <a:t>TargDEQ</a:t>
            </a:r>
          </a:p>
          <a:p>
            <a:pPr lvl="0" algn="just" eaLnBrk="0" hangingPunct="0"/>
            <a:r>
              <a:rPr lang="fr-FR" sz="1400" b="1" dirty="0" smtClean="0">
                <a:solidFill>
                  <a:srgbClr val="C00000"/>
                </a:solidFill>
                <a:latin typeface="Courier New" pitchFamily="49" charset="0"/>
                <a:cs typeface="Courier New" pitchFamily="49" charset="0"/>
              </a:rPr>
              <a:t>USRBIN</a:t>
            </a:r>
            <a:r>
              <a:rPr lang="fr-FR" sz="1400" b="1" dirty="0" smtClean="0">
                <a:latin typeface="Courier New" pitchFamily="49" charset="0"/>
                <a:cs typeface="Courier New" pitchFamily="49" charset="0"/>
              </a:rPr>
              <a:t>           0.0                -5.0     100.0               200.0</a:t>
            </a:r>
            <a:r>
              <a:rPr lang="fr-FR" sz="1400" b="1" dirty="0" smtClean="0">
                <a:solidFill>
                  <a:srgbClr val="C00000"/>
                </a:solidFill>
                <a:latin typeface="Courier New" pitchFamily="49" charset="0"/>
                <a:cs typeface="Courier New" pitchFamily="49" charset="0"/>
              </a:rPr>
              <a:t>&amp;</a:t>
            </a:r>
          </a:p>
          <a:p>
            <a:pPr lvl="0" algn="just" eaLnBrk="0" hangingPunct="0"/>
            <a:r>
              <a:rPr lang="fr-FR" sz="1400" b="1" dirty="0" smtClean="0">
                <a:solidFill>
                  <a:srgbClr val="C00000"/>
                </a:solidFill>
                <a:latin typeface="Courier New" pitchFamily="49" charset="0"/>
                <a:cs typeface="Courier New" pitchFamily="49" charset="0"/>
              </a:rPr>
              <a:t>AUXSCORE      </a:t>
            </a:r>
            <a:r>
              <a:rPr lang="fr-FR" sz="1400" b="1" dirty="0" smtClean="0">
                <a:latin typeface="Courier New" pitchFamily="49" charset="0"/>
                <a:cs typeface="Courier New" pitchFamily="49" charset="0"/>
              </a:rPr>
              <a:t>USRBIN                       </a:t>
            </a:r>
            <a:r>
              <a:rPr lang="fr-FR" sz="1400" b="1" dirty="0" err="1" smtClean="0">
                <a:latin typeface="Courier New" pitchFamily="49" charset="0"/>
                <a:cs typeface="Courier New" pitchFamily="49" charset="0"/>
              </a:rPr>
              <a:t>TargDEQ</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TargDEQ</a:t>
            </a:r>
            <a:r>
              <a:rPr lang="fr-FR" sz="1400" b="1" dirty="0" smtClean="0">
                <a:latin typeface="Courier New" pitchFamily="49" charset="0"/>
                <a:cs typeface="Courier New" pitchFamily="49" charset="0"/>
              </a:rPr>
              <a:t>          </a:t>
            </a:r>
            <a:r>
              <a:rPr lang="fr-FR" sz="1400" b="1" dirty="0" smtClean="0">
                <a:solidFill>
                  <a:srgbClr val="C00000"/>
                </a:solidFill>
                <a:latin typeface="Courier New" pitchFamily="49" charset="0"/>
                <a:cs typeface="Courier New" pitchFamily="49" charset="0"/>
              </a:rPr>
              <a:t>AMB74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2"/>
          <p:cNvSpPr>
            <a:spLocks noGrp="1"/>
          </p:cNvSpPr>
          <p:nvPr>
            <p:ph type="title" idx="4294967295"/>
          </p:nvPr>
        </p:nvSpPr>
        <p:spPr>
          <a:xfrm>
            <a:off x="971550" y="304800"/>
            <a:ext cx="8172450" cy="609600"/>
          </a:xfrm>
        </p:spPr>
        <p:txBody>
          <a:bodyPr/>
          <a:lstStyle/>
          <a:p>
            <a:r>
              <a:rPr lang="en-US" dirty="0" smtClean="0"/>
              <a:t>Reaction Rate and Cross Section (3/3)</a:t>
            </a:r>
          </a:p>
        </p:txBody>
      </p:sp>
      <p:sp>
        <p:nvSpPr>
          <p:cNvPr id="3076" name="Slide Number Placeholder 1"/>
          <p:cNvSpPr txBox="1">
            <a:spLocks noGrp="1"/>
          </p:cNvSpPr>
          <p:nvPr/>
        </p:nvSpPr>
        <p:spPr bwMode="auto">
          <a:xfrm>
            <a:off x="6934200" y="6508750"/>
            <a:ext cx="1600200" cy="304800"/>
          </a:xfrm>
          <a:prstGeom prst="rect">
            <a:avLst/>
          </a:prstGeom>
          <a:noFill/>
          <a:ln w="9525">
            <a:noFill/>
            <a:miter lim="800000"/>
            <a:headEnd/>
            <a:tailEnd/>
          </a:ln>
        </p:spPr>
        <p:txBody>
          <a:bodyPr lIns="92075" tIns="46038" rIns="92075" bIns="46038" anchor="b"/>
          <a:lstStyle/>
          <a:p>
            <a:pPr algn="r"/>
            <a:fld id="{66D52156-1A74-4799-8EF2-48F8570051A4}" type="slidenum">
              <a:rPr lang="en-US" sz="1200"/>
              <a:pPr algn="r"/>
              <a:t>4</a:t>
            </a:fld>
            <a:endParaRPr lang="en-US" sz="1200"/>
          </a:p>
        </p:txBody>
      </p:sp>
      <p:sp>
        <p:nvSpPr>
          <p:cNvPr id="3077" name="Content Placeholder 3"/>
          <p:cNvSpPr txBox="1">
            <a:spLocks/>
          </p:cNvSpPr>
          <p:nvPr/>
        </p:nvSpPr>
        <p:spPr bwMode="auto">
          <a:xfrm>
            <a:off x="3571875" y="928688"/>
            <a:ext cx="5072063" cy="17145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hlink"/>
              </a:buClr>
              <a:buSzPct val="80000"/>
              <a:buFont typeface="Wingdings" pitchFamily="2" charset="2"/>
              <a:buChar char="l"/>
            </a:pPr>
            <a:endParaRPr lang="it-IT" sz="2000"/>
          </a:p>
        </p:txBody>
      </p:sp>
      <p:sp>
        <p:nvSpPr>
          <p:cNvPr id="3078" name="Text Box 19"/>
          <p:cNvSpPr txBox="1">
            <a:spLocks noChangeArrowheads="1"/>
          </p:cNvSpPr>
          <p:nvPr/>
        </p:nvSpPr>
        <p:spPr bwMode="auto">
          <a:xfrm>
            <a:off x="684213" y="1125538"/>
            <a:ext cx="7920037" cy="457200"/>
          </a:xfrm>
          <a:prstGeom prst="rect">
            <a:avLst/>
          </a:prstGeom>
          <a:noFill/>
          <a:ln w="9525">
            <a:noFill/>
            <a:miter lim="800000"/>
            <a:headEnd/>
            <a:tailEnd/>
          </a:ln>
        </p:spPr>
        <p:txBody>
          <a:bodyPr>
            <a:spAutoFit/>
          </a:bodyPr>
          <a:lstStyle/>
          <a:p>
            <a:pPr>
              <a:spcBef>
                <a:spcPct val="50000"/>
              </a:spcBef>
            </a:pPr>
            <a:endParaRPr lang="it-IT"/>
          </a:p>
        </p:txBody>
      </p:sp>
      <p:sp>
        <p:nvSpPr>
          <p:cNvPr id="3079" name="Text Box 20"/>
          <p:cNvSpPr txBox="1">
            <a:spLocks noChangeArrowheads="1"/>
          </p:cNvSpPr>
          <p:nvPr/>
        </p:nvSpPr>
        <p:spPr bwMode="auto">
          <a:xfrm>
            <a:off x="684213" y="920750"/>
            <a:ext cx="8102629" cy="5324535"/>
          </a:xfrm>
          <a:prstGeom prst="rect">
            <a:avLst/>
          </a:prstGeom>
          <a:noFill/>
          <a:ln w="9525">
            <a:noFill/>
            <a:miter lim="800000"/>
            <a:headEnd/>
            <a:tailEnd/>
          </a:ln>
        </p:spPr>
        <p:txBody>
          <a:bodyPr wrap="square">
            <a:spAutoFit/>
          </a:bodyPr>
          <a:lstStyle/>
          <a:p>
            <a:pPr marL="236538" indent="-236538">
              <a:spcBef>
                <a:spcPts val="600"/>
              </a:spcBef>
              <a:spcAft>
                <a:spcPts val="600"/>
              </a:spcAft>
              <a:buFontTx/>
              <a:buChar char="•"/>
            </a:pPr>
            <a:r>
              <a:rPr lang="en-US" sz="2000" dirty="0" smtClean="0"/>
              <a:t>Dividing </a:t>
            </a:r>
            <a:r>
              <a:rPr lang="en-US" sz="2000" dirty="0"/>
              <a:t>the macroscopic cross section by </a:t>
            </a:r>
            <a:r>
              <a:rPr lang="en-US" sz="2000" i="1" dirty="0">
                <a:solidFill>
                  <a:srgbClr val="000000"/>
                </a:solidFill>
                <a:latin typeface="Times New Roman" pitchFamily="18" charset="0"/>
              </a:rPr>
              <a:t>N</a:t>
            </a:r>
            <a:r>
              <a:rPr lang="en-US" sz="2000" i="1" baseline="-25000" dirty="0">
                <a:solidFill>
                  <a:srgbClr val="000000"/>
                </a:solidFill>
                <a:latin typeface="Times New Roman" pitchFamily="18" charset="0"/>
              </a:rPr>
              <a:t>0</a:t>
            </a:r>
            <a:r>
              <a:rPr lang="en-US" sz="2000" dirty="0"/>
              <a:t>, the number of </a:t>
            </a:r>
            <a:r>
              <a:rPr lang="en-US" sz="2000" dirty="0" smtClean="0"/>
              <a:t>atoms per </a:t>
            </a:r>
            <a:r>
              <a:rPr lang="en-US" sz="2000" dirty="0"/>
              <a:t>unit volume, one obtains the </a:t>
            </a:r>
            <a:r>
              <a:rPr lang="en-US" sz="2000" dirty="0">
                <a:solidFill>
                  <a:srgbClr val="990000"/>
                </a:solidFill>
              </a:rPr>
              <a:t>microscopic cross </a:t>
            </a:r>
            <a:r>
              <a:rPr lang="en-US" sz="2000" dirty="0" smtClean="0">
                <a:solidFill>
                  <a:srgbClr val="990000"/>
                </a:solidFill>
              </a:rPr>
              <a:t>section: </a:t>
            </a:r>
            <a:r>
              <a:rPr lang="en-US" sz="2000" i="1" dirty="0" smtClean="0">
                <a:solidFill>
                  <a:srgbClr val="000000"/>
                </a:solidFill>
                <a:latin typeface="Symbol" pitchFamily="18" charset="2"/>
              </a:rPr>
              <a:t>s</a:t>
            </a:r>
            <a:r>
              <a:rPr lang="en-US" sz="2000" i="1" dirty="0" smtClean="0">
                <a:solidFill>
                  <a:srgbClr val="000000"/>
                </a:solidFill>
                <a:latin typeface="Times New Roman" pitchFamily="18" charset="0"/>
                <a:cs typeface="Times New Roman" pitchFamily="18" charset="0"/>
              </a:rPr>
              <a:t>[barn=10</a:t>
            </a:r>
            <a:r>
              <a:rPr lang="en-US" sz="2000" i="1" baseline="30000" dirty="0" smtClean="0">
                <a:solidFill>
                  <a:srgbClr val="000000"/>
                </a:solidFill>
                <a:latin typeface="Times New Roman" pitchFamily="18" charset="0"/>
                <a:cs typeface="Times New Roman" pitchFamily="18" charset="0"/>
              </a:rPr>
              <a:t>-24</a:t>
            </a:r>
            <a:r>
              <a:rPr lang="en-US" sz="2000" i="1" dirty="0" smtClean="0">
                <a:solidFill>
                  <a:srgbClr val="000000"/>
                </a:solidFill>
                <a:latin typeface="Times New Roman" pitchFamily="18" charset="0"/>
                <a:cs typeface="Times New Roman" pitchFamily="18" charset="0"/>
              </a:rPr>
              <a:t>cm</a:t>
            </a:r>
            <a:r>
              <a:rPr lang="en-US" sz="2000" i="1" baseline="30000" dirty="0" smtClean="0">
                <a:solidFill>
                  <a:srgbClr val="000000"/>
                </a:solidFill>
                <a:latin typeface="Times New Roman" pitchFamily="18" charset="0"/>
                <a:cs typeface="Times New Roman" pitchFamily="18" charset="0"/>
              </a:rPr>
              <a:t>2</a:t>
            </a:r>
            <a:r>
              <a:rPr lang="en-US" sz="2000" i="1" dirty="0" smtClean="0">
                <a:solidFill>
                  <a:srgbClr val="000000"/>
                </a:solidFill>
                <a:latin typeface="Times New Roman" pitchFamily="18" charset="0"/>
                <a:cs typeface="Times New Roman" pitchFamily="18" charset="0"/>
              </a:rPr>
              <a:t>]</a:t>
            </a:r>
            <a:br>
              <a:rPr lang="en-US" sz="2000" i="1" dirty="0" smtClean="0">
                <a:solidFill>
                  <a:srgbClr val="000000"/>
                </a:solidFill>
                <a:latin typeface="Times New Roman" pitchFamily="18" charset="0"/>
                <a:cs typeface="Times New Roman" pitchFamily="18" charset="0"/>
              </a:rPr>
            </a:br>
            <a:r>
              <a:rPr lang="en-US" sz="2000" i="1" dirty="0" smtClean="0">
                <a:solidFill>
                  <a:srgbClr val="000000"/>
                </a:solidFill>
                <a:latin typeface="Times New Roman" pitchFamily="18" charset="0"/>
                <a:cs typeface="Times New Roman" pitchFamily="18" charset="0"/>
              </a:rPr>
              <a:t/>
            </a:r>
            <a:br>
              <a:rPr lang="en-US" sz="2000" i="1" dirty="0" smtClean="0">
                <a:solidFill>
                  <a:srgbClr val="000000"/>
                </a:solidFill>
                <a:latin typeface="Times New Roman" pitchFamily="18" charset="0"/>
                <a:cs typeface="Times New Roman" pitchFamily="18" charset="0"/>
              </a:rPr>
            </a:br>
            <a:r>
              <a:rPr lang="en-US" sz="2000" i="1" dirty="0" smtClean="0">
                <a:solidFill>
                  <a:srgbClr val="000000"/>
                </a:solidFill>
                <a:latin typeface="Times New Roman" pitchFamily="18" charset="0"/>
                <a:cs typeface="Times New Roman" pitchFamily="18" charset="0"/>
              </a:rPr>
              <a:t/>
            </a:r>
            <a:br>
              <a:rPr lang="en-US" sz="2000" i="1" dirty="0" smtClean="0">
                <a:solidFill>
                  <a:srgbClr val="000000"/>
                </a:solidFill>
                <a:latin typeface="Times New Roman" pitchFamily="18" charset="0"/>
                <a:cs typeface="Times New Roman" pitchFamily="18" charset="0"/>
              </a:rPr>
            </a:br>
            <a:r>
              <a:rPr lang="en-US" sz="2000" i="1" dirty="0" smtClean="0">
                <a:solidFill>
                  <a:srgbClr val="000000"/>
                </a:solidFill>
                <a:latin typeface="Times New Roman" pitchFamily="18" charset="0"/>
                <a:cs typeface="Times New Roman" pitchFamily="18" charset="0"/>
              </a:rPr>
              <a:t/>
            </a:r>
            <a:br>
              <a:rPr lang="en-US" sz="2000" i="1" dirty="0" smtClean="0">
                <a:solidFill>
                  <a:srgbClr val="000000"/>
                </a:solidFill>
                <a:latin typeface="Times New Roman" pitchFamily="18" charset="0"/>
                <a:cs typeface="Times New Roman" pitchFamily="18" charset="0"/>
              </a:rPr>
            </a:br>
            <a:r>
              <a:rPr lang="en-US" sz="2000" dirty="0" smtClean="0"/>
              <a:t>i.e., the </a:t>
            </a:r>
            <a:r>
              <a:rPr lang="en-US" sz="2000" dirty="0" smtClean="0">
                <a:solidFill>
                  <a:srgbClr val="990000"/>
                </a:solidFill>
              </a:rPr>
              <a:t>area of an atom weighted with the probability of interaction</a:t>
            </a:r>
            <a:r>
              <a:rPr lang="en-US" sz="2000" dirty="0" smtClean="0"/>
              <a:t> (hence the name “cross section”);</a:t>
            </a:r>
          </a:p>
          <a:p>
            <a:pPr marL="236538" indent="-236538" algn="just">
              <a:spcBef>
                <a:spcPts val="600"/>
              </a:spcBef>
              <a:spcAft>
                <a:spcPts val="600"/>
              </a:spcAft>
              <a:buFontTx/>
              <a:buChar char="•"/>
            </a:pPr>
            <a:r>
              <a:rPr lang="en-US" sz="2000" dirty="0" smtClean="0"/>
              <a:t>But it can also be understood as the </a:t>
            </a:r>
            <a:r>
              <a:rPr lang="en-US" sz="2000" dirty="0" smtClean="0">
                <a:solidFill>
                  <a:srgbClr val="990000"/>
                </a:solidFill>
              </a:rPr>
              <a:t>probability of interaction per unit length, with the length measured in atoms/cm</a:t>
            </a:r>
            <a:r>
              <a:rPr lang="en-US" sz="2000" baseline="30000" dirty="0" smtClean="0">
                <a:solidFill>
                  <a:srgbClr val="990000"/>
                </a:solidFill>
              </a:rPr>
              <a:t>2</a:t>
            </a:r>
            <a:r>
              <a:rPr lang="en-US" sz="2000" dirty="0" smtClean="0"/>
              <a:t> (the number of atoms contained in a cylinder with a 1 cm</a:t>
            </a:r>
            <a:r>
              <a:rPr lang="en-US" sz="2000" baseline="30000" dirty="0" smtClean="0"/>
              <a:t>2</a:t>
            </a:r>
            <a:r>
              <a:rPr lang="en-US" sz="2000" dirty="0" smtClean="0"/>
              <a:t> base).</a:t>
            </a:r>
          </a:p>
          <a:p>
            <a:pPr marL="236538" indent="-236538" algn="just">
              <a:spcBef>
                <a:spcPts val="600"/>
              </a:spcBef>
              <a:spcAft>
                <a:spcPts val="600"/>
              </a:spcAft>
              <a:buFontTx/>
              <a:buChar char="•"/>
            </a:pPr>
            <a:r>
              <a:rPr lang="en-US" sz="2000" dirty="0" smtClean="0"/>
              <a:t>In this way, both microscopic and macroscopic cross section are shown to have a similar physical meaning of “probability of interaction per unit length”, with length measured in different units. Thus, the number of interaction can be obtained by both by multiplying by the corresponding particle track-length.</a:t>
            </a:r>
          </a:p>
        </p:txBody>
      </p:sp>
      <p:graphicFrame>
        <p:nvGraphicFramePr>
          <p:cNvPr id="3074" name="Object 2"/>
          <p:cNvGraphicFramePr>
            <a:graphicFrameLocks noChangeAspect="1"/>
          </p:cNvGraphicFramePr>
          <p:nvPr/>
        </p:nvGraphicFramePr>
        <p:xfrm>
          <a:off x="1620838" y="2033588"/>
          <a:ext cx="5688012" cy="674687"/>
        </p:xfrm>
        <a:graphic>
          <a:graphicData uri="http://schemas.openxmlformats.org/presentationml/2006/ole">
            <p:oleObj spid="_x0000_s3074" name="Equation" r:id="rId3" imgW="3746160" imgH="44424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dirty="0" smtClean="0"/>
              <a:t>Fluence estimation (1/2)</a:t>
            </a:r>
            <a:endParaRPr lang="en-US" baseline="30000" dirty="0" smtClean="0"/>
          </a:p>
        </p:txBody>
      </p:sp>
      <p:sp>
        <p:nvSpPr>
          <p:cNvPr id="4101" name="Content Placeholder 2"/>
          <p:cNvSpPr>
            <a:spLocks noGrp="1"/>
          </p:cNvSpPr>
          <p:nvPr>
            <p:ph idx="1"/>
          </p:nvPr>
        </p:nvSpPr>
        <p:spPr>
          <a:xfrm>
            <a:off x="609600" y="1104900"/>
            <a:ext cx="7924800" cy="5181600"/>
          </a:xfrm>
        </p:spPr>
        <p:txBody>
          <a:bodyPr/>
          <a:lstStyle/>
          <a:p>
            <a:pPr marL="457200" indent="-457200"/>
            <a:r>
              <a:rPr lang="en-US" smtClean="0">
                <a:solidFill>
                  <a:srgbClr val="990000"/>
                </a:solidFill>
              </a:rPr>
              <a:t>Track length </a:t>
            </a:r>
            <a:r>
              <a:rPr lang="en-US" smtClean="0"/>
              <a:t>estimation:</a:t>
            </a:r>
          </a:p>
          <a:p>
            <a:pPr marL="457200" indent="-457200">
              <a:buFont typeface="Tahoma" pitchFamily="34" charset="0"/>
              <a:buAutoNum type="arabicPeriod"/>
            </a:pPr>
            <a:endParaRPr lang="en-US" sz="1800" smtClean="0"/>
          </a:p>
          <a:p>
            <a:pPr marL="457200" indent="-457200">
              <a:buFont typeface="Tahoma" pitchFamily="34" charset="0"/>
              <a:buAutoNum type="arabicPeriod"/>
            </a:pPr>
            <a:endParaRPr lang="en-US" sz="1800" smtClean="0"/>
          </a:p>
          <a:p>
            <a:pPr marL="457200" indent="-457200">
              <a:buFont typeface="Wingdings" pitchFamily="2" charset="2"/>
              <a:buNone/>
            </a:pPr>
            <a:endParaRPr lang="en-US" smtClean="0"/>
          </a:p>
          <a:p>
            <a:pPr marL="457200" indent="-457200">
              <a:buFont typeface="Wingdings" pitchFamily="2" charset="2"/>
              <a:buNone/>
            </a:pPr>
            <a:endParaRPr lang="en-US" smtClean="0"/>
          </a:p>
          <a:p>
            <a:pPr marL="457200" indent="-457200"/>
            <a:r>
              <a:rPr lang="en-US" smtClean="0">
                <a:solidFill>
                  <a:srgbClr val="990000"/>
                </a:solidFill>
              </a:rPr>
              <a:t>Collision density </a:t>
            </a:r>
            <a:r>
              <a:rPr lang="en-US" smtClean="0"/>
              <a:t>estimation:</a:t>
            </a:r>
          </a:p>
          <a:p>
            <a:pPr marL="457200" indent="-457200">
              <a:buFont typeface="Tahoma" pitchFamily="34" charset="0"/>
              <a:buAutoNum type="arabicPeriod"/>
            </a:pPr>
            <a:endParaRPr lang="en-US" sz="1600" smtClean="0"/>
          </a:p>
          <a:p>
            <a:pPr marL="457200" indent="-457200">
              <a:buFont typeface="Tahoma" pitchFamily="34" charset="0"/>
              <a:buAutoNum type="arabicPeriod"/>
            </a:pPr>
            <a:endParaRPr lang="en-US" sz="1600" smtClean="0"/>
          </a:p>
        </p:txBody>
      </p:sp>
      <p:sp>
        <p:nvSpPr>
          <p:cNvPr id="4102" name="Slide Number Placeholder 3"/>
          <p:cNvSpPr>
            <a:spLocks noGrp="1"/>
          </p:cNvSpPr>
          <p:nvPr>
            <p:ph type="sldNum" sz="quarter" idx="11"/>
          </p:nvPr>
        </p:nvSpPr>
        <p:spPr>
          <a:xfrm>
            <a:off x="6715125" y="6508750"/>
            <a:ext cx="1905000" cy="304800"/>
          </a:xfrm>
          <a:noFill/>
        </p:spPr>
        <p:txBody>
          <a:bodyPr/>
          <a:lstStyle/>
          <a:p>
            <a:fld id="{67B11B08-F768-4418-AA65-56A00A8738CB}" type="slidenum">
              <a:rPr lang="en-US" smtClean="0"/>
              <a:pPr/>
              <a:t>5</a:t>
            </a:fld>
            <a:endParaRPr lang="en-US" smtClean="0"/>
          </a:p>
        </p:txBody>
      </p:sp>
      <p:graphicFrame>
        <p:nvGraphicFramePr>
          <p:cNvPr id="4098" name="Object 2"/>
          <p:cNvGraphicFramePr>
            <a:graphicFrameLocks noChangeAspect="1"/>
          </p:cNvGraphicFramePr>
          <p:nvPr/>
        </p:nvGraphicFramePr>
        <p:xfrm>
          <a:off x="1879600" y="1528763"/>
          <a:ext cx="5800725" cy="828675"/>
        </p:xfrm>
        <a:graphic>
          <a:graphicData uri="http://schemas.openxmlformats.org/presentationml/2006/ole">
            <p:oleObj spid="_x0000_s4098" name="Equation" r:id="rId3" imgW="3111480" imgH="444240" progId="Equation.3">
              <p:embed/>
            </p:oleObj>
          </a:graphicData>
        </a:graphic>
      </p:graphicFrame>
      <p:graphicFrame>
        <p:nvGraphicFramePr>
          <p:cNvPr id="4099" name="Object 3"/>
          <p:cNvGraphicFramePr>
            <a:graphicFrameLocks noChangeAspect="1"/>
          </p:cNvGraphicFramePr>
          <p:nvPr/>
        </p:nvGraphicFramePr>
        <p:xfrm>
          <a:off x="2408238" y="3314700"/>
          <a:ext cx="4021137" cy="852488"/>
        </p:xfrm>
        <a:graphic>
          <a:graphicData uri="http://schemas.openxmlformats.org/presentationml/2006/ole">
            <p:oleObj spid="_x0000_s4099" name="Equation" r:id="rId4" imgW="2158920" imgH="4572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4375" y="5643586"/>
            <a:ext cx="8072438" cy="1143000"/>
          </a:xfrm>
          <a:prstGeom prst="rect">
            <a:avLst/>
          </a:prstGeom>
          <a:solidFill>
            <a:schemeClr val="accent2">
              <a:lumMod val="40000"/>
              <a:lumOff val="60000"/>
            </a:schemeClr>
          </a:solidFill>
          <a:ln w="6350" cap="flat" cmpd="sng" algn="ctr">
            <a:solidFill>
              <a:srgbClr val="000000"/>
            </a:solidFill>
            <a:prstDash val="solid"/>
            <a:round/>
            <a:headEnd type="none" w="sm" len="sm"/>
            <a:tailEnd type="none" w="sm" len="sm"/>
          </a:ln>
          <a:effectLst/>
        </p:spPr>
        <p:txBody>
          <a:bodyPr/>
          <a:lstStyle/>
          <a:p>
            <a:pPr algn="ctr">
              <a:defRPr/>
            </a:pPr>
            <a:endParaRPr lang="en-US"/>
          </a:p>
        </p:txBody>
      </p:sp>
      <p:sp>
        <p:nvSpPr>
          <p:cNvPr id="5125" name="Title 1"/>
          <p:cNvSpPr>
            <a:spLocks noGrp="1"/>
          </p:cNvSpPr>
          <p:nvPr>
            <p:ph type="title"/>
          </p:nvPr>
        </p:nvSpPr>
        <p:spPr/>
        <p:txBody>
          <a:bodyPr/>
          <a:lstStyle/>
          <a:p>
            <a:r>
              <a:rPr lang="en-US" dirty="0" smtClean="0"/>
              <a:t>Fluence estimation (2/2)</a:t>
            </a:r>
            <a:endParaRPr lang="en-US" baseline="30000" dirty="0" smtClean="0"/>
          </a:p>
        </p:txBody>
      </p:sp>
      <p:sp>
        <p:nvSpPr>
          <p:cNvPr id="3" name="Content Placeholder 2"/>
          <p:cNvSpPr>
            <a:spLocks noGrp="1"/>
          </p:cNvSpPr>
          <p:nvPr>
            <p:ph idx="1"/>
          </p:nvPr>
        </p:nvSpPr>
        <p:spPr>
          <a:xfrm>
            <a:off x="609600" y="890588"/>
            <a:ext cx="8177213" cy="5967412"/>
          </a:xfrm>
        </p:spPr>
        <p:txBody>
          <a:bodyPr/>
          <a:lstStyle/>
          <a:p>
            <a:pPr marL="457200" indent="-457200">
              <a:buFont typeface="Wingdings" pitchFamily="2" charset="2"/>
              <a:buNone/>
              <a:defRPr/>
            </a:pPr>
            <a:r>
              <a:rPr lang="en-US" dirty="0" smtClean="0">
                <a:solidFill>
                  <a:srgbClr val="990000"/>
                </a:solidFill>
              </a:rPr>
              <a:t>Surface crossing</a:t>
            </a:r>
            <a:r>
              <a:rPr lang="en-US" dirty="0" smtClean="0"/>
              <a:t> estimation</a:t>
            </a:r>
          </a:p>
          <a:p>
            <a:pPr marL="457200" indent="-457200">
              <a:defRPr/>
            </a:pPr>
            <a:r>
              <a:rPr lang="en-US" dirty="0" smtClean="0"/>
              <a:t>Imagine a surface having</a:t>
            </a:r>
            <a:br>
              <a:rPr lang="en-US" dirty="0" smtClean="0"/>
            </a:br>
            <a:r>
              <a:rPr lang="en-US" dirty="0" smtClean="0"/>
              <a:t>an infinitesimal thickness </a:t>
            </a:r>
            <a:r>
              <a:rPr lang="en-US" i="1" dirty="0" err="1" smtClean="0">
                <a:solidFill>
                  <a:srgbClr val="000000"/>
                </a:solidFill>
                <a:latin typeface="Times New Roman" pitchFamily="18" charset="0"/>
                <a:cs typeface="Times New Roman" pitchFamily="18" charset="0"/>
              </a:rPr>
              <a:t>dt</a:t>
            </a:r>
            <a:r>
              <a:rPr lang="en-US" dirty="0" smtClean="0"/>
              <a:t/>
            </a:r>
            <a:br>
              <a:rPr lang="en-US" dirty="0" smtClean="0"/>
            </a:br>
            <a:r>
              <a:rPr lang="en-US" dirty="0" smtClean="0"/>
              <a:t>A particle incident with an</a:t>
            </a:r>
            <a:br>
              <a:rPr lang="en-US" dirty="0" smtClean="0"/>
            </a:br>
            <a:r>
              <a:rPr lang="en-US" dirty="0" smtClean="0"/>
              <a:t>angle </a:t>
            </a:r>
            <a:r>
              <a:rPr lang="en-US" i="1" dirty="0" smtClean="0">
                <a:solidFill>
                  <a:srgbClr val="000000"/>
                </a:solidFill>
                <a:latin typeface="Times New Roman" pitchFamily="18" charset="0"/>
                <a:cs typeface="Times New Roman" pitchFamily="18" charset="0"/>
              </a:rPr>
              <a:t>θ</a:t>
            </a:r>
            <a:r>
              <a:rPr lang="en-US" dirty="0" smtClean="0"/>
              <a:t> with respect to the normal</a:t>
            </a:r>
            <a:br>
              <a:rPr lang="en-US" dirty="0" smtClean="0"/>
            </a:br>
            <a:r>
              <a:rPr lang="en-US" dirty="0" smtClean="0"/>
              <a:t>of the surface </a:t>
            </a:r>
            <a:r>
              <a:rPr lang="en-US" i="1" dirty="0" smtClean="0">
                <a:solidFill>
                  <a:srgbClr val="000000"/>
                </a:solidFill>
                <a:latin typeface="Times New Roman" pitchFamily="18" charset="0"/>
                <a:cs typeface="Times New Roman" pitchFamily="18" charset="0"/>
              </a:rPr>
              <a:t>S</a:t>
            </a:r>
            <a:r>
              <a:rPr lang="en-US" dirty="0" smtClean="0"/>
              <a:t> will travel a segment </a:t>
            </a:r>
            <a:r>
              <a:rPr lang="en-US" i="1" dirty="0" err="1" smtClean="0">
                <a:solidFill>
                  <a:srgbClr val="000000"/>
                </a:solidFill>
                <a:latin typeface="Times New Roman" pitchFamily="18" charset="0"/>
                <a:cs typeface="Times New Roman" pitchFamily="18" charset="0"/>
              </a:rPr>
              <a:t>dt</a:t>
            </a:r>
            <a:r>
              <a:rPr lang="en-US" i="1" dirty="0" smtClean="0">
                <a:solidFill>
                  <a:srgbClr val="000000"/>
                </a:solidFill>
                <a:latin typeface="Times New Roman" pitchFamily="18" charset="0"/>
                <a:cs typeface="Times New Roman" pitchFamily="18" charset="0"/>
              </a:rPr>
              <a:t>/</a:t>
            </a:r>
            <a:r>
              <a:rPr lang="en-US" i="1" dirty="0" err="1" smtClean="0">
                <a:solidFill>
                  <a:srgbClr val="000000"/>
                </a:solidFill>
                <a:latin typeface="Times New Roman" pitchFamily="18" charset="0"/>
                <a:cs typeface="Times New Roman" pitchFamily="18" charset="0"/>
              </a:rPr>
              <a:t>cosθ</a:t>
            </a:r>
            <a:r>
              <a:rPr lang="en-US" dirty="0" smtClean="0"/>
              <a:t>.</a:t>
            </a:r>
          </a:p>
          <a:p>
            <a:pPr marL="457200" indent="-457200">
              <a:defRPr/>
            </a:pPr>
            <a:r>
              <a:rPr lang="en-US" dirty="0" smtClean="0"/>
              <a:t>Therefore, we can calculate an average surface fluence by adding </a:t>
            </a:r>
            <a:r>
              <a:rPr lang="en-US" i="1" dirty="0" err="1" smtClean="0">
                <a:solidFill>
                  <a:srgbClr val="000000"/>
                </a:solidFill>
                <a:latin typeface="Times New Roman" pitchFamily="18" charset="0"/>
                <a:cs typeface="Times New Roman" pitchFamily="18" charset="0"/>
              </a:rPr>
              <a:t>dt</a:t>
            </a:r>
            <a:r>
              <a:rPr lang="en-US" i="1" dirty="0" smtClean="0">
                <a:solidFill>
                  <a:srgbClr val="000000"/>
                </a:solidFill>
                <a:latin typeface="Times New Roman" pitchFamily="18" charset="0"/>
                <a:cs typeface="Times New Roman" pitchFamily="18" charset="0"/>
              </a:rPr>
              <a:t>/</a:t>
            </a:r>
            <a:r>
              <a:rPr lang="en-US" i="1" dirty="0" err="1" smtClean="0">
                <a:solidFill>
                  <a:srgbClr val="000000"/>
                </a:solidFill>
                <a:latin typeface="Times New Roman" pitchFamily="18" charset="0"/>
                <a:cs typeface="Times New Roman" pitchFamily="18" charset="0"/>
              </a:rPr>
              <a:t>cos</a:t>
            </a:r>
            <a:r>
              <a:rPr lang="en-US" i="1" dirty="0" smtClean="0">
                <a:solidFill>
                  <a:srgbClr val="000000"/>
                </a:solidFill>
                <a:latin typeface="Times New Roman" pitchFamily="18" charset="0"/>
                <a:cs typeface="Times New Roman" pitchFamily="18" charset="0"/>
              </a:rPr>
              <a:t> θ</a:t>
            </a:r>
            <a:r>
              <a:rPr lang="en-US" dirty="0" smtClean="0"/>
              <a:t> for each particle crossing the surface, and dividing by the volume </a:t>
            </a:r>
            <a:r>
              <a:rPr lang="en-US" i="1" dirty="0" smtClean="0">
                <a:solidFill>
                  <a:srgbClr val="000000"/>
                </a:solidFill>
                <a:latin typeface="Times New Roman" pitchFamily="18" charset="0"/>
                <a:cs typeface="Times New Roman" pitchFamily="18" charset="0"/>
              </a:rPr>
              <a:t>S </a:t>
            </a:r>
            <a:r>
              <a:rPr lang="en-US" i="1" dirty="0" err="1" smtClean="0">
                <a:solidFill>
                  <a:srgbClr val="000000"/>
                </a:solidFill>
                <a:latin typeface="Times New Roman" pitchFamily="18" charset="0"/>
                <a:cs typeface="Times New Roman" pitchFamily="18" charset="0"/>
              </a:rPr>
              <a:t>dt</a:t>
            </a:r>
            <a:r>
              <a:rPr lang="en-US" i="1" dirty="0" smtClean="0">
                <a:solidFill>
                  <a:srgbClr val="000000"/>
                </a:solidFill>
                <a:latin typeface="Times New Roman" pitchFamily="18" charset="0"/>
                <a:cs typeface="Times New Roman" pitchFamily="18" charset="0"/>
              </a:rPr>
              <a:t>:</a:t>
            </a:r>
            <a:r>
              <a:rPr lang="en-US" dirty="0" smtClean="0"/>
              <a:t/>
            </a:r>
            <a:br>
              <a:rPr lang="en-US" dirty="0" smtClean="0"/>
            </a:br>
            <a:endParaRPr lang="en-US" dirty="0" smtClean="0"/>
          </a:p>
          <a:p>
            <a:pPr marL="457200" indent="-457200">
              <a:buFont typeface="Wingdings" pitchFamily="2" charset="2"/>
              <a:buNone/>
              <a:defRPr/>
            </a:pPr>
            <a:endParaRPr lang="en-US" dirty="0" smtClean="0">
              <a:solidFill>
                <a:srgbClr val="990000"/>
              </a:solidFill>
            </a:endParaRPr>
          </a:p>
          <a:p>
            <a:pPr marL="457200" indent="-457200">
              <a:defRPr/>
            </a:pPr>
            <a:r>
              <a:rPr lang="en-US" dirty="0" smtClean="0"/>
              <a:t>While the </a:t>
            </a:r>
            <a:r>
              <a:rPr lang="en-US" dirty="0" smtClean="0">
                <a:solidFill>
                  <a:srgbClr val="990000"/>
                </a:solidFill>
              </a:rPr>
              <a:t>current </a:t>
            </a:r>
            <a:r>
              <a:rPr lang="en-US" i="1" dirty="0" smtClean="0">
                <a:solidFill>
                  <a:srgbClr val="000000"/>
                </a:solidFill>
                <a:latin typeface="Times New Roman" pitchFamily="18" charset="0"/>
                <a:cs typeface="Times New Roman" pitchFamily="18" charset="0"/>
              </a:rPr>
              <a:t>J</a:t>
            </a:r>
            <a:r>
              <a:rPr lang="en-US" dirty="0" smtClean="0"/>
              <a:t> will be to count the number of particles crossing the surface divided by the surface:</a:t>
            </a:r>
          </a:p>
          <a:p>
            <a:pPr marL="457200" indent="-457200" algn="ctr">
              <a:buFont typeface="Wingdings" pitchFamily="2" charset="2"/>
              <a:buNone/>
              <a:defRPr/>
            </a:pPr>
            <a:r>
              <a:rPr lang="en-US" sz="2400" i="1" dirty="0" smtClean="0">
                <a:solidFill>
                  <a:srgbClr val="000000"/>
                </a:solidFill>
                <a:latin typeface="Times New Roman" pitchFamily="18" charset="0"/>
                <a:cs typeface="Times New Roman" pitchFamily="18" charset="0"/>
              </a:rPr>
              <a:t>J= </a:t>
            </a:r>
            <a:r>
              <a:rPr lang="en-US" sz="2400" i="1" dirty="0" err="1" smtClean="0">
                <a:solidFill>
                  <a:srgbClr val="000000"/>
                </a:solidFill>
                <a:latin typeface="Times New Roman" pitchFamily="18" charset="0"/>
                <a:cs typeface="Times New Roman" pitchFamily="18" charset="0"/>
              </a:rPr>
              <a:t>dN</a:t>
            </a:r>
            <a:r>
              <a:rPr lang="en-US" sz="2400" i="1" dirty="0" smtClean="0">
                <a:solidFill>
                  <a:srgbClr val="000000"/>
                </a:solidFill>
                <a:latin typeface="Times New Roman" pitchFamily="18" charset="0"/>
                <a:cs typeface="Times New Roman" pitchFamily="18" charset="0"/>
              </a:rPr>
              <a:t>/</a:t>
            </a:r>
            <a:r>
              <a:rPr lang="en-US" sz="2400" i="1" dirty="0" err="1" smtClean="0">
                <a:solidFill>
                  <a:srgbClr val="000000"/>
                </a:solidFill>
                <a:latin typeface="Times New Roman" pitchFamily="18" charset="0"/>
                <a:cs typeface="Times New Roman" pitchFamily="18" charset="0"/>
              </a:rPr>
              <a:t>dS</a:t>
            </a:r>
            <a:endParaRPr lang="en-US" dirty="0" smtClean="0"/>
          </a:p>
          <a:p>
            <a:pPr algn="ctr">
              <a:buFont typeface="Wingdings" pitchFamily="2" charset="2"/>
              <a:buNone/>
              <a:defRPr/>
            </a:pPr>
            <a:r>
              <a:rPr lang="en-US" dirty="0" smtClean="0">
                <a:latin typeface="+mj-lt"/>
              </a:rPr>
              <a:t>The </a:t>
            </a:r>
            <a:r>
              <a:rPr lang="en-US" dirty="0" smtClean="0">
                <a:solidFill>
                  <a:srgbClr val="990000"/>
                </a:solidFill>
                <a:latin typeface="+mj-lt"/>
              </a:rPr>
              <a:t>fluence is independent </a:t>
            </a:r>
            <a:r>
              <a:rPr lang="en-US" dirty="0" smtClean="0">
                <a:latin typeface="+mj-lt"/>
              </a:rPr>
              <a:t>from the orientation of </a:t>
            </a:r>
            <a:r>
              <a:rPr lang="en-US" dirty="0" smtClean="0">
                <a:solidFill>
                  <a:srgbClr val="990000"/>
                </a:solidFill>
                <a:latin typeface="+mj-lt"/>
              </a:rPr>
              <a:t>surface</a:t>
            </a:r>
            <a:r>
              <a:rPr lang="en-US" dirty="0" smtClean="0">
                <a:latin typeface="+mj-lt"/>
              </a:rPr>
              <a:t> </a:t>
            </a:r>
            <a:r>
              <a:rPr lang="en-US" i="1" dirty="0" smtClean="0">
                <a:solidFill>
                  <a:srgbClr val="000000"/>
                </a:solidFill>
                <a:latin typeface="+mj-lt"/>
                <a:cs typeface="Times New Roman" pitchFamily="18" charset="0"/>
              </a:rPr>
              <a:t>S,</a:t>
            </a:r>
          </a:p>
          <a:p>
            <a:pPr algn="ctr">
              <a:buFont typeface="Wingdings" pitchFamily="2" charset="2"/>
              <a:buNone/>
              <a:defRPr/>
            </a:pPr>
            <a:r>
              <a:rPr lang="en-US" i="1" dirty="0" smtClean="0">
                <a:solidFill>
                  <a:srgbClr val="000000"/>
                </a:solidFill>
                <a:latin typeface="+mj-lt"/>
                <a:cs typeface="Times New Roman" pitchFamily="18" charset="0"/>
              </a:rPr>
              <a:t> </a:t>
            </a:r>
            <a:r>
              <a:rPr lang="en-US" dirty="0" smtClean="0">
                <a:latin typeface="+mj-lt"/>
              </a:rPr>
              <a:t>while the </a:t>
            </a:r>
            <a:r>
              <a:rPr lang="en-US" dirty="0" smtClean="0">
                <a:solidFill>
                  <a:srgbClr val="990000"/>
                </a:solidFill>
                <a:latin typeface="+mj-lt"/>
              </a:rPr>
              <a:t>current is NOT</a:t>
            </a:r>
            <a:r>
              <a:rPr lang="en-US" dirty="0" smtClean="0">
                <a:latin typeface="+mj-lt"/>
              </a:rPr>
              <a:t>!</a:t>
            </a:r>
          </a:p>
          <a:p>
            <a:pPr algn="ctr">
              <a:buFont typeface="Wingdings" pitchFamily="2" charset="2"/>
              <a:buNone/>
              <a:defRPr/>
            </a:pPr>
            <a:r>
              <a:rPr lang="en-US" dirty="0" smtClean="0">
                <a:latin typeface="+mj-lt"/>
              </a:rPr>
              <a:t>In an isotropic field can be easily seen that on a flat surface </a:t>
            </a:r>
            <a:r>
              <a:rPr lang="en-US" sz="2400" i="1" dirty="0" smtClean="0">
                <a:solidFill>
                  <a:srgbClr val="000000"/>
                </a:solidFill>
                <a:latin typeface="Times New Roman" pitchFamily="18" charset="0"/>
                <a:cs typeface="Times New Roman" pitchFamily="18" charset="0"/>
              </a:rPr>
              <a:t>J = </a:t>
            </a:r>
            <a:r>
              <a:rPr lang="en-US" sz="2400" i="1" dirty="0" smtClean="0">
                <a:solidFill>
                  <a:srgbClr val="000000"/>
                </a:solidFill>
                <a:latin typeface="Symbol" pitchFamily="18" charset="2"/>
                <a:cs typeface="Times New Roman" pitchFamily="18" charset="0"/>
              </a:rPr>
              <a:t>F</a:t>
            </a:r>
            <a:r>
              <a:rPr lang="en-US" sz="2400" i="1" dirty="0" smtClean="0">
                <a:solidFill>
                  <a:srgbClr val="000000"/>
                </a:solidFill>
                <a:latin typeface="Times New Roman" pitchFamily="18" charset="0"/>
                <a:cs typeface="Times New Roman" pitchFamily="18" charset="0"/>
              </a:rPr>
              <a:t>/2</a:t>
            </a:r>
          </a:p>
          <a:p>
            <a:pPr>
              <a:defRPr/>
            </a:pPr>
            <a:endParaRPr lang="en-US" dirty="0"/>
          </a:p>
        </p:txBody>
      </p:sp>
      <p:sp>
        <p:nvSpPr>
          <p:cNvPr id="5" name="Rectangle 4"/>
          <p:cNvSpPr/>
          <p:nvPr/>
        </p:nvSpPr>
        <p:spPr bwMode="auto">
          <a:xfrm>
            <a:off x="5000625" y="1819275"/>
            <a:ext cx="2786063" cy="285750"/>
          </a:xfrm>
          <a:prstGeom prst="rect">
            <a:avLst/>
          </a:prstGeom>
          <a:solidFill>
            <a:schemeClr val="accent2">
              <a:lumMod val="60000"/>
              <a:lumOff val="40000"/>
            </a:schemeClr>
          </a:solidFill>
          <a:ln w="6350" cap="flat" cmpd="sng" algn="ctr">
            <a:solidFill>
              <a:srgbClr val="000000"/>
            </a:solidFill>
            <a:prstDash val="solid"/>
            <a:round/>
            <a:headEnd type="none" w="sm" len="sm"/>
            <a:tailEnd type="none" w="sm" len="sm"/>
          </a:ln>
          <a:effectLst/>
        </p:spPr>
        <p:txBody>
          <a:bodyPr/>
          <a:lstStyle/>
          <a:p>
            <a:pPr algn="ctr">
              <a:defRPr/>
            </a:pPr>
            <a:endParaRPr lang="en-US"/>
          </a:p>
        </p:txBody>
      </p:sp>
      <p:cxnSp>
        <p:nvCxnSpPr>
          <p:cNvPr id="9" name="Straight Arrow Connector 8"/>
          <p:cNvCxnSpPr/>
          <p:nvPr/>
        </p:nvCxnSpPr>
        <p:spPr bwMode="auto">
          <a:xfrm rot="5400000">
            <a:off x="4786312" y="1676401"/>
            <a:ext cx="1285875" cy="0"/>
          </a:xfrm>
          <a:prstGeom prst="straightConnector1">
            <a:avLst/>
          </a:prstGeom>
          <a:solidFill>
            <a:schemeClr val="accent1"/>
          </a:solidFill>
          <a:ln w="28575" cap="flat" cmpd="sng" algn="ctr">
            <a:solidFill>
              <a:schemeClr val="bg2">
                <a:lumMod val="50000"/>
              </a:schemeClr>
            </a:solidFill>
            <a:prstDash val="solid"/>
            <a:round/>
            <a:headEnd type="none" w="sm" len="sm"/>
            <a:tailEnd type="arrow"/>
          </a:ln>
          <a:effectLst/>
        </p:spPr>
      </p:cxnSp>
      <p:cxnSp>
        <p:nvCxnSpPr>
          <p:cNvPr id="11" name="Straight Arrow Connector 10"/>
          <p:cNvCxnSpPr/>
          <p:nvPr/>
        </p:nvCxnSpPr>
        <p:spPr bwMode="auto">
          <a:xfrm rot="5400000">
            <a:off x="6000750" y="1462088"/>
            <a:ext cx="1214437" cy="642938"/>
          </a:xfrm>
          <a:prstGeom prst="straightConnector1">
            <a:avLst/>
          </a:prstGeom>
          <a:solidFill>
            <a:schemeClr val="accent1"/>
          </a:solidFill>
          <a:ln w="28575" cap="flat" cmpd="sng" algn="ctr">
            <a:solidFill>
              <a:schemeClr val="bg2">
                <a:lumMod val="50000"/>
              </a:schemeClr>
            </a:solidFill>
            <a:prstDash val="solid"/>
            <a:round/>
            <a:headEnd type="none" w="sm" len="sm"/>
            <a:tailEnd type="arrow"/>
          </a:ln>
          <a:effectLst/>
        </p:spPr>
      </p:cxnSp>
      <p:cxnSp>
        <p:nvCxnSpPr>
          <p:cNvPr id="13" name="Straight Arrow Connector 12"/>
          <p:cNvCxnSpPr/>
          <p:nvPr/>
        </p:nvCxnSpPr>
        <p:spPr bwMode="auto">
          <a:xfrm rot="10800000">
            <a:off x="6929438" y="1747838"/>
            <a:ext cx="1500187" cy="1587"/>
          </a:xfrm>
          <a:prstGeom prst="straightConnector1">
            <a:avLst/>
          </a:prstGeom>
          <a:solidFill>
            <a:schemeClr val="accent1"/>
          </a:solidFill>
          <a:ln w="28575" cap="flat" cmpd="sng" algn="ctr">
            <a:solidFill>
              <a:schemeClr val="bg2">
                <a:lumMod val="50000"/>
              </a:schemeClr>
            </a:solidFill>
            <a:prstDash val="solid"/>
            <a:round/>
            <a:headEnd type="none" w="sm" len="sm"/>
            <a:tailEnd type="arrow"/>
          </a:ln>
          <a:effectLst/>
        </p:spPr>
      </p:cxnSp>
      <p:sp>
        <p:nvSpPr>
          <p:cNvPr id="5130" name="TextBox 15"/>
          <p:cNvSpPr txBox="1">
            <a:spLocks noChangeArrowheads="1"/>
          </p:cNvSpPr>
          <p:nvPr/>
        </p:nvSpPr>
        <p:spPr bwMode="auto">
          <a:xfrm>
            <a:off x="7715250" y="1714500"/>
            <a:ext cx="423863" cy="461963"/>
          </a:xfrm>
          <a:prstGeom prst="rect">
            <a:avLst/>
          </a:prstGeom>
          <a:noFill/>
          <a:ln w="9525">
            <a:noFill/>
            <a:miter lim="800000"/>
            <a:headEnd/>
            <a:tailEnd/>
          </a:ln>
        </p:spPr>
        <p:txBody>
          <a:bodyPr wrap="none">
            <a:spAutoFit/>
          </a:bodyPr>
          <a:lstStyle/>
          <a:p>
            <a:pPr algn="ctr"/>
            <a:r>
              <a:rPr lang="en-US" i="1">
                <a:solidFill>
                  <a:srgbClr val="000000"/>
                </a:solidFill>
                <a:latin typeface="Times New Roman" pitchFamily="18" charset="0"/>
                <a:cs typeface="Times New Roman" pitchFamily="18" charset="0"/>
              </a:rPr>
              <a:t>dt</a:t>
            </a:r>
          </a:p>
        </p:txBody>
      </p:sp>
      <p:sp>
        <p:nvSpPr>
          <p:cNvPr id="17" name="Arc 16"/>
          <p:cNvSpPr/>
          <p:nvPr/>
        </p:nvSpPr>
        <p:spPr bwMode="auto">
          <a:xfrm>
            <a:off x="7429500" y="1533525"/>
            <a:ext cx="357188" cy="357188"/>
          </a:xfrm>
          <a:prstGeom prst="arc">
            <a:avLst/>
          </a:prstGeom>
          <a:noFill/>
          <a:ln w="6350" cap="flat" cmpd="sng" algn="ctr">
            <a:solidFill>
              <a:srgbClr val="000000"/>
            </a:solidFill>
            <a:prstDash val="solid"/>
            <a:round/>
            <a:headEnd type="none" w="sm" len="sm"/>
            <a:tailEnd type="none" w="sm" len="sm"/>
          </a:ln>
          <a:effectLst/>
        </p:spPr>
        <p:txBody>
          <a:bodyPr/>
          <a:lstStyle/>
          <a:p>
            <a:pPr algn="ctr">
              <a:defRPr/>
            </a:pPr>
            <a:endParaRPr lang="en-US"/>
          </a:p>
        </p:txBody>
      </p:sp>
      <p:sp>
        <p:nvSpPr>
          <p:cNvPr id="5132" name="TextBox 19"/>
          <p:cNvSpPr txBox="1">
            <a:spLocks noChangeArrowheads="1"/>
          </p:cNvSpPr>
          <p:nvPr/>
        </p:nvSpPr>
        <p:spPr bwMode="auto">
          <a:xfrm>
            <a:off x="5357813" y="1390650"/>
            <a:ext cx="989012" cy="461963"/>
          </a:xfrm>
          <a:prstGeom prst="rect">
            <a:avLst/>
          </a:prstGeom>
          <a:noFill/>
          <a:ln w="9525">
            <a:noFill/>
            <a:miter lim="800000"/>
            <a:headEnd/>
            <a:tailEnd/>
          </a:ln>
        </p:spPr>
        <p:txBody>
          <a:bodyPr wrap="none">
            <a:spAutoFit/>
          </a:bodyPr>
          <a:lstStyle/>
          <a:p>
            <a:pPr algn="ctr"/>
            <a:r>
              <a:rPr lang="en-US" i="1">
                <a:solidFill>
                  <a:srgbClr val="000000"/>
                </a:solidFill>
                <a:latin typeface="Symbol" pitchFamily="18" charset="2"/>
                <a:cs typeface="Times New Roman" pitchFamily="18" charset="0"/>
              </a:rPr>
              <a:t>q</a:t>
            </a:r>
            <a:r>
              <a:rPr lang="en-US" i="1" baseline="-25000">
                <a:solidFill>
                  <a:srgbClr val="000000"/>
                </a:solidFill>
                <a:latin typeface="Times New Roman" pitchFamily="18" charset="0"/>
                <a:cs typeface="Times New Roman" pitchFamily="18" charset="0"/>
              </a:rPr>
              <a:t>1</a:t>
            </a:r>
            <a:r>
              <a:rPr lang="en-US" i="1">
                <a:solidFill>
                  <a:srgbClr val="000000"/>
                </a:solidFill>
                <a:latin typeface="Times New Roman" pitchFamily="18" charset="0"/>
                <a:cs typeface="Times New Roman" pitchFamily="18" charset="0"/>
              </a:rPr>
              <a:t> =0</a:t>
            </a:r>
            <a:r>
              <a:rPr lang="en-US" i="1" baseline="30000">
                <a:solidFill>
                  <a:srgbClr val="000000"/>
                </a:solidFill>
                <a:latin typeface="Times New Roman" pitchFamily="18" charset="0"/>
                <a:cs typeface="Times New Roman" pitchFamily="18" charset="0"/>
              </a:rPr>
              <a:t>o</a:t>
            </a:r>
            <a:endParaRPr lang="en-US" i="1" baseline="-25000">
              <a:solidFill>
                <a:srgbClr val="000000"/>
              </a:solidFill>
              <a:latin typeface="Times New Roman" pitchFamily="18" charset="0"/>
              <a:cs typeface="Times New Roman" pitchFamily="18" charset="0"/>
            </a:endParaRPr>
          </a:p>
        </p:txBody>
      </p:sp>
      <p:sp>
        <p:nvSpPr>
          <p:cNvPr id="21" name="Arc 20"/>
          <p:cNvSpPr/>
          <p:nvPr/>
        </p:nvSpPr>
        <p:spPr bwMode="auto">
          <a:xfrm>
            <a:off x="6500813" y="1604963"/>
            <a:ext cx="357187" cy="357187"/>
          </a:xfrm>
          <a:prstGeom prst="arc">
            <a:avLst>
              <a:gd name="adj1" fmla="val 14393209"/>
              <a:gd name="adj2" fmla="val 16122562"/>
            </a:avLst>
          </a:prstGeom>
          <a:noFill/>
          <a:ln w="6350" cap="flat" cmpd="sng" algn="ctr">
            <a:solidFill>
              <a:srgbClr val="000000"/>
            </a:solidFill>
            <a:prstDash val="solid"/>
            <a:round/>
            <a:headEnd type="none" w="sm" len="sm"/>
            <a:tailEnd type="none" w="sm" len="sm"/>
          </a:ln>
          <a:effectLst/>
        </p:spPr>
        <p:txBody>
          <a:bodyPr/>
          <a:lstStyle/>
          <a:p>
            <a:pPr algn="ctr">
              <a:defRPr/>
            </a:pPr>
            <a:endParaRPr lang="en-US"/>
          </a:p>
        </p:txBody>
      </p:sp>
      <p:sp>
        <p:nvSpPr>
          <p:cNvPr id="5134" name="TextBox 21"/>
          <p:cNvSpPr txBox="1">
            <a:spLocks noChangeArrowheads="1"/>
          </p:cNvSpPr>
          <p:nvPr/>
        </p:nvSpPr>
        <p:spPr bwMode="auto">
          <a:xfrm>
            <a:off x="6481763" y="1038225"/>
            <a:ext cx="447675" cy="461963"/>
          </a:xfrm>
          <a:prstGeom prst="rect">
            <a:avLst/>
          </a:prstGeom>
          <a:noFill/>
          <a:ln w="9525">
            <a:noFill/>
            <a:miter lim="800000"/>
            <a:headEnd/>
            <a:tailEnd/>
          </a:ln>
        </p:spPr>
        <p:txBody>
          <a:bodyPr wrap="none">
            <a:spAutoFit/>
          </a:bodyPr>
          <a:lstStyle/>
          <a:p>
            <a:pPr algn="ctr"/>
            <a:r>
              <a:rPr lang="en-US" i="1">
                <a:solidFill>
                  <a:srgbClr val="000000"/>
                </a:solidFill>
                <a:latin typeface="Symbol" pitchFamily="18" charset="2"/>
                <a:cs typeface="Times New Roman" pitchFamily="18" charset="0"/>
              </a:rPr>
              <a:t>q</a:t>
            </a:r>
            <a:r>
              <a:rPr lang="en-US" i="1" baseline="-25000">
                <a:solidFill>
                  <a:srgbClr val="000000"/>
                </a:solidFill>
                <a:latin typeface="Times New Roman" pitchFamily="18" charset="0"/>
                <a:cs typeface="Times New Roman" pitchFamily="18" charset="0"/>
              </a:rPr>
              <a:t>2</a:t>
            </a:r>
          </a:p>
        </p:txBody>
      </p:sp>
      <p:sp>
        <p:nvSpPr>
          <p:cNvPr id="5135" name="TextBox 22"/>
          <p:cNvSpPr txBox="1">
            <a:spLocks noChangeArrowheads="1"/>
          </p:cNvSpPr>
          <p:nvPr/>
        </p:nvSpPr>
        <p:spPr bwMode="auto">
          <a:xfrm>
            <a:off x="7643813" y="1319213"/>
            <a:ext cx="1143000" cy="461962"/>
          </a:xfrm>
          <a:prstGeom prst="rect">
            <a:avLst/>
          </a:prstGeom>
          <a:noFill/>
          <a:ln w="9525">
            <a:noFill/>
            <a:miter lim="800000"/>
            <a:headEnd/>
            <a:tailEnd/>
          </a:ln>
        </p:spPr>
        <p:txBody>
          <a:bodyPr wrap="none">
            <a:spAutoFit/>
          </a:bodyPr>
          <a:lstStyle/>
          <a:p>
            <a:pPr algn="ctr"/>
            <a:r>
              <a:rPr lang="en-US" i="1">
                <a:solidFill>
                  <a:srgbClr val="000000"/>
                </a:solidFill>
                <a:latin typeface="Symbol" pitchFamily="18" charset="2"/>
                <a:cs typeface="Times New Roman" pitchFamily="18" charset="0"/>
              </a:rPr>
              <a:t>q</a:t>
            </a:r>
            <a:r>
              <a:rPr lang="en-US" i="1" baseline="-25000">
                <a:solidFill>
                  <a:srgbClr val="000000"/>
                </a:solidFill>
                <a:latin typeface="Times New Roman" pitchFamily="18" charset="0"/>
                <a:cs typeface="Times New Roman" pitchFamily="18" charset="0"/>
              </a:rPr>
              <a:t>3</a:t>
            </a:r>
            <a:r>
              <a:rPr lang="en-US" i="1">
                <a:solidFill>
                  <a:srgbClr val="000000"/>
                </a:solidFill>
                <a:latin typeface="Times New Roman" pitchFamily="18" charset="0"/>
                <a:cs typeface="Times New Roman" pitchFamily="18" charset="0"/>
              </a:rPr>
              <a:t> =90</a:t>
            </a:r>
            <a:r>
              <a:rPr lang="en-US" i="1" baseline="30000">
                <a:solidFill>
                  <a:srgbClr val="000000"/>
                </a:solidFill>
                <a:latin typeface="Times New Roman" pitchFamily="18" charset="0"/>
                <a:cs typeface="Times New Roman" pitchFamily="18" charset="0"/>
              </a:rPr>
              <a:t>o</a:t>
            </a:r>
          </a:p>
        </p:txBody>
      </p:sp>
      <p:cxnSp>
        <p:nvCxnSpPr>
          <p:cNvPr id="5136" name="Straight Connector 24"/>
          <p:cNvCxnSpPr>
            <a:cxnSpLocks noChangeShapeType="1"/>
          </p:cNvCxnSpPr>
          <p:nvPr/>
        </p:nvCxnSpPr>
        <p:spPr bwMode="auto">
          <a:xfrm rot="5400000">
            <a:off x="7358062" y="1533526"/>
            <a:ext cx="428625" cy="0"/>
          </a:xfrm>
          <a:prstGeom prst="line">
            <a:avLst/>
          </a:prstGeom>
          <a:noFill/>
          <a:ln w="6350" algn="ctr">
            <a:solidFill>
              <a:srgbClr val="000000"/>
            </a:solidFill>
            <a:round/>
            <a:headEnd type="none" w="sm" len="sm"/>
            <a:tailEnd type="none" w="sm" len="sm"/>
          </a:ln>
        </p:spPr>
      </p:cxnSp>
      <p:cxnSp>
        <p:nvCxnSpPr>
          <p:cNvPr id="5137" name="Straight Connector 25"/>
          <p:cNvCxnSpPr>
            <a:cxnSpLocks noChangeShapeType="1"/>
          </p:cNvCxnSpPr>
          <p:nvPr/>
        </p:nvCxnSpPr>
        <p:spPr bwMode="auto">
          <a:xfrm rot="5400000">
            <a:off x="6357937" y="1604963"/>
            <a:ext cx="428625" cy="0"/>
          </a:xfrm>
          <a:prstGeom prst="line">
            <a:avLst/>
          </a:prstGeom>
          <a:noFill/>
          <a:ln w="6350" algn="ctr">
            <a:solidFill>
              <a:srgbClr val="000000"/>
            </a:solidFill>
            <a:round/>
            <a:headEnd type="none" w="sm" len="sm"/>
            <a:tailEnd type="none" w="sm" len="sm"/>
          </a:ln>
        </p:spPr>
      </p:cxnSp>
      <p:graphicFrame>
        <p:nvGraphicFramePr>
          <p:cNvPr id="5122" name="Object 2"/>
          <p:cNvGraphicFramePr>
            <a:graphicFrameLocks noChangeAspect="1"/>
          </p:cNvGraphicFramePr>
          <p:nvPr/>
        </p:nvGraphicFramePr>
        <p:xfrm>
          <a:off x="3417888" y="3429000"/>
          <a:ext cx="2154237" cy="1208088"/>
        </p:xfrm>
        <a:graphic>
          <a:graphicData uri="http://schemas.openxmlformats.org/presentationml/2006/ole">
            <p:oleObj spid="_x0000_s5122" name="Equation" r:id="rId3" imgW="1155600" imgH="647640" progId="Equation.3">
              <p:embed/>
            </p:oleObj>
          </a:graphicData>
        </a:graphic>
      </p:graphicFrame>
      <p:sp>
        <p:nvSpPr>
          <p:cNvPr id="5138" name="TextBox 31"/>
          <p:cNvSpPr txBox="1">
            <a:spLocks noChangeArrowheads="1"/>
          </p:cNvSpPr>
          <p:nvPr/>
        </p:nvSpPr>
        <p:spPr bwMode="auto">
          <a:xfrm>
            <a:off x="7115175" y="2038350"/>
            <a:ext cx="338138" cy="461963"/>
          </a:xfrm>
          <a:prstGeom prst="rect">
            <a:avLst/>
          </a:prstGeom>
          <a:noFill/>
          <a:ln w="9525">
            <a:noFill/>
            <a:miter lim="800000"/>
            <a:headEnd/>
            <a:tailEnd/>
          </a:ln>
        </p:spPr>
        <p:txBody>
          <a:bodyPr wrap="none">
            <a:spAutoFit/>
          </a:bodyPr>
          <a:lstStyle/>
          <a:p>
            <a:pPr algn="ctr"/>
            <a:r>
              <a:rPr lang="en-US" i="1">
                <a:solidFill>
                  <a:srgbClr val="000000"/>
                </a:solidFill>
                <a:latin typeface="Times New Roman" pitchFamily="18" charset="0"/>
                <a:cs typeface="Times New Roman" pitchFamily="18" charset="0"/>
              </a:rPr>
              <a: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title"/>
          </p:nvPr>
        </p:nvSpPr>
        <p:spPr>
          <a:xfrm>
            <a:off x="647700" y="304800"/>
            <a:ext cx="8604250" cy="609600"/>
          </a:xfrm>
        </p:spPr>
        <p:txBody>
          <a:bodyPr/>
          <a:lstStyle/>
          <a:p>
            <a:pPr eaLnBrk="1" hangingPunct="1"/>
            <a:r>
              <a:rPr lang="en-GB" smtClean="0"/>
              <a:t>FLUKA Scoring &amp; Results - Estimators</a:t>
            </a:r>
            <a:endParaRPr lang="en-US" smtClean="0"/>
          </a:p>
        </p:txBody>
      </p:sp>
      <p:sp>
        <p:nvSpPr>
          <p:cNvPr id="10243" name="Rectangle 2"/>
          <p:cNvSpPr>
            <a:spLocks noGrp="1" noChangeArrowheads="1"/>
          </p:cNvSpPr>
          <p:nvPr>
            <p:ph idx="1"/>
          </p:nvPr>
        </p:nvSpPr>
        <p:spPr>
          <a:xfrm>
            <a:off x="539750" y="1055688"/>
            <a:ext cx="8353425" cy="5613400"/>
          </a:xfrm>
        </p:spPr>
        <p:txBody>
          <a:bodyPr/>
          <a:lstStyle/>
          <a:p>
            <a:pPr eaLnBrk="1" hangingPunct="1"/>
            <a:r>
              <a:rPr lang="en-GB" smtClean="0"/>
              <a:t>It is often said that Monte Carlo (MC) is a </a:t>
            </a:r>
            <a:r>
              <a:rPr lang="en-GB" smtClean="0">
                <a:solidFill>
                  <a:srgbClr val="448854"/>
                </a:solidFill>
              </a:rPr>
              <a:t>“mathematical experiment”</a:t>
            </a:r>
            <a:r>
              <a:rPr lang="en-GB" smtClean="0"/>
              <a:t/>
            </a:r>
            <a:br>
              <a:rPr lang="en-GB" smtClean="0"/>
            </a:br>
            <a:r>
              <a:rPr lang="en-GB" smtClean="0"/>
              <a:t>The MC equivalent of the result of a real experiment (</a:t>
            </a:r>
            <a:r>
              <a:rPr lang="en-GB" i="1" smtClean="0"/>
              <a:t>i.e.</a:t>
            </a:r>
            <a:r>
              <a:rPr lang="en-GB" smtClean="0"/>
              <a:t>, of a </a:t>
            </a:r>
            <a:r>
              <a:rPr lang="en-GB" smtClean="0">
                <a:solidFill>
                  <a:srgbClr val="990000"/>
                </a:solidFill>
              </a:rPr>
              <a:t>measurement</a:t>
            </a:r>
            <a:r>
              <a:rPr lang="en-GB" smtClean="0"/>
              <a:t>) is called an </a:t>
            </a:r>
            <a:r>
              <a:rPr lang="en-GB" smtClean="0">
                <a:solidFill>
                  <a:srgbClr val="990000"/>
                </a:solidFill>
              </a:rPr>
              <a:t>estimator.</a:t>
            </a:r>
          </a:p>
          <a:p>
            <a:pPr eaLnBrk="1" hangingPunct="1"/>
            <a:r>
              <a:rPr lang="en-GB" smtClean="0"/>
              <a:t>Just as a real measurement, an estimator is obtained by sampling from a statistical distribution and has a </a:t>
            </a:r>
            <a:r>
              <a:rPr lang="en-GB" smtClean="0">
                <a:solidFill>
                  <a:srgbClr val="990000"/>
                </a:solidFill>
              </a:rPr>
              <a:t>statistical error (and in general also a systematic one).</a:t>
            </a:r>
          </a:p>
          <a:p>
            <a:pPr eaLnBrk="1" hangingPunct="1"/>
            <a:r>
              <a:rPr lang="en-GB" smtClean="0"/>
              <a:t>There are often several different techniques to measure the same physical quantity: in the same way </a:t>
            </a:r>
            <a:r>
              <a:rPr lang="en-GB" smtClean="0">
                <a:solidFill>
                  <a:srgbClr val="990000"/>
                </a:solidFill>
              </a:rPr>
              <a:t>the same quantity can be calculated using different kinds of estimators</a:t>
            </a:r>
            <a:r>
              <a:rPr lang="en-GB" smtClean="0"/>
              <a:t>.</a:t>
            </a:r>
          </a:p>
          <a:p>
            <a:pPr eaLnBrk="1" hangingPunct="1"/>
            <a:r>
              <a:rPr lang="en-GB" smtClean="0"/>
              <a:t>FLUKA offers </a:t>
            </a:r>
            <a:r>
              <a:rPr lang="en-GB" smtClean="0">
                <a:solidFill>
                  <a:srgbClr val="990000"/>
                </a:solidFill>
              </a:rPr>
              <a:t>numerous different estimators</a:t>
            </a:r>
            <a:r>
              <a:rPr lang="en-GB" smtClean="0"/>
              <a:t>, </a:t>
            </a:r>
            <a:r>
              <a:rPr lang="en-GB" i="1" smtClean="0"/>
              <a:t>i.e.</a:t>
            </a:r>
            <a:r>
              <a:rPr lang="en-GB" smtClean="0"/>
              <a:t>, directly from the input file the users can request scoring the respective quantities they are interested in.</a:t>
            </a:r>
          </a:p>
          <a:p>
            <a:pPr eaLnBrk="1" hangingPunct="1"/>
            <a:r>
              <a:rPr lang="en-GB" smtClean="0"/>
              <a:t>As the latter is implemented in a very complete way, users are strongly encouraged to </a:t>
            </a:r>
            <a:r>
              <a:rPr lang="en-GB" smtClean="0">
                <a:solidFill>
                  <a:srgbClr val="990000"/>
                </a:solidFill>
              </a:rPr>
              <a:t>preferably use the built-in estimators </a:t>
            </a:r>
            <a:r>
              <a:rPr lang="en-GB" smtClean="0"/>
              <a:t>with respect to user-defined scoring</a:t>
            </a:r>
          </a:p>
          <a:p>
            <a:pPr eaLnBrk="1" hangingPunct="1"/>
            <a:r>
              <a:rPr lang="en-GB" smtClean="0"/>
              <a:t>For additional requirements </a:t>
            </a:r>
            <a:r>
              <a:rPr lang="en-GB" smtClean="0">
                <a:solidFill>
                  <a:srgbClr val="990000"/>
                </a:solidFill>
              </a:rPr>
              <a:t>FLUKA user routines</a:t>
            </a:r>
            <a:r>
              <a:rPr lang="en-GB" smtClean="0"/>
              <a:t> are provided</a:t>
            </a:r>
          </a:p>
          <a:p>
            <a:pPr eaLnBrk="1" hangingPunct="1"/>
            <a:endParaRPr lang="en-GB" sz="1600" i="1" smtClean="0"/>
          </a:p>
        </p:txBody>
      </p:sp>
      <p:sp>
        <p:nvSpPr>
          <p:cNvPr id="10242" name="Rectangle 12"/>
          <p:cNvSpPr>
            <a:spLocks noGrp="1" noChangeArrowheads="1"/>
          </p:cNvSpPr>
          <p:nvPr>
            <p:ph type="sldNum" sz="quarter" idx="11"/>
          </p:nvPr>
        </p:nvSpPr>
        <p:spPr>
          <a:noFill/>
        </p:spPr>
        <p:txBody>
          <a:bodyPr/>
          <a:lstStyle/>
          <a:p>
            <a:fld id="{A1E6E111-067D-4C3F-BD33-DDE747A6BE5F}"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a:xfrm>
            <a:off x="647700" y="304800"/>
            <a:ext cx="8604250" cy="609600"/>
          </a:xfrm>
        </p:spPr>
        <p:txBody>
          <a:bodyPr/>
          <a:lstStyle/>
          <a:p>
            <a:pPr eaLnBrk="1" hangingPunct="1"/>
            <a:r>
              <a:rPr lang="en-GB" smtClean="0"/>
              <a:t>Built-In and User Scoring</a:t>
            </a:r>
            <a:endParaRPr lang="en-US" smtClean="0"/>
          </a:p>
        </p:txBody>
      </p:sp>
      <p:sp>
        <p:nvSpPr>
          <p:cNvPr id="11267" name="Rectangle 2"/>
          <p:cNvSpPr>
            <a:spLocks noGrp="1" noChangeArrowheads="1"/>
          </p:cNvSpPr>
          <p:nvPr>
            <p:ph idx="1"/>
          </p:nvPr>
        </p:nvSpPr>
        <p:spPr>
          <a:xfrm>
            <a:off x="539750" y="1055688"/>
            <a:ext cx="8353425" cy="5613400"/>
          </a:xfrm>
        </p:spPr>
        <p:txBody>
          <a:bodyPr/>
          <a:lstStyle/>
          <a:p>
            <a:pPr eaLnBrk="1" hangingPunct="1"/>
            <a:r>
              <a:rPr lang="en-GB" dirty="0" smtClean="0"/>
              <a:t>Several </a:t>
            </a:r>
            <a:r>
              <a:rPr lang="en-GB" dirty="0" smtClean="0">
                <a:solidFill>
                  <a:srgbClr val="990000"/>
                </a:solidFill>
              </a:rPr>
              <a:t>pre-defined estimators</a:t>
            </a:r>
            <a:r>
              <a:rPr lang="en-GB" dirty="0" smtClean="0"/>
              <a:t> can be activated in FLUKA.</a:t>
            </a:r>
          </a:p>
          <a:p>
            <a:pPr eaLnBrk="1" hangingPunct="1"/>
            <a:r>
              <a:rPr lang="en-GB" dirty="0" smtClean="0"/>
              <a:t>One usually refers to these estimators as </a:t>
            </a:r>
            <a:r>
              <a:rPr lang="en-GB" dirty="0" smtClean="0">
                <a:solidFill>
                  <a:srgbClr val="990000"/>
                </a:solidFill>
              </a:rPr>
              <a:t>“scoring”</a:t>
            </a:r>
            <a:r>
              <a:rPr lang="en-GB" dirty="0" smtClean="0"/>
              <a:t> capabilities</a:t>
            </a:r>
          </a:p>
          <a:p>
            <a:pPr eaLnBrk="1" hangingPunct="1"/>
            <a:r>
              <a:rPr lang="en-GB" dirty="0" smtClean="0"/>
              <a:t>Users have also the possibility to build their own scoring through user routines, HOWEVER:</a:t>
            </a:r>
          </a:p>
          <a:p>
            <a:pPr lvl="1" eaLnBrk="1" hangingPunct="1"/>
            <a:r>
              <a:rPr lang="en-GB" sz="1800" dirty="0" smtClean="0">
                <a:solidFill>
                  <a:srgbClr val="990000"/>
                </a:solidFill>
              </a:rPr>
              <a:t>Built-in scoring</a:t>
            </a:r>
            <a:r>
              <a:rPr lang="en-GB" sz="1800" dirty="0" smtClean="0"/>
              <a:t> covers most of the </a:t>
            </a:r>
            <a:r>
              <a:rPr lang="en-GB" sz="1800" b="1" dirty="0" smtClean="0">
                <a:solidFill>
                  <a:srgbClr val="448854"/>
                </a:solidFill>
              </a:rPr>
              <a:t>common needs</a:t>
            </a:r>
          </a:p>
          <a:p>
            <a:pPr lvl="1" eaLnBrk="1" hangingPunct="1"/>
            <a:r>
              <a:rPr lang="en-GB" sz="1800" dirty="0" smtClean="0">
                <a:solidFill>
                  <a:srgbClr val="990000"/>
                </a:solidFill>
              </a:rPr>
              <a:t>Built-in scoring</a:t>
            </a:r>
            <a:r>
              <a:rPr lang="en-GB" sz="1800" dirty="0" smtClean="0"/>
              <a:t> has been </a:t>
            </a:r>
            <a:r>
              <a:rPr lang="en-GB" sz="1800" b="1" dirty="0" smtClean="0">
                <a:solidFill>
                  <a:srgbClr val="448854"/>
                </a:solidFill>
              </a:rPr>
              <a:t>extensively tested</a:t>
            </a:r>
          </a:p>
          <a:p>
            <a:pPr lvl="1" eaLnBrk="1" hangingPunct="1"/>
            <a:r>
              <a:rPr lang="en-GB" sz="1800" dirty="0" smtClean="0">
                <a:solidFill>
                  <a:srgbClr val="990000"/>
                </a:solidFill>
              </a:rPr>
              <a:t>Built-in scoring</a:t>
            </a:r>
            <a:r>
              <a:rPr lang="en-GB" sz="1800" dirty="0" smtClean="0"/>
              <a:t> takes BIASING </a:t>
            </a:r>
            <a:r>
              <a:rPr lang="en-GB" sz="1800" b="1" dirty="0" smtClean="0">
                <a:solidFill>
                  <a:srgbClr val="448854"/>
                </a:solidFill>
              </a:rPr>
              <a:t>weights automatically into account</a:t>
            </a:r>
          </a:p>
          <a:p>
            <a:pPr lvl="1" eaLnBrk="1" hangingPunct="1"/>
            <a:r>
              <a:rPr lang="en-GB" sz="1800" dirty="0" smtClean="0">
                <a:solidFill>
                  <a:srgbClr val="990000"/>
                </a:solidFill>
              </a:rPr>
              <a:t>Built-in scoring</a:t>
            </a:r>
            <a:r>
              <a:rPr lang="en-GB" sz="1800" dirty="0" smtClean="0"/>
              <a:t> has </a:t>
            </a:r>
            <a:r>
              <a:rPr lang="en-GB" sz="1800" b="1" dirty="0" smtClean="0">
                <a:solidFill>
                  <a:srgbClr val="448854"/>
                </a:solidFill>
              </a:rPr>
              <a:t>refined algorithms</a:t>
            </a:r>
            <a:r>
              <a:rPr lang="en-GB" sz="1800" dirty="0" smtClean="0"/>
              <a:t> for track subdivision</a:t>
            </a:r>
          </a:p>
          <a:p>
            <a:pPr lvl="1" eaLnBrk="1" hangingPunct="1"/>
            <a:r>
              <a:rPr lang="en-GB" sz="1800" dirty="0" smtClean="0">
                <a:solidFill>
                  <a:srgbClr val="990000"/>
                </a:solidFill>
              </a:rPr>
              <a:t>Built-in scoring</a:t>
            </a:r>
            <a:r>
              <a:rPr lang="en-GB" sz="1800" dirty="0" smtClean="0"/>
              <a:t> comes with </a:t>
            </a:r>
            <a:r>
              <a:rPr lang="en-GB" sz="1800" b="1" dirty="0" smtClean="0">
                <a:solidFill>
                  <a:srgbClr val="448854"/>
                </a:solidFill>
              </a:rPr>
              <a:t>utility programs</a:t>
            </a:r>
            <a:r>
              <a:rPr lang="en-GB" sz="1800" dirty="0" smtClean="0"/>
              <a:t> that allow to evaluate statistical errors</a:t>
            </a:r>
          </a:p>
          <a:p>
            <a:pPr eaLnBrk="1" hangingPunct="1"/>
            <a:r>
              <a:rPr lang="en-GB" dirty="0" smtClean="0"/>
              <a:t>Scoring can be geometry dependent AND/OR geometry independent FLUKA can score </a:t>
            </a:r>
            <a:r>
              <a:rPr lang="en-GB" dirty="0" smtClean="0">
                <a:solidFill>
                  <a:srgbClr val="800000"/>
                </a:solidFill>
              </a:rPr>
              <a:t>particle </a:t>
            </a:r>
            <a:r>
              <a:rPr lang="en-GB" dirty="0" err="1" smtClean="0">
                <a:solidFill>
                  <a:srgbClr val="800000"/>
                </a:solidFill>
              </a:rPr>
              <a:t>fluences</a:t>
            </a:r>
            <a:r>
              <a:rPr lang="en-GB" dirty="0" smtClean="0">
                <a:solidFill>
                  <a:srgbClr val="800000"/>
                </a:solidFill>
              </a:rPr>
              <a:t>, current, track length, energy spectra, Z spectra, energy deposition...</a:t>
            </a:r>
          </a:p>
          <a:p>
            <a:pPr eaLnBrk="1" hangingPunct="1"/>
            <a:r>
              <a:rPr lang="en-GB" dirty="0" smtClean="0"/>
              <a:t>Either integrated over the </a:t>
            </a:r>
            <a:r>
              <a:rPr lang="en-GB" dirty="0" smtClean="0">
                <a:solidFill>
                  <a:srgbClr val="800000"/>
                </a:solidFill>
              </a:rPr>
              <a:t>“run”</a:t>
            </a:r>
            <a:r>
              <a:rPr lang="en-GB" dirty="0" smtClean="0"/>
              <a:t>, with proper normalization, OR </a:t>
            </a:r>
            <a:r>
              <a:rPr lang="en-GB" dirty="0" smtClean="0">
                <a:solidFill>
                  <a:srgbClr val="800000"/>
                </a:solidFill>
              </a:rPr>
              <a:t>event-by event</a:t>
            </a:r>
          </a:p>
          <a:p>
            <a:pPr eaLnBrk="1" hangingPunct="1"/>
            <a:r>
              <a:rPr lang="en-GB" dirty="0" smtClean="0"/>
              <a:t>Standard scoring can be weighted by means of </a:t>
            </a:r>
            <a:r>
              <a:rPr lang="en-GB" dirty="0" smtClean="0">
                <a:solidFill>
                  <a:srgbClr val="800000"/>
                </a:solidFill>
              </a:rPr>
              <a:t>simple user routines</a:t>
            </a:r>
            <a:endParaRPr lang="en-GB" dirty="0" smtClean="0"/>
          </a:p>
          <a:p>
            <a:pPr eaLnBrk="1" hangingPunct="1"/>
            <a:endParaRPr lang="en-GB" sz="1600" i="1" dirty="0" smtClean="0"/>
          </a:p>
        </p:txBody>
      </p:sp>
      <p:sp>
        <p:nvSpPr>
          <p:cNvPr id="11266" name="Rectangle 12"/>
          <p:cNvSpPr>
            <a:spLocks noGrp="1" noChangeArrowheads="1"/>
          </p:cNvSpPr>
          <p:nvPr>
            <p:ph type="sldNum" sz="quarter" idx="11"/>
          </p:nvPr>
        </p:nvSpPr>
        <p:spPr>
          <a:noFill/>
        </p:spPr>
        <p:txBody>
          <a:bodyPr/>
          <a:lstStyle/>
          <a:p>
            <a:fld id="{AD830C89-9895-4891-AE5A-E1068D919FA3}"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a:xfrm>
            <a:off x="647700" y="304800"/>
            <a:ext cx="8604250" cy="609600"/>
          </a:xfrm>
        </p:spPr>
        <p:txBody>
          <a:bodyPr/>
          <a:lstStyle/>
          <a:p>
            <a:pPr eaLnBrk="1" hangingPunct="1"/>
            <a:r>
              <a:rPr lang="en-GB" smtClean="0"/>
              <a:t>Related Scoring Commands</a:t>
            </a:r>
            <a:endParaRPr lang="en-US" smtClean="0"/>
          </a:p>
        </p:txBody>
      </p:sp>
      <p:sp>
        <p:nvSpPr>
          <p:cNvPr id="12291" name="Rectangle 2"/>
          <p:cNvSpPr>
            <a:spLocks noGrp="1" noChangeArrowheads="1"/>
          </p:cNvSpPr>
          <p:nvPr>
            <p:ph idx="1"/>
          </p:nvPr>
        </p:nvSpPr>
        <p:spPr>
          <a:xfrm>
            <a:off x="611189" y="955675"/>
            <a:ext cx="8175654" cy="5616575"/>
          </a:xfrm>
        </p:spPr>
        <p:txBody>
          <a:bodyPr/>
          <a:lstStyle/>
          <a:p>
            <a:pPr marL="236538" indent="-236538" algn="just" eaLnBrk="1" hangingPunct="1">
              <a:spcAft>
                <a:spcPct val="20000"/>
              </a:spcAft>
            </a:pPr>
            <a:r>
              <a:rPr lang="en-GB" dirty="0" smtClean="0">
                <a:solidFill>
                  <a:srgbClr val="990000"/>
                </a:solidFill>
              </a:rPr>
              <a:t>USRTRACK</a:t>
            </a:r>
            <a:r>
              <a:rPr lang="en-GB" dirty="0" smtClean="0"/>
              <a:t>, </a:t>
            </a:r>
            <a:r>
              <a:rPr lang="en-GB" dirty="0" smtClean="0">
                <a:solidFill>
                  <a:srgbClr val="990000"/>
                </a:solidFill>
              </a:rPr>
              <a:t>USRCOLL</a:t>
            </a:r>
            <a:r>
              <a:rPr lang="en-GB" dirty="0" smtClean="0"/>
              <a:t> score average </a:t>
            </a:r>
            <a:r>
              <a:rPr lang="en-GB" dirty="0" err="1" smtClean="0">
                <a:solidFill>
                  <a:srgbClr val="008000"/>
                </a:solidFill>
              </a:rPr>
              <a:t>d</a:t>
            </a:r>
            <a:r>
              <a:rPr lang="en-GB" b="1" dirty="0" err="1" smtClean="0">
                <a:solidFill>
                  <a:srgbClr val="008000"/>
                </a:solidFill>
                <a:latin typeface="Symbol" pitchFamily="18" charset="2"/>
              </a:rPr>
              <a:t>F</a:t>
            </a:r>
            <a:r>
              <a:rPr lang="en-GB" dirty="0" smtClean="0">
                <a:solidFill>
                  <a:srgbClr val="008000"/>
                </a:solidFill>
              </a:rPr>
              <a:t>/</a:t>
            </a:r>
            <a:r>
              <a:rPr lang="en-GB" dirty="0" err="1" smtClean="0">
                <a:solidFill>
                  <a:srgbClr val="008000"/>
                </a:solidFill>
              </a:rPr>
              <a:t>dE</a:t>
            </a:r>
            <a:r>
              <a:rPr lang="en-GB" dirty="0" smtClean="0">
                <a:solidFill>
                  <a:srgbClr val="008000"/>
                </a:solidFill>
              </a:rPr>
              <a:t> (differential fluence)</a:t>
            </a:r>
            <a:r>
              <a:rPr lang="en-GB" dirty="0" smtClean="0"/>
              <a:t> of a given type or family of particles in a given region;</a:t>
            </a:r>
          </a:p>
          <a:p>
            <a:pPr marL="236538" indent="-236538" algn="just" eaLnBrk="1" hangingPunct="1">
              <a:spcAft>
                <a:spcPct val="20000"/>
              </a:spcAft>
            </a:pPr>
            <a:r>
              <a:rPr lang="en-GB" dirty="0" smtClean="0">
                <a:solidFill>
                  <a:srgbClr val="990000"/>
                </a:solidFill>
              </a:rPr>
              <a:t>USRBDX</a:t>
            </a:r>
            <a:r>
              <a:rPr lang="en-GB" dirty="0" smtClean="0"/>
              <a:t> scores average </a:t>
            </a:r>
            <a:r>
              <a:rPr lang="en-GB" dirty="0" smtClean="0">
                <a:solidFill>
                  <a:srgbClr val="008000"/>
                </a:solidFill>
              </a:rPr>
              <a:t>d</a:t>
            </a:r>
            <a:r>
              <a:rPr lang="en-GB" baseline="30000" dirty="0" smtClean="0">
                <a:solidFill>
                  <a:srgbClr val="008000"/>
                </a:solidFill>
              </a:rPr>
              <a:t>2</a:t>
            </a:r>
            <a:r>
              <a:rPr lang="en-GB" b="1" dirty="0" smtClean="0">
                <a:solidFill>
                  <a:srgbClr val="008000"/>
                </a:solidFill>
                <a:latin typeface="Symbol" pitchFamily="18" charset="2"/>
              </a:rPr>
              <a:t>F</a:t>
            </a:r>
            <a:r>
              <a:rPr lang="en-GB" dirty="0" smtClean="0">
                <a:solidFill>
                  <a:srgbClr val="008000"/>
                </a:solidFill>
              </a:rPr>
              <a:t>/</a:t>
            </a:r>
            <a:r>
              <a:rPr lang="en-GB" dirty="0" err="1" smtClean="0">
                <a:solidFill>
                  <a:srgbClr val="008000"/>
                </a:solidFill>
              </a:rPr>
              <a:t>dEd</a:t>
            </a:r>
            <a:r>
              <a:rPr lang="en-GB" b="1" dirty="0" err="1" smtClean="0">
                <a:solidFill>
                  <a:srgbClr val="008000"/>
                </a:solidFill>
                <a:latin typeface="Symbol" pitchFamily="18" charset="2"/>
              </a:rPr>
              <a:t>W</a:t>
            </a:r>
            <a:r>
              <a:rPr lang="en-GB" dirty="0" smtClean="0">
                <a:solidFill>
                  <a:srgbClr val="008000"/>
                </a:solidFill>
              </a:rPr>
              <a:t> (double-differential fluence or current)</a:t>
            </a:r>
            <a:r>
              <a:rPr lang="en-GB" dirty="0" smtClean="0"/>
              <a:t> of a given type or family of particles on a given surface;</a:t>
            </a:r>
          </a:p>
          <a:p>
            <a:pPr marL="236538" indent="-236538" algn="just" eaLnBrk="1" hangingPunct="1">
              <a:spcAft>
                <a:spcPct val="20000"/>
              </a:spcAft>
            </a:pPr>
            <a:r>
              <a:rPr lang="en-GB" dirty="0" smtClean="0">
                <a:solidFill>
                  <a:srgbClr val="990000"/>
                </a:solidFill>
              </a:rPr>
              <a:t>USRBIN</a:t>
            </a:r>
            <a:r>
              <a:rPr lang="en-GB" dirty="0" smtClean="0"/>
              <a:t> scores the </a:t>
            </a:r>
            <a:r>
              <a:rPr lang="en-GB" dirty="0" smtClean="0">
                <a:solidFill>
                  <a:srgbClr val="008000"/>
                </a:solidFill>
              </a:rPr>
              <a:t>spatial distribution</a:t>
            </a:r>
            <a:r>
              <a:rPr lang="en-GB" dirty="0" smtClean="0"/>
              <a:t> of </a:t>
            </a:r>
            <a:r>
              <a:rPr lang="en-GB" dirty="0" smtClean="0">
                <a:solidFill>
                  <a:srgbClr val="008000"/>
                </a:solidFill>
              </a:rPr>
              <a:t>energy deposited</a:t>
            </a:r>
            <a:r>
              <a:rPr lang="en-GB" dirty="0" smtClean="0"/>
              <a:t>, or </a:t>
            </a:r>
            <a:r>
              <a:rPr lang="en-GB" dirty="0" smtClean="0">
                <a:solidFill>
                  <a:srgbClr val="008000"/>
                </a:solidFill>
              </a:rPr>
              <a:t>total fluence</a:t>
            </a:r>
            <a:r>
              <a:rPr lang="en-GB" dirty="0" smtClean="0"/>
              <a:t> (or star density, or momentum transfer) in a regular mesh (cylindrical, Cartesian o per region) described by the user;</a:t>
            </a:r>
          </a:p>
          <a:p>
            <a:pPr marL="236538" indent="-236538" algn="just" eaLnBrk="1" hangingPunct="1">
              <a:spcAft>
                <a:spcPct val="20000"/>
              </a:spcAft>
            </a:pPr>
            <a:r>
              <a:rPr lang="en-GB" dirty="0" smtClean="0">
                <a:solidFill>
                  <a:srgbClr val="990000"/>
                </a:solidFill>
              </a:rPr>
              <a:t>USRYIELD</a:t>
            </a:r>
            <a:r>
              <a:rPr lang="en-GB" dirty="0" smtClean="0"/>
              <a:t> scores a </a:t>
            </a:r>
            <a:r>
              <a:rPr lang="en-GB" dirty="0" smtClean="0">
                <a:solidFill>
                  <a:srgbClr val="008000"/>
                </a:solidFill>
              </a:rPr>
              <a:t>double differential yield</a:t>
            </a:r>
            <a:r>
              <a:rPr lang="en-GB" dirty="0" smtClean="0"/>
              <a:t> of particles escaping from a surface. The distribution can be with respect to energy and angle, but also other more “exotic” quantities;</a:t>
            </a:r>
          </a:p>
          <a:p>
            <a:pPr marL="236538" indent="-236538" algn="just" eaLnBrk="1" hangingPunct="1">
              <a:spcAft>
                <a:spcPct val="20000"/>
              </a:spcAft>
            </a:pPr>
            <a:r>
              <a:rPr lang="en-GB" dirty="0" smtClean="0">
                <a:solidFill>
                  <a:srgbClr val="990000"/>
                </a:solidFill>
              </a:rPr>
              <a:t>SCORE</a:t>
            </a:r>
            <a:r>
              <a:rPr lang="en-GB" dirty="0" smtClean="0"/>
              <a:t> scores </a:t>
            </a:r>
            <a:r>
              <a:rPr lang="en-GB" dirty="0" smtClean="0">
                <a:solidFill>
                  <a:srgbClr val="008000"/>
                </a:solidFill>
              </a:rPr>
              <a:t>energy deposited</a:t>
            </a:r>
            <a:r>
              <a:rPr lang="en-GB" dirty="0" smtClean="0"/>
              <a:t> (or star density) in all regions;</a:t>
            </a:r>
          </a:p>
          <a:p>
            <a:pPr marL="236538" indent="-236538" algn="just" eaLnBrk="1" hangingPunct="1">
              <a:spcAft>
                <a:spcPct val="20000"/>
              </a:spcAft>
            </a:pPr>
            <a:r>
              <a:rPr lang="en-GB" dirty="0" smtClean="0"/>
              <a:t>The output of SCORE will be printed in the </a:t>
            </a:r>
            <a:r>
              <a:rPr lang="en-GB" dirty="0" smtClean="0">
                <a:solidFill>
                  <a:srgbClr val="990000"/>
                </a:solidFill>
              </a:rPr>
              <a:t>main (standard) output</a:t>
            </a:r>
            <a:r>
              <a:rPr lang="en-GB" dirty="0" smtClean="0"/>
              <a:t>, written on </a:t>
            </a:r>
            <a:r>
              <a:rPr lang="en-GB" dirty="0" smtClean="0">
                <a:solidFill>
                  <a:srgbClr val="990000"/>
                </a:solidFill>
              </a:rPr>
              <a:t>logical output unit LUNOUT</a:t>
            </a:r>
            <a:r>
              <a:rPr lang="en-GB" dirty="0" smtClean="0"/>
              <a:t> (pre-defined as </a:t>
            </a:r>
            <a:r>
              <a:rPr lang="en-GB" b="1" dirty="0" smtClean="0"/>
              <a:t>11</a:t>
            </a:r>
            <a:r>
              <a:rPr lang="en-GB" dirty="0" smtClean="0"/>
              <a:t> by default)</a:t>
            </a:r>
          </a:p>
          <a:p>
            <a:pPr marL="236538" indent="-236538" algn="just" eaLnBrk="1" hangingPunct="1">
              <a:spcAft>
                <a:spcPct val="20000"/>
              </a:spcAft>
            </a:pPr>
            <a:r>
              <a:rPr lang="en-GB" dirty="0" smtClean="0"/>
              <a:t>All other detectors write their results into </a:t>
            </a:r>
            <a:r>
              <a:rPr lang="en-GB" dirty="0" smtClean="0">
                <a:solidFill>
                  <a:srgbClr val="990000"/>
                </a:solidFill>
              </a:rPr>
              <a:t>logical output units assigned by the user</a:t>
            </a:r>
            <a:r>
              <a:rPr lang="en-GB" dirty="0" smtClean="0"/>
              <a:t> (the unit numbers must be </a:t>
            </a:r>
            <a:r>
              <a:rPr lang="en-GB" b="1" dirty="0" smtClean="0"/>
              <a:t>&gt;20</a:t>
            </a:r>
            <a:r>
              <a:rPr lang="en-GB" dirty="0" smtClean="0"/>
              <a:t>)</a:t>
            </a:r>
            <a:endParaRPr lang="en-GB" sz="1600" i="1" dirty="0" smtClean="0"/>
          </a:p>
        </p:txBody>
      </p:sp>
      <p:sp>
        <p:nvSpPr>
          <p:cNvPr id="12290" name="Rectangle 12"/>
          <p:cNvSpPr>
            <a:spLocks noGrp="1" noChangeArrowheads="1"/>
          </p:cNvSpPr>
          <p:nvPr>
            <p:ph type="sldNum" sz="quarter" idx="11"/>
          </p:nvPr>
        </p:nvSpPr>
        <p:spPr>
          <a:noFill/>
        </p:spPr>
        <p:txBody>
          <a:bodyPr/>
          <a:lstStyle/>
          <a:p>
            <a:fld id="{A5ADA9B2-054C-40C0-B4F1-CC1556D318F1}"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_fluka">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Theme_fluka</Template>
  <TotalTime>11690</TotalTime>
  <Words>2637</Words>
  <Application>Microsoft Office PowerPoint</Application>
  <PresentationFormat>Overhead</PresentationFormat>
  <Paragraphs>352</Paragraphs>
  <Slides>30</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Theme_fluka</vt:lpstr>
      <vt:lpstr>Equation</vt:lpstr>
      <vt:lpstr>Slide 1</vt:lpstr>
      <vt:lpstr>Reaction Rate and Cross Section (1/3)</vt:lpstr>
      <vt:lpstr>Reaction Rate and Cross Section (2/3)</vt:lpstr>
      <vt:lpstr>Reaction Rate and Cross Section (3/3)</vt:lpstr>
      <vt:lpstr>Fluence estimation (1/2)</vt:lpstr>
      <vt:lpstr>Fluence estimation (2/2)</vt:lpstr>
      <vt:lpstr>FLUKA Scoring &amp; Results - Estimators</vt:lpstr>
      <vt:lpstr>Built-In and User Scoring</vt:lpstr>
      <vt:lpstr>Related Scoring Commands</vt:lpstr>
      <vt:lpstr>More “Special” Scoring</vt:lpstr>
      <vt:lpstr>The FLUKA Output Files</vt:lpstr>
      <vt:lpstr>Extending the example with Scoring</vt:lpstr>
      <vt:lpstr>USRBIN</vt:lpstr>
      <vt:lpstr>USRBIN  The Result</vt:lpstr>
      <vt:lpstr>USRBIN  The Result</vt:lpstr>
      <vt:lpstr>USRBIN  The Result</vt:lpstr>
      <vt:lpstr>USRBIN – more quantities</vt:lpstr>
      <vt:lpstr>USRBDX</vt:lpstr>
      <vt:lpstr>USRBDX  The Result</vt:lpstr>
      <vt:lpstr>USRBDX  The Result</vt:lpstr>
      <vt:lpstr>USRTRACK</vt:lpstr>
      <vt:lpstr>USRYIELD</vt:lpstr>
      <vt:lpstr>USRYIELD</vt:lpstr>
      <vt:lpstr>USRYIELD -&gt; The Result</vt:lpstr>
      <vt:lpstr>Standard Postprocessing Programs</vt:lpstr>
      <vt:lpstr>Standard Postprocessing Programs</vt:lpstr>
      <vt:lpstr>Standard Postprocessing Programs</vt:lpstr>
      <vt:lpstr>FILTERS : AUXSCORE</vt:lpstr>
      <vt:lpstr>FILTERS : AUXSCORE</vt:lpstr>
      <vt:lpstr>Built-in  Conversions and AUXSCORE</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Vasilis Vlachoudis</dc:creator>
  <cp:lastModifiedBy>roberto</cp:lastModifiedBy>
  <cp:revision>949</cp:revision>
  <cp:lastPrinted>2004-07-08T08:47:15Z</cp:lastPrinted>
  <dcterms:created xsi:type="dcterms:W3CDTF">2009-10-13T14:20:11Z</dcterms:created>
  <dcterms:modified xsi:type="dcterms:W3CDTF">2012-04-27T12:57:22Z</dcterms:modified>
</cp:coreProperties>
</file>