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74" r:id="rId2"/>
    <p:sldId id="275" r:id="rId3"/>
    <p:sldId id="298" r:id="rId4"/>
    <p:sldId id="300" r:id="rId5"/>
    <p:sldId id="287" r:id="rId6"/>
    <p:sldId id="329" r:id="rId7"/>
    <p:sldId id="330" r:id="rId8"/>
    <p:sldId id="301" r:id="rId9"/>
    <p:sldId id="302" r:id="rId10"/>
    <p:sldId id="303" r:id="rId11"/>
    <p:sldId id="289" r:id="rId12"/>
    <p:sldId id="304" r:id="rId13"/>
    <p:sldId id="305" r:id="rId14"/>
    <p:sldId id="290" r:id="rId15"/>
    <p:sldId id="291" r:id="rId16"/>
    <p:sldId id="306" r:id="rId17"/>
    <p:sldId id="307" r:id="rId18"/>
    <p:sldId id="292" r:id="rId19"/>
    <p:sldId id="308" r:id="rId20"/>
    <p:sldId id="293" r:id="rId21"/>
    <p:sldId id="294" r:id="rId22"/>
    <p:sldId id="309" r:id="rId23"/>
    <p:sldId id="310" r:id="rId24"/>
    <p:sldId id="295" r:id="rId25"/>
    <p:sldId id="296" r:id="rId26"/>
    <p:sldId id="331" r:id="rId27"/>
    <p:sldId id="312" r:id="rId28"/>
    <p:sldId id="332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</p:sldIdLst>
  <p:sldSz cx="9144000" cy="6858000" type="overhead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CC0066"/>
    <a:srgbClr val="00CC00"/>
    <a:srgbClr val="FF0000"/>
    <a:srgbClr val="008000"/>
    <a:srgbClr val="000000"/>
    <a:srgbClr val="8D8D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94"/>
    </p:cViewPr>
  </p:sorterViewPr>
  <p:notesViewPr>
    <p:cSldViewPr>
      <p:cViewPr varScale="1">
        <p:scale>
          <a:sx n="49" d="100"/>
          <a:sy n="49" d="100"/>
        </p:scale>
        <p:origin x="-1818" y="-11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C9207C-80D3-43EF-8E1D-5CA60E76AD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00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algn="l" defTabSz="909638">
              <a:defRPr sz="1200"/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0675" y="0"/>
            <a:ext cx="32226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38188"/>
            <a:ext cx="4819650" cy="3614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4575175"/>
            <a:ext cx="5370512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1938"/>
            <a:ext cx="3140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algn="l" defTabSz="909638">
              <a:defRPr sz="1200"/>
            </a:lvl1pPr>
          </a:lstStyle>
          <a:p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0675" y="9151938"/>
            <a:ext cx="32226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fld id="{A332EC05-00B3-4462-BAA3-29EBA71C6A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A03FE-FC47-4251-B883-E92506D15881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88" y="887413"/>
            <a:ext cx="6654800" cy="2851150"/>
            <a:chOff x="1" y="559"/>
            <a:chExt cx="4192" cy="1796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ltGray">
            <a:xfrm>
              <a:off x="506" y="559"/>
              <a:ext cx="0" cy="17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ltGray">
            <a:xfrm flipH="1" flipV="1">
              <a:off x="1" y="1922"/>
              <a:ext cx="32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ltGray">
            <a:xfrm flipH="1" flipV="1">
              <a:off x="382" y="936"/>
              <a:ext cx="38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Arc 5"/>
            <p:cNvSpPr>
              <a:spLocks/>
            </p:cNvSpPr>
            <p:nvPr/>
          </p:nvSpPr>
          <p:spPr bwMode="ltGray">
            <a:xfrm rot="16200000">
              <a:off x="426" y="864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198"/>
                <a:gd name="T1" fmla="*/ 21879 h 43200"/>
                <a:gd name="T2" fmla="*/ 21875 w 43198"/>
                <a:gd name="T3" fmla="*/ 2 h 43200"/>
                <a:gd name="T4" fmla="*/ 21600 w 4319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43200" fill="none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</a:path>
                <a:path w="43198" h="43200" stroke="0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ltGray">
            <a:xfrm>
              <a:off x="1480" y="3442"/>
              <a:ext cx="380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ltGray">
            <a:xfrm>
              <a:off x="5172" y="1952"/>
              <a:ext cx="0" cy="18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Arc 9"/>
            <p:cNvSpPr>
              <a:spLocks/>
            </p:cNvSpPr>
            <p:nvPr/>
          </p:nvSpPr>
          <p:spPr bwMode="ltGray">
            <a:xfrm rot="5400000">
              <a:off x="5098" y="3351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050 w 43200"/>
                <a:gd name="T1" fmla="*/ 7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309938"/>
            <a:ext cx="7162800" cy="20240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18BE9732-3C0C-4A4C-8EEF-5AC7421C0720}" type="datetime1">
              <a:rPr lang="en-US" smtClean="0"/>
              <a:pPr/>
              <a:t>4/27/2012</a:t>
            </a:fld>
            <a:endParaRPr lang="it-IT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492F0153-AE91-4EBB-BF1B-BE5941174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B1013-DB2D-4A60-A4AD-04C6206F3631}" type="datetime1">
              <a:rPr lang="en-US" smtClean="0"/>
              <a:pPr/>
              <a:t>4/27/2012</a:t>
            </a:fld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203DE-4457-44A9-988C-F9F8C2769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A8CEC-7EF5-447E-A31B-86796915792C}" type="datetime1">
              <a:rPr lang="en-US" smtClean="0"/>
              <a:pPr/>
              <a:t>4/27/2012</a:t>
            </a:fld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40FC8-DAAD-4BB2-9799-2BC346C3C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C86F2-E896-4041-8DC2-73712F9DF21F}" type="datetime1">
              <a:rPr lang="en-US" smtClean="0"/>
              <a:pPr/>
              <a:t>4/27/2012</a:t>
            </a:fld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C8EED-D353-493B-84FC-41DD499B6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C3208-4D06-4F6D-8028-0BF21BCE65F9}" type="datetime1">
              <a:rPr lang="en-US" smtClean="0"/>
              <a:pPr/>
              <a:t>4/27/2012</a:t>
            </a:fld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09B59-CB4C-4787-8702-D6DD78DEE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9DDAC-F45E-4B94-B0F9-3EB051519FEB}" type="datetime1">
              <a:rPr lang="en-US" smtClean="0"/>
              <a:pPr/>
              <a:t>4/27/2012</a:t>
            </a:fld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EC9BD-A0E6-4E18-9422-6F32F7AA5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9188F-CC8C-490C-87EC-F39FF50B0CE1}" type="datetime1">
              <a:rPr lang="en-US" smtClean="0"/>
              <a:pPr/>
              <a:t>4/27/2012</a:t>
            </a:fld>
            <a:endParaRPr lang="it-IT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922CA-E5C8-4F73-BA6A-55CD49CEE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49FAE-282C-46E6-AC16-411D86D6B2A3}" type="datetime1">
              <a:rPr lang="en-US" smtClean="0"/>
              <a:pPr/>
              <a:t>4/27/2012</a:t>
            </a:fld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F668B-429E-4423-8F9C-F0286BFD6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526E71-8987-41FC-A7BB-BC5AE98BB911}" type="datetime1">
              <a:rPr lang="en-US" smtClean="0"/>
              <a:pPr/>
              <a:t>4/27/2012</a:t>
            </a:fld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8D24D-D3DC-435C-B24E-A651F0E52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FD5F7-1065-4AEE-8863-AE7085E42889}" type="datetime1">
              <a:rPr lang="en-US" smtClean="0"/>
              <a:pPr/>
              <a:t>4/27/2012</a:t>
            </a:fld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EFA21-4657-4985-AEBA-67378E44C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15C82-74AA-4D9F-BA1F-EF935BD1B47F}" type="datetime1">
              <a:rPr lang="en-US" smtClean="0"/>
              <a:pPr/>
              <a:t>4/27/2012</a:t>
            </a:fld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171E1-02A6-4244-9439-403940D55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04800" y="533400"/>
            <a:ext cx="1893888" cy="2590800"/>
            <a:chOff x="192" y="336"/>
            <a:chExt cx="1193" cy="1632"/>
          </a:xfrm>
        </p:grpSpPr>
        <p:sp>
          <p:nvSpPr>
            <p:cNvPr id="2" name="Line 4"/>
            <p:cNvSpPr>
              <a:spLocks noChangeShapeType="1"/>
            </p:cNvSpPr>
            <p:nvPr/>
          </p:nvSpPr>
          <p:spPr bwMode="ltGray">
            <a:xfrm flipH="1">
              <a:off x="192" y="566"/>
              <a:ext cx="119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" name="Line 5"/>
            <p:cNvSpPr>
              <a:spLocks noChangeShapeType="1"/>
            </p:cNvSpPr>
            <p:nvPr/>
          </p:nvSpPr>
          <p:spPr bwMode="ltGray">
            <a:xfrm>
              <a:off x="383" y="336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" name="Arc 6"/>
            <p:cNvSpPr>
              <a:spLocks/>
            </p:cNvSpPr>
            <p:nvPr/>
          </p:nvSpPr>
          <p:spPr bwMode="ltGray">
            <a:xfrm>
              <a:off x="325" y="506"/>
              <a:ext cx="121" cy="1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132E0BE8-E612-4EF4-892B-02AE7FA156DD}" type="datetime1">
              <a:rPr lang="en-US" smtClean="0"/>
              <a:pPr/>
              <a:t>4/27/2012</a:t>
            </a:fld>
            <a:endParaRPr lang="it-IT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FB7C1F-B195-486A-B89B-469E26738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/>
        </p:nvSpPr>
        <p:spPr bwMode="auto">
          <a:xfrm>
            <a:off x="2627313" y="6248400"/>
            <a:ext cx="446405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eaLnBrk="0" hangingPunct="0"/>
            <a:endParaRPr lang="en-GB" sz="1200">
              <a:solidFill>
                <a:srgbClr val="40458C"/>
              </a:solidFill>
            </a:endParaRPr>
          </a:p>
        </p:txBody>
      </p:sp>
      <p:pic>
        <p:nvPicPr>
          <p:cNvPr id="12" name="Picture 4" descr="logo3000x2000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5"/>
          <p:cNvSpPr>
            <a:spLocks noChangeArrowheads="1"/>
          </p:cNvSpPr>
          <p:nvPr userDrawn="1"/>
        </p:nvSpPr>
        <p:spPr bwMode="auto">
          <a:xfrm>
            <a:off x="0" y="357188"/>
            <a:ext cx="9144000" cy="6143625"/>
          </a:xfrm>
          <a:prstGeom prst="rect">
            <a:avLst/>
          </a:prstGeom>
          <a:solidFill>
            <a:schemeClr val="bg1">
              <a:alpha val="74901"/>
            </a:schemeClr>
          </a:solidFill>
          <a:ln w="635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logo3000x2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2050" y="0"/>
            <a:ext cx="2901950" cy="105410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48735" y="4586351"/>
            <a:ext cx="57610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000" dirty="0"/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 b="0" dirty="0" smtClean="0"/>
              <a:t>FLUKA Beginner’s Course</a:t>
            </a:r>
            <a:endParaRPr lang="en-US" sz="2000" b="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7228" y="1822222"/>
            <a:ext cx="731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/>
            <a:r>
              <a:rPr lang="en-US" sz="4000" b="0" dirty="0" smtClean="0">
                <a:solidFill>
                  <a:schemeClr val="tx2"/>
                </a:solidFill>
              </a:rPr>
              <a:t>Standard output and plotting</a:t>
            </a:r>
            <a:endParaRPr lang="en-US" sz="4000" b="0" dirty="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neutdata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72121"/>
          </a:xfrm>
          <a:prstGeom prst="rect">
            <a:avLst/>
          </a:prstGeom>
        </p:spPr>
      </p:pic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Neutron data</a:t>
            </a:r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5FB0600C-BBAF-4705-A3B1-66BAC152292F}" type="slidenum">
              <a:rPr lang="en-US"/>
              <a:pPr/>
              <a:t>10</a:t>
            </a:fld>
            <a:endParaRPr lang="en-US"/>
          </a:p>
        </p:txBody>
      </p:sp>
      <p:sp>
        <p:nvSpPr>
          <p:cNvPr id="24579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46610F4E-A978-43C8-B1FF-3B6978CB8121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16" name="Line Callout 1 15"/>
          <p:cNvSpPr/>
          <p:nvPr/>
        </p:nvSpPr>
        <p:spPr bwMode="auto">
          <a:xfrm>
            <a:off x="5029200" y="2057400"/>
            <a:ext cx="3733800" cy="1295400"/>
          </a:xfrm>
          <a:prstGeom prst="borderCallout1">
            <a:avLst>
              <a:gd name="adj1" fmla="val 109733"/>
              <a:gd name="adj2" fmla="val 50154"/>
              <a:gd name="adj3" fmla="val 157639"/>
              <a:gd name="adj4" fmla="val 40220"/>
            </a:avLst>
          </a:prstGeom>
          <a:solidFill>
            <a:srgbClr val="FFFFFF">
              <a:alpha val="9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40458C"/>
                </a:solidFill>
              </a:rPr>
              <a:t>Low-energy neutron info, material </a:t>
            </a:r>
          </a:p>
          <a:p>
            <a:r>
              <a:rPr lang="en-US" sz="1800">
                <a:solidFill>
                  <a:srgbClr val="40458C"/>
                </a:solidFill>
              </a:rPr>
              <a:t>correspondence.. More info on </a:t>
            </a:r>
          </a:p>
          <a:p>
            <a:r>
              <a:rPr lang="en-US" sz="1800">
                <a:solidFill>
                  <a:srgbClr val="40458C"/>
                </a:solidFill>
              </a:rPr>
              <a:t>low energy neutron cross section </a:t>
            </a:r>
          </a:p>
          <a:p>
            <a:r>
              <a:rPr lang="en-US" sz="1800">
                <a:solidFill>
                  <a:srgbClr val="40458C"/>
                </a:solidFill>
              </a:rPr>
              <a:t>if the </a:t>
            </a:r>
            <a:r>
              <a:rPr lang="en-US" sz="1800" b="1">
                <a:solidFill>
                  <a:srgbClr val="800000"/>
                </a:solidFill>
              </a:rPr>
              <a:t>LOW-NEUT </a:t>
            </a:r>
            <a:r>
              <a:rPr lang="en-US" sz="1800">
                <a:solidFill>
                  <a:srgbClr val="40458C"/>
                </a:solidFill>
              </a:rPr>
              <a:t>card is specified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pdx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72121"/>
          </a:xfrm>
          <a:prstGeom prst="rect">
            <a:avLst/>
          </a:prstGeom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459787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Material Parameters – </a:t>
            </a:r>
            <a:r>
              <a:rPr lang="en-US" sz="3200" i="1" smtClean="0">
                <a:ea typeface="ＭＳ Ｐゴシック" charset="-128"/>
              </a:rPr>
              <a:t>dp/dx</a:t>
            </a:r>
            <a:endParaRPr lang="en-GB" sz="3200" smtClean="0">
              <a:ea typeface="ＭＳ Ｐゴシック" charset="-128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AED43496-75A4-4AE6-92AF-F3A508BF7049}" type="slidenum">
              <a:rPr lang="en-US"/>
              <a:pPr/>
              <a:t>11</a:t>
            </a:fld>
            <a:endParaRPr lang="en-US"/>
          </a:p>
        </p:txBody>
      </p:sp>
      <p:sp>
        <p:nvSpPr>
          <p:cNvPr id="25603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A4CFC3B8-EB27-41D7-959E-99248FF62AE0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152400" y="5715000"/>
            <a:ext cx="2819400" cy="1015663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8000"/>
                </a:solidFill>
              </a:rPr>
              <a:t>Check </a:t>
            </a:r>
            <a:r>
              <a:rPr lang="it-IT" sz="20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en-US" sz="2000">
                <a:solidFill>
                  <a:srgbClr val="008000"/>
                </a:solidFill>
              </a:rPr>
              <a:t>-ray and bremss. threshold (</a:t>
            </a:r>
            <a:r>
              <a:rPr lang="en-US" sz="2000">
                <a:solidFill>
                  <a:srgbClr val="CC0000"/>
                </a:solidFill>
              </a:rPr>
              <a:t>DELTARAY</a:t>
            </a:r>
            <a:r>
              <a:rPr lang="en-US" sz="2000">
                <a:solidFill>
                  <a:srgbClr val="008000"/>
                </a:solidFill>
              </a:rPr>
              <a:t>,</a:t>
            </a:r>
            <a:r>
              <a:rPr lang="en-US" sz="2000">
                <a:solidFill>
                  <a:srgbClr val="CC0000"/>
                </a:solidFill>
              </a:rPr>
              <a:t>PAIRBREM</a:t>
            </a:r>
            <a:r>
              <a:rPr lang="en-US" sz="200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14" name="Line Callout 1 13"/>
          <p:cNvSpPr/>
          <p:nvPr/>
        </p:nvSpPr>
        <p:spPr bwMode="auto">
          <a:xfrm>
            <a:off x="6096000" y="2133600"/>
            <a:ext cx="2743200" cy="990600"/>
          </a:xfrm>
          <a:prstGeom prst="borderCallout1">
            <a:avLst>
              <a:gd name="adj1" fmla="val 18750"/>
              <a:gd name="adj2" fmla="val -8333"/>
              <a:gd name="adj3" fmla="val 111578"/>
              <a:gd name="adj4" fmla="val -74639"/>
            </a:avLst>
          </a:prstGeom>
          <a:solidFill>
            <a:schemeClr val="bg1">
              <a:alpha val="90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/>
              <a:t>Material-dependent  </a:t>
            </a:r>
          </a:p>
          <a:p>
            <a:r>
              <a:rPr lang="en-US" sz="1800"/>
              <a:t>parameters for </a:t>
            </a:r>
          </a:p>
          <a:p>
            <a:r>
              <a:rPr lang="en-US" sz="1800"/>
              <a:t>ionization energy losses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mediapro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72121"/>
          </a:xfrm>
          <a:prstGeom prst="rect">
            <a:avLst/>
          </a:prstGeom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Material parameters – </a:t>
            </a:r>
            <a:r>
              <a:rPr lang="en-US" sz="3200" i="1" smtClean="0">
                <a:ea typeface="ＭＳ Ｐゴシック" charset="-128"/>
              </a:rPr>
              <a:t>Transport thresholds</a:t>
            </a:r>
            <a:endParaRPr lang="en-US" sz="3200" smtClean="0">
              <a:ea typeface="ＭＳ Ｐゴシック" charset="-128"/>
            </a:endParaRPr>
          </a:p>
        </p:txBody>
      </p:sp>
      <p:sp>
        <p:nvSpPr>
          <p:cNvPr id="22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F17CDAC0-889F-477E-ADE8-7BB463820097}" type="slidenum">
              <a:rPr lang="en-US"/>
              <a:pPr/>
              <a:t>12</a:t>
            </a:fld>
            <a:endParaRPr lang="en-US"/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3ECFAF50-0CEF-4009-B6B2-2A65D6AE3A2D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4946650" y="2830513"/>
            <a:ext cx="184150" cy="4572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pic>
        <p:nvPicPr>
          <p:cNvPr id="28" name="Picture 27" descr="mediaparam_zoo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380" y="4724400"/>
            <a:ext cx="6146800" cy="1295400"/>
          </a:xfrm>
          <a:prstGeom prst="rect">
            <a:avLst/>
          </a:prstGeom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7" name="Line Callout 1 26"/>
          <p:cNvSpPr/>
          <p:nvPr/>
        </p:nvSpPr>
        <p:spPr bwMode="auto">
          <a:xfrm>
            <a:off x="6311180" y="4191000"/>
            <a:ext cx="2680420" cy="381000"/>
          </a:xfrm>
          <a:prstGeom prst="borderCallout1">
            <a:avLst>
              <a:gd name="adj1" fmla="val 18750"/>
              <a:gd name="adj2" fmla="val -3220"/>
              <a:gd name="adj3" fmla="val 260976"/>
              <a:gd name="adj4" fmla="val -22992"/>
            </a:avLst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r>
              <a:rPr lang="en-US" sz="1800"/>
              <a:t>upper limit for e</a:t>
            </a:r>
            <a:r>
              <a:rPr lang="en-US" sz="1800" baseline="30000"/>
              <a:t>±</a:t>
            </a:r>
            <a:r>
              <a:rPr lang="en-US" sz="1800"/>
              <a:t> in MeV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057400" y="2743200"/>
            <a:ext cx="4267200" cy="838200"/>
          </a:xfrm>
          <a:prstGeom prst="rect">
            <a:avLst/>
          </a:prstGeom>
          <a:solidFill>
            <a:srgbClr val="FFFFFF">
              <a:alpha val="19000"/>
            </a:srgbClr>
          </a:solidFill>
          <a:ln w="3175" cap="flat" cmpd="sng" algn="ctr">
            <a:solidFill>
              <a:srgbClr val="80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25" name="Line Callout 1 24"/>
          <p:cNvSpPr/>
          <p:nvPr/>
        </p:nvSpPr>
        <p:spPr bwMode="auto">
          <a:xfrm>
            <a:off x="6311180" y="3200400"/>
            <a:ext cx="2680420" cy="914400"/>
          </a:xfrm>
          <a:prstGeom prst="borderCallout1">
            <a:avLst>
              <a:gd name="adj1" fmla="val 18750"/>
              <a:gd name="adj2" fmla="val -3220"/>
              <a:gd name="adj3" fmla="val 217412"/>
              <a:gd name="adj4" fmla="val -113327"/>
            </a:avLst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r>
              <a:rPr lang="en-US" sz="1800"/>
              <a:t>production threshold for e</a:t>
            </a:r>
            <a:r>
              <a:rPr lang="en-US" sz="1800" baseline="30000"/>
              <a:t>±</a:t>
            </a:r>
            <a:r>
              <a:rPr lang="en-US" sz="1800"/>
              <a:t> in MeV (total energy, not only kinetic)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848600" y="4567535"/>
            <a:ext cx="912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00"/>
                </a:solidFill>
              </a:rPr>
              <a:t>zoom</a:t>
            </a:r>
          </a:p>
        </p:txBody>
      </p:sp>
      <p:sp>
        <p:nvSpPr>
          <p:cNvPr id="32" name="Line Callout 1 31"/>
          <p:cNvSpPr/>
          <p:nvPr/>
        </p:nvSpPr>
        <p:spPr bwMode="auto">
          <a:xfrm>
            <a:off x="4482380" y="6096000"/>
            <a:ext cx="2680420" cy="381000"/>
          </a:xfrm>
          <a:prstGeom prst="borderCallout1">
            <a:avLst>
              <a:gd name="adj1" fmla="val 18750"/>
              <a:gd name="adj2" fmla="val -3220"/>
              <a:gd name="adj3" fmla="val -161072"/>
              <a:gd name="adj4" fmla="val -13447"/>
            </a:avLst>
          </a:prstGeom>
          <a:solidFill>
            <a:srgbClr val="FFFFFF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r>
              <a:rPr lang="en-US" sz="1800"/>
              <a:t>same for photons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3034580" y="5486400"/>
            <a:ext cx="44958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055462" y="5293077"/>
            <a:ext cx="44958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mf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72121"/>
          </a:xfrm>
          <a:prstGeom prst="rect">
            <a:avLst/>
          </a:prstGeom>
        </p:spPr>
      </p:pic>
      <p:sp>
        <p:nvSpPr>
          <p:cNvPr id="10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D0B5BDDD-30C8-4193-86F6-F286496A7405}" type="slidenum">
              <a:rPr lang="en-US"/>
              <a:pPr/>
              <a:t>13</a:t>
            </a:fld>
            <a:endParaRPr lang="en-US"/>
          </a:p>
        </p:txBody>
      </p:sp>
      <p:sp>
        <p:nvSpPr>
          <p:cNvPr id="27651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CAD9FB10-0AFD-4000-A033-2830880E570A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09600" y="3048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/>
            <a:r>
              <a:rPr lang="en-US" sz="3200">
                <a:solidFill>
                  <a:schemeClr val="tx2"/>
                </a:solidFill>
              </a:rPr>
              <a:t>Material parameters – </a:t>
            </a:r>
            <a:r>
              <a:rPr lang="en-US" sz="3200" i="1">
                <a:solidFill>
                  <a:schemeClr val="tx2"/>
                </a:solidFill>
              </a:rPr>
              <a:t>EMF-FLUKA</a:t>
            </a: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12" name="Line Callout 1 11"/>
          <p:cNvSpPr/>
          <p:nvPr/>
        </p:nvSpPr>
        <p:spPr bwMode="auto">
          <a:xfrm>
            <a:off x="3581400" y="3657600"/>
            <a:ext cx="4890220" cy="762000"/>
          </a:xfrm>
          <a:prstGeom prst="borderCallout1">
            <a:avLst>
              <a:gd name="adj1" fmla="val -10026"/>
              <a:gd name="adj2" fmla="val 12849"/>
              <a:gd name="adj3" fmla="val -102322"/>
              <a:gd name="adj4" fmla="val 7936"/>
            </a:avLst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r>
              <a:rPr lang="en-US" sz="1800"/>
              <a:t>transport threshold for e</a:t>
            </a:r>
            <a:r>
              <a:rPr lang="en-US" sz="1800" baseline="30000"/>
              <a:t>±</a:t>
            </a:r>
            <a:r>
              <a:rPr lang="en-US" sz="1800"/>
              <a:t> (Ecut) and photons (Pcut) in MeV (total energy, not only kinetic)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362200" y="2782854"/>
            <a:ext cx="29718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362200" y="2554254"/>
            <a:ext cx="29718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362200" y="2324066"/>
            <a:ext cx="29718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362200" y="2097054"/>
            <a:ext cx="29718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art_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72121"/>
          </a:xfrm>
          <a:prstGeom prst="rect">
            <a:avLst/>
          </a:prstGeom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FLUKA Particles</a:t>
            </a:r>
            <a:endParaRPr lang="en-GB" sz="3200" smtClean="0">
              <a:ea typeface="ＭＳ Ｐゴシック" charset="-128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873C14F1-2A79-42AC-8F70-DED45E826C4D}" type="slidenum">
              <a:rPr lang="en-US"/>
              <a:pPr/>
              <a:t>14</a:t>
            </a:fld>
            <a:endParaRPr lang="en-US"/>
          </a:p>
        </p:txBody>
      </p:sp>
      <p:sp>
        <p:nvSpPr>
          <p:cNvPr id="28675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6C9BBC3C-587C-4057-BAAA-ED59038E0C52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28678" name="Text Box 28"/>
          <p:cNvSpPr txBox="1">
            <a:spLocks noChangeArrowheads="1"/>
          </p:cNvSpPr>
          <p:nvPr/>
        </p:nvSpPr>
        <p:spPr bwMode="auto">
          <a:xfrm>
            <a:off x="2057400" y="4433888"/>
            <a:ext cx="4283635" cy="366712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u="sng">
                <a:solidFill>
                  <a:srgbClr val="800000"/>
                </a:solidFill>
                <a:latin typeface="Courier New" pitchFamily="49" charset="0"/>
              </a:rPr>
              <a:t>...and many more</a:t>
            </a:r>
            <a:r>
              <a:rPr lang="en-US" sz="1800" u="sng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8681" name="Text Box 33"/>
          <p:cNvSpPr txBox="1">
            <a:spLocks noChangeArrowheads="1"/>
          </p:cNvSpPr>
          <p:nvPr/>
        </p:nvSpPr>
        <p:spPr bwMode="auto">
          <a:xfrm>
            <a:off x="2438400" y="914400"/>
            <a:ext cx="3733800" cy="36933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99"/>
                </a:solidFill>
              </a:rPr>
              <a:t>exhaustive list of </a:t>
            </a:r>
            <a:r>
              <a:rPr lang="en-US" sz="1800" b="1">
                <a:solidFill>
                  <a:srgbClr val="000099"/>
                </a:solidFill>
              </a:rPr>
              <a:t>FLUKA </a:t>
            </a:r>
            <a:r>
              <a:rPr lang="en-US" sz="1800">
                <a:solidFill>
                  <a:srgbClr val="000099"/>
                </a:solidFill>
              </a:rPr>
              <a:t>particles</a:t>
            </a:r>
            <a:endParaRPr lang="en-US" sz="1800"/>
          </a:p>
        </p:txBody>
      </p:sp>
      <p:sp>
        <p:nvSpPr>
          <p:cNvPr id="28682" name="Text Box 34"/>
          <p:cNvSpPr txBox="1">
            <a:spLocks noChangeArrowheads="1"/>
          </p:cNvSpPr>
          <p:nvPr/>
        </p:nvSpPr>
        <p:spPr bwMode="auto">
          <a:xfrm>
            <a:off x="3886200" y="6488668"/>
            <a:ext cx="4648200" cy="369332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u="sng">
                <a:solidFill>
                  <a:srgbClr val="800000"/>
                </a:solidFill>
                <a:latin typeface="Courier New" pitchFamily="49" charset="0"/>
              </a:rPr>
              <a:t>...continues on your screen!</a:t>
            </a:r>
            <a:endParaRPr lang="en-US" sz="1800" u="sng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eam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72121"/>
          </a:xfrm>
          <a:prstGeom prst="rect">
            <a:avLst/>
          </a:prstGeom>
        </p:spPr>
      </p:pic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Input interpreted summary – </a:t>
            </a:r>
            <a:r>
              <a:rPr lang="en-US" sz="3200" i="1" smtClean="0">
                <a:ea typeface="ＭＳ Ｐゴシック" charset="-128"/>
              </a:rPr>
              <a:t>Beam</a:t>
            </a:r>
            <a:endParaRPr lang="en-GB" sz="3200" smtClean="0"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A24E0500-20C2-42D7-A63E-43B0E2D3DB38}" type="slidenum">
              <a:rPr lang="en-US"/>
              <a:pPr/>
              <a:t>15</a:t>
            </a:fld>
            <a:endParaRPr lang="en-US"/>
          </a:p>
        </p:txBody>
      </p:sp>
      <p:sp>
        <p:nvSpPr>
          <p:cNvPr id="29699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44340BE1-3D36-44B0-AF52-8EB77484B49E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09800" y="4206875"/>
            <a:ext cx="3962400" cy="3651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Line Callout 1 10"/>
          <p:cNvSpPr/>
          <p:nvPr/>
        </p:nvSpPr>
        <p:spPr bwMode="auto">
          <a:xfrm>
            <a:off x="3276600" y="5410200"/>
            <a:ext cx="3810000" cy="381000"/>
          </a:xfrm>
          <a:prstGeom prst="borderCallout1">
            <a:avLst>
              <a:gd name="adj1" fmla="val -10026"/>
              <a:gd name="adj2" fmla="val 12849"/>
              <a:gd name="adj3" fmla="val -198242"/>
              <a:gd name="adj4" fmla="val 10178"/>
            </a:avLst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r>
              <a:rPr lang="en-US" sz="1800"/>
              <a:t>Check where the beam is starting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rthr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72121"/>
          </a:xfrm>
          <a:prstGeom prst="rect">
            <a:avLst/>
          </a:prstGeom>
        </p:spPr>
      </p:pic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Input interpreted summary – </a:t>
            </a:r>
            <a:r>
              <a:rPr lang="en-US" sz="3200" i="1" smtClean="0">
                <a:ea typeface="ＭＳ Ｐゴシック" charset="-128"/>
              </a:rPr>
              <a:t>Thresholds</a:t>
            </a:r>
            <a:endParaRPr lang="en-GB" sz="3200" smtClean="0"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B43A8BBB-391C-48E1-8FD8-2D982AA0B86A}" type="slidenum">
              <a:rPr lang="en-US"/>
              <a:pPr/>
              <a:t>16</a:t>
            </a:fld>
            <a:endParaRPr lang="en-US"/>
          </a:p>
        </p:txBody>
      </p:sp>
      <p:sp>
        <p:nvSpPr>
          <p:cNvPr id="30723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36DC24BD-CA68-4001-8298-EDBE282184C5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154978" y="3407618"/>
            <a:ext cx="45720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rmnew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72121"/>
          </a:xfrm>
          <a:prstGeom prst="rect">
            <a:avLst/>
          </a:prstGeom>
        </p:spPr>
      </p:pic>
      <p:sp>
        <p:nvSpPr>
          <p:cNvPr id="31749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002587" cy="609600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Input interpreted summary – </a:t>
            </a:r>
            <a:r>
              <a:rPr lang="en-US" sz="3200" i="1" smtClean="0">
                <a:ea typeface="ＭＳ Ｐゴシック" charset="-128"/>
              </a:rPr>
              <a:t>TC, MCS, EM</a:t>
            </a:r>
            <a:endParaRPr lang="en-GB" sz="3200" smtClean="0"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81B7AB31-4AA5-408D-B25C-308335C8498C}" type="slidenum">
              <a:rPr lang="en-US"/>
              <a:pPr/>
              <a:t>17</a:t>
            </a:fld>
            <a:endParaRPr lang="en-US"/>
          </a:p>
        </p:txBody>
      </p:sp>
      <p:sp>
        <p:nvSpPr>
          <p:cNvPr id="31747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0F663AEF-DF80-4EEE-B0D9-6EF2C17A722D}" type="slidenum">
              <a:rPr lang="en-US" sz="1200"/>
              <a:pPr algn="r"/>
              <a:t>17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oring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72121"/>
          </a:xfrm>
          <a:prstGeom prst="rect">
            <a:avLst/>
          </a:prstGeom>
        </p:spPr>
      </p:pic>
      <p:sp>
        <p:nvSpPr>
          <p:cNvPr id="32772" name="Rectangle 8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Scoring</a:t>
            </a:r>
            <a:endParaRPr lang="en-GB" smtClean="0">
              <a:ea typeface="ＭＳ Ｐゴシック" charset="-128"/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8F179442-57A5-4387-93BC-50E89D95C79D}" type="slidenum">
              <a:rPr lang="en-US"/>
              <a:pPr/>
              <a:t>18</a:t>
            </a:fld>
            <a:endParaRPr lang="en-US"/>
          </a:p>
        </p:txBody>
      </p:sp>
      <p:sp>
        <p:nvSpPr>
          <p:cNvPr id="32771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7ECC9C38-80F4-4D89-B7DB-4966971AF1E4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10" name="Line Callout 1 9"/>
          <p:cNvSpPr/>
          <p:nvPr/>
        </p:nvSpPr>
        <p:spPr bwMode="auto">
          <a:xfrm>
            <a:off x="5867400" y="990600"/>
            <a:ext cx="3048000" cy="762000"/>
          </a:xfrm>
          <a:prstGeom prst="borderCallout1">
            <a:avLst>
              <a:gd name="adj1" fmla="val 49581"/>
              <a:gd name="adj2" fmla="val -6012"/>
              <a:gd name="adj3" fmla="val 67623"/>
              <a:gd name="adj4" fmla="val -74325"/>
            </a:avLst>
          </a:prstGeom>
          <a:solidFill>
            <a:srgbClr val="FFFFFF">
              <a:alpha val="9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/>
              <a:t>Complete description of each requested estimator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3684"/>
            <a:ext cx="9144000" cy="5684316"/>
          </a:xfrm>
          <a:prstGeom prst="rect">
            <a:avLst/>
          </a:prstGeom>
        </p:spPr>
      </p:pic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Materials – </a:t>
            </a:r>
            <a:r>
              <a:rPr lang="en-US" sz="3200" i="1" smtClean="0">
                <a:ea typeface="ＭＳ Ｐゴシック" charset="-128"/>
              </a:rPr>
              <a:t>Scattering lengths</a:t>
            </a:r>
            <a:endParaRPr lang="en-GB" sz="3200" smtClean="0">
              <a:ea typeface="ＭＳ Ｐゴシック" charset="-128"/>
            </a:endParaRPr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E4B8F3AA-86DD-4543-B41C-82AAD1E53DD9}" type="slidenum">
              <a:rPr lang="en-US"/>
              <a:pPr/>
              <a:t>19</a:t>
            </a:fld>
            <a:endParaRPr lang="en-US"/>
          </a:p>
        </p:txBody>
      </p:sp>
      <p:sp>
        <p:nvSpPr>
          <p:cNvPr id="33795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ADCBAEF9-4632-4F2A-AB30-037EA53CD355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12" name="Line Callout 1 11"/>
          <p:cNvSpPr/>
          <p:nvPr/>
        </p:nvSpPr>
        <p:spPr bwMode="auto">
          <a:xfrm>
            <a:off x="1905000" y="2667000"/>
            <a:ext cx="2819400" cy="990600"/>
          </a:xfrm>
          <a:prstGeom prst="borderCallout1">
            <a:avLst>
              <a:gd name="adj1" fmla="val -6029"/>
              <a:gd name="adj2" fmla="val 84116"/>
              <a:gd name="adj3" fmla="val -36975"/>
              <a:gd name="adj4" fmla="val 126187"/>
            </a:avLst>
          </a:prstGeom>
          <a:solidFill>
            <a:srgbClr val="FFFFFF">
              <a:alpha val="9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800">
                <a:solidFill>
                  <a:srgbClr val="40458C"/>
                </a:solidFill>
              </a:rPr>
              <a:t>Data related to the beam  particle type specified in the BEAM card</a:t>
            </a:r>
          </a:p>
        </p:txBody>
      </p:sp>
      <p:sp>
        <p:nvSpPr>
          <p:cNvPr id="14" name="Line Callout 1 13"/>
          <p:cNvSpPr/>
          <p:nvPr/>
        </p:nvSpPr>
        <p:spPr bwMode="auto">
          <a:xfrm>
            <a:off x="6400800" y="4800600"/>
            <a:ext cx="2438400" cy="990600"/>
          </a:xfrm>
          <a:prstGeom prst="borderCallout1">
            <a:avLst>
              <a:gd name="adj1" fmla="val 21517"/>
              <a:gd name="adj2" fmla="val -2712"/>
              <a:gd name="adj3" fmla="val 90365"/>
              <a:gd name="adj4" fmla="val -43204"/>
            </a:avLst>
          </a:prstGeom>
          <a:solidFill>
            <a:srgbClr val="FFFFFF">
              <a:alpha val="9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rPr>
              <a:t>Compound interpreted composition</a:t>
            </a:r>
          </a:p>
        </p:txBody>
      </p:sp>
      <p:pic>
        <p:nvPicPr>
          <p:cNvPr id="33800" name="Picture 7" descr="AA02311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4876800"/>
            <a:ext cx="7762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The FLUKA Standard Output</a:t>
            </a:r>
            <a:endParaRPr lang="en-GB" sz="3200" smtClean="0">
              <a:ea typeface="ＭＳ Ｐゴシック" charset="-128"/>
            </a:endParaRPr>
          </a:p>
        </p:txBody>
      </p:sp>
      <p:sp>
        <p:nvSpPr>
          <p:cNvPr id="17412" name="Rectangle 5"/>
          <p:cNvSpPr>
            <a:spLocks noGrp="1" noChangeArrowheads="1"/>
          </p:cNvSpPr>
          <p:nvPr>
            <p:ph idx="1"/>
          </p:nvPr>
        </p:nvSpPr>
        <p:spPr>
          <a:xfrm>
            <a:off x="612775" y="1052513"/>
            <a:ext cx="8150225" cy="5272087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dirty="0" smtClean="0">
                <a:ea typeface="ＭＳ Ｐゴシック" charset="-128"/>
              </a:rPr>
              <a:t>FLUKA provides a standard output file that contains plenty of useful information: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dirty="0" smtClean="0">
                <a:ea typeface="ＭＳ Ｐゴシック" charset="-128"/>
              </a:rPr>
              <a:t>        </a:t>
            </a:r>
            <a:r>
              <a:rPr lang="en-US" dirty="0" smtClean="0">
                <a:solidFill>
                  <a:srgbClr val="008000"/>
                </a:solidFill>
                <a:ea typeface="ＭＳ Ｐゴシック" charset="-128"/>
              </a:rPr>
              <a:t>(</a:t>
            </a:r>
            <a:r>
              <a:rPr lang="en-US" dirty="0" err="1" smtClean="0">
                <a:solidFill>
                  <a:srgbClr val="008000"/>
                </a:solidFill>
                <a:ea typeface="ＭＳ Ｐゴシック" charset="-128"/>
              </a:rPr>
              <a:t>fortran</a:t>
            </a:r>
            <a:r>
              <a:rPr lang="en-US" dirty="0" smtClean="0">
                <a:solidFill>
                  <a:srgbClr val="008000"/>
                </a:solidFill>
                <a:ea typeface="ＭＳ Ｐゴシック" charset="-128"/>
              </a:rPr>
              <a:t> unit 11,   </a:t>
            </a:r>
            <a:r>
              <a:rPr lang="en-US" i="1" dirty="0" err="1" smtClean="0">
                <a:solidFill>
                  <a:srgbClr val="008000"/>
                </a:solidFill>
                <a:ea typeface="ＭＳ Ｐゴシック" charset="-128"/>
              </a:rPr>
              <a:t>inp</a:t>
            </a:r>
            <a:r>
              <a:rPr lang="en-US" i="1" dirty="0" smtClean="0">
                <a:solidFill>
                  <a:srgbClr val="008000"/>
                </a:solidFill>
                <a:ea typeface="ＭＳ Ｐゴシック" charset="-128"/>
              </a:rPr>
              <a:t>###.</a:t>
            </a:r>
            <a:r>
              <a:rPr lang="en-US" dirty="0" smtClean="0">
                <a:solidFill>
                  <a:srgbClr val="008000"/>
                </a:solidFill>
                <a:ea typeface="ＭＳ Ｐゴシック" charset="-128"/>
              </a:rPr>
              <a:t>out from </a:t>
            </a:r>
            <a:r>
              <a:rPr lang="en-US" dirty="0" err="1" smtClean="0">
                <a:solidFill>
                  <a:srgbClr val="008000"/>
                </a:solidFill>
                <a:ea typeface="ＭＳ Ｐゴシック" charset="-128"/>
              </a:rPr>
              <a:t>rfluka</a:t>
            </a:r>
            <a:r>
              <a:rPr lang="en-US" dirty="0" smtClean="0">
                <a:solidFill>
                  <a:srgbClr val="008000"/>
                </a:solidFill>
                <a:ea typeface="ＭＳ Ｐゴシック" charset="-128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endParaRPr lang="en-US" dirty="0" smtClean="0">
              <a:solidFill>
                <a:srgbClr val="008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b="1" dirty="0" smtClean="0">
                <a:solidFill>
                  <a:srgbClr val="FF0000"/>
                </a:solidFill>
                <a:ea typeface="ＭＳ Ｐゴシック" charset="-128"/>
              </a:rPr>
              <a:t>It must be checked at least once when setting up a simulation and always in case  of doubts/crashes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ea typeface="ＭＳ Ｐゴシック" charset="-128"/>
              </a:rPr>
              <a:t>	(together with </a:t>
            </a:r>
            <a:r>
              <a:rPr lang="en-US" i="1" dirty="0" err="1" smtClean="0">
                <a:solidFill>
                  <a:srgbClr val="008000"/>
                </a:solidFill>
                <a:ea typeface="ＭＳ Ｐゴシック" charset="-128"/>
              </a:rPr>
              <a:t>inp</a:t>
            </a:r>
            <a:r>
              <a:rPr lang="en-US" i="1" dirty="0" smtClean="0">
                <a:solidFill>
                  <a:srgbClr val="008000"/>
                </a:solidFill>
                <a:ea typeface="ＭＳ Ｐゴシック" charset="-128"/>
              </a:rPr>
              <a:t>###.err </a:t>
            </a:r>
            <a:r>
              <a:rPr lang="en-US" b="1" dirty="0" smtClean="0">
                <a:solidFill>
                  <a:srgbClr val="FF0000"/>
                </a:solidFill>
                <a:ea typeface="ＭＳ Ｐゴシック" charset="-128"/>
              </a:rPr>
              <a:t>and </a:t>
            </a:r>
            <a:r>
              <a:rPr lang="en-US" i="1" dirty="0" err="1" smtClean="0">
                <a:solidFill>
                  <a:srgbClr val="008000"/>
                </a:solidFill>
                <a:ea typeface="ＭＳ Ｐゴシック" charset="-128"/>
              </a:rPr>
              <a:t>inp</a:t>
            </a:r>
            <a:r>
              <a:rPr lang="en-US" i="1" dirty="0" smtClean="0">
                <a:solidFill>
                  <a:srgbClr val="008000"/>
                </a:solidFill>
                <a:ea typeface="ＭＳ Ｐゴシック" charset="-128"/>
              </a:rPr>
              <a:t>###.log</a:t>
            </a:r>
            <a:r>
              <a:rPr lang="en-US" b="1" dirty="0" smtClean="0">
                <a:solidFill>
                  <a:srgbClr val="FF0000"/>
                </a:solidFill>
                <a:ea typeface="ＭＳ Ｐゴシック" charset="-128"/>
              </a:rPr>
              <a:t> files)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endParaRPr lang="en-US" b="1" dirty="0" smtClean="0">
              <a:solidFill>
                <a:srgbClr val="FF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endParaRPr lang="en-US" b="1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dirty="0" smtClean="0">
                <a:ea typeface="ＭＳ Ｐゴシック" charset="-128"/>
              </a:rPr>
              <a:t>Let’s have a look at ex_3001.out (editor or flair output viewer: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dirty="0" smtClean="0">
                <a:ea typeface="ＭＳ Ｐゴシック" charset="-128"/>
              </a:rPr>
              <a:t>    </a:t>
            </a:r>
            <a:r>
              <a:rPr lang="en-US" b="1" dirty="0" smtClean="0">
                <a:ea typeface="ＭＳ Ｐゴシック" charset="-128"/>
              </a:rPr>
              <a:t>Process – Files –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select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b="1" i="1" dirty="0" smtClean="0">
                <a:ea typeface="ＭＳ Ｐゴシック" charset="-128"/>
              </a:rPr>
              <a:t>ex_3001.out</a:t>
            </a:r>
            <a:r>
              <a:rPr lang="en-US" dirty="0" smtClean="0">
                <a:ea typeface="ＭＳ Ｐゴシック" charset="-128"/>
              </a:rPr>
              <a:t>       , or 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dirty="0" smtClean="0">
                <a:ea typeface="ＭＳ Ｐゴシック" charset="-128"/>
              </a:rPr>
              <a:t>    </a:t>
            </a:r>
            <a:r>
              <a:rPr lang="en-US" b="1" dirty="0" err="1" smtClean="0">
                <a:ea typeface="ＭＳ Ｐゴシック" charset="-128"/>
              </a:rPr>
              <a:t>fless</a:t>
            </a:r>
            <a:r>
              <a:rPr lang="en-US" b="1" dirty="0" smtClean="0">
                <a:ea typeface="ＭＳ Ｐゴシック" charset="-128"/>
              </a:rPr>
              <a:t> </a:t>
            </a:r>
            <a:r>
              <a:rPr lang="en-US" b="1" i="1" dirty="0" smtClean="0">
                <a:ea typeface="ＭＳ Ｐゴシック" charset="-128"/>
              </a:rPr>
              <a:t>ex_3001.out</a:t>
            </a:r>
            <a:r>
              <a:rPr lang="en-US" dirty="0" smtClean="0">
                <a:ea typeface="ＭＳ Ｐゴシック" charset="-128"/>
              </a:rPr>
              <a:t>)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18599749-3F34-4E38-8DB5-4A7E703D8CBE}" type="slidenum">
              <a:rPr lang="en-US"/>
              <a:pPr/>
              <a:t>2</a:t>
            </a:fld>
            <a:endParaRPr lang="en-US"/>
          </a:p>
        </p:txBody>
      </p:sp>
      <p:pic>
        <p:nvPicPr>
          <p:cNvPr id="17415" name="Picture 7" descr="pag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181600"/>
            <a:ext cx="381000" cy="36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72121"/>
          </a:xfrm>
          <a:prstGeom prst="rect">
            <a:avLst/>
          </a:prstGeom>
        </p:spPr>
      </p:pic>
      <p:sp>
        <p:nvSpPr>
          <p:cNvPr id="34821" name="Rectangle 9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4344987" cy="609600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Regions summary</a:t>
            </a:r>
            <a:endParaRPr lang="en-GB" sz="3200" smtClean="0">
              <a:ea typeface="ＭＳ Ｐゴシック" charset="-128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348C0C59-409A-4902-B36D-2FE118EED5D9}" type="slidenum">
              <a:rPr lang="en-US"/>
              <a:pPr/>
              <a:t>20</a:t>
            </a:fld>
            <a:endParaRPr lang="en-US"/>
          </a:p>
        </p:txBody>
      </p:sp>
      <p:sp>
        <p:nvSpPr>
          <p:cNvPr id="11" name="Line Callout 1 10"/>
          <p:cNvSpPr/>
          <p:nvPr/>
        </p:nvSpPr>
        <p:spPr bwMode="auto">
          <a:xfrm>
            <a:off x="2438400" y="3810000"/>
            <a:ext cx="2514600" cy="762000"/>
          </a:xfrm>
          <a:prstGeom prst="borderCallout1">
            <a:avLst>
              <a:gd name="adj1" fmla="val -93956"/>
              <a:gd name="adj2" fmla="val 51622"/>
              <a:gd name="adj3" fmla="val -15793"/>
              <a:gd name="adj4" fmla="val 35066"/>
            </a:avLst>
          </a:prstGeom>
          <a:solidFill>
            <a:srgbClr val="FFFFFF">
              <a:alpha val="9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>
                <a:solidFill>
                  <a:srgbClr val="40458C"/>
                </a:solidFill>
              </a:rPr>
              <a:t>Useful way to check </a:t>
            </a:r>
          </a:p>
          <a:p>
            <a:r>
              <a:rPr lang="en-US" sz="2000">
                <a:solidFill>
                  <a:srgbClr val="40458C"/>
                </a:solidFill>
              </a:rPr>
              <a:t>material assignment</a:t>
            </a:r>
          </a:p>
        </p:txBody>
      </p:sp>
      <p:sp>
        <p:nvSpPr>
          <p:cNvPr id="12" name="Line Callout 1 11"/>
          <p:cNvSpPr/>
          <p:nvPr/>
        </p:nvSpPr>
        <p:spPr bwMode="auto">
          <a:xfrm>
            <a:off x="4876800" y="4800600"/>
            <a:ext cx="3962400" cy="990600"/>
          </a:xfrm>
          <a:prstGeom prst="borderCallout1">
            <a:avLst>
              <a:gd name="adj1" fmla="val -15375"/>
              <a:gd name="adj2" fmla="val 38939"/>
              <a:gd name="adj3" fmla="val -171571"/>
              <a:gd name="adj4" fmla="val 24850"/>
            </a:avLst>
          </a:prstGeom>
          <a:solidFill>
            <a:srgbClr val="FFFFFF">
              <a:alpha val="9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rgbClr val="40458C"/>
                </a:solidFill>
              </a:rPr>
              <a:t>Minimum/Maximum </a:t>
            </a:r>
            <a:r>
              <a:rPr lang="en-US" sz="2000" dirty="0">
                <a:solidFill>
                  <a:srgbClr val="40458C"/>
                </a:solidFill>
              </a:rPr>
              <a:t>step sizes (set with STEPSIZE option otherwise default </a:t>
            </a:r>
            <a:r>
              <a:rPr lang="en-US" sz="2000" dirty="0" err="1">
                <a:solidFill>
                  <a:srgbClr val="40458C"/>
                </a:solidFill>
              </a:rPr>
              <a:t>vaues</a:t>
            </a:r>
            <a:r>
              <a:rPr lang="en-US" sz="2000" dirty="0">
                <a:solidFill>
                  <a:srgbClr val="40458C"/>
                </a:solidFill>
              </a:rPr>
              <a:t> are set)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ittim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3593990"/>
          </a:xfrm>
          <a:prstGeom prst="rect">
            <a:avLst/>
          </a:prstGeom>
        </p:spPr>
      </p:pic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3375"/>
            <a:ext cx="86106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Initialization time / Run informations</a:t>
            </a:r>
            <a:endParaRPr lang="en-GB" sz="3200" smtClean="0">
              <a:ea typeface="ＭＳ Ｐゴシック" charset="-128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271F52B6-2CFF-4E27-8368-10475B28CFFC}" type="slidenum">
              <a:rPr lang="en-US"/>
              <a:pPr/>
              <a:t>21</a:t>
            </a:fld>
            <a:endParaRPr lang="en-US"/>
          </a:p>
        </p:txBody>
      </p:sp>
      <p:sp>
        <p:nvSpPr>
          <p:cNvPr id="11" name="Line Callout 1 10"/>
          <p:cNvSpPr/>
          <p:nvPr/>
        </p:nvSpPr>
        <p:spPr bwMode="auto">
          <a:xfrm>
            <a:off x="5410200" y="1676400"/>
            <a:ext cx="3048000" cy="1371600"/>
          </a:xfrm>
          <a:prstGeom prst="borderCallout1">
            <a:avLst>
              <a:gd name="adj1" fmla="val 110902"/>
              <a:gd name="adj2" fmla="val -17572"/>
              <a:gd name="adj3" fmla="val 47754"/>
              <a:gd name="adj4" fmla="val -3005"/>
            </a:avLst>
          </a:prstGeom>
          <a:solidFill>
            <a:srgbClr val="FFFFFF">
              <a:alpha val="9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>
                <a:solidFill>
                  <a:srgbClr val="40458C"/>
                </a:solidFill>
              </a:rPr>
              <a:t>event number, time, random seed, average time used per primary available during the 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33600"/>
            <a:ext cx="9144001" cy="3593990"/>
          </a:xfrm>
          <a:prstGeom prst="rect">
            <a:avLst/>
          </a:prstGeom>
        </p:spPr>
      </p:pic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Results – </a:t>
            </a:r>
            <a:r>
              <a:rPr lang="en-US" sz="3200" i="1" smtClean="0">
                <a:ea typeface="ＭＳ Ｐゴシック" charset="-128"/>
              </a:rPr>
              <a:t>Scoring</a:t>
            </a:r>
            <a:endParaRPr lang="en-GB" sz="3200" smtClean="0">
              <a:ea typeface="ＭＳ Ｐゴシック" charset="-128"/>
            </a:endParaRPr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828F1A14-EADA-43C8-BD3B-9E278498C3A4}" type="slidenum">
              <a:rPr lang="en-US"/>
              <a:pPr/>
              <a:t>22</a:t>
            </a:fld>
            <a:endParaRPr lang="en-US"/>
          </a:p>
        </p:txBody>
      </p:sp>
      <p:sp>
        <p:nvSpPr>
          <p:cNvPr id="36867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C08B583D-5655-4D9F-B372-D6F60CD85492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685800" y="1066800"/>
            <a:ext cx="7300913" cy="70167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sz="2000"/>
              <a:t>Results of SCORE options for all region: </a:t>
            </a:r>
          </a:p>
          <a:p>
            <a:pPr algn="l"/>
            <a:r>
              <a:rPr lang="en-US" sz="2000" b="1">
                <a:solidFill>
                  <a:srgbClr val="FF0000"/>
                </a:solidFill>
              </a:rPr>
              <a:t>very useful</a:t>
            </a:r>
            <a:r>
              <a:rPr lang="en-US" sz="2000"/>
              <a:t> for debugging and for cross-check with estimators</a:t>
            </a:r>
          </a:p>
        </p:txBody>
      </p:sp>
      <p:sp>
        <p:nvSpPr>
          <p:cNvPr id="18" name="Line Callout 1 17"/>
          <p:cNvSpPr/>
          <p:nvPr/>
        </p:nvSpPr>
        <p:spPr bwMode="auto">
          <a:xfrm>
            <a:off x="2286000" y="4876800"/>
            <a:ext cx="5486400" cy="762000"/>
          </a:xfrm>
          <a:prstGeom prst="borderCallout1">
            <a:avLst>
              <a:gd name="adj1" fmla="val -259418"/>
              <a:gd name="adj2" fmla="val 20479"/>
              <a:gd name="adj3" fmla="val -15793"/>
              <a:gd name="adj4" fmla="val 33067"/>
            </a:avLst>
          </a:prstGeom>
          <a:solidFill>
            <a:srgbClr val="FFFFFF">
              <a:alpha val="9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000">
                <a:solidFill>
                  <a:srgbClr val="40458C"/>
                </a:solidFill>
              </a:rPr>
              <a:t>The volume is not automatically evaluated, </a:t>
            </a:r>
          </a:p>
          <a:p>
            <a:pPr algn="l"/>
            <a:r>
              <a:rPr lang="en-US" sz="2000">
                <a:solidFill>
                  <a:srgbClr val="40458C"/>
                </a:solidFill>
              </a:rPr>
              <a:t>you have to specify it in the geom. description</a:t>
            </a:r>
          </a:p>
        </p:txBody>
      </p:sp>
      <p:sp>
        <p:nvSpPr>
          <p:cNvPr id="20" name="Line Callout 1 19"/>
          <p:cNvSpPr/>
          <p:nvPr/>
        </p:nvSpPr>
        <p:spPr bwMode="auto">
          <a:xfrm>
            <a:off x="4572000" y="4038600"/>
            <a:ext cx="3200400" cy="762000"/>
          </a:xfrm>
          <a:prstGeom prst="borderCallout1">
            <a:avLst>
              <a:gd name="adj1" fmla="val -134722"/>
              <a:gd name="adj2" fmla="val 22398"/>
              <a:gd name="adj3" fmla="val -12196"/>
              <a:gd name="adj4" fmla="val 24118"/>
            </a:avLst>
          </a:prstGeom>
          <a:solidFill>
            <a:srgbClr val="FFFFFF">
              <a:alpha val="9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000">
                <a:solidFill>
                  <a:srgbClr val="40458C"/>
                </a:solidFill>
              </a:rPr>
              <a:t># inelastic interactions of primary 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72121"/>
          </a:xfrm>
          <a:prstGeom prst="rect">
            <a:avLst/>
          </a:prstGeom>
        </p:spPr>
      </p:pic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Results – </a:t>
            </a:r>
            <a:r>
              <a:rPr lang="en-US" sz="3200" i="1" smtClean="0">
                <a:ea typeface="ＭＳ Ｐゴシック" charset="-128"/>
              </a:rPr>
              <a:t>Statistics of Coulomb scattering</a:t>
            </a:r>
            <a:endParaRPr lang="en-GB" sz="3200" smtClean="0">
              <a:ea typeface="ＭＳ Ｐゴシック" charset="-128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334064BB-E905-49AB-8625-024B2981BF33}" type="slidenum">
              <a:rPr lang="en-US"/>
              <a:pPr/>
              <a:t>23</a:t>
            </a:fld>
            <a:endParaRPr lang="en-US"/>
          </a:p>
        </p:txBody>
      </p:sp>
      <p:sp>
        <p:nvSpPr>
          <p:cNvPr id="37891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2EFCEBDB-EF37-40EC-84EF-203F269EA9FA}" type="slidenum">
              <a:rPr lang="en-US" sz="1200"/>
              <a:pPr algn="r"/>
              <a:t>23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putim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5443671"/>
          </a:xfrm>
          <a:prstGeom prst="rect">
            <a:avLst/>
          </a:prstGeom>
        </p:spPr>
      </p:pic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Results – </a:t>
            </a:r>
            <a:r>
              <a:rPr lang="en-US" sz="3200" i="1" smtClean="0">
                <a:ea typeface="ＭＳ Ｐゴシック" charset="-128"/>
              </a:rPr>
              <a:t>Statistics of the run</a:t>
            </a:r>
            <a:endParaRPr lang="en-GB" sz="3200" smtClean="0">
              <a:ea typeface="ＭＳ Ｐゴシック" charset="-128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FBA04D4A-E8F2-44A8-BAC3-8C6AB5741A5B}" type="slidenum">
              <a:rPr lang="en-US"/>
              <a:pPr/>
              <a:t>24</a:t>
            </a:fld>
            <a:endParaRPr lang="en-US"/>
          </a:p>
        </p:txBody>
      </p:sp>
      <p:sp>
        <p:nvSpPr>
          <p:cNvPr id="38920" name="TextBox 8"/>
          <p:cNvSpPr txBox="1">
            <a:spLocks noChangeArrowheads="1"/>
          </p:cNvSpPr>
          <p:nvPr/>
        </p:nvSpPr>
        <p:spPr bwMode="auto">
          <a:xfrm>
            <a:off x="2590800" y="48006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CPU time is not real time!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38400" y="3209537"/>
            <a:ext cx="45720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8" name="Picture 7" descr="Dal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4191000"/>
            <a:ext cx="27432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Run summary: </a:t>
            </a:r>
            <a:r>
              <a:rPr lang="en-US" sz="3200" i="1" smtClean="0">
                <a:ea typeface="ＭＳ Ｐゴシック" charset="-128"/>
              </a:rPr>
              <a:t>detailed statistics</a:t>
            </a:r>
            <a:endParaRPr lang="en-GB" sz="3200" smtClean="0">
              <a:ea typeface="ＭＳ Ｐゴシック" charset="-128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5A340154-CE34-44C8-ADAD-C860C61834E2}" type="slidenum">
              <a:rPr lang="en-US"/>
              <a:pPr/>
              <a:t>25</a:t>
            </a:fld>
            <a:endParaRPr lang="en-US"/>
          </a:p>
        </p:txBody>
      </p:sp>
      <p:pic>
        <p:nvPicPr>
          <p:cNvPr id="8" name="Picture 7" descr="start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5443671"/>
          </a:xfrm>
          <a:prstGeom prst="rect">
            <a:avLst/>
          </a:prstGeom>
        </p:spPr>
      </p:pic>
      <p:sp>
        <p:nvSpPr>
          <p:cNvPr id="9" name="Line Callout 1 8"/>
          <p:cNvSpPr/>
          <p:nvPr/>
        </p:nvSpPr>
        <p:spPr bwMode="auto">
          <a:xfrm>
            <a:off x="4114800" y="5715000"/>
            <a:ext cx="4267200" cy="381000"/>
          </a:xfrm>
          <a:prstGeom prst="borderCallout1">
            <a:avLst>
              <a:gd name="adj1" fmla="val -77170"/>
              <a:gd name="adj2" fmla="val -55829"/>
              <a:gd name="adj3" fmla="val 52550"/>
              <a:gd name="adj4" fmla="val -3575"/>
            </a:avLst>
          </a:prstGeom>
          <a:solidFill>
            <a:srgbClr val="FFFFFF">
              <a:alpha val="9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000">
                <a:solidFill>
                  <a:srgbClr val="40458C"/>
                </a:solidFill>
              </a:rPr>
              <a:t>Detailed statistics per each particle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lanc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5443671"/>
          </a:xfrm>
          <a:prstGeom prst="rect">
            <a:avLst/>
          </a:prstGeom>
        </p:spPr>
      </p:pic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Energy Balance</a:t>
            </a:r>
            <a:endParaRPr lang="en-GB" sz="3200" smtClean="0">
              <a:ea typeface="ＭＳ Ｐゴシック" charset="-128"/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6DA166D4-4B98-4B47-A9F5-22B86424B3F7}" type="slidenum">
              <a:rPr lang="en-US"/>
              <a:pPr/>
              <a:t>26</a:t>
            </a:fld>
            <a:endParaRPr lang="en-US"/>
          </a:p>
        </p:txBody>
      </p:sp>
      <p:sp>
        <p:nvSpPr>
          <p:cNvPr id="40967" name="Text Box 26"/>
          <p:cNvSpPr txBox="1">
            <a:spLocks noChangeArrowheads="1"/>
          </p:cNvSpPr>
          <p:nvPr/>
        </p:nvSpPr>
        <p:spPr bwMode="auto">
          <a:xfrm>
            <a:off x="2514600" y="2971800"/>
            <a:ext cx="441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0" y="2895601"/>
            <a:ext cx="670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l">
              <a:spcAft>
                <a:spcPts val="0"/>
              </a:spcAft>
            </a:pPr>
            <a:r>
              <a:rPr lang="en-US" sz="1800">
                <a:solidFill>
                  <a:srgbClr val="008000"/>
                </a:solidFill>
              </a:rPr>
              <a:t>Particles below threshold:</a:t>
            </a:r>
          </a:p>
          <a:p>
            <a:pPr marL="182563" indent="-182563" algn="l">
              <a:spcAft>
                <a:spcPts val="0"/>
              </a:spcAft>
              <a:buFont typeface="Arial"/>
              <a:buChar char="•"/>
            </a:pPr>
            <a:r>
              <a:rPr lang="en-US" sz="1800">
                <a:solidFill>
                  <a:srgbClr val="008000"/>
                </a:solidFill>
              </a:rPr>
              <a:t>Hadrons and muons below threshold are ranged out unless the threshold &gt;100 MeV;</a:t>
            </a:r>
          </a:p>
          <a:p>
            <a:pPr marL="182563" indent="-182563" algn="l">
              <a:spcAft>
                <a:spcPts val="0"/>
              </a:spcAft>
              <a:buFont typeface="Arial"/>
              <a:buChar char="•"/>
            </a:pPr>
            <a:r>
              <a:rPr lang="en-US" sz="1800">
                <a:solidFill>
                  <a:srgbClr val="008000"/>
                </a:solidFill>
              </a:rPr>
              <a:t>e</a:t>
            </a:r>
            <a:r>
              <a:rPr lang="en-US" sz="1800" baseline="30000">
                <a:solidFill>
                  <a:srgbClr val="008000"/>
                </a:solidFill>
              </a:rPr>
              <a:t>±</a:t>
            </a:r>
            <a:r>
              <a:rPr lang="en-US" sz="1800">
                <a:solidFill>
                  <a:srgbClr val="008000"/>
                </a:solidFill>
              </a:rPr>
              <a:t>/</a:t>
            </a:r>
            <a:r>
              <a:rPr lang="en-US" sz="180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sz="1800">
                <a:solidFill>
                  <a:srgbClr val="008000"/>
                </a:solidFill>
              </a:rPr>
              <a:t> (EM- showers are not included).</a:t>
            </a:r>
          </a:p>
          <a:p>
            <a:pPr marL="182563" indent="-182563" algn="l">
              <a:spcAft>
                <a:spcPts val="0"/>
              </a:spcAft>
            </a:pPr>
            <a:r>
              <a:rPr lang="en-US" sz="1800">
                <a:solidFill>
                  <a:srgbClr val="800000"/>
                </a:solidFill>
              </a:rPr>
              <a:t>Escaping the system: going to </a:t>
            </a:r>
            <a:r>
              <a:rPr lang="en-US" sz="1800" i="1">
                <a:solidFill>
                  <a:srgbClr val="800000"/>
                </a:solidFill>
              </a:rPr>
              <a:t>blackholes.</a:t>
            </a:r>
          </a:p>
          <a:p>
            <a:pPr marL="182563" indent="-182563" algn="l">
              <a:spcAft>
                <a:spcPts val="0"/>
              </a:spcAft>
            </a:pP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Discarded particle (i.e. neutrinos).</a:t>
            </a:r>
            <a:endParaRPr lang="en-US" sz="1800" i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82563" indent="-182563" algn="l">
              <a:spcAft>
                <a:spcPts val="0"/>
              </a:spcAft>
            </a:pPr>
            <a:r>
              <a:rPr lang="en-US" sz="1800">
                <a:solidFill>
                  <a:srgbClr val="40458C"/>
                </a:solidFill>
              </a:rPr>
              <a:t>Missing Energy: Calculated by difference:</a:t>
            </a:r>
          </a:p>
          <a:p>
            <a:pPr marL="182563" lvl="1" indent="-182563" algn="l">
              <a:spcAft>
                <a:spcPts val="0"/>
              </a:spcAft>
              <a:buFont typeface="Arial"/>
              <a:buChar char="•"/>
            </a:pPr>
            <a:r>
              <a:rPr lang="en-US" sz="1800">
                <a:solidFill>
                  <a:srgbClr val="40458C"/>
                </a:solidFill>
              </a:rPr>
              <a:t>pure EM problems it should be 0;</a:t>
            </a:r>
          </a:p>
          <a:p>
            <a:pPr marL="182563" lvl="1" indent="-182563" algn="l">
              <a:spcAft>
                <a:spcPts val="0"/>
              </a:spcAft>
              <a:buFont typeface="Arial"/>
              <a:buChar char="•"/>
            </a:pPr>
            <a:r>
              <a:rPr lang="en-US" sz="1800">
                <a:solidFill>
                  <a:srgbClr val="40458C"/>
                </a:solidFill>
              </a:rPr>
              <a:t>in hadronic problems it is the energy spent in endothermic nuclear reactions (≈ 8 MeV/n), or gained in exothermic (i.e. mostly neutron capture): it is –total Q.</a:t>
            </a:r>
          </a:p>
          <a:p>
            <a:pPr algn="l">
              <a:spcAft>
                <a:spcPts val="0"/>
              </a:spcAft>
              <a:buFont typeface="Arial"/>
              <a:buChar char="•"/>
            </a:pPr>
            <a:endParaRPr lang="en-US" sz="1800">
              <a:solidFill>
                <a:srgbClr val="40458C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514600" y="2826000"/>
            <a:ext cx="47244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514600" y="2502000"/>
            <a:ext cx="47244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514600" y="2160000"/>
            <a:ext cx="47244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5" name="Right Arrow 24"/>
          <p:cNvSpPr/>
          <p:nvPr/>
        </p:nvSpPr>
        <p:spPr bwMode="auto">
          <a:xfrm>
            <a:off x="2291074" y="2011718"/>
            <a:ext cx="165600" cy="165600"/>
          </a:xfrm>
          <a:prstGeom prst="rightArrow">
            <a:avLst/>
          </a:prstGeom>
          <a:solidFill>
            <a:srgbClr val="008000"/>
          </a:solidFill>
          <a:ln w="63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2291074" y="2358137"/>
            <a:ext cx="165600" cy="165600"/>
          </a:xfrm>
          <a:prstGeom prst="rightArrow">
            <a:avLst/>
          </a:prstGeom>
          <a:solidFill>
            <a:srgbClr val="800000"/>
          </a:solidFill>
          <a:ln w="6350" cap="flat" cmpd="sng" algn="ctr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2290321" y="2691170"/>
            <a:ext cx="165600" cy="165600"/>
          </a:xfrm>
          <a:prstGeom prst="rightArrow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2514600" y="2610000"/>
            <a:ext cx="47244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9" name="Right Arrow 28"/>
          <p:cNvSpPr/>
          <p:nvPr/>
        </p:nvSpPr>
        <p:spPr bwMode="auto">
          <a:xfrm>
            <a:off x="2286000" y="2510537"/>
            <a:ext cx="165600" cy="165600"/>
          </a:xfrm>
          <a:prstGeom prst="rightArrow">
            <a:avLst/>
          </a:prstGeom>
          <a:solidFill>
            <a:srgbClr val="FF0AFF"/>
          </a:solidFill>
          <a:ln w="6350" cap="flat" cmpd="sng" algn="ctr">
            <a:solidFill>
              <a:srgbClr val="66006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1D95BF72-573F-4E8A-8D2C-5CB4DC2974F0}" type="slidenum">
              <a:rPr lang="en-US"/>
              <a:pPr/>
              <a:t>27</a:t>
            </a:fld>
            <a:endParaRPr lang="en-US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4213" y="333375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/>
            <a:r>
              <a:rPr lang="en-US" sz="3200">
                <a:solidFill>
                  <a:schemeClr val="tx2"/>
                </a:solidFill>
              </a:rPr>
              <a:t>Error message</a:t>
            </a:r>
            <a:endParaRPr lang="en-GB" sz="320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5448763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5867400"/>
            <a:ext cx="4800600" cy="533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Flair: Data Processing</a:t>
            </a:r>
            <a:endParaRPr lang="en-US" dirty="0"/>
          </a:p>
        </p:txBody>
      </p:sp>
      <p:pic>
        <p:nvPicPr>
          <p:cNvPr id="5" name="Content Placeholder 4" descr="datafram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15" y="990600"/>
            <a:ext cx="5002389" cy="3810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8D24D-D3DC-435C-B24E-A651F0E52BE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257800" y="3886200"/>
            <a:ext cx="3886200" cy="2438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The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default names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are generated by the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rules specified in the preference dialog</a:t>
            </a:r>
          </a:p>
          <a:p>
            <a:pPr marL="342900" marR="0" lvl="0" indent="-342900" algn="l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en-US" sz="1800" kern="0" baseline="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The automatic rules can be modified by manually adding or removing files or</a:t>
            </a:r>
            <a:r>
              <a:rPr lang="en-US" sz="1800" kern="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 by advanced pattern matching with the filter dialog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3962400" y="1828800"/>
            <a:ext cx="1600200" cy="1600200"/>
            <a:chOff x="4038600" y="1875676"/>
            <a:chExt cx="1535113" cy="843757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038600" y="1875676"/>
              <a:ext cx="304800" cy="187502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 flipV="1">
              <a:off x="4267200" y="2016302"/>
              <a:ext cx="1306513" cy="7031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1"/>
          <p:cNvGrpSpPr/>
          <p:nvPr/>
        </p:nvGrpSpPr>
        <p:grpSpPr>
          <a:xfrm>
            <a:off x="609600" y="2819399"/>
            <a:ext cx="4800600" cy="3659841"/>
            <a:chOff x="609600" y="2819399"/>
            <a:chExt cx="4800600" cy="3659841"/>
          </a:xfrm>
        </p:grpSpPr>
        <p:pic>
          <p:nvPicPr>
            <p:cNvPr id="10" name="Picture 9" descr="datapref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2819399"/>
              <a:ext cx="3505200" cy="3659841"/>
            </a:xfrm>
            <a:prstGeom prst="rect">
              <a:avLst/>
            </a:prstGeom>
          </p:spPr>
        </p:pic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 flipV="1">
              <a:off x="2743200" y="3505200"/>
              <a:ext cx="2667000" cy="838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762000" y="2836864"/>
            <a:ext cx="4338640" cy="4021136"/>
            <a:chOff x="762000" y="2836864"/>
            <a:chExt cx="4338640" cy="4021136"/>
          </a:xfrm>
        </p:grpSpPr>
        <p:pic>
          <p:nvPicPr>
            <p:cNvPr id="13" name="Picture 12" descr="datafilt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" y="4114800"/>
              <a:ext cx="3460768" cy="2743200"/>
            </a:xfrm>
            <a:prstGeom prst="rect">
              <a:avLst/>
            </a:prstGeom>
          </p:spPr>
        </p:pic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811715" y="2836864"/>
              <a:ext cx="288925" cy="287337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H="1">
              <a:off x="3124200" y="3124200"/>
              <a:ext cx="1752600" cy="1981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5230813" y="1295400"/>
            <a:ext cx="3886200" cy="2438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Flair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initially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scans the input for possible unformatted output data for each scoring card. It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creates automatic rules for processing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(merging).</a:t>
            </a:r>
          </a:p>
          <a:p>
            <a:pPr marL="342900" marR="0" lvl="0" indent="-342900" algn="l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en-US" sz="1800" kern="0" baseline="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If in</a:t>
            </a:r>
            <a:r>
              <a:rPr lang="en-US" sz="1800" kern="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 the mean time you have modified the input click the </a:t>
            </a:r>
            <a:r>
              <a:rPr lang="en-US" sz="1800" kern="0" dirty="0" smtClean="0">
                <a:solidFill>
                  <a:srgbClr val="C0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“automatic” scan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Plot List</a:t>
            </a:r>
          </a:p>
        </p:txBody>
      </p:sp>
      <p:sp>
        <p:nvSpPr>
          <p:cNvPr id="410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1751" y="4765675"/>
            <a:ext cx="5378449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1519238" algn="l"/>
              </a:tabLst>
            </a:pPr>
            <a:r>
              <a:rPr lang="en-US" sz="1400" dirty="0" smtClean="0"/>
              <a:t>Plot Types</a:t>
            </a:r>
          </a:p>
          <a:p>
            <a:pPr eaLnBrk="1" hangingPunct="1">
              <a:lnSpc>
                <a:spcPct val="80000"/>
              </a:lnSpc>
              <a:tabLst>
                <a:tab pos="1519238" algn="l"/>
              </a:tabLst>
            </a:pPr>
            <a:r>
              <a:rPr lang="en-US" sz="1400" dirty="0" smtClean="0">
                <a:solidFill>
                  <a:srgbClr val="010103"/>
                </a:solidFill>
              </a:rPr>
              <a:t>Geometry</a:t>
            </a:r>
            <a:r>
              <a:rPr lang="en-US" sz="1400" dirty="0" smtClean="0"/>
              <a:t>	For geometry plots</a:t>
            </a:r>
          </a:p>
          <a:p>
            <a:pPr eaLnBrk="1" hangingPunct="1">
              <a:lnSpc>
                <a:spcPct val="80000"/>
              </a:lnSpc>
              <a:tabLst>
                <a:tab pos="1519238" algn="l"/>
              </a:tabLst>
            </a:pPr>
            <a:r>
              <a:rPr lang="en-US" sz="1400" dirty="0" smtClean="0">
                <a:solidFill>
                  <a:srgbClr val="010103"/>
                </a:solidFill>
              </a:rPr>
              <a:t>USRBIN</a:t>
            </a:r>
            <a:r>
              <a:rPr lang="en-US" sz="1400" dirty="0" smtClean="0"/>
              <a:t>	For plotting the output of USRBIN</a:t>
            </a:r>
          </a:p>
          <a:p>
            <a:pPr eaLnBrk="1" hangingPunct="1">
              <a:lnSpc>
                <a:spcPct val="80000"/>
              </a:lnSpc>
              <a:tabLst>
                <a:tab pos="1519238" algn="l"/>
              </a:tabLst>
            </a:pPr>
            <a:r>
              <a:rPr lang="en-US" sz="1400" dirty="0" smtClean="0">
                <a:solidFill>
                  <a:srgbClr val="010103"/>
                </a:solidFill>
              </a:rPr>
              <a:t>USR-1D</a:t>
            </a:r>
            <a:r>
              <a:rPr lang="en-US" sz="1400" dirty="0" smtClean="0"/>
              <a:t>	To plot single differential quantities from cards</a:t>
            </a:r>
            <a:br>
              <a:rPr lang="en-US" sz="1400" dirty="0" smtClean="0"/>
            </a:br>
            <a:r>
              <a:rPr lang="en-US" sz="1400" dirty="0" smtClean="0"/>
              <a:t>	</a:t>
            </a:r>
            <a:r>
              <a:rPr lang="en-US" sz="1200" dirty="0" smtClean="0">
                <a:solidFill>
                  <a:srgbClr val="008000"/>
                </a:solidFill>
              </a:rPr>
              <a:t>USRBDX, USRTRACK, USRCOLL, USRYIELD</a:t>
            </a:r>
          </a:p>
          <a:p>
            <a:pPr eaLnBrk="1" hangingPunct="1">
              <a:lnSpc>
                <a:spcPct val="80000"/>
              </a:lnSpc>
              <a:tabLst>
                <a:tab pos="1519238" algn="l"/>
              </a:tabLst>
            </a:pPr>
            <a:r>
              <a:rPr lang="en-US" sz="1400" dirty="0" smtClean="0">
                <a:solidFill>
                  <a:srgbClr val="010103"/>
                </a:solidFill>
              </a:rPr>
              <a:t>USR-2D	</a:t>
            </a:r>
            <a:r>
              <a:rPr lang="en-US" sz="1400" dirty="0" smtClean="0"/>
              <a:t>To plot double differential from </a:t>
            </a:r>
            <a:r>
              <a:rPr lang="en-US" sz="1400" dirty="0" smtClean="0">
                <a:solidFill>
                  <a:srgbClr val="008000"/>
                </a:solidFill>
              </a:rPr>
              <a:t>USRBDX</a:t>
            </a:r>
          </a:p>
          <a:p>
            <a:pPr eaLnBrk="1" hangingPunct="1">
              <a:lnSpc>
                <a:spcPct val="80000"/>
              </a:lnSpc>
              <a:tabLst>
                <a:tab pos="1519238" algn="l"/>
              </a:tabLst>
            </a:pPr>
            <a:r>
              <a:rPr lang="en-US" sz="1400" dirty="0" smtClean="0">
                <a:solidFill>
                  <a:srgbClr val="010103"/>
                </a:solidFill>
              </a:rPr>
              <a:t>RESNUCLE</a:t>
            </a:r>
            <a:r>
              <a:rPr lang="en-US" sz="1400" dirty="0" smtClean="0"/>
              <a:t>	To plot 1d or 2d distributions of </a:t>
            </a:r>
            <a:r>
              <a:rPr lang="en-US" sz="1400" dirty="0" err="1" smtClean="0">
                <a:solidFill>
                  <a:srgbClr val="008000"/>
                </a:solidFill>
              </a:rPr>
              <a:t>RESNUCLEi</a:t>
            </a:r>
            <a:endParaRPr lang="en-US" sz="14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tabLst>
                <a:tab pos="1519238" algn="l"/>
              </a:tabLst>
            </a:pPr>
            <a:r>
              <a:rPr lang="en-US" sz="1400" dirty="0" smtClean="0">
                <a:solidFill>
                  <a:srgbClr val="010103"/>
                </a:solidFill>
              </a:rPr>
              <a:t>USERDUMP</a:t>
            </a:r>
            <a:r>
              <a:rPr lang="en-US" sz="1400" dirty="0" smtClean="0"/>
              <a:t>	To plot the output of USERDUMP. Useful for 	visualizing the source distribution </a:t>
            </a:r>
            <a:r>
              <a:rPr lang="en-US" sz="1400" dirty="0" smtClean="0">
                <a:solidFill>
                  <a:srgbClr val="010103"/>
                </a:solidFill>
              </a:rPr>
              <a:t>(</a:t>
            </a:r>
            <a:r>
              <a:rPr lang="en-US" sz="1400" dirty="0" err="1" smtClean="0">
                <a:solidFill>
                  <a:srgbClr val="010103"/>
                </a:solidFill>
              </a:rPr>
              <a:t>ToDo</a:t>
            </a:r>
            <a:r>
              <a:rPr lang="en-US" sz="1400" dirty="0" smtClean="0">
                <a:solidFill>
                  <a:srgbClr val="010103"/>
                </a:solidFill>
              </a:rPr>
              <a:t>)</a:t>
            </a:r>
            <a:endParaRPr lang="en-US" sz="1400" dirty="0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154613" y="838200"/>
            <a:ext cx="3760787" cy="5181600"/>
          </a:xfrm>
        </p:spPr>
        <p:txBody>
          <a:bodyPr/>
          <a:lstStyle/>
          <a:p>
            <a:pPr marL="234950" indent="-234950" eaLnBrk="1" hangingPunct="1"/>
            <a:r>
              <a:rPr lang="en-US" sz="1800" dirty="0" smtClean="0"/>
              <a:t>Plots can be created in the “</a:t>
            </a:r>
            <a:r>
              <a:rPr lang="en-US" sz="1800" dirty="0" smtClean="0">
                <a:solidFill>
                  <a:srgbClr val="010103"/>
                </a:solidFill>
              </a:rPr>
              <a:t>Plot</a:t>
            </a:r>
            <a:r>
              <a:rPr lang="en-US" sz="1800" dirty="0" smtClean="0"/>
              <a:t>” list frame. Either Add new plots or Clone from existing ones.</a:t>
            </a:r>
          </a:p>
          <a:p>
            <a:pPr marL="234950" indent="-234950" eaLnBrk="1" hangingPunct="1"/>
            <a:r>
              <a:rPr lang="en-US" sz="1800" dirty="0" smtClean="0">
                <a:solidFill>
                  <a:srgbClr val="800000"/>
                </a:solidFill>
              </a:rPr>
              <a:t>It is important to set a unique filename for each plot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smtClean="0"/>
              <a:t>This filename will be used for every auxiliary file that the plot needs (with different extensions)</a:t>
            </a:r>
          </a:p>
          <a:p>
            <a:pPr marL="234950" indent="-234950" eaLnBrk="1" hangingPunct="1"/>
            <a:r>
              <a:rPr lang="en-US" sz="1800" dirty="0" smtClean="0"/>
              <a:t>The Filter button creates automatically one plot for each processed unit</a:t>
            </a:r>
          </a:p>
          <a:p>
            <a:pPr marL="234950" indent="-234950" eaLnBrk="1" hangingPunct="1"/>
            <a:r>
              <a:rPr lang="en-US" sz="1800" dirty="0" smtClean="0">
                <a:solidFill>
                  <a:srgbClr val="C00000"/>
                </a:solidFill>
              </a:rPr>
              <a:t>Double click </a:t>
            </a:r>
            <a:r>
              <a:rPr lang="en-US" sz="1800" dirty="0" smtClean="0"/>
              <a:t>on a plot, or hit </a:t>
            </a:r>
            <a:r>
              <a:rPr lang="en-US" sz="1800" dirty="0" smtClean="0">
                <a:solidFill>
                  <a:srgbClr val="C00000"/>
                </a:solidFill>
              </a:rPr>
              <a:t>Enter</a:t>
            </a:r>
            <a:r>
              <a:rPr lang="en-US" sz="1800" dirty="0" smtClean="0"/>
              <a:t> or click the </a:t>
            </a:r>
            <a:r>
              <a:rPr lang="en-US" sz="1800" dirty="0" smtClean="0">
                <a:solidFill>
                  <a:srgbClr val="C00000"/>
                </a:solidFill>
              </a:rPr>
              <a:t>Edit icon </a:t>
            </a:r>
            <a:r>
              <a:rPr lang="en-US" sz="1800" dirty="0" smtClean="0"/>
              <a:t>to display the plotting dialog</a:t>
            </a:r>
          </a:p>
          <a:p>
            <a:pPr marL="234950" indent="-234950" eaLnBrk="1" hangingPunct="1"/>
            <a:r>
              <a:rPr lang="en-US" sz="1800" dirty="0" smtClean="0"/>
              <a:t>The list box is editable with a </a:t>
            </a:r>
            <a:r>
              <a:rPr lang="en-US" sz="1800" dirty="0" smtClean="0">
                <a:solidFill>
                  <a:srgbClr val="C00000"/>
                </a:solidFill>
              </a:rPr>
              <a:t>“Slow Double Click”</a:t>
            </a:r>
          </a:p>
          <a:p>
            <a:pPr marL="234950" indent="-234950" eaLnBrk="1" hangingPunct="1"/>
            <a:r>
              <a:rPr lang="en-US" sz="1800" dirty="0" smtClean="0">
                <a:solidFill>
                  <a:srgbClr val="C00000"/>
                </a:solidFill>
              </a:rPr>
              <a:t>Right-click</a:t>
            </a:r>
            <a:r>
              <a:rPr lang="en-US" sz="1800" dirty="0" smtClean="0"/>
              <a:t> brings a popup menu with all options</a:t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409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05B216-24CF-4858-AEDB-2F48C0D0A5DD}" type="slidenum">
              <a:rPr lang="en-US"/>
              <a:pPr/>
              <a:t>29</a:t>
            </a:fld>
            <a:endParaRPr lang="en-US"/>
          </a:p>
        </p:txBody>
      </p:sp>
      <p:pic>
        <p:nvPicPr>
          <p:cNvPr id="4102" name="Picture 4" descr="plot_fr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981075"/>
            <a:ext cx="5076825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4859338" y="2636838"/>
            <a:ext cx="474661" cy="715961"/>
            <a:chOff x="4859338" y="2636838"/>
            <a:chExt cx="474661" cy="715961"/>
          </a:xfrm>
        </p:grpSpPr>
        <p:sp>
          <p:nvSpPr>
            <p:cNvPr id="4104" name="Oval 7"/>
            <p:cNvSpPr>
              <a:spLocks noChangeArrowheads="1"/>
            </p:cNvSpPr>
            <p:nvPr/>
          </p:nvSpPr>
          <p:spPr bwMode="auto">
            <a:xfrm>
              <a:off x="4859338" y="2636838"/>
              <a:ext cx="288925" cy="287337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Line 8"/>
            <p:cNvSpPr>
              <a:spLocks noChangeShapeType="1"/>
            </p:cNvSpPr>
            <p:nvPr/>
          </p:nvSpPr>
          <p:spPr bwMode="auto">
            <a:xfrm flipH="1" flipV="1">
              <a:off x="5076824" y="2924174"/>
              <a:ext cx="257175" cy="4286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putEch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483"/>
            <a:ext cx="9144000" cy="5289917"/>
          </a:xfrm>
          <a:prstGeom prst="rect">
            <a:avLst/>
          </a:prstGeom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Input echo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914400"/>
            <a:ext cx="7162800" cy="685800"/>
          </a:xfrm>
          <a:solidFill>
            <a:schemeClr val="bg1">
              <a:alpha val="90000"/>
            </a:schemeClr>
          </a:solidFill>
          <a:ln w="1905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marL="0" indent="0" eaLnBrk="1" hangingPunct="1">
              <a:buClrTx/>
              <a:buNone/>
            </a:pPr>
            <a:r>
              <a:rPr lang="en-US" smtClean="0">
                <a:solidFill>
                  <a:srgbClr val="000000"/>
                </a:solidFill>
                <a:ea typeface="ＭＳ Ｐゴシック" charset="-128"/>
              </a:rPr>
              <a:t>The data cards are parsed in groups, and do not appear in same order as they are inserted in the input file…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BD836FC9-4420-4A63-86FA-14642A5E3427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A13E914C-FDF7-4522-899C-1661D6E8D074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12" name="Rectangle 11"/>
          <p:cNvSpPr/>
          <p:nvPr/>
        </p:nvSpPr>
        <p:spPr>
          <a:xfrm>
            <a:off x="1676400" y="5845314"/>
            <a:ext cx="7162800" cy="707886"/>
          </a:xfrm>
          <a:prstGeom prst="rect">
            <a:avLst/>
          </a:prstGeom>
          <a:solidFill>
            <a:srgbClr val="FFFFFF">
              <a:alpha val="90000"/>
            </a:srgbClr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l">
              <a:spcBef>
                <a:spcPct val="20000"/>
              </a:spcBef>
              <a:buSzPct val="80000"/>
            </a:pPr>
            <a:r>
              <a:rPr lang="en-US" sz="2000" kern="0" smtClean="0">
                <a:solidFill>
                  <a:srgbClr val="000000"/>
                </a:solidFill>
                <a:latin typeface="Tahoma"/>
                <a:cs typeface="ＭＳ Ｐゴシック" pitchFamily="-112" charset="-128"/>
              </a:rPr>
              <a:t>TITLE is the first to appear, then all comment cards are listed together, followed by the beam related cards, etc...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lot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5" y="914400"/>
            <a:ext cx="4726675" cy="4114800"/>
          </a:xfrm>
          <a:prstGeom prst="rect">
            <a:avLst/>
          </a:prstGeom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Plotting Frames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953000" y="1143000"/>
            <a:ext cx="3886200" cy="5181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All plot types share some common fields: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10103"/>
                </a:solidFill>
              </a:rPr>
              <a:t>Title + options, Filename, Axis Labels, Legends (Keys) and </a:t>
            </a:r>
            <a:r>
              <a:rPr lang="en-US" sz="1800" dirty="0" err="1" smtClean="0">
                <a:solidFill>
                  <a:srgbClr val="010103"/>
                </a:solidFill>
              </a:rPr>
              <a:t>Gnuplot</a:t>
            </a:r>
            <a:r>
              <a:rPr lang="en-US" sz="1800" dirty="0" smtClean="0">
                <a:solidFill>
                  <a:srgbClr val="010103"/>
                </a:solidFill>
              </a:rPr>
              <a:t> Commands</a:t>
            </a:r>
            <a:r>
              <a:rPr lang="en-US" sz="1800" dirty="0" smtClean="0"/>
              <a:t>.</a:t>
            </a:r>
          </a:p>
          <a:p>
            <a:pPr eaLnBrk="1" hangingPunct="1"/>
            <a:r>
              <a:rPr lang="en-US" sz="1800" dirty="0" smtClean="0">
                <a:solidFill>
                  <a:srgbClr val="800000"/>
                </a:solidFill>
              </a:rPr>
              <a:t>Plot</a:t>
            </a:r>
            <a:r>
              <a:rPr lang="en-US" sz="1800" dirty="0" smtClean="0"/>
              <a:t> button (</a:t>
            </a:r>
            <a:r>
              <a:rPr lang="en-US" sz="1800" dirty="0" smtClean="0">
                <a:solidFill>
                  <a:srgbClr val="010103"/>
                </a:solidFill>
              </a:rPr>
              <a:t>Ctrl-Enter</a:t>
            </a:r>
            <a:r>
              <a:rPr lang="en-US" sz="1800" dirty="0" smtClean="0"/>
              <a:t>) will generate all the necessary files to display the plot, ONLY if they do not exist.</a:t>
            </a:r>
          </a:p>
          <a:p>
            <a:pPr eaLnBrk="1" hangingPunct="1"/>
            <a:r>
              <a:rPr lang="en-US" sz="1800" dirty="0" smtClean="0">
                <a:solidFill>
                  <a:srgbClr val="800000"/>
                </a:solidFill>
              </a:rPr>
              <a:t>Re-Plot</a:t>
            </a:r>
            <a:r>
              <a:rPr lang="en-US" sz="1800" dirty="0" smtClean="0"/>
              <a:t> will force the creation of all files regardless their state</a:t>
            </a:r>
          </a:p>
          <a:p>
            <a:pPr eaLnBrk="1" hangingPunct="1"/>
            <a:r>
              <a:rPr lang="en-US" sz="1800" dirty="0" smtClean="0"/>
              <a:t>Check the </a:t>
            </a:r>
            <a:r>
              <a:rPr lang="en-US" sz="1800" dirty="0" err="1" smtClean="0"/>
              <a:t>gnuplot</a:t>
            </a:r>
            <a:r>
              <a:rPr lang="en-US" sz="1800" dirty="0" smtClean="0"/>
              <a:t> manual to provide additional customization commands: e.g. To change the title font to Times size=20, add in the </a:t>
            </a:r>
            <a:r>
              <a:rPr lang="en-US" sz="1800" dirty="0" smtClean="0">
                <a:solidFill>
                  <a:srgbClr val="010103"/>
                </a:solidFill>
              </a:rPr>
              <a:t>Opt:</a:t>
            </a:r>
            <a:r>
              <a:rPr lang="en-US" sz="1800" dirty="0" smtClean="0"/>
              <a:t> field the command: </a:t>
            </a:r>
            <a:r>
              <a:rPr lang="en-US" sz="1800" dirty="0" smtClean="0">
                <a:solidFill>
                  <a:srgbClr val="010103"/>
                </a:solidFill>
              </a:rPr>
              <a:t>font ‘Times,20’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512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E0F89FB-E0CD-43CE-95B5-547B9D93319A}" type="slidenum">
              <a:rPr lang="en-US"/>
              <a:pPr/>
              <a:t>30</a:t>
            </a:fld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1438" y="1268413"/>
            <a:ext cx="4716462" cy="147478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 type="none" w="sm" len="sm"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438" y="3962400"/>
            <a:ext cx="4716462" cy="108108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 type="none" w="sm" len="sm"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General Tips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7696200" cy="5181600"/>
          </a:xfrm>
        </p:spPr>
        <p:txBody>
          <a:bodyPr/>
          <a:lstStyle/>
          <a:p>
            <a:pPr eaLnBrk="1" hangingPunct="1"/>
            <a:r>
              <a:rPr lang="en-US" dirty="0" smtClean="0"/>
              <a:t>To set some default parameters for </a:t>
            </a:r>
            <a:r>
              <a:rPr lang="en-US" dirty="0" err="1" smtClean="0"/>
              <a:t>gnuplot</a:t>
            </a:r>
            <a:r>
              <a:rPr lang="en-US" dirty="0" smtClean="0"/>
              <a:t>, create a file called </a:t>
            </a:r>
            <a:r>
              <a:rPr lang="en-US" dirty="0" smtClean="0">
                <a:solidFill>
                  <a:srgbClr val="010103"/>
                </a:solidFill>
              </a:rPr>
              <a:t>~/.</a:t>
            </a:r>
            <a:r>
              <a:rPr lang="en-US" dirty="0" err="1" smtClean="0">
                <a:solidFill>
                  <a:srgbClr val="010103"/>
                </a:solidFill>
              </a:rPr>
              <a:t>gnuplot</a:t>
            </a:r>
            <a:endParaRPr lang="en-US" dirty="0" smtClean="0">
              <a:solidFill>
                <a:srgbClr val="010103"/>
              </a:solidFill>
            </a:endParaRPr>
          </a:p>
          <a:p>
            <a:pPr eaLnBrk="1" hangingPunct="1"/>
            <a:endParaRPr lang="en-US" dirty="0" smtClean="0">
              <a:solidFill>
                <a:srgbClr val="010103"/>
              </a:solidFill>
            </a:endParaRPr>
          </a:p>
          <a:p>
            <a:pPr algn="just" eaLnBrk="1" hangingPunct="1"/>
            <a:r>
              <a:rPr lang="en-US" dirty="0" smtClean="0"/>
              <a:t>The </a:t>
            </a:r>
            <a:r>
              <a:rPr lang="en-US" dirty="0" smtClean="0">
                <a:solidFill>
                  <a:srgbClr val="800000"/>
                </a:solidFill>
              </a:rPr>
              <a:t>output window</a:t>
            </a:r>
            <a:r>
              <a:rPr lang="en-US" dirty="0" smtClean="0"/>
              <a:t> displays all the commands sent to </a:t>
            </a:r>
            <a:r>
              <a:rPr lang="en-US" dirty="0" err="1" smtClean="0"/>
              <a:t>gnuplot</a:t>
            </a:r>
            <a:r>
              <a:rPr lang="en-US" dirty="0" smtClean="0">
                <a:solidFill>
                  <a:srgbClr val="010103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as well as the errors. In case of a problem always consult the output window!</a:t>
            </a:r>
          </a:p>
          <a:p>
            <a:pPr eaLnBrk="1" hangingPunct="1"/>
            <a:endParaRPr lang="en-US" dirty="0" smtClean="0">
              <a:solidFill>
                <a:srgbClr val="010103"/>
              </a:solidFill>
            </a:endParaRPr>
          </a:p>
          <a:p>
            <a:pPr eaLnBrk="1" hangingPunct="1"/>
            <a:r>
              <a:rPr lang="en-US" dirty="0" smtClean="0"/>
              <a:t>In the </a:t>
            </a:r>
            <a:r>
              <a:rPr lang="en-US" dirty="0" err="1" smtClean="0">
                <a:solidFill>
                  <a:srgbClr val="800000"/>
                </a:solidFill>
              </a:rPr>
              <a:t>Gnuplot</a:t>
            </a:r>
            <a:r>
              <a:rPr lang="en-US" dirty="0" smtClean="0">
                <a:solidFill>
                  <a:srgbClr val="800000"/>
                </a:solidFill>
              </a:rPr>
              <a:t> commands</a:t>
            </a:r>
            <a:r>
              <a:rPr lang="en-US" dirty="0" smtClean="0"/>
              <a:t> you can fully customize the plot by adding manually commands. Please consult the </a:t>
            </a:r>
            <a:r>
              <a:rPr lang="en-US" dirty="0" err="1" smtClean="0"/>
              <a:t>gnuplot</a:t>
            </a:r>
            <a:r>
              <a:rPr lang="en-US" dirty="0" smtClean="0"/>
              <a:t> manual for available commands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 buttons and fields have tool tips. Move the cursor on top of a field to get a short description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57EFBBD-EEB4-43A1-87E7-E7171A3FB4A4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Geometry Plotting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>
          <a:xfrm>
            <a:off x="750888" y="3644900"/>
            <a:ext cx="7924800" cy="2662238"/>
          </a:xfrm>
        </p:spPr>
        <p:txBody>
          <a:bodyPr/>
          <a:lstStyle/>
          <a:p>
            <a:pPr eaLnBrk="1" hangingPunct="1"/>
            <a:r>
              <a:rPr lang="en-US" sz="1800" smtClean="0"/>
              <a:t>For geometry plotting the following information is needed (Fields with white background):</a:t>
            </a:r>
          </a:p>
          <a:p>
            <a:pPr lvl="1" eaLnBrk="1" hangingPunct="1"/>
            <a:r>
              <a:rPr lang="en-US" sz="1600" smtClean="0">
                <a:solidFill>
                  <a:srgbClr val="010103"/>
                </a:solidFill>
              </a:rPr>
              <a:t>Center</a:t>
            </a:r>
            <a:r>
              <a:rPr lang="en-US" sz="1600" smtClean="0"/>
              <a:t> </a:t>
            </a:r>
            <a:r>
              <a:rPr lang="en-US" sz="1600" smtClean="0">
                <a:solidFill>
                  <a:srgbClr val="010103"/>
                </a:solidFill>
              </a:rPr>
              <a:t>(x,y,z)</a:t>
            </a:r>
            <a:r>
              <a:rPr lang="en-US" sz="1600" smtClean="0"/>
              <a:t> point defining the center of your plot</a:t>
            </a:r>
          </a:p>
          <a:p>
            <a:pPr lvl="1" eaLnBrk="1" hangingPunct="1"/>
            <a:r>
              <a:rPr lang="en-US" sz="1600" smtClean="0">
                <a:solidFill>
                  <a:srgbClr val="010103"/>
                </a:solidFill>
              </a:rPr>
              <a:t>Basis (U,V)</a:t>
            </a:r>
            <a:r>
              <a:rPr lang="en-US" sz="1600" smtClean="0"/>
              <a:t>: Two perpendicular axis vectors defining the new system</a:t>
            </a:r>
          </a:p>
          <a:p>
            <a:pPr lvl="1" eaLnBrk="1" hangingPunct="1"/>
            <a:r>
              <a:rPr lang="en-US" sz="1600" smtClean="0">
                <a:solidFill>
                  <a:srgbClr val="010103"/>
                </a:solidFill>
              </a:rPr>
              <a:t>Extends (DU, DV)</a:t>
            </a:r>
            <a:r>
              <a:rPr lang="en-US" sz="1600" smtClean="0"/>
              <a:t> of the plot. The total width/height will be </a:t>
            </a:r>
            <a:r>
              <a:rPr lang="en-US" sz="1600" smtClean="0">
                <a:solidFill>
                  <a:srgbClr val="800000"/>
                </a:solidFill>
              </a:rPr>
              <a:t>twice</a:t>
            </a:r>
            <a:r>
              <a:rPr lang="en-US" sz="1600" smtClean="0"/>
              <a:t> the extends</a:t>
            </a:r>
          </a:p>
          <a:p>
            <a:pPr lvl="1" eaLnBrk="1" hangingPunct="1"/>
            <a:r>
              <a:rPr lang="en-US" sz="1600" smtClean="0">
                <a:solidFill>
                  <a:srgbClr val="010103"/>
                </a:solidFill>
              </a:rPr>
              <a:t>Scanning grid (NU, NV):</a:t>
            </a:r>
            <a:r>
              <a:rPr lang="en-US" sz="1600" smtClean="0"/>
              <a:t> how many points to scan</a:t>
            </a:r>
          </a:p>
          <a:p>
            <a:pPr lvl="1" eaLnBrk="1" hangingPunct="1"/>
            <a:r>
              <a:rPr lang="en-US" sz="1600" smtClean="0">
                <a:solidFill>
                  <a:srgbClr val="010103"/>
                </a:solidFill>
              </a:rPr>
              <a:t>Plotting type</a:t>
            </a:r>
            <a:r>
              <a:rPr lang="en-US" sz="1600" smtClean="0"/>
              <a:t> (Only borders, Regions, Materials, …)</a:t>
            </a:r>
          </a:p>
          <a:p>
            <a:pPr eaLnBrk="1" hangingPunct="1"/>
            <a:endParaRPr lang="en-US" sz="1800" smtClean="0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807E44D-8FE4-47FA-8617-98AB599FDF0E}" type="slidenum">
              <a:rPr lang="en-US"/>
              <a:pPr/>
              <a:t>32</a:t>
            </a:fld>
            <a:endParaRPr lang="en-US"/>
          </a:p>
        </p:txBody>
      </p:sp>
      <p:pic>
        <p:nvPicPr>
          <p:cNvPr id="7174" name="Picture 4" descr="geometry_pl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052513"/>
            <a:ext cx="5486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Geometry Plotting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smtClean="0"/>
              <a:t>All input fields with </a:t>
            </a:r>
            <a:r>
              <a:rPr lang="en-US" sz="2000" smtClean="0">
                <a:solidFill>
                  <a:srgbClr val="CC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light-yellow</a:t>
            </a:r>
            <a:r>
              <a:rPr lang="en-US" sz="2000" smtClean="0"/>
              <a:t> background are used to perform operations on the previous fields. e.g. to rotate the basis-vectors</a:t>
            </a:r>
          </a:p>
          <a:p>
            <a:pPr eaLnBrk="1" hangingPunct="1">
              <a:defRPr/>
            </a:pPr>
            <a:r>
              <a:rPr lang="en-US" sz="2000" smtClean="0"/>
              <a:t>When the “</a:t>
            </a:r>
            <a:r>
              <a:rPr lang="en-US" sz="2000" smtClean="0">
                <a:solidFill>
                  <a:srgbClr val="800000"/>
                </a:solidFill>
              </a:rPr>
              <a:t>Plot</a:t>
            </a:r>
            <a:r>
              <a:rPr lang="en-US" sz="2000" smtClean="0"/>
              <a:t>” button is pressed, flair will create a temporary input file containing only the geometry and the related information together with the appropriate </a:t>
            </a:r>
            <a:r>
              <a:rPr lang="en-US" sz="2000" smtClean="0">
                <a:solidFill>
                  <a:srgbClr val="008000"/>
                </a:solidFill>
              </a:rPr>
              <a:t>PLOTGEOM</a:t>
            </a:r>
            <a:r>
              <a:rPr lang="en-US" sz="2000" smtClean="0"/>
              <a:t> card. It will start a FLUKA run, and on exit it will convert the PLOTGEOM file in a format that gnuplot understands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3AB8F7D-6173-4638-8FD2-74BAE62BF66B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USRBIN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idx="1"/>
          </p:nvPr>
        </p:nvSpPr>
        <p:spPr>
          <a:xfrm>
            <a:off x="750888" y="4953000"/>
            <a:ext cx="7924800" cy="1828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Set the </a:t>
            </a:r>
            <a:r>
              <a:rPr lang="en-US" sz="2000" dirty="0" err="1" smtClean="0"/>
              <a:t>usrbin</a:t>
            </a:r>
            <a:r>
              <a:rPr lang="en-US" sz="2000" dirty="0" smtClean="0"/>
              <a:t> summary file in the </a:t>
            </a:r>
            <a:r>
              <a:rPr lang="en-US" sz="2000" dirty="0" smtClean="0">
                <a:solidFill>
                  <a:srgbClr val="010103"/>
                </a:solidFill>
              </a:rPr>
              <a:t>File:</a:t>
            </a:r>
            <a:r>
              <a:rPr lang="en-US" sz="2000" dirty="0" smtClean="0"/>
              <a:t> field</a:t>
            </a:r>
          </a:p>
          <a:p>
            <a:pPr eaLnBrk="1" hangingPunct="1"/>
            <a:r>
              <a:rPr lang="en-US" sz="2000" dirty="0" smtClean="0"/>
              <a:t>Select from </a:t>
            </a:r>
            <a:r>
              <a:rPr lang="en-US" sz="2000" dirty="0" err="1" smtClean="0">
                <a:solidFill>
                  <a:srgbClr val="010103"/>
                </a:solidFill>
              </a:rPr>
              <a:t>Det</a:t>
            </a:r>
            <a:r>
              <a:rPr lang="en-US" sz="2000" dirty="0" smtClean="0">
                <a:solidFill>
                  <a:srgbClr val="010103"/>
                </a:solidFill>
              </a:rPr>
              <a:t>:</a:t>
            </a:r>
            <a:r>
              <a:rPr lang="en-US" sz="2000" dirty="0" smtClean="0"/>
              <a:t> the detector to use.</a:t>
            </a:r>
          </a:p>
          <a:p>
            <a:pPr eaLnBrk="1" hangingPunct="1"/>
            <a:r>
              <a:rPr lang="en-US" sz="2000" dirty="0" smtClean="0"/>
              <a:t>All the available detector information will be displayed</a:t>
            </a:r>
          </a:p>
          <a:p>
            <a:pPr eaLnBrk="1" hangingPunct="1"/>
            <a:r>
              <a:rPr lang="en-US" sz="2000" dirty="0" smtClean="0"/>
              <a:t>The information </a:t>
            </a:r>
            <a:r>
              <a:rPr lang="en-US" sz="2000" dirty="0" err="1" smtClean="0">
                <a:solidFill>
                  <a:srgbClr val="800000"/>
                </a:solidFill>
              </a:rPr>
              <a:t>Min</a:t>
            </a:r>
            <a:r>
              <a:rPr lang="en-US" sz="2000" dirty="0" err="1" smtClean="0"/>
              <a:t>inum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800000"/>
                </a:solidFill>
              </a:rPr>
              <a:t>Max</a:t>
            </a:r>
            <a:r>
              <a:rPr lang="en-US" sz="2000" dirty="0" smtClean="0"/>
              <a:t>imum and </a:t>
            </a:r>
            <a:r>
              <a:rPr lang="en-US" sz="2000" dirty="0" smtClean="0">
                <a:solidFill>
                  <a:srgbClr val="800000"/>
                </a:solidFill>
              </a:rPr>
              <a:t>Int</a:t>
            </a:r>
            <a:r>
              <a:rPr lang="en-US" sz="2000" dirty="0" smtClean="0"/>
              <a:t>egral will be filled after the plot! </a:t>
            </a:r>
            <a:r>
              <a:rPr lang="en-US" sz="2000" i="1" dirty="0" smtClean="0"/>
              <a:t>WARNING</a:t>
            </a:r>
            <a:r>
              <a:rPr lang="en-US" i="1" dirty="0" smtClean="0"/>
              <a:t>:</a:t>
            </a:r>
            <a:r>
              <a:rPr lang="en-US" sz="2000" i="1" dirty="0" smtClean="0"/>
              <a:t> it is always the projection min/max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D5AD92D-CE7F-46AD-97E8-AEF60CD43029}" type="slidenum">
              <a:rPr lang="en-US"/>
              <a:pPr/>
              <a:t>34</a:t>
            </a:fld>
            <a:endParaRPr lang="en-US"/>
          </a:p>
        </p:txBody>
      </p:sp>
      <p:pic>
        <p:nvPicPr>
          <p:cNvPr id="9222" name="Picture 8" descr="usrbin_pl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895600"/>
            <a:ext cx="6400800" cy="20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755650" y="981075"/>
            <a:ext cx="79248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000" dirty="0"/>
              <a:t>With the USRBIN plotting frame you can </a:t>
            </a:r>
            <a:r>
              <a:rPr lang="en-US" sz="2000" dirty="0" smtClean="0"/>
              <a:t>perform: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/>
              <a:t>2D projection or region/lattice plot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/>
              <a:t>1D projection or region/lattice plot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/>
              <a:t>1D maximum trace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/>
              <a:t>1D trace scan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2000" dirty="0" smtClean="0"/>
              <a:t>	of </a:t>
            </a:r>
            <a:r>
              <a:rPr lang="en-US" sz="2000" dirty="0"/>
              <a:t>the data or errors from USRBIN data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USRBIN (2D plot)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2708275"/>
            <a:ext cx="7924800" cy="35988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Select the “2D Projection” type</a:t>
            </a:r>
          </a:p>
          <a:p>
            <a:pPr eaLnBrk="1" hangingPunct="1"/>
            <a:r>
              <a:rPr lang="en-US" sz="2000" dirty="0" smtClean="0"/>
              <a:t>Select the </a:t>
            </a:r>
            <a:r>
              <a:rPr lang="en-US" sz="2000" dirty="0" smtClean="0">
                <a:solidFill>
                  <a:srgbClr val="C00000"/>
                </a:solidFill>
              </a:rPr>
              <a:t>projection axis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C00000"/>
                </a:solidFill>
              </a:rPr>
              <a:t>limits</a:t>
            </a:r>
            <a:r>
              <a:rPr lang="en-US" sz="2000" dirty="0" smtClean="0"/>
              <a:t>, and </a:t>
            </a:r>
            <a:r>
              <a:rPr lang="en-US" sz="2000" dirty="0" err="1" smtClean="0">
                <a:solidFill>
                  <a:srgbClr val="C00000"/>
                </a:solidFill>
              </a:rPr>
              <a:t>rebinning</a:t>
            </a:r>
            <a:endParaRPr lang="en-US" sz="20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sz="2000" dirty="0" smtClean="0"/>
              <a:t>swap: will exchange the plotting X and Y axis</a:t>
            </a:r>
          </a:p>
          <a:p>
            <a:pPr eaLnBrk="1" hangingPunct="1"/>
            <a:r>
              <a:rPr lang="en-US" sz="2000" dirty="0" smtClean="0"/>
              <a:t>errors: will plot the (uncorrelated) error values as color plot</a:t>
            </a:r>
          </a:p>
          <a:p>
            <a:pPr eaLnBrk="1" hangingPunct="1"/>
            <a:r>
              <a:rPr lang="en-US" sz="2000" dirty="0" smtClean="0">
                <a:solidFill>
                  <a:srgbClr val="C00000"/>
                </a:solidFill>
              </a:rPr>
              <a:t>Get</a:t>
            </a:r>
            <a:r>
              <a:rPr lang="en-US" sz="2000" dirty="0" smtClean="0"/>
              <a:t>: will get the projection limits from the gnuplot window</a:t>
            </a:r>
          </a:p>
          <a:p>
            <a:pPr eaLnBrk="1" hangingPunct="1"/>
            <a:r>
              <a:rPr lang="en-US" sz="2000" dirty="0" smtClean="0">
                <a:solidFill>
                  <a:srgbClr val="010103"/>
                </a:solidFill>
              </a:rPr>
              <a:t>Norm:</a:t>
            </a:r>
            <a:r>
              <a:rPr lang="en-US" sz="2000" dirty="0" smtClean="0"/>
              <a:t> is the </a:t>
            </a:r>
            <a:r>
              <a:rPr lang="en-US" sz="2000" dirty="0" smtClean="0">
                <a:solidFill>
                  <a:srgbClr val="800000"/>
                </a:solidFill>
              </a:rPr>
              <a:t>normalization value or expression</a:t>
            </a:r>
            <a:r>
              <a:rPr lang="en-US" sz="2000" dirty="0" smtClean="0"/>
              <a:t>. You can even define a function to use as normalization using as argument </a:t>
            </a:r>
            <a:r>
              <a:rPr lang="en-US" sz="2000" dirty="0" smtClean="0">
                <a:solidFill>
                  <a:srgbClr val="010103"/>
                </a:solidFill>
              </a:rPr>
              <a:t>x</a:t>
            </a:r>
            <a:r>
              <a:rPr lang="en-US" sz="2000" dirty="0" smtClean="0"/>
              <a:t>: e.g.   </a:t>
            </a:r>
            <a:r>
              <a:rPr lang="en-US" sz="2000" dirty="0" smtClean="0">
                <a:solidFill>
                  <a:srgbClr val="010103"/>
                </a:solidFill>
              </a:rPr>
              <a:t>5*x**2+4*x</a:t>
            </a:r>
          </a:p>
          <a:p>
            <a:pPr eaLnBrk="1" hangingPunct="1"/>
            <a:r>
              <a:rPr lang="en-US" sz="2000" dirty="0" smtClean="0">
                <a:solidFill>
                  <a:srgbClr val="010103"/>
                </a:solidFill>
              </a:rPr>
              <a:t>log:</a:t>
            </a:r>
            <a:r>
              <a:rPr lang="en-US" sz="2000" dirty="0" smtClean="0"/>
              <a:t> select linear or log in the color bar axis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C9153E1-2529-4D38-A226-3DAF66E02329}" type="slidenum">
              <a:rPr lang="en-US"/>
              <a:pPr/>
              <a:t>35</a:t>
            </a:fld>
            <a:endParaRPr lang="en-US"/>
          </a:p>
        </p:txBody>
      </p:sp>
      <p:pic>
        <p:nvPicPr>
          <p:cNvPr id="6" name="Picture 5" descr="usrbin2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8153961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USRBIN (2D plot) </a:t>
            </a:r>
            <a:r>
              <a:rPr lang="en-US" sz="3600" baseline="30000" dirty="0" smtClean="0"/>
              <a:t>cont.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2708275"/>
            <a:ext cx="7924800" cy="35988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C00000"/>
                </a:solidFill>
              </a:rPr>
              <a:t>Min</a:t>
            </a:r>
            <a:r>
              <a:rPr lang="en-US" sz="2000" dirty="0" smtClean="0"/>
              <a:t>imum, </a:t>
            </a:r>
            <a:r>
              <a:rPr lang="en-US" sz="2000" dirty="0" smtClean="0">
                <a:solidFill>
                  <a:srgbClr val="C00000"/>
                </a:solidFill>
              </a:rPr>
              <a:t>Max</a:t>
            </a:r>
            <a:r>
              <a:rPr lang="en-US" sz="2000" dirty="0" smtClean="0"/>
              <a:t>imum, </a:t>
            </a:r>
            <a:r>
              <a:rPr lang="en-US" sz="2000" dirty="0" smtClean="0">
                <a:solidFill>
                  <a:srgbClr val="C00000"/>
                </a:solidFill>
              </a:rPr>
              <a:t>Colors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C00000"/>
                </a:solidFill>
              </a:rPr>
              <a:t>CPD</a:t>
            </a:r>
            <a:r>
              <a:rPr lang="en-US" sz="2000" dirty="0" smtClean="0"/>
              <a:t> (Colors Per Decade) are interconnected.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10103"/>
                </a:solidFill>
                <a:latin typeface="Times New Roman" pitchFamily="18" charset="0"/>
              </a:rPr>
              <a:t>	log10(Max) = log10(Min) + Colors/CPD</a:t>
            </a:r>
          </a:p>
          <a:p>
            <a:pPr eaLnBrk="1" hangingPunct="1"/>
            <a:r>
              <a:rPr lang="en-US" sz="2000" dirty="0" smtClean="0"/>
              <a:t>Once the value is changed in one field, the </a:t>
            </a:r>
            <a:r>
              <a:rPr lang="en-US" sz="2000" dirty="0" smtClean="0">
                <a:solidFill>
                  <a:srgbClr val="C00000"/>
                </a:solidFill>
              </a:rPr>
              <a:t>Max</a:t>
            </a:r>
            <a:r>
              <a:rPr lang="en-US" sz="2000" dirty="0" smtClean="0"/>
              <a:t> will be calculated accordingly</a:t>
            </a:r>
          </a:p>
          <a:p>
            <a:pPr eaLnBrk="1" hangingPunct="1"/>
            <a:r>
              <a:rPr lang="en-US" sz="2000" dirty="0" smtClean="0">
                <a:solidFill>
                  <a:srgbClr val="C00000"/>
                </a:solidFill>
              </a:rPr>
              <a:t>Palette</a:t>
            </a:r>
            <a:r>
              <a:rPr lang="en-US" sz="2000" dirty="0" smtClean="0"/>
              <a:t>: offers a possibility to the user to choose from various predefined palettes. The user can define his own palette using the “set palette” command from the “Gnuplot commands” text box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08AA9EE-9210-4AE9-8BC7-AE061D74DDDF}" type="slidenum">
              <a:rPr lang="en-US"/>
              <a:pPr/>
              <a:t>36</a:t>
            </a:fld>
            <a:endParaRPr lang="en-US"/>
          </a:p>
        </p:txBody>
      </p:sp>
      <p:pic>
        <p:nvPicPr>
          <p:cNvPr id="6" name="Picture 5" descr="usrbin2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8153961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USRBIN (2D plot) </a:t>
            </a:r>
            <a:r>
              <a:rPr lang="en-US" sz="3600" baseline="30000" smtClean="0"/>
              <a:t>cont..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1052513"/>
            <a:ext cx="7402512" cy="5181600"/>
          </a:xfrm>
        </p:spPr>
        <p:txBody>
          <a:bodyPr/>
          <a:lstStyle/>
          <a:p>
            <a:pPr eaLnBrk="1" hangingPunct="1">
              <a:lnSpc>
                <a:spcPts val="24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dirty="0" smtClean="0"/>
              <a:t>Superimposing the geometry can be done </a:t>
            </a:r>
          </a:p>
          <a:p>
            <a:pPr eaLnBrk="1" hangingPunct="1">
              <a:lnSpc>
                <a:spcPts val="24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dirty="0" smtClean="0"/>
              <a:t>	either automatically or manually</a:t>
            </a:r>
          </a:p>
          <a:p>
            <a:pPr eaLnBrk="1" hangingPunct="1">
              <a:lnSpc>
                <a:spcPts val="2400"/>
              </a:lnSpc>
              <a:spcBef>
                <a:spcPts val="600"/>
              </a:spcBef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lnSpc>
                <a:spcPts val="24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800000"/>
                </a:solidFill>
              </a:rPr>
              <a:t>Auto:</a:t>
            </a:r>
            <a:r>
              <a:rPr lang="en-US" dirty="0" smtClean="0"/>
              <a:t> Select </a:t>
            </a:r>
            <a:r>
              <a:rPr lang="en-US" dirty="0" smtClean="0">
                <a:solidFill>
                  <a:srgbClr val="010103"/>
                </a:solidFill>
              </a:rPr>
              <a:t>–Auto-</a:t>
            </a:r>
            <a:r>
              <a:rPr lang="en-US" dirty="0" smtClean="0"/>
              <a:t> in the Use: field of the Geometry and the program will try to draw the geometry at the middle of the limits on the projection axis. To change the position modify the </a:t>
            </a:r>
            <a:r>
              <a:rPr lang="en-US" dirty="0" smtClean="0">
                <a:solidFill>
                  <a:srgbClr val="010103"/>
                </a:solidFill>
              </a:rPr>
              <a:t>Pos</a:t>
            </a:r>
            <a:r>
              <a:rPr lang="en-US" dirty="0" smtClean="0"/>
              <a:t>: value</a:t>
            </a:r>
          </a:p>
          <a:p>
            <a:pPr lvl="1" eaLnBrk="1" hangingPunct="1">
              <a:lnSpc>
                <a:spcPts val="2400"/>
              </a:lnSpc>
              <a:spcBef>
                <a:spcPts val="600"/>
              </a:spcBef>
            </a:pPr>
            <a:endParaRPr lang="en-US" dirty="0" smtClean="0"/>
          </a:p>
          <a:p>
            <a:pPr lvl="1" eaLnBrk="1" hangingPunct="1">
              <a:lnSpc>
                <a:spcPts val="24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800000"/>
                </a:solidFill>
              </a:rPr>
              <a:t>Manual:</a:t>
            </a:r>
            <a:r>
              <a:rPr lang="en-US" dirty="0" smtClean="0"/>
              <a:t> The dropdown </a:t>
            </a:r>
            <a:r>
              <a:rPr lang="en-US" dirty="0" err="1" smtClean="0"/>
              <a:t>listbox</a:t>
            </a:r>
            <a:r>
              <a:rPr lang="en-US" dirty="0" smtClean="0"/>
              <a:t> will display also a list of all geometry plots in the flair project. Select the one you prefer and the plotting axis. The manual mode can be used in special cases when the </a:t>
            </a:r>
            <a:r>
              <a:rPr lang="en-US" b="1" dirty="0" err="1" smtClean="0"/>
              <a:t>usrbin</a:t>
            </a:r>
            <a:r>
              <a:rPr lang="en-US" dirty="0" smtClean="0"/>
              <a:t> file does not contain the absolute coordinates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06D299E-7FD4-4040-8F8A-7BD28F6A967C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USRBIN (1D-plots)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2590800"/>
            <a:ext cx="7924800" cy="3238500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1D Projection</a:t>
            </a:r>
          </a:p>
          <a:p>
            <a:pPr eaLnBrk="1" hangingPunct="1"/>
            <a:r>
              <a:rPr lang="en-US" sz="2000" dirty="0" smtClean="0"/>
              <a:t>Select the projection axis from “Projection &amp; Limits” as before</a:t>
            </a:r>
          </a:p>
          <a:p>
            <a:pPr eaLnBrk="1" hangingPunct="1">
              <a:buNone/>
            </a:pPr>
            <a:r>
              <a:rPr lang="en-US" sz="2000" dirty="0" smtClean="0"/>
              <a:t>	WARNING: When making projections the error is typically underestimated.</a:t>
            </a:r>
            <a:endParaRPr lang="en-US" dirty="0" smtClean="0"/>
          </a:p>
          <a:p>
            <a:pPr eaLnBrk="1" hangingPunct="1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1D Max</a:t>
            </a:r>
          </a:p>
          <a:p>
            <a:pPr eaLnBrk="1" hangingPunct="1"/>
            <a:r>
              <a:rPr lang="en-US" dirty="0" smtClean="0"/>
              <a:t>Same as the 1D Projection, but displays only the maximum value on each slice. (</a:t>
            </a:r>
            <a:r>
              <a:rPr lang="en-US" dirty="0" err="1" smtClean="0"/>
              <a:t>eg</a:t>
            </a:r>
            <a:r>
              <a:rPr lang="en-US" dirty="0" smtClean="0"/>
              <a:t>. on a Z-projection, it will display the maximum on each X-Y slice)</a:t>
            </a:r>
          </a:p>
          <a:p>
            <a:pPr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1D Trace H or V</a:t>
            </a:r>
          </a:p>
          <a:p>
            <a:pPr eaLnBrk="1" hangingPunct="1"/>
            <a:r>
              <a:rPr lang="en-US" dirty="0" smtClean="0"/>
              <a:t>Displays the position of the maximum and also the FWHM on either the horizontal or vertical plane (requires the </a:t>
            </a:r>
            <a:r>
              <a:rPr lang="en-US" dirty="0" err="1" smtClean="0">
                <a:solidFill>
                  <a:srgbClr val="C00000"/>
                </a:solidFill>
              </a:rPr>
              <a:t>usbmax.c</a:t>
            </a:r>
            <a:r>
              <a:rPr lang="en-US" dirty="0" smtClean="0"/>
              <a:t> </a:t>
            </a:r>
            <a:r>
              <a:rPr lang="en-US" dirty="0" err="1" smtClean="0"/>
              <a:t>prg</a:t>
            </a:r>
            <a:r>
              <a:rPr lang="en-US" dirty="0" smtClean="0"/>
              <a:t>)</a:t>
            </a:r>
          </a:p>
          <a:p>
            <a:pPr eaLnBrk="1" hangingPunct="1">
              <a:buNone/>
            </a:pPr>
            <a:r>
              <a:rPr lang="en-US" dirty="0" smtClean="0"/>
              <a:t>Plotting Style: (see USR-1D)</a:t>
            </a:r>
            <a:endParaRPr lang="en-US" sz="2000" dirty="0" smtClean="0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EA2BFC-75A5-4A37-BD2C-7F1B9B9B2627}" type="slidenum">
              <a:rPr lang="en-US"/>
              <a:pPr/>
              <a:t>38</a:t>
            </a:fld>
            <a:endParaRPr lang="en-US"/>
          </a:p>
        </p:txBody>
      </p:sp>
      <p:pic>
        <p:nvPicPr>
          <p:cNvPr id="6" name="Picture 5" descr="usrbin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8162168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USR-1D Single Differential Plot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3503613"/>
            <a:ext cx="7924800" cy="251777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/>
              <a:t>USR-1D is able to plot the 1D single differential information from the </a:t>
            </a:r>
            <a:r>
              <a:rPr lang="en-US" sz="2000" smtClean="0">
                <a:solidFill>
                  <a:srgbClr val="800000"/>
                </a:solidFill>
              </a:rPr>
              <a:t>USRBDX, USRCOLL, USRTRACK</a:t>
            </a:r>
            <a:r>
              <a:rPr lang="en-US" sz="2000" smtClean="0"/>
              <a:t> and </a:t>
            </a:r>
            <a:r>
              <a:rPr lang="en-US" sz="2000" smtClean="0">
                <a:solidFill>
                  <a:srgbClr val="800000"/>
                </a:solidFill>
              </a:rPr>
              <a:t>USRYIELD</a:t>
            </a:r>
            <a:r>
              <a:rPr lang="en-US" sz="2000" smtClean="0"/>
              <a:t> cards (The 2D information is not handled).</a:t>
            </a:r>
          </a:p>
          <a:p>
            <a:pPr eaLnBrk="1" hangingPunct="1">
              <a:defRPr/>
            </a:pPr>
            <a:r>
              <a:rPr lang="en-US" sz="2000" smtClean="0"/>
              <a:t>The file type in use should have the extension </a:t>
            </a:r>
            <a:r>
              <a:rPr lang="en-US" sz="20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_tab.lis</a:t>
            </a:r>
            <a:r>
              <a:rPr lang="en-US" sz="2000" smtClean="0"/>
              <a:t> and are generated by the FLUKA data merging tools (See Data Frame)</a:t>
            </a:r>
          </a:p>
          <a:p>
            <a:pPr eaLnBrk="1" hangingPunct="1">
              <a:defRPr/>
            </a:pPr>
            <a:r>
              <a:rPr lang="en-US" sz="2000" smtClean="0"/>
              <a:t>You can superimpose many scoring output in a single plot.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E1EC2C-09E3-47E6-BC5D-4D785A8B2C2C}" type="slidenum">
              <a:rPr lang="en-US"/>
              <a:pPr/>
              <a:t>39</a:t>
            </a:fld>
            <a:endParaRPr lang="en-US"/>
          </a:p>
        </p:txBody>
      </p:sp>
      <p:pic>
        <p:nvPicPr>
          <p:cNvPr id="14342" name="Picture 5" descr="usr1d_pl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81075"/>
            <a:ext cx="6913563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odyEch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3158836"/>
          </a:xfrm>
          <a:prstGeom prst="rect">
            <a:avLst/>
          </a:prstGeom>
        </p:spPr>
      </p:pic>
      <p:pic>
        <p:nvPicPr>
          <p:cNvPr id="13" name="Picture 12" descr="regionEch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46764"/>
            <a:ext cx="9144000" cy="3158836"/>
          </a:xfrm>
          <a:prstGeom prst="rect">
            <a:avLst/>
          </a:prstGeom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Input echo – </a:t>
            </a:r>
            <a:r>
              <a:rPr lang="en-US" sz="3200" i="1" smtClean="0">
                <a:ea typeface="ＭＳ Ｐゴシック" charset="-128"/>
              </a:rPr>
              <a:t>Geometry output</a:t>
            </a:r>
            <a:endParaRPr lang="en-US" sz="3200" smtClean="0">
              <a:ea typeface="ＭＳ Ｐゴシック" charset="-128"/>
            </a:endParaRPr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CDDCAA29-5064-4D93-A6A7-463119CA399B}" type="slidenum">
              <a:rPr lang="en-US"/>
              <a:pPr/>
              <a:t>4</a:t>
            </a:fld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343400" y="2667000"/>
            <a:ext cx="4648200" cy="1938992"/>
          </a:xfrm>
          <a:prstGeom prst="rect">
            <a:avLst/>
          </a:prstGeom>
          <a:solidFill>
            <a:srgbClr val="FFFFFF">
              <a:alpha val="90000"/>
            </a:srgbClr>
          </a:solidFill>
          <a:ln w="19050" cmpd="sng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en-US" sz="2000"/>
              <a:t>Followed by the geometry output, if not redirected (see </a:t>
            </a:r>
            <a:r>
              <a:rPr lang="en-US" sz="2000">
                <a:solidFill>
                  <a:srgbClr val="CC0000"/>
                </a:solidFill>
              </a:rPr>
              <a:t>GEOBEGIN</a:t>
            </a:r>
            <a:r>
              <a:rPr lang="en-US" sz="2000"/>
              <a:t> card). </a:t>
            </a:r>
          </a:p>
          <a:p>
            <a:pPr algn="just"/>
            <a:r>
              <a:rPr lang="en-US" sz="2000"/>
              <a:t>Echo of the commands is presented together with interpretation and correspondence between numbers and names</a:t>
            </a:r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1600200" y="1295400"/>
            <a:ext cx="1371600" cy="2286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9" name="Rectangle 13"/>
          <p:cNvSpPr>
            <a:spLocks noChangeArrowheads="1"/>
          </p:cNvSpPr>
          <p:nvPr/>
        </p:nvSpPr>
        <p:spPr bwMode="auto">
          <a:xfrm>
            <a:off x="1600200" y="3962400"/>
            <a:ext cx="1447800" cy="2286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USR-1D Single Differential Plot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7924800" cy="5410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The basic steps to create a plot are:</a:t>
            </a:r>
          </a:p>
          <a:p>
            <a:pPr eaLnBrk="1" hangingPunct="1">
              <a:defRPr/>
            </a:pPr>
            <a:r>
              <a:rPr lang="en-US" sz="2000" dirty="0" smtClean="0"/>
              <a:t>Add or Clone a _tab.lis file, in the </a:t>
            </a:r>
            <a:r>
              <a:rPr lang="en-US" sz="2000" dirty="0" smtClean="0">
                <a:solidFill>
                  <a:srgbClr val="010103"/>
                </a:solidFill>
              </a:rPr>
              <a:t>Detectors </a:t>
            </a:r>
            <a:r>
              <a:rPr lang="en-US" sz="2000" dirty="0" err="1" smtClean="0">
                <a:solidFill>
                  <a:srgbClr val="010103"/>
                </a:solidFill>
              </a:rPr>
              <a:t>listbox</a:t>
            </a:r>
            <a:r>
              <a:rPr lang="en-US" sz="2000" dirty="0" smtClean="0"/>
              <a:t>.</a:t>
            </a:r>
          </a:p>
          <a:p>
            <a:pPr eaLnBrk="1" hangingPunct="1">
              <a:defRPr/>
            </a:pPr>
            <a:r>
              <a:rPr lang="en-US" sz="2000" dirty="0" smtClean="0"/>
              <a:t>Select the detector to be used from the </a:t>
            </a:r>
            <a:r>
              <a:rPr lang="en-US" sz="2000" dirty="0" err="1" smtClean="0">
                <a:solidFill>
                  <a:srgbClr val="010103"/>
                </a:solidFill>
              </a:rPr>
              <a:t>Det</a:t>
            </a:r>
            <a:r>
              <a:rPr lang="en-US" sz="2000" dirty="0" smtClean="0">
                <a:solidFill>
                  <a:srgbClr val="010103"/>
                </a:solidFill>
              </a:rPr>
              <a:t>: dropdown</a:t>
            </a:r>
            <a:r>
              <a:rPr lang="en-US" sz="2000" dirty="0" smtClean="0"/>
              <a:t> </a:t>
            </a:r>
            <a:r>
              <a:rPr lang="en-US" sz="2000" dirty="0" err="1" smtClean="0"/>
              <a:t>listbox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Set a name in the </a:t>
            </a:r>
            <a:r>
              <a:rPr lang="en-US" sz="2000" dirty="0" smtClean="0">
                <a:solidFill>
                  <a:srgbClr val="010103"/>
                </a:solidFill>
              </a:rPr>
              <a:t>Name:</a:t>
            </a:r>
            <a:r>
              <a:rPr lang="en-US" sz="2000" dirty="0" smtClean="0"/>
              <a:t> field. Names starting with </a:t>
            </a:r>
            <a:r>
              <a:rPr lang="en-US" sz="2000" dirty="0" smtClean="0">
                <a:solidFill>
                  <a:srgbClr val="010103"/>
                </a:solidFill>
              </a:rPr>
              <a:t># </a:t>
            </a:r>
            <a:r>
              <a:rPr lang="en-US" sz="2000" dirty="0" smtClean="0"/>
              <a:t>will not be displayed as keys in the plot</a:t>
            </a:r>
          </a:p>
          <a:p>
            <a:pPr eaLnBrk="1" hangingPunct="1">
              <a:defRPr/>
            </a:pPr>
            <a:r>
              <a:rPr lang="en-US" sz="2000" dirty="0" smtClean="0"/>
              <a:t>Select the </a:t>
            </a:r>
            <a:r>
              <a:rPr lang="en-US" sz="2000" dirty="0" smtClean="0">
                <a:solidFill>
                  <a:srgbClr val="010103"/>
                </a:solidFill>
              </a:rPr>
              <a:t>X: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10103"/>
                </a:solidFill>
              </a:rPr>
              <a:t>Y:</a:t>
            </a:r>
            <a:r>
              <a:rPr lang="en-US" sz="2000" dirty="0" smtClean="0"/>
              <a:t> information to plot as well the </a:t>
            </a:r>
            <a:r>
              <a:rPr lang="en-US" sz="2000" dirty="0" smtClean="0">
                <a:solidFill>
                  <a:srgbClr val="010103"/>
                </a:solidFill>
              </a:rPr>
              <a:t>Style:</a:t>
            </a:r>
            <a:br>
              <a:rPr lang="en-US" sz="2000" dirty="0" smtClean="0">
                <a:solidFill>
                  <a:srgbClr val="010103"/>
                </a:solidFill>
              </a:rPr>
            </a:br>
            <a:r>
              <a:rPr lang="en-US" sz="2000" dirty="0" err="1" smtClean="0">
                <a:solidFill>
                  <a:srgbClr val="010103"/>
                </a:solidFill>
              </a:rPr>
              <a:t>X,Y,Style</a:t>
            </a:r>
            <a:r>
              <a:rPr lang="en-US" sz="2000" dirty="0" smtClean="0">
                <a:solidFill>
                  <a:srgbClr val="010103"/>
                </a:solidFill>
              </a:rPr>
              <a:t> </a:t>
            </a:r>
            <a:r>
              <a:rPr lang="en-US" sz="2000" dirty="0" smtClean="0"/>
              <a:t>have different values</a:t>
            </a:r>
            <a:r>
              <a:rPr lang="en-US" sz="2000" dirty="0" smtClean="0">
                <a:solidFill>
                  <a:srgbClr val="010103"/>
                </a:solidFill>
              </a:rPr>
              <a:t>.</a:t>
            </a:r>
            <a:br>
              <a:rPr lang="en-US" sz="2000" dirty="0" smtClean="0">
                <a:solidFill>
                  <a:srgbClr val="010103"/>
                </a:solidFill>
              </a:rPr>
            </a:br>
            <a:r>
              <a:rPr lang="en-US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Note:</a:t>
            </a:r>
            <a:r>
              <a:rPr lang="en-US" sz="2000" dirty="0" smtClean="0">
                <a:solidFill>
                  <a:srgbClr val="800000"/>
                </a:solidFill>
              </a:rPr>
              <a:t> Different combination will be interpreted in different way from </a:t>
            </a:r>
            <a:r>
              <a:rPr lang="en-US" sz="2000" dirty="0" err="1" smtClean="0">
                <a:solidFill>
                  <a:srgbClr val="800000"/>
                </a:solidFill>
              </a:rPr>
              <a:t>gnuplot</a:t>
            </a:r>
            <a:r>
              <a:rPr lang="en-US" sz="2000" dirty="0" smtClean="0">
                <a:solidFill>
                  <a:srgbClr val="800000"/>
                </a:solidFill>
              </a:rPr>
              <a:t>, resulting in maybe unwanted results</a:t>
            </a:r>
          </a:p>
          <a:p>
            <a:pPr eaLnBrk="1" hangingPunct="1">
              <a:defRPr/>
            </a:pPr>
            <a:r>
              <a:rPr lang="en-US" sz="2000" dirty="0" smtClean="0"/>
              <a:t>You have the possibility to select:</a:t>
            </a:r>
          </a:p>
          <a:p>
            <a:pPr lvl="1" eaLnBrk="1" hangingPunct="1">
              <a:defRPr/>
            </a:pPr>
            <a:r>
              <a:rPr lang="en-US" sz="1800" dirty="0" smtClean="0"/>
              <a:t>Plotting axes</a:t>
            </a:r>
          </a:p>
          <a:p>
            <a:pPr lvl="1" eaLnBrk="1" hangingPunct="1">
              <a:defRPr/>
            </a:pPr>
            <a:r>
              <a:rPr lang="en-US" sz="1800" dirty="0" smtClean="0"/>
              <a:t>Smoothing of the plot</a:t>
            </a:r>
          </a:p>
          <a:p>
            <a:pPr lvl="1" eaLnBrk="1" hangingPunct="1">
              <a:defRPr/>
            </a:pPr>
            <a:r>
              <a:rPr lang="en-US" sz="1800" dirty="0" smtClean="0"/>
              <a:t>Color, line type, width, point sizes etc.</a:t>
            </a:r>
            <a:br>
              <a:rPr lang="en-US" sz="1800" dirty="0" smtClean="0"/>
            </a:br>
            <a:r>
              <a:rPr lang="en-US" sz="1800" dirty="0" smtClean="0"/>
              <a:t>(Enter the command “test” in the </a:t>
            </a:r>
            <a:r>
              <a:rPr lang="en-US" sz="1800" dirty="0" err="1" smtClean="0">
                <a:solidFill>
                  <a:srgbClr val="FF0000"/>
                </a:solidFill>
              </a:rPr>
              <a:t>gnuplot</a:t>
            </a:r>
            <a:r>
              <a:rPr lang="en-US" sz="1800" dirty="0" smtClean="0"/>
              <a:t> command and hit “Plot” you will get a plot of all possible types)</a:t>
            </a:r>
          </a:p>
          <a:p>
            <a:pPr lvl="1" eaLnBrk="1" hangingPunct="1">
              <a:defRPr/>
            </a:pPr>
            <a:r>
              <a:rPr lang="en-US" sz="1800" dirty="0" smtClean="0"/>
              <a:t>Predefined styles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5F875BB-B175-49FC-9B12-01144017FD79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USR-1D Plots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1127125"/>
            <a:ext cx="7924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10103"/>
                </a:solidFill>
              </a:rPr>
              <a:t>X:</a:t>
            </a:r>
            <a:r>
              <a:rPr lang="en-US" sz="2000" smtClean="0"/>
              <a:t> choices:</a:t>
            </a:r>
            <a:br>
              <a:rPr lang="en-US" sz="2000" smtClean="0"/>
            </a:br>
            <a:r>
              <a:rPr lang="en-US" sz="2000" smtClean="0"/>
              <a:t>[</a:t>
            </a:r>
            <a:r>
              <a:rPr lang="en-US" sz="2000" smtClean="0">
                <a:solidFill>
                  <a:srgbClr val="800000"/>
                </a:solidFill>
              </a:rPr>
              <a:t>xl, xh</a:t>
            </a:r>
            <a:r>
              <a:rPr lang="en-US" sz="2000" smtClean="0"/>
              <a:t> refer to the limits of each individual bin of the histogram]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10103"/>
                </a:solidFill>
              </a:rPr>
              <a:t>GeoMean [sqrt(xl*xh)]</a:t>
            </a:r>
            <a:r>
              <a:rPr lang="en-US" sz="1800" smtClean="0"/>
              <a:t>	Geometrical mean. Should be used</a:t>
            </a:r>
            <a:br>
              <a:rPr lang="en-US" sz="1800" smtClean="0"/>
            </a:br>
            <a:r>
              <a:rPr lang="en-US" sz="1800" smtClean="0"/>
              <a:t>				if X is </a:t>
            </a:r>
            <a:r>
              <a:rPr lang="en-US" sz="1800" smtClean="0">
                <a:solidFill>
                  <a:srgbClr val="800000"/>
                </a:solidFill>
              </a:rPr>
              <a:t>scored</a:t>
            </a:r>
            <a:r>
              <a:rPr lang="en-US" sz="1800" smtClean="0"/>
              <a:t> as a log-histogram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10103"/>
                </a:solidFill>
              </a:rPr>
              <a:t>Mean [(xl+xh)/2]</a:t>
            </a:r>
            <a:r>
              <a:rPr lang="en-US" sz="1800" smtClean="0"/>
              <a:t>		Normal mean. For </a:t>
            </a:r>
            <a:r>
              <a:rPr lang="en-US" sz="1800" smtClean="0">
                <a:solidFill>
                  <a:srgbClr val="800000"/>
                </a:solidFill>
              </a:rPr>
              <a:t>linear</a:t>
            </a:r>
            <a:r>
              <a:rPr lang="en-US" sz="1800" smtClean="0"/>
              <a:t> scoring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10103"/>
                </a:solidFill>
              </a:rPr>
              <a:t>Low [xl]</a:t>
            </a:r>
            <a:r>
              <a:rPr lang="en-US" sz="1800" smtClean="0"/>
              <a:t>			Low value of the bin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10103"/>
                </a:solidFill>
              </a:rPr>
              <a:t>High [xh]</a:t>
            </a:r>
            <a:r>
              <a:rPr lang="en-US" sz="1800" smtClean="0"/>
              <a:t>			High value of the bin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10103"/>
                </a:solidFill>
              </a:rPr>
              <a:t>Y:</a:t>
            </a:r>
            <a:r>
              <a:rPr lang="en-US" sz="2000" smtClean="0"/>
              <a:t> choices: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10103"/>
                </a:solidFill>
              </a:rPr>
              <a:t>Y</a:t>
            </a:r>
            <a:r>
              <a:rPr lang="en-US" sz="1800" smtClean="0"/>
              <a:t>				</a:t>
            </a:r>
            <a:r>
              <a:rPr lang="en-US" sz="1800" smtClean="0">
                <a:solidFill>
                  <a:srgbClr val="800000"/>
                </a:solidFill>
              </a:rPr>
              <a:t>Y-bin</a:t>
            </a:r>
            <a:r>
              <a:rPr lang="en-US" sz="1800" smtClean="0"/>
              <a:t> value as given by FLUKA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10103"/>
                </a:solidFill>
              </a:rPr>
              <a:t>Y </a:t>
            </a:r>
            <a:r>
              <a:rPr lang="en-US" sz="1800" smtClean="0">
                <a:solidFill>
                  <a:srgbClr val="010103"/>
                </a:solidFill>
                <a:sym typeface="Symbol" pitchFamily="18" charset="2"/>
              </a:rPr>
              <a:t> &lt;X&gt;</a:t>
            </a:r>
            <a:r>
              <a:rPr lang="en-US" sz="1800" smtClean="0">
                <a:sym typeface="Symbol" pitchFamily="18" charset="2"/>
              </a:rPr>
              <a:t>			Y-bin value multiplied by the </a:t>
            </a:r>
            <a:r>
              <a:rPr lang="en-US" sz="1800" smtClean="0">
                <a:solidFill>
                  <a:srgbClr val="800000"/>
                </a:solidFill>
                <a:sym typeface="Symbol" pitchFamily="18" charset="2"/>
              </a:rPr>
              <a:t>mean</a:t>
            </a:r>
            <a:br>
              <a:rPr lang="en-US" sz="1800" smtClean="0">
                <a:solidFill>
                  <a:srgbClr val="800000"/>
                </a:solidFill>
                <a:sym typeface="Symbol" pitchFamily="18" charset="2"/>
              </a:rPr>
            </a:br>
            <a:r>
              <a:rPr lang="en-US" sz="1800" smtClean="0">
                <a:solidFill>
                  <a:srgbClr val="800000"/>
                </a:solidFill>
                <a:sym typeface="Symbol" pitchFamily="18" charset="2"/>
              </a:rPr>
              <a:t>				X value</a:t>
            </a:r>
            <a:r>
              <a:rPr lang="en-US" sz="1800" smtClean="0">
                <a:sym typeface="Symbol" pitchFamily="18" charset="2"/>
              </a:rPr>
              <a:t> of the bin (Isolethargic)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10103"/>
                </a:solidFill>
              </a:rPr>
              <a:t>Y </a:t>
            </a:r>
            <a:r>
              <a:rPr lang="en-US" sz="1800" smtClean="0">
                <a:solidFill>
                  <a:srgbClr val="010103"/>
                </a:solidFill>
                <a:sym typeface="Symbol" pitchFamily="18" charset="2"/>
              </a:rPr>
              <a:t> &lt;Xgeo&gt;</a:t>
            </a:r>
            <a:r>
              <a:rPr lang="en-US" sz="1800" smtClean="0">
                <a:sym typeface="Symbol" pitchFamily="18" charset="2"/>
              </a:rPr>
              <a:t>		Y-bin value multiplied by the 					</a:t>
            </a:r>
            <a:r>
              <a:rPr lang="en-US" sz="1800" smtClean="0">
                <a:solidFill>
                  <a:srgbClr val="800000"/>
                </a:solidFill>
                <a:sym typeface="Symbol" pitchFamily="18" charset="2"/>
              </a:rPr>
              <a:t>geometrical X-mean</a:t>
            </a:r>
            <a:r>
              <a:rPr lang="en-US" sz="1800" smtClean="0">
                <a:sym typeface="Symbol" pitchFamily="18" charset="2"/>
              </a:rPr>
              <a:t> of the bin 					(Isolethargic)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10103"/>
                </a:solidFill>
                <a:sym typeface="Symbol" pitchFamily="18" charset="2"/>
              </a:rPr>
              <a:t>Y</a:t>
            </a:r>
            <a:r>
              <a:rPr lang="en-US" sz="1800" smtClean="0">
                <a:solidFill>
                  <a:srgbClr val="010103"/>
                </a:solidFill>
              </a:rPr>
              <a:t> </a:t>
            </a:r>
            <a:r>
              <a:rPr lang="en-US" sz="1800" smtClean="0">
                <a:solidFill>
                  <a:srgbClr val="010103"/>
                </a:solidFill>
                <a:sym typeface="Symbol" pitchFamily="18" charset="2"/>
              </a:rPr>
              <a:t> Xl</a:t>
            </a:r>
            <a:r>
              <a:rPr lang="en-US" sz="1800" smtClean="0">
                <a:sym typeface="Symbol" pitchFamily="18" charset="2"/>
              </a:rPr>
              <a:t>			-//- with the </a:t>
            </a:r>
            <a:r>
              <a:rPr lang="en-US" sz="1800" smtClean="0">
                <a:solidFill>
                  <a:srgbClr val="800000"/>
                </a:solidFill>
                <a:sym typeface="Symbol" pitchFamily="18" charset="2"/>
              </a:rPr>
              <a:t>X-low</a:t>
            </a:r>
            <a:r>
              <a:rPr lang="en-US" sz="1800" smtClean="0">
                <a:sym typeface="Symbol" pitchFamily="18" charset="2"/>
              </a:rPr>
              <a:t> value of the bin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10103"/>
                </a:solidFill>
                <a:sym typeface="Symbol" pitchFamily="18" charset="2"/>
              </a:rPr>
              <a:t>Y</a:t>
            </a:r>
            <a:r>
              <a:rPr lang="en-US" sz="1800" smtClean="0">
                <a:solidFill>
                  <a:srgbClr val="010103"/>
                </a:solidFill>
              </a:rPr>
              <a:t> </a:t>
            </a:r>
            <a:r>
              <a:rPr lang="en-US" sz="1800" smtClean="0">
                <a:solidFill>
                  <a:srgbClr val="010103"/>
                </a:solidFill>
                <a:sym typeface="Symbol" pitchFamily="18" charset="2"/>
              </a:rPr>
              <a:t> Xh</a:t>
            </a:r>
            <a:r>
              <a:rPr lang="en-US" sz="1800" smtClean="0">
                <a:sym typeface="Symbol" pitchFamily="18" charset="2"/>
              </a:rPr>
              <a:t>			-//- with the </a:t>
            </a:r>
            <a:r>
              <a:rPr lang="en-US" sz="1800" smtClean="0">
                <a:solidFill>
                  <a:srgbClr val="800000"/>
                </a:solidFill>
                <a:sym typeface="Symbol" pitchFamily="18" charset="2"/>
              </a:rPr>
              <a:t>X-high</a:t>
            </a:r>
            <a:r>
              <a:rPr lang="en-US" sz="1800" smtClean="0">
                <a:sym typeface="Symbol" pitchFamily="18" charset="2"/>
              </a:rPr>
              <a:t> value of the bin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10103"/>
                </a:solidFill>
                <a:sym typeface="Symbol" pitchFamily="18" charset="2"/>
              </a:rPr>
              <a:t>Y</a:t>
            </a:r>
            <a:r>
              <a:rPr lang="en-US" sz="1800" smtClean="0">
                <a:solidFill>
                  <a:srgbClr val="010103"/>
                </a:solidFill>
              </a:rPr>
              <a:t> </a:t>
            </a:r>
            <a:r>
              <a:rPr lang="en-US" sz="1800" smtClean="0">
                <a:solidFill>
                  <a:srgbClr val="010103"/>
                </a:solidFill>
                <a:sym typeface="Symbol" pitchFamily="18" charset="2"/>
              </a:rPr>
              <a:t> DX</a:t>
            </a:r>
            <a:r>
              <a:rPr lang="en-US" sz="1800" smtClean="0">
                <a:sym typeface="Symbol" pitchFamily="18" charset="2"/>
              </a:rPr>
              <a:t>			-//- with the </a:t>
            </a:r>
            <a:r>
              <a:rPr lang="en-US" sz="1800" smtClean="0">
                <a:solidFill>
                  <a:srgbClr val="800000"/>
                </a:solidFill>
                <a:sym typeface="Symbol" pitchFamily="18" charset="2"/>
              </a:rPr>
              <a:t>width</a:t>
            </a:r>
            <a:r>
              <a:rPr lang="en-US" sz="1800" smtClean="0">
                <a:sym typeface="Symbol" pitchFamily="18" charset="2"/>
              </a:rPr>
              <a:t> of the bin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99562E-7E91-4B3A-BC6A-E26E22D65478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USR-1D Plots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1127125"/>
            <a:ext cx="7924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10103"/>
                </a:solidFill>
              </a:rPr>
              <a:t>Style:</a:t>
            </a:r>
            <a:r>
              <a:rPr lang="en-US" smtClean="0"/>
              <a:t> has a huge list of choices as given by gnuplot. You can consult gnuplot manual for the description of the options. Some suggested settings are the following: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To make a </a:t>
            </a:r>
            <a:r>
              <a:rPr lang="en-US" smtClean="0">
                <a:solidFill>
                  <a:srgbClr val="800000"/>
                </a:solidFill>
                <a:sym typeface="Symbol" pitchFamily="18" charset="2"/>
              </a:rPr>
              <a:t>line/scatter</a:t>
            </a:r>
            <a:r>
              <a:rPr lang="en-US" smtClean="0">
                <a:sym typeface="Symbol" pitchFamily="18" charset="2"/>
              </a:rPr>
              <a:t> plot </a:t>
            </a:r>
            <a:r>
              <a:rPr lang="en-US" smtClean="0">
                <a:solidFill>
                  <a:srgbClr val="800000"/>
                </a:solidFill>
                <a:sym typeface="Symbol" pitchFamily="18" charset="2"/>
              </a:rPr>
              <a:t>with or without errors</a:t>
            </a:r>
            <a:r>
              <a:rPr lang="en-US" smtClean="0">
                <a:sym typeface="Symbol" pitchFamily="18" charset="2"/>
              </a:rPr>
              <a:t/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olidFill>
                  <a:srgbClr val="010103"/>
                </a:solidFill>
                <a:sym typeface="Symbol" pitchFamily="18" charset="2"/>
              </a:rPr>
              <a:t>X:</a:t>
            </a:r>
            <a:r>
              <a:rPr lang="en-US" smtClean="0">
                <a:sym typeface="Symbol" pitchFamily="18" charset="2"/>
              </a:rPr>
              <a:t>	</a:t>
            </a:r>
            <a:r>
              <a:rPr lang="en-US" smtClean="0">
                <a:solidFill>
                  <a:srgbClr val="800000"/>
                </a:solidFill>
                <a:sym typeface="Symbol" pitchFamily="18" charset="2"/>
              </a:rPr>
              <a:t>GeoMean</a:t>
            </a:r>
            <a:r>
              <a:rPr lang="en-US" smtClean="0">
                <a:sym typeface="Symbol" pitchFamily="18" charset="2"/>
              </a:rPr>
              <a:t> (if scored in log), </a:t>
            </a:r>
            <a:r>
              <a:rPr lang="en-US" smtClean="0">
                <a:solidFill>
                  <a:srgbClr val="800000"/>
                </a:solidFill>
                <a:sym typeface="Symbol" pitchFamily="18" charset="2"/>
              </a:rPr>
              <a:t>Mean</a:t>
            </a:r>
            <a:r>
              <a:rPr lang="en-US" smtClean="0">
                <a:sym typeface="Symbol" pitchFamily="18" charset="2"/>
              </a:rPr>
              <a:t> (if scored in linear)</a:t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olidFill>
                  <a:srgbClr val="010103"/>
                </a:solidFill>
                <a:sym typeface="Symbol" pitchFamily="18" charset="2"/>
              </a:rPr>
              <a:t>Y:</a:t>
            </a:r>
            <a:r>
              <a:rPr lang="en-US" smtClean="0">
                <a:sym typeface="Symbol" pitchFamily="18" charset="2"/>
              </a:rPr>
              <a:t>	</a:t>
            </a:r>
            <a:r>
              <a:rPr lang="en-US" smtClean="0">
                <a:solidFill>
                  <a:srgbClr val="800000"/>
                </a:solidFill>
                <a:sym typeface="Symbol" pitchFamily="18" charset="2"/>
              </a:rPr>
              <a:t>Y  &lt;Xgeo or X&gt;,</a:t>
            </a:r>
            <a:r>
              <a:rPr lang="en-US" smtClean="0">
                <a:sym typeface="Symbol" pitchFamily="18" charset="2"/>
              </a:rPr>
              <a:t> for isolethargic plotting</a:t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olidFill>
                  <a:srgbClr val="010103"/>
                </a:solidFill>
                <a:sym typeface="Symbol" pitchFamily="18" charset="2"/>
              </a:rPr>
              <a:t>Style:</a:t>
            </a:r>
            <a:r>
              <a:rPr lang="en-US" smtClean="0">
                <a:sym typeface="Symbol" pitchFamily="18" charset="2"/>
              </a:rPr>
              <a:t>	</a:t>
            </a:r>
            <a:r>
              <a:rPr lang="en-US" smtClean="0">
                <a:solidFill>
                  <a:srgbClr val="800000"/>
                </a:solidFill>
                <a:sym typeface="Symbol" pitchFamily="18" charset="2"/>
              </a:rPr>
              <a:t>lines, linespoints, dots, errorbars, yerrorbars, errorlines…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To make a histogram</a:t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olidFill>
                  <a:srgbClr val="010103"/>
                </a:solidFill>
                <a:sym typeface="Symbol" pitchFamily="18" charset="2"/>
              </a:rPr>
              <a:t>X:</a:t>
            </a:r>
            <a:r>
              <a:rPr lang="en-US" smtClean="0">
                <a:sym typeface="Symbol" pitchFamily="18" charset="2"/>
              </a:rPr>
              <a:t>	</a:t>
            </a:r>
            <a:r>
              <a:rPr lang="en-US" smtClean="0">
                <a:solidFill>
                  <a:srgbClr val="800000"/>
                </a:solidFill>
                <a:sym typeface="Symbol" pitchFamily="18" charset="2"/>
              </a:rPr>
              <a:t>Xlow [xl]</a:t>
            </a:r>
            <a:r>
              <a:rPr lang="en-US" smtClean="0">
                <a:sym typeface="Symbol" pitchFamily="18" charset="2"/>
              </a:rPr>
              <a:t/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olidFill>
                  <a:srgbClr val="010103"/>
                </a:solidFill>
                <a:sym typeface="Symbol" pitchFamily="18" charset="2"/>
              </a:rPr>
              <a:t>Y:</a:t>
            </a:r>
            <a:r>
              <a:rPr lang="en-US" smtClean="0">
                <a:sym typeface="Symbol" pitchFamily="18" charset="2"/>
              </a:rPr>
              <a:t>	what ever choice you want to plot</a:t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ym typeface="Symbol" pitchFamily="18" charset="2"/>
              </a:rPr>
              <a:t>Style:	</a:t>
            </a:r>
            <a:r>
              <a:rPr lang="en-US" smtClean="0">
                <a:solidFill>
                  <a:srgbClr val="800000"/>
                </a:solidFill>
                <a:sym typeface="Symbol" pitchFamily="18" charset="2"/>
              </a:rPr>
              <a:t>steps</a:t>
            </a:r>
            <a:r>
              <a:rPr lang="en-US" smtClean="0">
                <a:sym typeface="Symbol" pitchFamily="18" charset="2"/>
              </a:rPr>
              <a:t/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ym typeface="Symbol" pitchFamily="18" charset="2"/>
              </a:rPr>
              <a:t>or</a:t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olidFill>
                  <a:srgbClr val="010103"/>
                </a:solidFill>
                <a:sym typeface="Symbol" pitchFamily="18" charset="2"/>
              </a:rPr>
              <a:t>X:</a:t>
            </a:r>
            <a:r>
              <a:rPr lang="en-US" smtClean="0">
                <a:sym typeface="Symbol" pitchFamily="18" charset="2"/>
              </a:rPr>
              <a:t>	</a:t>
            </a:r>
            <a:r>
              <a:rPr lang="en-US" smtClean="0">
                <a:solidFill>
                  <a:srgbClr val="800000"/>
                </a:solidFill>
                <a:sym typeface="Symbol" pitchFamily="18" charset="2"/>
              </a:rPr>
              <a:t>Xhigh [xh]</a:t>
            </a:r>
            <a:r>
              <a:rPr lang="en-US" smtClean="0">
                <a:sym typeface="Symbol" pitchFamily="18" charset="2"/>
              </a:rPr>
              <a:t/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olidFill>
                  <a:srgbClr val="010103"/>
                </a:solidFill>
                <a:sym typeface="Symbol" pitchFamily="18" charset="2"/>
              </a:rPr>
              <a:t>Style:</a:t>
            </a:r>
            <a:r>
              <a:rPr lang="en-US" smtClean="0">
                <a:sym typeface="Symbol" pitchFamily="18" charset="2"/>
              </a:rPr>
              <a:t>	</a:t>
            </a:r>
            <a:r>
              <a:rPr lang="en-US" b="1" u="sng" smtClean="0">
                <a:solidFill>
                  <a:srgbClr val="800000"/>
                </a:solidFill>
                <a:sym typeface="Symbol" pitchFamily="18" charset="2"/>
              </a:rPr>
              <a:t>hi</a:t>
            </a:r>
            <a:r>
              <a:rPr lang="en-US" b="1" smtClean="0">
                <a:solidFill>
                  <a:srgbClr val="800000"/>
                </a:solidFill>
                <a:sym typeface="Symbol" pitchFamily="18" charset="2"/>
              </a:rPr>
              <a:t>steps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82C1092-5EB2-443E-90A1-9A7FD979F8AC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USR-1D Plots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Symbol" pitchFamily="18" charset="2"/>
              </a:rPr>
              <a:t>You have the possibility to superimpose plots. Useful if you want to show histograms </a:t>
            </a:r>
            <a:r>
              <a:rPr lang="en-US" smtClean="0">
                <a:sym typeface="Symbol" pitchFamily="18" charset="2"/>
              </a:rPr>
              <a:t>with error </a:t>
            </a:r>
            <a:r>
              <a:rPr lang="en-US" dirty="0" smtClean="0">
                <a:sym typeface="Symbol" pitchFamily="18" charset="2"/>
              </a:rPr>
              <a:t>bars superimposed.</a:t>
            </a:r>
          </a:p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eaLnBrk="1" hangingPunct="1"/>
            <a:r>
              <a:rPr lang="en-US" dirty="0" smtClean="0">
                <a:sym typeface="Symbol" pitchFamily="18" charset="2"/>
              </a:rPr>
              <a:t>You can selected angular slices from </a:t>
            </a:r>
            <a:r>
              <a:rPr lang="en-US" dirty="0" smtClean="0">
                <a:solidFill>
                  <a:srgbClr val="008000"/>
                </a:solidFill>
                <a:sym typeface="Symbol" pitchFamily="18" charset="2"/>
              </a:rPr>
              <a:t>USRBDX</a:t>
            </a:r>
            <a:r>
              <a:rPr lang="en-US" dirty="0" smtClean="0">
                <a:sym typeface="Symbol" pitchFamily="18" charset="2"/>
              </a:rPr>
              <a:t> data using the “</a:t>
            </a:r>
            <a:r>
              <a:rPr lang="en-US" dirty="0" smtClean="0">
                <a:solidFill>
                  <a:srgbClr val="800000"/>
                </a:solidFill>
                <a:sym typeface="Symbol" pitchFamily="18" charset="2"/>
              </a:rPr>
              <a:t>Block</a:t>
            </a:r>
            <a:r>
              <a:rPr lang="en-US" dirty="0" smtClean="0">
                <a:sym typeface="Symbol" pitchFamily="18" charset="2"/>
              </a:rPr>
              <a:t>” option</a:t>
            </a:r>
          </a:p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eaLnBrk="1" hangingPunct="1"/>
            <a:r>
              <a:rPr lang="en-US" dirty="0" smtClean="0">
                <a:sym typeface="Symbol" pitchFamily="18" charset="2"/>
              </a:rPr>
              <a:t>You can superimpose experimental data or any other data file and override all options using the “</a:t>
            </a:r>
            <a:r>
              <a:rPr lang="en-US" dirty="0" smtClean="0">
                <a:solidFill>
                  <a:srgbClr val="800000"/>
                </a:solidFill>
                <a:sym typeface="Symbol" pitchFamily="18" charset="2"/>
              </a:rPr>
              <a:t>Using</a:t>
            </a:r>
            <a:r>
              <a:rPr lang="en-US" dirty="0" smtClean="0">
                <a:sym typeface="Symbol" pitchFamily="18" charset="2"/>
              </a:rPr>
              <a:t>:” input field</a:t>
            </a:r>
          </a:p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8603EBC-6463-4E54-95BC-1C04F829714B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nuclear_data_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72121"/>
          </a:xfrm>
          <a:prstGeom prst="rect">
            <a:avLst/>
          </a:prstGeom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Nuclear data [1/3]</a:t>
            </a:r>
            <a:endParaRPr lang="en-GB" sz="3200" smtClean="0">
              <a:ea typeface="ＭＳ Ｐゴシック" charset="-128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0FAB860A-F373-4C2A-AD56-F37E5D018DEF}" type="slidenum">
              <a:rPr lang="en-US"/>
              <a:pPr/>
              <a:t>5</a:t>
            </a:fld>
            <a:endParaRPr lang="en-US"/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8C8A6025-CE95-4D82-8DA1-50358914E2E0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20" name="Line Callout 1 19"/>
          <p:cNvSpPr/>
          <p:nvPr/>
        </p:nvSpPr>
        <p:spPr bwMode="auto">
          <a:xfrm>
            <a:off x="6400800" y="1524000"/>
            <a:ext cx="2362200" cy="1066800"/>
          </a:xfrm>
          <a:prstGeom prst="borderCallout1">
            <a:avLst>
              <a:gd name="adj1" fmla="val 49581"/>
              <a:gd name="adj2" fmla="val -6012"/>
              <a:gd name="adj3" fmla="val 2877"/>
              <a:gd name="adj4" fmla="val -44908"/>
            </a:avLst>
          </a:prstGeom>
          <a:solidFill>
            <a:srgbClr val="FFFFFF">
              <a:alpha val="9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/>
              <a:t>information about the basic nuclear data file used</a:t>
            </a:r>
          </a:p>
        </p:txBody>
      </p:sp>
      <p:sp>
        <p:nvSpPr>
          <p:cNvPr id="21" name="Line Callout 1 20"/>
          <p:cNvSpPr/>
          <p:nvPr/>
        </p:nvSpPr>
        <p:spPr bwMode="auto">
          <a:xfrm>
            <a:off x="6400800" y="3276600"/>
            <a:ext cx="2362200" cy="762000"/>
          </a:xfrm>
          <a:prstGeom prst="borderCallout1">
            <a:avLst>
              <a:gd name="adj1" fmla="val 49581"/>
              <a:gd name="adj2" fmla="val -6012"/>
              <a:gd name="adj3" fmla="val 49638"/>
              <a:gd name="adj4" fmla="val -41427"/>
            </a:avLst>
          </a:prstGeom>
          <a:solidFill>
            <a:srgbClr val="FFFFFF">
              <a:alpha val="9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/>
              <a:t>Some memory allocation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uclear_data_2 copy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72121"/>
          </a:xfrm>
          <a:prstGeom prst="rect">
            <a:avLst/>
          </a:prstGeom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charset="-128"/>
              </a:rPr>
              <a:t>Nuclear data [2/3]</a:t>
            </a:r>
            <a:endParaRPr lang="en-GB" sz="3200" dirty="0" smtClean="0">
              <a:ea typeface="ＭＳ Ｐゴシック" charset="-128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0FAB860A-F373-4C2A-AD56-F37E5D018DEF}" type="slidenum">
              <a:rPr lang="en-US"/>
              <a:pPr/>
              <a:t>6</a:t>
            </a:fld>
            <a:endParaRPr lang="en-US"/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8C8A6025-CE95-4D82-8DA1-50358914E2E0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7" name="Line Callout 1 6"/>
          <p:cNvSpPr/>
          <p:nvPr/>
        </p:nvSpPr>
        <p:spPr bwMode="auto">
          <a:xfrm>
            <a:off x="6400800" y="3276600"/>
            <a:ext cx="2362200" cy="762000"/>
          </a:xfrm>
          <a:prstGeom prst="borderCallout1">
            <a:avLst>
              <a:gd name="adj1" fmla="val 49581"/>
              <a:gd name="adj2" fmla="val -6012"/>
              <a:gd name="adj3" fmla="val 49638"/>
              <a:gd name="adj4" fmla="val -41427"/>
            </a:avLst>
          </a:prstGeom>
          <a:solidFill>
            <a:srgbClr val="FFFFFF">
              <a:alpha val="9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Nuclear data used in the program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uclear_data_3 copy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72121"/>
          </a:xfrm>
          <a:prstGeom prst="rect">
            <a:avLst/>
          </a:prstGeom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Nuclear data [3/3]</a:t>
            </a:r>
            <a:endParaRPr lang="en-GB" sz="3200" smtClean="0">
              <a:ea typeface="ＭＳ Ｐゴシック" charset="-128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0FAB860A-F373-4C2A-AD56-F37E5D018DEF}" type="slidenum">
              <a:rPr lang="en-US"/>
              <a:pPr/>
              <a:t>7</a:t>
            </a:fld>
            <a:endParaRPr lang="en-US"/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8C8A6025-CE95-4D82-8DA1-50358914E2E0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12" name="Line Callout 1 11"/>
          <p:cNvSpPr/>
          <p:nvPr/>
        </p:nvSpPr>
        <p:spPr bwMode="auto">
          <a:xfrm>
            <a:off x="6400800" y="3429000"/>
            <a:ext cx="2362200" cy="762000"/>
          </a:xfrm>
          <a:prstGeom prst="borderCallout1">
            <a:avLst>
              <a:gd name="adj1" fmla="val 49581"/>
              <a:gd name="adj2" fmla="val -6012"/>
              <a:gd name="adj3" fmla="val 52036"/>
              <a:gd name="adj4" fmla="val -31757"/>
            </a:avLst>
          </a:prstGeom>
          <a:solidFill>
            <a:srgbClr val="FFFFFF">
              <a:alpha val="9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/>
              <a:t>active options for the nuclear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ultimix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72121"/>
          </a:xfrm>
          <a:prstGeom prst="rect">
            <a:avLst/>
          </a:prstGeom>
        </p:spPr>
      </p:pic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Material properties</a:t>
            </a:r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0B860862-4CBF-4D5E-B2CA-EB83A6AC0E15}" type="slidenum">
              <a:rPr lang="en-US"/>
              <a:pPr/>
              <a:t>8</a:t>
            </a:fld>
            <a:endParaRPr lang="en-US"/>
          </a:p>
        </p:txBody>
      </p:sp>
      <p:sp>
        <p:nvSpPr>
          <p:cNvPr id="22531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EF423C7D-8ABA-4C65-89A9-19126F9481C2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2362200" y="2743200"/>
            <a:ext cx="5943600" cy="304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6172200" y="3048000"/>
            <a:ext cx="2286000" cy="3048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This warning is normal!</a:t>
            </a:r>
          </a:p>
        </p:txBody>
      </p:sp>
      <p:sp>
        <p:nvSpPr>
          <p:cNvPr id="13" name="Line Callout 1 12"/>
          <p:cNvSpPr/>
          <p:nvPr/>
        </p:nvSpPr>
        <p:spPr bwMode="auto">
          <a:xfrm>
            <a:off x="6400800" y="1447800"/>
            <a:ext cx="2362200" cy="1066800"/>
          </a:xfrm>
          <a:prstGeom prst="borderCallout1">
            <a:avLst>
              <a:gd name="adj1" fmla="val 49581"/>
              <a:gd name="adj2" fmla="val -6012"/>
              <a:gd name="adj3" fmla="val 62827"/>
              <a:gd name="adj4" fmla="val -19766"/>
            </a:avLst>
          </a:prstGeom>
          <a:solidFill>
            <a:srgbClr val="FFFFFF">
              <a:alpha val="9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/>
              <a:t>Material properties, </a:t>
            </a:r>
          </a:p>
          <a:p>
            <a:r>
              <a:rPr lang="en-US" sz="2000"/>
              <a:t>multiple scattering</a:t>
            </a:r>
          </a:p>
          <a:p>
            <a:r>
              <a:rPr lang="en-US" sz="2000"/>
              <a:t>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qproddec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72121"/>
          </a:xfrm>
          <a:prstGeom prst="rect">
            <a:avLst/>
          </a:prstGeom>
        </p:spPr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Radiation Decay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A4590978-B6C7-4EE9-A640-29C412A7B7AE}" type="slidenum">
              <a:rPr lang="en-US"/>
              <a:pPr/>
              <a:t>9</a:t>
            </a:fld>
            <a:endParaRPr lang="en-US"/>
          </a:p>
        </p:txBody>
      </p:sp>
      <p:sp>
        <p:nvSpPr>
          <p:cNvPr id="12" name="Line Callout 1 11"/>
          <p:cNvSpPr/>
          <p:nvPr/>
        </p:nvSpPr>
        <p:spPr bwMode="auto">
          <a:xfrm>
            <a:off x="6400800" y="1600200"/>
            <a:ext cx="2362200" cy="762000"/>
          </a:xfrm>
          <a:prstGeom prst="borderCallout1">
            <a:avLst>
              <a:gd name="adj1" fmla="val 49581"/>
              <a:gd name="adj2" fmla="val -6012"/>
              <a:gd name="adj3" fmla="val 32852"/>
              <a:gd name="adj4" fmla="val -65796"/>
            </a:avLst>
          </a:prstGeom>
          <a:solidFill>
            <a:srgbClr val="FFFFFF">
              <a:alpha val="9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/>
              <a:t>info on the decay radiation options</a:t>
            </a:r>
          </a:p>
        </p:txBody>
      </p:sp>
      <p:sp>
        <p:nvSpPr>
          <p:cNvPr id="13" name="Line Callout 1 12"/>
          <p:cNvSpPr/>
          <p:nvPr/>
        </p:nvSpPr>
        <p:spPr bwMode="auto">
          <a:xfrm>
            <a:off x="6400800" y="2514600"/>
            <a:ext cx="2362200" cy="457200"/>
          </a:xfrm>
          <a:prstGeom prst="borderCallout1">
            <a:avLst>
              <a:gd name="adj1" fmla="val 49581"/>
              <a:gd name="adj2" fmla="val -6012"/>
              <a:gd name="adj3" fmla="val 62827"/>
              <a:gd name="adj4" fmla="val -19766"/>
            </a:avLst>
          </a:prstGeom>
          <a:solidFill>
            <a:srgbClr val="FFFFFF">
              <a:alpha val="9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/>
              <a:t>Radiation biasing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fluka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rgbClr val="FF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rgbClr val="FF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Theme_fluka</Template>
  <TotalTime>11733</TotalTime>
  <Words>1486</Words>
  <Application>Microsoft Office PowerPoint</Application>
  <PresentationFormat>Overhead</PresentationFormat>
  <Paragraphs>273</Paragraphs>
  <Slides>43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Theme_fluka</vt:lpstr>
      <vt:lpstr>Slide 1</vt:lpstr>
      <vt:lpstr>The FLUKA Standard Output</vt:lpstr>
      <vt:lpstr>Input echo</vt:lpstr>
      <vt:lpstr>Input echo – Geometry output</vt:lpstr>
      <vt:lpstr>Nuclear data [1/3]</vt:lpstr>
      <vt:lpstr>Nuclear data [2/3]</vt:lpstr>
      <vt:lpstr>Nuclear data [3/3]</vt:lpstr>
      <vt:lpstr>Material properties</vt:lpstr>
      <vt:lpstr>Radiation Decay</vt:lpstr>
      <vt:lpstr>Neutron data</vt:lpstr>
      <vt:lpstr>Material Parameters – dp/dx</vt:lpstr>
      <vt:lpstr>Material parameters – Transport thresholds</vt:lpstr>
      <vt:lpstr>Slide 13</vt:lpstr>
      <vt:lpstr>FLUKA Particles</vt:lpstr>
      <vt:lpstr>Input interpreted summary – Beam</vt:lpstr>
      <vt:lpstr>Input interpreted summary – Thresholds</vt:lpstr>
      <vt:lpstr>Input interpreted summary – TC, MCS, EM</vt:lpstr>
      <vt:lpstr>Scoring</vt:lpstr>
      <vt:lpstr>Materials – Scattering lengths</vt:lpstr>
      <vt:lpstr>Regions summary</vt:lpstr>
      <vt:lpstr>Initialization time / Run informations</vt:lpstr>
      <vt:lpstr>Results – Scoring</vt:lpstr>
      <vt:lpstr>Results – Statistics of Coulomb scattering</vt:lpstr>
      <vt:lpstr>Results – Statistics of the run</vt:lpstr>
      <vt:lpstr>Run summary: detailed statistics</vt:lpstr>
      <vt:lpstr>Energy Balance</vt:lpstr>
      <vt:lpstr>Slide 27</vt:lpstr>
      <vt:lpstr>Flair: Data Processing</vt:lpstr>
      <vt:lpstr>Plot List</vt:lpstr>
      <vt:lpstr>Plotting Frames</vt:lpstr>
      <vt:lpstr>General Tips</vt:lpstr>
      <vt:lpstr>Geometry Plotting</vt:lpstr>
      <vt:lpstr>Geometry Plotting</vt:lpstr>
      <vt:lpstr>USRBIN</vt:lpstr>
      <vt:lpstr>USRBIN (2D plot)</vt:lpstr>
      <vt:lpstr>USRBIN (2D plot) cont.</vt:lpstr>
      <vt:lpstr>USRBIN (2D plot) cont..</vt:lpstr>
      <vt:lpstr>USRBIN (1D-plots)</vt:lpstr>
      <vt:lpstr>USR-1D Single Differential Plot</vt:lpstr>
      <vt:lpstr>USR-1D Single Differential Plot</vt:lpstr>
      <vt:lpstr>USR-1D Plots</vt:lpstr>
      <vt:lpstr>USR-1D Plots</vt:lpstr>
      <vt:lpstr>USR-1D Plots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Vasilis Vlachoudis</dc:creator>
  <cp:lastModifiedBy>roberto</cp:lastModifiedBy>
  <cp:revision>984</cp:revision>
  <cp:lastPrinted>2008-06-05T08:52:50Z</cp:lastPrinted>
  <dcterms:created xsi:type="dcterms:W3CDTF">2011-03-23T09:00:11Z</dcterms:created>
  <dcterms:modified xsi:type="dcterms:W3CDTF">2012-04-27T13:54:31Z</dcterms:modified>
</cp:coreProperties>
</file>