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47"/>
  </p:notesMasterIdLst>
  <p:handoutMasterIdLst>
    <p:handoutMasterId r:id="rId48"/>
  </p:handoutMasterIdLst>
  <p:sldIdLst>
    <p:sldId id="1218" r:id="rId2"/>
    <p:sldId id="1084" r:id="rId3"/>
    <p:sldId id="1114" r:id="rId4"/>
    <p:sldId id="1186" r:id="rId5"/>
    <p:sldId id="1187" r:id="rId6"/>
    <p:sldId id="1178" r:id="rId7"/>
    <p:sldId id="1189" r:id="rId8"/>
    <p:sldId id="1188" r:id="rId9"/>
    <p:sldId id="1190" r:id="rId10"/>
    <p:sldId id="1191" r:id="rId11"/>
    <p:sldId id="1192" r:id="rId12"/>
    <p:sldId id="1193" r:id="rId13"/>
    <p:sldId id="1194" r:id="rId14"/>
    <p:sldId id="1177" r:id="rId15"/>
    <p:sldId id="1196" r:id="rId16"/>
    <p:sldId id="1180" r:id="rId17"/>
    <p:sldId id="1181" r:id="rId18"/>
    <p:sldId id="1182" r:id="rId19"/>
    <p:sldId id="1215" r:id="rId20"/>
    <p:sldId id="1216" r:id="rId21"/>
    <p:sldId id="1183" r:id="rId22"/>
    <p:sldId id="1184" r:id="rId23"/>
    <p:sldId id="1195" r:id="rId24"/>
    <p:sldId id="1185" r:id="rId25"/>
    <p:sldId id="1197" r:id="rId26"/>
    <p:sldId id="1198" r:id="rId27"/>
    <p:sldId id="1199" r:id="rId28"/>
    <p:sldId id="1217" r:id="rId29"/>
    <p:sldId id="1200" r:id="rId30"/>
    <p:sldId id="1201" r:id="rId31"/>
    <p:sldId id="1202" r:id="rId32"/>
    <p:sldId id="1203" r:id="rId33"/>
    <p:sldId id="1204" r:id="rId34"/>
    <p:sldId id="1205" r:id="rId35"/>
    <p:sldId id="1206" r:id="rId36"/>
    <p:sldId id="1207" r:id="rId37"/>
    <p:sldId id="1208" r:id="rId38"/>
    <p:sldId id="1125" r:id="rId39"/>
    <p:sldId id="1128" r:id="rId40"/>
    <p:sldId id="1209" r:id="rId41"/>
    <p:sldId id="1210" r:id="rId42"/>
    <p:sldId id="1211" r:id="rId43"/>
    <p:sldId id="1212" r:id="rId44"/>
    <p:sldId id="1213" r:id="rId45"/>
    <p:sldId id="1214" r:id="rId46"/>
  </p:sldIdLst>
  <p:sldSz cx="9144000" cy="6858000" type="overhead"/>
  <p:notesSz cx="67310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006666"/>
    <a:srgbClr val="3366FF"/>
    <a:srgbClr val="006699"/>
    <a:srgbClr val="E600E6"/>
    <a:srgbClr val="CC0099"/>
    <a:srgbClr val="660066"/>
    <a:srgbClr val="CC00CC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6" autoAdjust="0"/>
    <p:restoredTop sz="92544" autoAdjust="0"/>
  </p:normalViewPr>
  <p:slideViewPr>
    <p:cSldViewPr>
      <p:cViewPr varScale="1">
        <p:scale>
          <a:sx n="47" d="100"/>
          <a:sy n="47" d="100"/>
        </p:scale>
        <p:origin x="-9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130" y="-59"/>
      </p:cViewPr>
      <p:guideLst>
        <p:guide orient="horz" pos="310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6EA96926-A66E-459C-8708-75261AAE6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65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57238"/>
            <a:ext cx="4949825" cy="371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95825"/>
            <a:ext cx="494188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889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C1871E1-4CC1-4E40-ACBB-398DFA021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BA156-03BA-4720-BF95-2632BE777F0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BE026-F5DE-4C4C-8998-2638698EF63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5" tIns="46032" rIns="90475" bIns="46032" anchor="b"/>
          <a:lstStyle/>
          <a:p>
            <a:pPr algn="r" defTabSz="909638"/>
            <a:fld id="{1ABDB77A-98A6-4C7E-9977-BDDD0D8F2E56}" type="slidenum">
              <a:rPr lang="en-US" sz="1200">
                <a:latin typeface="Tahoma" pitchFamily="34" charset="0"/>
              </a:rPr>
              <a:pPr algn="r" defTabSz="909638"/>
              <a:t>2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57238"/>
            <a:ext cx="4948237" cy="37115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75" tIns="46032" rIns="90475" bIns="460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DCF7B-34F4-42CF-BDBE-0F357BAD704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5" tIns="46032" rIns="90475" bIns="46032" anchor="b"/>
          <a:lstStyle/>
          <a:p>
            <a:pPr algn="r" defTabSz="909638"/>
            <a:fld id="{F99413AF-CB78-421D-8097-DAAF9BFCA0E5}" type="slidenum">
              <a:rPr lang="en-US" sz="1200">
                <a:latin typeface="Tahoma" pitchFamily="34" charset="0"/>
              </a:rPr>
              <a:pPr algn="r" defTabSz="909638"/>
              <a:t>3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57238"/>
            <a:ext cx="4948237" cy="3711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75" tIns="46032" rIns="90475" bIns="460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10C5B-1BD1-4FFC-AD42-4D34411B19D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73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1E633-4CBD-40A9-8B7F-B744BDF5D30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735682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5" tIns="46032" rIns="90475" bIns="46032" anchor="b"/>
          <a:lstStyle/>
          <a:p>
            <a:pPr algn="r" defTabSz="909638"/>
            <a:fld id="{D2FB85B9-7E41-4237-B6E7-49408A463EFF}" type="slidenum">
              <a:rPr lang="en-US" sz="1200">
                <a:latin typeface="Tahoma" pitchFamily="34" charset="0"/>
              </a:rPr>
              <a:pPr algn="r" defTabSz="909638"/>
              <a:t>39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173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57238"/>
            <a:ext cx="4948237" cy="3711575"/>
          </a:xfrm>
          <a:ln/>
        </p:spPr>
      </p:sp>
      <p:sp>
        <p:nvSpPr>
          <p:cNvPr id="173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75" tIns="46032" rIns="90475" bIns="46032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FLUKA Houston Course: Combinatorial Geometry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862A727-9C61-4BCC-A103-FD440A3AB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4AB30-6D2D-436C-BA7A-B8BE764FB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7AF2-ECBA-4FBD-88E6-30A9BFAF8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861F7-12B0-46C2-9DE3-C5F45D5C1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2DF7-E4E8-4489-A367-253C13D51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5008-211E-4BB6-9633-98B009906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043FD-C4AB-415F-9FDC-E5205373B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29B3-0B8F-49FE-BA2C-0020E32F4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0F96-6F5B-4BE8-81C2-856BB206B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7173-2ED1-4E88-998C-D18A63EEA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D8DD-633D-45AE-A5D2-F43B5AA18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B15053-FA92-4E6E-9524-DBF9CB734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/>
        </p:nvSpPr>
        <p:spPr bwMode="auto">
          <a:xfrm>
            <a:off x="2627313" y="6248400"/>
            <a:ext cx="44640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eaLnBrk="0" hangingPunct="0"/>
            <a:endParaRPr lang="en-GB" sz="1200">
              <a:solidFill>
                <a:srgbClr val="40458C"/>
              </a:solidFill>
            </a:endParaRPr>
          </a:p>
        </p:txBody>
      </p:sp>
      <p:pic>
        <p:nvPicPr>
          <p:cNvPr id="12" name="Picture 13" descr="logo3000x2000light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1188" y="2060575"/>
            <a:ext cx="82089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7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logo3000x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050" y="0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48735" y="4586351"/>
            <a:ext cx="5761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000" dirty="0"/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0" dirty="0" smtClean="0">
                <a:latin typeface="+mn-lt"/>
              </a:rPr>
              <a:t>FLUKA Beginner’s Course</a:t>
            </a:r>
            <a:endParaRPr lang="en-US" sz="2000" b="0" dirty="0"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7584" y="1822222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4000" dirty="0" smtClean="0">
                <a:solidFill>
                  <a:schemeClr val="tx2"/>
                </a:solidFill>
                <a:latin typeface="+mn-lt"/>
              </a:rPr>
              <a:t>Monte Carlo sampling</a:t>
            </a:r>
            <a:endParaRPr lang="en-US" sz="4000" b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4114800" y="381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i="0"/>
          </a:p>
        </p:txBody>
      </p: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304800" y="5089525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/>
              <a:t>“source” and “detector” are two regions of phase space</a:t>
            </a:r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395536" y="152400"/>
            <a:ext cx="8748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 dirty="0">
                <a:solidFill>
                  <a:schemeClr val="tx2"/>
                </a:solidFill>
              </a:rPr>
              <a:t>From source to detector without interaction</a:t>
            </a:r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533400" y="1295400"/>
            <a:ext cx="8382000" cy="4233863"/>
            <a:chOff x="336" y="816"/>
            <a:chExt cx="5280" cy="2667"/>
          </a:xfrm>
        </p:grpSpPr>
        <p:pic>
          <p:nvPicPr>
            <p:cNvPr id="7" name="Picture 7" descr="boochobjec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2" y="1968"/>
              <a:ext cx="1704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boochobjec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8" y="1104"/>
              <a:ext cx="170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152" y="2256"/>
              <a:ext cx="1392" cy="6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552" y="1344"/>
              <a:ext cx="1344" cy="72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344" y="2352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 i="0"/>
                <a:t>source S</a:t>
              </a:r>
              <a:endParaRPr lang="el-GR" sz="2400" b="0" i="0">
                <a:cs typeface="Arial" pitchFamily="34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936" y="1344"/>
              <a:ext cx="1200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400" b="0" i="0" dirty="0"/>
                <a:t>detector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400" b="0" i="0" dirty="0"/>
                <a:t> </a:t>
              </a:r>
              <a:r>
                <a:rPr lang="en-US" sz="2400" b="0" i="0" dirty="0" smtClean="0">
                  <a:latin typeface="Symbol" pitchFamily="18" charset="2"/>
                </a:rPr>
                <a:t>Y</a:t>
              </a:r>
              <a:r>
                <a:rPr lang="en-US" sz="2400" b="0" i="0" dirty="0" smtClean="0">
                  <a:cs typeface="Arial" pitchFamily="34" charset="0"/>
                </a:rPr>
                <a:t>=</a:t>
              </a:r>
              <a:r>
                <a:rPr lang="en-US" sz="2400" b="0" i="0" dirty="0" smtClean="0">
                  <a:latin typeface="Symbol" pitchFamily="18" charset="2"/>
                  <a:cs typeface="Arial" pitchFamily="34" charset="0"/>
                </a:rPr>
                <a:t>Y</a:t>
              </a:r>
              <a:r>
                <a:rPr lang="en-US" sz="2400" b="0" i="0" baseline="-25000" dirty="0" smtClean="0">
                  <a:cs typeface="Arial" pitchFamily="34" charset="0"/>
                </a:rPr>
                <a:t>0</a:t>
              </a:r>
              <a:endParaRPr lang="el-GR" sz="2400" b="0" i="0" baseline="-25000" dirty="0">
                <a:cs typeface="Arial" pitchFamily="34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2304" y="1920"/>
              <a:ext cx="15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2208" y="1440"/>
              <a:ext cx="168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2400" y="1824"/>
              <a:ext cx="235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36" y="816"/>
              <a:ext cx="18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 i="0" dirty="0" err="1">
                  <a:solidFill>
                    <a:srgbClr val="A50021"/>
                  </a:solidFill>
                </a:rPr>
                <a:t>uncollided</a:t>
              </a:r>
              <a:r>
                <a:rPr lang="en-US" sz="2400" b="0" i="0" dirty="0">
                  <a:solidFill>
                    <a:srgbClr val="A50021"/>
                  </a:solidFill>
                </a:rPr>
                <a:t> term </a:t>
              </a:r>
              <a:r>
                <a:rPr lang="en-US" sz="2400" dirty="0" smtClean="0">
                  <a:solidFill>
                    <a:srgbClr val="A50021"/>
                  </a:solidFill>
                  <a:latin typeface="Symbol" pitchFamily="18" charset="2"/>
                </a:rPr>
                <a:t>Y</a:t>
              </a:r>
              <a:r>
                <a:rPr lang="en-US" sz="2400" b="0" i="0" baseline="-25000" dirty="0" smtClean="0">
                  <a:solidFill>
                    <a:srgbClr val="A50021"/>
                  </a:solidFill>
                </a:rPr>
                <a:t>0</a:t>
              </a:r>
              <a:endParaRPr lang="en-US" sz="2400" b="0" i="0" baseline="-25000" dirty="0">
                <a:solidFill>
                  <a:srgbClr val="A50021"/>
                </a:solidFill>
              </a:endParaRPr>
            </a:p>
          </p:txBody>
        </p:sp>
        <p:graphicFrame>
          <p:nvGraphicFramePr>
            <p:cNvPr id="17" name="Object 19"/>
            <p:cNvGraphicFramePr>
              <a:graphicFrameLocks noChangeAspect="1"/>
            </p:cNvGraphicFramePr>
            <p:nvPr/>
          </p:nvGraphicFramePr>
          <p:xfrm>
            <a:off x="369" y="1238"/>
            <a:ext cx="1835" cy="469"/>
          </p:xfrm>
          <a:graphic>
            <a:graphicData uri="http://schemas.openxmlformats.org/presentationml/2006/ole">
              <p:oleObj spid="_x0000_s1822722" name="Equation" r:id="rId4" imgW="2184120" imgH="558720" progId="Equation.3">
                <p:embed/>
              </p:oleObj>
            </a:graphicData>
          </a:graphic>
        </p:graphicFrame>
        <p:graphicFrame>
          <p:nvGraphicFramePr>
            <p:cNvPr id="18" name="Object 49"/>
            <p:cNvGraphicFramePr>
              <a:graphicFrameLocks noChangeAspect="1"/>
            </p:cNvGraphicFramePr>
            <p:nvPr/>
          </p:nvGraphicFramePr>
          <p:xfrm>
            <a:off x="3120" y="2378"/>
            <a:ext cx="852" cy="558"/>
          </p:xfrm>
          <a:graphic>
            <a:graphicData uri="http://schemas.openxmlformats.org/presentationml/2006/ole">
              <p:oleObj spid="_x0000_s1822723" name="Equation" r:id="rId5" imgW="736560" imgH="482400" progId="Equation.3">
                <p:embed/>
              </p:oleObj>
            </a:graphicData>
          </a:graphic>
        </p:graphicFrame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4416" y="2880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0" i="0"/>
            </a:p>
          </p:txBody>
        </p:sp>
        <p:sp>
          <p:nvSpPr>
            <p:cNvPr id="20" name="Text Box 51"/>
            <p:cNvSpPr txBox="1">
              <a:spLocks noChangeArrowheads="1"/>
            </p:cNvSpPr>
            <p:nvPr/>
          </p:nvSpPr>
          <p:spPr bwMode="auto">
            <a:xfrm>
              <a:off x="3936" y="2544"/>
              <a:ext cx="1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i="0"/>
                <a:t>= optical thickness</a:t>
              </a:r>
            </a:p>
          </p:txBody>
        </p:sp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2544" y="3072"/>
              <a:ext cx="307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400" b="0" i="0" dirty="0" smtClean="0"/>
                <a:t>e</a:t>
              </a:r>
              <a:r>
                <a:rPr lang="en-US" sz="2400" b="0" i="0" baseline="30000" dirty="0" smtClean="0"/>
                <a:t>-</a:t>
              </a:r>
              <a:r>
                <a:rPr lang="en-US" sz="2400" b="0" i="0" baseline="30000" dirty="0" smtClean="0">
                  <a:latin typeface="Symbol" pitchFamily="18" charset="2"/>
                </a:rPr>
                <a:t>b</a:t>
              </a:r>
              <a:r>
                <a:rPr lang="en-US" sz="2400" b="0" i="0" dirty="0" smtClean="0">
                  <a:cs typeface="Arial" pitchFamily="34" charset="0"/>
                </a:rPr>
                <a:t> </a:t>
              </a:r>
              <a:r>
                <a:rPr lang="en-US" sz="2000" b="0" i="0" dirty="0">
                  <a:cs typeface="Arial" pitchFamily="34" charset="0"/>
                </a:rPr>
                <a:t>= probability to reach detector </a:t>
              </a:r>
              <a:endParaRPr lang="en-US" sz="2000" b="0" i="0" dirty="0" smtClean="0">
                <a:cs typeface="Arial" pitchFamily="34" charset="0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b="0" i="0" dirty="0" smtClean="0">
                  <a:cs typeface="Arial" pitchFamily="34" charset="0"/>
                </a:rPr>
                <a:t>without</a:t>
              </a:r>
              <a:r>
                <a:rPr lang="en-US" sz="2000" dirty="0" smtClean="0">
                  <a:cs typeface="Arial" pitchFamily="34" charset="0"/>
                </a:rPr>
                <a:t> </a:t>
              </a:r>
              <a:r>
                <a:rPr lang="en-US" sz="2000" b="0" i="0" dirty="0" smtClean="0">
                  <a:cs typeface="Arial" pitchFamily="34" charset="0"/>
                </a:rPr>
                <a:t>absorption </a:t>
              </a:r>
              <a:r>
                <a:rPr lang="en-US" sz="2000" b="0" i="0" dirty="0">
                  <a:cs typeface="Arial" pitchFamily="34" charset="0"/>
                </a:rPr>
                <a:t>nor scattering</a:t>
              </a:r>
              <a:endParaRPr lang="el-GR" sz="2000" b="0" i="0" baseline="30000" dirty="0">
                <a:cs typeface="Arial" pitchFamily="34" charset="0"/>
              </a:endParaRPr>
            </a:p>
          </p:txBody>
        </p:sp>
        <p:sp>
          <p:nvSpPr>
            <p:cNvPr id="22" name="Text Box 67"/>
            <p:cNvSpPr txBox="1">
              <a:spLocks noChangeArrowheads="1"/>
            </p:cNvSpPr>
            <p:nvPr/>
          </p:nvSpPr>
          <p:spPr bwMode="auto">
            <a:xfrm>
              <a:off x="2736" y="153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 dirty="0" smtClean="0"/>
                <a:t>E, </a:t>
              </a:r>
              <a:r>
                <a:rPr lang="en-US" sz="2400" dirty="0" smtClean="0">
                  <a:latin typeface="Symbol" pitchFamily="18" charset="2"/>
                  <a:cs typeface="Arial" pitchFamily="34" charset="0"/>
                </a:rPr>
                <a:t>W</a:t>
              </a:r>
              <a:endParaRPr lang="el-GR" sz="2400" dirty="0">
                <a:cs typeface="Arial" pitchFamily="34" charset="0"/>
              </a:endParaRPr>
            </a:p>
          </p:txBody>
        </p:sp>
        <p:sp>
          <p:nvSpPr>
            <p:cNvPr id="23" name="Line 68"/>
            <p:cNvSpPr>
              <a:spLocks noChangeShapeType="1"/>
            </p:cNvSpPr>
            <p:nvPr/>
          </p:nvSpPr>
          <p:spPr bwMode="auto">
            <a:xfrm>
              <a:off x="3024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chobj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971800"/>
            <a:ext cx="27051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 descr="boochobj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1219200"/>
            <a:ext cx="2705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590800" y="3352800"/>
            <a:ext cx="2209800" cy="1066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019800" y="1524000"/>
            <a:ext cx="2133600" cy="1143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0" y="3505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/>
              <a:t>source S</a:t>
            </a:r>
            <a:endParaRPr lang="el-GR" sz="2400" b="0" i="0" baseline="-25000"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48400" y="1600200"/>
            <a:ext cx="2514600" cy="7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0" i="0" dirty="0"/>
              <a:t>detector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0" i="0" dirty="0"/>
              <a:t>    </a:t>
            </a:r>
            <a:r>
              <a:rPr lang="en-US" sz="2400" b="0" i="0" dirty="0" smtClean="0">
                <a:latin typeface="Symbol" pitchFamily="18" charset="2"/>
              </a:rPr>
              <a:t>Y=</a:t>
            </a:r>
            <a:r>
              <a:rPr lang="en-US" sz="2400" b="0" i="0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en-US" sz="2400" b="0" i="0" baseline="-25000" dirty="0" smtClean="0">
                <a:latin typeface="Symbol" pitchFamily="18" charset="2"/>
                <a:cs typeface="Arial" pitchFamily="34" charset="0"/>
              </a:rPr>
              <a:t>1</a:t>
            </a:r>
            <a:r>
              <a:rPr lang="en-US" sz="2400" b="0" i="0" dirty="0" smtClean="0">
                <a:latin typeface="Symbol" pitchFamily="18" charset="2"/>
                <a:cs typeface="Arial" pitchFamily="34" charset="0"/>
              </a:rPr>
              <a:t>+Y</a:t>
            </a:r>
            <a:r>
              <a:rPr lang="en-US" sz="2400" b="0" i="0" baseline="-25000" dirty="0" smtClean="0">
                <a:latin typeface="Symbol" pitchFamily="18" charset="2"/>
                <a:cs typeface="Arial" pitchFamily="34" charset="0"/>
              </a:rPr>
              <a:t>0</a:t>
            </a:r>
            <a:endParaRPr lang="el-GR" sz="2400" b="0" i="0" baseline="-25000" dirty="0"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114800" y="381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i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010400" y="4572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i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52400" y="2286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 i="0" dirty="0">
                <a:solidFill>
                  <a:schemeClr val="tx2"/>
                </a:solidFill>
              </a:rPr>
              <a:t>From source to detector with one scattering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3276600" y="1981200"/>
            <a:ext cx="3352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V="1">
            <a:off x="3505200" y="3657600"/>
            <a:ext cx="2209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76200" y="1184275"/>
            <a:ext cx="5867400" cy="236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0" i="0" dirty="0">
                <a:solidFill>
                  <a:srgbClr val="A50021"/>
                </a:solidFill>
              </a:rPr>
              <a:t>once-collided term </a:t>
            </a:r>
            <a:r>
              <a:rPr lang="en-US" sz="2400" dirty="0" smtClean="0">
                <a:solidFill>
                  <a:srgbClr val="A50021"/>
                </a:solidFill>
                <a:latin typeface="Symbol" pitchFamily="18" charset="2"/>
              </a:rPr>
              <a:t>Y</a:t>
            </a:r>
            <a:r>
              <a:rPr lang="en-US" sz="2400" b="0" i="0" baseline="-25000" dirty="0" smtClean="0">
                <a:solidFill>
                  <a:srgbClr val="A50021"/>
                </a:solidFill>
              </a:rPr>
              <a:t>1</a:t>
            </a:r>
            <a:endParaRPr lang="en-US" sz="2400" b="0" i="0" baseline="-25000" dirty="0">
              <a:solidFill>
                <a:srgbClr val="A5002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0" i="0" dirty="0"/>
              <a:t>obtained by summing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0" i="0" dirty="0"/>
              <a:t>(= integrating)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0" i="0" dirty="0"/>
              <a:t>all contributions from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0" i="0" dirty="0"/>
              <a:t>phase space points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0" i="0" dirty="0"/>
              <a:t>reached by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0" i="0" dirty="0" err="1"/>
              <a:t>uncollided</a:t>
            </a:r>
            <a:r>
              <a:rPr lang="en-US" sz="2000" b="0" i="0" dirty="0"/>
              <a:t> particles</a:t>
            </a:r>
          </a:p>
        </p:txBody>
      </p:sp>
      <p:graphicFrame>
        <p:nvGraphicFramePr>
          <p:cNvPr id="15" name="Object 32"/>
          <p:cNvGraphicFramePr>
            <a:graphicFrameLocks noChangeAspect="1"/>
          </p:cNvGraphicFramePr>
          <p:nvPr/>
        </p:nvGraphicFramePr>
        <p:xfrm>
          <a:off x="1031875" y="5006975"/>
          <a:ext cx="6926263" cy="777875"/>
        </p:xfrm>
        <a:graphic>
          <a:graphicData uri="http://schemas.openxmlformats.org/presentationml/2006/ole">
            <p:oleObj spid="_x0000_s1823746" name="Equation" r:id="rId4" imgW="4749480" imgH="533160" progId="Equation.3">
              <p:embed/>
            </p:oleObj>
          </a:graphicData>
        </a:graphic>
      </p:graphicFrame>
      <p:sp>
        <p:nvSpPr>
          <p:cNvPr id="16" name="Line 34"/>
          <p:cNvSpPr>
            <a:spLocks noChangeShapeType="1"/>
          </p:cNvSpPr>
          <p:nvPr/>
        </p:nvSpPr>
        <p:spPr bwMode="auto">
          <a:xfrm flipH="1" flipV="1">
            <a:off x="3276600" y="1981200"/>
            <a:ext cx="609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4495800" y="4191000"/>
            <a:ext cx="3581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5715000" y="25908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 flipH="1" flipV="1">
            <a:off x="7848600" y="2286000"/>
            <a:ext cx="228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6096000" y="41148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 smtClean="0"/>
              <a:t>E,</a:t>
            </a:r>
            <a:r>
              <a:rPr lang="en-US" sz="2400" b="0" dirty="0" smtClean="0">
                <a:latin typeface="Symbol" pitchFamily="18" charset="2"/>
              </a:rPr>
              <a:t>W</a:t>
            </a:r>
            <a:endParaRPr lang="el-GR" sz="2400" dirty="0">
              <a:cs typeface="Arial" pitchFamily="34" charset="0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7924800" y="3276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E</a:t>
            </a:r>
            <a:r>
              <a:rPr lang="en-US" sz="2400" b="0" dirty="0" smtClean="0"/>
              <a:t>’,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W</a:t>
            </a:r>
            <a:r>
              <a:rPr lang="en-US" sz="2400" dirty="0" smtClean="0">
                <a:cs typeface="Arial" pitchFamily="34" charset="0"/>
              </a:rPr>
              <a:t>’</a:t>
            </a:r>
            <a:endParaRPr lang="el-GR" sz="2400" dirty="0">
              <a:cs typeface="Arial" pitchFamily="34" charset="0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6538913" y="5622925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/>
              <a:t>(</a:t>
            </a:r>
            <a:r>
              <a:rPr lang="en-US" sz="2000" i="0"/>
              <a:t>K</a:t>
            </a:r>
            <a:r>
              <a:rPr lang="en-US" sz="2000" b="0" i="0"/>
              <a:t>: integral operator)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2971800" y="15240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itchFamily="18" charset="2"/>
              </a:rPr>
              <a:t>Y</a:t>
            </a:r>
            <a:r>
              <a:rPr lang="en-US" sz="2400" b="0" i="0" baseline="-25000" dirty="0" smtClean="0"/>
              <a:t>0</a:t>
            </a:r>
            <a:endParaRPr lang="en-US" sz="2400" b="0" i="0" baseline="-25000" dirty="0"/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5715000" y="3429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 dirty="0" smtClean="0">
                <a:latin typeface="Symbol" pitchFamily="18" charset="2"/>
              </a:rPr>
              <a:t>Y</a:t>
            </a:r>
            <a:r>
              <a:rPr lang="en-US" sz="2400" b="0" i="0" baseline="-25000" dirty="0" smtClean="0"/>
              <a:t>0</a:t>
            </a:r>
            <a:endParaRPr lang="en-US" sz="2400" b="0" i="0" baseline="-25000" dirty="0"/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8101013" y="45720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itchFamily="18" charset="2"/>
              </a:rPr>
              <a:t>Y</a:t>
            </a:r>
            <a:r>
              <a:rPr lang="en-US" sz="2400" b="0" i="0" baseline="-25000" dirty="0" smtClean="0"/>
              <a:t>0</a:t>
            </a:r>
            <a:endParaRPr lang="en-US" sz="2400" b="0" i="0" baseline="-2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Neumann series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2100" y="1219200"/>
            <a:ext cx="6413500" cy="2819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 of the Boltzmann equation in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integral form is obtained by summing:</a:t>
            </a:r>
          </a:p>
          <a:p>
            <a:pPr marL="865188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uncollided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term </a:t>
            </a:r>
            <a:r>
              <a:rPr lang="en-US" sz="2000" b="1" kern="0" dirty="0" smtClean="0">
                <a:solidFill>
                  <a:srgbClr val="A50021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0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                                </a:t>
            </a:r>
          </a:p>
          <a:p>
            <a:pPr marL="865188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the once-collided term </a:t>
            </a:r>
            <a:r>
              <a:rPr lang="en-US" sz="2000" b="1" kern="0" dirty="0" smtClean="0">
                <a:solidFill>
                  <a:srgbClr val="A50021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1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= K</a:t>
            </a:r>
            <a:r>
              <a:rPr lang="en-US" sz="2000" b="1" kern="0" dirty="0" smtClean="0">
                <a:solidFill>
                  <a:srgbClr val="A50021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0</a:t>
            </a:r>
            <a:endParaRPr kumimoji="0" lang="el-GR" sz="2000" b="1" i="0" u="none" strike="noStrike" kern="0" cap="none" spc="0" normalizeH="0" baseline="-2500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865188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the twice-collided term </a:t>
            </a:r>
            <a:r>
              <a:rPr lang="en-US" sz="2000" b="1" kern="0" dirty="0" smtClean="0">
                <a:solidFill>
                  <a:srgbClr val="A50021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2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= K</a:t>
            </a:r>
            <a:r>
              <a:rPr lang="en-US" sz="2000" b="1" kern="0" dirty="0" smtClean="0">
                <a:solidFill>
                  <a:srgbClr val="A50021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1</a:t>
            </a:r>
            <a:endParaRPr kumimoji="0" lang="el-GR" sz="2000" b="1" i="0" u="none" strike="noStrike" kern="0" cap="none" spc="0" normalizeH="0" baseline="-2500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etc...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Each term is derived from the previous one,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adding one scattering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Notice that analytical shielding formulae are written as: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31988" y="4359275"/>
          <a:ext cx="2403475" cy="517525"/>
        </p:xfrm>
        <a:graphic>
          <a:graphicData uri="http://schemas.openxmlformats.org/presentationml/2006/ole">
            <p:oleObj spid="_x0000_s1852418" name="Equation" r:id="rId3" imgW="1650960" imgH="355320" progId="Equation.3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4830763"/>
            <a:ext cx="82296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0" i="0" dirty="0"/>
              <a:t>where </a:t>
            </a:r>
            <a:r>
              <a:rPr lang="en-US" sz="2000" dirty="0">
                <a:solidFill>
                  <a:srgbClr val="A50021"/>
                </a:solidFill>
              </a:rPr>
              <a:t>D</a:t>
            </a:r>
            <a:r>
              <a:rPr lang="en-US" sz="2000" b="0" dirty="0"/>
              <a:t> </a:t>
            </a:r>
            <a:r>
              <a:rPr lang="en-US" sz="2000" b="0" i="0" dirty="0"/>
              <a:t>(dose) is assumed to be proportional to </a:t>
            </a:r>
            <a:r>
              <a:rPr lang="en-US" sz="2000" dirty="0" smtClean="0">
                <a:solidFill>
                  <a:srgbClr val="A50021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en-US" sz="2000" b="0" i="0" dirty="0" smtClean="0">
                <a:cs typeface="Arial" pitchFamily="34" charset="0"/>
              </a:rPr>
              <a:t> </a:t>
            </a:r>
            <a:r>
              <a:rPr lang="en-US" sz="2000" b="0" i="0" dirty="0">
                <a:cs typeface="Arial" pitchFamily="34" charset="0"/>
              </a:rPr>
              <a:t>(</a:t>
            </a:r>
            <a:r>
              <a:rPr lang="en-US" sz="2000" b="0" i="0" dirty="0" err="1">
                <a:cs typeface="Arial" pitchFamily="34" charset="0"/>
              </a:rPr>
              <a:t>fluence</a:t>
            </a:r>
            <a:r>
              <a:rPr lang="en-US" sz="2000" b="0" i="0" dirty="0"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D</a:t>
            </a:r>
            <a:r>
              <a:rPr lang="en-US" sz="2000" i="0" baseline="-25000" dirty="0">
                <a:solidFill>
                  <a:srgbClr val="A50021"/>
                </a:solidFill>
                <a:cs typeface="Arial" pitchFamily="34" charset="0"/>
              </a:rPr>
              <a:t>0</a:t>
            </a:r>
            <a:r>
              <a:rPr lang="en-US" sz="2000" i="0" dirty="0">
                <a:solidFill>
                  <a:srgbClr val="A50021"/>
                </a:solidFill>
                <a:cs typeface="Arial" pitchFamily="34" charset="0"/>
              </a:rPr>
              <a:t>e</a:t>
            </a:r>
            <a:r>
              <a:rPr lang="en-US" sz="2000" i="0" baseline="30000" dirty="0">
                <a:solidFill>
                  <a:srgbClr val="A50021"/>
                </a:solidFill>
                <a:cs typeface="Arial" pitchFamily="34" charset="0"/>
              </a:rPr>
              <a:t>-</a:t>
            </a:r>
            <a:r>
              <a:rPr lang="el-GR" sz="2000" i="0" baseline="30000" dirty="0">
                <a:solidFill>
                  <a:srgbClr val="A50021"/>
                </a:solidFill>
                <a:cs typeface="Arial" pitchFamily="34" charset="0"/>
              </a:rPr>
              <a:t>Σ</a:t>
            </a:r>
            <a:r>
              <a:rPr lang="en-US" sz="2000" i="0" baseline="30000" dirty="0">
                <a:solidFill>
                  <a:srgbClr val="A50021"/>
                </a:solidFill>
                <a:cs typeface="Arial" pitchFamily="34" charset="0"/>
              </a:rPr>
              <a:t>x</a:t>
            </a:r>
            <a:r>
              <a:rPr lang="en-US" sz="2000" b="0" i="0" dirty="0">
                <a:cs typeface="Arial" pitchFamily="34" charset="0"/>
              </a:rPr>
              <a:t> is the </a:t>
            </a:r>
            <a:r>
              <a:rPr lang="en-US" sz="2000" b="0" i="0" dirty="0" err="1">
                <a:cs typeface="Arial" pitchFamily="34" charset="0"/>
              </a:rPr>
              <a:t>uncollided</a:t>
            </a:r>
            <a:r>
              <a:rPr lang="en-US" sz="2000" b="0" i="0" dirty="0">
                <a:cs typeface="Arial" pitchFamily="34" charset="0"/>
              </a:rPr>
              <a:t> term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B</a:t>
            </a:r>
            <a:r>
              <a:rPr lang="en-US" sz="2000" b="0" i="0" dirty="0">
                <a:cs typeface="Arial" pitchFamily="34" charset="0"/>
              </a:rPr>
              <a:t> (build-up factor) is the sum of all collided terms </a:t>
            </a:r>
            <a:endParaRPr lang="el-GR" sz="2000" b="0" i="0" dirty="0"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05400" y="1828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i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38800" y="1116013"/>
            <a:ext cx="2590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 dirty="0">
                <a:solidFill>
                  <a:srgbClr val="A50021"/>
                </a:solidFill>
              </a:rPr>
              <a:t>Neumann series: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0" i="0" dirty="0" smtClean="0">
                <a:latin typeface="Symbol" pitchFamily="18" charset="2"/>
              </a:rPr>
              <a:t>Y</a:t>
            </a:r>
            <a:r>
              <a:rPr lang="en-US" sz="2400" b="0" i="0" baseline="-25000" dirty="0" smtClean="0"/>
              <a:t>0 </a:t>
            </a:r>
            <a:r>
              <a:rPr lang="en-US" sz="2400" b="0" i="0" dirty="0"/>
              <a:t>= </a:t>
            </a:r>
            <a:r>
              <a:rPr lang="en-US" dirty="0" smtClean="0"/>
              <a:t>Se</a:t>
            </a:r>
            <a:r>
              <a:rPr lang="en-US" b="1" baseline="30000" dirty="0" smtClean="0">
                <a:latin typeface="Symbol" pitchFamily="18" charset="2"/>
              </a:rPr>
              <a:t>-b</a:t>
            </a:r>
            <a:r>
              <a:rPr lang="en-US" dirty="0" smtClean="0"/>
              <a:t> </a:t>
            </a:r>
            <a:endParaRPr lang="en-US" sz="2400" b="0" i="0" baseline="30000" dirty="0"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0" i="0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en-US" sz="2400" b="0" i="0" baseline="-25000" dirty="0" smtClean="0">
                <a:latin typeface="Symbol" pitchFamily="18" charset="2"/>
                <a:cs typeface="Arial" pitchFamily="34" charset="0"/>
              </a:rPr>
              <a:t>1</a:t>
            </a:r>
            <a:r>
              <a:rPr lang="en-US" sz="2400" b="0" i="0" dirty="0">
                <a:cs typeface="Arial" pitchFamily="34" charset="0"/>
              </a:rPr>
              <a:t>= K </a:t>
            </a:r>
            <a:r>
              <a:rPr lang="en-US" sz="2400" b="0" i="0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en-US" sz="2400" b="0" i="0" baseline="-25000" dirty="0" smtClean="0"/>
              <a:t>0</a:t>
            </a:r>
            <a:r>
              <a:rPr lang="en-US" sz="2400" b="0" i="0" dirty="0" smtClean="0"/>
              <a:t> </a:t>
            </a:r>
            <a:endParaRPr lang="en-US" sz="2400" b="0" i="0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0" i="0" dirty="0" smtClean="0">
                <a:latin typeface="Symbol" pitchFamily="18" charset="2"/>
              </a:rPr>
              <a:t>Y</a:t>
            </a:r>
            <a:r>
              <a:rPr lang="en-US" sz="2400" b="0" i="0" baseline="-25000" dirty="0" smtClean="0"/>
              <a:t>2</a:t>
            </a:r>
            <a:r>
              <a:rPr lang="en-US" sz="2400" b="0" i="0" dirty="0"/>
              <a:t>= K </a:t>
            </a:r>
            <a:r>
              <a:rPr lang="en-US" sz="2400" b="0" i="0" dirty="0" smtClean="0">
                <a:latin typeface="Symbol" pitchFamily="18" charset="2"/>
              </a:rPr>
              <a:t>Y</a:t>
            </a:r>
            <a:r>
              <a:rPr lang="en-US" sz="2400" b="0" i="0" baseline="-25000" dirty="0" smtClean="0"/>
              <a:t>1</a:t>
            </a:r>
            <a:r>
              <a:rPr lang="en-US" sz="2400" b="0" i="0" dirty="0" smtClean="0"/>
              <a:t> </a:t>
            </a:r>
            <a:endParaRPr lang="en-US" sz="2400" b="0" i="0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0" i="0" dirty="0"/>
              <a:t>.................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0" i="0" dirty="0"/>
              <a:t> </a:t>
            </a:r>
            <a:r>
              <a:rPr lang="en-US" sz="2400" b="0" i="0" dirty="0" err="1" smtClean="0">
                <a:latin typeface="Symbol" pitchFamily="18" charset="2"/>
              </a:rPr>
              <a:t>Y</a:t>
            </a:r>
            <a:r>
              <a:rPr lang="en-US" sz="2400" b="0" i="0" baseline="-25000" dirty="0" err="1" smtClean="0"/>
              <a:t>n</a:t>
            </a:r>
            <a:r>
              <a:rPr lang="en-US" sz="2400" b="0" i="0" dirty="0"/>
              <a:t>= K </a:t>
            </a:r>
            <a:r>
              <a:rPr lang="en-US" sz="2400" b="0" i="0" dirty="0" smtClean="0">
                <a:latin typeface="Symbol" pitchFamily="18" charset="2"/>
              </a:rPr>
              <a:t>Y</a:t>
            </a:r>
            <a:r>
              <a:rPr lang="en-US" sz="2400" b="0" i="0" baseline="-25000" dirty="0" smtClean="0"/>
              <a:t>n-1</a:t>
            </a:r>
            <a:r>
              <a:rPr lang="en-US" sz="2400" b="0" i="0" dirty="0" smtClean="0"/>
              <a:t> </a:t>
            </a:r>
            <a:endParaRPr lang="el-GR" sz="2400" b="0" i="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638800" y="1066800"/>
            <a:ext cx="2438400" cy="2667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0" i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Integration efficiency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36712"/>
            <a:ext cx="88392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6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numerical integration methods (e.g., Simpson) converge to the true value as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-1/</a:t>
            </a:r>
            <a:r>
              <a:rPr kumimoji="0" lang="en-US" sz="1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“points”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(intervals) and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number of dimensions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6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Monte Carlo converges as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-1/2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independent of the number of dimensions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60000"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SzPct val="16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1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MC is not convenient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= 2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MC is about equivalent to traditional methods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&gt; 2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MC converges faster (and the more so the greater the dimensions)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66"/>
              </a:buClr>
              <a:buSzPct val="16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-differential Boltzmann equation the dimensions are the 7 of phase space, but we use the integral form: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dimensions are those of the largest number of “collisions” per history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(the Neumann term of highest order)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66"/>
              </a:buClr>
              <a:buSzPct val="16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 the term “collision” comes from low-energy neutron/photon transport theory. Here it should be understood in the extended meaning of “interaction where the particle changes its direction and/or energy, or produces new particles”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Mean of a distribution (1)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4500" y="1066800"/>
            <a:ext cx="86995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one dimension: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Given a variable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-Narrow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 according to a function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-Narrow" pitchFamily="34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f(x),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mean or average of another function of the same variable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A(x)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an            interval [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a,b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is given by: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352800" y="2133600"/>
          <a:ext cx="2468563" cy="1235075"/>
        </p:xfrm>
        <a:graphic>
          <a:graphicData uri="http://schemas.openxmlformats.org/presentationml/2006/ole">
            <p:oleObj spid="_x0000_s1746946" name="Equation" r:id="rId3" imgW="1269720" imgH="634680" progId="Equation.3">
              <p:embed/>
            </p:oleObj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7200" y="33528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/>
              <a:t>Or, introducing the normalized distribution </a:t>
            </a:r>
            <a:r>
              <a:rPr lang="en-US" sz="2000" b="0"/>
              <a:t>f’ </a:t>
            </a:r>
            <a:r>
              <a:rPr lang="en-US" sz="2000" b="0" i="0"/>
              <a:t>: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241675" y="3733800"/>
          <a:ext cx="2476500" cy="1676400"/>
        </p:xfrm>
        <a:graphic>
          <a:graphicData uri="http://schemas.openxmlformats.org/presentationml/2006/ole">
            <p:oleObj spid="_x0000_s1746947" name="Equation" r:id="rId4" imgW="1218960" imgH="863280" progId="Equation.3">
              <p:embed/>
            </p:oleObj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" y="5546725"/>
            <a:ext cx="7848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/>
              <a:t>A special case is that</a:t>
            </a:r>
            <a:r>
              <a:rPr lang="en-US" sz="2000"/>
              <a:t> </a:t>
            </a:r>
            <a:r>
              <a:rPr lang="en-US" sz="2000" b="0" i="0"/>
              <a:t>of </a:t>
            </a: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487390" y="5389563"/>
          <a:ext cx="3244850" cy="658812"/>
        </p:xfrm>
        <a:graphic>
          <a:graphicData uri="http://schemas.openxmlformats.org/presentationml/2006/ole">
            <p:oleObj spid="_x0000_s1746948" name="Equation" r:id="rId5" imgW="1625400" imgH="33012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 of a distribution (2)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980728"/>
            <a:ext cx="830803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several dimensions: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variables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-Narrow" pitchFamily="34" charset="0"/>
                <a:ea typeface="+mn-ea"/>
                <a:cs typeface="+mn-cs"/>
              </a:rPr>
              <a:t>,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-Narrow" pitchFamily="34" charset="0"/>
                <a:ea typeface="+mn-ea"/>
                <a:cs typeface="+mn-cs"/>
              </a:rPr>
              <a:t>y,z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-Narrow" pitchFamily="34" charset="0"/>
                <a:ea typeface="+mn-ea"/>
                <a:cs typeface="+mn-cs"/>
              </a:rPr>
              <a:t>,...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 according to the (normalized) functions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-Narrow" pitchFamily="34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f’(x), g’(y), h’(z)...,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mean or average of a function of those variables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A(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x,y,z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an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-dimensional domain D is given by: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31640" y="2554610"/>
          <a:ext cx="6892925" cy="514350"/>
        </p:xfrm>
        <a:graphic>
          <a:graphicData uri="http://schemas.openxmlformats.org/presentationml/2006/ole">
            <p:oleObj spid="_x0000_s1883138" name="Equation" r:id="rId3" imgW="3746160" imgH="279360" progId="Equation.3">
              <p:embed/>
            </p:oleObj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5576" y="3212976"/>
            <a:ext cx="8083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i="0" dirty="0"/>
              <a:t>Often impossible to calculate with traditional methods, but we can sample </a:t>
            </a:r>
            <a:r>
              <a:rPr lang="en-US" sz="1800" b="0" dirty="0"/>
              <a:t>N</a:t>
            </a:r>
            <a:r>
              <a:rPr lang="en-US" sz="1800" b="0" i="0" dirty="0"/>
              <a:t> values of </a:t>
            </a:r>
            <a:r>
              <a:rPr lang="en-US" sz="1800" b="0" dirty="0"/>
              <a:t>A </a:t>
            </a:r>
            <a:r>
              <a:rPr lang="en-US" sz="1800" b="0" i="0" dirty="0"/>
              <a:t>with probability</a:t>
            </a:r>
            <a:r>
              <a:rPr lang="en-US" sz="1800" b="0" dirty="0"/>
              <a:t> </a:t>
            </a:r>
            <a:r>
              <a:rPr lang="en-US" sz="1800" b="0" dirty="0" err="1"/>
              <a:t>f’</a:t>
            </a:r>
            <a:r>
              <a:rPr lang="en-US" sz="1800" dirty="0" err="1">
                <a:cs typeface="Arial" pitchFamily="34" charset="0"/>
              </a:rPr>
              <a:t>·</a:t>
            </a:r>
            <a:r>
              <a:rPr lang="en-US" sz="1800" b="0" dirty="0" err="1">
                <a:cs typeface="Arial" pitchFamily="34" charset="0"/>
              </a:rPr>
              <a:t>g’</a:t>
            </a:r>
            <a:r>
              <a:rPr lang="en-US" sz="1800" dirty="0" err="1">
                <a:cs typeface="Arial" pitchFamily="34" charset="0"/>
              </a:rPr>
              <a:t>·</a:t>
            </a:r>
            <a:r>
              <a:rPr lang="en-US" sz="1800" b="0" dirty="0" err="1">
                <a:cs typeface="Arial" pitchFamily="34" charset="0"/>
              </a:rPr>
              <a:t>h</a:t>
            </a:r>
            <a:r>
              <a:rPr lang="en-US" sz="1800" b="0" dirty="0">
                <a:cs typeface="Arial" pitchFamily="34" charset="0"/>
              </a:rPr>
              <a:t>’...</a:t>
            </a:r>
            <a:r>
              <a:rPr lang="en-US" sz="1800" b="0" i="0" dirty="0">
                <a:cs typeface="Arial" pitchFamily="34" charset="0"/>
              </a:rPr>
              <a:t>and divide the sum of the sampled values by </a:t>
            </a:r>
            <a:r>
              <a:rPr lang="en-US" sz="1800" b="0" dirty="0">
                <a:cs typeface="Arial" pitchFamily="34" charset="0"/>
              </a:rPr>
              <a:t>N</a:t>
            </a:r>
            <a:r>
              <a:rPr lang="en-US" sz="1800" b="0" i="0" dirty="0">
                <a:cs typeface="Arial" pitchFamily="34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82875" y="4365104"/>
          <a:ext cx="2747963" cy="941388"/>
        </p:xfrm>
        <a:graphic>
          <a:graphicData uri="http://schemas.openxmlformats.org/presentationml/2006/ole">
            <p:oleObj spid="_x0000_s1883139" name="Equation" r:id="rId4" imgW="1371600" imgH="469800" progId="Equation.3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5445224"/>
            <a:ext cx="8382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1800" b="0" i="0" dirty="0">
                <a:solidFill>
                  <a:srgbClr val="E600E6"/>
                </a:solidFill>
              </a:rPr>
              <a:t>Each term of the sum is distributed like </a:t>
            </a:r>
            <a:r>
              <a:rPr lang="en-US" sz="1800" b="0" dirty="0">
                <a:solidFill>
                  <a:srgbClr val="E600E6"/>
                </a:solidFill>
              </a:rPr>
              <a:t>A</a:t>
            </a:r>
            <a:r>
              <a:rPr lang="en-US" sz="1800" b="0" i="0" dirty="0">
                <a:solidFill>
                  <a:srgbClr val="E600E6"/>
                </a:solidFill>
              </a:rPr>
              <a:t> </a:t>
            </a:r>
            <a:r>
              <a:rPr lang="en-US" sz="1800" b="0" i="0" dirty="0"/>
              <a:t>(Analog Monte Carlo)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1800" b="0" i="0" dirty="0"/>
              <a:t>In this case the integration is also a simulation!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Central Limit theorem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2100" y="1112838"/>
            <a:ext cx="86233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limit theorem: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57513" y="1790700"/>
          <a:ext cx="3232150" cy="1184275"/>
        </p:xfrm>
        <a:graphic>
          <a:graphicData uri="http://schemas.openxmlformats.org/presentationml/2006/ole">
            <p:oleObj spid="_x0000_s1788930" name="Equation" r:id="rId3" imgW="2946240" imgH="1079280" progId="Equation.3">
              <p:embed/>
            </p:oleObj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 dirty="0"/>
              <a:t>For large values of </a:t>
            </a:r>
            <a:r>
              <a:rPr lang="en-US" sz="2000" b="0" dirty="0"/>
              <a:t>N</a:t>
            </a:r>
            <a:r>
              <a:rPr lang="en-US" sz="2000" b="0" i="0" dirty="0"/>
              <a:t>, the distribution of averages (normalized sums </a:t>
            </a:r>
            <a:r>
              <a:rPr lang="en-US" sz="2000" b="0" dirty="0"/>
              <a:t>S</a:t>
            </a:r>
            <a:r>
              <a:rPr lang="en-US" sz="2000" b="0" baseline="-25000" dirty="0"/>
              <a:t>N</a:t>
            </a:r>
            <a:r>
              <a:rPr lang="en-US" sz="2000" b="0" i="0" dirty="0"/>
              <a:t>) of </a:t>
            </a:r>
            <a:r>
              <a:rPr lang="en-US" sz="2000" b="0" dirty="0"/>
              <a:t>N</a:t>
            </a:r>
            <a:r>
              <a:rPr lang="en-US" sz="2000" b="0" i="0" dirty="0"/>
              <a:t> independent random variables </a:t>
            </a:r>
            <a:r>
              <a:rPr lang="en-US" sz="2000" b="0" i="0" dirty="0">
                <a:solidFill>
                  <a:srgbClr val="008000"/>
                </a:solidFill>
              </a:rPr>
              <a:t>identically distributed</a:t>
            </a:r>
            <a:r>
              <a:rPr lang="en-US" sz="2400" b="0" i="0" dirty="0"/>
              <a:t> </a:t>
            </a:r>
            <a:r>
              <a:rPr lang="en-US" sz="2000" b="0" i="0" dirty="0"/>
              <a:t>(according to </a:t>
            </a:r>
            <a:r>
              <a:rPr lang="en-US" sz="2000" b="0" dirty="0">
                <a:solidFill>
                  <a:srgbClr val="A50021"/>
                </a:solidFill>
              </a:rPr>
              <a:t>any</a:t>
            </a:r>
            <a:r>
              <a:rPr lang="en-US" sz="2000" b="0" i="0" dirty="0"/>
              <a:t> distribution with mean and variance </a:t>
            </a:r>
            <a:r>
              <a:rPr lang="en-US" sz="2000" b="0" i="0" dirty="0">
                <a:cs typeface="Arial" pitchFamily="34" charset="0"/>
              </a:rPr>
              <a:t>≠ ∞</a:t>
            </a:r>
            <a:r>
              <a:rPr lang="en-US" sz="2000" b="0" i="0" dirty="0"/>
              <a:t>) </a:t>
            </a:r>
            <a:r>
              <a:rPr lang="en-US" sz="2000" b="0" i="0" dirty="0">
                <a:solidFill>
                  <a:srgbClr val="008000"/>
                </a:solidFill>
              </a:rPr>
              <a:t>tends to a normal distribution</a:t>
            </a:r>
            <a:r>
              <a:rPr lang="en-US" sz="2000" b="0" i="0" dirty="0"/>
              <a:t> with mean      </a:t>
            </a:r>
            <a:r>
              <a:rPr lang="en-US" sz="2000" b="0" i="0" dirty="0" smtClean="0"/>
              <a:t>and </a:t>
            </a:r>
            <a:r>
              <a:rPr lang="en-US" sz="2000" b="0" i="0" dirty="0"/>
              <a:t>variance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54351" y="4243388"/>
          <a:ext cx="301625" cy="323850"/>
        </p:xfrm>
        <a:graphic>
          <a:graphicData uri="http://schemas.openxmlformats.org/presentationml/2006/ole">
            <p:oleObj spid="_x0000_s1788931" name="Equation" r:id="rId4" imgW="164880" imgH="177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45423" y="4224338"/>
          <a:ext cx="758825" cy="414337"/>
        </p:xfrm>
        <a:graphic>
          <a:graphicData uri="http://schemas.openxmlformats.org/presentationml/2006/ole">
            <p:oleObj spid="_x0000_s1788932" name="Equation" r:id="rId5" imgW="41904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17600" y="4965700"/>
          <a:ext cx="6675438" cy="815975"/>
        </p:xfrm>
        <a:graphic>
          <a:graphicData uri="http://schemas.openxmlformats.org/presentationml/2006/ole">
            <p:oleObj spid="_x0000_s1788933" name="Equation" r:id="rId6" imgW="3327120" imgH="40608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MC Mathematical foundation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1036638"/>
            <a:ext cx="8231832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Central Limit Theorem is the mathematical foundation of the Monte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Carlo method. In words: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1844824"/>
            <a:ext cx="6019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i="0" dirty="0"/>
              <a:t>Given any observable </a:t>
            </a:r>
            <a:r>
              <a:rPr lang="en-US" sz="2000" b="0" dirty="0"/>
              <a:t>A, </a:t>
            </a:r>
            <a:r>
              <a:rPr lang="en-US" sz="2000" b="0" i="0" dirty="0"/>
              <a:t>that can be expressed as the result of a convolution of random processes, the average value of </a:t>
            </a:r>
            <a:r>
              <a:rPr lang="en-US" sz="2000" b="0" dirty="0"/>
              <a:t>A</a:t>
            </a:r>
            <a:r>
              <a:rPr lang="en-US" sz="2000" b="0" i="0" dirty="0"/>
              <a:t> can be obtained by sampling many values of </a:t>
            </a:r>
            <a:r>
              <a:rPr lang="en-US" sz="2000" b="0" dirty="0"/>
              <a:t>A</a:t>
            </a:r>
            <a:r>
              <a:rPr lang="en-US" sz="2000" b="0" i="0" dirty="0"/>
              <a:t> according to the probability distributions of the random processes.</a:t>
            </a:r>
          </a:p>
          <a:p>
            <a:pPr>
              <a:spcBef>
                <a:spcPct val="50000"/>
              </a:spcBef>
            </a:pPr>
            <a:endParaRPr lang="en-US" sz="2000" b="0" i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1828800"/>
            <a:ext cx="6096000" cy="1981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4038600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 dirty="0"/>
              <a:t>MC is indeed </a:t>
            </a:r>
            <a:r>
              <a:rPr lang="en-US" sz="2000" b="0" i="0" dirty="0">
                <a:solidFill>
                  <a:srgbClr val="A50021"/>
                </a:solidFill>
              </a:rPr>
              <a:t>an integration method</a:t>
            </a:r>
            <a:r>
              <a:rPr lang="en-US" sz="2000" b="0" i="0" dirty="0"/>
              <a:t> that allows to solve multi-dimensional integrals by sampling from a suitable stochastic distribution.</a:t>
            </a:r>
          </a:p>
          <a:p>
            <a:pPr>
              <a:spcBef>
                <a:spcPct val="50000"/>
              </a:spcBef>
            </a:pPr>
            <a:r>
              <a:rPr lang="en-US" sz="2000" b="0" i="0" dirty="0"/>
              <a:t>The accuracy of MC estimator depends on the number of samples:</a:t>
            </a:r>
          </a:p>
          <a:p>
            <a:pPr>
              <a:spcBef>
                <a:spcPct val="50000"/>
              </a:spcBef>
            </a:pPr>
            <a:endParaRPr lang="en-US" sz="2000" b="0" i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33601" y="5517232"/>
          <a:ext cx="1414463" cy="841375"/>
        </p:xfrm>
        <a:graphic>
          <a:graphicData uri="http://schemas.openxmlformats.org/presentationml/2006/ole">
            <p:oleObj spid="_x0000_s1789954" name="Equation" r:id="rId3" imgW="6728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 </a:t>
            </a:r>
            <a:r>
              <a:rPr kumimoji="0" lang="en-US" altLang="ja-JP" sz="3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    </a:t>
            </a:r>
            <a:r>
              <a:rPr kumimoji="0" lang="en-US" altLang="ja-JP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Integration? Or </a:t>
            </a:r>
            <a:r>
              <a:rPr lang="en-US" altLang="ja-JP" sz="3600" kern="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s</a:t>
            </a:r>
            <a:r>
              <a:rPr kumimoji="0" lang="en-US" altLang="ja-JP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imulation</a:t>
            </a: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?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219200"/>
            <a:ext cx="8902700" cy="4525963"/>
          </a:xfrm>
          <a:prstGeom prst="rect">
            <a:avLst/>
          </a:prstGeom>
          <a:noFill/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7584" y="1052736"/>
            <a:ext cx="7859216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50000"/>
              </a:spcAft>
            </a:pPr>
            <a:r>
              <a:rPr lang="en-US" sz="2400" b="0" i="0" dirty="0" smtClean="0"/>
              <a:t>Why, then, is MC often considered a </a:t>
            </a:r>
            <a:r>
              <a:rPr lang="en-US" sz="2400" b="0" i="0" u="sng" dirty="0" smtClean="0"/>
              <a:t>simulation</a:t>
            </a:r>
            <a:r>
              <a:rPr lang="en-US" sz="2400" b="0" i="0" dirty="0" smtClean="0"/>
              <a:t> technique?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8000"/>
              </a:buClr>
              <a:buSzPct val="160000"/>
              <a:buFontTx/>
              <a:buChar char="•"/>
            </a:pPr>
            <a:r>
              <a:rPr lang="en-US" sz="2400" b="0" i="0" dirty="0" smtClean="0"/>
              <a:t> Originally, </a:t>
            </a:r>
            <a:r>
              <a:rPr lang="en-US" sz="2400" dirty="0" smtClean="0"/>
              <a:t>the Monte Carlo method</a:t>
            </a:r>
            <a:r>
              <a:rPr lang="en-US" sz="2400" b="0" i="0" dirty="0" smtClean="0">
                <a:solidFill>
                  <a:srgbClr val="008000"/>
                </a:solidFill>
              </a:rPr>
              <a:t> was not a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8000"/>
              </a:buClr>
              <a:buSzPct val="160000"/>
            </a:pPr>
            <a:r>
              <a:rPr lang="en-US" sz="2400" dirty="0" smtClean="0">
                <a:solidFill>
                  <a:srgbClr val="008000"/>
                </a:solidFill>
              </a:rPr>
              <a:t>   </a:t>
            </a:r>
            <a:r>
              <a:rPr lang="en-US" sz="2400" b="0" i="0" dirty="0" smtClean="0">
                <a:solidFill>
                  <a:srgbClr val="008000"/>
                </a:solidFill>
              </a:rPr>
              <a:t>simulation method</a:t>
            </a:r>
            <a:r>
              <a:rPr lang="en-US" sz="2400" b="0" i="0" dirty="0" smtClean="0"/>
              <a:t>, but a device </a:t>
            </a:r>
            <a:r>
              <a:rPr lang="en-US" sz="2400" b="0" dirty="0" smtClean="0">
                <a:solidFill>
                  <a:srgbClr val="A50021"/>
                </a:solidFill>
              </a:rPr>
              <a:t>to solve a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8000"/>
              </a:buClr>
              <a:buSzPct val="160000"/>
            </a:pPr>
            <a:r>
              <a:rPr lang="en-US" sz="2400" dirty="0" smtClean="0">
                <a:solidFill>
                  <a:srgbClr val="A50021"/>
                </a:solidFill>
              </a:rPr>
              <a:t>   </a:t>
            </a:r>
            <a:r>
              <a:rPr lang="en-US" sz="2400" b="0" dirty="0" smtClean="0">
                <a:solidFill>
                  <a:srgbClr val="A50021"/>
                </a:solidFill>
              </a:rPr>
              <a:t>multidimensional </a:t>
            </a:r>
            <a:r>
              <a:rPr lang="en-US" sz="2400" b="0" dirty="0" err="1" smtClean="0">
                <a:solidFill>
                  <a:srgbClr val="A50021"/>
                </a:solidFill>
              </a:rPr>
              <a:t>integro</a:t>
            </a:r>
            <a:r>
              <a:rPr lang="en-US" sz="2400" b="0" dirty="0" smtClean="0">
                <a:solidFill>
                  <a:srgbClr val="A50021"/>
                </a:solidFill>
              </a:rPr>
              <a:t>-differential equation</a:t>
            </a:r>
            <a:r>
              <a:rPr lang="en-US" sz="2400" b="0" dirty="0" smtClean="0"/>
              <a:t> </a:t>
            </a:r>
            <a:r>
              <a:rPr lang="en-US" sz="2400" b="0" i="0" dirty="0" smtClean="0"/>
              <a:t>by 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8000"/>
              </a:buClr>
              <a:buSzPct val="160000"/>
            </a:pPr>
            <a:r>
              <a:rPr lang="en-US" sz="2400" dirty="0" smtClean="0"/>
              <a:t>   </a:t>
            </a:r>
            <a:r>
              <a:rPr lang="en-US" sz="2400" b="0" i="0" dirty="0" smtClean="0"/>
              <a:t>building a </a:t>
            </a:r>
            <a:r>
              <a:rPr lang="en-US" sz="2400" b="0" i="0" dirty="0" smtClean="0">
                <a:solidFill>
                  <a:srgbClr val="008000"/>
                </a:solidFill>
              </a:rPr>
              <a:t>stochastic process</a:t>
            </a:r>
            <a:r>
              <a:rPr lang="en-US" sz="2400" b="0" i="0" dirty="0" smtClean="0"/>
              <a:t> such that some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8000"/>
              </a:buClr>
              <a:buSzPct val="160000"/>
            </a:pPr>
            <a:r>
              <a:rPr lang="en-US" sz="2400" dirty="0" smtClean="0"/>
              <a:t>   </a:t>
            </a:r>
            <a:r>
              <a:rPr lang="en-US" sz="2400" b="0" i="0" dirty="0" smtClean="0"/>
              <a:t>parameters of the resulting distributions would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8000"/>
              </a:buClr>
              <a:buSzPct val="160000"/>
            </a:pPr>
            <a:r>
              <a:rPr lang="en-US" sz="2400" dirty="0" smtClean="0"/>
              <a:t>   </a:t>
            </a:r>
            <a:r>
              <a:rPr lang="en-US" sz="2400" b="0" i="0" dirty="0" smtClean="0"/>
              <a:t>satisfy that equation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8000"/>
              </a:buClr>
              <a:buSzPct val="160000"/>
              <a:buFontTx/>
              <a:buChar char="•"/>
            </a:pPr>
            <a:r>
              <a:rPr lang="en-US" sz="2400" b="0" i="0" dirty="0" smtClean="0"/>
              <a:t> </a:t>
            </a:r>
            <a:r>
              <a:rPr lang="en-US" sz="2400" b="0" i="0" dirty="0"/>
              <a:t>The equation itself </a:t>
            </a:r>
            <a:r>
              <a:rPr lang="en-US" sz="2400" b="0" i="0" dirty="0">
                <a:solidFill>
                  <a:srgbClr val="008000"/>
                </a:solidFill>
              </a:rPr>
              <a:t>did not necessarily refer to a </a:t>
            </a:r>
            <a:endParaRPr lang="en-US" sz="2400" b="0" i="0" dirty="0" smtClean="0">
              <a:solidFill>
                <a:srgbClr val="008000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8000"/>
              </a:buClr>
              <a:buSzPct val="160000"/>
            </a:pPr>
            <a:r>
              <a:rPr lang="en-US" sz="2400" dirty="0" smtClean="0">
                <a:solidFill>
                  <a:srgbClr val="008000"/>
                </a:solidFill>
              </a:rPr>
              <a:t>   </a:t>
            </a:r>
            <a:r>
              <a:rPr lang="en-US" sz="2400" b="0" i="0" dirty="0" smtClean="0">
                <a:solidFill>
                  <a:srgbClr val="008000"/>
                </a:solidFill>
              </a:rPr>
              <a:t>physical process</a:t>
            </a:r>
            <a:r>
              <a:rPr lang="en-US" sz="2400" b="0" i="0" dirty="0"/>
              <a:t>, and if it did, </a:t>
            </a:r>
            <a:r>
              <a:rPr lang="en-US" sz="2400" b="0" i="0" dirty="0">
                <a:solidFill>
                  <a:srgbClr val="008000"/>
                </a:solidFill>
              </a:rPr>
              <a:t>that process was not </a:t>
            </a:r>
            <a:endParaRPr lang="en-US" sz="2400" b="0" i="0" dirty="0" smtClean="0">
              <a:solidFill>
                <a:srgbClr val="008000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8000"/>
              </a:buClr>
              <a:buSzPct val="160000"/>
            </a:pPr>
            <a:r>
              <a:rPr lang="en-US" sz="2400" dirty="0" smtClean="0">
                <a:solidFill>
                  <a:srgbClr val="008000"/>
                </a:solidFill>
              </a:rPr>
              <a:t>   </a:t>
            </a:r>
            <a:r>
              <a:rPr lang="en-US" sz="2400" b="0" i="0" dirty="0" smtClean="0">
                <a:solidFill>
                  <a:srgbClr val="008000"/>
                </a:solidFill>
              </a:rPr>
              <a:t>necessarily stochastic</a:t>
            </a:r>
            <a:endParaRPr lang="en-US" sz="2400" b="0" i="0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en-US" sz="2400" b="0" i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       </a:t>
            </a: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The Monte Carlo method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219200"/>
            <a:ext cx="8902700" cy="4525963"/>
          </a:xfrm>
          <a:prstGeom prst="rect">
            <a:avLst/>
          </a:prstGeom>
          <a:noFill/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8688" y="1027113"/>
            <a:ext cx="83058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50000"/>
              </a:spcAft>
            </a:pPr>
            <a:r>
              <a:rPr lang="en-US" sz="2400" b="0" i="0" dirty="0"/>
              <a:t>Invented by John von Neumann, Stanislaw </a:t>
            </a:r>
            <a:r>
              <a:rPr lang="en-US" sz="2400" b="0" i="0" dirty="0" err="1"/>
              <a:t>Ulam</a:t>
            </a:r>
            <a:r>
              <a:rPr lang="en-US" sz="2400" b="0" i="0" dirty="0"/>
              <a:t> and  Nicholas Metropolis (who gave it its name), and  independently by </a:t>
            </a:r>
            <a:r>
              <a:rPr lang="en-US" sz="2400" b="0" i="0" dirty="0" err="1"/>
              <a:t>Enrico</a:t>
            </a:r>
            <a:r>
              <a:rPr lang="en-US" sz="2400" b="0" i="0" dirty="0"/>
              <a:t> Fermi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8000"/>
              </a:buClr>
              <a:buSzPct val="160000"/>
            </a:pPr>
            <a:endParaRPr lang="en-US" sz="2400" b="0" i="0" dirty="0">
              <a:solidFill>
                <a:srgbClr val="008000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" y="2590800"/>
            <a:ext cx="8528050" cy="2771775"/>
            <a:chOff x="144" y="126"/>
            <a:chExt cx="5372" cy="1746"/>
          </a:xfrm>
        </p:grpSpPr>
        <p:pic>
          <p:nvPicPr>
            <p:cNvPr id="7" name="Picture 8" descr="Nicholas_Metropolis_cropp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44"/>
              <a:ext cx="11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Stanislaw Ula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144"/>
              <a:ext cx="1347" cy="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VonNeuman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142"/>
              <a:ext cx="1503" cy="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ferm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6" y="126"/>
              <a:ext cx="1100" cy="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04800" y="5410200"/>
            <a:ext cx="811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/>
              <a:t>N. Metropolis            S. Ulam                 J. von Neumann          E. Fermi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ChangeArrowheads="1"/>
          </p:cNvSpPr>
          <p:nvPr/>
        </p:nvSpPr>
        <p:spPr bwMode="auto">
          <a:xfrm>
            <a:off x="7620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Overview:</a:t>
            </a: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43011" name="Text Box 16"/>
          <p:cNvSpPr txBox="1">
            <a:spLocks noChangeArrowheads="1"/>
          </p:cNvSpPr>
          <p:nvPr/>
        </p:nvSpPr>
        <p:spPr bwMode="auto">
          <a:xfrm>
            <a:off x="611188" y="1052736"/>
            <a:ext cx="8243887" cy="60170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solidFill>
                  <a:srgbClr val="CC0000"/>
                </a:solidFill>
              </a:rPr>
              <a:t>General concepts:</a:t>
            </a: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</a:rPr>
              <a:t>Phase space </a:t>
            </a: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</a:rPr>
              <a:t>The Boltzmann equation</a:t>
            </a: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</a:rPr>
              <a:t>Monte Carlo foundations</a:t>
            </a: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</a:rPr>
              <a:t>Simulation vs. integration</a:t>
            </a: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solidFill>
                  <a:srgbClr val="CC0000"/>
                </a:solidFill>
              </a:rPr>
              <a:t>Sampling techniques</a:t>
            </a: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9900"/>
                </a:solidFill>
              </a:rPr>
              <a:t>discrete</a:t>
            </a: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9900"/>
                </a:solidFill>
              </a:rPr>
              <a:t>by inversion</a:t>
            </a: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9900"/>
                </a:solidFill>
              </a:rPr>
              <a:t>by rejection</a:t>
            </a:r>
            <a:endParaRPr lang="en-US" sz="2000" dirty="0">
              <a:solidFill>
                <a:srgbClr val="008080"/>
              </a:solidFill>
            </a:endParaRP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solidFill>
                  <a:srgbClr val="CC0000"/>
                </a:solidFill>
              </a:rPr>
              <a:t>Results and Errors:</a:t>
            </a: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Statistical errors (single histories, batches)</a:t>
            </a:r>
          </a:p>
          <a:p>
            <a:pPr marL="346075" indent="-3460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Figure of merit</a:t>
            </a:r>
          </a:p>
          <a:p>
            <a:pPr marL="346075" indent="-346075">
              <a:lnSpc>
                <a:spcPct val="90000"/>
              </a:lnSpc>
              <a:buClr>
                <a:srgbClr val="008080"/>
              </a:buClr>
              <a:buFont typeface="Wingdings" pitchFamily="2" charset="2"/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346075" indent="-346075">
              <a:lnSpc>
                <a:spcPct val="90000"/>
              </a:lnSpc>
              <a:buClr>
                <a:srgbClr val="008080"/>
              </a:buClr>
              <a:buFont typeface="Wingdings" pitchFamily="2" charset="2"/>
              <a:buNone/>
            </a:pPr>
            <a:endParaRPr lang="en-US" sz="2000" dirty="0">
              <a:solidFill>
                <a:srgbClr val="009900"/>
              </a:solidFill>
            </a:endParaRPr>
          </a:p>
          <a:p>
            <a:pPr marL="346075" indent="-346075">
              <a:lnSpc>
                <a:spcPct val="90000"/>
              </a:lnSpc>
              <a:buClr>
                <a:srgbClr val="008080"/>
              </a:buClr>
              <a:buFont typeface="Wingdings" pitchFamily="2" charset="2"/>
              <a:buNone/>
            </a:pPr>
            <a:endParaRPr lang="en-US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 txBox="1">
            <a:spLocks/>
          </p:cNvSpPr>
          <p:nvPr/>
        </p:nvSpPr>
        <p:spPr>
          <a:xfrm>
            <a:off x="2836863" y="6153150"/>
            <a:ext cx="3944937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" name="Picture 14" descr="Eniac2"/>
          <p:cNvPicPr>
            <a:picLocks noChangeAspect="1" noChangeArrowheads="1"/>
          </p:cNvPicPr>
          <p:nvPr/>
        </p:nvPicPr>
        <p:blipFill>
          <a:blip r:embed="rId2" cstate="print"/>
          <a:srcRect t="13852"/>
          <a:stretch>
            <a:fillRect/>
          </a:stretch>
        </p:blipFill>
        <p:spPr bwMode="auto">
          <a:xfrm>
            <a:off x="381000" y="228600"/>
            <a:ext cx="8410575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981200" y="5867400"/>
            <a:ext cx="609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i="0"/>
              <a:t>The ENIAC</a:t>
            </a:r>
          </a:p>
          <a:p>
            <a:pPr algn="ctr">
              <a:spcBef>
                <a:spcPct val="20000"/>
              </a:spcBef>
            </a:pPr>
            <a:r>
              <a:rPr lang="en-US" sz="2000" b="0" i="0"/>
              <a:t>Electronic Numerical Integrator And Computer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        </a:t>
            </a: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Simulation: </a:t>
            </a:r>
            <a:r>
              <a:rPr lang="en-US" altLang="ja-JP" sz="3600" kern="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i</a:t>
            </a: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n special cases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219200"/>
            <a:ext cx="8902700" cy="4525963"/>
          </a:xfrm>
          <a:prstGeom prst="rect">
            <a:avLst/>
          </a:prstGeom>
          <a:noFill/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1263062"/>
            <a:ext cx="7992888" cy="475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buClr>
                <a:srgbClr val="008000"/>
              </a:buClr>
              <a:buSzPct val="160000"/>
              <a:buFontTx/>
              <a:buChar char="•"/>
            </a:pPr>
            <a:r>
              <a:rPr lang="en-US" sz="2800" b="0" i="0" dirty="0"/>
              <a:t> </a:t>
            </a:r>
            <a:r>
              <a:rPr lang="en-US" sz="2400" b="0" i="0" dirty="0"/>
              <a:t>It was soon realized, however, that when the 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8000"/>
              </a:buClr>
              <a:buSzPct val="160000"/>
            </a:pPr>
            <a:r>
              <a:rPr lang="en-US" sz="2400" b="0" i="0" dirty="0"/>
              <a:t>   method was applied to an equation describing a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8000"/>
              </a:buClr>
              <a:buSzPct val="160000"/>
            </a:pPr>
            <a:r>
              <a:rPr lang="en-US" sz="2400" b="0" i="0" dirty="0"/>
              <a:t>   physical stochastic process, such as neutron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8000"/>
              </a:buClr>
              <a:buSzPct val="160000"/>
            </a:pPr>
            <a:r>
              <a:rPr lang="en-US" sz="2400" b="0" i="0" dirty="0"/>
              <a:t>   diffusion, </a:t>
            </a:r>
            <a:r>
              <a:rPr lang="en-US" sz="2400" b="0" i="0" dirty="0">
                <a:solidFill>
                  <a:srgbClr val="A50021"/>
                </a:solidFill>
              </a:rPr>
              <a:t>the model</a:t>
            </a:r>
            <a:r>
              <a:rPr lang="en-US" sz="2400" b="0" i="0" dirty="0"/>
              <a:t> (in this case a random walk)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8000"/>
              </a:buClr>
              <a:buSzPct val="160000"/>
            </a:pPr>
            <a:r>
              <a:rPr lang="en-US" sz="2400" b="0" i="0" dirty="0"/>
              <a:t>   </a:t>
            </a:r>
            <a:r>
              <a:rPr lang="en-US" sz="2400" b="0" i="0" dirty="0">
                <a:solidFill>
                  <a:srgbClr val="A50021"/>
                </a:solidFill>
              </a:rPr>
              <a:t>could be identified with the process itself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8000"/>
              </a:buClr>
              <a:buSzPct val="160000"/>
              <a:buFontTx/>
              <a:buChar char="•"/>
            </a:pPr>
            <a:r>
              <a:rPr lang="en-US" sz="2400" b="0" i="0" dirty="0"/>
              <a:t> In these cases the method (</a:t>
            </a:r>
            <a:r>
              <a:rPr lang="en-US" sz="2400" b="0" i="0" dirty="0">
                <a:solidFill>
                  <a:srgbClr val="008000"/>
                </a:solidFill>
              </a:rPr>
              <a:t>analog Monte Carlo</a:t>
            </a:r>
            <a:r>
              <a:rPr lang="en-US" sz="2400" b="0" i="0" dirty="0"/>
              <a:t>)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8000"/>
              </a:buClr>
              <a:buSzPct val="160000"/>
            </a:pPr>
            <a:r>
              <a:rPr lang="en-US" sz="2400" b="0" i="0" dirty="0"/>
              <a:t>   has become known as a </a:t>
            </a:r>
            <a:r>
              <a:rPr lang="en-US" sz="2400" b="0" dirty="0">
                <a:solidFill>
                  <a:srgbClr val="008000"/>
                </a:solidFill>
              </a:rPr>
              <a:t>simulation</a:t>
            </a:r>
            <a:r>
              <a:rPr lang="en-US" sz="2400" b="0" i="0" dirty="0"/>
              <a:t> technique,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8000"/>
              </a:buClr>
              <a:buSzPct val="160000"/>
            </a:pPr>
            <a:r>
              <a:rPr lang="en-US" sz="2400" b="0" i="0" dirty="0"/>
              <a:t>   since </a:t>
            </a:r>
            <a:r>
              <a:rPr lang="en-US" sz="2400" b="0" i="0" dirty="0">
                <a:solidFill>
                  <a:srgbClr val="A50021"/>
                </a:solidFill>
              </a:rPr>
              <a:t>every step of the model corresponds to an 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8000"/>
              </a:buClr>
              <a:buSzPct val="160000"/>
            </a:pPr>
            <a:r>
              <a:rPr lang="en-US" sz="2400" b="0" i="0" dirty="0">
                <a:solidFill>
                  <a:srgbClr val="A50021"/>
                </a:solidFill>
              </a:rPr>
              <a:t>   identical step in the simulated process</a:t>
            </a:r>
          </a:p>
          <a:p>
            <a:pPr>
              <a:spcBef>
                <a:spcPct val="50000"/>
              </a:spcBef>
            </a:pPr>
            <a:endParaRPr lang="en-US" sz="2800" b="0" i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Particle transport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919261"/>
            <a:ext cx="821913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transport is a typical physical process described by probabilities (cross sections = interaction probabilities per unit distance)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 it lends itself naturally to be simulated by Monte Carlo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applications, especially in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energy physics and medicine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are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simulations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where the history of each particle (trajectory, interactions) is reproduced in detail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 in other types of application, typically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shielding design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user is interested only in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expectation values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some quantities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fluence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at some space point or region, which are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calculated as solutions of a mathematical equation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equation (the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Boltzmann equation)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describes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distribution of particles in phase space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therefore does indeed represent a physical stochastic process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in order to estimate the desired expectation values it is not necessary that the Monte Carlo process be identical to it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Integration without simulation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980728"/>
            <a:ext cx="821913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many cases,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more efficient to replace the actual process by a different one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resulting in the same average values but built by sampling from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 distributions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Such a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biased process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if based on mathematically correct variance reduction techniques,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converges to the same expectation values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the unbiased 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it cannot provide information about the higher moments of statistical distributions (fluctuations and correlations)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addition, the faster convergence in some user-privileged regions of phase space is compensated by a slower convergence elsewhere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Analog Monte Carlo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371600"/>
            <a:ext cx="8303840" cy="42211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Monte Carlo calculation, not only the mean of the contributions converges to the mean of the actual distribution, but also the variance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moments of higher order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3600" y="2667000"/>
          <a:ext cx="4113213" cy="1697038"/>
        </p:xfrm>
        <a:graphic>
          <a:graphicData uri="http://schemas.openxmlformats.org/presentationml/2006/ole">
            <p:oleObj spid="_x0000_s1818626" name="Equation" r:id="rId3" imgW="1815840" imgH="749160" progId="Equation.3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4784725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 dirty="0"/>
              <a:t>Then, partial distributions, fluctuations and correlations are all faithfully reproduced: in this case (and in this case only!) we have a real </a:t>
            </a:r>
            <a:r>
              <a:rPr lang="en-US" sz="2400" b="0" i="0" dirty="0">
                <a:solidFill>
                  <a:srgbClr val="008000"/>
                </a:solidFill>
              </a:rPr>
              <a:t>simulation</a:t>
            </a:r>
            <a:endParaRPr lang="en-US" sz="2400" b="0" i="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192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Random sampling: the key to Monte Carlo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066800"/>
            <a:ext cx="829114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central problem of the Monte Carlo method: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a Probability Density Function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f(x)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generate a sample of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distributed according to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f(x)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multidimensional)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512" y="4566027"/>
            <a:ext cx="88569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0" dirty="0">
                <a:solidFill>
                  <a:srgbClr val="A50021"/>
                </a:solidFill>
              </a:rPr>
              <a:t>The use of random sampling techniques is the distinctive feature of Monte Carlo</a:t>
            </a:r>
          </a:p>
          <a:p>
            <a:pPr>
              <a:spcBef>
                <a:spcPct val="50000"/>
              </a:spcBef>
            </a:pPr>
            <a:r>
              <a:rPr lang="en-US" sz="1800" b="0" i="0" dirty="0"/>
              <a:t>Solving the integral Boltzmann transport equation by Monte Carlo consists of: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sz="1800" b="0" i="0" dirty="0"/>
              <a:t> </a:t>
            </a:r>
            <a:r>
              <a:rPr lang="en-US" sz="1800" b="0" i="0" dirty="0">
                <a:solidFill>
                  <a:srgbClr val="008000"/>
                </a:solidFill>
              </a:rPr>
              <a:t>Geometry and material</a:t>
            </a:r>
            <a:r>
              <a:rPr lang="en-US" sz="1800" b="0" i="0" dirty="0"/>
              <a:t> description of the problem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sz="1800" b="0" i="0" dirty="0"/>
              <a:t> </a:t>
            </a:r>
            <a:r>
              <a:rPr lang="en-US" sz="1800" b="0" i="0" dirty="0">
                <a:solidFill>
                  <a:srgbClr val="008000"/>
                </a:solidFill>
              </a:rPr>
              <a:t>Random sampling</a:t>
            </a:r>
            <a:r>
              <a:rPr lang="en-US" sz="1800" b="0" i="0" dirty="0"/>
              <a:t> from probability distributions of the outcome of physical </a:t>
            </a:r>
            <a:r>
              <a:rPr lang="en-US" sz="1800" b="0" i="0" dirty="0" smtClean="0"/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8000"/>
              </a:buClr>
              <a:buSzPct val="150000"/>
            </a:pPr>
            <a:r>
              <a:rPr lang="en-US" dirty="0" smtClean="0"/>
              <a:t>   </a:t>
            </a:r>
            <a:r>
              <a:rPr lang="en-US" sz="1800" b="0" i="0" dirty="0" smtClean="0"/>
              <a:t>events </a:t>
            </a:r>
            <a:endParaRPr lang="en-US" sz="1800" b="0" i="0" dirty="0"/>
          </a:p>
        </p:txBody>
      </p: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1619672" y="2205038"/>
            <a:ext cx="4820816" cy="2497137"/>
            <a:chOff x="937" y="1510"/>
            <a:chExt cx="3037" cy="1573"/>
          </a:xfrm>
        </p:grpSpPr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1383" y="1578"/>
              <a:ext cx="2586" cy="1217"/>
            </a:xfrm>
            <a:custGeom>
              <a:avLst/>
              <a:gdLst>
                <a:gd name="T0" fmla="*/ 0 w 2586"/>
                <a:gd name="T1" fmla="*/ 1217 h 1217"/>
                <a:gd name="T2" fmla="*/ 91 w 2586"/>
                <a:gd name="T3" fmla="*/ 1172 h 1217"/>
                <a:gd name="T4" fmla="*/ 272 w 2586"/>
                <a:gd name="T5" fmla="*/ 990 h 1217"/>
                <a:gd name="T6" fmla="*/ 454 w 2586"/>
                <a:gd name="T7" fmla="*/ 627 h 1217"/>
                <a:gd name="T8" fmla="*/ 771 w 2586"/>
                <a:gd name="T9" fmla="*/ 491 h 1217"/>
                <a:gd name="T10" fmla="*/ 1089 w 2586"/>
                <a:gd name="T11" fmla="*/ 491 h 1217"/>
                <a:gd name="T12" fmla="*/ 1406 w 2586"/>
                <a:gd name="T13" fmla="*/ 219 h 1217"/>
                <a:gd name="T14" fmla="*/ 1497 w 2586"/>
                <a:gd name="T15" fmla="*/ 38 h 1217"/>
                <a:gd name="T16" fmla="*/ 1633 w 2586"/>
                <a:gd name="T17" fmla="*/ 38 h 1217"/>
                <a:gd name="T18" fmla="*/ 1769 w 2586"/>
                <a:gd name="T19" fmla="*/ 264 h 1217"/>
                <a:gd name="T20" fmla="*/ 1905 w 2586"/>
                <a:gd name="T21" fmla="*/ 401 h 1217"/>
                <a:gd name="T22" fmla="*/ 2087 w 2586"/>
                <a:gd name="T23" fmla="*/ 854 h 1217"/>
                <a:gd name="T24" fmla="*/ 2313 w 2586"/>
                <a:gd name="T25" fmla="*/ 1081 h 1217"/>
                <a:gd name="T26" fmla="*/ 2450 w 2586"/>
                <a:gd name="T27" fmla="*/ 1172 h 1217"/>
                <a:gd name="T28" fmla="*/ 2586 w 2586"/>
                <a:gd name="T29" fmla="*/ 1217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86"/>
                <a:gd name="T46" fmla="*/ 0 h 1217"/>
                <a:gd name="T47" fmla="*/ 2586 w 2586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86" h="1217">
                  <a:moveTo>
                    <a:pt x="0" y="1217"/>
                  </a:moveTo>
                  <a:cubicBezTo>
                    <a:pt x="23" y="1213"/>
                    <a:pt x="46" y="1210"/>
                    <a:pt x="91" y="1172"/>
                  </a:cubicBezTo>
                  <a:cubicBezTo>
                    <a:pt x="136" y="1134"/>
                    <a:pt x="212" y="1081"/>
                    <a:pt x="272" y="990"/>
                  </a:cubicBezTo>
                  <a:cubicBezTo>
                    <a:pt x="332" y="899"/>
                    <a:pt x="371" y="710"/>
                    <a:pt x="454" y="627"/>
                  </a:cubicBezTo>
                  <a:cubicBezTo>
                    <a:pt x="537" y="544"/>
                    <a:pt x="665" y="514"/>
                    <a:pt x="771" y="491"/>
                  </a:cubicBezTo>
                  <a:cubicBezTo>
                    <a:pt x="877" y="468"/>
                    <a:pt x="983" y="536"/>
                    <a:pt x="1089" y="491"/>
                  </a:cubicBezTo>
                  <a:cubicBezTo>
                    <a:pt x="1195" y="446"/>
                    <a:pt x="1338" y="294"/>
                    <a:pt x="1406" y="219"/>
                  </a:cubicBezTo>
                  <a:cubicBezTo>
                    <a:pt x="1474" y="144"/>
                    <a:pt x="1459" y="68"/>
                    <a:pt x="1497" y="38"/>
                  </a:cubicBezTo>
                  <a:cubicBezTo>
                    <a:pt x="1535" y="8"/>
                    <a:pt x="1588" y="0"/>
                    <a:pt x="1633" y="38"/>
                  </a:cubicBezTo>
                  <a:cubicBezTo>
                    <a:pt x="1678" y="76"/>
                    <a:pt x="1724" y="204"/>
                    <a:pt x="1769" y="264"/>
                  </a:cubicBezTo>
                  <a:cubicBezTo>
                    <a:pt x="1814" y="324"/>
                    <a:pt x="1852" y="303"/>
                    <a:pt x="1905" y="401"/>
                  </a:cubicBezTo>
                  <a:cubicBezTo>
                    <a:pt x="1958" y="499"/>
                    <a:pt x="2019" y="741"/>
                    <a:pt x="2087" y="854"/>
                  </a:cubicBezTo>
                  <a:cubicBezTo>
                    <a:pt x="2155" y="967"/>
                    <a:pt x="2253" y="1028"/>
                    <a:pt x="2313" y="1081"/>
                  </a:cubicBezTo>
                  <a:cubicBezTo>
                    <a:pt x="2373" y="1134"/>
                    <a:pt x="2405" y="1149"/>
                    <a:pt x="2450" y="1172"/>
                  </a:cubicBezTo>
                  <a:cubicBezTo>
                    <a:pt x="2495" y="1195"/>
                    <a:pt x="2540" y="1206"/>
                    <a:pt x="2586" y="1217"/>
                  </a:cubicBezTo>
                </a:path>
              </a:pathLst>
            </a:custGeom>
            <a:noFill/>
            <a:ln w="31750">
              <a:solidFill>
                <a:srgbClr val="CC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1383" y="2795"/>
              <a:ext cx="2586" cy="0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V="1">
              <a:off x="1383" y="1525"/>
              <a:ext cx="0" cy="1270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937" y="1510"/>
              <a:ext cx="351" cy="212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CC0000"/>
                  </a:solidFill>
                </a:rPr>
                <a:t>f(x)</a:t>
              </a: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782" y="2871"/>
              <a:ext cx="192" cy="212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39" name="Freeform 17"/>
          <p:cNvSpPr>
            <a:spLocks/>
          </p:cNvSpPr>
          <p:nvPr/>
        </p:nvSpPr>
        <p:spPr bwMode="auto">
          <a:xfrm>
            <a:off x="2339975" y="2120900"/>
            <a:ext cx="4032250" cy="2100263"/>
          </a:xfrm>
          <a:custGeom>
            <a:avLst/>
            <a:gdLst>
              <a:gd name="T0" fmla="*/ 0 w 2540"/>
              <a:gd name="T1" fmla="*/ 2147483647 h 1323"/>
              <a:gd name="T2" fmla="*/ 798890216 w 2540"/>
              <a:gd name="T3" fmla="*/ 2147483647 h 1323"/>
              <a:gd name="T4" fmla="*/ 1028223752 w 2540"/>
              <a:gd name="T5" fmla="*/ 2147483647 h 1323"/>
              <a:gd name="T6" fmla="*/ 1486892013 w 2540"/>
              <a:gd name="T7" fmla="*/ 2147483647 h 1323"/>
              <a:gd name="T8" fmla="*/ 2147483647 w 2540"/>
              <a:gd name="T9" fmla="*/ 1963203049 h 1323"/>
              <a:gd name="T10" fmla="*/ 2147483647 w 2540"/>
              <a:gd name="T11" fmla="*/ 1504534275 h 1323"/>
              <a:gd name="T12" fmla="*/ 2147483647 w 2540"/>
              <a:gd name="T13" fmla="*/ 1275199292 h 1323"/>
              <a:gd name="T14" fmla="*/ 2147483647 w 2540"/>
              <a:gd name="T15" fmla="*/ 932458087 h 1323"/>
              <a:gd name="T16" fmla="*/ 2147483647 w 2540"/>
              <a:gd name="T17" fmla="*/ 705643856 h 1323"/>
              <a:gd name="T18" fmla="*/ 2147483647 w 2540"/>
              <a:gd name="T19" fmla="*/ 589716684 h 1323"/>
              <a:gd name="T20" fmla="*/ 2147483647 w 2540"/>
              <a:gd name="T21" fmla="*/ 476310461 h 1323"/>
              <a:gd name="T22" fmla="*/ 2147483647 w 2540"/>
              <a:gd name="T23" fmla="*/ 246975379 h 1323"/>
              <a:gd name="T24" fmla="*/ 2147483647 w 2540"/>
              <a:gd name="T25" fmla="*/ 133569107 h 1323"/>
              <a:gd name="T26" fmla="*/ 2147483647 w 2540"/>
              <a:gd name="T27" fmla="*/ 20161254 h 1323"/>
              <a:gd name="T28" fmla="*/ 2147483647 w 2540"/>
              <a:gd name="T29" fmla="*/ 20161254 h 13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40"/>
              <a:gd name="T46" fmla="*/ 0 h 1323"/>
              <a:gd name="T47" fmla="*/ 2540 w 2540"/>
              <a:gd name="T48" fmla="*/ 1323 h 13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40" h="1323">
                <a:moveTo>
                  <a:pt x="0" y="1323"/>
                </a:moveTo>
                <a:cubicBezTo>
                  <a:pt x="124" y="1308"/>
                  <a:pt x="249" y="1293"/>
                  <a:pt x="317" y="1278"/>
                </a:cubicBezTo>
                <a:cubicBezTo>
                  <a:pt x="385" y="1263"/>
                  <a:pt x="362" y="1262"/>
                  <a:pt x="408" y="1232"/>
                </a:cubicBezTo>
                <a:cubicBezTo>
                  <a:pt x="454" y="1202"/>
                  <a:pt x="484" y="1171"/>
                  <a:pt x="590" y="1096"/>
                </a:cubicBezTo>
                <a:cubicBezTo>
                  <a:pt x="696" y="1021"/>
                  <a:pt x="937" y="862"/>
                  <a:pt x="1043" y="779"/>
                </a:cubicBezTo>
                <a:cubicBezTo>
                  <a:pt x="1149" y="696"/>
                  <a:pt x="1180" y="642"/>
                  <a:pt x="1225" y="597"/>
                </a:cubicBezTo>
                <a:cubicBezTo>
                  <a:pt x="1270" y="552"/>
                  <a:pt x="1285" y="544"/>
                  <a:pt x="1315" y="506"/>
                </a:cubicBezTo>
                <a:cubicBezTo>
                  <a:pt x="1345" y="468"/>
                  <a:pt x="1383" y="407"/>
                  <a:pt x="1406" y="370"/>
                </a:cubicBezTo>
                <a:cubicBezTo>
                  <a:pt x="1429" y="333"/>
                  <a:pt x="1436" y="303"/>
                  <a:pt x="1451" y="280"/>
                </a:cubicBezTo>
                <a:cubicBezTo>
                  <a:pt x="1466" y="257"/>
                  <a:pt x="1474" y="249"/>
                  <a:pt x="1497" y="234"/>
                </a:cubicBezTo>
                <a:cubicBezTo>
                  <a:pt x="1520" y="219"/>
                  <a:pt x="1534" y="212"/>
                  <a:pt x="1587" y="189"/>
                </a:cubicBezTo>
                <a:cubicBezTo>
                  <a:pt x="1640" y="166"/>
                  <a:pt x="1731" y="121"/>
                  <a:pt x="1814" y="98"/>
                </a:cubicBezTo>
                <a:cubicBezTo>
                  <a:pt x="1897" y="75"/>
                  <a:pt x="2003" y="68"/>
                  <a:pt x="2086" y="53"/>
                </a:cubicBezTo>
                <a:cubicBezTo>
                  <a:pt x="2169" y="38"/>
                  <a:pt x="2237" y="16"/>
                  <a:pt x="2313" y="8"/>
                </a:cubicBezTo>
                <a:cubicBezTo>
                  <a:pt x="2389" y="0"/>
                  <a:pt x="2502" y="8"/>
                  <a:pt x="2540" y="8"/>
                </a:cubicBezTo>
              </a:path>
            </a:pathLst>
          </a:custGeom>
          <a:noFill/>
          <a:ln w="317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GB"/>
          </a:p>
        </p:txBody>
      </p:sp>
      <p:graphicFrame>
        <p:nvGraphicFramePr>
          <p:cNvPr id="40" name="Object 19"/>
          <p:cNvGraphicFramePr>
            <a:graphicFrameLocks noChangeAspect="1"/>
          </p:cNvGraphicFramePr>
          <p:nvPr/>
        </p:nvGraphicFramePr>
        <p:xfrm>
          <a:off x="5795293" y="2492896"/>
          <a:ext cx="1296987" cy="623888"/>
        </p:xfrm>
        <a:graphic>
          <a:graphicData uri="http://schemas.openxmlformats.org/presentationml/2006/ole">
            <p:oleObj spid="_x0000_s1884162" name="Equation" r:id="rId3" imgW="787320" imgH="342720" progId="Equation.3">
              <p:embed/>
            </p:oleObj>
          </a:graphicData>
        </a:graphic>
      </p:graphicFrame>
      <p:cxnSp>
        <p:nvCxnSpPr>
          <p:cNvPr id="42" name="Straight Arrow Connector 41"/>
          <p:cNvCxnSpPr/>
          <p:nvPr/>
        </p:nvCxnSpPr>
        <p:spPr bwMode="auto">
          <a:xfrm flipH="1" flipV="1">
            <a:off x="5508104" y="2276872"/>
            <a:ext cx="327766" cy="4320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(Pseudo)random numbers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8640" y="980728"/>
            <a:ext cx="823183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basis of all Monte Carlo integrations are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numbers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i.e. random values of a variable distributed according to 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real world: 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outcomes of physical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computer world: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pseudo-random numbers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basic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uniform distribution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11800" y="2205038"/>
          <a:ext cx="2081213" cy="436562"/>
        </p:xfrm>
        <a:graphic>
          <a:graphicData uri="http://schemas.openxmlformats.org/presentationml/2006/ole">
            <p:oleObj spid="_x0000_s1885186" name="Equation" r:id="rId3" imgW="1028520" imgH="215640" progId="Equation.3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9286" y="2636912"/>
            <a:ext cx="8136904" cy="40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230000"/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rgbClr val="A50021"/>
                </a:solidFill>
              </a:rPr>
              <a:t>   Pseudo-random </a:t>
            </a:r>
            <a:r>
              <a:rPr lang="en-US" sz="1800" b="0" i="0" dirty="0">
                <a:solidFill>
                  <a:srgbClr val="A50021"/>
                </a:solidFill>
              </a:rPr>
              <a:t>numbers</a:t>
            </a:r>
            <a:r>
              <a:rPr lang="en-US" sz="1800" b="0" i="0" dirty="0"/>
              <a:t> (PRN) are sequences that reproduce </a:t>
            </a:r>
            <a:r>
              <a:rPr lang="en-US" sz="1800" b="0" i="0" dirty="0" smtClean="0"/>
              <a:t>the </a:t>
            </a:r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</a:pPr>
            <a:r>
              <a:rPr lang="en-US" dirty="0" smtClean="0"/>
              <a:t>     </a:t>
            </a:r>
            <a:r>
              <a:rPr lang="en-US" sz="1800" b="0" i="0" dirty="0" smtClean="0"/>
              <a:t>uniform distribution</a:t>
            </a:r>
            <a:r>
              <a:rPr lang="en-US" sz="1800" b="0" i="0" dirty="0"/>
              <a:t>, constructed from mathematical algorithms </a:t>
            </a:r>
            <a:endParaRPr lang="en-US" sz="1800" b="0" i="0" dirty="0" smtClean="0"/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</a:pPr>
            <a:r>
              <a:rPr lang="en-US" dirty="0" smtClean="0"/>
              <a:t>     </a:t>
            </a:r>
            <a:r>
              <a:rPr lang="en-US" sz="1800" b="0" i="0" dirty="0" smtClean="0"/>
              <a:t>(PRN generators</a:t>
            </a:r>
            <a:r>
              <a:rPr lang="en-US" sz="1800" b="0" i="0" dirty="0"/>
              <a:t>). </a:t>
            </a:r>
            <a:endParaRPr lang="en-US" sz="1800" b="0" i="0" dirty="0" smtClean="0"/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  <a:buFont typeface="Arial" pitchFamily="34" charset="0"/>
              <a:buChar char="•"/>
            </a:pPr>
            <a:r>
              <a:rPr lang="en-US" sz="1800" b="0" i="0" dirty="0" smtClean="0"/>
              <a:t>   </a:t>
            </a:r>
            <a:r>
              <a:rPr lang="en-US" sz="1800" b="0" i="0" dirty="0" smtClean="0">
                <a:solidFill>
                  <a:srgbClr val="002060"/>
                </a:solidFill>
              </a:rPr>
              <a:t>A PRN </a:t>
            </a:r>
            <a:r>
              <a:rPr lang="en-US" sz="1800" b="0" i="0" dirty="0">
                <a:solidFill>
                  <a:srgbClr val="002060"/>
                </a:solidFill>
              </a:rPr>
              <a:t>sequence </a:t>
            </a:r>
            <a:r>
              <a:rPr lang="en-US" sz="1800" b="0" i="0" dirty="0">
                <a:solidFill>
                  <a:srgbClr val="C00000"/>
                </a:solidFill>
              </a:rPr>
              <a:t>looks random but it is not</a:t>
            </a:r>
            <a:r>
              <a:rPr lang="en-US" sz="1800" b="0" i="0" dirty="0">
                <a:solidFill>
                  <a:srgbClr val="002060"/>
                </a:solidFill>
              </a:rPr>
              <a:t>: it can be successfully </a:t>
            </a:r>
            <a:r>
              <a:rPr lang="en-US" sz="1800" b="0" i="0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</a:pPr>
            <a:r>
              <a:rPr lang="en-US" dirty="0" smtClean="0">
                <a:solidFill>
                  <a:srgbClr val="002060"/>
                </a:solidFill>
              </a:rPr>
              <a:t>     </a:t>
            </a:r>
            <a:r>
              <a:rPr lang="en-US" sz="1800" b="0" i="0" dirty="0" smtClean="0">
                <a:solidFill>
                  <a:srgbClr val="002060"/>
                </a:solidFill>
              </a:rPr>
              <a:t>tested for </a:t>
            </a:r>
            <a:r>
              <a:rPr lang="en-US" sz="1800" b="0" i="0" dirty="0">
                <a:solidFill>
                  <a:srgbClr val="002060"/>
                </a:solidFill>
              </a:rPr>
              <a:t>statistical randomness although it is generated </a:t>
            </a:r>
            <a:endParaRPr lang="en-US" sz="1800" b="0" i="0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</a:pPr>
            <a:r>
              <a:rPr lang="en-US" dirty="0" smtClean="0">
                <a:solidFill>
                  <a:srgbClr val="002060"/>
                </a:solidFill>
              </a:rPr>
              <a:t>     </a:t>
            </a:r>
            <a:r>
              <a:rPr lang="en-US" sz="1800" b="0" i="0" dirty="0" smtClean="0">
                <a:solidFill>
                  <a:srgbClr val="002060"/>
                </a:solidFill>
              </a:rPr>
              <a:t>deterministically</a:t>
            </a:r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rgbClr val="002060"/>
                </a:solidFill>
              </a:rPr>
              <a:t>   A </a:t>
            </a:r>
            <a:r>
              <a:rPr lang="en-US" sz="1800" b="0" i="0" dirty="0">
                <a:solidFill>
                  <a:srgbClr val="002060"/>
                </a:solidFill>
              </a:rPr>
              <a:t>pseudo-random process is easier to produce than a really random </a:t>
            </a:r>
            <a:endParaRPr lang="en-US" sz="1800" b="0" i="0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</a:pPr>
            <a:r>
              <a:rPr lang="en-US" dirty="0" smtClean="0">
                <a:solidFill>
                  <a:srgbClr val="002060"/>
                </a:solidFill>
              </a:rPr>
              <a:t>     </a:t>
            </a:r>
            <a:r>
              <a:rPr lang="en-US" sz="1800" b="0" i="0" dirty="0" smtClean="0">
                <a:solidFill>
                  <a:srgbClr val="002060"/>
                </a:solidFill>
              </a:rPr>
              <a:t>one</a:t>
            </a:r>
            <a:r>
              <a:rPr lang="en-US" sz="1800" b="0" i="0" dirty="0">
                <a:solidFill>
                  <a:srgbClr val="002060"/>
                </a:solidFill>
              </a:rPr>
              <a:t>, </a:t>
            </a:r>
            <a:r>
              <a:rPr lang="en-US" sz="1800" b="0" i="0" dirty="0" smtClean="0">
                <a:solidFill>
                  <a:srgbClr val="002060"/>
                </a:solidFill>
              </a:rPr>
              <a:t>and  has </a:t>
            </a:r>
            <a:r>
              <a:rPr lang="en-US" sz="1800" b="0" i="0" dirty="0">
                <a:solidFill>
                  <a:srgbClr val="002060"/>
                </a:solidFill>
              </a:rPr>
              <a:t>the advantage that it </a:t>
            </a:r>
            <a:r>
              <a:rPr lang="en-US" sz="1800" b="0" i="0" dirty="0">
                <a:solidFill>
                  <a:srgbClr val="C00000"/>
                </a:solidFill>
              </a:rPr>
              <a:t>can be reproduced exactly</a:t>
            </a:r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rgbClr val="002060"/>
                </a:solidFill>
              </a:rPr>
              <a:t>   PRN </a:t>
            </a:r>
            <a:r>
              <a:rPr lang="en-US" sz="1800" b="0" i="0" dirty="0">
                <a:solidFill>
                  <a:srgbClr val="002060"/>
                </a:solidFill>
              </a:rPr>
              <a:t>generators have a </a:t>
            </a:r>
            <a:r>
              <a:rPr lang="en-US" sz="1800" b="0" i="0" dirty="0">
                <a:solidFill>
                  <a:srgbClr val="C00000"/>
                </a:solidFill>
              </a:rPr>
              <a:t>period</a:t>
            </a:r>
            <a:r>
              <a:rPr lang="en-US" sz="1800" b="0" i="0" dirty="0">
                <a:solidFill>
                  <a:srgbClr val="002060"/>
                </a:solidFill>
              </a:rPr>
              <a:t>, after which the sequence is identically </a:t>
            </a:r>
            <a:endParaRPr lang="en-US" sz="1800" b="0" i="0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</a:pPr>
            <a:r>
              <a:rPr lang="en-US" dirty="0" smtClean="0">
                <a:solidFill>
                  <a:srgbClr val="002060"/>
                </a:solidFill>
              </a:rPr>
              <a:t>      </a:t>
            </a:r>
            <a:r>
              <a:rPr lang="en-US" sz="1800" b="0" i="0" dirty="0" smtClean="0">
                <a:solidFill>
                  <a:srgbClr val="002060"/>
                </a:solidFill>
              </a:rPr>
              <a:t>repeated</a:t>
            </a:r>
            <a:r>
              <a:rPr lang="en-US" sz="1800" b="0" i="0" dirty="0">
                <a:solidFill>
                  <a:srgbClr val="002060"/>
                </a:solidFill>
              </a:rPr>
              <a:t>. </a:t>
            </a:r>
            <a:r>
              <a:rPr lang="en-US" sz="1800" b="0" i="0" dirty="0" smtClean="0">
                <a:solidFill>
                  <a:srgbClr val="002060"/>
                </a:solidFill>
              </a:rPr>
              <a:t>However</a:t>
            </a:r>
            <a:r>
              <a:rPr lang="en-US" sz="1800" b="0" i="0" dirty="0">
                <a:solidFill>
                  <a:srgbClr val="002060"/>
                </a:solidFill>
              </a:rPr>
              <a:t>, a repeated number does not imply that the end of </a:t>
            </a:r>
            <a:endParaRPr lang="en-US" sz="1800" b="0" i="0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</a:pPr>
            <a:r>
              <a:rPr lang="en-US" dirty="0" smtClean="0">
                <a:solidFill>
                  <a:srgbClr val="002060"/>
                </a:solidFill>
              </a:rPr>
              <a:t>      </a:t>
            </a:r>
            <a:r>
              <a:rPr lang="en-US" sz="1800" b="0" i="0" dirty="0" smtClean="0">
                <a:solidFill>
                  <a:srgbClr val="002060"/>
                </a:solidFill>
              </a:rPr>
              <a:t>the period </a:t>
            </a:r>
            <a:r>
              <a:rPr lang="en-US" sz="1800" b="0" i="0" dirty="0">
                <a:solidFill>
                  <a:srgbClr val="002060"/>
                </a:solidFill>
              </a:rPr>
              <a:t>has been reached. Some available generators have </a:t>
            </a:r>
            <a:endParaRPr lang="en-US" sz="1800" b="0" i="0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008000"/>
              </a:buClr>
              <a:buSzPct val="230000"/>
            </a:pPr>
            <a:r>
              <a:rPr lang="en-US" dirty="0" smtClean="0">
                <a:solidFill>
                  <a:srgbClr val="002060"/>
                </a:solidFill>
              </a:rPr>
              <a:t>      </a:t>
            </a:r>
            <a:r>
              <a:rPr lang="en-US" sz="1800" b="0" i="0" dirty="0" smtClean="0">
                <a:solidFill>
                  <a:srgbClr val="002060"/>
                </a:solidFill>
              </a:rPr>
              <a:t>periods </a:t>
            </a:r>
            <a:r>
              <a:rPr lang="en-US" sz="18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1800" b="0" i="0" dirty="0" smtClean="0">
                <a:solidFill>
                  <a:srgbClr val="002060"/>
                </a:solidFill>
              </a:rPr>
              <a:t>10</a:t>
            </a:r>
            <a:r>
              <a:rPr lang="en-US" sz="1800" b="0" i="0" baseline="30000" dirty="0" smtClean="0">
                <a:solidFill>
                  <a:srgbClr val="002060"/>
                </a:solidFill>
              </a:rPr>
              <a:t>61</a:t>
            </a:r>
            <a:endParaRPr lang="en-US" sz="1800" b="0" i="0" baseline="30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Sampling from a distribution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908720"/>
            <a:ext cx="8155632" cy="3657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 from a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distribution: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Suppose we have a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random variable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can assume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values 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x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probability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</a:t>
            </a:r>
            <a:r>
              <a:rPr kumimoji="0" lang="en-US" sz="2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or normalize 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 the interval [0,1) in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subintervals, with limits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00000"/>
              <a:tabLst/>
              <a:defRPr/>
            </a:pPr>
            <a:r>
              <a:rPr lang="en-US" sz="2000" kern="0" dirty="0" smtClean="0">
                <a:latin typeface="+mn-lt"/>
              </a:rPr>
              <a:t>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0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y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y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tabLst/>
              <a:defRPr/>
            </a:pP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uniform pseudo-random number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Symbol" pitchFamily="18" charset="2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Find the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-interval such that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tabLst/>
              <a:defRPr/>
            </a:pPr>
            <a:r>
              <a:rPr lang="en-US" sz="2000" kern="0" dirty="0" smtClean="0">
                <a:latin typeface="+mn-lt"/>
                <a:sym typeface="Symbol" pitchFamily="18" charset="2"/>
              </a:rPr>
              <a:t>                      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y</a:t>
            </a:r>
            <a:r>
              <a:rPr kumimoji="0" lang="en-US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-1 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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&lt;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y</a:t>
            </a:r>
            <a:r>
              <a:rPr kumimoji="0" lang="en-US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endParaRPr kumimoji="0" lang="en-US" sz="2000" b="1" i="0" u="none" strike="noStrike" kern="0" cap="none" spc="0" normalizeH="0" baseline="-2500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-2500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Select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=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as the sampled value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Since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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is uniformly random: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buFont typeface="Wingdings" pitchFamily="2" charset="2"/>
              <a:buChar char="l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1520" y="5589240"/>
          <a:ext cx="5302250" cy="573088"/>
        </p:xfrm>
        <a:graphic>
          <a:graphicData uri="http://schemas.openxmlformats.org/presentationml/2006/ole">
            <p:oleObj spid="_x0000_s1886210" name="Equation" r:id="rId3" imgW="2349360" imgH="253800" progId="Equation.3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2120" y="2577098"/>
            <a:ext cx="2880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 dirty="0"/>
              <a:t>Note the use of the </a:t>
            </a:r>
            <a:r>
              <a:rPr lang="en-US" sz="2000" b="0" i="0" dirty="0" smtClean="0"/>
              <a:t>c</a:t>
            </a:r>
            <a:r>
              <a:rPr lang="en-US" sz="2000" b="0" dirty="0" smtClean="0">
                <a:solidFill>
                  <a:srgbClr val="008000"/>
                </a:solidFill>
              </a:rPr>
              <a:t>umulative</a:t>
            </a:r>
            <a:r>
              <a:rPr lang="en-US" sz="2000" b="0" i="0" dirty="0" smtClean="0"/>
              <a:t> </a:t>
            </a:r>
            <a:r>
              <a:rPr lang="en-US" sz="2000" b="0" i="0" dirty="0"/>
              <a:t>probability!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652120" y="2628716"/>
            <a:ext cx="2880320" cy="6562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0" i="0">
              <a:solidFill>
                <a:srgbClr val="008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372200" y="3389266"/>
          <a:ext cx="1041998" cy="432048"/>
        </p:xfrm>
        <a:graphic>
          <a:graphicData uri="http://schemas.openxmlformats.org/presentationml/2006/ole">
            <p:oleObj spid="_x0000_s1886211" name="Equation" r:id="rId4" imgW="520560" imgH="215640" progId="Equation.3">
              <p:embed/>
            </p:oleObj>
          </a:graphicData>
        </a:graphic>
      </p:graphicFrame>
      <p:pic>
        <p:nvPicPr>
          <p:cNvPr id="9" name="Picture 10" descr="disc"/>
          <p:cNvPicPr>
            <a:picLocks noChangeAspect="1" noChangeArrowheads="1"/>
          </p:cNvPicPr>
          <p:nvPr/>
        </p:nvPicPr>
        <p:blipFill>
          <a:blip r:embed="rId5" cstate="print"/>
          <a:srcRect l="7996" t="13316" r="5321" b="7996"/>
          <a:stretch>
            <a:fillRect/>
          </a:stretch>
        </p:blipFill>
        <p:spPr bwMode="auto">
          <a:xfrm>
            <a:off x="5580112" y="3744861"/>
            <a:ext cx="33845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Sampling from a distribution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2100" y="1066800"/>
            <a:ext cx="8547100" cy="3657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Example: simulate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throw of dice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buFont typeface="Wingdings" pitchFamily="2" charset="2"/>
              <a:buChar char="l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d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4876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i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847" y="1052736"/>
            <a:ext cx="53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8305800" cy="26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</a:rPr>
              <a:t>x</a:t>
            </a:r>
            <a:r>
              <a:rPr lang="en-US" sz="2000" baseline="-25000" dirty="0">
                <a:solidFill>
                  <a:srgbClr val="A50021"/>
                </a:solidFill>
              </a:rPr>
              <a:t>1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2</a:t>
            </a:r>
            <a:r>
              <a:rPr lang="en-US" sz="2000" dirty="0">
                <a:solidFill>
                  <a:srgbClr val="A50021"/>
                </a:solidFill>
              </a:rPr>
              <a:t>, x</a:t>
            </a:r>
            <a:r>
              <a:rPr lang="en-US" sz="2000" baseline="-25000" dirty="0">
                <a:solidFill>
                  <a:srgbClr val="A50021"/>
                </a:solidFill>
              </a:rPr>
              <a:t>2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3</a:t>
            </a:r>
            <a:r>
              <a:rPr lang="en-US" sz="2000" dirty="0">
                <a:solidFill>
                  <a:srgbClr val="A50021"/>
                </a:solidFill>
              </a:rPr>
              <a:t>, x</a:t>
            </a:r>
            <a:r>
              <a:rPr lang="en-US" sz="2000" baseline="-25000" dirty="0">
                <a:solidFill>
                  <a:srgbClr val="A50021"/>
                </a:solidFill>
              </a:rPr>
              <a:t>3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4</a:t>
            </a:r>
            <a:r>
              <a:rPr lang="en-US" sz="2000" dirty="0">
                <a:solidFill>
                  <a:srgbClr val="A50021"/>
                </a:solidFill>
              </a:rPr>
              <a:t>, ..., x</a:t>
            </a:r>
            <a:r>
              <a:rPr lang="en-US" sz="2000" baseline="-25000" dirty="0">
                <a:solidFill>
                  <a:srgbClr val="A50021"/>
                </a:solidFill>
              </a:rPr>
              <a:t>11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12</a:t>
            </a:r>
          </a:p>
          <a:p>
            <a:r>
              <a:rPr lang="en-US" sz="2000" dirty="0">
                <a:solidFill>
                  <a:srgbClr val="A50021"/>
                </a:solidFill>
              </a:rPr>
              <a:t>y</a:t>
            </a:r>
            <a:r>
              <a:rPr lang="en-US" sz="2000" baseline="-25000" dirty="0">
                <a:solidFill>
                  <a:srgbClr val="A50021"/>
                </a:solidFill>
              </a:rPr>
              <a:t>0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0</a:t>
            </a:r>
            <a:r>
              <a:rPr lang="en-US" sz="2000" dirty="0">
                <a:solidFill>
                  <a:srgbClr val="A50021"/>
                </a:solidFill>
              </a:rPr>
              <a:t>, y</a:t>
            </a:r>
            <a:r>
              <a:rPr lang="en-US" sz="2000" baseline="-25000" dirty="0">
                <a:solidFill>
                  <a:srgbClr val="A50021"/>
                </a:solidFill>
              </a:rPr>
              <a:t>1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1</a:t>
            </a:r>
            <a:r>
              <a:rPr lang="en-US" sz="2000" dirty="0">
                <a:solidFill>
                  <a:srgbClr val="A50021"/>
                </a:solidFill>
              </a:rPr>
              <a:t>, y</a:t>
            </a:r>
            <a:r>
              <a:rPr lang="en-US" sz="2000" baseline="-25000" dirty="0">
                <a:solidFill>
                  <a:srgbClr val="A50021"/>
                </a:solidFill>
              </a:rPr>
              <a:t>2</a:t>
            </a:r>
            <a:r>
              <a:rPr lang="en-US" sz="2000" dirty="0">
                <a:solidFill>
                  <a:srgbClr val="A50021"/>
                </a:solidFill>
              </a:rPr>
              <a:t> = 1+2 = </a:t>
            </a:r>
            <a:r>
              <a:rPr lang="en-US" sz="2000" dirty="0"/>
              <a:t>3</a:t>
            </a:r>
            <a:r>
              <a:rPr lang="en-US" sz="2000" dirty="0">
                <a:solidFill>
                  <a:srgbClr val="A50021"/>
                </a:solidFill>
              </a:rPr>
              <a:t>, y</a:t>
            </a:r>
            <a:r>
              <a:rPr lang="en-US" sz="2000" baseline="-25000" dirty="0">
                <a:solidFill>
                  <a:srgbClr val="A50021"/>
                </a:solidFill>
              </a:rPr>
              <a:t>3</a:t>
            </a:r>
            <a:r>
              <a:rPr lang="en-US" sz="2000" dirty="0">
                <a:solidFill>
                  <a:srgbClr val="A50021"/>
                </a:solidFill>
              </a:rPr>
              <a:t> = 3+4 = </a:t>
            </a:r>
            <a:r>
              <a:rPr lang="en-US" sz="2000" dirty="0"/>
              <a:t>7</a:t>
            </a:r>
            <a:r>
              <a:rPr lang="en-US" sz="2000" dirty="0">
                <a:solidFill>
                  <a:srgbClr val="A50021"/>
                </a:solidFill>
              </a:rPr>
              <a:t>, ..., y</a:t>
            </a:r>
            <a:r>
              <a:rPr lang="en-US" sz="2000" baseline="-25000" dirty="0">
                <a:solidFill>
                  <a:srgbClr val="A50021"/>
                </a:solidFill>
              </a:rPr>
              <a:t>11</a:t>
            </a:r>
            <a:r>
              <a:rPr lang="en-US" sz="2000" dirty="0">
                <a:solidFill>
                  <a:srgbClr val="A50021"/>
                </a:solidFill>
              </a:rPr>
              <a:t> = 35+1 = </a:t>
            </a:r>
            <a:r>
              <a:rPr lang="en-US" sz="2000" dirty="0"/>
              <a:t>36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sz="2000" b="0" i="0" dirty="0"/>
              <a:t>Normalize:</a:t>
            </a:r>
          </a:p>
          <a:p>
            <a:r>
              <a:rPr lang="en-US" sz="2000" dirty="0">
                <a:solidFill>
                  <a:srgbClr val="A50021"/>
                </a:solidFill>
              </a:rPr>
              <a:t>y</a:t>
            </a:r>
            <a:r>
              <a:rPr lang="en-US" sz="2000" baseline="-25000" dirty="0">
                <a:solidFill>
                  <a:srgbClr val="A50021"/>
                </a:solidFill>
              </a:rPr>
              <a:t>0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0</a:t>
            </a:r>
            <a:r>
              <a:rPr lang="en-US" sz="2000" dirty="0">
                <a:solidFill>
                  <a:srgbClr val="A50021"/>
                </a:solidFill>
              </a:rPr>
              <a:t>, y</a:t>
            </a:r>
            <a:r>
              <a:rPr lang="en-US" sz="2000" baseline="-25000" dirty="0">
                <a:solidFill>
                  <a:srgbClr val="A50021"/>
                </a:solidFill>
              </a:rPr>
              <a:t>1</a:t>
            </a:r>
            <a:r>
              <a:rPr lang="en-US" sz="2000" dirty="0">
                <a:solidFill>
                  <a:srgbClr val="A50021"/>
                </a:solidFill>
              </a:rPr>
              <a:t> = 1/36 = </a:t>
            </a:r>
            <a:r>
              <a:rPr lang="en-US" sz="2000" dirty="0"/>
              <a:t>0.028</a:t>
            </a:r>
            <a:r>
              <a:rPr lang="en-US" sz="2000" dirty="0">
                <a:solidFill>
                  <a:srgbClr val="A50021"/>
                </a:solidFill>
              </a:rPr>
              <a:t>, y</a:t>
            </a:r>
            <a:r>
              <a:rPr lang="en-US" sz="2000" baseline="-25000" dirty="0">
                <a:solidFill>
                  <a:srgbClr val="A50021"/>
                </a:solidFill>
              </a:rPr>
              <a:t>2</a:t>
            </a:r>
            <a:r>
              <a:rPr lang="en-US" sz="2000" dirty="0">
                <a:solidFill>
                  <a:srgbClr val="A50021"/>
                </a:solidFill>
              </a:rPr>
              <a:t> = 3/36 = </a:t>
            </a:r>
            <a:r>
              <a:rPr lang="en-US" sz="2000" dirty="0"/>
              <a:t>0.083</a:t>
            </a:r>
            <a:r>
              <a:rPr lang="en-US" sz="2000" dirty="0">
                <a:solidFill>
                  <a:srgbClr val="A50021"/>
                </a:solidFill>
              </a:rPr>
              <a:t>, y</a:t>
            </a:r>
            <a:r>
              <a:rPr lang="en-US" sz="2000" baseline="-25000" dirty="0">
                <a:solidFill>
                  <a:srgbClr val="A50021"/>
                </a:solidFill>
              </a:rPr>
              <a:t>3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0.194</a:t>
            </a:r>
            <a:r>
              <a:rPr lang="en-US" sz="2000" dirty="0">
                <a:solidFill>
                  <a:srgbClr val="A50021"/>
                </a:solidFill>
              </a:rPr>
              <a:t>, ..., y</a:t>
            </a:r>
            <a:r>
              <a:rPr lang="en-US" sz="2000" baseline="-25000" dirty="0">
                <a:solidFill>
                  <a:srgbClr val="A50021"/>
                </a:solidFill>
              </a:rPr>
              <a:t>11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1</a:t>
            </a:r>
          </a:p>
          <a:p>
            <a:pPr>
              <a:spcBef>
                <a:spcPct val="20000"/>
              </a:spcBef>
            </a:pPr>
            <a:r>
              <a:rPr lang="en-US" sz="2000" b="0" i="0" dirty="0"/>
              <a:t>Get a pseudorandom number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400" b="1" dirty="0">
                <a:solidFill>
                  <a:srgbClr val="A50021"/>
                </a:solidFill>
                <a:sym typeface="Symbol" pitchFamily="18" charset="2"/>
              </a:rPr>
              <a:t></a:t>
            </a:r>
            <a:r>
              <a:rPr lang="en-US" sz="2400" b="0" i="0" dirty="0">
                <a:sym typeface="Symbol" pitchFamily="18" charset="2"/>
              </a:rPr>
              <a:t> , </a:t>
            </a:r>
            <a:r>
              <a:rPr lang="en-US" sz="2000" b="0" i="0" dirty="0">
                <a:sym typeface="Symbol" pitchFamily="18" charset="2"/>
              </a:rPr>
              <a:t>e.g.: </a:t>
            </a:r>
            <a:r>
              <a:rPr lang="en-US" sz="2000" dirty="0">
                <a:solidFill>
                  <a:srgbClr val="A50021"/>
                </a:solidFill>
                <a:sym typeface="Symbol" pitchFamily="18" charset="2"/>
              </a:rPr>
              <a:t>0.125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sz="2400" b="1" dirty="0">
                <a:solidFill>
                  <a:srgbClr val="A50021"/>
                </a:solidFill>
                <a:sym typeface="Symbol" pitchFamily="18" charset="2"/>
              </a:rPr>
              <a:t></a:t>
            </a:r>
            <a:r>
              <a:rPr lang="en-US" sz="2000" b="0" i="0" dirty="0">
                <a:sym typeface="Symbol" pitchFamily="18" charset="2"/>
              </a:rPr>
              <a:t> is found to be between </a:t>
            </a:r>
            <a:r>
              <a:rPr lang="en-US" sz="2000" dirty="0">
                <a:solidFill>
                  <a:srgbClr val="A50021"/>
                </a:solidFill>
              </a:rPr>
              <a:t>y</a:t>
            </a:r>
            <a:r>
              <a:rPr lang="en-US" sz="2000" baseline="-25000" dirty="0">
                <a:solidFill>
                  <a:srgbClr val="A50021"/>
                </a:solidFill>
              </a:rPr>
              <a:t>2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0.083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0" i="0" dirty="0"/>
              <a:t>and</a:t>
            </a:r>
            <a:r>
              <a:rPr lang="en-US" sz="2000" dirty="0">
                <a:solidFill>
                  <a:srgbClr val="A50021"/>
                </a:solidFill>
              </a:rPr>
              <a:t> y</a:t>
            </a:r>
            <a:r>
              <a:rPr lang="en-US" sz="2000" baseline="-25000" dirty="0">
                <a:solidFill>
                  <a:srgbClr val="A50021"/>
                </a:solidFill>
              </a:rPr>
              <a:t>3 </a:t>
            </a:r>
            <a:r>
              <a:rPr lang="en-US" sz="2000" dirty="0">
                <a:solidFill>
                  <a:srgbClr val="A50021"/>
                </a:solidFill>
              </a:rPr>
              <a:t>= </a:t>
            </a:r>
            <a:r>
              <a:rPr lang="en-US" sz="2000" dirty="0"/>
              <a:t>0.194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sz="2000" b="0" i="0" dirty="0"/>
              <a:t>So, our sampled dice throw is </a:t>
            </a:r>
            <a:r>
              <a:rPr lang="en-US" sz="2000" dirty="0">
                <a:solidFill>
                  <a:srgbClr val="A50021"/>
                </a:solidFill>
              </a:rPr>
              <a:t>x</a:t>
            </a:r>
            <a:r>
              <a:rPr lang="en-US" sz="2000" baseline="-25000" dirty="0">
                <a:solidFill>
                  <a:srgbClr val="A50021"/>
                </a:solidFill>
              </a:rPr>
              <a:t>3</a:t>
            </a:r>
            <a:r>
              <a:rPr lang="en-US" sz="2000" dirty="0">
                <a:solidFill>
                  <a:srgbClr val="A50021"/>
                </a:solidFill>
              </a:rPr>
              <a:t> = </a:t>
            </a:r>
            <a:r>
              <a:rPr lang="en-US" sz="2000" dirty="0"/>
              <a:t>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Sampling from a distribution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83568" y="937696"/>
            <a:ext cx="8231832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 from a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 continuous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 the distribution function,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f(x)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analytically or numerically, and normalize to 1 to obtain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normalized cumulative distribution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uniform pseudo-random number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Get a sample of 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f(x)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by finding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inverse value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 =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F</a:t>
            </a:r>
            <a:r>
              <a:rPr kumimoji="0" lang="en-US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  <a:sym typeface="Symbol" pitchFamily="18" charset="2"/>
              </a:rPr>
              <a:t>–</a:t>
            </a:r>
            <a:r>
              <a:rPr kumimoji="0" lang="en-US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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analytically or most often numerically by interpolation (table look-up)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Since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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is uniformly random: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1701105" y="2301999"/>
          <a:ext cx="2582863" cy="1343025"/>
        </p:xfrm>
        <a:graphic>
          <a:graphicData uri="http://schemas.openxmlformats.org/presentationml/2006/ole">
            <p:oleObj spid="_x0000_s1887240" name="Equation" r:id="rId3" imgW="1269720" imgH="660240" progId="Equation.3">
              <p:embed/>
            </p:oleObj>
          </a:graphicData>
        </a:graphic>
      </p:graphicFrame>
      <p:graphicFrame>
        <p:nvGraphicFramePr>
          <p:cNvPr id="22" name="Rectangle 8"/>
          <p:cNvGraphicFramePr>
            <a:graphicFrameLocks/>
          </p:cNvGraphicFramePr>
          <p:nvPr/>
        </p:nvGraphicFramePr>
        <p:xfrm>
          <a:off x="5146675" y="3557588"/>
          <a:ext cx="3281363" cy="2187575"/>
        </p:xfrm>
        <a:graphic>
          <a:graphicData uri="http://schemas.openxmlformats.org/presentationml/2006/ole">
            <p:oleObj spid="_x0000_s1887241" name="Equation" r:id="rId4" imgW="0" imgH="0" progId="Equation.3">
              <p:embed/>
            </p:oleObj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1096466" y="5661248"/>
          <a:ext cx="7219950" cy="658813"/>
        </p:xfrm>
        <a:graphic>
          <a:graphicData uri="http://schemas.openxmlformats.org/presentationml/2006/ole">
            <p:oleObj spid="_x0000_s1887242" name="Equation" r:id="rId5" imgW="3619440" imgH="330120" progId="Equation.3">
              <p:embed/>
            </p:oleObj>
          </a:graphicData>
        </a:graphic>
      </p:graphicFrame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32040" y="2413337"/>
            <a:ext cx="38164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 dirty="0"/>
              <a:t>Again, we use the </a:t>
            </a:r>
            <a:r>
              <a:rPr lang="en-US" sz="2000" b="0" dirty="0">
                <a:solidFill>
                  <a:srgbClr val="008000"/>
                </a:solidFill>
              </a:rPr>
              <a:t>cumulative</a:t>
            </a:r>
            <a:r>
              <a:rPr lang="en-US" sz="2000" b="0" i="0" dirty="0"/>
              <a:t> probability: remember, MC is </a:t>
            </a:r>
            <a:r>
              <a:rPr lang="en-US" sz="2000" b="0" dirty="0">
                <a:solidFill>
                  <a:srgbClr val="008000"/>
                </a:solidFill>
              </a:rPr>
              <a:t>integration</a:t>
            </a:r>
            <a:r>
              <a:rPr lang="en-US" sz="2000" b="0" i="0" dirty="0"/>
              <a:t>!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932040" y="2420888"/>
            <a:ext cx="3600400" cy="1080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762000" y="225425"/>
            <a:ext cx="59705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Phase space: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39750" y="893033"/>
            <a:ext cx="8424863" cy="563231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lnSpc>
                <a:spcPct val="120000"/>
              </a:lnSpc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>
                <a:solidFill>
                  <a:srgbClr val="009900"/>
                </a:solidFill>
              </a:rPr>
              <a:t>Phase space: </a:t>
            </a:r>
            <a:r>
              <a:rPr lang="en-US" sz="2000" dirty="0"/>
              <a:t>a concept of classical Statistical Mechanics</a:t>
            </a:r>
          </a:p>
          <a:p>
            <a:pPr marL="231775" indent="-231775">
              <a:lnSpc>
                <a:spcPct val="120000"/>
              </a:lnSpc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/>
              <a:t>Each Phase Space dimension corresponds to a particle degree of freedom</a:t>
            </a:r>
          </a:p>
          <a:p>
            <a:pPr marL="231775" indent="-231775">
              <a:lnSpc>
                <a:spcPct val="120000"/>
              </a:lnSpc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/>
              <a:t>3 dimensions correspond to </a:t>
            </a:r>
            <a:r>
              <a:rPr lang="en-US" sz="2000" dirty="0">
                <a:solidFill>
                  <a:srgbClr val="CC00CC"/>
                </a:solidFill>
              </a:rPr>
              <a:t>Position in (real) space: </a:t>
            </a:r>
            <a:r>
              <a:rPr lang="en-US" sz="2000" dirty="0">
                <a:solidFill>
                  <a:srgbClr val="009900"/>
                </a:solidFill>
              </a:rPr>
              <a:t>x, y, z</a:t>
            </a:r>
          </a:p>
          <a:p>
            <a:pPr marL="231775" indent="-231775">
              <a:lnSpc>
                <a:spcPct val="120000"/>
              </a:lnSpc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/>
              <a:t>3 dimensions correspond to </a:t>
            </a:r>
            <a:r>
              <a:rPr lang="en-US" sz="2000" dirty="0">
                <a:solidFill>
                  <a:srgbClr val="CC00CC"/>
                </a:solidFill>
              </a:rPr>
              <a:t>Momentum: </a:t>
            </a:r>
            <a:r>
              <a:rPr lang="en-US" sz="2000" dirty="0" err="1">
                <a:solidFill>
                  <a:srgbClr val="009900"/>
                </a:solidFill>
              </a:rPr>
              <a:t>p</a:t>
            </a:r>
            <a:r>
              <a:rPr lang="en-US" sz="2000" baseline="-25000" dirty="0" err="1">
                <a:solidFill>
                  <a:srgbClr val="009900"/>
                </a:solidFill>
              </a:rPr>
              <a:t>x</a:t>
            </a:r>
            <a:r>
              <a:rPr lang="en-US" sz="2000" dirty="0">
                <a:solidFill>
                  <a:srgbClr val="009900"/>
                </a:solidFill>
              </a:rPr>
              <a:t>, </a:t>
            </a:r>
            <a:r>
              <a:rPr lang="en-US" sz="2000" dirty="0" err="1">
                <a:solidFill>
                  <a:srgbClr val="009900"/>
                </a:solidFill>
              </a:rPr>
              <a:t>p</a:t>
            </a:r>
            <a:r>
              <a:rPr lang="en-US" sz="2000" baseline="-25000" dirty="0" err="1">
                <a:solidFill>
                  <a:srgbClr val="009900"/>
                </a:solidFill>
              </a:rPr>
              <a:t>y</a:t>
            </a:r>
            <a:r>
              <a:rPr lang="en-US" sz="2000" dirty="0">
                <a:solidFill>
                  <a:srgbClr val="009900"/>
                </a:solidFill>
              </a:rPr>
              <a:t>, </a:t>
            </a:r>
            <a:r>
              <a:rPr lang="en-US" sz="2000" dirty="0" err="1">
                <a:solidFill>
                  <a:srgbClr val="009900"/>
                </a:solidFill>
              </a:rPr>
              <a:t>p</a:t>
            </a:r>
            <a:r>
              <a:rPr lang="en-US" sz="2000" baseline="-25000" dirty="0" err="1">
                <a:solidFill>
                  <a:srgbClr val="009900"/>
                </a:solidFill>
              </a:rPr>
              <a:t>z</a:t>
            </a:r>
            <a:r>
              <a:rPr lang="en-US" sz="2000" baseline="-25000" dirty="0">
                <a:solidFill>
                  <a:srgbClr val="009900"/>
                </a:solidFill>
              </a:rPr>
              <a:t>                                                    			       </a:t>
            </a:r>
            <a:r>
              <a:rPr lang="en-US" sz="2000" dirty="0"/>
              <a:t>(or</a:t>
            </a:r>
            <a:r>
              <a:rPr lang="en-US" sz="2000" baseline="-25000" dirty="0">
                <a:solidFill>
                  <a:srgbClr val="009900"/>
                </a:solidFill>
              </a:rPr>
              <a:t>  </a:t>
            </a:r>
            <a:r>
              <a:rPr lang="en-US" sz="2000" dirty="0">
                <a:solidFill>
                  <a:srgbClr val="CC00CC"/>
                </a:solidFill>
              </a:rPr>
              <a:t>Energy and direction: </a:t>
            </a:r>
            <a:r>
              <a:rPr lang="en-US" sz="2000" dirty="0">
                <a:solidFill>
                  <a:srgbClr val="009900"/>
                </a:solidFill>
              </a:rPr>
              <a:t>E, </a:t>
            </a:r>
            <a:r>
              <a:rPr lang="en-US" sz="2000" dirty="0">
                <a:solidFill>
                  <a:srgbClr val="009900"/>
                </a:solidFill>
                <a:sym typeface="Symbol" pitchFamily="18" charset="2"/>
              </a:rPr>
              <a:t>, </a:t>
            </a:r>
            <a:r>
              <a:rPr lang="en-US" sz="2000" dirty="0">
                <a:sym typeface="Symbol" pitchFamily="18" charset="2"/>
              </a:rPr>
              <a:t>)</a:t>
            </a:r>
          </a:p>
          <a:p>
            <a:pPr marL="231775" indent="-231775">
              <a:lnSpc>
                <a:spcPct val="120000"/>
              </a:lnSpc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>
                <a:sym typeface="Symbol" pitchFamily="18" charset="2"/>
              </a:rPr>
              <a:t>More dimensions may be envisaged, corresponding to other possible degrees of freedom, such as </a:t>
            </a:r>
            <a:r>
              <a:rPr lang="en-US" sz="2000" dirty="0">
                <a:solidFill>
                  <a:srgbClr val="CC00CC"/>
                </a:solidFill>
                <a:sym typeface="Symbol" pitchFamily="18" charset="2"/>
              </a:rPr>
              <a:t>quantum numbers</a:t>
            </a:r>
            <a:r>
              <a:rPr lang="en-US" sz="2000" dirty="0">
                <a:sym typeface="Symbol" pitchFamily="18" charset="2"/>
              </a:rPr>
              <a:t>: </a:t>
            </a:r>
            <a:r>
              <a:rPr lang="en-US" sz="2000" dirty="0" smtClean="0">
                <a:sym typeface="Symbol" pitchFamily="18" charset="2"/>
              </a:rPr>
              <a:t>spin, etc.</a:t>
            </a:r>
          </a:p>
          <a:p>
            <a:pPr marL="231775" indent="-231775">
              <a:lnSpc>
                <a:spcPct val="120000"/>
              </a:lnSpc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 smtClean="0">
                <a:sym typeface="Symbol" pitchFamily="18" charset="2"/>
              </a:rPr>
              <a:t>Another degree of freedom is the particle type itself (electron, proton...)</a:t>
            </a:r>
            <a:endParaRPr lang="en-US" sz="2000" dirty="0">
              <a:sym typeface="Symbol" pitchFamily="18" charset="2"/>
            </a:endParaRPr>
          </a:p>
          <a:p>
            <a:pPr marL="231775" indent="-231775">
              <a:lnSpc>
                <a:spcPct val="120000"/>
              </a:lnSpc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>
                <a:sym typeface="Symbol" pitchFamily="18" charset="2"/>
              </a:rPr>
              <a:t>Each particle is represented by a </a:t>
            </a:r>
            <a:r>
              <a:rPr lang="en-US" sz="2000" dirty="0">
                <a:solidFill>
                  <a:srgbClr val="CC00CC"/>
                </a:solidFill>
                <a:sym typeface="Symbol" pitchFamily="18" charset="2"/>
              </a:rPr>
              <a:t>point in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 pitchFamily="18" charset="2"/>
              </a:rPr>
              <a:t>phase space</a:t>
            </a:r>
          </a:p>
          <a:p>
            <a:pPr marL="231775" indent="-231775">
              <a:lnSpc>
                <a:spcPct val="120000"/>
              </a:lnSpc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>
                <a:solidFill>
                  <a:srgbClr val="CC00CC"/>
                </a:solidFill>
                <a:sym typeface="Symbol" pitchFamily="18" charset="2"/>
              </a:rPr>
              <a:t>Time </a:t>
            </a:r>
            <a:r>
              <a:rPr lang="en-US" sz="2000" dirty="0">
                <a:sym typeface="Symbol" pitchFamily="18" charset="2"/>
              </a:rPr>
              <a:t>can also be considered as a coordinate, or it can be considered as an independent variable: the variation of the other phase space coordinates as a function of time constitutes a particle </a:t>
            </a:r>
            <a:r>
              <a:rPr lang="en-US" sz="2000" dirty="0">
                <a:solidFill>
                  <a:srgbClr val="009900"/>
                </a:solidFill>
                <a:sym typeface="Symbol" pitchFamily="18" charset="2"/>
              </a:rPr>
              <a:t>“history”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Sampling from a distribution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893778"/>
            <a:ext cx="8231832" cy="639763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Example: sampling from an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exponential distribution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(this is frequently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needed in particle transport, to find the point of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next interaction or the distance to decay)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60000"/>
              <a:buFont typeface="Wingdings" pitchFamily="2" charset="2"/>
              <a:buChar char="l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Rectangle 5"/>
          <p:cNvGraphicFramePr>
            <a:graphicFrameLocks/>
          </p:cNvGraphicFramePr>
          <p:nvPr/>
        </p:nvGraphicFramePr>
        <p:xfrm>
          <a:off x="5146675" y="3557588"/>
          <a:ext cx="3281363" cy="2187575"/>
        </p:xfrm>
        <a:graphic>
          <a:graphicData uri="http://schemas.openxmlformats.org/presentationml/2006/ole">
            <p:oleObj spid="_x0000_s1888258" name="Equation" r:id="rId3" imgW="0" imgH="0" progId="Equation.3">
              <p:embed/>
            </p:oleObj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39552" y="2433514"/>
            <a:ext cx="30963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250000"/>
              <a:buFontTx/>
              <a:buChar char="•"/>
            </a:pPr>
            <a:r>
              <a:rPr lang="en-US" sz="1800" b="0" i="0" dirty="0"/>
              <a:t> Cumulative distribution:</a:t>
            </a:r>
          </a:p>
          <a:p>
            <a:pPr>
              <a:spcBef>
                <a:spcPct val="50000"/>
              </a:spcBef>
              <a:buSzPct val="250000"/>
            </a:pPr>
            <a:endParaRPr lang="en-US" sz="1800" b="0" i="0" dirty="0"/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3594100" y="2241550"/>
          <a:ext cx="2490788" cy="663575"/>
        </p:xfrm>
        <a:graphic>
          <a:graphicData uri="http://schemas.openxmlformats.org/presentationml/2006/ole">
            <p:oleObj spid="_x0000_s1888259" name="Equation" r:id="rId4" imgW="1523880" imgH="406080" progId="Equation.3">
              <p:embed/>
            </p:oleObj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3021013" y="2836863"/>
          <a:ext cx="2740025" cy="973137"/>
        </p:xfrm>
        <a:graphic>
          <a:graphicData uri="http://schemas.openxmlformats.org/presentationml/2006/ole">
            <p:oleObj spid="_x0000_s1888260" name="Equation" r:id="rId5" imgW="1676160" imgH="596880" progId="Equation.3">
              <p:embed/>
            </p:oleObj>
          </a:graphicData>
        </a:graphic>
      </p:graphicFrame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28794" y="3171825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250000"/>
              <a:buFontTx/>
              <a:buChar char="•"/>
            </a:pPr>
            <a:r>
              <a:rPr lang="en-US" sz="1800" b="0" i="0" dirty="0"/>
              <a:t> Normalized: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20824" y="3806825"/>
            <a:ext cx="469924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240000"/>
              <a:buFontTx/>
              <a:buChar char="•"/>
            </a:pPr>
            <a:r>
              <a:rPr lang="en-US" sz="1800" b="0" i="0" dirty="0"/>
              <a:t> Sample a uniform </a:t>
            </a:r>
            <a:r>
              <a:rPr lang="en-US" sz="2000" b="1" dirty="0">
                <a:solidFill>
                  <a:srgbClr val="A50021"/>
                </a:solidFill>
                <a:sym typeface="Symbol" pitchFamily="18" charset="2"/>
              </a:rPr>
              <a:t></a:t>
            </a:r>
            <a:r>
              <a:rPr lang="en-US" sz="1800" b="0" i="0" dirty="0">
                <a:sym typeface="Symbol" pitchFamily="18" charset="2"/>
              </a:rPr>
              <a:t> </a:t>
            </a:r>
            <a:r>
              <a:rPr lang="ru-RU" sz="1800" b="0" i="0" dirty="0"/>
              <a:t>є</a:t>
            </a:r>
            <a:r>
              <a:rPr lang="en-US" sz="1800" b="0" i="0" dirty="0"/>
              <a:t> [</a:t>
            </a:r>
            <a:r>
              <a:rPr lang="en-US" sz="1800" b="0" i="0" dirty="0" smtClean="0"/>
              <a:t>0,</a:t>
            </a:r>
            <a:r>
              <a:rPr lang="en-US" sz="2000" dirty="0" smtClean="0"/>
              <a:t>1</a:t>
            </a:r>
            <a:r>
              <a:rPr lang="en-US" dirty="0" smtClean="0"/>
              <a:t>)</a:t>
            </a:r>
            <a:r>
              <a:rPr lang="en-US" sz="1800" b="0" i="0" dirty="0" smtClean="0">
                <a:sym typeface="Symbol" pitchFamily="18" charset="2"/>
              </a:rPr>
              <a:t>, </a:t>
            </a:r>
            <a:r>
              <a:rPr lang="en-US" sz="1800" b="0" i="0" dirty="0">
                <a:sym typeface="Symbol" pitchFamily="18" charset="2"/>
              </a:rPr>
              <a:t>e.g.: </a:t>
            </a:r>
            <a:r>
              <a:rPr lang="en-US" sz="1800" dirty="0">
                <a:solidFill>
                  <a:srgbClr val="A50021"/>
                </a:solidFill>
                <a:sym typeface="Symbol" pitchFamily="18" charset="2"/>
              </a:rPr>
              <a:t>0.745 </a:t>
            </a:r>
          </a:p>
          <a:p>
            <a:pPr>
              <a:spcBef>
                <a:spcPct val="50000"/>
              </a:spcBef>
              <a:buSzPct val="240000"/>
            </a:pPr>
            <a:endParaRPr lang="en-US" sz="1800" b="0" i="0" dirty="0"/>
          </a:p>
          <a:p>
            <a:pPr>
              <a:spcBef>
                <a:spcPct val="50000"/>
              </a:spcBef>
              <a:buSzPct val="240000"/>
            </a:pPr>
            <a:endParaRPr lang="el-GR" sz="1800" b="0" i="0" dirty="0"/>
          </a:p>
        </p:txBody>
      </p:sp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5436096" y="3622554"/>
          <a:ext cx="3201988" cy="558800"/>
        </p:xfrm>
        <a:graphic>
          <a:graphicData uri="http://schemas.openxmlformats.org/presentationml/2006/ole">
            <p:oleObj spid="_x0000_s1888261" name="Equation" r:id="rId6" imgW="1968480" imgH="342720" progId="Equation.3">
              <p:embed/>
            </p:oleObj>
          </a:graphicData>
        </a:graphic>
      </p:graphicFrame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21334" y="4268788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240000"/>
              <a:buFontTx/>
              <a:buChar char="•"/>
            </a:pPr>
            <a:r>
              <a:rPr lang="en-US" sz="1800" b="0" i="0" dirty="0"/>
              <a:t> Sample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0" i="0" dirty="0"/>
              <a:t> by inverting:</a:t>
            </a:r>
          </a:p>
        </p:txBody>
      </p:sp>
      <p:graphicFrame>
        <p:nvGraphicFramePr>
          <p:cNvPr id="13" name="Object 22"/>
          <p:cNvGraphicFramePr>
            <a:graphicFrameLocks noChangeAspect="1"/>
          </p:cNvGraphicFramePr>
          <p:nvPr/>
        </p:nvGraphicFramePr>
        <p:xfrm>
          <a:off x="3365610" y="4365104"/>
          <a:ext cx="1731962" cy="330200"/>
        </p:xfrm>
        <a:graphic>
          <a:graphicData uri="http://schemas.openxmlformats.org/presentationml/2006/ole">
            <p:oleObj spid="_x0000_s1888262" name="Equation" r:id="rId7" imgW="1066680" imgH="203040" progId="Equation.3">
              <p:embed/>
            </p:oleObj>
          </a:graphicData>
        </a:graphic>
      </p:graphicFrame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527248" y="4790480"/>
            <a:ext cx="807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240000"/>
              <a:buFontTx/>
              <a:buChar char="•"/>
            </a:pPr>
            <a:r>
              <a:rPr lang="en-US" sz="1800" b="0" i="0" dirty="0"/>
              <a:t> But </a:t>
            </a:r>
            <a:r>
              <a:rPr lang="el-GR" sz="1800" b="0" dirty="0">
                <a:cs typeface="Arial" pitchFamily="34" charset="0"/>
              </a:rPr>
              <a:t>ξ</a:t>
            </a:r>
            <a:r>
              <a:rPr lang="en-US" sz="1800" b="0" i="0" dirty="0">
                <a:cs typeface="Arial" pitchFamily="34" charset="0"/>
              </a:rPr>
              <a:t> is distributed like 1 – </a:t>
            </a:r>
            <a:r>
              <a:rPr lang="el-GR" sz="1800" b="0" dirty="0"/>
              <a:t>ξ</a:t>
            </a:r>
            <a:r>
              <a:rPr lang="en-US" sz="1800" b="0" i="0" dirty="0"/>
              <a:t>. Therefore our sampled value is:</a:t>
            </a:r>
          </a:p>
        </p:txBody>
      </p:sp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2116138" y="5259040"/>
          <a:ext cx="3979862" cy="330200"/>
        </p:xfrm>
        <a:graphic>
          <a:graphicData uri="http://schemas.openxmlformats.org/presentationml/2006/ole">
            <p:oleObj spid="_x0000_s1888263" name="Equation" r:id="rId8" imgW="2450880" imgH="203040" progId="Equation.3">
              <p:embed/>
            </p:oleObj>
          </a:graphicData>
        </a:graphic>
      </p:graphicFrame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57336" y="5668506"/>
            <a:ext cx="8839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240000"/>
              <a:buFontTx/>
              <a:buChar char="•"/>
            </a:pPr>
            <a:r>
              <a:rPr lang="en-US" sz="1800" b="0" i="0" dirty="0"/>
              <a:t>  If we are sampling the next interaction point, we will make a step of </a:t>
            </a:r>
            <a:endParaRPr lang="en-US" sz="1800" b="0" i="0" dirty="0" smtClean="0"/>
          </a:p>
          <a:p>
            <a:pPr>
              <a:spcBef>
                <a:spcPct val="50000"/>
              </a:spcBef>
              <a:buClr>
                <a:srgbClr val="008000"/>
              </a:buClr>
              <a:buSzPct val="240000"/>
            </a:pPr>
            <a:r>
              <a:rPr lang="en-US" dirty="0" smtClean="0"/>
              <a:t>     </a:t>
            </a:r>
            <a:r>
              <a:rPr lang="en-US" sz="1800" b="0" i="0" dirty="0" smtClean="0"/>
              <a:t>0.294 </a:t>
            </a:r>
            <a:r>
              <a:rPr lang="en-US" sz="1800" b="0" i="0" dirty="0" err="1"/>
              <a:t>mfp</a:t>
            </a:r>
            <a:endParaRPr lang="en-US" sz="1800" b="0" i="0" dirty="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676400" y="1799331"/>
            <a:ext cx="525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160000"/>
            </a:pPr>
            <a:r>
              <a:rPr lang="en-US" sz="2400" b="0" dirty="0">
                <a:solidFill>
                  <a:srgbClr val="A50021"/>
                </a:solidFill>
              </a:rPr>
              <a:t>f(x)</a:t>
            </a:r>
            <a:r>
              <a:rPr lang="en-US" sz="2400" b="0" i="0" dirty="0"/>
              <a:t> </a:t>
            </a:r>
            <a:r>
              <a:rPr lang="en-US" sz="2400" b="0" dirty="0">
                <a:solidFill>
                  <a:srgbClr val="A50021"/>
                </a:solidFill>
              </a:rPr>
              <a:t>= e</a:t>
            </a:r>
            <a:r>
              <a:rPr lang="en-US" sz="2400" b="0" baseline="30000" dirty="0">
                <a:solidFill>
                  <a:srgbClr val="A50021"/>
                </a:solidFill>
              </a:rPr>
              <a:t>-x/</a:t>
            </a:r>
            <a:r>
              <a:rPr lang="el-GR" sz="2400" b="0" baseline="30000" dirty="0">
                <a:solidFill>
                  <a:srgbClr val="A50021"/>
                </a:solidFill>
              </a:rPr>
              <a:t>λ</a:t>
            </a:r>
            <a:r>
              <a:rPr lang="en-US" sz="2400" b="0" dirty="0">
                <a:solidFill>
                  <a:srgbClr val="A50021"/>
                </a:solidFill>
              </a:rPr>
              <a:t> , x </a:t>
            </a:r>
            <a:r>
              <a:rPr lang="ru-RU" sz="2400" b="0" i="0" dirty="0">
                <a:solidFill>
                  <a:srgbClr val="A50021"/>
                </a:solidFill>
              </a:rPr>
              <a:t>є</a:t>
            </a:r>
            <a:r>
              <a:rPr lang="en-US" sz="2400" b="0" i="0" dirty="0">
                <a:solidFill>
                  <a:srgbClr val="A50021"/>
                </a:solidFill>
              </a:rPr>
              <a:t> [0,</a:t>
            </a:r>
            <a:r>
              <a:rPr lang="en-US" sz="2400" b="0" i="0" dirty="0" smtClean="0">
                <a:solidFill>
                  <a:srgbClr val="A50021"/>
                </a:solidFill>
              </a:rPr>
              <a:t>∞)</a:t>
            </a:r>
            <a:r>
              <a:rPr lang="en-US" sz="2400" b="0" i="0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en-US" sz="2400" b="0" i="0" dirty="0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b="0" i="0" dirty="0">
              <a:latin typeface="Times New Roman" pitchFamily="18" charset="0"/>
            </a:endParaRPr>
          </a:p>
        </p:txBody>
      </p:sp>
      <p:pic>
        <p:nvPicPr>
          <p:cNvPr id="18" name="Picture 6" descr="snap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95" t="4375"/>
          <a:stretch>
            <a:fillRect/>
          </a:stretch>
        </p:blipFill>
        <p:spPr bwMode="auto">
          <a:xfrm>
            <a:off x="6234062" y="1124744"/>
            <a:ext cx="260110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3608" y="116632"/>
            <a:ext cx="6768752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Sampling from a distribution: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rejection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technique</a:t>
            </a:r>
          </a:p>
        </p:txBody>
      </p:sp>
      <p:graphicFrame>
        <p:nvGraphicFramePr>
          <p:cNvPr id="4" name="Rectangle 4"/>
          <p:cNvGraphicFramePr>
            <a:graphicFrameLocks/>
          </p:cNvGraphicFramePr>
          <p:nvPr/>
        </p:nvGraphicFramePr>
        <p:xfrm>
          <a:off x="292100" y="2071688"/>
          <a:ext cx="4229100" cy="2819400"/>
        </p:xfrm>
        <a:graphic>
          <a:graphicData uri="http://schemas.openxmlformats.org/presentationml/2006/ole">
            <p:oleObj spid="_x0000_s1916930" name="Equation" r:id="rId3" imgW="0" imgH="0" progId="Equation.3">
              <p:embed/>
            </p:oleObj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79512" y="1268760"/>
            <a:ext cx="882047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i="0" dirty="0"/>
              <a:t>The </a:t>
            </a:r>
            <a:r>
              <a:rPr lang="en-US" sz="2000" b="0" i="0" u="sng" dirty="0">
                <a:solidFill>
                  <a:srgbClr val="008000"/>
                </a:solidFill>
              </a:rPr>
              <a:t>rejection technique</a:t>
            </a:r>
          </a:p>
          <a:p>
            <a:pPr>
              <a:lnSpc>
                <a:spcPct val="140000"/>
              </a:lnSpc>
              <a:spcBef>
                <a:spcPct val="30000"/>
              </a:spcBef>
              <a:buClr>
                <a:srgbClr val="008000"/>
              </a:buClr>
              <a:buSzPct val="200000"/>
              <a:buFontTx/>
              <a:buChar char="•"/>
            </a:pPr>
            <a:r>
              <a:rPr lang="en-US" sz="2000" b="0" i="0" dirty="0"/>
              <a:t> Some distributions cannot be easily sampled by integration and </a:t>
            </a:r>
            <a:endParaRPr lang="en-US" sz="2000" b="0" i="0" dirty="0" smtClean="0"/>
          </a:p>
          <a:p>
            <a:pPr>
              <a:lnSpc>
                <a:spcPct val="140000"/>
              </a:lnSpc>
              <a:spcBef>
                <a:spcPts val="0"/>
              </a:spcBef>
              <a:buClr>
                <a:srgbClr val="008000"/>
              </a:buClr>
              <a:buSzPct val="200000"/>
            </a:pPr>
            <a:r>
              <a:rPr lang="en-US" sz="2000" dirty="0" smtClean="0"/>
              <a:t>   </a:t>
            </a:r>
            <a:r>
              <a:rPr lang="en-US" sz="2000" b="0" i="0" dirty="0" smtClean="0"/>
              <a:t>inversion</a:t>
            </a:r>
            <a:r>
              <a:rPr lang="en-US" sz="2000" b="0" i="0" dirty="0"/>
              <a:t>.</a:t>
            </a:r>
          </a:p>
          <a:p>
            <a:pPr>
              <a:lnSpc>
                <a:spcPct val="140000"/>
              </a:lnSpc>
              <a:spcBef>
                <a:spcPct val="30000"/>
              </a:spcBef>
              <a:buClr>
                <a:srgbClr val="008000"/>
              </a:buClr>
              <a:buSzPct val="200000"/>
              <a:buFontTx/>
              <a:buChar char="•"/>
            </a:pPr>
            <a:r>
              <a:rPr lang="en-US" sz="2000" b="0" i="0" dirty="0"/>
              <a:t> Let </a:t>
            </a:r>
            <a:r>
              <a:rPr lang="en-US" sz="2000" dirty="0">
                <a:solidFill>
                  <a:srgbClr val="A50021"/>
                </a:solidFill>
              </a:rPr>
              <a:t>f’(x)</a:t>
            </a:r>
            <a:r>
              <a:rPr lang="en-US" sz="2000" b="0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000" b="0" i="0" dirty="0"/>
              <a:t>be one such distribution (normalized) that we want to </a:t>
            </a:r>
            <a:r>
              <a:rPr lang="en-US" sz="2000" b="0" i="0" dirty="0" smtClean="0"/>
              <a:t>sample </a:t>
            </a:r>
            <a:endParaRPr lang="en-US" sz="2000" b="0" i="0" dirty="0"/>
          </a:p>
          <a:p>
            <a:pPr>
              <a:lnSpc>
                <a:spcPct val="140000"/>
              </a:lnSpc>
              <a:spcBef>
                <a:spcPct val="30000"/>
              </a:spcBef>
              <a:buClr>
                <a:srgbClr val="008000"/>
              </a:buClr>
              <a:buSzPct val="200000"/>
              <a:buFontTx/>
              <a:buChar char="•"/>
            </a:pPr>
            <a:r>
              <a:rPr lang="en-US" sz="2000" b="0" i="0" dirty="0"/>
              <a:t> Let </a:t>
            </a:r>
            <a:r>
              <a:rPr lang="en-US" sz="2000" dirty="0">
                <a:solidFill>
                  <a:srgbClr val="A50021"/>
                </a:solidFill>
              </a:rPr>
              <a:t>g’(x)</a:t>
            </a:r>
            <a:r>
              <a:rPr lang="en-US" sz="2000" b="0" i="0" dirty="0"/>
              <a:t> be another normalized</a:t>
            </a:r>
            <a:r>
              <a:rPr lang="en-US" sz="2000" b="0" i="0" dirty="0">
                <a:latin typeface="Times New Roman" pitchFamily="18" charset="0"/>
              </a:rPr>
              <a:t> </a:t>
            </a:r>
            <a:r>
              <a:rPr lang="en-US" sz="2000" b="0" i="0" dirty="0"/>
              <a:t>distribution function </a:t>
            </a:r>
            <a:r>
              <a:rPr lang="en-US" sz="2000" b="0" i="0" dirty="0">
                <a:solidFill>
                  <a:srgbClr val="008000"/>
                </a:solidFill>
              </a:rPr>
              <a:t>that can be </a:t>
            </a:r>
            <a:endParaRPr lang="en-US" sz="2000" b="0" i="0" dirty="0" smtClean="0">
              <a:solidFill>
                <a:srgbClr val="008000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  <a:buClr>
                <a:srgbClr val="008000"/>
              </a:buClr>
              <a:buSzPct val="200000"/>
            </a:pPr>
            <a:r>
              <a:rPr lang="en-US" sz="2000" dirty="0" smtClean="0">
                <a:solidFill>
                  <a:srgbClr val="008000"/>
                </a:solidFill>
              </a:rPr>
              <a:t>   </a:t>
            </a:r>
            <a:r>
              <a:rPr lang="en-US" sz="2000" b="0" i="0" dirty="0" smtClean="0">
                <a:solidFill>
                  <a:srgbClr val="008000"/>
                </a:solidFill>
              </a:rPr>
              <a:t>sampled</a:t>
            </a:r>
            <a:r>
              <a:rPr lang="en-US" sz="2000" b="0" i="0" dirty="0"/>
              <a:t>, </a:t>
            </a:r>
            <a:r>
              <a:rPr lang="en-US" sz="2000" b="0" i="0" dirty="0" smtClean="0"/>
              <a:t>such </a:t>
            </a:r>
            <a:r>
              <a:rPr lang="en-US" sz="2000" b="0" i="0" dirty="0"/>
              <a:t>that </a:t>
            </a:r>
            <a:r>
              <a:rPr lang="en-US" sz="2000" dirty="0">
                <a:solidFill>
                  <a:srgbClr val="A50021"/>
                </a:solidFill>
              </a:rPr>
              <a:t>Cg’(x) </a:t>
            </a:r>
            <a:r>
              <a:rPr lang="en-US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 f’(x)</a:t>
            </a:r>
            <a:r>
              <a:rPr lang="en-US" sz="2000" b="0" i="0" dirty="0">
                <a:cs typeface="Arial" pitchFamily="34" charset="0"/>
              </a:rPr>
              <a:t>, for all </a:t>
            </a: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x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1800" i="0" dirty="0" smtClean="0"/>
              <a:t> </a:t>
            </a:r>
            <a:r>
              <a:rPr lang="en-US" sz="1800" i="0" dirty="0">
                <a:solidFill>
                  <a:srgbClr val="A50021"/>
                </a:solidFill>
              </a:rPr>
              <a:t>[</a:t>
            </a:r>
            <a:r>
              <a:rPr lang="en-US" sz="1800" dirty="0" err="1">
                <a:solidFill>
                  <a:srgbClr val="A50021"/>
                </a:solidFill>
              </a:rPr>
              <a:t>x</a:t>
            </a:r>
            <a:r>
              <a:rPr lang="en-US" sz="1800" baseline="-25000" dirty="0" err="1">
                <a:solidFill>
                  <a:srgbClr val="A50021"/>
                </a:solidFill>
              </a:rPr>
              <a:t>min</a:t>
            </a:r>
            <a:r>
              <a:rPr lang="en-US" sz="1800" baseline="-25000" dirty="0">
                <a:solidFill>
                  <a:srgbClr val="A50021"/>
                </a:solidFill>
              </a:rPr>
              <a:t> </a:t>
            </a:r>
            <a:r>
              <a:rPr lang="en-US" sz="1800" dirty="0">
                <a:solidFill>
                  <a:srgbClr val="A50021"/>
                </a:solidFill>
              </a:rPr>
              <a:t>, </a:t>
            </a:r>
            <a:r>
              <a:rPr lang="en-US" sz="1800" dirty="0" err="1">
                <a:solidFill>
                  <a:srgbClr val="A50021"/>
                </a:solidFill>
              </a:rPr>
              <a:t>x</a:t>
            </a:r>
            <a:r>
              <a:rPr lang="en-US" sz="1800" baseline="-25000" dirty="0" err="1">
                <a:solidFill>
                  <a:srgbClr val="A50021"/>
                </a:solidFill>
              </a:rPr>
              <a:t>max</a:t>
            </a:r>
            <a:r>
              <a:rPr lang="en-US" sz="1800" i="0" dirty="0">
                <a:solidFill>
                  <a:srgbClr val="A50021"/>
                </a:solidFill>
              </a:rPr>
              <a:t>]</a:t>
            </a:r>
          </a:p>
          <a:p>
            <a:pPr>
              <a:lnSpc>
                <a:spcPct val="140000"/>
              </a:lnSpc>
              <a:spcBef>
                <a:spcPts val="0"/>
              </a:spcBef>
              <a:buClr>
                <a:srgbClr val="008000"/>
              </a:buClr>
              <a:buSzPct val="200000"/>
              <a:buFontTx/>
              <a:buChar char="•"/>
            </a:pPr>
            <a:r>
              <a:rPr lang="en-US" sz="1800" b="0" i="0" dirty="0"/>
              <a:t> </a:t>
            </a:r>
            <a:r>
              <a:rPr lang="en-US" sz="2000" b="0" i="0" dirty="0"/>
              <a:t>Generate a uniform pseudo-random number </a:t>
            </a:r>
            <a:r>
              <a:rPr lang="el-GR" sz="2000" dirty="0">
                <a:solidFill>
                  <a:srgbClr val="A50021"/>
                </a:solidFill>
                <a:cs typeface="Arial" pitchFamily="34" charset="0"/>
              </a:rPr>
              <a:t>ξ</a:t>
            </a:r>
            <a:r>
              <a:rPr lang="en-US" sz="2000" baseline="-25000" dirty="0" smtClean="0">
                <a:solidFill>
                  <a:srgbClr val="A50021"/>
                </a:solidFill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[0,1) </a:t>
            </a:r>
            <a:r>
              <a:rPr lang="en-US" sz="2000" b="0" i="0" dirty="0" smtClean="0">
                <a:cs typeface="Arial" pitchFamily="34" charset="0"/>
              </a:rPr>
              <a:t>to </a:t>
            </a:r>
            <a:r>
              <a:rPr lang="en-US" sz="2000" b="0" i="0" dirty="0">
                <a:cs typeface="Arial" pitchFamily="34" charset="0"/>
              </a:rPr>
              <a:t>sample </a:t>
            </a: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X</a:t>
            </a:r>
            <a:r>
              <a:rPr lang="en-US" sz="2000" b="0" i="0" dirty="0">
                <a:cs typeface="Arial" pitchFamily="34" charset="0"/>
              </a:rPr>
              <a:t> </a:t>
            </a:r>
            <a:r>
              <a:rPr lang="en-US" sz="2000" b="0" i="0" dirty="0" smtClean="0">
                <a:cs typeface="Arial" pitchFamily="34" charset="0"/>
              </a:rPr>
              <a:t> </a:t>
            </a:r>
          </a:p>
          <a:p>
            <a:pPr>
              <a:lnSpc>
                <a:spcPct val="140000"/>
              </a:lnSpc>
              <a:spcBef>
                <a:spcPts val="0"/>
              </a:spcBef>
              <a:buClr>
                <a:srgbClr val="008000"/>
              </a:buClr>
              <a:buSzPct val="200000"/>
            </a:pPr>
            <a:r>
              <a:rPr lang="en-US" sz="2000" dirty="0" smtClean="0">
                <a:cs typeface="Arial" pitchFamily="34" charset="0"/>
              </a:rPr>
              <a:t>   </a:t>
            </a:r>
            <a:r>
              <a:rPr lang="en-US" sz="2000" b="0" i="0" dirty="0" smtClean="0">
                <a:cs typeface="Arial" pitchFamily="34" charset="0"/>
              </a:rPr>
              <a:t>from </a:t>
            </a:r>
            <a:r>
              <a:rPr lang="en-US" sz="2000" dirty="0" smtClean="0">
                <a:solidFill>
                  <a:srgbClr val="A50021"/>
                </a:solidFill>
                <a:cs typeface="Arial" pitchFamily="34" charset="0"/>
              </a:rPr>
              <a:t>g</a:t>
            </a: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’(x)</a:t>
            </a:r>
          </a:p>
          <a:p>
            <a:pPr>
              <a:lnSpc>
                <a:spcPct val="140000"/>
              </a:lnSpc>
              <a:spcBef>
                <a:spcPct val="30000"/>
              </a:spcBef>
              <a:buClr>
                <a:srgbClr val="008000"/>
              </a:buClr>
              <a:buSzPct val="200000"/>
              <a:buFontTx/>
              <a:buChar char="•"/>
            </a:pPr>
            <a:r>
              <a:rPr lang="en-US" sz="1800" b="0" i="0" dirty="0"/>
              <a:t> </a:t>
            </a:r>
            <a:r>
              <a:rPr lang="en-US" sz="2000" b="0" i="0" dirty="0"/>
              <a:t>Generate a second pseudo-random number </a:t>
            </a:r>
            <a:r>
              <a:rPr lang="el-GR" sz="2000" dirty="0">
                <a:solidFill>
                  <a:srgbClr val="A50021"/>
                </a:solidFill>
                <a:cs typeface="Arial" pitchFamily="34" charset="0"/>
              </a:rPr>
              <a:t>ξ</a:t>
            </a:r>
            <a:r>
              <a:rPr lang="en-US" sz="2000" baseline="-25000" dirty="0">
                <a:solidFill>
                  <a:srgbClr val="A50021"/>
                </a:solidFill>
                <a:cs typeface="Arial" pitchFamily="34" charset="0"/>
              </a:rPr>
              <a:t>2</a:t>
            </a:r>
          </a:p>
          <a:p>
            <a:pPr>
              <a:lnSpc>
                <a:spcPct val="140000"/>
              </a:lnSpc>
              <a:spcBef>
                <a:spcPct val="30000"/>
              </a:spcBef>
              <a:buClr>
                <a:srgbClr val="008000"/>
              </a:buClr>
              <a:buSzPct val="200000"/>
              <a:buFontTx/>
              <a:buChar char="•"/>
            </a:pPr>
            <a:r>
              <a:rPr lang="en-US" sz="2000" b="0" i="0" dirty="0">
                <a:cs typeface="Arial" pitchFamily="34" charset="0"/>
              </a:rPr>
              <a:t> Accept </a:t>
            </a: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X</a:t>
            </a:r>
            <a:r>
              <a:rPr lang="en-US" sz="2000" b="0" i="0" dirty="0">
                <a:cs typeface="Arial" pitchFamily="34" charset="0"/>
              </a:rPr>
              <a:t> as a sample of </a:t>
            </a:r>
            <a:r>
              <a:rPr lang="en-US" sz="2000" dirty="0">
                <a:solidFill>
                  <a:srgbClr val="A50021"/>
                </a:solidFill>
              </a:rPr>
              <a:t>f’(x)</a:t>
            </a:r>
            <a:r>
              <a:rPr lang="en-US" sz="2000" b="0" dirty="0">
                <a:solidFill>
                  <a:srgbClr val="A50021"/>
                </a:solidFill>
              </a:rPr>
              <a:t> </a:t>
            </a:r>
            <a:r>
              <a:rPr lang="en-US" sz="2000" b="0" i="0" dirty="0">
                <a:cs typeface="Arial" pitchFamily="34" charset="0"/>
              </a:rPr>
              <a:t>if </a:t>
            </a:r>
            <a:r>
              <a:rPr lang="el-GR" sz="2000" dirty="0">
                <a:solidFill>
                  <a:srgbClr val="A50021"/>
                </a:solidFill>
                <a:cs typeface="Arial" pitchFamily="34" charset="0"/>
              </a:rPr>
              <a:t>ξ</a:t>
            </a:r>
            <a:r>
              <a:rPr lang="en-US" sz="2000" baseline="-25000" dirty="0">
                <a:solidFill>
                  <a:srgbClr val="A50021"/>
                </a:solidFill>
                <a:cs typeface="Arial" pitchFamily="34" charset="0"/>
              </a:rPr>
              <a:t>2 </a:t>
            </a:r>
            <a:r>
              <a:rPr lang="en-US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0" b="0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f’(X)</a:t>
            </a:r>
            <a:r>
              <a:rPr lang="en-US" sz="2000" b="0" dirty="0">
                <a:solidFill>
                  <a:srgbClr val="A50021"/>
                </a:solidFill>
                <a:cs typeface="Arial" pitchFamily="34" charset="0"/>
              </a:rPr>
              <a:t>/</a:t>
            </a: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Cg’(x) </a:t>
            </a:r>
            <a:r>
              <a:rPr lang="en-US" sz="2000" i="0" dirty="0">
                <a:cs typeface="Arial" pitchFamily="34" charset="0"/>
              </a:rPr>
              <a:t>,</a:t>
            </a: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sz="2000" b="0" i="0" dirty="0" smtClean="0">
                <a:cs typeface="Arial" pitchFamily="34" charset="0"/>
              </a:rPr>
              <a:t>otherwise </a:t>
            </a:r>
            <a:r>
              <a:rPr lang="en-US" sz="2000" b="0" i="0" u="sng" dirty="0">
                <a:cs typeface="Arial" pitchFamily="34" charset="0"/>
              </a:rPr>
              <a:t>re-sample </a:t>
            </a:r>
            <a:endParaRPr lang="en-US" sz="2000" b="0" i="0" u="sng" dirty="0" smtClean="0">
              <a:cs typeface="Arial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buClr>
                <a:srgbClr val="008000"/>
              </a:buClr>
              <a:buSzPct val="200000"/>
            </a:pPr>
            <a:r>
              <a:rPr lang="en-US" sz="2000" dirty="0" smtClean="0">
                <a:solidFill>
                  <a:srgbClr val="A50021"/>
                </a:solidFill>
                <a:cs typeface="Arial" pitchFamily="34" charset="0"/>
              </a:rPr>
              <a:t>    </a:t>
            </a:r>
            <a:r>
              <a:rPr lang="el-GR" sz="2000" dirty="0" smtClean="0">
                <a:solidFill>
                  <a:srgbClr val="A50021"/>
                </a:solidFill>
                <a:cs typeface="Arial" pitchFamily="34" charset="0"/>
              </a:rPr>
              <a:t>ξ</a:t>
            </a:r>
            <a:r>
              <a:rPr lang="en-US" sz="2000" baseline="-25000" dirty="0">
                <a:solidFill>
                  <a:srgbClr val="A50021"/>
                </a:solidFill>
                <a:cs typeface="Arial" pitchFamily="34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  </a:t>
            </a:r>
            <a:r>
              <a:rPr lang="en-US" sz="2000" b="0" i="0" dirty="0"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l-GR" sz="2000" dirty="0">
                <a:solidFill>
                  <a:srgbClr val="A50021"/>
                </a:solidFill>
                <a:cs typeface="Arial" pitchFamily="34" charset="0"/>
              </a:rPr>
              <a:t>ξ</a:t>
            </a:r>
            <a:r>
              <a:rPr lang="en-US" sz="2000" baseline="-25000" dirty="0">
                <a:solidFill>
                  <a:srgbClr val="A50021"/>
                </a:solidFill>
                <a:cs typeface="Arial" pitchFamily="34" charset="0"/>
              </a:rPr>
              <a:t>2</a:t>
            </a:r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rgbClr val="008000"/>
              </a:buClr>
              <a:buSzPct val="150000"/>
            </a:pPr>
            <a:endParaRPr lang="en-US" sz="2000" dirty="0">
              <a:solidFill>
                <a:srgbClr val="A5002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Sampling with 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rejection technique</a:t>
            </a:r>
          </a:p>
        </p:txBody>
      </p:sp>
      <p:graphicFrame>
        <p:nvGraphicFramePr>
          <p:cNvPr id="4" name="Rectangle 3"/>
          <p:cNvGraphicFramePr>
            <a:graphicFrameLocks/>
          </p:cNvGraphicFramePr>
          <p:nvPr/>
        </p:nvGraphicFramePr>
        <p:xfrm>
          <a:off x="2406650" y="3481388"/>
          <a:ext cx="0" cy="0"/>
        </p:xfrm>
        <a:graphic>
          <a:graphicData uri="http://schemas.openxmlformats.org/presentationml/2006/ole">
            <p:oleObj spid="_x0000_s1917954" name="Equation" r:id="rId3" imgW="0" imgH="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227138" y="2505075"/>
          <a:ext cx="5719762" cy="777875"/>
        </p:xfrm>
        <a:graphic>
          <a:graphicData uri="http://schemas.openxmlformats.org/presentationml/2006/ole">
            <p:oleObj spid="_x0000_s1917955" name="Equation" r:id="rId4" imgW="3174840" imgH="431640" progId="Equation.3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908720"/>
            <a:ext cx="8991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buClr>
                <a:srgbClr val="008000"/>
              </a:buClr>
              <a:buSzPct val="200000"/>
              <a:buFontTx/>
              <a:buChar char="•"/>
            </a:pPr>
            <a:r>
              <a:rPr lang="en-US" sz="2000" b="0" i="0" dirty="0">
                <a:cs typeface="Arial" pitchFamily="34" charset="0"/>
              </a:rPr>
              <a:t> </a:t>
            </a:r>
            <a:r>
              <a:rPr lang="en-US" sz="1800" b="0" i="0" dirty="0">
                <a:cs typeface="Arial" pitchFamily="34" charset="0"/>
              </a:rPr>
              <a:t>The probability of 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X  </a:t>
            </a:r>
            <a:r>
              <a:rPr lang="en-US" sz="1800" b="0" i="0" dirty="0">
                <a:cs typeface="Arial" pitchFamily="34" charset="0"/>
              </a:rPr>
              <a:t>to be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sz="1800" b="0" i="0" dirty="0">
                <a:cs typeface="Arial" pitchFamily="34" charset="0"/>
              </a:rPr>
              <a:t>sampled from 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g’(x) </a:t>
            </a:r>
            <a:r>
              <a:rPr lang="en-US" sz="1800" b="0" i="0" dirty="0">
                <a:cs typeface="Arial" pitchFamily="34" charset="0"/>
              </a:rPr>
              <a:t>is 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g’(X)</a:t>
            </a:r>
            <a:r>
              <a:rPr lang="en-US" sz="1800" b="0" i="0" dirty="0">
                <a:cs typeface="Arial" pitchFamily="34" charset="0"/>
              </a:rPr>
              <a:t>, the one that </a:t>
            </a:r>
            <a:r>
              <a:rPr lang="el-GR" sz="1800" dirty="0">
                <a:solidFill>
                  <a:srgbClr val="A50021"/>
                </a:solidFill>
              </a:rPr>
              <a:t>ξ</a:t>
            </a:r>
            <a:r>
              <a:rPr lang="en-US" sz="1800" baseline="-25000" dirty="0">
                <a:solidFill>
                  <a:srgbClr val="A50021"/>
                </a:solidFill>
              </a:rPr>
              <a:t>2</a:t>
            </a:r>
            <a:r>
              <a:rPr lang="en-US" dirty="0"/>
              <a:t> </a:t>
            </a:r>
            <a:r>
              <a:rPr lang="en-US" sz="1800" b="0" i="0" dirty="0">
                <a:cs typeface="Arial" pitchFamily="34" charset="0"/>
              </a:rPr>
              <a:t> passes  </a:t>
            </a:r>
          </a:p>
          <a:p>
            <a:pPr>
              <a:spcBef>
                <a:spcPct val="10000"/>
              </a:spcBef>
              <a:buClr>
                <a:srgbClr val="008000"/>
              </a:buClr>
              <a:buSzPct val="200000"/>
            </a:pPr>
            <a:r>
              <a:rPr lang="en-US" sz="1800" b="0" i="0" dirty="0">
                <a:cs typeface="Arial" pitchFamily="34" charset="0"/>
              </a:rPr>
              <a:t>   the test is 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f’(X)</a:t>
            </a:r>
            <a:r>
              <a:rPr lang="en-US" sz="1800" b="0" dirty="0">
                <a:solidFill>
                  <a:srgbClr val="A50021"/>
                </a:solidFill>
                <a:cs typeface="Arial" pitchFamily="34" charset="0"/>
              </a:rPr>
              <a:t>/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Cg’(X)</a:t>
            </a:r>
            <a:r>
              <a:rPr lang="en-US" sz="1800" b="0" i="0" dirty="0">
                <a:cs typeface="Arial" pitchFamily="34" charset="0"/>
              </a:rPr>
              <a:t> : therefore the probability to have 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X </a:t>
            </a:r>
            <a:r>
              <a:rPr lang="en-US" sz="1800" b="0" i="0" dirty="0">
                <a:cs typeface="Arial" pitchFamily="34" charset="0"/>
              </a:rPr>
              <a:t>sampled and </a:t>
            </a:r>
          </a:p>
          <a:p>
            <a:pPr>
              <a:spcBef>
                <a:spcPct val="10000"/>
              </a:spcBef>
              <a:buClr>
                <a:srgbClr val="008000"/>
              </a:buClr>
              <a:buSzPct val="200000"/>
            </a:pPr>
            <a:r>
              <a:rPr lang="en-US" sz="1800" b="0" i="0" dirty="0">
                <a:cs typeface="Arial" pitchFamily="34" charset="0"/>
              </a:rPr>
              <a:t>   accepted is the product of probabilities  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g’(X)</a:t>
            </a:r>
            <a:r>
              <a:rPr lang="en-US" sz="1800" b="0" i="0" dirty="0">
                <a:cs typeface="Arial" pitchFamily="34" charset="0"/>
              </a:rPr>
              <a:t> 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f’(X)</a:t>
            </a:r>
            <a:r>
              <a:rPr lang="en-US" sz="1800" b="0" dirty="0">
                <a:solidFill>
                  <a:srgbClr val="A50021"/>
                </a:solidFill>
                <a:cs typeface="Arial" pitchFamily="34" charset="0"/>
              </a:rPr>
              <a:t>/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Cg’(X)</a:t>
            </a:r>
            <a:r>
              <a:rPr lang="en-US" sz="1800" b="0" i="0" dirty="0">
                <a:cs typeface="Arial" pitchFamily="34" charset="0"/>
              </a:rPr>
              <a:t> 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=</a:t>
            </a:r>
            <a:r>
              <a:rPr lang="en-US" sz="1800" b="0" i="0" dirty="0">
                <a:cs typeface="Arial" pitchFamily="34" charset="0"/>
              </a:rPr>
              <a:t> </a:t>
            </a:r>
            <a:r>
              <a:rPr lang="en-US" sz="1800" dirty="0">
                <a:solidFill>
                  <a:srgbClr val="A50021"/>
                </a:solidFill>
                <a:cs typeface="Arial" pitchFamily="34" charset="0"/>
              </a:rPr>
              <a:t>f’(X)/C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200000"/>
              <a:buFontTx/>
              <a:buChar char="•"/>
            </a:pPr>
            <a:r>
              <a:rPr lang="en-US" sz="1800" b="0" i="0" dirty="0">
                <a:cs typeface="Arial" pitchFamily="34" charset="0"/>
              </a:rPr>
              <a:t> The overall efficiency (probability accepted/rejected) is given by</a:t>
            </a:r>
            <a:endParaRPr lang="el-GR" sz="1800" b="0" i="0" dirty="0"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57800" y="32766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f’(x)</a:t>
            </a:r>
            <a:r>
              <a:rPr lang="en-US" sz="1600" b="0" i="0"/>
              <a:t> is normalized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6019800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951038" y="4295775"/>
          <a:ext cx="4405312" cy="692150"/>
        </p:xfrm>
        <a:graphic>
          <a:graphicData uri="http://schemas.openxmlformats.org/presentationml/2006/ole">
            <p:oleObj spid="_x0000_s1917956" name="Equation" r:id="rId5" imgW="2666880" imgH="419040" progId="Equation.3">
              <p:embed/>
            </p:oleObj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04800" y="3581400"/>
            <a:ext cx="8686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8000"/>
              </a:buClr>
              <a:buSzPct val="200000"/>
              <a:buFontTx/>
              <a:buChar char="•"/>
            </a:pPr>
            <a:r>
              <a:rPr lang="en-US" sz="2000" b="0" i="0" dirty="0"/>
              <a:t> </a:t>
            </a:r>
            <a:r>
              <a:rPr lang="en-US" sz="1800" b="0" i="0" dirty="0"/>
              <a:t>Proof that the sampling is unbiased (i.e. </a:t>
            </a:r>
            <a:r>
              <a:rPr lang="en-US" sz="1800" dirty="0">
                <a:solidFill>
                  <a:srgbClr val="A50021"/>
                </a:solidFill>
              </a:rPr>
              <a:t>X</a:t>
            </a:r>
            <a:r>
              <a:rPr lang="en-US" sz="1800" b="0" i="0" dirty="0"/>
              <a:t> is a correct sample from </a:t>
            </a:r>
            <a:r>
              <a:rPr lang="en-US" sz="1800" dirty="0">
                <a:solidFill>
                  <a:srgbClr val="A50021"/>
                </a:solidFill>
              </a:rPr>
              <a:t>f’(x)</a:t>
            </a:r>
            <a:r>
              <a:rPr lang="en-US" sz="1800" b="0" i="0" dirty="0"/>
              <a:t>): </a:t>
            </a:r>
          </a:p>
          <a:p>
            <a:pPr>
              <a:buClr>
                <a:srgbClr val="008000"/>
              </a:buClr>
              <a:buSzPct val="200000"/>
            </a:pPr>
            <a:r>
              <a:rPr lang="en-US" sz="1800" b="0" i="0" dirty="0"/>
              <a:t>    the probability </a:t>
            </a:r>
            <a:r>
              <a:rPr lang="en-US" sz="1800" b="0" dirty="0"/>
              <a:t>P(X) </a:t>
            </a:r>
            <a:r>
              <a:rPr lang="en-US" sz="1800" b="0" dirty="0" err="1"/>
              <a:t>dx</a:t>
            </a:r>
            <a:r>
              <a:rPr lang="en-US" sz="1800" b="0" i="0" dirty="0"/>
              <a:t> of sampling </a:t>
            </a:r>
            <a:r>
              <a:rPr lang="en-US" sz="1800" b="0" dirty="0"/>
              <a:t>X</a:t>
            </a:r>
            <a:r>
              <a:rPr lang="en-US" sz="1800" b="0" i="0" dirty="0"/>
              <a:t> is given by: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4544" y="5105400"/>
            <a:ext cx="770384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160000"/>
              <a:buFontTx/>
              <a:buChar char="•"/>
            </a:pPr>
            <a:r>
              <a:rPr lang="en-US" sz="2000" b="0" dirty="0"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A50021"/>
                </a:solidFill>
                <a:cs typeface="Arial" pitchFamily="34" charset="0"/>
              </a:rPr>
              <a:t>g’(X)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sz="1800" b="0" i="0" dirty="0" smtClean="0"/>
              <a:t>is </a:t>
            </a:r>
            <a:r>
              <a:rPr lang="en-US" sz="1800" b="0" i="0" dirty="0"/>
              <a:t>generally chosen as a </a:t>
            </a:r>
            <a:r>
              <a:rPr lang="en-US" sz="1800" b="0" i="0" dirty="0">
                <a:latin typeface="CMR10" charset="-128"/>
              </a:rPr>
              <a:t>uniform (rectangular) distribution or </a:t>
            </a:r>
            <a:endParaRPr lang="en-US" sz="1800" b="0" i="0" dirty="0" smtClean="0">
              <a:latin typeface="CMR10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160000"/>
            </a:pPr>
            <a:r>
              <a:rPr lang="en-US" dirty="0" smtClean="0">
                <a:latin typeface="CMR10" charset="-128"/>
              </a:rPr>
              <a:t>   </a:t>
            </a:r>
            <a:r>
              <a:rPr lang="en-US" sz="1800" b="0" i="0" dirty="0" smtClean="0">
                <a:latin typeface="CMR10" charset="-128"/>
              </a:rPr>
              <a:t>a </a:t>
            </a:r>
            <a:r>
              <a:rPr lang="en-US" sz="1800" b="0" i="0" dirty="0">
                <a:latin typeface="CMR10" charset="-128"/>
              </a:rPr>
              <a:t>normalized </a:t>
            </a:r>
            <a:r>
              <a:rPr lang="en-US" sz="1800" b="0" i="0" dirty="0" smtClean="0">
                <a:latin typeface="CMR10" charset="-128"/>
              </a:rPr>
              <a:t>sum </a:t>
            </a:r>
            <a:r>
              <a:rPr lang="en-US" sz="1800" b="0" i="0" dirty="0">
                <a:latin typeface="CMR10" charset="-128"/>
              </a:rPr>
              <a:t>of uniform distributions </a:t>
            </a:r>
            <a:endParaRPr lang="en-US" sz="1800" b="0" i="0" dirty="0" smtClean="0">
              <a:latin typeface="CMR10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160000"/>
            </a:pPr>
            <a:r>
              <a:rPr lang="en-US" dirty="0" smtClean="0">
                <a:latin typeface="CMR10" charset="-128"/>
              </a:rPr>
              <a:t>  </a:t>
            </a:r>
            <a:r>
              <a:rPr lang="en-US" sz="1800" b="0" i="0" dirty="0" smtClean="0">
                <a:latin typeface="CMR10" charset="-128"/>
              </a:rPr>
              <a:t>(</a:t>
            </a:r>
            <a:r>
              <a:rPr lang="en-US" sz="1800" b="0" i="0" dirty="0">
                <a:latin typeface="CMR10" charset="-128"/>
              </a:rPr>
              <a:t>a </a:t>
            </a:r>
            <a:r>
              <a:rPr lang="en-US" sz="1800" b="0" i="0" dirty="0" smtClean="0">
                <a:latin typeface="CMR10" charset="-128"/>
              </a:rPr>
              <a:t>piecewise constant  </a:t>
            </a:r>
            <a:r>
              <a:rPr lang="en-US" sz="1800" b="0" i="0" dirty="0">
                <a:latin typeface="CMR10" charset="-128"/>
              </a:rPr>
              <a:t>function) 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486400" y="5410200"/>
            <a:ext cx="1674813" cy="1323975"/>
            <a:chOff x="2895" y="1470"/>
            <a:chExt cx="1055" cy="834"/>
          </a:xfrm>
        </p:grpSpPr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3168" y="1776"/>
              <a:ext cx="567" cy="192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f(x)</a:t>
              </a:r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2898" y="1670"/>
              <a:ext cx="1016" cy="466"/>
            </a:xfrm>
            <a:custGeom>
              <a:avLst/>
              <a:gdLst>
                <a:gd name="T0" fmla="*/ 0 w 2586"/>
                <a:gd name="T1" fmla="*/ 68 h 1217"/>
                <a:gd name="T2" fmla="*/ 6 w 2586"/>
                <a:gd name="T3" fmla="*/ 66 h 1217"/>
                <a:gd name="T4" fmla="*/ 17 w 2586"/>
                <a:gd name="T5" fmla="*/ 56 h 1217"/>
                <a:gd name="T6" fmla="*/ 28 w 2586"/>
                <a:gd name="T7" fmla="*/ 35 h 1217"/>
                <a:gd name="T8" fmla="*/ 47 w 2586"/>
                <a:gd name="T9" fmla="*/ 28 h 1217"/>
                <a:gd name="T10" fmla="*/ 66 w 2586"/>
                <a:gd name="T11" fmla="*/ 28 h 1217"/>
                <a:gd name="T12" fmla="*/ 85 w 2586"/>
                <a:gd name="T13" fmla="*/ 12 h 1217"/>
                <a:gd name="T14" fmla="*/ 91 w 2586"/>
                <a:gd name="T15" fmla="*/ 2 h 1217"/>
                <a:gd name="T16" fmla="*/ 99 w 2586"/>
                <a:gd name="T17" fmla="*/ 2 h 1217"/>
                <a:gd name="T18" fmla="*/ 107 w 2586"/>
                <a:gd name="T19" fmla="*/ 15 h 1217"/>
                <a:gd name="T20" fmla="*/ 116 w 2586"/>
                <a:gd name="T21" fmla="*/ 23 h 1217"/>
                <a:gd name="T22" fmla="*/ 127 w 2586"/>
                <a:gd name="T23" fmla="*/ 48 h 1217"/>
                <a:gd name="T24" fmla="*/ 140 w 2586"/>
                <a:gd name="T25" fmla="*/ 61 h 1217"/>
                <a:gd name="T26" fmla="*/ 149 w 2586"/>
                <a:gd name="T27" fmla="*/ 66 h 1217"/>
                <a:gd name="T28" fmla="*/ 157 w 2586"/>
                <a:gd name="T29" fmla="*/ 68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86"/>
                <a:gd name="T46" fmla="*/ 0 h 1217"/>
                <a:gd name="T47" fmla="*/ 2586 w 2586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86" h="1217">
                  <a:moveTo>
                    <a:pt x="0" y="1217"/>
                  </a:moveTo>
                  <a:cubicBezTo>
                    <a:pt x="23" y="1213"/>
                    <a:pt x="46" y="1210"/>
                    <a:pt x="91" y="1172"/>
                  </a:cubicBezTo>
                  <a:cubicBezTo>
                    <a:pt x="136" y="1134"/>
                    <a:pt x="212" y="1081"/>
                    <a:pt x="272" y="990"/>
                  </a:cubicBezTo>
                  <a:cubicBezTo>
                    <a:pt x="332" y="899"/>
                    <a:pt x="371" y="710"/>
                    <a:pt x="454" y="627"/>
                  </a:cubicBezTo>
                  <a:cubicBezTo>
                    <a:pt x="537" y="544"/>
                    <a:pt x="665" y="514"/>
                    <a:pt x="771" y="491"/>
                  </a:cubicBezTo>
                  <a:cubicBezTo>
                    <a:pt x="877" y="468"/>
                    <a:pt x="983" y="536"/>
                    <a:pt x="1089" y="491"/>
                  </a:cubicBezTo>
                  <a:cubicBezTo>
                    <a:pt x="1195" y="446"/>
                    <a:pt x="1338" y="294"/>
                    <a:pt x="1406" y="219"/>
                  </a:cubicBezTo>
                  <a:cubicBezTo>
                    <a:pt x="1474" y="144"/>
                    <a:pt x="1459" y="68"/>
                    <a:pt x="1497" y="38"/>
                  </a:cubicBezTo>
                  <a:cubicBezTo>
                    <a:pt x="1535" y="8"/>
                    <a:pt x="1588" y="0"/>
                    <a:pt x="1633" y="38"/>
                  </a:cubicBezTo>
                  <a:cubicBezTo>
                    <a:pt x="1678" y="76"/>
                    <a:pt x="1724" y="204"/>
                    <a:pt x="1769" y="264"/>
                  </a:cubicBezTo>
                  <a:cubicBezTo>
                    <a:pt x="1814" y="324"/>
                    <a:pt x="1852" y="303"/>
                    <a:pt x="1905" y="401"/>
                  </a:cubicBezTo>
                  <a:cubicBezTo>
                    <a:pt x="1958" y="499"/>
                    <a:pt x="2019" y="741"/>
                    <a:pt x="2087" y="854"/>
                  </a:cubicBezTo>
                  <a:cubicBezTo>
                    <a:pt x="2155" y="967"/>
                    <a:pt x="2253" y="1028"/>
                    <a:pt x="2313" y="1081"/>
                  </a:cubicBezTo>
                  <a:cubicBezTo>
                    <a:pt x="2373" y="1134"/>
                    <a:pt x="2405" y="1149"/>
                    <a:pt x="2450" y="1172"/>
                  </a:cubicBezTo>
                  <a:cubicBezTo>
                    <a:pt x="2495" y="1195"/>
                    <a:pt x="2540" y="1206"/>
                    <a:pt x="2586" y="1217"/>
                  </a:cubicBezTo>
                </a:path>
              </a:pathLst>
            </a:custGeom>
            <a:noFill/>
            <a:ln w="317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>
              <a:off x="2898" y="2136"/>
              <a:ext cx="1016" cy="1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" name="Line 42"/>
            <p:cNvSpPr>
              <a:spLocks noChangeShapeType="1"/>
            </p:cNvSpPr>
            <p:nvPr/>
          </p:nvSpPr>
          <p:spPr bwMode="auto">
            <a:xfrm flipV="1">
              <a:off x="2898" y="1650"/>
              <a:ext cx="0" cy="486"/>
            </a:xfrm>
            <a:prstGeom prst="line">
              <a:avLst/>
            </a:prstGeom>
            <a:noFill/>
            <a:ln w="31750">
              <a:solidFill>
                <a:srgbClr val="333333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3768" y="2112"/>
              <a:ext cx="182" cy="192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x</a:t>
              </a:r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2895" y="1996"/>
              <a:ext cx="1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V="1">
              <a:off x="3016" y="1851"/>
              <a:ext cx="0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3016" y="1851"/>
              <a:ext cx="29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 flipV="1">
              <a:off x="3305" y="16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>
              <a:off x="3305" y="1659"/>
              <a:ext cx="39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>
              <a:off x="3691" y="1659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>
              <a:off x="3691" y="1923"/>
              <a:ext cx="19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51"/>
            <p:cNvSpPr>
              <a:spLocks noChangeShapeType="1"/>
            </p:cNvSpPr>
            <p:nvPr/>
          </p:nvSpPr>
          <p:spPr bwMode="auto">
            <a:xfrm>
              <a:off x="3884" y="1923"/>
              <a:ext cx="0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3072" y="1470"/>
              <a:ext cx="5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Cg’(x)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rejection technique: example</a:t>
            </a:r>
          </a:p>
        </p:txBody>
      </p:sp>
      <p:pic>
        <p:nvPicPr>
          <p:cNvPr id="4" name="Picture 4" descr="sna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63" t="41621" b="-2661"/>
          <a:stretch>
            <a:fillRect/>
          </a:stretch>
        </p:blipFill>
        <p:spPr bwMode="auto">
          <a:xfrm>
            <a:off x="4495800" y="1066800"/>
            <a:ext cx="4716463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52400" y="1066800"/>
            <a:ext cx="4800600" cy="4862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i="0" dirty="0"/>
              <a:t>Let be</a:t>
            </a:r>
            <a:r>
              <a:rPr lang="en-US" sz="1800" b="0" i="0" dirty="0">
                <a:solidFill>
                  <a:srgbClr val="CC00CC"/>
                </a:solidFill>
              </a:rPr>
              <a:t> </a:t>
            </a:r>
            <a:r>
              <a:rPr lang="en-US" sz="1800" dirty="0">
                <a:solidFill>
                  <a:srgbClr val="A50021"/>
                </a:solidFill>
              </a:rPr>
              <a:t>f’(x) = (1+x</a:t>
            </a:r>
            <a:r>
              <a:rPr lang="en-US" sz="1800" baseline="30000" dirty="0">
                <a:solidFill>
                  <a:srgbClr val="A50021"/>
                </a:solidFill>
              </a:rPr>
              <a:t>2</a:t>
            </a:r>
            <a:r>
              <a:rPr lang="en-US" sz="1800" dirty="0">
                <a:solidFill>
                  <a:srgbClr val="A50021"/>
                </a:solidFill>
              </a:rPr>
              <a:t>), x </a:t>
            </a:r>
            <a:r>
              <a:rPr lang="en-US" sz="1800" b="1" i="0" dirty="0">
                <a:solidFill>
                  <a:srgbClr val="A50021"/>
                </a:solidFill>
                <a:sym typeface="Symbol" pitchFamily="18" charset="2"/>
              </a:rPr>
              <a:t></a:t>
            </a:r>
            <a:r>
              <a:rPr lang="en-US" sz="1800" i="0" dirty="0">
                <a:solidFill>
                  <a:srgbClr val="A50021"/>
                </a:solidFill>
                <a:sym typeface="Symbol" pitchFamily="18" charset="2"/>
              </a:rPr>
              <a:t> [-1,1]</a:t>
            </a:r>
          </a:p>
          <a:p>
            <a:pPr>
              <a:spcBef>
                <a:spcPts val="600"/>
              </a:spcBef>
            </a:pPr>
            <a:r>
              <a:rPr lang="en-US" sz="1800" b="0" i="0" dirty="0">
                <a:sym typeface="Symbol" pitchFamily="18" charset="2"/>
              </a:rPr>
              <a:t>We choose </a:t>
            </a:r>
            <a:r>
              <a:rPr lang="en-US" sz="1800" dirty="0">
                <a:solidFill>
                  <a:srgbClr val="A50021"/>
                </a:solidFill>
                <a:sym typeface="Symbol" pitchFamily="18" charset="2"/>
              </a:rPr>
              <a:t>g’(x)</a:t>
            </a:r>
            <a:r>
              <a:rPr lang="en-US" sz="1800" b="0" i="0" dirty="0">
                <a:sym typeface="Symbol" pitchFamily="18" charset="2"/>
              </a:rPr>
              <a:t> to be constant, and:</a:t>
            </a:r>
          </a:p>
          <a:p>
            <a:pPr>
              <a:spcBef>
                <a:spcPts val="600"/>
              </a:spcBef>
            </a:pPr>
            <a:r>
              <a:rPr lang="en-US" sz="1800" b="0" i="0" dirty="0">
                <a:sym typeface="Symbol" pitchFamily="18" charset="2"/>
              </a:rPr>
              <a:t>       </a:t>
            </a:r>
            <a:r>
              <a:rPr lang="en-US" sz="1800" dirty="0">
                <a:solidFill>
                  <a:srgbClr val="A50021"/>
                </a:solidFill>
                <a:sym typeface="Symbol" pitchFamily="18" charset="2"/>
              </a:rPr>
              <a:t>Cg’(x)</a:t>
            </a:r>
            <a:r>
              <a:rPr lang="en-US" sz="1800" i="0" dirty="0">
                <a:solidFill>
                  <a:srgbClr val="A50021"/>
                </a:solidFill>
                <a:sym typeface="Symbol" pitchFamily="18" charset="2"/>
              </a:rPr>
              <a:t> = </a:t>
            </a:r>
            <a:r>
              <a:rPr lang="en-US" sz="1800" dirty="0">
                <a:solidFill>
                  <a:srgbClr val="A50021"/>
                </a:solidFill>
                <a:sym typeface="Symbol" pitchFamily="18" charset="2"/>
              </a:rPr>
              <a:t>max(f’(x))</a:t>
            </a:r>
            <a:r>
              <a:rPr lang="en-US" sz="1800" i="0" dirty="0">
                <a:solidFill>
                  <a:srgbClr val="A50021"/>
                </a:solidFill>
                <a:sym typeface="Symbol" pitchFamily="18" charset="2"/>
              </a:rPr>
              <a:t> = 2</a:t>
            </a:r>
          </a:p>
          <a:p>
            <a:pPr>
              <a:spcBef>
                <a:spcPts val="600"/>
              </a:spcBef>
            </a:pPr>
            <a:r>
              <a:rPr lang="en-US" sz="1800" b="0" i="0" dirty="0">
                <a:sym typeface="Symbol" pitchFamily="18" charset="2"/>
              </a:rPr>
              <a:t>To normalize it: </a:t>
            </a:r>
          </a:p>
          <a:p>
            <a:endParaRPr lang="en-US" sz="1800" b="0" i="0" dirty="0">
              <a:sym typeface="Symbol" pitchFamily="18" charset="2"/>
            </a:endParaRPr>
          </a:p>
          <a:p>
            <a:endParaRPr lang="en-US" b="0" i="0" dirty="0">
              <a:solidFill>
                <a:srgbClr val="CC00CC"/>
              </a:solidFill>
              <a:sym typeface="Symbol" pitchFamily="18" charset="2"/>
            </a:endParaRPr>
          </a:p>
          <a:p>
            <a:endParaRPr lang="en-US" b="0" i="0" dirty="0">
              <a:solidFill>
                <a:srgbClr val="CC00CC"/>
              </a:solidFill>
              <a:sym typeface="Symbol" pitchFamily="18" charset="2"/>
            </a:endParaRPr>
          </a:p>
          <a:p>
            <a:r>
              <a:rPr lang="en-US" sz="1800" b="0" i="0" dirty="0">
                <a:sym typeface="Symbol" pitchFamily="18" charset="2"/>
              </a:rPr>
              <a:t>We obtain </a:t>
            </a:r>
            <a:r>
              <a:rPr lang="en-US" sz="1800" dirty="0">
                <a:solidFill>
                  <a:srgbClr val="A50021"/>
                </a:solidFill>
                <a:sym typeface="Symbol" pitchFamily="18" charset="2"/>
              </a:rPr>
              <a:t>C = 2/g’(x) = 4</a:t>
            </a:r>
          </a:p>
          <a:p>
            <a:endParaRPr lang="en-US" sz="1800" b="0" i="0" dirty="0"/>
          </a:p>
          <a:p>
            <a:pPr>
              <a:spcBef>
                <a:spcPts val="600"/>
              </a:spcBef>
            </a:pPr>
            <a:r>
              <a:rPr lang="en-US" sz="1800" b="0" i="0" dirty="0"/>
              <a:t>Generate two uniform pseudo-random numbers </a:t>
            </a:r>
            <a:r>
              <a:rPr lang="en-US" sz="1800" b="1" dirty="0">
                <a:solidFill>
                  <a:srgbClr val="A50021"/>
                </a:solidFill>
                <a:sym typeface="Symbol" pitchFamily="18" charset="2"/>
              </a:rPr>
              <a:t></a:t>
            </a:r>
            <a:r>
              <a:rPr lang="en-US" sz="1800" b="1" baseline="-25000" dirty="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sz="1800" b="1" dirty="0">
                <a:solidFill>
                  <a:srgbClr val="A50021"/>
                </a:solidFill>
                <a:sym typeface="Symbol" pitchFamily="18" charset="2"/>
              </a:rPr>
              <a:t>, </a:t>
            </a:r>
            <a:r>
              <a:rPr lang="en-US" sz="1800" b="1" baseline="-25000" dirty="0">
                <a:solidFill>
                  <a:srgbClr val="A50021"/>
                </a:solidFill>
                <a:sym typeface="Symbol" pitchFamily="18" charset="2"/>
              </a:rPr>
              <a:t>2</a:t>
            </a:r>
            <a:r>
              <a:rPr lang="en-US" sz="1800" b="1" dirty="0">
                <a:solidFill>
                  <a:srgbClr val="A50021"/>
                </a:solidFill>
                <a:sym typeface="Symbol" pitchFamily="18" charset="2"/>
              </a:rPr>
              <a:t> </a:t>
            </a:r>
            <a:r>
              <a:rPr lang="en-US" sz="1800" b="1" i="0" dirty="0">
                <a:solidFill>
                  <a:srgbClr val="A50021"/>
                </a:solidFill>
                <a:sym typeface="Symbol" pitchFamily="18" charset="2"/>
              </a:rPr>
              <a:t> </a:t>
            </a:r>
            <a:r>
              <a:rPr lang="en-US" sz="1800" b="0" i="0" dirty="0">
                <a:solidFill>
                  <a:srgbClr val="A50021"/>
                </a:solidFill>
                <a:sym typeface="Symbol" pitchFamily="18" charset="2"/>
              </a:rPr>
              <a:t>[0,1)</a:t>
            </a:r>
          </a:p>
          <a:p>
            <a:pPr>
              <a:spcBef>
                <a:spcPts val="600"/>
              </a:spcBef>
            </a:pPr>
            <a:r>
              <a:rPr lang="en-US" sz="1800" b="0" i="0" dirty="0">
                <a:sym typeface="Symbol" pitchFamily="18" charset="2"/>
              </a:rPr>
              <a:t>Sample</a:t>
            </a:r>
            <a:r>
              <a:rPr lang="en-US" sz="1800" i="0" dirty="0">
                <a:solidFill>
                  <a:srgbClr val="A50021"/>
                </a:solidFill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A50021"/>
                </a:solidFill>
                <a:sym typeface="Symbol" pitchFamily="18" charset="2"/>
              </a:rPr>
              <a:t>X </a:t>
            </a:r>
            <a:r>
              <a:rPr lang="en-US" sz="1800" b="0" i="0" dirty="0">
                <a:sym typeface="Symbol" pitchFamily="18" charset="2"/>
              </a:rPr>
              <a:t>uniformly: </a:t>
            </a:r>
            <a:r>
              <a:rPr lang="en-US" sz="1800" dirty="0">
                <a:solidFill>
                  <a:srgbClr val="A50021"/>
                </a:solidFill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A50021"/>
                </a:solidFill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rgbClr val="A50021"/>
                </a:solidFill>
                <a:cs typeface="Arial" pitchFamily="34" charset="0"/>
                <a:sym typeface="Symbol" pitchFamily="18" charset="2"/>
              </a:rPr>
              <a:t>–</a:t>
            </a:r>
            <a:r>
              <a:rPr lang="en-US" sz="1800" dirty="0" smtClean="0">
                <a:solidFill>
                  <a:srgbClr val="A50021"/>
                </a:solidFill>
                <a:sym typeface="Symbol" pitchFamily="18" charset="2"/>
              </a:rPr>
              <a:t>1 + </a:t>
            </a:r>
            <a:r>
              <a:rPr lang="en-US" sz="1800" dirty="0" smtClean="0">
                <a:solidFill>
                  <a:srgbClr val="A50021"/>
                </a:solidFill>
              </a:rPr>
              <a:t>2</a:t>
            </a:r>
            <a:r>
              <a:rPr lang="en-US" sz="1800" b="1" dirty="0">
                <a:solidFill>
                  <a:srgbClr val="A50021"/>
                </a:solidFill>
                <a:sym typeface="Symbol" pitchFamily="18" charset="2"/>
              </a:rPr>
              <a:t></a:t>
            </a:r>
            <a:r>
              <a:rPr lang="en-US" sz="1800" baseline="-25000" dirty="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sz="1800" dirty="0">
                <a:solidFill>
                  <a:srgbClr val="CC00CC"/>
                </a:solidFill>
                <a:sym typeface="Symbol" pitchFamily="18" charset="2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1800" b="0" i="0" dirty="0">
                <a:sym typeface="Symbol" pitchFamily="18" charset="2"/>
              </a:rPr>
              <a:t>Test: </a:t>
            </a:r>
          </a:p>
          <a:p>
            <a:pPr>
              <a:spcBef>
                <a:spcPts val="600"/>
              </a:spcBef>
            </a:pPr>
            <a:r>
              <a:rPr lang="en-US" sz="1800" b="0" i="0" dirty="0"/>
              <a:t>if </a:t>
            </a:r>
            <a:r>
              <a:rPr lang="en-US" sz="1800" dirty="0">
                <a:solidFill>
                  <a:srgbClr val="A50021"/>
                </a:solidFill>
              </a:rPr>
              <a:t>(1+X</a:t>
            </a:r>
            <a:r>
              <a:rPr lang="en-US" sz="1800" b="1" baseline="30000" dirty="0">
                <a:solidFill>
                  <a:srgbClr val="A50021"/>
                </a:solidFill>
              </a:rPr>
              <a:t>2</a:t>
            </a:r>
            <a:r>
              <a:rPr lang="en-US" sz="1800" dirty="0">
                <a:solidFill>
                  <a:srgbClr val="A50021"/>
                </a:solidFill>
              </a:rPr>
              <a:t>)/Cg’(x) = (1+X</a:t>
            </a:r>
            <a:r>
              <a:rPr lang="en-US" sz="1800" b="1" baseline="30000" dirty="0">
                <a:solidFill>
                  <a:srgbClr val="A50021"/>
                </a:solidFill>
              </a:rPr>
              <a:t>2</a:t>
            </a:r>
            <a:r>
              <a:rPr lang="en-US" sz="1800" dirty="0">
                <a:solidFill>
                  <a:srgbClr val="A50021"/>
                </a:solidFill>
              </a:rPr>
              <a:t>)/2</a:t>
            </a:r>
            <a:r>
              <a:rPr lang="en-US" sz="1800" b="0" i="0" dirty="0">
                <a:solidFill>
                  <a:srgbClr val="A50021"/>
                </a:solidFill>
              </a:rPr>
              <a:t> </a:t>
            </a:r>
            <a:r>
              <a:rPr lang="en-US" sz="1800" b="1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</a:t>
            </a:r>
            <a:r>
              <a:rPr lang="en-US" sz="1800" i="0" dirty="0">
                <a:solidFill>
                  <a:srgbClr val="A5002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A50021"/>
                </a:solidFill>
                <a:sym typeface="Symbol" pitchFamily="18" charset="2"/>
              </a:rPr>
              <a:t></a:t>
            </a:r>
            <a:r>
              <a:rPr lang="en-US" sz="1800" b="1" baseline="-25000" dirty="0">
                <a:solidFill>
                  <a:srgbClr val="A50021"/>
                </a:solidFill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A50021"/>
                </a:solidFill>
                <a:sym typeface="Symbol" pitchFamily="18" charset="2"/>
              </a:rPr>
              <a:t>,</a:t>
            </a:r>
            <a:r>
              <a:rPr lang="en-US" sz="1800" dirty="0">
                <a:solidFill>
                  <a:srgbClr val="CC00CC"/>
                </a:solidFill>
                <a:sym typeface="Symbol" pitchFamily="18" charset="2"/>
              </a:rPr>
              <a:t> </a:t>
            </a:r>
            <a:r>
              <a:rPr lang="en-US" sz="1800" b="0" i="0" dirty="0">
                <a:sym typeface="Symbol" pitchFamily="18" charset="2"/>
              </a:rPr>
              <a:t>accept </a:t>
            </a:r>
            <a:r>
              <a:rPr lang="en-US" sz="1800" dirty="0">
                <a:solidFill>
                  <a:srgbClr val="A50021"/>
                </a:solidFill>
                <a:sym typeface="Symbol" pitchFamily="18" charset="2"/>
              </a:rPr>
              <a:t>X</a:t>
            </a:r>
          </a:p>
          <a:p>
            <a:pPr>
              <a:spcBef>
                <a:spcPts val="600"/>
              </a:spcBef>
            </a:pPr>
            <a:r>
              <a:rPr lang="en-US" sz="1800" b="0" i="0" dirty="0">
                <a:sym typeface="Symbol" pitchFamily="18" charset="2"/>
              </a:rPr>
              <a:t>otherwise re-sample </a:t>
            </a:r>
            <a:r>
              <a:rPr lang="en-US" sz="1800" b="1" dirty="0">
                <a:solidFill>
                  <a:srgbClr val="A50021"/>
                </a:solidFill>
                <a:sym typeface="Symbol" pitchFamily="18" charset="2"/>
              </a:rPr>
              <a:t></a:t>
            </a:r>
            <a:r>
              <a:rPr lang="en-US" sz="1800" b="1" baseline="-25000" dirty="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sz="1800" b="1" dirty="0">
                <a:solidFill>
                  <a:srgbClr val="A50021"/>
                </a:solidFill>
                <a:sym typeface="Symbol" pitchFamily="18" charset="2"/>
              </a:rPr>
              <a:t>, </a:t>
            </a:r>
            <a:r>
              <a:rPr lang="en-US" sz="1800" b="1" baseline="-25000" dirty="0">
                <a:solidFill>
                  <a:srgbClr val="A50021"/>
                </a:solidFill>
                <a:sym typeface="Symbol" pitchFamily="18" charset="2"/>
              </a:rPr>
              <a:t>2</a:t>
            </a:r>
            <a:r>
              <a:rPr lang="en-US" sz="1800" b="1" dirty="0">
                <a:sym typeface="Symbol" pitchFamily="18" charset="2"/>
              </a:rPr>
              <a:t> </a:t>
            </a:r>
          </a:p>
        </p:txBody>
      </p:sp>
      <p:graphicFrame>
        <p:nvGraphicFramePr>
          <p:cNvPr id="6" name="Object 27"/>
          <p:cNvGraphicFramePr>
            <a:graphicFrameLocks noChangeAspect="1"/>
          </p:cNvGraphicFramePr>
          <p:nvPr/>
        </p:nvGraphicFramePr>
        <p:xfrm>
          <a:off x="323528" y="2420888"/>
          <a:ext cx="4187825" cy="630238"/>
        </p:xfrm>
        <a:graphic>
          <a:graphicData uri="http://schemas.openxmlformats.org/presentationml/2006/ole">
            <p:oleObj spid="_x0000_s1918978" name="Equation" r:id="rId4" imgW="2616120" imgH="393480" progId="Equation.3">
              <p:embed/>
            </p:oleObj>
          </a:graphicData>
        </a:graphic>
      </p:graphicFrame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7410450" y="5165725"/>
            <a:ext cx="609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X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927225" y="5859463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0" y="5562600"/>
            <a:ext cx="8458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52400" y="5942607"/>
            <a:ext cx="807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i="0" dirty="0"/>
              <a:t>The efficiency is the ratio of the red area to the total</a:t>
            </a: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 flipV="1">
            <a:off x="4238625" y="1524000"/>
            <a:ext cx="6096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Sampling a uniform isotropic radiation field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219200"/>
            <a:ext cx="4804916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problems (e.g. concerning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cosmic rays or phantom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dosimetry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 to simulate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uniform isotropic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field over a region of space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can be obtained as follows: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random point on the surface a sphere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radius R surrounding the region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sample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 random inward direction from a cosine distribution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send the particle from point R in the selected direction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Picture 4" descr="cosdistr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75" y="1023938"/>
            <a:ext cx="310832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Sampling a uniform isotropic radiation field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076056" y="1207293"/>
            <a:ext cx="3962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the cosine distribution?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solid angle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</a:t>
            </a:r>
            <a:r>
              <a:rPr kumimoji="0" lang="el-GR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Ω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’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subtended by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element of sphere surface at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random point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8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 </a:t>
            </a:r>
            <a:r>
              <a:rPr lang="en-US" kern="0" dirty="0" smtClean="0">
                <a:latin typeface="+mn-lt"/>
              </a:rPr>
              <a:t>from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generic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8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=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l-GR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Ω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cos</a:t>
            </a:r>
            <a:r>
              <a:rPr kumimoji="0" lang="el-GR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θ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where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l-GR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Ω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is the solid angle subtended in the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direction of the normal in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8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el-GR" sz="1800" b="1" i="1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52400" y="1143000"/>
            <a:ext cx="4935538" cy="49355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526148" y="1412776"/>
            <a:ext cx="194508" cy="1512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991600" y="2895600"/>
            <a:ext cx="1524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1524000" y="1371600"/>
            <a:ext cx="106680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1374775" y="1319213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643063" y="2133600"/>
            <a:ext cx="457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cs typeface="Arial" pitchFamily="34" charset="0"/>
              </a:rPr>
              <a:t>θ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662113" y="2971800"/>
            <a:ext cx="533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1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219200" y="1066800"/>
            <a:ext cx="3667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0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466975" y="3505200"/>
            <a:ext cx="38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pitchFamily="34" charset="0"/>
              </a:rPr>
              <a:t>•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600200" y="2743200"/>
            <a:ext cx="381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•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377950" y="1187450"/>
            <a:ext cx="38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pitchFamily="34" charset="0"/>
              </a:rPr>
              <a:t>•</a:t>
            </a: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rot="428396" flipV="1">
            <a:off x="1371600" y="1352550"/>
            <a:ext cx="304800" cy="76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Particle transport Monte Carlo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052736"/>
            <a:ext cx="8352928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of Monte Carlo to particle transport and interaction: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particle is followed on its path through matter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step the occurrence and outcome of interactions are decided by random selection from the appropriate probability distributions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secondaries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issued from the same primary are stored in a “stack” or “bank” and are transported before a new history is started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accuracy and reliability of a Monte Carlo depend on the models or data on which the probability distribution functions are based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accuracy of results depends on the number of “histories"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convergence can be accelerated by “biasing" techniques.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16632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Particle transport Monte Carlo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836712"/>
            <a:ext cx="821913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 made by most MC codes: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Static, homogeneous, isotropic, amorphous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 and geometry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moving targets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atmosphere must be represented by discrete layers of uniform density, radioactive decay may take place in a geometry different from that in which 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radionuclides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were produced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80000"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     </a:t>
            </a:r>
            <a:r>
              <a:rPr lang="en-US" kern="0" dirty="0" smtClean="0">
                <a:solidFill>
                  <a:srgbClr val="008000"/>
                </a:solidFill>
                <a:latin typeface="+mn-lt"/>
              </a:rPr>
              <a:t>* These restrictions have been overcome in FLUKA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process: the fate of a particle depends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on its actual present properties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not on previous events or histories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interact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each other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e.g. 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Chudakov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 (charges cancelling in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–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Particles interact with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electrons / atoms / nuclei / molecules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80000"/>
              <a:tabLst/>
              <a:defRPr/>
            </a:pPr>
            <a:r>
              <a:rPr lang="en-US" sz="2000" kern="0" dirty="0" smtClean="0">
                <a:solidFill>
                  <a:srgbClr val="CC00CC"/>
                </a:solidFill>
                <a:latin typeface="+mn-lt"/>
              </a:rPr>
              <a:t>    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invalid at low energies (X-ray mirrors)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affected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particle reactions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8000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e.g.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burnup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Practical implementations</a:t>
            </a:r>
          </a:p>
        </p:txBody>
      </p:sp>
      <p:graphicFrame>
        <p:nvGraphicFramePr>
          <p:cNvPr id="1728525" name="Group 13"/>
          <p:cNvGraphicFramePr>
            <a:graphicFrameLocks noGrp="1"/>
          </p:cNvGraphicFramePr>
          <p:nvPr>
            <p:ph idx="4294967295"/>
          </p:nvPr>
        </p:nvGraphicFramePr>
        <p:xfrm>
          <a:off x="3743325" y="5876925"/>
          <a:ext cx="5400675" cy="447675"/>
        </p:xfrm>
        <a:graphic>
          <a:graphicData uri="http://schemas.openxmlformats.org/drawingml/2006/table">
            <a:tbl>
              <a:tblPr/>
              <a:tblGrid>
                <a:gridCol w="490538"/>
                <a:gridCol w="441325"/>
                <a:gridCol w="539750"/>
                <a:gridCol w="488950"/>
                <a:gridCol w="495300"/>
                <a:gridCol w="488950"/>
                <a:gridCol w="495300"/>
                <a:gridCol w="488950"/>
                <a:gridCol w="490537"/>
                <a:gridCol w="490538"/>
                <a:gridCol w="490537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30563" name="Text Box 3"/>
          <p:cNvSpPr txBox="1">
            <a:spLocks noChangeArrowheads="1"/>
          </p:cNvSpPr>
          <p:nvPr/>
        </p:nvSpPr>
        <p:spPr bwMode="auto">
          <a:xfrm>
            <a:off x="2124075" y="2276475"/>
            <a:ext cx="3278188" cy="1101725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9900"/>
                </a:solidFill>
              </a:rPr>
              <a:t>Track through geometry</a:t>
            </a:r>
          </a:p>
          <a:p>
            <a:pPr algn="ctr"/>
            <a:r>
              <a:rPr lang="en-US" sz="1600" b="1">
                <a:solidFill>
                  <a:srgbClr val="009900"/>
                </a:solidFill>
              </a:rPr>
              <a:t>Random distance to interaction</a:t>
            </a:r>
          </a:p>
          <a:p>
            <a:pPr algn="ctr"/>
            <a:r>
              <a:rPr lang="en-US" sz="1600" b="1">
                <a:solidFill>
                  <a:srgbClr val="009900"/>
                </a:solidFill>
              </a:rPr>
              <a:t>Continuous processes</a:t>
            </a:r>
          </a:p>
          <a:p>
            <a:pPr algn="ctr"/>
            <a:r>
              <a:rPr lang="en-US" sz="1600" b="1">
                <a:solidFill>
                  <a:srgbClr val="009900"/>
                </a:solidFill>
              </a:rPr>
              <a:t>Estimators</a:t>
            </a:r>
          </a:p>
        </p:txBody>
      </p:sp>
      <p:sp>
        <p:nvSpPr>
          <p:cNvPr id="1730564" name="Line 4"/>
          <p:cNvSpPr>
            <a:spLocks noChangeShapeType="1"/>
          </p:cNvSpPr>
          <p:nvPr/>
        </p:nvSpPr>
        <p:spPr bwMode="auto">
          <a:xfrm flipV="1">
            <a:off x="5364163" y="1557338"/>
            <a:ext cx="287337" cy="719137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30565" name="Line 5"/>
          <p:cNvSpPr>
            <a:spLocks noChangeShapeType="1"/>
          </p:cNvSpPr>
          <p:nvPr/>
        </p:nvSpPr>
        <p:spPr bwMode="auto">
          <a:xfrm flipV="1">
            <a:off x="5364163" y="2781300"/>
            <a:ext cx="431800" cy="360363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30566" name="Line 6"/>
          <p:cNvSpPr>
            <a:spLocks noChangeShapeType="1"/>
          </p:cNvSpPr>
          <p:nvPr/>
        </p:nvSpPr>
        <p:spPr bwMode="auto">
          <a:xfrm>
            <a:off x="5364163" y="3357563"/>
            <a:ext cx="720725" cy="358775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30567" name="Text Box 7"/>
          <p:cNvSpPr txBox="1">
            <a:spLocks noChangeArrowheads="1"/>
          </p:cNvSpPr>
          <p:nvPr/>
        </p:nvSpPr>
        <p:spPr bwMode="auto">
          <a:xfrm>
            <a:off x="3851275" y="908050"/>
            <a:ext cx="4691063" cy="612775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9900"/>
                </a:solidFill>
              </a:rPr>
              <a:t>particle exits the problem before interaction</a:t>
            </a:r>
          </a:p>
          <a:p>
            <a:pPr algn="ctr"/>
            <a:r>
              <a:rPr lang="en-US" sz="1600" b="1">
                <a:solidFill>
                  <a:srgbClr val="009900"/>
                </a:solidFill>
              </a:rPr>
              <a:t>Estimators</a:t>
            </a:r>
          </a:p>
        </p:txBody>
      </p:sp>
      <p:sp>
        <p:nvSpPr>
          <p:cNvPr id="1730568" name="Text Box 8"/>
          <p:cNvSpPr txBox="1">
            <a:spLocks noChangeArrowheads="1"/>
          </p:cNvSpPr>
          <p:nvPr/>
        </p:nvSpPr>
        <p:spPr bwMode="auto">
          <a:xfrm>
            <a:off x="5795963" y="1844675"/>
            <a:ext cx="2935287" cy="1101725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9900"/>
                </a:solidFill>
              </a:rPr>
              <a:t>particle dies</a:t>
            </a:r>
          </a:p>
          <a:p>
            <a:pPr algn="ctr"/>
            <a:r>
              <a:rPr lang="en-US" sz="1600" b="1">
                <a:solidFill>
                  <a:srgbClr val="009900"/>
                </a:solidFill>
              </a:rPr>
              <a:t>(below transport threshold,</a:t>
            </a:r>
          </a:p>
          <a:p>
            <a:pPr algn="ctr"/>
            <a:r>
              <a:rPr lang="en-US" sz="1600" b="1">
                <a:solidFill>
                  <a:srgbClr val="009900"/>
                </a:solidFill>
              </a:rPr>
              <a:t>discarded..)</a:t>
            </a:r>
          </a:p>
          <a:p>
            <a:pPr algn="ctr"/>
            <a:r>
              <a:rPr lang="en-US" sz="1600" b="1">
                <a:solidFill>
                  <a:srgbClr val="009900"/>
                </a:solidFill>
              </a:rPr>
              <a:t>Estimators</a:t>
            </a:r>
          </a:p>
        </p:txBody>
      </p:sp>
      <p:sp>
        <p:nvSpPr>
          <p:cNvPr id="1730569" name="Text Box 9"/>
          <p:cNvSpPr txBox="1">
            <a:spLocks noChangeArrowheads="1"/>
          </p:cNvSpPr>
          <p:nvPr/>
        </p:nvSpPr>
        <p:spPr bwMode="auto">
          <a:xfrm>
            <a:off x="5651500" y="3716338"/>
            <a:ext cx="3194050" cy="857250"/>
          </a:xfrm>
          <a:prstGeom prst="rect">
            <a:avLst/>
          </a:prstGeom>
          <a:noFill/>
          <a:ln w="31750" algn="ctr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9900"/>
                </a:solidFill>
              </a:rPr>
              <a:t>Interaction</a:t>
            </a:r>
          </a:p>
          <a:p>
            <a:pPr algn="ctr"/>
            <a:r>
              <a:rPr lang="en-US" sz="1600" b="1">
                <a:solidFill>
                  <a:srgbClr val="009900"/>
                </a:solidFill>
              </a:rPr>
              <a:t>Generate secondary particles </a:t>
            </a:r>
          </a:p>
          <a:p>
            <a:pPr algn="ctr"/>
            <a:r>
              <a:rPr lang="en-US" sz="1600" b="1">
                <a:solidFill>
                  <a:srgbClr val="009900"/>
                </a:solidFill>
              </a:rPr>
              <a:t>Estimators</a:t>
            </a:r>
          </a:p>
        </p:txBody>
      </p:sp>
      <p:sp>
        <p:nvSpPr>
          <p:cNvPr id="1730570" name="Line 10"/>
          <p:cNvSpPr>
            <a:spLocks noChangeShapeType="1"/>
          </p:cNvSpPr>
          <p:nvPr/>
        </p:nvSpPr>
        <p:spPr bwMode="auto">
          <a:xfrm flipH="1">
            <a:off x="5795963" y="4581525"/>
            <a:ext cx="503237" cy="8636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30571" name="Text Box 11"/>
          <p:cNvSpPr txBox="1">
            <a:spLocks noChangeArrowheads="1"/>
          </p:cNvSpPr>
          <p:nvPr/>
        </p:nvSpPr>
        <p:spPr bwMode="auto">
          <a:xfrm>
            <a:off x="4067175" y="5516563"/>
            <a:ext cx="4483100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fill the “stack” with particle ID, E, x, </a:t>
            </a:r>
            <a:r>
              <a:rPr lang="en-US" sz="1600" b="1">
                <a:solidFill>
                  <a:srgbClr val="009900"/>
                </a:solidFill>
                <a:sym typeface="Symbol" pitchFamily="18" charset="2"/>
              </a:rPr>
              <a:t>….</a:t>
            </a:r>
          </a:p>
        </p:txBody>
      </p:sp>
      <p:sp>
        <p:nvSpPr>
          <p:cNvPr id="1730572" name="Text Box 12"/>
          <p:cNvSpPr txBox="1">
            <a:spLocks noChangeArrowheads="1"/>
          </p:cNvSpPr>
          <p:nvPr/>
        </p:nvSpPr>
        <p:spPr bwMode="auto">
          <a:xfrm>
            <a:off x="-344488" y="1389063"/>
            <a:ext cx="184150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1">
              <a:solidFill>
                <a:srgbClr val="009900"/>
              </a:solidFill>
            </a:endParaRPr>
          </a:p>
        </p:txBody>
      </p:sp>
      <p:sp>
        <p:nvSpPr>
          <p:cNvPr id="1730601" name="Line 41"/>
          <p:cNvSpPr>
            <a:spLocks noChangeShapeType="1"/>
          </p:cNvSpPr>
          <p:nvPr/>
        </p:nvSpPr>
        <p:spPr bwMode="auto">
          <a:xfrm flipH="1" flipV="1">
            <a:off x="2700338" y="5013325"/>
            <a:ext cx="792162" cy="865188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30602" name="Text Box 42"/>
          <p:cNvSpPr txBox="1">
            <a:spLocks noChangeArrowheads="1"/>
          </p:cNvSpPr>
          <p:nvPr/>
        </p:nvSpPr>
        <p:spPr bwMode="auto">
          <a:xfrm>
            <a:off x="1619250" y="4365625"/>
            <a:ext cx="3062288" cy="612775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take one particle from stack</a:t>
            </a:r>
          </a:p>
          <a:p>
            <a:r>
              <a:rPr lang="en-US" sz="1600" b="1">
                <a:solidFill>
                  <a:srgbClr val="009900"/>
                </a:solidFill>
              </a:rPr>
              <a:t>and follow it</a:t>
            </a:r>
          </a:p>
        </p:txBody>
      </p:sp>
      <p:sp>
        <p:nvSpPr>
          <p:cNvPr id="1730603" name="Line 43"/>
          <p:cNvSpPr>
            <a:spLocks noChangeShapeType="1"/>
          </p:cNvSpPr>
          <p:nvPr/>
        </p:nvSpPr>
        <p:spPr bwMode="auto">
          <a:xfrm>
            <a:off x="1187450" y="2708275"/>
            <a:ext cx="9366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30604" name="Line 44"/>
          <p:cNvSpPr>
            <a:spLocks noChangeShapeType="1"/>
          </p:cNvSpPr>
          <p:nvPr/>
        </p:nvSpPr>
        <p:spPr bwMode="auto">
          <a:xfrm flipH="1">
            <a:off x="6300788" y="4581525"/>
            <a:ext cx="503237" cy="8636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30605" name="Line 45"/>
          <p:cNvSpPr>
            <a:spLocks noChangeShapeType="1"/>
          </p:cNvSpPr>
          <p:nvPr/>
        </p:nvSpPr>
        <p:spPr bwMode="auto">
          <a:xfrm flipH="1">
            <a:off x="6948488" y="4652963"/>
            <a:ext cx="503237" cy="8636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30606" name="Line 46"/>
          <p:cNvSpPr>
            <a:spLocks noChangeShapeType="1"/>
          </p:cNvSpPr>
          <p:nvPr/>
        </p:nvSpPr>
        <p:spPr bwMode="auto">
          <a:xfrm flipH="1">
            <a:off x="7524750" y="4508500"/>
            <a:ext cx="503238" cy="8636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30607" name="Line 47"/>
          <p:cNvSpPr>
            <a:spLocks noChangeShapeType="1"/>
          </p:cNvSpPr>
          <p:nvPr/>
        </p:nvSpPr>
        <p:spPr bwMode="auto">
          <a:xfrm flipH="1" flipV="1">
            <a:off x="1692275" y="2708275"/>
            <a:ext cx="431800" cy="165735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30608" name="Text Box 48"/>
          <p:cNvSpPr txBox="1">
            <a:spLocks noChangeArrowheads="1"/>
          </p:cNvSpPr>
          <p:nvPr/>
        </p:nvSpPr>
        <p:spPr bwMode="auto">
          <a:xfrm>
            <a:off x="1258888" y="5445125"/>
            <a:ext cx="1727200" cy="1101725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9900"/>
                </a:solidFill>
              </a:rPr>
              <a:t>Empty stack: </a:t>
            </a:r>
          </a:p>
          <a:p>
            <a:r>
              <a:rPr lang="en-US" sz="1600" b="1">
                <a:solidFill>
                  <a:srgbClr val="009900"/>
                </a:solidFill>
              </a:rPr>
              <a:t>end “history”</a:t>
            </a:r>
          </a:p>
          <a:p>
            <a:r>
              <a:rPr lang="en-US" sz="1600" b="1">
                <a:solidFill>
                  <a:srgbClr val="009900"/>
                </a:solidFill>
              </a:rPr>
              <a:t>start with new primary</a:t>
            </a:r>
          </a:p>
        </p:txBody>
      </p:sp>
      <p:sp>
        <p:nvSpPr>
          <p:cNvPr id="1730609" name="Line 49"/>
          <p:cNvSpPr>
            <a:spLocks noChangeShapeType="1"/>
          </p:cNvSpPr>
          <p:nvPr/>
        </p:nvSpPr>
        <p:spPr bwMode="auto">
          <a:xfrm flipH="1">
            <a:off x="2916238" y="6165850"/>
            <a:ext cx="431800" cy="71438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30610" name="Text Box 50"/>
          <p:cNvSpPr txBox="1">
            <a:spLocks noChangeArrowheads="1"/>
          </p:cNvSpPr>
          <p:nvPr/>
        </p:nvSpPr>
        <p:spPr bwMode="auto">
          <a:xfrm rot="-5400000">
            <a:off x="-1256506" y="3498057"/>
            <a:ext cx="4249737" cy="3683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</a:rPr>
              <a:t>Source: generate the  primary particle</a:t>
            </a:r>
          </a:p>
        </p:txBody>
      </p:sp>
      <p:sp>
        <p:nvSpPr>
          <p:cNvPr id="1730611" name="Line 51"/>
          <p:cNvSpPr>
            <a:spLocks noChangeShapeType="1"/>
          </p:cNvSpPr>
          <p:nvPr/>
        </p:nvSpPr>
        <p:spPr bwMode="auto">
          <a:xfrm flipH="1" flipV="1">
            <a:off x="1042988" y="5157788"/>
            <a:ext cx="433387" cy="287337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730612" name="AutoShape 52"/>
          <p:cNvCxnSpPr>
            <a:cxnSpLocks noChangeShapeType="1"/>
            <a:stCxn id="1730567" idx="3"/>
          </p:cNvCxnSpPr>
          <p:nvPr/>
        </p:nvCxnSpPr>
        <p:spPr bwMode="auto">
          <a:xfrm>
            <a:off x="8558213" y="1214438"/>
            <a:ext cx="261937" cy="4886325"/>
          </a:xfrm>
          <a:prstGeom prst="bentConnector3">
            <a:avLst>
              <a:gd name="adj1" fmla="val 186667"/>
            </a:avLst>
          </a:prstGeom>
          <a:noFill/>
          <a:ln w="31750">
            <a:solidFill>
              <a:srgbClr val="CC0000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1730613" name="Line 53"/>
          <p:cNvSpPr>
            <a:spLocks noChangeShapeType="1"/>
          </p:cNvSpPr>
          <p:nvPr/>
        </p:nvSpPr>
        <p:spPr bwMode="auto">
          <a:xfrm>
            <a:off x="8675688" y="2565400"/>
            <a:ext cx="395287" cy="0"/>
          </a:xfrm>
          <a:prstGeom prst="line">
            <a:avLst/>
          </a:prstGeom>
          <a:noFill/>
          <a:ln w="31750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68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              Statistical Errors:</a:t>
            </a:r>
          </a:p>
        </p:txBody>
      </p:sp>
      <p:sp>
        <p:nvSpPr>
          <p:cNvPr id="1734682" name="Text Box 3"/>
          <p:cNvSpPr txBox="1">
            <a:spLocks noChangeArrowheads="1"/>
          </p:cNvSpPr>
          <p:nvPr/>
        </p:nvSpPr>
        <p:spPr bwMode="auto">
          <a:xfrm>
            <a:off x="611188" y="1074216"/>
            <a:ext cx="8208962" cy="474841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/>
              <a:t>Can be calculated for </a:t>
            </a:r>
            <a:r>
              <a:rPr lang="en-US" sz="2000" dirty="0">
                <a:solidFill>
                  <a:srgbClr val="CC00CC"/>
                </a:solidFill>
              </a:rPr>
              <a:t>single </a:t>
            </a:r>
            <a:r>
              <a:rPr lang="en-US" sz="2000" dirty="0" smtClean="0">
                <a:solidFill>
                  <a:srgbClr val="CC00CC"/>
                </a:solidFill>
              </a:rPr>
              <a:t>histories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(not in FLUKA), </a:t>
            </a:r>
            <a:r>
              <a:rPr lang="en-US" sz="2000" dirty="0"/>
              <a:t>or for </a:t>
            </a:r>
            <a:r>
              <a:rPr lang="en-US" sz="2000" dirty="0">
                <a:solidFill>
                  <a:srgbClr val="CC00CC"/>
                </a:solidFill>
              </a:rPr>
              <a:t>batches</a:t>
            </a:r>
            <a:r>
              <a:rPr lang="en-US" sz="2000" dirty="0"/>
              <a:t> of several </a:t>
            </a:r>
            <a:r>
              <a:rPr lang="en-US" sz="2000" dirty="0" smtClean="0"/>
              <a:t>histories</a:t>
            </a:r>
            <a:endParaRPr lang="en-US" sz="2000" dirty="0">
              <a:solidFill>
                <a:srgbClr val="CC00CC"/>
              </a:solidFill>
            </a:endParaRPr>
          </a:p>
          <a:p>
            <a:pPr marL="231775" indent="-2317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/>
              <a:t>Distribution of scoring contributions </a:t>
            </a:r>
            <a:r>
              <a:rPr lang="en-US" sz="2000" dirty="0">
                <a:solidFill>
                  <a:srgbClr val="C00000"/>
                </a:solidFill>
              </a:rPr>
              <a:t>by single histories </a:t>
            </a:r>
            <a:r>
              <a:rPr lang="en-US" sz="2000" dirty="0"/>
              <a:t>can be very asymmetric (many histories contribute little or zero)</a:t>
            </a:r>
          </a:p>
          <a:p>
            <a:pPr marL="231775" indent="-2317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/>
              <a:t>Scoring distribution </a:t>
            </a:r>
            <a:r>
              <a:rPr lang="en-US" sz="2000" dirty="0">
                <a:solidFill>
                  <a:srgbClr val="C00000"/>
                </a:solidFill>
              </a:rPr>
              <a:t>from batches </a:t>
            </a:r>
            <a:r>
              <a:rPr lang="en-US" sz="2000" dirty="0"/>
              <a:t>tends to Gaussian for             N </a:t>
            </a:r>
            <a:r>
              <a:rPr lang="en-US" sz="2000" dirty="0">
                <a:sym typeface="Symbol" pitchFamily="18" charset="2"/>
              </a:rPr>
              <a:t> </a:t>
            </a:r>
            <a:r>
              <a:rPr lang="en-US" sz="2000" b="1" dirty="0">
                <a:sym typeface="Symbol" pitchFamily="18" charset="2"/>
              </a:rPr>
              <a:t>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>
                <a:solidFill>
                  <a:srgbClr val="009900"/>
                </a:solidFill>
                <a:sym typeface="Symbol" pitchFamily="18" charset="2"/>
              </a:rPr>
              <a:t>provided </a:t>
            </a:r>
            <a:r>
              <a:rPr lang="en-US" sz="2000" b="1" dirty="0">
                <a:solidFill>
                  <a:srgbClr val="009900"/>
                </a:solidFill>
                <a:sym typeface="Symbol" pitchFamily="18" charset="2"/>
              </a:rPr>
              <a:t></a:t>
            </a:r>
            <a:r>
              <a:rPr lang="en-US" sz="2000" b="1" baseline="30000" dirty="0">
                <a:solidFill>
                  <a:srgbClr val="009900"/>
                </a:solidFill>
                <a:sym typeface="Symbol" pitchFamily="18" charset="2"/>
              </a:rPr>
              <a:t>2</a:t>
            </a:r>
            <a:r>
              <a:rPr lang="en-US" sz="2000" b="1" dirty="0">
                <a:solidFill>
                  <a:srgbClr val="009900"/>
                </a:solidFill>
                <a:sym typeface="Symbol" pitchFamily="18" charset="2"/>
              </a:rPr>
              <a:t> </a:t>
            </a:r>
            <a:r>
              <a:rPr lang="en-US" sz="2000" dirty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000" b="1" dirty="0">
                <a:solidFill>
                  <a:srgbClr val="009900"/>
                </a:solidFill>
                <a:sym typeface="Symbol" pitchFamily="18" charset="2"/>
              </a:rPr>
              <a:t></a:t>
            </a:r>
            <a:r>
              <a:rPr lang="en-US" sz="2000" dirty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(thanks to Central Limit Theorem)</a:t>
            </a:r>
          </a:p>
          <a:p>
            <a:pPr marL="231775" indent="-2317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>
                <a:sym typeface="Symbol" pitchFamily="18" charset="2"/>
              </a:rPr>
              <a:t>The standard deviation of an estimator calculated from batches or from single histories is </a:t>
            </a:r>
            <a:r>
              <a:rPr lang="en-US" sz="2000" dirty="0">
                <a:solidFill>
                  <a:srgbClr val="009900"/>
                </a:solidFill>
                <a:sym typeface="Symbol" pitchFamily="18" charset="2"/>
              </a:rPr>
              <a:t>an estimate of the standard deviation of the actual distribution</a:t>
            </a:r>
            <a:r>
              <a:rPr lang="en-US" sz="2000" dirty="0">
                <a:sym typeface="Symbol" pitchFamily="18" charset="2"/>
              </a:rPr>
              <a:t> (“error of the mean”)</a:t>
            </a:r>
          </a:p>
          <a:p>
            <a:pPr marL="231775" indent="-2317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SzPct val="150000"/>
              <a:buFont typeface="Symbol" pitchFamily="18" charset="2"/>
              <a:buChar char="·"/>
            </a:pPr>
            <a:r>
              <a:rPr lang="en-US" sz="2000" dirty="0">
                <a:sym typeface="Symbol" pitchFamily="18" charset="2"/>
              </a:rPr>
              <a:t>How good is such an estimate depends on the type of estimator and on the particular problem (but it converges to the true value for </a:t>
            </a:r>
            <a:r>
              <a:rPr lang="en-US" sz="2000" dirty="0"/>
              <a:t>N </a:t>
            </a:r>
            <a:r>
              <a:rPr lang="en-US" sz="2000" b="1" dirty="0">
                <a:sym typeface="Symbol" pitchFamily="18" charset="2"/>
              </a:rPr>
              <a:t> </a:t>
            </a:r>
            <a:r>
              <a:rPr lang="en-US" sz="2000" dirty="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angular flux 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Ψ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2349500" y="3373438"/>
          <a:ext cx="114300" cy="215900"/>
        </p:xfrm>
        <a:graphic>
          <a:graphicData uri="http://schemas.openxmlformats.org/presentationml/2006/ole">
            <p:oleObj spid="_x0000_s1819650" name="Equation" r:id="rId3" imgW="114120" imgH="215640" progId="Equation.3">
              <p:embed/>
            </p:oleObj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75456" y="1015901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>
                <a:solidFill>
                  <a:srgbClr val="A50021"/>
                </a:solidFill>
                <a:cs typeface="Arial" pitchFamily="34" charset="0"/>
              </a:rPr>
              <a:t>The </a:t>
            </a:r>
            <a:r>
              <a:rPr lang="en-US" sz="2000" i="0" dirty="0">
                <a:solidFill>
                  <a:srgbClr val="E600E6"/>
                </a:solidFill>
                <a:cs typeface="Arial" pitchFamily="34" charset="0"/>
              </a:rPr>
              <a:t>angular flux </a:t>
            </a:r>
            <a:r>
              <a:rPr lang="el-GR" sz="2000" i="0" dirty="0">
                <a:solidFill>
                  <a:srgbClr val="A50021"/>
                </a:solidFill>
                <a:cs typeface="Arial" pitchFamily="34" charset="0"/>
              </a:rPr>
              <a:t>Ψ</a:t>
            </a:r>
            <a:r>
              <a:rPr lang="en-US" sz="2000" i="0" dirty="0">
                <a:solidFill>
                  <a:srgbClr val="A50021"/>
                </a:solidFill>
              </a:rPr>
              <a:t> is the</a:t>
            </a:r>
            <a:r>
              <a:rPr lang="en-US" sz="2000" i="0" dirty="0"/>
              <a:t> </a:t>
            </a:r>
            <a:r>
              <a:rPr lang="en-US" sz="2000" i="0" dirty="0">
                <a:solidFill>
                  <a:srgbClr val="A50021"/>
                </a:solidFill>
              </a:rPr>
              <a:t>most general radiometric quantity: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5576" y="1412776"/>
            <a:ext cx="81598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 dirty="0">
                <a:solidFill>
                  <a:srgbClr val="008000"/>
                </a:solidFill>
              </a:rPr>
              <a:t>                        particle phase space density </a:t>
            </a:r>
            <a:r>
              <a:rPr lang="en-US" sz="2000" b="0" i="0" dirty="0">
                <a:solidFill>
                  <a:srgbClr val="008000"/>
                </a:solidFill>
                <a:cs typeface="Arial" pitchFamily="34" charset="0"/>
              </a:rPr>
              <a:t>× velocity</a:t>
            </a:r>
            <a:r>
              <a:rPr lang="en-US" sz="2000" b="0" i="0" dirty="0"/>
              <a:t> </a:t>
            </a:r>
          </a:p>
          <a:p>
            <a:pPr>
              <a:spcBef>
                <a:spcPct val="15000"/>
              </a:spcBef>
            </a:pPr>
            <a:r>
              <a:rPr lang="en-US" sz="2000" b="0" i="0" dirty="0"/>
              <a:t>                                               </a:t>
            </a:r>
            <a:r>
              <a:rPr lang="en-US" sz="2000" b="0" i="0" dirty="0" smtClean="0"/>
              <a:t>or </a:t>
            </a:r>
            <a:r>
              <a:rPr lang="en-US" sz="2000" b="0" i="0" dirty="0"/>
              <a:t>also</a:t>
            </a:r>
          </a:p>
          <a:p>
            <a:pPr>
              <a:spcBef>
                <a:spcPct val="15000"/>
              </a:spcBef>
            </a:pPr>
            <a:r>
              <a:rPr lang="en-US" sz="2000" b="0" i="0" dirty="0">
                <a:solidFill>
                  <a:srgbClr val="008000"/>
                </a:solidFill>
              </a:rPr>
              <a:t>derivative of </a:t>
            </a:r>
            <a:r>
              <a:rPr lang="en-US" sz="2000" b="0" i="0" dirty="0" err="1">
                <a:solidFill>
                  <a:srgbClr val="008000"/>
                </a:solidFill>
              </a:rPr>
              <a:t>fluence</a:t>
            </a:r>
            <a:r>
              <a:rPr lang="en-US" sz="2000" b="0" i="0" dirty="0">
                <a:solidFill>
                  <a:srgbClr val="008000"/>
                </a:solidFill>
              </a:rPr>
              <a:t> </a:t>
            </a:r>
            <a:r>
              <a:rPr lang="en-US" sz="2000" b="1" i="0" dirty="0" smtClean="0">
                <a:solidFill>
                  <a:srgbClr val="008000"/>
                </a:solidFill>
                <a:latin typeface="Symbol" pitchFamily="18" charset="2"/>
              </a:rPr>
              <a:t>F(</a:t>
            </a:r>
            <a:r>
              <a:rPr lang="en-US" sz="2000" i="0" dirty="0" err="1" smtClean="0">
                <a:solidFill>
                  <a:srgbClr val="008000"/>
                </a:solidFill>
                <a:latin typeface="+mn-lt"/>
              </a:rPr>
              <a:t>x,y,z</a:t>
            </a:r>
            <a:r>
              <a:rPr lang="en-US" sz="2000" b="1" i="0" dirty="0" smtClean="0">
                <a:solidFill>
                  <a:srgbClr val="008000"/>
                </a:solidFill>
                <a:latin typeface="Symbol" pitchFamily="18" charset="2"/>
              </a:rPr>
              <a:t>)</a:t>
            </a:r>
            <a:r>
              <a:rPr lang="en-US" sz="2000" b="0" i="0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b="0" i="0" dirty="0">
                <a:solidFill>
                  <a:srgbClr val="008000"/>
                </a:solidFill>
              </a:rPr>
              <a:t>with respect to </a:t>
            </a:r>
            <a:r>
              <a:rPr lang="en-US" sz="2000" dirty="0" smtClean="0">
                <a:solidFill>
                  <a:srgbClr val="008000"/>
                </a:solidFill>
              </a:rPr>
              <a:t>3</a:t>
            </a:r>
            <a:r>
              <a:rPr lang="en-US" sz="2000" b="0" i="0" dirty="0" smtClean="0">
                <a:solidFill>
                  <a:srgbClr val="008000"/>
                </a:solidFill>
              </a:rPr>
              <a:t> </a:t>
            </a:r>
            <a:r>
              <a:rPr lang="en-US" sz="2000" b="0" i="0" dirty="0">
                <a:solidFill>
                  <a:srgbClr val="008000"/>
                </a:solidFill>
              </a:rPr>
              <a:t>phase space coordinates: time, </a:t>
            </a:r>
            <a:r>
              <a:rPr lang="en-US" sz="2000" b="0" i="0" dirty="0" smtClean="0">
                <a:solidFill>
                  <a:srgbClr val="008000"/>
                </a:solidFill>
              </a:rPr>
              <a:t>energy </a:t>
            </a:r>
            <a:r>
              <a:rPr lang="en-US" sz="2000" b="0" i="0" dirty="0">
                <a:solidFill>
                  <a:srgbClr val="008000"/>
                </a:solidFill>
              </a:rPr>
              <a:t>and direction vector</a:t>
            </a:r>
          </a:p>
          <a:p>
            <a:pPr>
              <a:spcBef>
                <a:spcPct val="50000"/>
              </a:spcBef>
            </a:pPr>
            <a:endParaRPr lang="en-US" sz="2000" b="0" i="0" dirty="0"/>
          </a:p>
          <a:p>
            <a:pPr>
              <a:spcBef>
                <a:spcPct val="50000"/>
              </a:spcBef>
            </a:pPr>
            <a:endParaRPr lang="en-US" sz="2000" b="0" i="0" dirty="0"/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en-US" sz="2000" b="0" i="0" dirty="0" smtClean="0">
                <a:cs typeface="Arial" pitchFamily="34" charset="0"/>
              </a:rPr>
              <a:t> </a:t>
            </a:r>
            <a:r>
              <a:rPr lang="en-US" sz="2000" b="0" i="0" dirty="0"/>
              <a:t>is </a:t>
            </a:r>
            <a:r>
              <a:rPr lang="en-US" sz="2000" b="0" i="0" dirty="0">
                <a:solidFill>
                  <a:srgbClr val="A50021"/>
                </a:solidFill>
              </a:rPr>
              <a:t>fully differential</a:t>
            </a:r>
            <a:r>
              <a:rPr lang="en-US" sz="2000" b="0" i="0" dirty="0"/>
              <a:t>, but most Monte Carlo estimators integrate it over one or more (or all) phase space dimensions: coordinates, time, energy, angle</a:t>
            </a:r>
          </a:p>
          <a:p>
            <a:pPr>
              <a:spcBef>
                <a:spcPct val="20000"/>
              </a:spcBef>
            </a:pPr>
            <a:r>
              <a:rPr lang="en-US" sz="2000" i="0" dirty="0" err="1"/>
              <a:t>Fluence</a:t>
            </a:r>
            <a:r>
              <a:rPr lang="en-US" sz="2000" i="0" dirty="0"/>
              <a:t> </a:t>
            </a:r>
            <a:r>
              <a:rPr lang="en-US" sz="2000" i="0" dirty="0" smtClean="0"/>
              <a:t> </a:t>
            </a:r>
            <a:r>
              <a:rPr lang="en-US" sz="2000" i="0" dirty="0" smtClean="0">
                <a:latin typeface="Symbol" pitchFamily="18" charset="2"/>
              </a:rPr>
              <a:t>F</a:t>
            </a:r>
            <a:r>
              <a:rPr lang="en-US" sz="2000" i="0" dirty="0" smtClean="0"/>
              <a:t>, </a:t>
            </a:r>
            <a:r>
              <a:rPr lang="en-US" sz="2000" i="0" dirty="0"/>
              <a:t>on the opposite, is </a:t>
            </a:r>
            <a:r>
              <a:rPr lang="en-US" sz="2000" i="0" dirty="0">
                <a:solidFill>
                  <a:srgbClr val="A50021"/>
                </a:solidFill>
              </a:rPr>
              <a:t>the most integral radiometric quantity</a:t>
            </a:r>
            <a:r>
              <a:rPr lang="en-US" sz="2000" i="0" dirty="0"/>
              <a:t>:</a:t>
            </a:r>
          </a:p>
          <a:p>
            <a:pPr>
              <a:spcBef>
                <a:spcPct val="50000"/>
              </a:spcBef>
            </a:pPr>
            <a:endParaRPr lang="en-US" sz="2000" b="0" i="0" dirty="0"/>
          </a:p>
          <a:p>
            <a:pPr>
              <a:lnSpc>
                <a:spcPct val="40000"/>
              </a:lnSpc>
              <a:spcBef>
                <a:spcPct val="100000"/>
              </a:spcBef>
            </a:pPr>
            <a:r>
              <a:rPr lang="en-US" sz="2000" b="0" i="0" dirty="0"/>
              <a:t>where </a:t>
            </a:r>
            <a:r>
              <a:rPr lang="en-US" sz="2000" b="0" i="1" dirty="0"/>
              <a:t>n</a:t>
            </a:r>
            <a:r>
              <a:rPr lang="en-US" sz="2000" b="0" dirty="0"/>
              <a:t> </a:t>
            </a:r>
            <a:r>
              <a:rPr lang="en-US" sz="2000" b="0" i="0" dirty="0"/>
              <a:t>= particle density in normal space, </a:t>
            </a:r>
            <a:r>
              <a:rPr lang="en-US" sz="2000" b="0" i="1" dirty="0"/>
              <a:t>v</a:t>
            </a:r>
            <a:r>
              <a:rPr lang="en-US" sz="2000" b="0" dirty="0"/>
              <a:t> </a:t>
            </a:r>
            <a:r>
              <a:rPr lang="en-US" sz="2000" b="0" i="0" dirty="0"/>
              <a:t>= velocity, </a:t>
            </a:r>
            <a:r>
              <a:rPr lang="en-US" sz="2000" b="0" i="1" dirty="0"/>
              <a:t>t</a:t>
            </a:r>
            <a:r>
              <a:rPr lang="en-US" sz="2000" b="0" dirty="0"/>
              <a:t> </a:t>
            </a:r>
            <a:r>
              <a:rPr lang="en-US" sz="2000" b="0" i="0" dirty="0"/>
              <a:t>= time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2000" b="0" i="0" dirty="0"/>
          </a:p>
        </p:txBody>
      </p:sp>
      <p:graphicFrame>
        <p:nvGraphicFramePr>
          <p:cNvPr id="7" name="Object 30"/>
          <p:cNvGraphicFramePr>
            <a:graphicFrameLocks noChangeAspect="1"/>
          </p:cNvGraphicFramePr>
          <p:nvPr/>
        </p:nvGraphicFramePr>
        <p:xfrm>
          <a:off x="2771800" y="5334471"/>
          <a:ext cx="3238500" cy="758825"/>
        </p:xfrm>
        <a:graphic>
          <a:graphicData uri="http://schemas.openxmlformats.org/presentationml/2006/ole">
            <p:oleObj spid="_x0000_s1819651" name="Equation" r:id="rId4" imgW="1625400" imgH="380880" progId="Equation.3">
              <p:embed/>
            </p:oleObj>
          </a:graphicData>
        </a:graphic>
      </p:graphicFrame>
      <p:graphicFrame>
        <p:nvGraphicFramePr>
          <p:cNvPr id="8" name="Object 34"/>
          <p:cNvGraphicFramePr>
            <a:graphicFrameLocks noChangeAspect="1"/>
          </p:cNvGraphicFramePr>
          <p:nvPr/>
        </p:nvGraphicFramePr>
        <p:xfrm>
          <a:off x="3641452" y="2852936"/>
          <a:ext cx="2298700" cy="814388"/>
        </p:xfrm>
        <a:graphic>
          <a:graphicData uri="http://schemas.openxmlformats.org/presentationml/2006/ole">
            <p:oleObj spid="_x0000_s1819652" name="Equation" r:id="rId5" imgW="12189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Statistical Errors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1265238"/>
            <a:ext cx="8079432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variance of the mean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an estimated quantity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(e.g.,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fluence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calculated in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batches, is: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00" y="1828800"/>
          <a:ext cx="5384800" cy="1371600"/>
        </p:xfrm>
        <a:graphic>
          <a:graphicData uri="http://schemas.openxmlformats.org/presentationml/2006/ole">
            <p:oleObj spid="_x0000_s1927170" name="Equation" r:id="rId3" imgW="2692080" imgH="685800" progId="Equation.3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00425" y="3128963"/>
            <a:ext cx="3657600" cy="6432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i="0" dirty="0"/>
              <a:t> </a:t>
            </a:r>
            <a:r>
              <a:rPr lang="en-US" sz="1600" b="0" i="0" u="sng" dirty="0">
                <a:solidFill>
                  <a:srgbClr val="C00000"/>
                </a:solidFill>
              </a:rPr>
              <a:t>mean of squares</a:t>
            </a:r>
            <a:r>
              <a:rPr lang="en-US" sz="1600" u="sng" dirty="0">
                <a:solidFill>
                  <a:srgbClr val="C00000"/>
                </a:solidFill>
              </a:rPr>
              <a:t> </a:t>
            </a:r>
            <a:r>
              <a:rPr lang="en-US" sz="1600" u="sng" dirty="0">
                <a:solidFill>
                  <a:srgbClr val="C00000"/>
                </a:solidFill>
                <a:cs typeface="Arial" pitchFamily="34" charset="0"/>
              </a:rPr>
              <a:t>– </a:t>
            </a:r>
            <a:r>
              <a:rPr lang="en-US" sz="1600" b="0" i="0" u="sng" dirty="0">
                <a:solidFill>
                  <a:srgbClr val="C00000"/>
                </a:solidFill>
                <a:cs typeface="Arial" pitchFamily="34" charset="0"/>
              </a:rPr>
              <a:t>square of means</a:t>
            </a:r>
          </a:p>
          <a:p>
            <a:pPr>
              <a:spcBef>
                <a:spcPct val="10000"/>
              </a:spcBef>
            </a:pPr>
            <a:r>
              <a:rPr lang="en-US" sz="1600" b="0" i="0" dirty="0">
                <a:solidFill>
                  <a:srgbClr val="C00000"/>
                </a:solidFill>
                <a:cs typeface="Arial" pitchFamily="34" charset="0"/>
              </a:rPr>
              <a:t>                        N </a:t>
            </a:r>
            <a:r>
              <a:rPr lang="en-US" dirty="0">
                <a:solidFill>
                  <a:srgbClr val="C00000"/>
                </a:solidFill>
              </a:rPr>
              <a:t>– </a:t>
            </a:r>
            <a:r>
              <a:rPr lang="en-US" sz="1600" b="0" i="0" dirty="0">
                <a:solidFill>
                  <a:srgbClr val="C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5800" y="3657600"/>
            <a:ext cx="8278688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0" i="0" dirty="0"/>
              <a:t>where:</a:t>
            </a:r>
          </a:p>
          <a:p>
            <a:pPr>
              <a:spcBef>
                <a:spcPct val="20000"/>
              </a:spcBef>
            </a:pPr>
            <a:r>
              <a:rPr lang="en-US" sz="2000" b="0" dirty="0" err="1">
                <a:solidFill>
                  <a:srgbClr val="A50021"/>
                </a:solidFill>
                <a:latin typeface="Times New Roman" pitchFamily="18" charset="0"/>
              </a:rPr>
              <a:t>n</a:t>
            </a:r>
            <a:r>
              <a:rPr lang="en-US" sz="2000" b="0" baseline="-25000" dirty="0" err="1">
                <a:solidFill>
                  <a:srgbClr val="A50021"/>
                </a:solidFill>
                <a:latin typeface="Times New Roman" pitchFamily="18" charset="0"/>
              </a:rPr>
              <a:t>i</a:t>
            </a:r>
            <a:r>
              <a:rPr lang="en-US" sz="2000" b="0" baseline="-25000" dirty="0"/>
              <a:t> </a:t>
            </a:r>
            <a:r>
              <a:rPr lang="en-US" sz="2000" b="0" dirty="0"/>
              <a:t>= </a:t>
            </a:r>
            <a:r>
              <a:rPr lang="en-US" sz="2000" b="0" i="0" dirty="0">
                <a:solidFill>
                  <a:srgbClr val="A50021"/>
                </a:solidFill>
              </a:rPr>
              <a:t>number of histories</a:t>
            </a:r>
            <a:r>
              <a:rPr lang="en-US" sz="2000" b="0" i="0" dirty="0"/>
              <a:t> in the</a:t>
            </a:r>
            <a:r>
              <a:rPr lang="en-US" sz="2000" b="0" dirty="0"/>
              <a:t> </a:t>
            </a:r>
            <a:r>
              <a:rPr lang="en-US" sz="2000" b="0" dirty="0" err="1">
                <a:latin typeface="Times New Roman" pitchFamily="18" charset="0"/>
              </a:rPr>
              <a:t>i</a:t>
            </a:r>
            <a:r>
              <a:rPr lang="en-US" sz="2000" b="0" dirty="0">
                <a:latin typeface="Times New Roman" pitchFamily="18" charset="0"/>
              </a:rPr>
              <a:t> </a:t>
            </a:r>
            <a:r>
              <a:rPr lang="en-US" sz="2000" b="0" baseline="30000" dirty="0" err="1">
                <a:latin typeface="Times New Roman" pitchFamily="18" charset="0"/>
              </a:rPr>
              <a:t>th</a:t>
            </a:r>
            <a:r>
              <a:rPr lang="en-US" sz="2000" b="0" dirty="0"/>
              <a:t> </a:t>
            </a:r>
            <a:r>
              <a:rPr lang="en-US" sz="2000" b="0" i="0" dirty="0"/>
              <a:t>batch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n-US" sz="2000" b="0" dirty="0">
                <a:solidFill>
                  <a:srgbClr val="A50021"/>
                </a:solidFill>
                <a:latin typeface="Times New Roman" pitchFamily="18" charset="0"/>
              </a:rPr>
              <a:t>n</a:t>
            </a:r>
            <a:r>
              <a:rPr lang="en-US" sz="2000" b="0" i="0" dirty="0">
                <a:latin typeface="Times New Roman" pitchFamily="18" charset="0"/>
              </a:rPr>
              <a:t> = </a:t>
            </a:r>
            <a:r>
              <a:rPr lang="el-GR" sz="2000" b="0" i="0" dirty="0">
                <a:latin typeface="Times New Roman" pitchFamily="18" charset="0"/>
                <a:cs typeface="Arial" pitchFamily="34" charset="0"/>
              </a:rPr>
              <a:t>Σ</a:t>
            </a:r>
            <a:r>
              <a:rPr lang="en-US" sz="2000" b="0" dirty="0" err="1">
                <a:latin typeface="Times New Roman" pitchFamily="18" charset="0"/>
                <a:cs typeface="Arial" pitchFamily="34" charset="0"/>
              </a:rPr>
              <a:t>n</a:t>
            </a:r>
            <a:r>
              <a:rPr lang="en-US" sz="2000" b="0" baseline="-25000" dirty="0" err="1">
                <a:latin typeface="Times New Roman" pitchFamily="18" charset="0"/>
                <a:cs typeface="Arial" pitchFamily="34" charset="0"/>
              </a:rPr>
              <a:t>i</a:t>
            </a:r>
            <a:r>
              <a:rPr lang="en-US" sz="2000" b="0" baseline="-25000" dirty="0">
                <a:cs typeface="Arial" pitchFamily="34" charset="0"/>
              </a:rPr>
              <a:t> </a:t>
            </a:r>
            <a:r>
              <a:rPr lang="en-US" sz="2000" b="0" dirty="0">
                <a:cs typeface="Arial" pitchFamily="34" charset="0"/>
              </a:rPr>
              <a:t>= </a:t>
            </a:r>
            <a:r>
              <a:rPr lang="en-US" sz="2000" b="0" i="0" dirty="0">
                <a:solidFill>
                  <a:srgbClr val="A50021"/>
                </a:solidFill>
                <a:cs typeface="Arial" pitchFamily="34" charset="0"/>
              </a:rPr>
              <a:t>total number of histories</a:t>
            </a:r>
            <a:r>
              <a:rPr lang="en-US" sz="2000" b="0" i="0" dirty="0">
                <a:cs typeface="Arial" pitchFamily="34" charset="0"/>
              </a:rPr>
              <a:t> in the</a:t>
            </a:r>
            <a:r>
              <a:rPr lang="en-US" sz="2000" b="0" dirty="0">
                <a:cs typeface="Arial" pitchFamily="34" charset="0"/>
              </a:rPr>
              <a:t> N</a:t>
            </a:r>
            <a:r>
              <a:rPr lang="en-US" sz="2000" b="0" i="0" dirty="0">
                <a:cs typeface="Arial" pitchFamily="34" charset="0"/>
              </a:rPr>
              <a:t> batches</a:t>
            </a:r>
          </a:p>
          <a:p>
            <a:pPr>
              <a:spcBef>
                <a:spcPct val="40000"/>
              </a:spcBef>
            </a:pPr>
            <a:r>
              <a:rPr lang="en-US" sz="2000" b="0" dirty="0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000" b="0" baseline="-25000" dirty="0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n-US" sz="2000" b="0" i="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b="0" i="0" dirty="0">
                <a:cs typeface="Arial" pitchFamily="34" charset="0"/>
              </a:rPr>
              <a:t>= </a:t>
            </a:r>
            <a:r>
              <a:rPr lang="en-US" sz="2000" b="0" i="0" dirty="0">
                <a:solidFill>
                  <a:srgbClr val="A50021"/>
                </a:solidFill>
                <a:cs typeface="Arial" pitchFamily="34" charset="0"/>
              </a:rPr>
              <a:t>average of </a:t>
            </a:r>
            <a:r>
              <a:rPr lang="en-US" sz="2000" b="0" dirty="0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2000" b="0" i="0" dirty="0">
                <a:solidFill>
                  <a:srgbClr val="A50021"/>
                </a:solidFill>
                <a:cs typeface="Arial" pitchFamily="34" charset="0"/>
              </a:rPr>
              <a:t> in the </a:t>
            </a:r>
            <a:r>
              <a:rPr lang="en-US" sz="2000" b="0" dirty="0" err="1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n-US" sz="2000" b="0" dirty="0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b="0" baseline="30000" dirty="0" err="1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th</a:t>
            </a:r>
            <a:r>
              <a:rPr lang="en-US" sz="2000" b="0" i="0" dirty="0">
                <a:solidFill>
                  <a:srgbClr val="A50021"/>
                </a:solidFill>
                <a:cs typeface="Arial" pitchFamily="34" charset="0"/>
              </a:rPr>
              <a:t> batch</a:t>
            </a:r>
            <a:r>
              <a:rPr lang="en-US" sz="2000" b="0" i="0" dirty="0">
                <a:cs typeface="Arial" pitchFamily="34" charset="0"/>
              </a:rPr>
              <a:t>: 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ym typeface="Symbol" pitchFamily="18" charset="2"/>
              </a:rPr>
              <a:t>where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en-US" sz="2000" dirty="0" smtClean="0">
                <a:sym typeface="Symbol" pitchFamily="18" charset="2"/>
              </a:rPr>
              <a:t> is the contribution 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dirty="0" smtClean="0">
                <a:sym typeface="Symbol" pitchFamily="18" charset="2"/>
              </a:rPr>
              <a:t>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</a:t>
            </a:r>
            <a:r>
              <a:rPr lang="en-US" sz="2000" dirty="0" smtClean="0">
                <a:sym typeface="Symbol" pitchFamily="18" charset="2"/>
              </a:rPr>
              <a:t> history in the</a:t>
            </a:r>
            <a:r>
              <a:rPr lang="en-US" sz="2000" i="1" dirty="0" smtClean="0">
                <a:sym typeface="Symbol" pitchFamily="18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</a:t>
            </a:r>
            <a:r>
              <a:rPr lang="en-US" sz="2000" i="1" baseline="30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batch</a:t>
            </a:r>
            <a:endParaRPr lang="en-US" sz="2000" b="0" i="0" dirty="0" smtClean="0">
              <a:sym typeface="Symbol" pitchFamily="18" charset="2"/>
            </a:endParaRPr>
          </a:p>
          <a:p>
            <a:pPr>
              <a:spcBef>
                <a:spcPct val="40000"/>
              </a:spcBef>
            </a:pPr>
            <a:r>
              <a:rPr lang="en-US" sz="2000" b="0" i="0" dirty="0" smtClean="0">
                <a:sym typeface="Symbol" pitchFamily="18" charset="2"/>
              </a:rPr>
              <a:t>In </a:t>
            </a:r>
            <a:r>
              <a:rPr lang="en-US" sz="2000" b="0" i="0" dirty="0">
                <a:sym typeface="Symbol" pitchFamily="18" charset="2"/>
              </a:rPr>
              <a:t>the limit </a:t>
            </a:r>
            <a:r>
              <a:rPr lang="en-US" sz="2000" b="0" dirty="0">
                <a:latin typeface="Times New Roman" pitchFamily="18" charset="0"/>
                <a:sym typeface="Symbol" pitchFamily="18" charset="2"/>
              </a:rPr>
              <a:t>N </a:t>
            </a:r>
            <a:r>
              <a:rPr lang="en-US" sz="2000" b="0" i="0" dirty="0">
                <a:sym typeface="Symbol" pitchFamily="18" charset="2"/>
              </a:rPr>
              <a:t>=</a:t>
            </a:r>
            <a:r>
              <a:rPr lang="en-US" sz="2000" b="0" i="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0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b="0" i="0" dirty="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sz="2000" b="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b="0" baseline="-25000" dirty="0" err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0" dirty="0">
                <a:sym typeface="Symbol" pitchFamily="18" charset="2"/>
              </a:rPr>
              <a:t>=1, the formula applies to single history statistics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818037" y="4745399"/>
          <a:ext cx="1554163" cy="822325"/>
        </p:xfrm>
        <a:graphic>
          <a:graphicData uri="http://schemas.openxmlformats.org/presentationml/2006/ole">
            <p:oleObj spid="_x0000_s1927171" name="Equation" r:id="rId4" imgW="86328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Statistical Errors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5544" y="1087909"/>
            <a:ext cx="876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150000"/>
            </a:pPr>
            <a:r>
              <a:rPr lang="en-US" sz="2000" b="0" i="0" dirty="0">
                <a:solidFill>
                  <a:schemeClr val="tx2"/>
                </a:solidFill>
              </a:rPr>
              <a:t>Practical tips: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4787900"/>
            <a:ext cx="5867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 i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568" y="1640408"/>
            <a:ext cx="8079432" cy="4308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sz="2000" b="0" i="0" dirty="0">
                <a:solidFill>
                  <a:schemeClr val="accent2"/>
                </a:solidFill>
              </a:rPr>
              <a:t> </a:t>
            </a:r>
            <a:r>
              <a:rPr lang="en-US" sz="2000" b="0" i="0" dirty="0"/>
              <a:t>Use always at least 5-10 </a:t>
            </a:r>
            <a:r>
              <a:rPr lang="en-US" sz="2000" b="0" i="0" dirty="0">
                <a:solidFill>
                  <a:srgbClr val="A50021"/>
                </a:solidFill>
              </a:rPr>
              <a:t>batches</a:t>
            </a:r>
            <a:r>
              <a:rPr lang="en-US" sz="2000" b="0" i="0" dirty="0"/>
              <a:t> of comparable size (it is not at </a:t>
            </a:r>
            <a:endParaRPr lang="en-US" sz="2000" b="0" i="0" dirty="0" smtClean="0"/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rgbClr val="008000"/>
              </a:buClr>
              <a:buSzPct val="150000"/>
            </a:pPr>
            <a:r>
              <a:rPr lang="en-US" sz="2000" dirty="0" smtClean="0"/>
              <a:t>   </a:t>
            </a:r>
            <a:r>
              <a:rPr lang="en-US" sz="2000" b="0" i="0" dirty="0" smtClean="0"/>
              <a:t>all mandatory </a:t>
            </a:r>
            <a:r>
              <a:rPr lang="en-US" sz="2000" b="0" i="0" dirty="0"/>
              <a:t>that they be of equal size)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sz="2000" b="0" i="0" dirty="0"/>
              <a:t> Never forget that </a:t>
            </a:r>
            <a:r>
              <a:rPr lang="en-US" sz="2000" b="0" i="0" dirty="0">
                <a:solidFill>
                  <a:srgbClr val="A50021"/>
                </a:solidFill>
              </a:rPr>
              <a:t>the variance itself is a stochastic variable</a:t>
            </a:r>
            <a:r>
              <a:rPr lang="en-US" sz="2000" b="0" i="0" dirty="0"/>
              <a:t> </a:t>
            </a:r>
            <a:endParaRPr lang="en-US" sz="2000" b="0" i="0" dirty="0" smtClean="0"/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rgbClr val="008000"/>
              </a:buClr>
              <a:buSzPct val="150000"/>
            </a:pPr>
            <a:r>
              <a:rPr lang="en-US" sz="2000" dirty="0" smtClean="0"/>
              <a:t>   </a:t>
            </a:r>
            <a:r>
              <a:rPr lang="en-US" sz="2000" b="0" i="0" dirty="0" smtClean="0"/>
              <a:t>subject </a:t>
            </a:r>
            <a:r>
              <a:rPr lang="en-US" sz="2000" b="0" i="0" dirty="0"/>
              <a:t>to </a:t>
            </a:r>
            <a:r>
              <a:rPr lang="en-US" sz="2000" b="0" i="0" dirty="0" smtClean="0"/>
              <a:t>fluctuations</a:t>
            </a:r>
            <a:endParaRPr lang="en-US" sz="2000" b="0" i="0" dirty="0"/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sz="2000" b="0" i="0" dirty="0"/>
              <a:t> Be careful about the way convergence is achieved: often </a:t>
            </a:r>
            <a:endParaRPr lang="en-US" sz="2000" b="0" i="0" dirty="0" smtClean="0"/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rgbClr val="008000"/>
              </a:buClr>
              <a:buSzPct val="150000"/>
            </a:pPr>
            <a:r>
              <a:rPr lang="en-US" sz="2000" dirty="0" smtClean="0"/>
              <a:t>   </a:t>
            </a:r>
            <a:r>
              <a:rPr lang="en-US" sz="2000" b="0" i="0" dirty="0" smtClean="0"/>
              <a:t>(</a:t>
            </a:r>
            <a:r>
              <a:rPr lang="en-US" sz="2000" b="0" i="0" dirty="0"/>
              <a:t>particularly </a:t>
            </a:r>
            <a:r>
              <a:rPr lang="en-US" sz="2000" b="0" i="0" dirty="0" smtClean="0"/>
              <a:t>with </a:t>
            </a:r>
            <a:r>
              <a:rPr lang="en-US" sz="2000" b="0" i="0" dirty="0"/>
              <a:t>biasing) </a:t>
            </a:r>
            <a:r>
              <a:rPr lang="en-US" sz="2000" b="0" i="0" dirty="0">
                <a:solidFill>
                  <a:srgbClr val="A50021"/>
                </a:solidFill>
              </a:rPr>
              <a:t>apparently good statistics</a:t>
            </a:r>
            <a:r>
              <a:rPr lang="en-US" sz="2000" b="0" i="0" dirty="0"/>
              <a:t> with few </a:t>
            </a:r>
            <a:endParaRPr lang="en-US" sz="2000" b="0" i="0" dirty="0" smtClean="0"/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rgbClr val="008000"/>
              </a:buClr>
              <a:buSzPct val="150000"/>
            </a:pPr>
            <a:r>
              <a:rPr lang="en-US" sz="2000" dirty="0" smtClean="0"/>
              <a:t>   </a:t>
            </a:r>
            <a:r>
              <a:rPr lang="en-US" sz="2000" b="0" i="0" dirty="0" smtClean="0"/>
              <a:t>isolated </a:t>
            </a:r>
            <a:r>
              <a:rPr lang="en-US" sz="2000" b="0" i="0" dirty="0"/>
              <a:t>spikes could </a:t>
            </a:r>
            <a:r>
              <a:rPr lang="en-US" sz="2000" b="0" i="0" dirty="0" smtClean="0"/>
              <a:t>point </a:t>
            </a:r>
            <a:r>
              <a:rPr lang="en-US" sz="2000" b="0" i="0" dirty="0"/>
              <a:t>to a lack of sampling of the most </a:t>
            </a:r>
            <a:endParaRPr lang="en-US" sz="2000" b="0" i="0" dirty="0" smtClean="0"/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rgbClr val="008000"/>
              </a:buClr>
              <a:buSzPct val="150000"/>
            </a:pPr>
            <a:r>
              <a:rPr lang="en-US" sz="2000" dirty="0" smtClean="0"/>
              <a:t>   </a:t>
            </a:r>
            <a:r>
              <a:rPr lang="en-US" sz="2000" b="0" i="0" dirty="0" smtClean="0"/>
              <a:t>relevant </a:t>
            </a:r>
            <a:r>
              <a:rPr lang="en-US" sz="2000" b="0" i="0" dirty="0"/>
              <a:t>phase-space part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sz="2000" b="0" i="0" dirty="0"/>
              <a:t> Plot </a:t>
            </a:r>
            <a:r>
              <a:rPr lang="en-US" sz="2000" b="0" i="0" dirty="0">
                <a:solidFill>
                  <a:srgbClr val="008000"/>
                </a:solidFill>
              </a:rPr>
              <a:t>2D and 3D distributions! </a:t>
            </a:r>
            <a:r>
              <a:rPr lang="en-US" sz="2000" b="0" i="0" dirty="0"/>
              <a:t>In those cases the eye is the best </a:t>
            </a:r>
            <a:endParaRPr lang="en-US" sz="2000" b="0" i="0" dirty="0" smtClean="0"/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rgbClr val="008000"/>
              </a:buClr>
              <a:buSzPct val="150000"/>
            </a:pPr>
            <a:r>
              <a:rPr lang="en-US" sz="2000" dirty="0" smtClean="0"/>
              <a:t>   </a:t>
            </a:r>
            <a:r>
              <a:rPr lang="en-US" sz="2000" b="0" i="0" dirty="0" smtClean="0"/>
              <a:t>tool </a:t>
            </a:r>
            <a:r>
              <a:rPr lang="en-US" sz="2000" b="0" i="0" dirty="0"/>
              <a:t>in </a:t>
            </a:r>
            <a:r>
              <a:rPr lang="en-US" sz="2000" b="0" i="0" dirty="0" smtClean="0"/>
              <a:t>judging </a:t>
            </a:r>
            <a:r>
              <a:rPr lang="en-US" sz="2000" b="0" i="0" dirty="0"/>
              <a:t>the quality of the result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      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Statistical errors, systematic errors, and... mistakes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1920" y="1064096"/>
            <a:ext cx="86106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Statistical errors, due to sampling (in)efficiency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 error       Quality of Tally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600" b="0" i="1" u="sng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(from an old version of the MCNP Manual)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50 to 100%           Garbage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20 to 50%	  Factor of a few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10 to 20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Questionable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&lt; 10%                 Generally reliable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Why does a 30% </a:t>
            </a:r>
            <a:r>
              <a:rPr kumimoji="0" lang="el-GR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σ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mean an uncertainty of a “factor of a few”?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   Because </a:t>
            </a:r>
            <a:r>
              <a:rPr kumimoji="0" lang="el-GR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σ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 in fact corresponds to the sum (in </a:t>
            </a: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quadrature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) of two uncertainties: one due to the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fraction of histories which don’t give 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lang="en-US" altLang="ja-JP" kern="0" dirty="0" smtClean="0">
                <a:solidFill>
                  <a:srgbClr val="C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  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a zero contribution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, and one which reflects the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spread of the 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r>
              <a:rPr lang="en-US" altLang="ja-JP" kern="0" dirty="0" smtClean="0">
                <a:solidFill>
                  <a:srgbClr val="C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  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non-zero contributions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The MCNP guideline is empirically based on experience, not on a mathematical proof. But it has been generally confirmed also working 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tabLst/>
              <a:defRPr/>
            </a:pPr>
            <a:r>
              <a:rPr lang="en-US" altLang="ja-JP" kern="0" dirty="0" smtClean="0">
                <a:latin typeface="+mn-lt"/>
                <a:ea typeface="ＭＳ Ｐゴシック" pitchFamily="34" charset="-128"/>
                <a:cs typeface="Arial" pitchFamily="34" charset="0"/>
              </a:rPr>
              <a:t>   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with other codes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Small penetrations and cracks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are very difficult to handle by MC, because the “detector” is too small and too few non-zero contributions can be sampled, even by biasing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16632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      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Statistical errors, systematic errors, and... mistakes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620688"/>
            <a:ext cx="853244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Systematic errors, due to code weaknesses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Apart from the statistical error, which other factors affect the accuracy of MC results?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50000"/>
              <a:buFont typeface="Wingdings" pitchFamily="2" charset="2"/>
              <a:buChar char="q"/>
              <a:tabLst>
                <a:tab pos="344488" algn="l"/>
              </a:tabLst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physics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: different codes are based on different physics models. Some models are better than others. Some models are better in a certain energy range. Model quality is best shown by benchmarks at the 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microscopic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level (e.g. thin targets)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50000"/>
              <a:buFont typeface="Wingdings" pitchFamily="2" charset="2"/>
              <a:buChar char="q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artifacts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: due to imperfect algorithms, e.g., energy deposited  in the middle of a step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*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, inaccurate path length correction for multiple scattering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*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, missing correction for cross section and </a:t>
            </a:r>
            <a:r>
              <a:rPr kumimoji="0" lang="en-US" altLang="ja-JP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dE</a:t>
            </a:r>
            <a:r>
              <a:rPr kumimoji="0" lang="en-US" altLang="ja-JP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/</a:t>
            </a:r>
            <a:r>
              <a:rPr kumimoji="0" lang="en-US" altLang="ja-JP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dx</a:t>
            </a:r>
            <a:r>
              <a:rPr kumimoji="0" lang="en-US" altLang="ja-JP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change over a step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*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, etc. Algorithm quality is best     shown by benchmarks at the 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macroscopic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level (thick targets, complex geometries)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pitchFamily="2" charset="2"/>
              <a:buChar char="q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data uncertainty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: an error of 1% in the absorption cross  section can lead to an error of a factor 2.8 in the  effectiveness of a thick shielding wall (10 attenuation     lengths). Results can never be better than allowed by available experimental data!</a:t>
            </a:r>
            <a:endParaRPr lang="en-US" altLang="ja-JP" sz="2000" kern="0" dirty="0" smtClean="0">
              <a:latin typeface="+mn-lt"/>
              <a:ea typeface="ＭＳ Ｐゴシック" pitchFamily="34" charset="-128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50000"/>
              <a:defRPr/>
            </a:pP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     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Statistical errors, systematic errors, and... mistakes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69912" y="1066800"/>
            <a:ext cx="86106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Systematic errors, due to user ignorance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Missing information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material composition not always well known. In particular concrete/soil composition (how much water content? Can be critical)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beam losses: most of the time these can only be guessed.    Close interaction with engineers and designers is needed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presence of additional material, not well defined (cables, supports...)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Is it worth to do a very detailed simulation when some parameters are unknown or badly known?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Systematic errors, due to simplification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Geometries that cannot be reproduced exactly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(or would require too much effort)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Air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contains humidity and pollutants, has a density variable with pressure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pitchFamily="2" charset="2"/>
              <a:buNone/>
              <a:tabLst/>
              <a:defRPr/>
            </a:pP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152400"/>
            <a:ext cx="9392344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Statistical errors, systematic errors, and... mistakes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908720"/>
            <a:ext cx="829114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50000"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Code mistakes (“bugs”)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MC codes can contain bugs: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Physics bugs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: I have seen pair production cross sections fitted by a polynomial... and oscillating instead of saturating at high energies, non-uniform </a:t>
            </a: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azimuthal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scattering distributions, energy non-conservation...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Programming bugs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(as in any other software, of course)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80000"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User mistakes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mis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-typing the input: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Flair is good at checking, but the final responsibility is the user’s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error in user code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: use the built-in features as much as possible!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wrong units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wrong normalization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: quite common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unfair biasing: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energy/space cuts cannot be avoided, but must be done with much care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forgetting to check that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gamma production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is available in the neutron cross sections (e.g. </a:t>
            </a: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Ba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cross sections)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Boltzmann Equation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980728"/>
            <a:ext cx="8303840" cy="55446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particle transport calculations are (explicit or implicit)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00000"/>
              <a:tabLst/>
              <a:defRPr/>
            </a:pPr>
            <a:r>
              <a:rPr lang="en-US" sz="2000" kern="0" dirty="0" smtClean="0">
                <a:latin typeface="+mn-lt"/>
              </a:rPr>
              <a:t>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attempts to solve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Boltzmann Equation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 equation in phase space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at any phase space point,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Clr>
                <a:srgbClr val="008000"/>
              </a:buClr>
              <a:buSzPct val="100000"/>
              <a:tabLst/>
              <a:defRPr/>
            </a:pPr>
            <a:r>
              <a:rPr lang="en-US" sz="2000" kern="0" dirty="0" smtClean="0">
                <a:latin typeface="+mn-lt"/>
              </a:rPr>
              <a:t>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increment of angular flux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Ψ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an infinitesimal phase space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Clr>
                <a:srgbClr val="008000"/>
              </a:buClr>
              <a:buSzPct val="100000"/>
              <a:tabLst/>
              <a:defRPr/>
            </a:pPr>
            <a:r>
              <a:rPr lang="en-US" sz="2000" kern="0" dirty="0" smtClean="0">
                <a:latin typeface="+mn-lt"/>
              </a:rPr>
              <a:t>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 is equal to </a:t>
            </a:r>
          </a:p>
          <a:p>
            <a:pPr marL="342900" marR="0" lvl="0" indent="-3429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sum of all “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 terms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 of all “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destruction terms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Sources, Translational motion “in”, 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Inscattering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'', Particle Production,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r>
              <a:rPr lang="en-US" kern="0" baseline="0" dirty="0" smtClean="0">
                <a:solidFill>
                  <a:schemeClr val="accent2"/>
                </a:solidFill>
                <a:latin typeface="+mn-lt"/>
              </a:rPr>
              <a:t>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Decay “in”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Destruction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Absorption, Translational motion “out”, 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Outscattering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'', Decay “out”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(For convenience, we merge into a single term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Production and Decay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“in”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 a similar way we put together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Absorption and Decay “out”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160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915816" y="2934072"/>
            <a:ext cx="3744416" cy="1143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785936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Boltzmann Equation</a:t>
            </a:r>
          </a:p>
        </p:txBody>
      </p:sp>
      <p:graphicFrame>
        <p:nvGraphicFramePr>
          <p:cNvPr id="77" name="Object 4"/>
          <p:cNvGraphicFramePr>
            <a:graphicFrameLocks noChangeAspect="1"/>
          </p:cNvGraphicFramePr>
          <p:nvPr/>
        </p:nvGraphicFramePr>
        <p:xfrm>
          <a:off x="-152130125" y="1905000"/>
          <a:ext cx="4516437" cy="311150"/>
        </p:xfrm>
        <a:graphic>
          <a:graphicData uri="http://schemas.openxmlformats.org/presentationml/2006/ole">
            <p:oleObj spid="_x0000_s1747976" name="Equation" r:id="rId3" imgW="5715000" imgH="393480" progId="Equation.3">
              <p:embed/>
            </p:oleObj>
          </a:graphicData>
        </a:graphic>
      </p:graphicFrame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304800" y="2161072"/>
            <a:ext cx="8382000" cy="436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A50021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sz="2000" i="0" baseline="-25000" dirty="0" smtClean="0">
                <a:solidFill>
                  <a:srgbClr val="A50021"/>
                </a:solidFill>
                <a:cs typeface="Arial" pitchFamily="34" charset="0"/>
              </a:rPr>
              <a:t>t</a:t>
            </a:r>
            <a:r>
              <a:rPr lang="en-US" sz="2000" b="0" i="0" dirty="0" smtClean="0">
                <a:cs typeface="Arial" pitchFamily="34" charset="0"/>
              </a:rPr>
              <a:t> </a:t>
            </a:r>
            <a:r>
              <a:rPr lang="en-US" sz="2000" b="0" i="0" dirty="0">
                <a:cs typeface="Arial" pitchFamily="34" charset="0"/>
              </a:rPr>
              <a:t>= total macroscopic cross section = interaction probability per cm </a:t>
            </a:r>
          </a:p>
          <a:p>
            <a:pPr>
              <a:spcBef>
                <a:spcPct val="20000"/>
              </a:spcBef>
            </a:pPr>
            <a:r>
              <a:rPr lang="en-US" sz="2000" b="0" i="0" dirty="0">
                <a:cs typeface="Arial" pitchFamily="34" charset="0"/>
              </a:rPr>
              <a:t>    = </a:t>
            </a:r>
            <a:r>
              <a:rPr lang="en-US" sz="2000" b="0" i="0" dirty="0" smtClean="0">
                <a:cs typeface="Arial" pitchFamily="34" charset="0"/>
              </a:rPr>
              <a:t>1/</a:t>
            </a:r>
            <a:r>
              <a:rPr lang="en-US" sz="2000" b="1" dirty="0" smtClean="0">
                <a:latin typeface="Symbol" pitchFamily="18" charset="2"/>
                <a:cs typeface="Arial" pitchFamily="34" charset="0"/>
              </a:rPr>
              <a:t>l</a:t>
            </a:r>
            <a:r>
              <a:rPr lang="en-US" sz="2000" b="0" i="0" dirty="0" smtClean="0">
                <a:cs typeface="Arial" pitchFamily="34" charset="0"/>
              </a:rPr>
              <a:t> </a:t>
            </a:r>
            <a:r>
              <a:rPr lang="en-US" sz="2000" b="0" i="0" baseline="-25000" dirty="0">
                <a:cs typeface="Arial" pitchFamily="34" charset="0"/>
              </a:rPr>
              <a:t>t</a:t>
            </a:r>
            <a:r>
              <a:rPr lang="en-US" sz="2000" b="0" i="0" dirty="0">
                <a:cs typeface="Arial" pitchFamily="34" charset="0"/>
              </a:rPr>
              <a:t> =</a:t>
            </a:r>
            <a:r>
              <a:rPr lang="en-US" sz="2000" b="0" i="0" baseline="-25000" dirty="0">
                <a:cs typeface="Arial" pitchFamily="34" charset="0"/>
              </a:rPr>
              <a:t> </a:t>
            </a:r>
            <a:r>
              <a:rPr lang="en-US" sz="2000" b="1" dirty="0" err="1" smtClean="0">
                <a:latin typeface="Symbol" pitchFamily="18" charset="2"/>
                <a:cs typeface="Arial" pitchFamily="34" charset="0"/>
              </a:rPr>
              <a:t>s</a:t>
            </a:r>
            <a:r>
              <a:rPr lang="en-US" sz="2000" b="0" i="0" baseline="-25000" dirty="0" err="1" smtClean="0">
                <a:cs typeface="Arial" pitchFamily="34" charset="0"/>
              </a:rPr>
              <a:t>t</a:t>
            </a:r>
            <a:r>
              <a:rPr lang="en-US" sz="2000" b="0" i="0" dirty="0" err="1" smtClean="0">
                <a:cs typeface="Arial" pitchFamily="34" charset="0"/>
              </a:rPr>
              <a:t>N</a:t>
            </a:r>
            <a:r>
              <a:rPr lang="en-US" sz="2000" b="0" i="0" baseline="-25000" dirty="0" err="1" smtClean="0">
                <a:cs typeface="Arial" pitchFamily="34" charset="0"/>
              </a:rPr>
              <a:t>A</a:t>
            </a:r>
            <a:r>
              <a:rPr lang="en-US" sz="2000" b="1" dirty="0" err="1" smtClean="0">
                <a:latin typeface="Symbol" pitchFamily="18" charset="2"/>
                <a:cs typeface="Arial" pitchFamily="34" charset="0"/>
              </a:rPr>
              <a:t>r</a:t>
            </a:r>
            <a:r>
              <a:rPr lang="en-US" sz="2000" b="0" i="0" dirty="0" smtClean="0">
                <a:cs typeface="Arial" pitchFamily="34" charset="0"/>
              </a:rPr>
              <a:t>/A </a:t>
            </a:r>
            <a:endParaRPr lang="en-US" sz="2000" b="0" i="0" dirty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A50021"/>
                </a:solidFill>
                <a:latin typeface="Symbol" pitchFamily="18" charset="2"/>
              </a:rPr>
              <a:t>l</a:t>
            </a:r>
            <a:r>
              <a:rPr lang="en-US" sz="2000" i="0" dirty="0" smtClean="0">
                <a:solidFill>
                  <a:srgbClr val="A50021"/>
                </a:solidFill>
              </a:rPr>
              <a:t> </a:t>
            </a:r>
            <a:r>
              <a:rPr lang="en-US" sz="2000" i="0" baseline="-25000" dirty="0">
                <a:solidFill>
                  <a:srgbClr val="A50021"/>
                </a:solidFill>
              </a:rPr>
              <a:t>t</a:t>
            </a:r>
            <a:r>
              <a:rPr lang="en-US" sz="2000" b="0" i="0" baseline="-25000" dirty="0"/>
              <a:t> </a:t>
            </a:r>
            <a:r>
              <a:rPr lang="en-US" sz="2000" b="0" i="0" dirty="0"/>
              <a:t>= interaction mean free path   </a:t>
            </a:r>
            <a:r>
              <a:rPr lang="en-US" sz="2000" b="1" dirty="0" err="1" smtClean="0">
                <a:solidFill>
                  <a:srgbClr val="A50021"/>
                </a:solidFill>
                <a:latin typeface="Symbol" pitchFamily="18" charset="2"/>
              </a:rPr>
              <a:t>s</a:t>
            </a:r>
            <a:r>
              <a:rPr lang="en-US" sz="2000" i="0" baseline="-25000" dirty="0" err="1" smtClean="0">
                <a:solidFill>
                  <a:srgbClr val="A50021"/>
                </a:solidFill>
              </a:rPr>
              <a:t>t</a:t>
            </a:r>
            <a:r>
              <a:rPr lang="en-US" sz="2000" b="0" i="0" baseline="-25000" dirty="0" smtClean="0"/>
              <a:t> </a:t>
            </a:r>
            <a:r>
              <a:rPr lang="en-US" sz="2000" b="0" i="0" dirty="0"/>
              <a:t>= interaction probability</a:t>
            </a:r>
            <a:r>
              <a:rPr lang="en-US" sz="2400" b="0" i="0" dirty="0"/>
              <a:t> </a:t>
            </a:r>
            <a:r>
              <a:rPr lang="en-US" sz="2000" b="0" i="0" dirty="0"/>
              <a:t>per atom/cm</a:t>
            </a:r>
            <a:r>
              <a:rPr lang="en-US" sz="2000" b="0" i="0" baseline="30000" dirty="0"/>
              <a:t>2</a:t>
            </a:r>
            <a:endParaRPr lang="el-GR" sz="2000" b="0" i="0" baseline="30000" dirty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A50021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sz="2000" i="0" baseline="-25000" dirty="0" smtClean="0">
                <a:solidFill>
                  <a:srgbClr val="A50021"/>
                </a:solidFill>
                <a:cs typeface="Arial" pitchFamily="34" charset="0"/>
              </a:rPr>
              <a:t>s</a:t>
            </a:r>
            <a:r>
              <a:rPr lang="en-US" sz="2000" b="0" i="0" baseline="-25000" dirty="0" smtClean="0">
                <a:cs typeface="Arial" pitchFamily="34" charset="0"/>
              </a:rPr>
              <a:t> </a:t>
            </a:r>
            <a:r>
              <a:rPr lang="en-US" sz="2000" b="0" i="0" dirty="0">
                <a:cs typeface="Arial" pitchFamily="34" charset="0"/>
              </a:rPr>
              <a:t>= scattering </a:t>
            </a:r>
            <a:r>
              <a:rPr lang="en-US" sz="2000" b="0" i="0" dirty="0"/>
              <a:t>macroscopic cross section = </a:t>
            </a:r>
            <a:r>
              <a:rPr lang="en-US" sz="2000" b="1" dirty="0" err="1" smtClean="0">
                <a:latin typeface="Symbol" pitchFamily="18" charset="2"/>
              </a:rPr>
              <a:t>s</a:t>
            </a:r>
            <a:r>
              <a:rPr lang="en-US" sz="2000" b="0" i="0" baseline="-25000" dirty="0" err="1" smtClean="0"/>
              <a:t>s</a:t>
            </a:r>
            <a:r>
              <a:rPr lang="en-US" sz="2000" b="0" i="0" dirty="0" err="1" smtClean="0"/>
              <a:t>N</a:t>
            </a:r>
            <a:r>
              <a:rPr lang="en-US" sz="2000" b="0" i="0" baseline="-25000" dirty="0" err="1" smtClean="0"/>
              <a:t>A</a:t>
            </a:r>
            <a:r>
              <a:rPr lang="en-US" sz="2000" b="1" dirty="0" err="1" smtClean="0">
                <a:latin typeface="Symbol" pitchFamily="18" charset="2"/>
              </a:rPr>
              <a:t>r</a:t>
            </a:r>
            <a:r>
              <a:rPr lang="en-US" sz="2000" b="0" i="0" dirty="0" smtClean="0"/>
              <a:t>/A</a:t>
            </a:r>
            <a:r>
              <a:rPr lang="en-US" sz="2400" b="0" i="0" dirty="0" smtClean="0"/>
              <a:t> </a:t>
            </a:r>
            <a:endParaRPr lang="en-US" sz="2400" b="0" i="0" dirty="0"/>
          </a:p>
          <a:p>
            <a:pPr>
              <a:spcBef>
                <a:spcPct val="40000"/>
              </a:spcBef>
            </a:pPr>
            <a:r>
              <a:rPr lang="en-US" sz="2000" b="0" i="0" dirty="0"/>
              <a:t>This equation is in </a:t>
            </a:r>
            <a:r>
              <a:rPr lang="en-US" sz="2000" b="0" i="0" dirty="0" err="1"/>
              <a:t>integro</a:t>
            </a:r>
            <a:r>
              <a:rPr lang="en-US" sz="2000" b="0" i="0" dirty="0"/>
              <a:t>-differential form. But in Monte Carlo it is more convenient to put it into integral form, carrying out the integration over all possible </a:t>
            </a:r>
            <a:r>
              <a:rPr lang="en-US" sz="2000" b="0" i="0" dirty="0">
                <a:solidFill>
                  <a:srgbClr val="A50021"/>
                </a:solidFill>
              </a:rPr>
              <a:t>particle histories.</a:t>
            </a:r>
          </a:p>
          <a:p>
            <a:pPr>
              <a:spcBef>
                <a:spcPct val="40000"/>
              </a:spcBef>
            </a:pPr>
            <a:r>
              <a:rPr lang="en-US" sz="2000" b="0" i="0" dirty="0"/>
              <a:t>A theorem of statistical mechanics, the </a:t>
            </a:r>
            <a:r>
              <a:rPr lang="en-US" sz="2000" b="0" i="0" dirty="0" err="1">
                <a:solidFill>
                  <a:srgbClr val="A50021"/>
                </a:solidFill>
              </a:rPr>
              <a:t>Ergodic</a:t>
            </a:r>
            <a:r>
              <a:rPr lang="en-US" sz="2000" b="0" i="0" dirty="0">
                <a:solidFill>
                  <a:srgbClr val="A50021"/>
                </a:solidFill>
              </a:rPr>
              <a:t> Theorem</a:t>
            </a:r>
            <a:r>
              <a:rPr lang="en-US" sz="2000" b="0" i="0" dirty="0"/>
              <a:t>, says that the average of a function along the trajectories is equal to the average over all phase space. The trajectories “fill” all the available phase space.</a:t>
            </a:r>
            <a:endParaRPr lang="el-GR" sz="2000" b="0" i="0" dirty="0"/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210344" y="1700808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i="0" dirty="0">
                <a:solidFill>
                  <a:srgbClr val="A50021"/>
                </a:solidFill>
              </a:rPr>
              <a:t>time dependent</a:t>
            </a: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2809875" y="162212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i="0" dirty="0">
                <a:solidFill>
                  <a:srgbClr val="008000"/>
                </a:solidFill>
              </a:rPr>
              <a:t>absorption</a:t>
            </a:r>
          </a:p>
        </p:txBody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1724025" y="2178050"/>
            <a:ext cx="0" cy="317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017838" y="2176463"/>
            <a:ext cx="0" cy="47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4419600" y="2968625"/>
            <a:ext cx="0" cy="31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>
            <a:off x="6223000" y="2178050"/>
            <a:ext cx="0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3571875" y="1406104"/>
            <a:ext cx="100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i="0" dirty="0">
                <a:solidFill>
                  <a:srgbClr val="663300"/>
                </a:solidFill>
              </a:rPr>
              <a:t>source</a:t>
            </a:r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1885950" y="1412776"/>
            <a:ext cx="138990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i="0" dirty="0">
                <a:solidFill>
                  <a:schemeClr val="accent2"/>
                </a:solidFill>
              </a:rPr>
              <a:t>translation</a:t>
            </a:r>
          </a:p>
        </p:txBody>
      </p: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5700713" y="1628800"/>
            <a:ext cx="139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i="0" dirty="0">
                <a:solidFill>
                  <a:srgbClr val="FF0000"/>
                </a:solidFill>
              </a:rPr>
              <a:t>scattering</a:t>
            </a:r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228600" y="908720"/>
            <a:ext cx="1752600" cy="76993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0" i="0">
              <a:solidFill>
                <a:srgbClr val="A50021"/>
              </a:solidFill>
            </a:endParaRPr>
          </a:p>
        </p:txBody>
      </p:sp>
      <p:sp>
        <p:nvSpPr>
          <p:cNvPr id="89" name="Rectangle 17"/>
          <p:cNvSpPr>
            <a:spLocks noChangeArrowheads="1"/>
          </p:cNvSpPr>
          <p:nvPr/>
        </p:nvSpPr>
        <p:spPr bwMode="auto">
          <a:xfrm>
            <a:off x="2162175" y="945034"/>
            <a:ext cx="762000" cy="539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18"/>
          <p:cNvSpPr>
            <a:spLocks noChangeArrowheads="1"/>
          </p:cNvSpPr>
          <p:nvPr/>
        </p:nvSpPr>
        <p:spPr bwMode="auto">
          <a:xfrm>
            <a:off x="3138488" y="980728"/>
            <a:ext cx="533400" cy="4572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3857625" y="980728"/>
            <a:ext cx="228600" cy="4572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0" i="0">
              <a:solidFill>
                <a:srgbClr val="663300"/>
              </a:solidFill>
            </a:endParaRPr>
          </a:p>
        </p:txBody>
      </p:sp>
      <p:sp>
        <p:nvSpPr>
          <p:cNvPr id="92" name="Rectangle 20"/>
          <p:cNvSpPr>
            <a:spLocks noChangeArrowheads="1"/>
          </p:cNvSpPr>
          <p:nvPr/>
        </p:nvSpPr>
        <p:spPr bwMode="auto">
          <a:xfrm>
            <a:off x="4310063" y="908720"/>
            <a:ext cx="43434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AutoShape 21"/>
          <p:cNvSpPr>
            <a:spLocks noChangeAspect="1" noChangeArrowheads="1" noTextEdit="1"/>
          </p:cNvSpPr>
          <p:nvPr/>
        </p:nvSpPr>
        <p:spPr bwMode="auto">
          <a:xfrm>
            <a:off x="228600" y="1143000"/>
            <a:ext cx="83645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1647825" y="2105025"/>
            <a:ext cx="152400" cy="76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172200" y="2057400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6" name="Object 95"/>
          <p:cNvGraphicFramePr>
            <a:graphicFrameLocks noChangeAspect="1"/>
          </p:cNvGraphicFramePr>
          <p:nvPr/>
        </p:nvGraphicFramePr>
        <p:xfrm>
          <a:off x="228600" y="908720"/>
          <a:ext cx="8369300" cy="658813"/>
        </p:xfrm>
        <a:graphic>
          <a:graphicData uri="http://schemas.openxmlformats.org/presentationml/2006/ole">
            <p:oleObj spid="_x0000_s1747977" name="Equation" r:id="rId4" imgW="5003640" imgH="393480" progId="Equation.3">
              <p:embed/>
            </p:oleObj>
          </a:graphicData>
        </a:graphic>
      </p:graphicFrame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2971800" y="2105025"/>
            <a:ext cx="76200" cy="76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4343400" y="2819400"/>
            <a:ext cx="1524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Visualizing a 2-D phase space...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762000" y="1371600"/>
          <a:ext cx="622300" cy="414338"/>
        </p:xfrm>
        <a:graphic>
          <a:graphicData uri="http://schemas.openxmlformats.org/presentationml/2006/ole">
            <p:oleObj spid="_x0000_s1820674" name="Equation" r:id="rId3" imgW="304560" imgH="203040" progId="Equation.3">
              <p:embed/>
            </p:oleObj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5800" y="160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609600" y="1447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09600" y="5334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7975600" y="5334000"/>
          <a:ext cx="254000" cy="330200"/>
        </p:xfrm>
        <a:graphic>
          <a:graphicData uri="http://schemas.openxmlformats.org/presentationml/2006/ole">
            <p:oleObj spid="_x0000_s1820675" name="Equation" r:id="rId4" imgW="126720" imgH="164880" progId="Equation.3">
              <p:embed/>
            </p:oleObj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15240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590800" y="1752600"/>
            <a:ext cx="4572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28194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676400" y="3276600"/>
            <a:ext cx="4572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2590800" y="3276600"/>
            <a:ext cx="4572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1905000" y="2971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8194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4267200" y="1503363"/>
            <a:ext cx="4495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i="0"/>
              <a:t>Translational motion: change of position,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i="0"/>
              <a:t>no change of energy and direction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267200" y="3284984"/>
            <a:ext cx="4121224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i="0" dirty="0"/>
              <a:t>Scattering: no change of position,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i="0" dirty="0"/>
              <a:t>change of energy and direction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676400" y="12954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 dirty="0"/>
              <a:t>  </a:t>
            </a:r>
            <a:r>
              <a:rPr lang="en-US" sz="1800" b="0" i="0" dirty="0" smtClean="0">
                <a:solidFill>
                  <a:srgbClr val="FF0000"/>
                </a:solidFill>
              </a:rPr>
              <a:t>In</a:t>
            </a:r>
            <a:r>
              <a:rPr lang="en-US" sz="1800" b="0" i="0" dirty="0" smtClean="0"/>
              <a:t>      </a:t>
            </a:r>
            <a:r>
              <a:rPr lang="en-US" sz="1800" b="0" i="0" dirty="0">
                <a:solidFill>
                  <a:schemeClr val="accent2"/>
                </a:solidFill>
              </a:rPr>
              <a:t>Out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55576" y="2514600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i="0" dirty="0"/>
              <a:t>  </a:t>
            </a:r>
            <a:r>
              <a:rPr lang="en-US" sz="1800" b="0" i="0" dirty="0" err="1" smtClean="0">
                <a:solidFill>
                  <a:srgbClr val="FF0000"/>
                </a:solidFill>
              </a:rPr>
              <a:t>Inscattering</a:t>
            </a:r>
            <a:r>
              <a:rPr lang="en-US" sz="1800" b="0" i="0" dirty="0" smtClean="0">
                <a:solidFill>
                  <a:srgbClr val="FF0000"/>
                </a:solidFill>
              </a:rPr>
              <a:t>   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Outscattering</a:t>
            </a:r>
            <a:endParaRPr lang="en-US" sz="1800" b="0" i="0" dirty="0">
              <a:solidFill>
                <a:schemeClr val="accent2"/>
              </a:solidFill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2057400" y="4343400"/>
            <a:ext cx="4572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4267200" y="4357688"/>
            <a:ext cx="4419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i="0"/>
              <a:t>dE/dx: change of position and energy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i="0"/>
              <a:t>(translation plus many small scatterings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1524000" y="5410200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/>
              <a:t>No arrows upwards! (except for thermal neutrons)</a:t>
            </a:r>
          </a:p>
        </p:txBody>
      </p:sp>
      <p:grpSp>
        <p:nvGrpSpPr>
          <p:cNvPr id="24" name="Group 62"/>
          <p:cNvGrpSpPr>
            <a:grpSpLocks/>
          </p:cNvGrpSpPr>
          <p:nvPr/>
        </p:nvGrpSpPr>
        <p:grpSpPr bwMode="auto">
          <a:xfrm>
            <a:off x="1981200" y="4267200"/>
            <a:ext cx="762000" cy="609600"/>
            <a:chOff x="1296" y="2688"/>
            <a:chExt cx="480" cy="384"/>
          </a:xfrm>
        </p:grpSpPr>
        <p:grpSp>
          <p:nvGrpSpPr>
            <p:cNvPr id="25" name="Group 55"/>
            <p:cNvGrpSpPr>
              <a:grpSpLocks/>
            </p:cNvGrpSpPr>
            <p:nvPr/>
          </p:nvGrpSpPr>
          <p:grpSpPr bwMode="auto">
            <a:xfrm>
              <a:off x="1344" y="2736"/>
              <a:ext cx="288" cy="288"/>
              <a:chOff x="1776" y="2736"/>
              <a:chExt cx="288" cy="288"/>
            </a:xfrm>
          </p:grpSpPr>
          <p:sp>
            <p:nvSpPr>
              <p:cNvPr id="32" name="Line 35"/>
              <p:cNvSpPr>
                <a:spLocks noChangeShapeType="1"/>
              </p:cNvSpPr>
              <p:nvPr/>
            </p:nvSpPr>
            <p:spPr bwMode="auto">
              <a:xfrm>
                <a:off x="1776" y="273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6"/>
              <p:cNvSpPr>
                <a:spLocks noChangeShapeType="1"/>
              </p:cNvSpPr>
              <p:nvPr/>
            </p:nvSpPr>
            <p:spPr bwMode="auto">
              <a:xfrm>
                <a:off x="1824" y="278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7"/>
              <p:cNvSpPr>
                <a:spLocks noChangeShapeType="1"/>
              </p:cNvSpPr>
              <p:nvPr/>
            </p:nvSpPr>
            <p:spPr bwMode="auto">
              <a:xfrm>
                <a:off x="1824" y="273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0"/>
              <p:cNvSpPr>
                <a:spLocks noChangeShapeType="1"/>
              </p:cNvSpPr>
              <p:nvPr/>
            </p:nvSpPr>
            <p:spPr bwMode="auto">
              <a:xfrm>
                <a:off x="1824" y="278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187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2"/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3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4"/>
              <p:cNvSpPr>
                <a:spLocks noChangeShapeType="1"/>
              </p:cNvSpPr>
              <p:nvPr/>
            </p:nvSpPr>
            <p:spPr bwMode="auto">
              <a:xfrm>
                <a:off x="1920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5"/>
              <p:cNvSpPr>
                <a:spLocks noChangeShapeType="1"/>
              </p:cNvSpPr>
              <p:nvPr/>
            </p:nvSpPr>
            <p:spPr bwMode="auto">
              <a:xfrm>
                <a:off x="1968" y="288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6"/>
              <p:cNvSpPr>
                <a:spLocks noChangeShapeType="1"/>
              </p:cNvSpPr>
              <p:nvPr/>
            </p:nvSpPr>
            <p:spPr bwMode="auto">
              <a:xfrm>
                <a:off x="1968" y="292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7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8"/>
              <p:cNvSpPr>
                <a:spLocks noChangeShapeType="1"/>
              </p:cNvSpPr>
              <p:nvPr/>
            </p:nvSpPr>
            <p:spPr bwMode="auto">
              <a:xfrm>
                <a:off x="2016" y="29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52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Line 54"/>
            <p:cNvSpPr>
              <a:spLocks noChangeShapeType="1"/>
            </p:cNvSpPr>
            <p:nvPr/>
          </p:nvSpPr>
          <p:spPr bwMode="auto">
            <a:xfrm>
              <a:off x="1680" y="30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6"/>
            <p:cNvSpPr>
              <a:spLocks noChangeShapeType="1"/>
            </p:cNvSpPr>
            <p:nvPr/>
          </p:nvSpPr>
          <p:spPr bwMode="auto">
            <a:xfrm flipV="1">
              <a:off x="1344" y="268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1296" y="268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 flipH="1">
              <a:off x="1296" y="26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1632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1680" y="30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sources and the detectors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46532" y="1058863"/>
            <a:ext cx="8201932" cy="534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SzPct val="150000"/>
              <a:buFont typeface="Arial" pitchFamily="34" charset="0"/>
              <a:buChar char="•"/>
              <a:tabLst>
                <a:tab pos="688975" algn="l"/>
                <a:tab pos="4511675" algn="l"/>
              </a:tabLst>
            </a:pPr>
            <a:r>
              <a:rPr lang="en-US" sz="1800" b="0" i="0" dirty="0" smtClean="0"/>
              <a:t> To </a:t>
            </a:r>
            <a:r>
              <a:rPr lang="en-US" sz="1800" b="0" i="0" dirty="0"/>
              <a:t>solve the Boltzmann Equation, we must define one or more </a:t>
            </a:r>
            <a:r>
              <a:rPr lang="en-US" sz="1800" b="0" i="0" dirty="0">
                <a:solidFill>
                  <a:srgbClr val="A50021"/>
                </a:solidFill>
              </a:rPr>
              <a:t>source</a:t>
            </a:r>
            <a:r>
              <a:rPr lang="en-US" sz="1800" b="0" i="0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SzPct val="150000"/>
              <a:tabLst>
                <a:tab pos="688975" algn="l"/>
                <a:tab pos="4511675" algn="l"/>
              </a:tabLst>
            </a:pPr>
            <a:r>
              <a:rPr lang="en-US" sz="1800" b="0" i="0" dirty="0" smtClean="0"/>
              <a:t>    </a:t>
            </a:r>
            <a:r>
              <a:rPr lang="en-US" sz="1800" b="0" i="0" dirty="0"/>
              <a:t>and one or more </a:t>
            </a:r>
            <a:r>
              <a:rPr lang="en-US" sz="1800" b="0" i="0" dirty="0">
                <a:solidFill>
                  <a:srgbClr val="A50021"/>
                </a:solidFill>
              </a:rPr>
              <a:t>detectors</a:t>
            </a:r>
            <a:r>
              <a:rPr lang="en-US" sz="1800" b="0" i="0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SzPct val="150000"/>
              <a:buFont typeface="Arial" pitchFamily="34" charset="0"/>
              <a:buChar char="•"/>
              <a:tabLst>
                <a:tab pos="688975" algn="l"/>
                <a:tab pos="4511675" algn="l"/>
              </a:tabLst>
            </a:pPr>
            <a:r>
              <a:rPr lang="en-US" sz="1800" b="0" i="0" dirty="0"/>
              <a:t>  A </a:t>
            </a:r>
            <a:r>
              <a:rPr lang="en-US" sz="1800" b="0" i="0" dirty="0">
                <a:solidFill>
                  <a:srgbClr val="008000"/>
                </a:solidFill>
              </a:rPr>
              <a:t>source is a region of phase space</a:t>
            </a:r>
            <a:r>
              <a:rPr lang="en-US" sz="1800" b="0" i="0" dirty="0"/>
              <a:t>: one or more particle types, a range </a:t>
            </a:r>
            <a:endParaRPr lang="en-US" sz="1800" b="0" i="0" dirty="0" smtClean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SzPct val="150000"/>
              <a:tabLst>
                <a:tab pos="688975" algn="l"/>
                <a:tab pos="4511675" algn="l"/>
              </a:tabLst>
            </a:pPr>
            <a:r>
              <a:rPr lang="en-US" dirty="0" smtClean="0"/>
              <a:t>    </a:t>
            </a:r>
            <a:r>
              <a:rPr lang="en-US" sz="1800" b="0" i="0" dirty="0" smtClean="0"/>
              <a:t>of space </a:t>
            </a:r>
            <a:r>
              <a:rPr lang="en-US" sz="1800" b="0" i="0" dirty="0"/>
              <a:t>coordinates, a distribution in angle, energy and time (but often </a:t>
            </a:r>
            <a:endParaRPr lang="en-US" sz="1800" b="0" i="0" dirty="0" smtClean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SzPct val="150000"/>
              <a:tabLst>
                <a:tab pos="688975" algn="l"/>
                <a:tab pos="4511675" algn="l"/>
              </a:tabLst>
            </a:pPr>
            <a:r>
              <a:rPr lang="en-US" dirty="0" smtClean="0"/>
              <a:t>    </a:t>
            </a:r>
            <a:r>
              <a:rPr lang="en-US" sz="1800" b="0" i="0" dirty="0" smtClean="0"/>
              <a:t>the source </a:t>
            </a:r>
            <a:r>
              <a:rPr lang="en-US" sz="1800" b="0" i="0" dirty="0"/>
              <a:t>is simply a </a:t>
            </a:r>
            <a:r>
              <a:rPr lang="en-US" sz="1800" b="0" i="0" dirty="0" err="1"/>
              <a:t>monoenergetic</a:t>
            </a:r>
            <a:r>
              <a:rPr lang="en-US" sz="1800" b="0" i="0" dirty="0"/>
              <a:t> </a:t>
            </a:r>
            <a:r>
              <a:rPr lang="en-US" sz="1800" b="0" i="0" dirty="0" err="1"/>
              <a:t>monodirectional</a:t>
            </a:r>
            <a:r>
              <a:rPr lang="en-US" sz="1800" b="0" i="0" dirty="0"/>
              <a:t> point source </a:t>
            </a:r>
            <a:r>
              <a:rPr lang="en-US" sz="1800" b="0" i="0" dirty="0">
                <a:cs typeface="Arial" pitchFamily="34" charset="0"/>
              </a:rPr>
              <a:t>― a </a:t>
            </a:r>
            <a:endParaRPr lang="en-US" sz="1800" b="0" i="0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SzPct val="150000"/>
              <a:tabLst>
                <a:tab pos="688975" algn="l"/>
                <a:tab pos="4511675" algn="l"/>
              </a:tabLst>
            </a:pPr>
            <a:r>
              <a:rPr lang="en-US" dirty="0" smtClean="0">
                <a:cs typeface="Arial" pitchFamily="34" charset="0"/>
              </a:rPr>
              <a:t>    </a:t>
            </a:r>
            <a:r>
              <a:rPr lang="en-US" sz="1800" b="0" i="0" dirty="0" smtClean="0">
                <a:cs typeface="Arial" pitchFamily="34" charset="0"/>
              </a:rPr>
              <a:t>“</a:t>
            </a:r>
            <a:r>
              <a:rPr lang="en-US" sz="1800" b="0" i="0" dirty="0">
                <a:solidFill>
                  <a:srgbClr val="CC0099"/>
                </a:solidFill>
                <a:cs typeface="Arial" pitchFamily="34" charset="0"/>
              </a:rPr>
              <a:t>beam</a:t>
            </a:r>
            <a:r>
              <a:rPr lang="en-US" sz="1800" b="0" i="0" dirty="0">
                <a:cs typeface="Arial" pitchFamily="34" charset="0"/>
              </a:rPr>
              <a:t>”!</a:t>
            </a:r>
            <a:r>
              <a:rPr lang="en-US" sz="1800" b="0" i="0" dirty="0"/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SzPct val="150000"/>
              <a:buFont typeface="Arial" pitchFamily="34" charset="0"/>
              <a:buChar char="•"/>
              <a:tabLst>
                <a:tab pos="688975" algn="l"/>
                <a:tab pos="4511675" algn="l"/>
              </a:tabLst>
            </a:pPr>
            <a:r>
              <a:rPr lang="en-US" sz="1800" b="0" i="0" dirty="0"/>
              <a:t>  Also a </a:t>
            </a:r>
            <a:r>
              <a:rPr lang="en-US" sz="1800" b="0" i="0" dirty="0">
                <a:solidFill>
                  <a:srgbClr val="008000"/>
                </a:solidFill>
              </a:rPr>
              <a:t>detector is</a:t>
            </a:r>
            <a:r>
              <a:rPr lang="en-US" sz="1800" b="0" i="0" dirty="0"/>
              <a:t> </a:t>
            </a:r>
            <a:r>
              <a:rPr lang="en-US" sz="1800" b="0" i="0" dirty="0">
                <a:solidFill>
                  <a:srgbClr val="008000"/>
                </a:solidFill>
              </a:rPr>
              <a:t>a region of phase space, </a:t>
            </a:r>
            <a:r>
              <a:rPr lang="en-US" sz="1800" b="0" i="0" dirty="0"/>
              <a:t>in which we want to find</a:t>
            </a:r>
            <a:r>
              <a:rPr lang="en-US" sz="1800" b="0" i="0" dirty="0">
                <a:solidFill>
                  <a:srgbClr val="008000"/>
                </a:solidFill>
              </a:rPr>
              <a:t> </a:t>
            </a:r>
            <a:r>
              <a:rPr lang="en-US" sz="1800" b="0" i="0" dirty="0"/>
              <a:t>a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SzPct val="150000"/>
              <a:tabLst>
                <a:tab pos="688975" algn="l"/>
                <a:tab pos="4511675" algn="l"/>
              </a:tabLst>
            </a:pPr>
            <a:r>
              <a:rPr lang="en-US" sz="1800" b="0" i="0" dirty="0"/>
              <a:t>    </a:t>
            </a:r>
            <a:r>
              <a:rPr lang="en-US" sz="1800" b="0" i="0" dirty="0">
                <a:solidFill>
                  <a:srgbClr val="008000"/>
                </a:solidFill>
              </a:rPr>
              <a:t>solution of the Boltzmann equation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SzPct val="150000"/>
              <a:buFont typeface="Arial" pitchFamily="34" charset="0"/>
              <a:buChar char="•"/>
              <a:tabLst>
                <a:tab pos="688975" algn="l"/>
                <a:tab pos="4511675" algn="l"/>
              </a:tabLst>
            </a:pPr>
            <a:r>
              <a:rPr lang="en-US" sz="1800" b="0" i="0" dirty="0"/>
              <a:t>  We can look for solutions of different type: </a:t>
            </a:r>
          </a:p>
          <a:p>
            <a:pPr marL="342900" lvl="3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q"/>
              <a:tabLst>
                <a:tab pos="688975" algn="l"/>
                <a:tab pos="4511675" algn="l"/>
              </a:tabLst>
            </a:pPr>
            <a:r>
              <a:rPr lang="en-US" sz="1800" b="0" i="0" dirty="0"/>
              <a:t> at a number of (real or phase) space points</a:t>
            </a:r>
          </a:p>
          <a:p>
            <a:pPr marL="342900" lvl="3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q"/>
              <a:tabLst>
                <a:tab pos="688975" algn="l"/>
                <a:tab pos="4511675" algn="l"/>
              </a:tabLst>
            </a:pPr>
            <a:r>
              <a:rPr lang="en-US" sz="1800" b="0" i="0" dirty="0"/>
              <a:t> averages over (real or phase) space regions</a:t>
            </a:r>
          </a:p>
          <a:p>
            <a:pPr marL="342900" lvl="3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q"/>
              <a:tabLst>
                <a:tab pos="688975" algn="l"/>
                <a:tab pos="4511675" algn="l"/>
              </a:tabLst>
            </a:pPr>
            <a:r>
              <a:rPr lang="en-US" sz="1800" b="0" i="0" dirty="0"/>
              <a:t> projected on selected phase space </a:t>
            </a:r>
            <a:r>
              <a:rPr lang="en-US" sz="1800" b="0" i="0" dirty="0" err="1"/>
              <a:t>hyperplanes</a:t>
            </a:r>
            <a:endParaRPr lang="en-US" sz="1800" b="0" i="0" dirty="0"/>
          </a:p>
          <a:p>
            <a:pPr marL="342900" lvl="3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q"/>
              <a:tabLst>
                <a:tab pos="688975" algn="l"/>
                <a:tab pos="4511675" algn="l"/>
              </a:tabLst>
            </a:pPr>
            <a:r>
              <a:rPr lang="en-US" sz="1800" b="0" i="0" dirty="0"/>
              <a:t> time-dependent or stationary</a:t>
            </a:r>
          </a:p>
          <a:p>
            <a:pPr marL="342900" lvl="3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q"/>
              <a:tabLst>
                <a:tab pos="688975" algn="l"/>
                <a:tab pos="4511675" algn="l"/>
              </a:tabLst>
            </a:pPr>
            <a:r>
              <a:rPr lang="en-US" sz="1800" b="0" i="0" dirty="0"/>
              <a:t>........</a:t>
            </a:r>
          </a:p>
          <a:p>
            <a:pPr>
              <a:spcBef>
                <a:spcPts val="600"/>
              </a:spcBef>
              <a:buClr>
                <a:srgbClr val="008000"/>
              </a:buClr>
              <a:buSzPct val="150000"/>
              <a:buFont typeface="Arial" pitchFamily="34" charset="0"/>
              <a:buChar char="•"/>
              <a:tabLst>
                <a:tab pos="688975" algn="l"/>
                <a:tab pos="4511675" algn="l"/>
              </a:tabLst>
            </a:pPr>
            <a:r>
              <a:rPr lang="en-US" sz="1800" b="0" i="0" dirty="0"/>
              <a:t>  For each </a:t>
            </a:r>
            <a:r>
              <a:rPr lang="en-US" sz="1800" b="0" i="0" dirty="0">
                <a:solidFill>
                  <a:srgbClr val="A50021"/>
                </a:solidFill>
              </a:rPr>
              <a:t>solution</a:t>
            </a:r>
            <a:r>
              <a:rPr lang="en-US" sz="1800" b="0" i="0" dirty="0"/>
              <a:t> we must define a </a:t>
            </a:r>
            <a:r>
              <a:rPr lang="en-US" sz="1800" b="0" i="0" dirty="0">
                <a:solidFill>
                  <a:srgbClr val="A50021"/>
                </a:solidFill>
              </a:rPr>
              <a:t>detector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SzPct val="150000"/>
              <a:tabLst>
                <a:tab pos="688975" algn="l"/>
                <a:tab pos="4511675" algn="l"/>
              </a:tabLst>
            </a:pPr>
            <a:r>
              <a:rPr lang="en-US" sz="2400" b="0" i="0" dirty="0"/>
              <a:t>	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 txBox="1">
            <a:spLocks noChangeArrowheads="1"/>
          </p:cNvSpPr>
          <p:nvPr/>
        </p:nvSpPr>
        <p:spPr>
          <a:xfrm>
            <a:off x="304800" y="152400"/>
            <a:ext cx="8839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integration of the Boltzmann Equation</a:t>
            </a:r>
          </a:p>
        </p:txBody>
      </p:sp>
      <p:graphicFrame>
        <p:nvGraphicFramePr>
          <p:cNvPr id="52" name="Object 28"/>
          <p:cNvGraphicFramePr>
            <a:graphicFrameLocks noChangeAspect="1"/>
          </p:cNvGraphicFramePr>
          <p:nvPr/>
        </p:nvGraphicFramePr>
        <p:xfrm>
          <a:off x="2895600" y="4665663"/>
          <a:ext cx="2943225" cy="600075"/>
        </p:xfrm>
        <a:graphic>
          <a:graphicData uri="http://schemas.openxmlformats.org/presentationml/2006/ole">
            <p:oleObj spid="_x0000_s1821708" name="Equation" r:id="rId3" imgW="1930320" imgH="393480" progId="Equation.3">
              <p:embed/>
            </p:oleObj>
          </a:graphicData>
        </a:graphic>
      </p:graphicFrame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304800" y="41910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 dirty="0"/>
              <a:t>Let’s change coordinates along the line </a:t>
            </a:r>
            <a:r>
              <a:rPr lang="en-US" sz="2000" b="0" dirty="0"/>
              <a:t>s</a:t>
            </a:r>
            <a:r>
              <a:rPr lang="en-US" sz="2000" b="0" i="0" dirty="0"/>
              <a:t> in direction</a:t>
            </a:r>
            <a:r>
              <a:rPr lang="en-US" sz="2000" i="0" dirty="0"/>
              <a:t> 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W</a:t>
            </a:r>
            <a:r>
              <a:rPr lang="en-US" sz="2000" i="0" dirty="0" smtClean="0"/>
              <a:t>:</a:t>
            </a:r>
            <a:endParaRPr lang="en-US" sz="2000" i="0" dirty="0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304800" y="5394325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/>
              <a:t>where </a:t>
            </a:r>
            <a:r>
              <a:rPr lang="en-US" sz="2000" b="0"/>
              <a:t>q</a:t>
            </a:r>
            <a:r>
              <a:rPr lang="en-US" sz="2000" b="0" i="0"/>
              <a:t> indicates the scattering integral</a:t>
            </a:r>
          </a:p>
        </p:txBody>
      </p:sp>
      <p:graphicFrame>
        <p:nvGraphicFramePr>
          <p:cNvPr id="55" name="Object 36"/>
          <p:cNvGraphicFramePr>
            <a:graphicFrameLocks noChangeAspect="1"/>
          </p:cNvGraphicFramePr>
          <p:nvPr/>
        </p:nvGraphicFramePr>
        <p:xfrm>
          <a:off x="6296025" y="724658825"/>
          <a:ext cx="0" cy="1143000"/>
        </p:xfrm>
        <a:graphic>
          <a:graphicData uri="http://schemas.openxmlformats.org/presentationml/2006/ole">
            <p:oleObj spid="_x0000_s1821709" name="Equation" r:id="rId4" imgW="152280" imgH="177480" progId="Equation.3">
              <p:embed/>
            </p:oleObj>
          </a:graphicData>
        </a:graphic>
      </p:graphicFrame>
      <p:sp>
        <p:nvSpPr>
          <p:cNvPr id="56" name="Line 34"/>
          <p:cNvSpPr>
            <a:spLocks noChangeShapeType="1"/>
          </p:cNvSpPr>
          <p:nvPr/>
        </p:nvSpPr>
        <p:spPr bwMode="auto">
          <a:xfrm flipV="1">
            <a:off x="6297613" y="722963375"/>
            <a:ext cx="3175" cy="318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" name="Object 38"/>
          <p:cNvGraphicFramePr>
            <a:graphicFrameLocks noChangeAspect="1"/>
          </p:cNvGraphicFramePr>
          <p:nvPr/>
        </p:nvGraphicFramePr>
        <p:xfrm>
          <a:off x="6299200" y="721758463"/>
          <a:ext cx="1588" cy="1114425"/>
        </p:xfrm>
        <a:graphic>
          <a:graphicData uri="http://schemas.openxmlformats.org/presentationml/2006/ole">
            <p:oleObj spid="_x0000_s1821710" name="Equation" r:id="rId5" imgW="139680" imgH="164880" progId="Equation.3">
              <p:embed/>
            </p:oleObj>
          </a:graphicData>
        </a:graphic>
      </p:graphicFrame>
      <p:graphicFrame>
        <p:nvGraphicFramePr>
          <p:cNvPr id="58" name="Object 47"/>
          <p:cNvGraphicFramePr>
            <a:graphicFrameLocks noChangeAspect="1"/>
          </p:cNvGraphicFramePr>
          <p:nvPr/>
        </p:nvGraphicFramePr>
        <p:xfrm>
          <a:off x="6297613" y="723696800"/>
          <a:ext cx="1587" cy="666750"/>
        </p:xfrm>
        <a:graphic>
          <a:graphicData uri="http://schemas.openxmlformats.org/presentationml/2006/ole">
            <p:oleObj spid="_x0000_s1821711" name="Equation" r:id="rId6" imgW="114120" imgH="139680" progId="Equation.3">
              <p:embed/>
            </p:oleObj>
          </a:graphicData>
        </a:graphic>
      </p:graphicFrame>
      <p:sp>
        <p:nvSpPr>
          <p:cNvPr id="59" name="AutoShape 52"/>
          <p:cNvSpPr>
            <a:spLocks noChangeAspect="1" noChangeArrowheads="1" noTextEdit="1"/>
          </p:cNvSpPr>
          <p:nvPr/>
        </p:nvSpPr>
        <p:spPr bwMode="auto">
          <a:xfrm>
            <a:off x="6299200" y="723663463"/>
            <a:ext cx="15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6300788" y="721729888"/>
            <a:ext cx="24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0" i="0">
                <a:solidFill>
                  <a:srgbClr val="000000"/>
                </a:solidFill>
                <a:latin typeface="Symbol" pitchFamily="18" charset="2"/>
              </a:rPr>
              <a:t>W</a:t>
            </a:r>
            <a:endParaRPr lang="en-US" sz="2400" b="0" i="0"/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6300788" y="721729888"/>
            <a:ext cx="130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0" i="0">
                <a:solidFill>
                  <a:srgbClr val="000000"/>
                </a:solidFill>
                <a:latin typeface="MT Extra" pitchFamily="18" charset="2"/>
              </a:rPr>
              <a:t>r</a:t>
            </a:r>
            <a:endParaRPr lang="en-US" sz="2400" b="0" i="0"/>
          </a:p>
        </p:txBody>
      </p:sp>
      <p:sp>
        <p:nvSpPr>
          <p:cNvPr id="62" name="Text Box 57"/>
          <p:cNvSpPr txBox="1">
            <a:spLocks noChangeArrowheads="1"/>
          </p:cNvSpPr>
          <p:nvPr/>
        </p:nvSpPr>
        <p:spPr bwMode="auto">
          <a:xfrm>
            <a:off x="6019800" y="612916288"/>
            <a:ext cx="5524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/>
              <a:t>(x</a:t>
            </a:r>
            <a:r>
              <a:rPr lang="en-US" sz="2000" b="0" i="0" baseline="-25000"/>
              <a:t>0</a:t>
            </a:r>
            <a:r>
              <a:rPr lang="en-US" sz="2000" b="0" i="0"/>
              <a:t>,y</a:t>
            </a:r>
            <a:r>
              <a:rPr lang="en-US" sz="2000" b="0" i="0" baseline="-25000"/>
              <a:t>0</a:t>
            </a:r>
            <a:r>
              <a:rPr lang="en-US" sz="2000" b="0" i="0"/>
              <a:t>,z</a:t>
            </a:r>
            <a:r>
              <a:rPr lang="en-US" sz="2000" b="0" i="0" baseline="-25000"/>
              <a:t>0</a:t>
            </a:r>
            <a:r>
              <a:rPr lang="en-US" sz="2000" b="0" i="0"/>
              <a:t>)</a:t>
            </a:r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 flipV="1">
            <a:off x="6296025" y="726073288"/>
            <a:ext cx="1588" cy="3429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V="1">
            <a:off x="6296025" y="723101488"/>
            <a:ext cx="4763" cy="6400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5" name="Group 79"/>
          <p:cNvGrpSpPr>
            <a:grpSpLocks/>
          </p:cNvGrpSpPr>
          <p:nvPr/>
        </p:nvGrpSpPr>
        <p:grpSpPr bwMode="auto">
          <a:xfrm>
            <a:off x="2267744" y="1268760"/>
            <a:ext cx="5105400" cy="2530475"/>
            <a:chOff x="1536" y="1008"/>
            <a:chExt cx="3216" cy="1594"/>
          </a:xfrm>
        </p:grpSpPr>
        <p:sp>
          <p:nvSpPr>
            <p:cNvPr id="66" name="Rectangle 58"/>
            <p:cNvSpPr>
              <a:spLocks noChangeArrowheads="1"/>
            </p:cNvSpPr>
            <p:nvPr/>
          </p:nvSpPr>
          <p:spPr bwMode="auto">
            <a:xfrm>
              <a:off x="3863" y="1632"/>
              <a:ext cx="8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i="0"/>
                <a:t>P</a:t>
              </a:r>
              <a:r>
                <a:rPr lang="en-US" sz="2000" b="0" i="0" baseline="-25000"/>
                <a:t>1</a:t>
              </a:r>
              <a:r>
                <a:rPr lang="en-US" sz="2000" b="0" i="0"/>
                <a:t>(x</a:t>
              </a:r>
              <a:r>
                <a:rPr lang="en-US" sz="2000" b="0" i="0" baseline="-25000"/>
                <a:t>1</a:t>
              </a:r>
              <a:r>
                <a:rPr lang="en-US" sz="2000" b="0" i="0"/>
                <a:t>,y</a:t>
              </a:r>
              <a:r>
                <a:rPr lang="en-US" sz="2000" b="0" i="0" baseline="-25000"/>
                <a:t>1</a:t>
              </a:r>
              <a:r>
                <a:rPr lang="en-US" sz="2000" b="0" i="0"/>
                <a:t>,z</a:t>
              </a:r>
              <a:r>
                <a:rPr lang="en-US" sz="2000" b="0" i="0" baseline="-25000"/>
                <a:t>1</a:t>
              </a:r>
              <a:r>
                <a:rPr lang="en-US" sz="2000" b="0" i="0"/>
                <a:t>)</a:t>
              </a:r>
            </a:p>
          </p:txBody>
        </p:sp>
        <p:sp>
          <p:nvSpPr>
            <p:cNvPr id="67" name="Text Box 61"/>
            <p:cNvSpPr txBox="1">
              <a:spLocks noChangeArrowheads="1"/>
            </p:cNvSpPr>
            <p:nvPr/>
          </p:nvSpPr>
          <p:spPr bwMode="auto">
            <a:xfrm>
              <a:off x="1536" y="2352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i="0"/>
                <a:t>(0,0,0)</a:t>
              </a:r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1962" y="1008"/>
              <a:ext cx="91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i="0"/>
                <a:t>P</a:t>
              </a:r>
              <a:r>
                <a:rPr lang="en-US" sz="2000" b="0" i="0" baseline="-25000"/>
                <a:t>0</a:t>
              </a:r>
              <a:r>
                <a:rPr lang="en-US" sz="2000" b="0" i="0"/>
                <a:t> (x</a:t>
              </a:r>
              <a:r>
                <a:rPr lang="en-US" sz="2000" b="0" i="0" baseline="-25000"/>
                <a:t>0</a:t>
              </a:r>
              <a:r>
                <a:rPr lang="en-US" sz="2000" b="0" i="0"/>
                <a:t>,y</a:t>
              </a:r>
              <a:r>
                <a:rPr lang="en-US" sz="2000" b="0" i="0" baseline="-25000"/>
                <a:t>0,</a:t>
              </a:r>
              <a:r>
                <a:rPr lang="en-US" sz="2000" b="0" i="0"/>
                <a:t>z</a:t>
              </a:r>
              <a:r>
                <a:rPr lang="en-US" sz="2000" b="0" i="0" baseline="-25000"/>
                <a:t>0</a:t>
              </a:r>
              <a:r>
                <a:rPr lang="en-US" sz="2000" b="0" i="0"/>
                <a:t>)</a:t>
              </a:r>
            </a:p>
          </p:txBody>
        </p:sp>
        <p:sp>
          <p:nvSpPr>
            <p:cNvPr id="69" name="Line 70"/>
            <p:cNvSpPr>
              <a:spLocks noChangeShapeType="1"/>
            </p:cNvSpPr>
            <p:nvPr/>
          </p:nvSpPr>
          <p:spPr bwMode="auto">
            <a:xfrm flipV="1">
              <a:off x="1776" y="1758"/>
              <a:ext cx="2112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2"/>
            <p:cNvSpPr>
              <a:spLocks noChangeShapeType="1"/>
            </p:cNvSpPr>
            <p:nvPr/>
          </p:nvSpPr>
          <p:spPr bwMode="auto">
            <a:xfrm flipV="1">
              <a:off x="1776" y="1200"/>
              <a:ext cx="288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3"/>
            <p:cNvSpPr>
              <a:spLocks noChangeShapeType="1"/>
            </p:cNvSpPr>
            <p:nvPr/>
          </p:nvSpPr>
          <p:spPr bwMode="auto">
            <a:xfrm>
              <a:off x="2055" y="1212"/>
              <a:ext cx="1824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 Box 76"/>
            <p:cNvSpPr txBox="1">
              <a:spLocks noChangeArrowheads="1"/>
            </p:cNvSpPr>
            <p:nvPr/>
          </p:nvSpPr>
          <p:spPr bwMode="auto">
            <a:xfrm>
              <a:off x="2510" y="1360"/>
              <a:ext cx="1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/>
                <a:t>s</a:t>
              </a:r>
            </a:p>
          </p:txBody>
        </p:sp>
        <p:graphicFrame>
          <p:nvGraphicFramePr>
            <p:cNvPr id="73" name="Object 77"/>
            <p:cNvGraphicFramePr>
              <a:graphicFrameLocks noChangeAspect="1"/>
            </p:cNvGraphicFramePr>
            <p:nvPr/>
          </p:nvGraphicFramePr>
          <p:xfrm>
            <a:off x="2976" y="1296"/>
            <a:ext cx="207" cy="239"/>
          </p:xfrm>
          <a:graphic>
            <a:graphicData uri="http://schemas.openxmlformats.org/presentationml/2006/ole">
              <p:oleObj spid="_x0000_s1821712" name="Equation" r:id="rId7" imgW="164880" imgH="19044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theme/theme1.xml><?xml version="1.0" encoding="utf-8"?>
<a:theme xmlns:a="http://schemas.openxmlformats.org/drawingml/2006/main" name="Theme_fluka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Theme_fluka</Template>
  <TotalTime>20748</TotalTime>
  <Words>4405</Words>
  <Application>Microsoft Office PowerPoint</Application>
  <PresentationFormat>Overhead</PresentationFormat>
  <Paragraphs>509</Paragraphs>
  <Slides>45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Theme_fluka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Practical implementations</vt:lpstr>
      <vt:lpstr>              Statistical Errors:</vt:lpstr>
      <vt:lpstr>Slide 40</vt:lpstr>
      <vt:lpstr>Slide 41</vt:lpstr>
      <vt:lpstr>Slide 42</vt:lpstr>
      <vt:lpstr>Slide 43</vt:lpstr>
      <vt:lpstr>Slide 44</vt:lpstr>
      <vt:lpstr>Slide 45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Alfredo Ferrari</dc:creator>
  <cp:lastModifiedBy>roberto</cp:lastModifiedBy>
  <cp:revision>1335</cp:revision>
  <cp:lastPrinted>2004-07-08T08:47:15Z</cp:lastPrinted>
  <dcterms:created xsi:type="dcterms:W3CDTF">2003-02-06T18:33:45Z</dcterms:created>
  <dcterms:modified xsi:type="dcterms:W3CDTF">2012-04-27T14:14:04Z</dcterms:modified>
</cp:coreProperties>
</file>