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9" r:id="rId1"/>
  </p:sldMasterIdLst>
  <p:notesMasterIdLst>
    <p:notesMasterId r:id="rId41"/>
  </p:notesMasterIdLst>
  <p:sldIdLst>
    <p:sldId id="471" r:id="rId2"/>
    <p:sldId id="477" r:id="rId3"/>
    <p:sldId id="466" r:id="rId4"/>
    <p:sldId id="474" r:id="rId5"/>
    <p:sldId id="473" r:id="rId6"/>
    <p:sldId id="475" r:id="rId7"/>
    <p:sldId id="479" r:id="rId8"/>
    <p:sldId id="468" r:id="rId9"/>
    <p:sldId id="469" r:id="rId10"/>
    <p:sldId id="472" r:id="rId11"/>
    <p:sldId id="437" r:id="rId12"/>
    <p:sldId id="476" r:id="rId13"/>
    <p:sldId id="480" r:id="rId14"/>
    <p:sldId id="422" r:id="rId15"/>
    <p:sldId id="438" r:id="rId16"/>
    <p:sldId id="417" r:id="rId17"/>
    <p:sldId id="418" r:id="rId18"/>
    <p:sldId id="421" r:id="rId19"/>
    <p:sldId id="450" r:id="rId20"/>
    <p:sldId id="432" r:id="rId21"/>
    <p:sldId id="415" r:id="rId22"/>
    <p:sldId id="423" r:id="rId23"/>
    <p:sldId id="433" r:id="rId24"/>
    <p:sldId id="435" r:id="rId25"/>
    <p:sldId id="434" r:id="rId26"/>
    <p:sldId id="440" r:id="rId27"/>
    <p:sldId id="426" r:id="rId28"/>
    <p:sldId id="456" r:id="rId29"/>
    <p:sldId id="442" r:id="rId30"/>
    <p:sldId id="425" r:id="rId31"/>
    <p:sldId id="445" r:id="rId32"/>
    <p:sldId id="427" r:id="rId33"/>
    <p:sldId id="448" r:id="rId34"/>
    <p:sldId id="481" r:id="rId35"/>
    <p:sldId id="455" r:id="rId36"/>
    <p:sldId id="454" r:id="rId37"/>
    <p:sldId id="430" r:id="rId38"/>
    <p:sldId id="444" r:id="rId39"/>
    <p:sldId id="424" r:id="rId40"/>
  </p:sldIdLst>
  <p:sldSz cx="9144000" cy="6858000" type="screen4x3"/>
  <p:notesSz cx="7102475" cy="102346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8000"/>
    <a:srgbClr val="CC00CC"/>
    <a:srgbClr val="000000"/>
    <a:srgbClr val="0000FF"/>
    <a:srgbClr val="27B206"/>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90681" autoAdjust="0"/>
  </p:normalViewPr>
  <p:slideViewPr>
    <p:cSldViewPr>
      <p:cViewPr>
        <p:scale>
          <a:sx n="74" d="100"/>
          <a:sy n="74" d="100"/>
        </p:scale>
        <p:origin x="-940"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56"/>
    </p:cViewPr>
  </p:sorterViewPr>
  <p:notesViewPr>
    <p:cSldViewPr>
      <p:cViewPr varScale="1">
        <p:scale>
          <a:sx n="77" d="100"/>
          <a:sy n="77" d="100"/>
        </p:scale>
        <p:origin x="-2064" y="-102"/>
      </p:cViewPr>
      <p:guideLst>
        <p:guide orient="horz" pos="3224"/>
        <p:guide pos="2238"/>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lvl1pPr algn="l" defTabSz="1010487">
              <a:defRPr sz="1400">
                <a:latin typeface="Arial" pitchFamily="34" charset="0"/>
              </a:defRPr>
            </a:lvl1pPr>
          </a:lstStyle>
          <a:p>
            <a:pPr>
              <a:defRPr/>
            </a:pPr>
            <a:endParaRPr lang="en-US"/>
          </a:p>
        </p:txBody>
      </p:sp>
      <p:sp>
        <p:nvSpPr>
          <p:cNvPr id="28675" name="Rectangle 3"/>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lvl1pPr algn="r" defTabSz="1010487">
              <a:defRPr sz="1400">
                <a:latin typeface="Arial" pitchFamily="34" charset="0"/>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992188" y="768350"/>
            <a:ext cx="5118100" cy="383857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9613" y="4862513"/>
            <a:ext cx="5683250" cy="4603750"/>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721850"/>
            <a:ext cx="3078163" cy="511175"/>
          </a:xfrm>
          <a:prstGeom prst="rect">
            <a:avLst/>
          </a:prstGeom>
          <a:noFill/>
          <a:ln w="9525">
            <a:noFill/>
            <a:miter lim="800000"/>
            <a:headEnd/>
            <a:tailEnd/>
          </a:ln>
          <a:effectLst/>
        </p:spPr>
        <p:txBody>
          <a:bodyPr vert="horz" wrap="square" lIns="101030" tIns="50516" rIns="101030" bIns="50516" numCol="1" anchor="b" anchorCtr="0" compatLnSpc="1">
            <a:prstTxWarp prst="textNoShape">
              <a:avLst/>
            </a:prstTxWarp>
          </a:bodyPr>
          <a:lstStyle>
            <a:lvl1pPr algn="l" defTabSz="1010487">
              <a:defRPr sz="1400">
                <a:latin typeface="Arial" pitchFamily="34" charset="0"/>
              </a:defRPr>
            </a:lvl1pPr>
          </a:lstStyle>
          <a:p>
            <a:pPr>
              <a:defRPr/>
            </a:pPr>
            <a:endParaRPr lang="en-US"/>
          </a:p>
        </p:txBody>
      </p:sp>
      <p:sp>
        <p:nvSpPr>
          <p:cNvPr id="28679" name="Rectangle 7"/>
          <p:cNvSpPr>
            <a:spLocks noGrp="1" noChangeArrowheads="1"/>
          </p:cNvSpPr>
          <p:nvPr>
            <p:ph type="sldNum" sz="quarter" idx="5"/>
          </p:nvPr>
        </p:nvSpPr>
        <p:spPr bwMode="auto">
          <a:xfrm>
            <a:off x="4022725" y="9721850"/>
            <a:ext cx="3078163" cy="511175"/>
          </a:xfrm>
          <a:prstGeom prst="rect">
            <a:avLst/>
          </a:prstGeom>
          <a:noFill/>
          <a:ln w="9525">
            <a:noFill/>
            <a:miter lim="800000"/>
            <a:headEnd/>
            <a:tailEnd/>
          </a:ln>
          <a:effectLst/>
        </p:spPr>
        <p:txBody>
          <a:bodyPr vert="horz" wrap="square" lIns="101030" tIns="50516" rIns="101030" bIns="50516" numCol="1" anchor="b" anchorCtr="0" compatLnSpc="1">
            <a:prstTxWarp prst="textNoShape">
              <a:avLst/>
            </a:prstTxWarp>
          </a:bodyPr>
          <a:lstStyle>
            <a:lvl1pPr algn="r" defTabSz="1010487">
              <a:defRPr sz="1400">
                <a:latin typeface="Arial" pitchFamily="34" charset="0"/>
              </a:defRPr>
            </a:lvl1pPr>
          </a:lstStyle>
          <a:p>
            <a:pPr>
              <a:defRPr/>
            </a:pPr>
            <a:fld id="{84F7D4C6-FABE-449F-A02D-E1CB977371FF}" type="slidenum">
              <a:rPr lang="en-US"/>
              <a:pPr>
                <a:defRPr/>
              </a:pPr>
              <a:t>‹#›</a:t>
            </a:fld>
            <a:endParaRPr lang="en-US"/>
          </a:p>
        </p:txBody>
      </p:sp>
    </p:spTree>
    <p:extLst>
      <p:ext uri="{BB962C8B-B14F-4D97-AF65-F5344CB8AC3E}">
        <p14:creationId xmlns:p14="http://schemas.microsoft.com/office/powerpoint/2010/main" val="881332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1009650"/>
            <a:fld id="{9AACE1EA-FA9B-46F6-A3E3-A7D255EA028B}" type="slidenum">
              <a:rPr lang="en-US" smtClean="0">
                <a:latin typeface="Tahoma" pitchFamily="34" charset="0"/>
              </a:rPr>
              <a:pPr defTabSz="1009650"/>
              <a:t>1</a:t>
            </a:fld>
            <a:endParaRPr lang="en-US" smtClean="0">
              <a:latin typeface="Tahoma" pitchFamily="34" charset="0"/>
            </a:endParaRPr>
          </a:p>
        </p:txBody>
      </p:sp>
      <p:sp>
        <p:nvSpPr>
          <p:cNvPr id="44035" name="Rectangle 2"/>
          <p:cNvSpPr>
            <a:spLocks noGrp="1" noRot="1" noChangeAspect="1" noChangeArrowheads="1" noTextEdit="1"/>
          </p:cNvSpPr>
          <p:nvPr>
            <p:ph type="sldImg"/>
          </p:nvPr>
        </p:nvSpPr>
        <p:spPr>
          <a:ln cap="flat"/>
        </p:spPr>
      </p:sp>
      <p:sp>
        <p:nvSpPr>
          <p:cNvPr id="44036"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pPr defTabSz="1009650"/>
            <a:fld id="{65FFCC76-3B68-40E5-BB99-284EB8BE0E6D}" type="slidenum">
              <a:rPr lang="en-US" smtClean="0">
                <a:latin typeface="Arial" charset="0"/>
              </a:rPr>
              <a:pPr defTabSz="1009650"/>
              <a:t>31</a:t>
            </a:fld>
            <a:endParaRPr lang="en-US" smtClean="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1009650"/>
            <a:fld id="{BDE7DCA4-2AF9-431D-A24E-0FC64E1EC5FB}" type="slidenum">
              <a:rPr lang="en-US" smtClean="0">
                <a:latin typeface="Arial" charset="0"/>
              </a:rPr>
              <a:pPr defTabSz="1009650"/>
              <a:t>36</a:t>
            </a:fld>
            <a:endParaRPr lang="en-US" smtClean="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1009650"/>
            <a:fld id="{9C90E75E-64BA-4D30-B983-B095CB96C3B7}" type="slidenum">
              <a:rPr lang="en-US" smtClean="0">
                <a:latin typeface="Arial" charset="0"/>
              </a:rPr>
              <a:pPr defTabSz="1009650"/>
              <a:t>37</a:t>
            </a:fld>
            <a:endParaRPr lang="en-US" smtClean="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1009650"/>
            <a:fld id="{E0A0311C-A9C4-4CC7-84BC-0DB6EB60770C}" type="slidenum">
              <a:rPr lang="en-US" smtClean="0">
                <a:latin typeface="Arial" charset="0"/>
              </a:rPr>
              <a:pPr defTabSz="1009650"/>
              <a:t>38</a:t>
            </a:fld>
            <a:endParaRPr lang="en-US" smtClean="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latin typeface="Arial" charset="0"/>
              </a:rPr>
              <a:t>MAT-PROP can be important in new library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defTabSz="1009650"/>
            <a:fld id="{47F74745-FB63-46BB-B82D-39C069185B54}" type="slidenum">
              <a:rPr lang="en-US" smtClean="0">
                <a:latin typeface="Arial" charset="0"/>
              </a:rPr>
              <a:pPr defTabSz="1009650"/>
              <a:t>5</a:t>
            </a:fld>
            <a:endParaRPr lang="en-US"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latin typeface="Arial" charset="0"/>
              </a:rPr>
              <a:t>Add maybe a picture of group cross sections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4F7D4C6-FABE-449F-A02D-E1CB977371FF}"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1009650"/>
            <a:fld id="{64025732-95FA-4D66-8C7E-FE416ECE3C77}" type="slidenum">
              <a:rPr lang="en-US" smtClean="0">
                <a:latin typeface="Arial" charset="0"/>
              </a:rPr>
              <a:pPr defTabSz="1009650"/>
              <a:t>15</a:t>
            </a:fld>
            <a:endParaRPr lang="en-US" smtClean="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r>
              <a:rPr lang="en-US" smtClean="0">
                <a:latin typeface="Arial" charset="0"/>
              </a:rPr>
              <a:t>Is it true for 10B?</a:t>
            </a:r>
          </a:p>
        </p:txBody>
      </p:sp>
      <p:sp>
        <p:nvSpPr>
          <p:cNvPr id="47108" name="Slide Number Placeholder 3"/>
          <p:cNvSpPr>
            <a:spLocks noGrp="1"/>
          </p:cNvSpPr>
          <p:nvPr>
            <p:ph type="sldNum" sz="quarter" idx="5"/>
          </p:nvPr>
        </p:nvSpPr>
        <p:spPr>
          <a:noFill/>
        </p:spPr>
        <p:txBody>
          <a:bodyPr/>
          <a:lstStyle/>
          <a:p>
            <a:pPr defTabSz="1009650"/>
            <a:fld id="{F90AFFF0-662F-459D-8335-23BBBB1D1669}" type="slidenum">
              <a:rPr lang="en-US" smtClean="0">
                <a:latin typeface="Arial" charset="0"/>
              </a:rPr>
              <a:pPr defTabSz="1009650"/>
              <a:t>17</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pPr defTabSz="1009650"/>
            <a:fld id="{B05A3665-F744-413F-A4AC-6309077D4D0A}" type="slidenum">
              <a:rPr lang="en-US" smtClean="0">
                <a:latin typeface="Arial" charset="0"/>
              </a:rPr>
              <a:pPr defTabSz="1009650"/>
              <a:t>20</a:t>
            </a:fld>
            <a:endParaRPr lang="en-US" smtClean="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latin typeface="Arial" charset="0"/>
              </a:rPr>
              <a:t>Put the complete list at the end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1009650"/>
            <a:fld id="{FB180B30-6697-420C-9D74-46ED1074C1F5}" type="slidenum">
              <a:rPr lang="en-US" smtClean="0">
                <a:latin typeface="Arial" charset="0"/>
              </a:rPr>
              <a:pPr defTabSz="1009650"/>
              <a:t>24</a:t>
            </a:fld>
            <a:endParaRPr lang="en-US" smtClean="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smtClean="0">
                <a:latin typeface="Arial" charset="0"/>
              </a:rPr>
              <a:t>Skip LOW-NEUT:WHAT(4) =2 and WHAT(4)=3, but maybe angles are important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1009650"/>
            <a:fld id="{FD8FA665-96E6-4029-AA2B-2A75D219A41C}" type="slidenum">
              <a:rPr lang="en-US" smtClean="0">
                <a:latin typeface="Arial" charset="0"/>
              </a:rPr>
              <a:pPr defTabSz="1009650"/>
              <a:t>26</a:t>
            </a:fld>
            <a:endParaRPr lang="en-US" smtClean="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defTabSz="1009650"/>
            <a:fld id="{14911BFB-B377-4143-B5CE-5F7A812A5D30}" type="slidenum">
              <a:rPr lang="en-US" smtClean="0">
                <a:latin typeface="Arial" charset="0"/>
              </a:rPr>
              <a:pPr defTabSz="1009650"/>
              <a:t>27</a:t>
            </a:fld>
            <a:endParaRPr lang="en-US" smtClean="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smtClean="0">
                <a:latin typeface="Arial" charset="0"/>
              </a:rPr>
              <a:t>Picture LOW-MAT card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6"/>
          <p:cNvGrpSpPr>
            <a:grpSpLocks/>
          </p:cNvGrpSpPr>
          <p:nvPr/>
        </p:nvGrpSpPr>
        <p:grpSpPr bwMode="auto">
          <a:xfrm>
            <a:off x="1588" y="887413"/>
            <a:ext cx="6654800" cy="2851150"/>
            <a:chOff x="1" y="559"/>
            <a:chExt cx="4192" cy="1796"/>
          </a:xfrm>
        </p:grpSpPr>
        <p:sp>
          <p:nvSpPr>
            <p:cNvPr id="5" name="Line 2"/>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6" name="Line 3"/>
            <p:cNvSpPr>
              <a:spLocks noChangeShapeType="1"/>
            </p:cNvSpPr>
            <p:nvPr/>
          </p:nvSpPr>
          <p:spPr bwMode="ltGray">
            <a:xfrm flipH="1" flipV="1">
              <a:off x="1" y="1922"/>
              <a:ext cx="3211" cy="1"/>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7" name="Line 4"/>
            <p:cNvSpPr>
              <a:spLocks noChangeShapeType="1"/>
            </p:cNvSpPr>
            <p:nvPr/>
          </p:nvSpPr>
          <p:spPr bwMode="ltGray">
            <a:xfrm flipH="1" flipV="1">
              <a:off x="382" y="936"/>
              <a:ext cx="3811" cy="1"/>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8" name="Arc 5"/>
            <p:cNvSpPr>
              <a:spLocks/>
            </p:cNvSpPr>
            <p:nvPr/>
          </p:nvSpPr>
          <p:spPr bwMode="ltGray">
            <a:xfrm rot="16200000">
              <a:off x="426" y="864"/>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p>
          </p:txBody>
        </p:sp>
      </p:grpSp>
      <p:grpSp>
        <p:nvGrpSpPr>
          <p:cNvPr id="3" name="Group 10"/>
          <p:cNvGrpSpPr>
            <a:grpSpLocks/>
          </p:cNvGrpSpPr>
          <p:nvPr/>
        </p:nvGrpSpPr>
        <p:grpSpPr bwMode="auto">
          <a:xfrm>
            <a:off x="2349500" y="3098800"/>
            <a:ext cx="6045200" cy="2876550"/>
            <a:chOff x="1480" y="1952"/>
            <a:chExt cx="3808" cy="1812"/>
          </a:xfrm>
        </p:grpSpPr>
        <p:sp>
          <p:nvSpPr>
            <p:cNvPr id="10" name="Line 7"/>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11" name="Line 8"/>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12" name="Arc 9"/>
            <p:cNvSpPr>
              <a:spLocks/>
            </p:cNvSpPr>
            <p:nvPr/>
          </p:nvSpPr>
          <p:spPr bwMode="ltGray">
            <a:xfrm rot="5400000">
              <a:off x="5098" y="3351"/>
              <a:ext cx="156" cy="157"/>
            </a:xfrm>
            <a:custGeom>
              <a:avLst/>
              <a:gdLst>
                <a:gd name="G0" fmla="+- 21600 0 0"/>
                <a:gd name="G1" fmla="+- 21600 0 0"/>
                <a:gd name="G2" fmla="+- 21600 0 0"/>
                <a:gd name="T0" fmla="*/ 21050 w 43200"/>
                <a:gd name="T1" fmla="*/ 7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p>
          </p:txBody>
        </p:sp>
      </p:grpSp>
      <p:sp>
        <p:nvSpPr>
          <p:cNvPr id="2059" name="Rectangle 11"/>
          <p:cNvSpPr>
            <a:spLocks noGrp="1" noChangeArrowheads="1"/>
          </p:cNvSpPr>
          <p:nvPr>
            <p:ph type="ctrTitle" sz="quarter"/>
          </p:nvPr>
        </p:nvSpPr>
        <p:spPr>
          <a:xfrm>
            <a:off x="990600" y="1752600"/>
            <a:ext cx="7772400" cy="1143000"/>
          </a:xfrm>
        </p:spPr>
        <p:txBody>
          <a:bodyPr/>
          <a:lstStyle>
            <a:lvl1pPr>
              <a:defRPr/>
            </a:lvl1pPr>
          </a:lstStyle>
          <a:p>
            <a:r>
              <a:rPr lang="en-US" smtClean="0"/>
              <a:t>Click to edit Master title style</a:t>
            </a:r>
            <a:endParaRPr lang="en-US"/>
          </a:p>
        </p:txBody>
      </p:sp>
      <p:sp>
        <p:nvSpPr>
          <p:cNvPr id="2060"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13" name="Rectangle 13"/>
          <p:cNvSpPr>
            <a:spLocks noGrp="1" noChangeArrowheads="1"/>
          </p:cNvSpPr>
          <p:nvPr>
            <p:ph type="dt" sz="quarter" idx="10"/>
          </p:nvPr>
        </p:nvSpPr>
        <p:spPr>
          <a:xfrm>
            <a:off x="685800" y="6248400"/>
            <a:ext cx="1905000" cy="457200"/>
          </a:xfrm>
        </p:spPr>
        <p:txBody>
          <a:bodyPr/>
          <a:lstStyle>
            <a:lvl1pPr>
              <a:defRPr sz="1400"/>
            </a:lvl1pPr>
          </a:lstStyle>
          <a:p>
            <a:pPr>
              <a:defRPr/>
            </a:pPr>
            <a:r>
              <a:rPr lang="en-US" smtClean="0"/>
              <a:t>June 23rd - 27th 2008</a:t>
            </a:r>
            <a:endParaRPr lang="en-US"/>
          </a:p>
        </p:txBody>
      </p:sp>
      <p:sp>
        <p:nvSpPr>
          <p:cNvPr id="14" name="Rectangle 14"/>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2075" tIns="46038" rIns="92075" bIns="46038" numCol="1" anchor="b" anchorCtr="0" compatLnSpc="1">
            <a:prstTxWarp prst="textNoShape">
              <a:avLst/>
            </a:prstTxWarp>
          </a:bodyPr>
          <a:lstStyle>
            <a:lvl1pPr>
              <a:defRPr sz="1400"/>
            </a:lvl1pPr>
          </a:lstStyle>
          <a:p>
            <a:pPr>
              <a:defRPr/>
            </a:pPr>
            <a:r>
              <a:rPr lang="en-GB" smtClean="0"/>
              <a:t>7th FLUKA Course – Paris Sept.29-Oct.3 2008</a:t>
            </a:r>
            <a:endParaRPr lang="en-US"/>
          </a:p>
        </p:txBody>
      </p:sp>
      <p:sp>
        <p:nvSpPr>
          <p:cNvPr id="15" name="Rectangle 15"/>
          <p:cNvSpPr>
            <a:spLocks noGrp="1" noChangeArrowheads="1"/>
          </p:cNvSpPr>
          <p:nvPr>
            <p:ph type="sldNum" sz="quarter" idx="12"/>
          </p:nvPr>
        </p:nvSpPr>
        <p:spPr>
          <a:xfrm>
            <a:off x="6553200" y="6248400"/>
            <a:ext cx="1905000" cy="457200"/>
          </a:xfrm>
        </p:spPr>
        <p:txBody>
          <a:bodyPr/>
          <a:lstStyle>
            <a:lvl1pPr>
              <a:defRPr sz="1400"/>
            </a:lvl1pPr>
          </a:lstStyle>
          <a:p>
            <a:pPr>
              <a:defRPr/>
            </a:pPr>
            <a:fld id="{F6510A7F-F752-4E77-A54E-718774D7AF42}"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9B1E37C4-2008-4CFB-BA0E-005E7A140FC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304800"/>
            <a:ext cx="1981200" cy="601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304800"/>
            <a:ext cx="57912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7FC43891-4FA3-4D2E-AF64-5206272AB05F}"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143000"/>
            <a:ext cx="38862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143000"/>
            <a:ext cx="38862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10000"/>
            <a:ext cx="38862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0"/>
          <p:cNvSpPr>
            <a:spLocks noGrp="1" noChangeArrowheads="1"/>
          </p:cNvSpPr>
          <p:nvPr>
            <p:ph type="dt" sz="half" idx="10"/>
          </p:nvPr>
        </p:nvSpPr>
        <p:spPr>
          <a:ln/>
        </p:spPr>
        <p:txBody>
          <a:bodyPr/>
          <a:lstStyle>
            <a:lvl1pPr>
              <a:defRPr/>
            </a:lvl1pPr>
          </a:lstStyle>
          <a:p>
            <a:pPr>
              <a:defRPr/>
            </a:pPr>
            <a:endParaRPr lang="en-US"/>
          </a:p>
        </p:txBody>
      </p:sp>
      <p:sp>
        <p:nvSpPr>
          <p:cNvPr id="7" name="Rectangle 11"/>
          <p:cNvSpPr>
            <a:spLocks noGrp="1" noChangeArrowheads="1"/>
          </p:cNvSpPr>
          <p:nvPr>
            <p:ph type="ftr" sz="quarter" idx="11"/>
          </p:nvPr>
        </p:nvSpPr>
        <p:spPr>
          <a:xfrm>
            <a:off x="2209800" y="6400800"/>
            <a:ext cx="5410200" cy="304800"/>
          </a:xfrm>
          <a:prstGeom prst="rect">
            <a:avLst/>
          </a:prstGeom>
          <a:ln/>
        </p:spPr>
        <p:txBody>
          <a:bodyPr/>
          <a:lstStyle>
            <a:lvl1pPr>
              <a:defRPr/>
            </a:lvl1pPr>
          </a:lstStyle>
          <a:p>
            <a:pPr>
              <a:defRPr/>
            </a:pPr>
            <a:endParaRPr lang="en-US"/>
          </a:p>
        </p:txBody>
      </p:sp>
      <p:sp>
        <p:nvSpPr>
          <p:cNvPr id="8" name="Rectangle 12"/>
          <p:cNvSpPr>
            <a:spLocks noGrp="1" noChangeArrowheads="1"/>
          </p:cNvSpPr>
          <p:nvPr>
            <p:ph type="sldNum" sz="quarter" idx="12"/>
          </p:nvPr>
        </p:nvSpPr>
        <p:spPr>
          <a:ln/>
        </p:spPr>
        <p:txBody>
          <a:bodyPr/>
          <a:lstStyle>
            <a:lvl1pPr>
              <a:defRPr/>
            </a:lvl1pPr>
          </a:lstStyle>
          <a:p>
            <a:pPr>
              <a:defRPr/>
            </a:pPr>
            <a:fld id="{02E7E0B9-C1C7-4505-BFB1-BF4068E291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C613D3BB-ADC8-4121-BDAE-30BEE3CCFB7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B1D074AD-1D0A-45BA-84BD-9F237D6F1EA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5EDEFE56-9DE3-435C-B1EF-534CE918B6B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sldNum" sz="quarter" idx="11"/>
          </p:nvPr>
        </p:nvSpPr>
        <p:spPr>
          <a:ln/>
        </p:spPr>
        <p:txBody>
          <a:bodyPr/>
          <a:lstStyle>
            <a:lvl1pPr>
              <a:defRPr/>
            </a:lvl1pPr>
          </a:lstStyle>
          <a:p>
            <a:pPr>
              <a:defRPr/>
            </a:pPr>
            <a:fld id="{5F72AE74-F70C-4122-BDCD-613532A3BD0A}"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sldNum" sz="quarter" idx="11"/>
          </p:nvPr>
        </p:nvSpPr>
        <p:spPr>
          <a:ln/>
        </p:spPr>
        <p:txBody>
          <a:bodyPr/>
          <a:lstStyle>
            <a:lvl1pPr>
              <a:defRPr/>
            </a:lvl1pPr>
          </a:lstStyle>
          <a:p>
            <a:pPr>
              <a:defRPr/>
            </a:pPr>
            <a:fld id="{0FD1246D-F8FE-4074-938E-3FECF27F78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sldNum" sz="quarter" idx="11"/>
          </p:nvPr>
        </p:nvSpPr>
        <p:spPr>
          <a:ln/>
        </p:spPr>
        <p:txBody>
          <a:bodyPr/>
          <a:lstStyle>
            <a:lvl1pPr>
              <a:defRPr/>
            </a:lvl1pPr>
          </a:lstStyle>
          <a:p>
            <a:pPr>
              <a:defRPr/>
            </a:pPr>
            <a:fld id="{78E758CE-B901-4899-9BF2-55144745841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CFD55585-F672-4CEA-A22B-C1E17953160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21B1B989-0D9A-4894-AE69-7AAD27F42E9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7"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pPr>
              <a:defRPr/>
            </a:pPr>
            <a:endParaRPr lang="en-GB"/>
          </a:p>
        </p:txBody>
      </p:sp>
      <p:grpSp>
        <p:nvGrpSpPr>
          <p:cNvPr id="5" name="Group 7"/>
          <p:cNvGrpSpPr>
            <a:grpSpLocks/>
          </p:cNvGrpSpPr>
          <p:nvPr/>
        </p:nvGrpSpPr>
        <p:grpSpPr bwMode="auto">
          <a:xfrm>
            <a:off x="304800" y="533400"/>
            <a:ext cx="1893888" cy="2590800"/>
            <a:chOff x="192" y="336"/>
            <a:chExt cx="1193" cy="1632"/>
          </a:xfrm>
        </p:grpSpPr>
        <p:sp>
          <p:nvSpPr>
            <p:cNvPr id="2" name="Line 4"/>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3" name="Line 5"/>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pPr>
                <a:defRPr/>
              </a:pPr>
              <a:endParaRPr lang="en-GB"/>
            </a:p>
          </p:txBody>
        </p:sp>
        <p:sp>
          <p:nvSpPr>
            <p:cNvPr id="4" name="Arc 6"/>
            <p:cNvSpPr>
              <a:spLocks/>
            </p:cNvSpPr>
            <p:nvPr/>
          </p:nvSpPr>
          <p:spPr bwMode="ltGray">
            <a:xfrm>
              <a:off x="325" y="506"/>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p>
          </p:txBody>
        </p:sp>
      </p:grpSp>
      <p:sp>
        <p:nvSpPr>
          <p:cNvPr id="1029"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0" name="Rectangle 9"/>
          <p:cNvSpPr>
            <a:spLocks noGrp="1" noChangeArrowheads="1"/>
          </p:cNvSpPr>
          <p:nvPr>
            <p:ph type="body" idx="1"/>
          </p:nvPr>
        </p:nvSpPr>
        <p:spPr bwMode="auto">
          <a:xfrm>
            <a:off x="609600" y="1143000"/>
            <a:ext cx="79248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a:lvl1pPr>
          </a:lstStyle>
          <a:p>
            <a:pPr>
              <a:defRPr/>
            </a:pPr>
            <a:endParaRPr lang="en-US"/>
          </a:p>
        </p:txBody>
      </p:sp>
      <p:sp>
        <p:nvSpPr>
          <p:cNvPr id="1036" name="Rectangle 12"/>
          <p:cNvSpPr>
            <a:spLocks noGrp="1" noChangeArrowheads="1"/>
          </p:cNvSpPr>
          <p:nvPr>
            <p:ph type="sldNum" sz="quarter" idx="4"/>
          </p:nvPr>
        </p:nvSpPr>
        <p:spPr bwMode="auto">
          <a:xfrm>
            <a:off x="6934200" y="6400800"/>
            <a:ext cx="160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pPr>
              <a:defRPr/>
            </a:pPr>
            <a:fld id="{EBA183F7-DE17-474A-B175-48E0915E76DA}" type="slidenum">
              <a:rPr lang="en-US" smtClean="0"/>
              <a:pPr>
                <a:defRPr/>
              </a:pPr>
              <a:t>‹#›</a:t>
            </a:fld>
            <a:endParaRPr lang="en-US"/>
          </a:p>
        </p:txBody>
      </p:sp>
      <p:sp>
        <p:nvSpPr>
          <p:cNvPr id="1038" name="Rectangle 14"/>
          <p:cNvSpPr>
            <a:spLocks noGrp="1" noChangeArrowheads="1"/>
          </p:cNvSpPr>
          <p:nvPr/>
        </p:nvSpPr>
        <p:spPr bwMode="auto">
          <a:xfrm>
            <a:off x="2627313" y="6248400"/>
            <a:ext cx="4464050" cy="455613"/>
          </a:xfrm>
          <a:prstGeom prst="rect">
            <a:avLst/>
          </a:prstGeom>
          <a:noFill/>
          <a:ln w="9525">
            <a:noFill/>
            <a:round/>
            <a:headEnd/>
            <a:tailEnd/>
          </a:ln>
          <a:effectLst/>
        </p:spPr>
        <p:txBody>
          <a:bodyPr lIns="92160" tIns="46080" rIns="92160" bIns="46080" anchor="b"/>
          <a:lstStyle/>
          <a:p>
            <a:pPr eaLnBrk="0" hangingPunct="0"/>
            <a:endParaRPr lang="en-GB" sz="1200">
              <a:solidFill>
                <a:srgbClr val="40458C"/>
              </a:solidFill>
            </a:endParaRPr>
          </a:p>
        </p:txBody>
      </p:sp>
      <p:pic>
        <p:nvPicPr>
          <p:cNvPr id="12" name="Picture 15" descr="logo3000x2000light"/>
          <p:cNvPicPr>
            <a:picLocks noChangeAspect="1" noChangeArrowheads="1"/>
          </p:cNvPicPr>
          <p:nvPr userDrawn="1"/>
        </p:nvPicPr>
        <p:blipFill>
          <a:blip r:embed="rId14" cstate="print"/>
          <a:srcRect/>
          <a:stretch>
            <a:fillRect/>
          </a:stretch>
        </p:blipFill>
        <p:spPr bwMode="auto">
          <a:xfrm>
            <a:off x="611188" y="2060575"/>
            <a:ext cx="8208962" cy="2981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hf hdr="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Tahoma" pitchFamily="34" charset="0"/>
        </a:defRPr>
      </a:lvl2pPr>
      <a:lvl3pPr algn="l" rtl="0" eaLnBrk="1" fontAlgn="base" hangingPunct="1">
        <a:spcBef>
          <a:spcPct val="0"/>
        </a:spcBef>
        <a:spcAft>
          <a:spcPct val="0"/>
        </a:spcAft>
        <a:defRPr sz="3600">
          <a:solidFill>
            <a:schemeClr val="tx2"/>
          </a:solidFill>
          <a:latin typeface="Tahoma" pitchFamily="34" charset="0"/>
        </a:defRPr>
      </a:lvl3pPr>
      <a:lvl4pPr algn="l" rtl="0" eaLnBrk="1" fontAlgn="base" hangingPunct="1">
        <a:spcBef>
          <a:spcPct val="0"/>
        </a:spcBef>
        <a:spcAft>
          <a:spcPct val="0"/>
        </a:spcAft>
        <a:defRPr sz="3600">
          <a:solidFill>
            <a:schemeClr val="tx2"/>
          </a:solidFill>
          <a:latin typeface="Tahoma" pitchFamily="34" charset="0"/>
        </a:defRPr>
      </a:lvl4pPr>
      <a:lvl5pPr algn="l" rtl="0" eaLnBrk="1" fontAlgn="base" hangingPunct="1">
        <a:spcBef>
          <a:spcPct val="0"/>
        </a:spcBef>
        <a:spcAft>
          <a:spcPct val="0"/>
        </a:spcAft>
        <a:defRPr sz="3600">
          <a:solidFill>
            <a:schemeClr val="tx2"/>
          </a:solidFill>
          <a:latin typeface="Tahoma" pitchFamily="34" charset="0"/>
        </a:defRPr>
      </a:lvl5pPr>
      <a:lvl6pPr marL="457200" algn="l" rtl="0" eaLnBrk="1" fontAlgn="base" hangingPunct="1">
        <a:spcBef>
          <a:spcPct val="0"/>
        </a:spcBef>
        <a:spcAft>
          <a:spcPct val="0"/>
        </a:spcAft>
        <a:defRPr sz="3600">
          <a:solidFill>
            <a:schemeClr val="tx2"/>
          </a:solidFill>
          <a:latin typeface="Tahoma" pitchFamily="34" charset="0"/>
        </a:defRPr>
      </a:lvl6pPr>
      <a:lvl7pPr marL="914400" algn="l" rtl="0" eaLnBrk="1" fontAlgn="base" hangingPunct="1">
        <a:spcBef>
          <a:spcPct val="0"/>
        </a:spcBef>
        <a:spcAft>
          <a:spcPct val="0"/>
        </a:spcAft>
        <a:defRPr sz="3600">
          <a:solidFill>
            <a:schemeClr val="tx2"/>
          </a:solidFill>
          <a:latin typeface="Tahoma" pitchFamily="34" charset="0"/>
        </a:defRPr>
      </a:lvl7pPr>
      <a:lvl8pPr marL="1371600" algn="l" rtl="0" eaLnBrk="1" fontAlgn="base" hangingPunct="1">
        <a:spcBef>
          <a:spcPct val="0"/>
        </a:spcBef>
        <a:spcAft>
          <a:spcPct val="0"/>
        </a:spcAft>
        <a:defRPr sz="3600">
          <a:solidFill>
            <a:schemeClr val="tx2"/>
          </a:solidFill>
          <a:latin typeface="Tahoma" pitchFamily="34" charset="0"/>
        </a:defRPr>
      </a:lvl8pPr>
      <a:lvl9pPr marL="1828800" algn="l" rtl="0" eaLnBrk="1" fontAlgn="base" hangingPunct="1">
        <a:spcBef>
          <a:spcPct val="0"/>
        </a:spcBef>
        <a:spcAft>
          <a:spcPct val="0"/>
        </a:spcAft>
        <a:defRPr sz="36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l"/>
        <a:defRPr sz="20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60000"/>
        <a:buFont typeface="Wingdings" pitchFamily="2" charset="2"/>
        <a:buChar char="n"/>
        <a:defRPr>
          <a:solidFill>
            <a:schemeClr val="tx1"/>
          </a:solidFill>
          <a:latin typeface="+mn-lt"/>
        </a:defRPr>
      </a:lvl2pPr>
      <a:lvl3pPr marL="1143000" indent="-228600" algn="l" rtl="0" eaLnBrk="1" fontAlgn="base" hangingPunct="1">
        <a:spcBef>
          <a:spcPct val="20000"/>
        </a:spcBef>
        <a:spcAft>
          <a:spcPct val="0"/>
        </a:spcAft>
        <a:buClr>
          <a:schemeClr val="hlink"/>
        </a:buClr>
        <a:buSzPct val="95000"/>
        <a:buFont typeface="Wingdings" pitchFamily="2" charset="2"/>
        <a:buChar char="w"/>
        <a:defRPr sz="1600">
          <a:solidFill>
            <a:schemeClr val="tx1"/>
          </a:solidFill>
          <a:latin typeface="+mn-lt"/>
        </a:defRPr>
      </a:lvl3pPr>
      <a:lvl4pPr marL="1600200" indent="-228600" algn="l" rtl="0" eaLnBrk="1" fontAlgn="base" hangingPunct="1">
        <a:spcBef>
          <a:spcPct val="20000"/>
        </a:spcBef>
        <a:spcAft>
          <a:spcPct val="0"/>
        </a:spcAft>
        <a:buClr>
          <a:schemeClr val="tx1"/>
        </a:buClr>
        <a:buSzPct val="65000"/>
        <a:buFont typeface="Wingdings" pitchFamily="2" charset="2"/>
        <a:buChar char="n"/>
        <a:defRPr sz="1400">
          <a:solidFill>
            <a:schemeClr val="tx1"/>
          </a:solidFill>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1400">
          <a:solidFill>
            <a:schemeClr val="tx1"/>
          </a:solidFill>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1400">
          <a:solidFill>
            <a:schemeClr val="tx1"/>
          </a:solidFill>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1400">
          <a:solidFill>
            <a:schemeClr val="tx1"/>
          </a:solidFill>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1400">
          <a:solidFill>
            <a:schemeClr val="tx1"/>
          </a:solidFill>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Excel_97-2003_Worksheet1.xls"/><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8" descr="logo3000x2000"/>
          <p:cNvPicPr>
            <a:picLocks noChangeAspect="1" noChangeArrowheads="1"/>
          </p:cNvPicPr>
          <p:nvPr/>
        </p:nvPicPr>
        <p:blipFill>
          <a:blip r:embed="rId3" cstate="print"/>
          <a:srcRect/>
          <a:stretch>
            <a:fillRect/>
          </a:stretch>
        </p:blipFill>
        <p:spPr bwMode="auto">
          <a:xfrm>
            <a:off x="6242050" y="0"/>
            <a:ext cx="2901950" cy="1054100"/>
          </a:xfrm>
          <a:prstGeom prst="rect">
            <a:avLst/>
          </a:prstGeom>
          <a:noFill/>
          <a:ln w="9525">
            <a:noFill/>
            <a:miter lim="800000"/>
            <a:headEnd/>
            <a:tailEnd/>
          </a:ln>
        </p:spPr>
      </p:pic>
      <p:sp>
        <p:nvSpPr>
          <p:cNvPr id="7" name="Rectangle 6"/>
          <p:cNvSpPr>
            <a:spLocks noChangeArrowheads="1"/>
          </p:cNvSpPr>
          <p:nvPr/>
        </p:nvSpPr>
        <p:spPr bwMode="auto">
          <a:xfrm>
            <a:off x="2448735" y="4586351"/>
            <a:ext cx="5761037" cy="863600"/>
          </a:xfrm>
          <a:prstGeom prst="rect">
            <a:avLst/>
          </a:prstGeom>
          <a:noFill/>
          <a:ln w="9525">
            <a:noFill/>
            <a:miter lim="800000"/>
            <a:headEnd/>
            <a:tailEnd/>
          </a:ln>
        </p:spPr>
        <p:txBody>
          <a:bodyPr lIns="92075" tIns="46038" rIns="92075" bIns="46038"/>
          <a:lstStyle/>
          <a:p>
            <a:pPr marL="342900" indent="-342900" algn="ctr" eaLnBrk="0" hangingPunct="0">
              <a:spcBef>
                <a:spcPct val="20000"/>
              </a:spcBef>
              <a:buClr>
                <a:schemeClr val="hlink"/>
              </a:buClr>
              <a:buSzPct val="80000"/>
              <a:buFont typeface="Wingdings" pitchFamily="2" charset="2"/>
              <a:buNone/>
            </a:pPr>
            <a:endParaRPr lang="en-US" sz="2000" dirty="0"/>
          </a:p>
          <a:p>
            <a:pPr marL="342900" indent="-342900" algn="r" eaLnBrk="0" hangingPunct="0">
              <a:spcBef>
                <a:spcPct val="20000"/>
              </a:spcBef>
              <a:buClr>
                <a:schemeClr val="hlink"/>
              </a:buClr>
              <a:buSzPct val="80000"/>
              <a:buFont typeface="Wingdings" pitchFamily="2" charset="2"/>
              <a:buNone/>
            </a:pPr>
            <a:r>
              <a:rPr lang="en-US" sz="2000" b="0" dirty="0" smtClean="0"/>
              <a:t>FLUKA Beginner’s Course</a:t>
            </a:r>
            <a:endParaRPr lang="en-US" sz="2000" b="0" dirty="0"/>
          </a:p>
        </p:txBody>
      </p:sp>
      <p:sp>
        <p:nvSpPr>
          <p:cNvPr id="8" name="Rectangle 5"/>
          <p:cNvSpPr>
            <a:spLocks noChangeArrowheads="1"/>
          </p:cNvSpPr>
          <p:nvPr/>
        </p:nvSpPr>
        <p:spPr bwMode="auto">
          <a:xfrm>
            <a:off x="807228" y="1822222"/>
            <a:ext cx="7315200" cy="990600"/>
          </a:xfrm>
          <a:prstGeom prst="rect">
            <a:avLst/>
          </a:prstGeom>
          <a:noFill/>
          <a:ln w="9525">
            <a:noFill/>
            <a:miter lim="800000"/>
            <a:headEnd/>
            <a:tailEnd/>
          </a:ln>
        </p:spPr>
        <p:txBody>
          <a:bodyPr lIns="92075" tIns="46038" rIns="92075" bIns="46038" anchor="b"/>
          <a:lstStyle/>
          <a:p>
            <a:r>
              <a:rPr lang="en-US" sz="4000" b="0" dirty="0" smtClean="0">
                <a:solidFill>
                  <a:schemeClr val="tx2"/>
                </a:solidFill>
              </a:rPr>
              <a:t>Low Energy Neutrons</a:t>
            </a:r>
            <a:endParaRPr lang="en-US" sz="4000" b="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a:xfrm>
            <a:off x="745530" y="304800"/>
            <a:ext cx="7772400" cy="609600"/>
          </a:xfrm>
        </p:spPr>
        <p:txBody>
          <a:bodyPr/>
          <a:lstStyle/>
          <a:p>
            <a:r>
              <a:rPr lang="en-GB" smtClean="0"/>
              <a:t>Self shielding</a:t>
            </a:r>
          </a:p>
        </p:txBody>
      </p:sp>
      <p:sp>
        <p:nvSpPr>
          <p:cNvPr id="3076" name="Rectangle 3"/>
          <p:cNvSpPr>
            <a:spLocks noGrp="1" noChangeArrowheads="1"/>
          </p:cNvSpPr>
          <p:nvPr>
            <p:ph type="body" idx="4294967295"/>
          </p:nvPr>
        </p:nvSpPr>
        <p:spPr>
          <a:xfrm>
            <a:off x="745530" y="1143000"/>
            <a:ext cx="7924800" cy="5181600"/>
          </a:xfrm>
        </p:spPr>
        <p:txBody>
          <a:bodyPr/>
          <a:lstStyle/>
          <a:p>
            <a:pPr>
              <a:spcBef>
                <a:spcPts val="1200"/>
              </a:spcBef>
              <a:spcAft>
                <a:spcPts val="600"/>
              </a:spcAft>
              <a:defRPr/>
            </a:pPr>
            <a:r>
              <a:rPr lang="en-US" dirty="0" smtClean="0">
                <a:latin typeface="Comic Sans MS" pitchFamily="66" charset="0"/>
                <a:sym typeface="Symbol" pitchFamily="18" charset="2"/>
              </a:rPr>
              <a:t>The group structure is necessarily coarse with respect to the </a:t>
            </a:r>
            <a:r>
              <a:rPr lang="en-US" dirty="0" smtClean="0">
                <a:solidFill>
                  <a:srgbClr val="008000"/>
                </a:solidFill>
                <a:latin typeface="Comic Sans MS" pitchFamily="66" charset="0"/>
                <a:sym typeface="Symbol" pitchFamily="18" charset="2"/>
              </a:rPr>
              <a:t>resonance structure</a:t>
            </a:r>
            <a:r>
              <a:rPr lang="en-US" dirty="0" smtClean="0">
                <a:latin typeface="Comic Sans MS" pitchFamily="66" charset="0"/>
                <a:sym typeface="Symbol" pitchFamily="18" charset="2"/>
              </a:rPr>
              <a:t> in many materials</a:t>
            </a:r>
          </a:p>
          <a:p>
            <a:pPr>
              <a:spcBef>
                <a:spcPts val="1200"/>
              </a:spcBef>
              <a:spcAft>
                <a:spcPts val="600"/>
              </a:spcAft>
              <a:defRPr/>
            </a:pPr>
            <a:r>
              <a:rPr lang="en-US" dirty="0" smtClean="0">
                <a:latin typeface="Comic Sans MS" pitchFamily="66" charset="0"/>
                <a:sym typeface="Symbol" pitchFamily="18" charset="2"/>
              </a:rPr>
              <a:t>A resonance in a material present in a dilute mixture or as a small piece cannot affect much a smooth neutron flux (so-called “</a:t>
            </a:r>
            <a:r>
              <a:rPr lang="en-US" dirty="0" smtClean="0">
                <a:solidFill>
                  <a:schemeClr val="tx2">
                    <a:lumMod val="60000"/>
                    <a:lumOff val="40000"/>
                  </a:schemeClr>
                </a:solidFill>
                <a:latin typeface="Comic Sans MS" pitchFamily="66" charset="0"/>
                <a:sym typeface="Symbol" pitchFamily="18" charset="2"/>
              </a:rPr>
              <a:t>infinite dilution</a:t>
            </a:r>
            <a:r>
              <a:rPr lang="en-US" dirty="0" smtClean="0">
                <a:latin typeface="Comic Sans MS" pitchFamily="66" charset="0"/>
                <a:sym typeface="Symbol" pitchFamily="18" charset="2"/>
              </a:rPr>
              <a:t>'')</a:t>
            </a:r>
          </a:p>
          <a:p>
            <a:pPr>
              <a:spcBef>
                <a:spcPts val="1200"/>
              </a:spcBef>
              <a:spcAft>
                <a:spcPts val="600"/>
              </a:spcAft>
              <a:defRPr/>
            </a:pPr>
            <a:r>
              <a:rPr lang="en-US" dirty="0" smtClean="0">
                <a:latin typeface="Comic Sans MS" pitchFamily="66" charset="0"/>
                <a:sym typeface="Symbol" pitchFamily="18" charset="2"/>
              </a:rPr>
              <a:t>But if an isotope exhibiting large resonances is </a:t>
            </a:r>
            <a:r>
              <a:rPr lang="en-US" dirty="0" smtClean="0">
                <a:solidFill>
                  <a:srgbClr val="008000"/>
                </a:solidFill>
                <a:latin typeface="Comic Sans MS" pitchFamily="66" charset="0"/>
                <a:sym typeface="Symbol" pitchFamily="18" charset="2"/>
              </a:rPr>
              <a:t>very pure</a:t>
            </a:r>
            <a:r>
              <a:rPr lang="en-US" dirty="0" smtClean="0">
                <a:latin typeface="Comic Sans MS" pitchFamily="66" charset="0"/>
                <a:sym typeface="Symbol" pitchFamily="18" charset="2"/>
              </a:rPr>
              <a:t> or is present with a </a:t>
            </a:r>
            <a:r>
              <a:rPr lang="en-US" dirty="0" smtClean="0">
                <a:solidFill>
                  <a:srgbClr val="008000"/>
                </a:solidFill>
                <a:latin typeface="Comic Sans MS" pitchFamily="66" charset="0"/>
                <a:sym typeface="Symbol" pitchFamily="18" charset="2"/>
              </a:rPr>
              <a:t>large fractional abundance</a:t>
            </a:r>
            <a:r>
              <a:rPr lang="en-US" dirty="0" smtClean="0">
                <a:latin typeface="Comic Sans MS" pitchFamily="66" charset="0"/>
                <a:sym typeface="Symbol" pitchFamily="18" charset="2"/>
              </a:rPr>
              <a:t>, it can act as a “</a:t>
            </a:r>
            <a:r>
              <a:rPr lang="en-US" dirty="0" smtClean="0">
                <a:solidFill>
                  <a:schemeClr val="tx2">
                    <a:lumMod val="60000"/>
                    <a:lumOff val="40000"/>
                  </a:schemeClr>
                </a:solidFill>
                <a:latin typeface="Comic Sans MS" pitchFamily="66" charset="0"/>
                <a:sym typeface="Symbol" pitchFamily="18" charset="2"/>
              </a:rPr>
              <a:t>neutron sink</a:t>
            </a:r>
            <a:r>
              <a:rPr lang="en-US" dirty="0" smtClean="0">
                <a:latin typeface="Comic Sans MS" pitchFamily="66" charset="0"/>
                <a:sym typeface="Symbol" pitchFamily="18" charset="2"/>
              </a:rPr>
              <a:t>”, causing sharp dips in the neutron spectrum corresponding to each resonance </a:t>
            </a:r>
            <a:r>
              <a:rPr lang="en-US" dirty="0" smtClean="0">
                <a:latin typeface="Comic Sans MS" pitchFamily="66" charset="0"/>
                <a:sym typeface="Wingdings" pitchFamily="2" charset="2"/>
              </a:rPr>
              <a:t> </a:t>
            </a:r>
            <a:r>
              <a:rPr lang="en-US" dirty="0" smtClean="0">
                <a:latin typeface="Comic Sans MS" pitchFamily="66" charset="0"/>
                <a:sym typeface="Symbol" pitchFamily="18" charset="2"/>
              </a:rPr>
              <a:t>an apparent decrease in </a:t>
            </a:r>
            <a:r>
              <a:rPr lang="el-GR" dirty="0" smtClean="0">
                <a:latin typeface="Comic Sans MS" pitchFamily="66" charset="0"/>
                <a:sym typeface="Symbol" pitchFamily="18" charset="2"/>
              </a:rPr>
              <a:t>σ</a:t>
            </a:r>
            <a:r>
              <a:rPr lang="en-US" dirty="0" smtClean="0">
                <a:latin typeface="Comic Sans MS" pitchFamily="66" charset="0"/>
                <a:sym typeface="Symbol" pitchFamily="18" charset="2"/>
              </a:rPr>
              <a:t> </a:t>
            </a:r>
          </a:p>
          <a:p>
            <a:pPr>
              <a:spcBef>
                <a:spcPts val="1200"/>
              </a:spcBef>
              <a:spcAft>
                <a:spcPts val="600"/>
              </a:spcAft>
              <a:defRPr/>
            </a:pPr>
            <a:r>
              <a:rPr lang="en-US" dirty="0" smtClean="0">
                <a:latin typeface="Comic Sans MS" pitchFamily="66" charset="0"/>
                <a:sym typeface="Symbol" pitchFamily="18" charset="2"/>
              </a:rPr>
              <a:t>This effect, which results in a lower reaction rate       , is called </a:t>
            </a:r>
            <a:r>
              <a:rPr lang="en-US" i="1" dirty="0" smtClean="0">
                <a:solidFill>
                  <a:srgbClr val="FF0000"/>
                </a:solidFill>
                <a:latin typeface="Comic Sans MS" pitchFamily="66" charset="0"/>
                <a:sym typeface="Symbol" pitchFamily="18" charset="2"/>
              </a:rPr>
              <a:t>self-shielding</a:t>
            </a:r>
            <a:r>
              <a:rPr lang="en-US" dirty="0" smtClean="0">
                <a:latin typeface="Comic Sans MS" pitchFamily="66" charset="0"/>
                <a:sym typeface="Symbol" pitchFamily="18" charset="2"/>
              </a:rPr>
              <a:t> and is necessarily </a:t>
            </a:r>
            <a:r>
              <a:rPr lang="en-US" dirty="0" smtClean="0">
                <a:solidFill>
                  <a:srgbClr val="008000"/>
                </a:solidFill>
                <a:latin typeface="Comic Sans MS" pitchFamily="66" charset="0"/>
                <a:sym typeface="Symbol" pitchFamily="18" charset="2"/>
              </a:rPr>
              <a:t>lost in the process of cross section averaging</a:t>
            </a:r>
            <a:r>
              <a:rPr lang="en-US" dirty="0" smtClean="0">
                <a:latin typeface="Comic Sans MS" pitchFamily="66" charset="0"/>
                <a:sym typeface="Symbol" pitchFamily="18" charset="2"/>
              </a:rPr>
              <a:t> over the width of each energy group, unless a special correction is made</a:t>
            </a:r>
            <a:endParaRPr lang="en-GB" dirty="0" smtClean="0">
              <a:latin typeface="Comic Sans MS" pitchFamily="66" charset="0"/>
              <a:sym typeface="Symbol" pitchFamily="18" charset="2"/>
            </a:endParaRPr>
          </a:p>
        </p:txBody>
      </p:sp>
      <p:graphicFrame>
        <p:nvGraphicFramePr>
          <p:cNvPr id="3074" name="Object 3"/>
          <p:cNvGraphicFramePr>
            <a:graphicFrameLocks noChangeAspect="1"/>
          </p:cNvGraphicFramePr>
          <p:nvPr/>
        </p:nvGraphicFramePr>
        <p:xfrm>
          <a:off x="7781330" y="4608513"/>
          <a:ext cx="560388" cy="381000"/>
        </p:xfrm>
        <a:graphic>
          <a:graphicData uri="http://schemas.openxmlformats.org/presentationml/2006/ole">
            <mc:AlternateContent xmlns:mc="http://schemas.openxmlformats.org/markup-compatibility/2006">
              <mc:Choice xmlns:v="urn:schemas-microsoft-com:vml" Requires="v">
                <p:oleObj spid="_x0000_s3075" name="Equation" r:id="rId3" imgW="279360" imgH="190440" progId="Equation.3">
                  <p:embed/>
                </p:oleObj>
              </mc:Choice>
              <mc:Fallback>
                <p:oleObj name="Equation" r:id="rId3" imgW="279360" imgH="1904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1330" y="4608513"/>
                        <a:ext cx="560388"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8136320" cy="609600"/>
          </a:xfrm>
        </p:spPr>
        <p:txBody>
          <a:bodyPr/>
          <a:lstStyle/>
          <a:p>
            <a:pPr eaLnBrk="1" hangingPunct="1"/>
            <a:r>
              <a:rPr lang="en-US" sz="3200" dirty="0" smtClean="0"/>
              <a:t>The FLUKA Low Energy Neutron Library </a:t>
            </a:r>
            <a:r>
              <a:rPr lang="en-US" sz="3200" baseline="30000" dirty="0" smtClean="0"/>
              <a:t>[1/3]</a:t>
            </a:r>
            <a:endParaRPr lang="en-US" sz="3200" dirty="0" smtClean="0"/>
          </a:p>
        </p:txBody>
      </p:sp>
      <p:sp>
        <p:nvSpPr>
          <p:cNvPr id="14339" name="Rectangle 3"/>
          <p:cNvSpPr>
            <a:spLocks noGrp="1" noChangeArrowheads="1"/>
          </p:cNvSpPr>
          <p:nvPr>
            <p:ph idx="1"/>
          </p:nvPr>
        </p:nvSpPr>
        <p:spPr>
          <a:xfrm>
            <a:off x="609600" y="1055688"/>
            <a:ext cx="7924800" cy="5181600"/>
          </a:xfrm>
        </p:spPr>
        <p:txBody>
          <a:bodyPr/>
          <a:lstStyle/>
          <a:p>
            <a:pPr eaLnBrk="1" hangingPunct="1">
              <a:spcBef>
                <a:spcPts val="600"/>
              </a:spcBef>
              <a:spcAft>
                <a:spcPts val="600"/>
              </a:spcAft>
            </a:pPr>
            <a:r>
              <a:rPr lang="en-US" dirty="0" smtClean="0">
                <a:latin typeface="Comic Sans MS" pitchFamily="66" charset="0"/>
              </a:rPr>
              <a:t>FLUKA uses the </a:t>
            </a:r>
            <a:r>
              <a:rPr lang="en-US" dirty="0" err="1" smtClean="0">
                <a:solidFill>
                  <a:srgbClr val="008000"/>
                </a:solidFill>
                <a:latin typeface="Comic Sans MS" pitchFamily="66" charset="0"/>
              </a:rPr>
              <a:t>multigroup</a:t>
            </a:r>
            <a:r>
              <a:rPr lang="en-US" dirty="0" smtClean="0">
                <a:latin typeface="Comic Sans MS" pitchFamily="66" charset="0"/>
              </a:rPr>
              <a:t> transport technique</a:t>
            </a:r>
          </a:p>
          <a:p>
            <a:pPr eaLnBrk="1" hangingPunct="1">
              <a:spcBef>
                <a:spcPts val="600"/>
              </a:spcBef>
              <a:spcAft>
                <a:spcPts val="600"/>
              </a:spcAft>
            </a:pPr>
            <a:r>
              <a:rPr lang="en-US" dirty="0" smtClean="0">
                <a:latin typeface="Comic Sans MS" pitchFamily="66" charset="0"/>
              </a:rPr>
              <a:t>The </a:t>
            </a:r>
            <a:r>
              <a:rPr lang="en-US" dirty="0" smtClean="0">
                <a:solidFill>
                  <a:srgbClr val="008000"/>
                </a:solidFill>
                <a:latin typeface="Comic Sans MS" pitchFamily="66" charset="0"/>
              </a:rPr>
              <a:t>energy boundary</a:t>
            </a:r>
            <a:r>
              <a:rPr lang="en-US" dirty="0" smtClean="0">
                <a:latin typeface="Comic Sans MS" pitchFamily="66" charset="0"/>
              </a:rPr>
              <a:t> below which </a:t>
            </a:r>
            <a:r>
              <a:rPr lang="en-US" dirty="0" err="1" smtClean="0">
                <a:latin typeface="Comic Sans MS" pitchFamily="66" charset="0"/>
              </a:rPr>
              <a:t>multigroup</a:t>
            </a:r>
            <a:r>
              <a:rPr lang="en-US" dirty="0" smtClean="0">
                <a:latin typeface="Comic Sans MS" pitchFamily="66" charset="0"/>
              </a:rPr>
              <a:t> transport takes over depends in principle on the cross section library used. In the present library it is 20 </a:t>
            </a:r>
            <a:r>
              <a:rPr lang="en-US" dirty="0" err="1" smtClean="0">
                <a:latin typeface="Comic Sans MS" pitchFamily="66" charset="0"/>
              </a:rPr>
              <a:t>MeV</a:t>
            </a:r>
            <a:r>
              <a:rPr lang="en-US" dirty="0" smtClean="0">
                <a:latin typeface="Comic Sans MS" pitchFamily="66" charset="0"/>
              </a:rPr>
              <a:t>.</a:t>
            </a:r>
          </a:p>
          <a:p>
            <a:pPr eaLnBrk="1" hangingPunct="1">
              <a:spcBef>
                <a:spcPts val="600"/>
              </a:spcBef>
              <a:spcAft>
                <a:spcPts val="600"/>
              </a:spcAft>
            </a:pPr>
            <a:r>
              <a:rPr lang="en-US" dirty="0" smtClean="0">
                <a:latin typeface="Comic Sans MS" pitchFamily="66" charset="0"/>
              </a:rPr>
              <a:t>Both fully biased and semi-analog approaches are available </a:t>
            </a:r>
          </a:p>
          <a:p>
            <a:pPr eaLnBrk="1" hangingPunct="1">
              <a:spcBef>
                <a:spcPts val="600"/>
              </a:spcBef>
              <a:spcAft>
                <a:spcPts val="600"/>
              </a:spcAft>
            </a:pPr>
            <a:r>
              <a:rPr lang="en-US" dirty="0" smtClean="0">
                <a:latin typeface="Comic Sans MS" pitchFamily="66" charset="0"/>
              </a:rPr>
              <a:t>Number of groups: 260 of approximately equal logarithmic width, the actual energy limits of each group can be found in the manual (or can be printed to *.out file)</a:t>
            </a:r>
          </a:p>
          <a:p>
            <a:pPr eaLnBrk="1" hangingPunct="1">
              <a:spcBef>
                <a:spcPts val="600"/>
              </a:spcBef>
              <a:spcAft>
                <a:spcPts val="600"/>
              </a:spcAft>
            </a:pPr>
            <a:r>
              <a:rPr lang="en-US" dirty="0" smtClean="0">
                <a:latin typeface="Comic Sans MS" pitchFamily="66" charset="0"/>
              </a:rPr>
              <a:t>N.B. the </a:t>
            </a:r>
            <a:r>
              <a:rPr lang="en-US" dirty="0" smtClean="0">
                <a:solidFill>
                  <a:srgbClr val="CC00CC"/>
                </a:solidFill>
                <a:latin typeface="Comic Sans MS" pitchFamily="66" charset="0"/>
              </a:rPr>
              <a:t>group with the highest energy has the number 1, </a:t>
            </a:r>
            <a:r>
              <a:rPr lang="en-US" dirty="0" smtClean="0">
                <a:latin typeface="Comic Sans MS" pitchFamily="66" charset="0"/>
              </a:rPr>
              <a:t>the group with the lowest energy has number 260</a:t>
            </a:r>
          </a:p>
          <a:p>
            <a:pPr eaLnBrk="1" hangingPunct="1">
              <a:spcBef>
                <a:spcPts val="600"/>
              </a:spcBef>
              <a:spcAft>
                <a:spcPts val="600"/>
              </a:spcAft>
            </a:pPr>
            <a:r>
              <a:rPr lang="en-US" dirty="0" smtClean="0">
                <a:latin typeface="Comic Sans MS" pitchFamily="66" charset="0"/>
              </a:rPr>
              <a:t>31 thermal groups, with 30 </a:t>
            </a:r>
            <a:r>
              <a:rPr lang="en-US" dirty="0" err="1" smtClean="0">
                <a:latin typeface="Comic Sans MS" pitchFamily="66" charset="0"/>
              </a:rPr>
              <a:t>upscattering</a:t>
            </a:r>
            <a:r>
              <a:rPr lang="en-US" dirty="0" smtClean="0">
                <a:latin typeface="Comic Sans MS" pitchFamily="66" charset="0"/>
              </a:rPr>
              <a:t> groups</a:t>
            </a:r>
          </a:p>
          <a:p>
            <a:pPr eaLnBrk="1" hangingPunct="1">
              <a:spcBef>
                <a:spcPts val="600"/>
              </a:spcBef>
              <a:spcAft>
                <a:spcPts val="600"/>
              </a:spcAft>
            </a:pPr>
            <a:r>
              <a:rPr lang="en-US" dirty="0" smtClean="0">
                <a:latin typeface="Comic Sans MS" pitchFamily="66" charset="0"/>
              </a:rPr>
              <a:t>Energy range of library: 0.01 </a:t>
            </a:r>
            <a:r>
              <a:rPr lang="en-US" dirty="0" err="1" smtClean="0">
                <a:latin typeface="Comic Sans MS" pitchFamily="66" charset="0"/>
              </a:rPr>
              <a:t>meV</a:t>
            </a:r>
            <a:r>
              <a:rPr lang="en-US" dirty="0" smtClean="0">
                <a:latin typeface="Comic Sans MS" pitchFamily="66" charset="0"/>
              </a:rPr>
              <a:t> - 20 </a:t>
            </a:r>
            <a:r>
              <a:rPr lang="en-US" dirty="0" err="1" smtClean="0">
                <a:latin typeface="Comic Sans MS" pitchFamily="66" charset="0"/>
              </a:rPr>
              <a:t>MeV</a:t>
            </a: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8001000" cy="609600"/>
          </a:xfrm>
        </p:spPr>
        <p:txBody>
          <a:bodyPr/>
          <a:lstStyle/>
          <a:p>
            <a:pPr eaLnBrk="1" hangingPunct="1"/>
            <a:r>
              <a:rPr lang="en-US" sz="3200" dirty="0" smtClean="0"/>
              <a:t>The FLUKA Low Energy Neutron library </a:t>
            </a:r>
            <a:r>
              <a:rPr lang="en-US" sz="3200" baseline="30000" dirty="0" smtClean="0"/>
              <a:t>[2/3]</a:t>
            </a:r>
            <a:endParaRPr lang="en-US" sz="3200" dirty="0" smtClean="0"/>
          </a:p>
        </p:txBody>
      </p:sp>
      <p:sp>
        <p:nvSpPr>
          <p:cNvPr id="15363" name="Rectangle 3"/>
          <p:cNvSpPr>
            <a:spLocks noGrp="1" noChangeArrowheads="1"/>
          </p:cNvSpPr>
          <p:nvPr>
            <p:ph idx="1"/>
          </p:nvPr>
        </p:nvSpPr>
        <p:spPr>
          <a:xfrm>
            <a:off x="609600" y="1143000"/>
            <a:ext cx="8364538" cy="5181600"/>
          </a:xfrm>
        </p:spPr>
        <p:txBody>
          <a:bodyPr/>
          <a:lstStyle/>
          <a:p>
            <a:pPr eaLnBrk="1" hangingPunct="1">
              <a:spcBef>
                <a:spcPts val="600"/>
              </a:spcBef>
              <a:spcAft>
                <a:spcPts val="600"/>
              </a:spcAft>
            </a:pPr>
            <a:r>
              <a:rPr lang="en-US" sz="1800" dirty="0" smtClean="0">
                <a:latin typeface="Comic Sans MS" pitchFamily="66" charset="0"/>
              </a:rPr>
              <a:t>Based on recent versions of evaluated nuclear data files:</a:t>
            </a:r>
            <a:br>
              <a:rPr lang="en-US" sz="1800" dirty="0" smtClean="0">
                <a:latin typeface="Comic Sans MS" pitchFamily="66" charset="0"/>
              </a:rPr>
            </a:br>
            <a:r>
              <a:rPr lang="en-US" sz="1800" dirty="0" smtClean="0">
                <a:latin typeface="Comic Sans MS" pitchFamily="66" charset="0"/>
              </a:rPr>
              <a:t>ENDF/B-VI.8, ENDF/B-VII.0, Jendl-3.3, Jendl-3.4, Jeff-3.1,…</a:t>
            </a:r>
          </a:p>
          <a:p>
            <a:pPr eaLnBrk="1" hangingPunct="1">
              <a:spcBef>
                <a:spcPts val="600"/>
              </a:spcBef>
              <a:spcAft>
                <a:spcPts val="600"/>
              </a:spcAft>
            </a:pPr>
            <a:r>
              <a:rPr lang="en-US" sz="1800" dirty="0" smtClean="0">
                <a:latin typeface="Comic Sans MS" pitchFamily="66" charset="0"/>
              </a:rPr>
              <a:t>About 270 isotopes/materials available</a:t>
            </a:r>
          </a:p>
          <a:p>
            <a:pPr eaLnBrk="1" hangingPunct="1">
              <a:spcBef>
                <a:spcPts val="600"/>
              </a:spcBef>
              <a:spcAft>
                <a:spcPts val="600"/>
              </a:spcAft>
            </a:pPr>
            <a:r>
              <a:rPr lang="en-US" sz="1800" dirty="0" smtClean="0">
                <a:latin typeface="Comic Sans MS" pitchFamily="66" charset="0"/>
              </a:rPr>
              <a:t>Almost all materials available at 2 temperatures: 87K, 296K</a:t>
            </a:r>
          </a:p>
          <a:p>
            <a:pPr eaLnBrk="1" hangingPunct="1">
              <a:spcBef>
                <a:spcPts val="600"/>
              </a:spcBef>
              <a:spcAft>
                <a:spcPts val="600"/>
              </a:spcAft>
            </a:pPr>
            <a:r>
              <a:rPr lang="en-US" sz="1800" dirty="0" smtClean="0">
                <a:latin typeface="Comic Sans MS" pitchFamily="66" charset="0"/>
              </a:rPr>
              <a:t>Some also at 4K, 120K, 430K </a:t>
            </a:r>
          </a:p>
          <a:p>
            <a:pPr eaLnBrk="1" hangingPunct="1">
              <a:spcBef>
                <a:spcPts val="600"/>
              </a:spcBef>
              <a:spcAft>
                <a:spcPts val="600"/>
              </a:spcAft>
            </a:pPr>
            <a:r>
              <a:rPr lang="en-US" sz="1800" dirty="0" smtClean="0">
                <a:solidFill>
                  <a:srgbClr val="990000"/>
                </a:solidFill>
                <a:latin typeface="Comic Sans MS" pitchFamily="66" charset="0"/>
              </a:rPr>
              <a:t>Doppler broadening </a:t>
            </a:r>
            <a:r>
              <a:rPr lang="en-US" sz="1800" dirty="0" smtClean="0">
                <a:latin typeface="Comic Sans MS" pitchFamily="66" charset="0"/>
              </a:rPr>
              <a:t>at the relevant temperature is taken into account</a:t>
            </a:r>
          </a:p>
          <a:p>
            <a:pPr eaLnBrk="1" hangingPunct="1">
              <a:spcBef>
                <a:spcPts val="1200"/>
              </a:spcBef>
              <a:spcAft>
                <a:spcPts val="600"/>
              </a:spcAft>
            </a:pPr>
            <a:r>
              <a:rPr lang="en-US" sz="1800" dirty="0" smtClean="0">
                <a:latin typeface="Comic Sans MS" pitchFamily="66" charset="0"/>
              </a:rPr>
              <a:t>The library handles also gamma generation, energy deposition by </a:t>
            </a:r>
            <a:r>
              <a:rPr lang="en-US" sz="1800" dirty="0" err="1" smtClean="0">
                <a:latin typeface="Comic Sans MS" pitchFamily="66" charset="0"/>
              </a:rPr>
              <a:t>kerma</a:t>
            </a:r>
            <a:r>
              <a:rPr lang="en-US" sz="1800" dirty="0" smtClean="0">
                <a:latin typeface="Comic Sans MS" pitchFamily="66" charset="0"/>
              </a:rPr>
              <a:t> factors, residual nuclei production, secondary neutrons, fission neutrons</a:t>
            </a:r>
          </a:p>
          <a:p>
            <a:pPr eaLnBrk="1" hangingPunct="1">
              <a:spcBef>
                <a:spcPts val="1200"/>
              </a:spcBef>
              <a:spcAft>
                <a:spcPts val="600"/>
              </a:spcAft>
            </a:pPr>
            <a:r>
              <a:rPr lang="en-US" sz="1800" dirty="0" smtClean="0">
                <a:latin typeface="Comic Sans MS" pitchFamily="66" charset="0"/>
              </a:rPr>
              <a:t>For some isotopes/materials: </a:t>
            </a:r>
            <a:r>
              <a:rPr lang="en-US" sz="1800" dirty="0" smtClean="0">
                <a:solidFill>
                  <a:srgbClr val="CC00CC"/>
                </a:solidFill>
                <a:latin typeface="Comic Sans MS" pitchFamily="66" charset="0"/>
              </a:rPr>
              <a:t>self-shielding</a:t>
            </a:r>
            <a:r>
              <a:rPr lang="en-US" sz="1800" dirty="0" smtClean="0">
                <a:latin typeface="Comic Sans MS" pitchFamily="66" charset="0"/>
              </a:rPr>
              <a:t>, </a:t>
            </a:r>
            <a:r>
              <a:rPr lang="en-US" sz="1800" dirty="0" smtClean="0">
                <a:solidFill>
                  <a:srgbClr val="C00000"/>
                </a:solidFill>
                <a:latin typeface="Comic Sans MS" pitchFamily="66" charset="0"/>
              </a:rPr>
              <a:t>molecular binding</a:t>
            </a:r>
            <a:r>
              <a:rPr lang="en-US" sz="1800" dirty="0" smtClean="0">
                <a:latin typeface="Comic Sans MS" pitchFamily="66" charset="0"/>
              </a:rPr>
              <a:t>, </a:t>
            </a:r>
            <a:r>
              <a:rPr lang="en-US" sz="1800" dirty="0" smtClean="0">
                <a:solidFill>
                  <a:srgbClr val="008000"/>
                </a:solidFill>
                <a:latin typeface="Comic Sans MS" pitchFamily="66" charset="0"/>
              </a:rPr>
              <a:t>correlated gamma generation</a:t>
            </a:r>
            <a:r>
              <a:rPr lang="en-US" sz="1800" dirty="0" smtClean="0">
                <a:latin typeface="Comic Sans MS" pitchFamily="66" charset="0"/>
              </a:rPr>
              <a:t>, </a:t>
            </a:r>
            <a:r>
              <a:rPr lang="en-US" sz="1800" dirty="0" smtClean="0">
                <a:solidFill>
                  <a:srgbClr val="FF0000"/>
                </a:solidFill>
                <a:latin typeface="Comic Sans MS" pitchFamily="66" charset="0"/>
              </a:rPr>
              <a:t>point-wise transport </a:t>
            </a:r>
          </a:p>
          <a:p>
            <a:pPr eaLnBrk="1" hangingPunct="1">
              <a:spcBef>
                <a:spcPts val="1200"/>
              </a:spcBef>
              <a:spcAft>
                <a:spcPts val="600"/>
              </a:spcAft>
            </a:pPr>
            <a:r>
              <a:rPr lang="en-US" sz="1800" dirty="0" smtClean="0">
                <a:latin typeface="Comic Sans MS" pitchFamily="66" charset="0"/>
              </a:rPr>
              <a:t>NB: Because of the group technique the energy of a transported neutron below 20 </a:t>
            </a:r>
            <a:r>
              <a:rPr lang="en-US" sz="1800" dirty="0" err="1" smtClean="0">
                <a:latin typeface="Comic Sans MS" pitchFamily="66" charset="0"/>
              </a:rPr>
              <a:t>MeV</a:t>
            </a:r>
            <a:r>
              <a:rPr lang="en-US" sz="1800" dirty="0" smtClean="0">
                <a:latin typeface="Comic Sans MS" pitchFamily="66" charset="0"/>
              </a:rPr>
              <a:t> is only defined within the resolution of the groups</a:t>
            </a:r>
          </a:p>
          <a:p>
            <a:pPr eaLnBrk="1" hangingPunct="1">
              <a:spcBef>
                <a:spcPts val="1200"/>
              </a:spcBef>
              <a:spcAft>
                <a:spcPts val="600"/>
              </a:spcAft>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8001000" cy="609600"/>
          </a:xfrm>
        </p:spPr>
        <p:txBody>
          <a:bodyPr/>
          <a:lstStyle/>
          <a:p>
            <a:pPr eaLnBrk="1" hangingPunct="1"/>
            <a:r>
              <a:rPr lang="en-US" sz="3200" dirty="0" smtClean="0"/>
              <a:t>The FLUKA Low Energy Neutron library </a:t>
            </a:r>
            <a:r>
              <a:rPr lang="en-US" sz="3200" baseline="30000" dirty="0" smtClean="0"/>
              <a:t>[3/3]</a:t>
            </a:r>
            <a:endParaRPr lang="en-US" sz="3200" dirty="0" smtClean="0"/>
          </a:p>
        </p:txBody>
      </p:sp>
      <p:sp>
        <p:nvSpPr>
          <p:cNvPr id="16387" name="Rectangle 3"/>
          <p:cNvSpPr>
            <a:spLocks noGrp="1" noChangeArrowheads="1"/>
          </p:cNvSpPr>
          <p:nvPr>
            <p:ph idx="1"/>
          </p:nvPr>
        </p:nvSpPr>
        <p:spPr>
          <a:xfrm>
            <a:off x="609600" y="1143000"/>
            <a:ext cx="8364538" cy="5181600"/>
          </a:xfrm>
        </p:spPr>
        <p:txBody>
          <a:bodyPr/>
          <a:lstStyle/>
          <a:p>
            <a:pPr eaLnBrk="1" hangingPunct="1">
              <a:spcBef>
                <a:spcPts val="1200"/>
              </a:spcBef>
              <a:spcAft>
                <a:spcPts val="600"/>
              </a:spcAft>
              <a:buFont typeface="Wingdings" pitchFamily="2" charset="2"/>
              <a:buNone/>
            </a:pPr>
            <a:r>
              <a:rPr lang="en-US" smtClean="0">
                <a:latin typeface="Comic Sans MS" pitchFamily="66" charset="0"/>
              </a:rPr>
              <a:t>Energy weighting:</a:t>
            </a:r>
          </a:p>
          <a:p>
            <a:pPr eaLnBrk="1" hangingPunct="1">
              <a:spcBef>
                <a:spcPts val="1200"/>
              </a:spcBef>
              <a:spcAft>
                <a:spcPts val="600"/>
              </a:spcAft>
            </a:pPr>
            <a:r>
              <a:rPr lang="en-US" smtClean="0">
                <a:latin typeface="Comic Sans MS" pitchFamily="66" charset="0"/>
              </a:rPr>
              <a:t>Averaging inside each energy group according to the following   weighting function. In order of increasing energy:</a:t>
            </a:r>
          </a:p>
          <a:p>
            <a:pPr lvl="1" eaLnBrk="1" hangingPunct="1">
              <a:spcBef>
                <a:spcPts val="1200"/>
              </a:spcBef>
              <a:spcAft>
                <a:spcPts val="600"/>
              </a:spcAft>
              <a:buClr>
                <a:srgbClr val="FF0000"/>
              </a:buClr>
            </a:pPr>
            <a:r>
              <a:rPr lang="en-US" smtClean="0">
                <a:latin typeface="Comic Sans MS" pitchFamily="66" charset="0"/>
              </a:rPr>
              <a:t>a Maxwellian at the relevant temperature in the thermal range</a:t>
            </a:r>
          </a:p>
          <a:p>
            <a:pPr lvl="1" eaLnBrk="1" hangingPunct="1">
              <a:spcBef>
                <a:spcPts val="1200"/>
              </a:spcBef>
              <a:spcAft>
                <a:spcPts val="600"/>
              </a:spcAft>
              <a:buClr>
                <a:srgbClr val="FF0000"/>
              </a:buClr>
            </a:pPr>
            <a:r>
              <a:rPr lang="en-US" smtClean="0">
                <a:latin typeface="Comic Sans MS" pitchFamily="66" charset="0"/>
              </a:rPr>
              <a:t>a 1/E spectrum in the intermediate energy range</a:t>
            </a:r>
          </a:p>
          <a:p>
            <a:pPr lvl="1" eaLnBrk="1" hangingPunct="1">
              <a:spcBef>
                <a:spcPts val="1200"/>
              </a:spcBef>
              <a:spcAft>
                <a:spcPts val="600"/>
              </a:spcAft>
              <a:buClr>
                <a:srgbClr val="FF0000"/>
              </a:buClr>
            </a:pPr>
            <a:r>
              <a:rPr lang="en-US" smtClean="0">
                <a:latin typeface="Comic Sans MS" pitchFamily="66" charset="0"/>
              </a:rPr>
              <a:t> a fission spectrum</a:t>
            </a:r>
          </a:p>
          <a:p>
            <a:pPr lvl="1" eaLnBrk="1" hangingPunct="1">
              <a:spcBef>
                <a:spcPts val="1200"/>
              </a:spcBef>
              <a:spcAft>
                <a:spcPts val="600"/>
              </a:spcAft>
              <a:buClr>
                <a:srgbClr val="FF0000"/>
              </a:buClr>
            </a:pPr>
            <a:r>
              <a:rPr lang="en-US" smtClean="0">
                <a:latin typeface="Comic Sans MS" pitchFamily="66" charset="0"/>
              </a:rPr>
              <a:t>again a 1/E spectrum</a:t>
            </a:r>
          </a:p>
          <a:p>
            <a:pPr eaLnBrk="1" hangingPunct="1">
              <a:spcBef>
                <a:spcPts val="600"/>
              </a:spcBef>
              <a:buClr>
                <a:srgbClr val="FF0000"/>
              </a:buClr>
              <a:buFont typeface="Wingdings" pitchFamily="2" charset="2"/>
              <a:buNone/>
            </a:pPr>
            <a:r>
              <a:rPr lang="en-US" smtClean="0">
                <a:latin typeface="Comic Sans MS" pitchFamily="66" charset="0"/>
              </a:rPr>
              <a:t>But it is important to realize that the groups in the present library </a:t>
            </a:r>
          </a:p>
          <a:p>
            <a:pPr eaLnBrk="1" hangingPunct="1">
              <a:spcBef>
                <a:spcPts val="600"/>
              </a:spcBef>
              <a:buClr>
                <a:srgbClr val="FF0000"/>
              </a:buClr>
              <a:buFont typeface="Wingdings" pitchFamily="2" charset="2"/>
              <a:buNone/>
            </a:pPr>
            <a:r>
              <a:rPr lang="en-US" smtClean="0">
                <a:latin typeface="Comic Sans MS" pitchFamily="66" charset="0"/>
              </a:rPr>
              <a:t>are very narrow! Therefore the energy weighting is not very </a:t>
            </a:r>
          </a:p>
          <a:p>
            <a:pPr eaLnBrk="1" hangingPunct="1">
              <a:spcBef>
                <a:spcPts val="600"/>
              </a:spcBef>
              <a:buClr>
                <a:srgbClr val="FF0000"/>
              </a:buClr>
              <a:buFont typeface="Wingdings" pitchFamily="2" charset="2"/>
              <a:buNone/>
            </a:pPr>
            <a:r>
              <a:rPr lang="en-US" smtClean="0">
                <a:latin typeface="Comic Sans MS" pitchFamily="66" charset="0"/>
              </a:rPr>
              <a:t>important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smtClean="0"/>
              <a:t>Gamma generation</a:t>
            </a:r>
          </a:p>
        </p:txBody>
      </p:sp>
      <p:sp>
        <p:nvSpPr>
          <p:cNvPr id="17411" name="Rectangle 3"/>
          <p:cNvSpPr>
            <a:spLocks noGrp="1" noChangeArrowheads="1"/>
          </p:cNvSpPr>
          <p:nvPr>
            <p:ph idx="1"/>
          </p:nvPr>
        </p:nvSpPr>
        <p:spPr/>
        <p:txBody>
          <a:bodyPr/>
          <a:lstStyle/>
          <a:p>
            <a:pPr eaLnBrk="1" hangingPunct="1"/>
            <a:r>
              <a:rPr lang="en-US" sz="1800" dirty="0" smtClean="0">
                <a:latin typeface="Comic Sans MS" pitchFamily="66" charset="0"/>
              </a:rPr>
              <a:t>Gamma generation from (</a:t>
            </a:r>
            <a:r>
              <a:rPr lang="en-US" sz="1800" dirty="0" err="1" smtClean="0">
                <a:latin typeface="Comic Sans MS" pitchFamily="66" charset="0"/>
              </a:rPr>
              <a:t>n,x</a:t>
            </a:r>
            <a:r>
              <a:rPr lang="en-US" sz="1800" b="1" dirty="0" smtClean="0">
                <a:latin typeface="Comic Sans MS" pitchFamily="66" charset="0"/>
                <a:sym typeface="Symbol" pitchFamily="18" charset="2"/>
              </a:rPr>
              <a:t></a:t>
            </a:r>
            <a:r>
              <a:rPr lang="en-US" sz="1800" dirty="0" smtClean="0">
                <a:latin typeface="Comic Sans MS" pitchFamily="66" charset="0"/>
                <a:sym typeface="Symbol" pitchFamily="18" charset="2"/>
              </a:rPr>
              <a:t>) reactions </a:t>
            </a:r>
            <a:r>
              <a:rPr lang="en-US" sz="1800" dirty="0" smtClean="0">
                <a:latin typeface="Comic Sans MS" pitchFamily="66" charset="0"/>
              </a:rPr>
              <a:t>is possible only for those elements for which data are available in the evaluated nuclear data files (see manual for a complete list)</a:t>
            </a:r>
          </a:p>
          <a:p>
            <a:pPr eaLnBrk="1" hangingPunct="1"/>
            <a:r>
              <a:rPr lang="en-US" sz="1800" dirty="0" smtClean="0">
                <a:latin typeface="Comic Sans MS" pitchFamily="66" charset="0"/>
              </a:rPr>
              <a:t>Gamma generation is performed by a </a:t>
            </a:r>
            <a:r>
              <a:rPr lang="en-US" sz="1800" dirty="0" err="1" smtClean="0">
                <a:latin typeface="Comic Sans MS" pitchFamily="66" charset="0"/>
              </a:rPr>
              <a:t>multigroup</a:t>
            </a:r>
            <a:r>
              <a:rPr lang="en-US" sz="1800" dirty="0" smtClean="0">
                <a:latin typeface="Comic Sans MS" pitchFamily="66" charset="0"/>
              </a:rPr>
              <a:t> scheme as well</a:t>
            </a:r>
          </a:p>
          <a:p>
            <a:pPr eaLnBrk="1" hangingPunct="1"/>
            <a:r>
              <a:rPr lang="en-US" sz="1800" dirty="0" smtClean="0">
                <a:latin typeface="Comic Sans MS" pitchFamily="66" charset="0"/>
              </a:rPr>
              <a:t>Number of gamma groups: 42</a:t>
            </a:r>
          </a:p>
          <a:p>
            <a:pPr lvl="1" eaLnBrk="1" hangingPunct="1">
              <a:buClr>
                <a:srgbClr val="FF0000"/>
              </a:buClr>
            </a:pPr>
            <a:r>
              <a:rPr lang="en-US" dirty="0" smtClean="0">
                <a:latin typeface="Comic Sans MS" pitchFamily="66" charset="0"/>
              </a:rPr>
              <a:t>NB number of </a:t>
            </a:r>
            <a:r>
              <a:rPr lang="en-US" b="1" dirty="0" smtClean="0">
                <a:latin typeface="Comic Sans MS" pitchFamily="66" charset="0"/>
                <a:sym typeface="Symbol" pitchFamily="18" charset="2"/>
              </a:rPr>
              <a:t></a:t>
            </a:r>
            <a:r>
              <a:rPr lang="en-US" dirty="0" smtClean="0">
                <a:latin typeface="Comic Sans MS" pitchFamily="66" charset="0"/>
                <a:sym typeface="Symbol" pitchFamily="18" charset="2"/>
              </a:rPr>
              <a:t> g</a:t>
            </a:r>
            <a:r>
              <a:rPr lang="en-US" dirty="0" smtClean="0">
                <a:latin typeface="Comic Sans MS" pitchFamily="66" charset="0"/>
              </a:rPr>
              <a:t>roups different from number of neutron groups!</a:t>
            </a:r>
          </a:p>
          <a:p>
            <a:pPr eaLnBrk="1" hangingPunct="1"/>
            <a:r>
              <a:rPr lang="en-US" sz="1800" dirty="0" smtClean="0">
                <a:latin typeface="Comic Sans MS" pitchFamily="66" charset="0"/>
              </a:rPr>
              <a:t>Energy range: 1keV - 50 </a:t>
            </a:r>
            <a:r>
              <a:rPr lang="en-US" sz="1800" dirty="0" err="1" smtClean="0">
                <a:latin typeface="Comic Sans MS" pitchFamily="66" charset="0"/>
              </a:rPr>
              <a:t>MeV</a:t>
            </a:r>
            <a:endParaRPr lang="en-US" sz="1800" dirty="0" smtClean="0">
              <a:latin typeface="Comic Sans MS" pitchFamily="66" charset="0"/>
            </a:endParaRPr>
          </a:p>
          <a:p>
            <a:pPr lvl="1" eaLnBrk="1" hangingPunct="1">
              <a:buClr>
                <a:srgbClr val="FF0000"/>
              </a:buClr>
            </a:pPr>
            <a:r>
              <a:rPr lang="en-US" dirty="0" smtClean="0">
                <a:latin typeface="Comic Sans MS" pitchFamily="66" charset="0"/>
              </a:rPr>
              <a:t>NB </a:t>
            </a:r>
            <a:r>
              <a:rPr lang="en-US" b="1" dirty="0" smtClean="0">
                <a:latin typeface="Comic Sans MS" pitchFamily="66" charset="0"/>
                <a:sym typeface="Symbol" pitchFamily="18" charset="2"/>
              </a:rPr>
              <a:t></a:t>
            </a:r>
            <a:r>
              <a:rPr lang="en-US" dirty="0" smtClean="0">
                <a:latin typeface="Comic Sans MS" pitchFamily="66" charset="0"/>
                <a:sym typeface="Symbol" pitchFamily="18" charset="2"/>
              </a:rPr>
              <a:t> </a:t>
            </a:r>
            <a:r>
              <a:rPr lang="en-US" dirty="0" smtClean="0">
                <a:latin typeface="Comic Sans MS" pitchFamily="66" charset="0"/>
              </a:rPr>
              <a:t>energy range different from neutron energy range!</a:t>
            </a:r>
          </a:p>
          <a:p>
            <a:pPr eaLnBrk="1" hangingPunct="1"/>
            <a:r>
              <a:rPr lang="en-US" sz="1800" dirty="0" smtClean="0">
                <a:latin typeface="Comic Sans MS" pitchFamily="66" charset="0"/>
              </a:rPr>
              <a:t>The actual energy of the generated photon is sampled randomly in the energy interval corresponding to its gamma group</a:t>
            </a:r>
          </a:p>
          <a:p>
            <a:pPr eaLnBrk="1" hangingPunct="1"/>
            <a:r>
              <a:rPr lang="en-US" sz="1800" dirty="0" smtClean="0">
                <a:latin typeface="Comic Sans MS" pitchFamily="66" charset="0"/>
              </a:rPr>
              <a:t>Exception: 2.2 </a:t>
            </a:r>
            <a:r>
              <a:rPr lang="en-US" sz="1800" dirty="0" err="1" smtClean="0">
                <a:latin typeface="Comic Sans MS" pitchFamily="66" charset="0"/>
              </a:rPr>
              <a:t>MeV</a:t>
            </a:r>
            <a:r>
              <a:rPr lang="en-US" sz="1800" dirty="0" smtClean="0">
                <a:latin typeface="Comic Sans MS" pitchFamily="66" charset="0"/>
              </a:rPr>
              <a:t> from H(n,</a:t>
            </a:r>
            <a:r>
              <a:rPr lang="en-US" sz="1800" b="1" dirty="0" smtClean="0">
                <a:latin typeface="Comic Sans MS" pitchFamily="66" charset="0"/>
                <a:sym typeface="Symbol" pitchFamily="18" charset="2"/>
              </a:rPr>
              <a:t></a:t>
            </a:r>
            <a:r>
              <a:rPr lang="en-US" sz="1800" dirty="0" smtClean="0">
                <a:latin typeface="Comic Sans MS" pitchFamily="66" charset="0"/>
                <a:sym typeface="Symbol" pitchFamily="18" charset="2"/>
              </a:rPr>
              <a:t>)</a:t>
            </a:r>
            <a:r>
              <a:rPr lang="en-US" sz="1800" b="1" baseline="30000" dirty="0" smtClean="0">
                <a:latin typeface="Comic Sans MS" pitchFamily="66" charset="0"/>
                <a:sym typeface="Symbol" pitchFamily="18" charset="2"/>
              </a:rPr>
              <a:t>2</a:t>
            </a:r>
            <a:r>
              <a:rPr lang="en-US" sz="1800" dirty="0" smtClean="0">
                <a:latin typeface="Comic Sans MS" pitchFamily="66" charset="0"/>
                <a:sym typeface="Symbol" pitchFamily="18" charset="2"/>
              </a:rPr>
              <a:t>H reaction</a:t>
            </a:r>
            <a:r>
              <a:rPr lang="en-US" sz="1800" dirty="0" smtClean="0">
                <a:latin typeface="Comic Sans MS" pitchFamily="66" charset="0"/>
              </a:rPr>
              <a:t>, 478 </a:t>
            </a:r>
            <a:r>
              <a:rPr lang="en-US" sz="1800" dirty="0" err="1" smtClean="0">
                <a:latin typeface="Comic Sans MS" pitchFamily="66" charset="0"/>
              </a:rPr>
              <a:t>keV</a:t>
            </a:r>
            <a:r>
              <a:rPr lang="en-US" sz="1800" dirty="0" smtClean="0">
                <a:latin typeface="Comic Sans MS" pitchFamily="66" charset="0"/>
              </a:rPr>
              <a:t> photon from     </a:t>
            </a:r>
            <a:r>
              <a:rPr lang="en-US" sz="1800" b="1" baseline="30000" dirty="0" smtClean="0">
                <a:latin typeface="Comic Sans MS" pitchFamily="66" charset="0"/>
              </a:rPr>
              <a:t>10</a:t>
            </a:r>
            <a:r>
              <a:rPr lang="en-US" sz="1800" dirty="0" smtClean="0">
                <a:latin typeface="Comic Sans MS" pitchFamily="66" charset="0"/>
              </a:rPr>
              <a:t>B(n,</a:t>
            </a:r>
            <a:r>
              <a:rPr lang="en-US" sz="1800" dirty="0" smtClean="0">
                <a:latin typeface="Comic Sans MS" pitchFamily="66" charset="0"/>
                <a:sym typeface="Symbol" pitchFamily="18" charset="2"/>
              </a:rPr>
              <a:t> </a:t>
            </a:r>
            <a:r>
              <a:rPr lang="en-US" sz="1800" b="1" dirty="0" smtClean="0">
                <a:latin typeface="Comic Sans MS" pitchFamily="66" charset="0"/>
                <a:sym typeface="Symbol" pitchFamily="18" charset="2"/>
              </a:rPr>
              <a:t></a:t>
            </a:r>
            <a:r>
              <a:rPr lang="en-US" sz="1800" b="1" dirty="0" smtClean="0">
                <a:latin typeface="Symbol" pitchFamily="18" charset="2"/>
                <a:sym typeface="Symbol" pitchFamily="18" charset="2"/>
              </a:rPr>
              <a:t>g</a:t>
            </a:r>
            <a:r>
              <a:rPr lang="en-US" sz="1800" dirty="0" smtClean="0">
                <a:latin typeface="Comic Sans MS" pitchFamily="66" charset="0"/>
                <a:sym typeface="Symbol" pitchFamily="18" charset="2"/>
              </a:rPr>
              <a:t>)</a:t>
            </a:r>
            <a:r>
              <a:rPr lang="en-US" sz="1800" dirty="0" smtClean="0">
                <a:latin typeface="Comic Sans MS" pitchFamily="66" charset="0"/>
                <a:cs typeface="Tahoma" pitchFamily="34" charset="0"/>
                <a:sym typeface="Symbol" pitchFamily="18" charset="2"/>
              </a:rPr>
              <a:t> and gamma cascades from </a:t>
            </a:r>
            <a:r>
              <a:rPr lang="en-US" sz="1800" dirty="0" err="1" smtClean="0">
                <a:latin typeface="Comic Sans MS" pitchFamily="66" charset="0"/>
                <a:cs typeface="Tahoma" pitchFamily="34" charset="0"/>
                <a:sym typeface="Symbol" pitchFamily="18" charset="2"/>
              </a:rPr>
              <a:t>Cd</a:t>
            </a:r>
            <a:r>
              <a:rPr lang="en-US" sz="1800" dirty="0" smtClean="0">
                <a:latin typeface="Comic Sans MS" pitchFamily="66" charset="0"/>
                <a:cs typeface="Tahoma" pitchFamily="34" charset="0"/>
                <a:sym typeface="Symbol" pitchFamily="18" charset="2"/>
              </a:rPr>
              <a:t>(n,</a:t>
            </a:r>
            <a:r>
              <a:rPr lang="el-GR" sz="1800" b="1" dirty="0" smtClean="0">
                <a:latin typeface="Comic Sans MS" pitchFamily="66" charset="0"/>
                <a:cs typeface="Tahoma" pitchFamily="34" charset="0"/>
                <a:sym typeface="Symbol" pitchFamily="18" charset="2"/>
              </a:rPr>
              <a:t></a:t>
            </a:r>
            <a:r>
              <a:rPr lang="en-US" sz="1800" dirty="0" smtClean="0">
                <a:latin typeface="Comic Sans MS" pitchFamily="66" charset="0"/>
                <a:cs typeface="Tahoma" pitchFamily="34" charset="0"/>
                <a:sym typeface="Symbol" pitchFamily="18" charset="2"/>
              </a:rPr>
              <a:t>) and </a:t>
            </a:r>
            <a:r>
              <a:rPr lang="en-US" sz="1800" dirty="0" err="1" smtClean="0">
                <a:latin typeface="Comic Sans MS" pitchFamily="66" charset="0"/>
                <a:cs typeface="Tahoma" pitchFamily="34" charset="0"/>
                <a:sym typeface="Symbol" pitchFamily="18" charset="2"/>
              </a:rPr>
              <a:t>Xe</a:t>
            </a:r>
            <a:r>
              <a:rPr lang="en-US" sz="1800" dirty="0" smtClean="0">
                <a:latin typeface="Comic Sans MS" pitchFamily="66" charset="0"/>
                <a:cs typeface="Tahoma" pitchFamily="34" charset="0"/>
                <a:sym typeface="Symbol" pitchFamily="18" charset="2"/>
              </a:rPr>
              <a:t>(n,</a:t>
            </a:r>
            <a:r>
              <a:rPr lang="el-GR" sz="1800" b="1" dirty="0" smtClean="0">
                <a:latin typeface="Comic Sans MS" pitchFamily="66" charset="0"/>
                <a:cs typeface="Tahoma" pitchFamily="34" charset="0"/>
                <a:sym typeface="Symbol" pitchFamily="18" charset="2"/>
              </a:rPr>
              <a:t></a:t>
            </a:r>
            <a:r>
              <a:rPr lang="en-US" sz="1800" dirty="0" smtClean="0">
                <a:latin typeface="Comic Sans MS" pitchFamily="66" charset="0"/>
                <a:cs typeface="Tahoma" pitchFamily="34" charset="0"/>
                <a:sym typeface="Symbol" pitchFamily="18" charset="2"/>
              </a:rPr>
              <a:t>)</a:t>
            </a:r>
            <a:endParaRPr lang="el-GR" sz="1800" dirty="0" smtClean="0">
              <a:latin typeface="Comic Sans MS" pitchFamily="66" charset="0"/>
              <a:cs typeface="Tahoma" pitchFamily="34" charset="0"/>
              <a:sym typeface="Symbol" pitchFamily="18" charset="2"/>
            </a:endParaRPr>
          </a:p>
          <a:p>
            <a:pPr eaLnBrk="1" hangingPunct="1"/>
            <a:r>
              <a:rPr lang="en-US" sz="1800" dirty="0" smtClean="0">
                <a:latin typeface="Comic Sans MS" pitchFamily="66" charset="0"/>
              </a:rPr>
              <a:t>Capture gammas as well as gammas from inelastic reactions like (</a:t>
            </a:r>
            <a:r>
              <a:rPr lang="en-US" sz="1800" dirty="0" err="1" smtClean="0">
                <a:latin typeface="Comic Sans MS" pitchFamily="66" charset="0"/>
              </a:rPr>
              <a:t>n,n</a:t>
            </a:r>
            <a:r>
              <a:rPr lang="en-US" sz="1800" dirty="0" smtClean="0">
                <a:latin typeface="Comic Sans MS" pitchFamily="66" charset="0"/>
              </a:rPr>
              <a:t>’) are included</a:t>
            </a:r>
          </a:p>
          <a:p>
            <a:pPr eaLnBrk="1" hangingPunct="1"/>
            <a:r>
              <a:rPr lang="en-US" sz="1800" dirty="0" smtClean="0">
                <a:latin typeface="Comic Sans MS" pitchFamily="66" charset="0"/>
              </a:rPr>
              <a:t>The neutron library only creates gammas, the transport is done by the EMF module (like all other gammas in FLUKA)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smtClean="0"/>
              <a:t>Energy deposition</a:t>
            </a:r>
          </a:p>
        </p:txBody>
      </p:sp>
      <p:sp>
        <p:nvSpPr>
          <p:cNvPr id="18435" name="Rectangle 3"/>
          <p:cNvSpPr>
            <a:spLocks noGrp="1" noChangeArrowheads="1"/>
          </p:cNvSpPr>
          <p:nvPr>
            <p:ph idx="1"/>
          </p:nvPr>
        </p:nvSpPr>
        <p:spPr>
          <a:xfrm>
            <a:off x="609600" y="1598613"/>
            <a:ext cx="7924800" cy="3956050"/>
          </a:xfrm>
        </p:spPr>
        <p:txBody>
          <a:bodyPr/>
          <a:lstStyle/>
          <a:p>
            <a:pPr eaLnBrk="1" hangingPunct="1">
              <a:spcBef>
                <a:spcPts val="1200"/>
              </a:spcBef>
              <a:spcAft>
                <a:spcPts val="600"/>
              </a:spcAft>
            </a:pPr>
            <a:r>
              <a:rPr lang="en-US" smtClean="0">
                <a:latin typeface="Comic Sans MS" pitchFamily="66" charset="0"/>
              </a:rPr>
              <a:t>Energy deposition by neutrons below 20 MeV is estimated by means of </a:t>
            </a:r>
            <a:r>
              <a:rPr lang="en-US" smtClean="0">
                <a:solidFill>
                  <a:srgbClr val="CC00CC"/>
                </a:solidFill>
                <a:latin typeface="Comic Sans MS" pitchFamily="66" charset="0"/>
              </a:rPr>
              <a:t>kerma factors</a:t>
            </a:r>
          </a:p>
          <a:p>
            <a:pPr eaLnBrk="1" hangingPunct="1">
              <a:spcBef>
                <a:spcPts val="1200"/>
              </a:spcBef>
              <a:spcAft>
                <a:spcPts val="600"/>
              </a:spcAft>
            </a:pPr>
            <a:r>
              <a:rPr lang="en-US" smtClean="0">
                <a:latin typeface="Comic Sans MS" pitchFamily="66" charset="0"/>
              </a:rPr>
              <a:t>For some materials with gamma production the kerma values of some groups (mainly at high energies) are problematic</a:t>
            </a:r>
            <a:br>
              <a:rPr lang="en-US" smtClean="0">
                <a:latin typeface="Comic Sans MS" pitchFamily="66" charset="0"/>
              </a:rPr>
            </a:br>
            <a:r>
              <a:rPr lang="en-US" smtClean="0">
                <a:latin typeface="Comic Sans MS" pitchFamily="66" charset="0"/>
              </a:rPr>
              <a:t>(see manual). The reason is inconsistent data in the evaluated data files. Effort was addressed to apply corrections to improve the situation but there are still some materials with problematic kermas.</a:t>
            </a:r>
          </a:p>
          <a:p>
            <a:pPr eaLnBrk="1" hangingPunct="1">
              <a:spcBef>
                <a:spcPts val="1200"/>
              </a:spcBef>
              <a:spcAft>
                <a:spcPts val="600"/>
              </a:spcAft>
            </a:pPr>
            <a:r>
              <a:rPr lang="en-US" smtClean="0">
                <a:latin typeface="Comic Sans MS" pitchFamily="66" charset="0"/>
              </a:rPr>
              <a:t>The user should check carefully the results of simulations with these materials. However, the effect should vanish in a typical simulation.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200" smtClean="0"/>
              <a:t>Secondary and Fission Neutrons</a:t>
            </a:r>
          </a:p>
        </p:txBody>
      </p:sp>
      <p:sp>
        <p:nvSpPr>
          <p:cNvPr id="19459" name="Rectangle 3"/>
          <p:cNvSpPr>
            <a:spLocks noGrp="1" noChangeArrowheads="1"/>
          </p:cNvSpPr>
          <p:nvPr>
            <p:ph idx="1"/>
          </p:nvPr>
        </p:nvSpPr>
        <p:spPr/>
        <p:txBody>
          <a:bodyPr/>
          <a:lstStyle/>
          <a:p>
            <a:pPr eaLnBrk="1" hangingPunct="1">
              <a:spcBef>
                <a:spcPts val="1200"/>
              </a:spcBef>
            </a:pPr>
            <a:r>
              <a:rPr lang="en-US" sz="1800" smtClean="0">
                <a:latin typeface="Comic Sans MS" pitchFamily="66" charset="0"/>
              </a:rPr>
              <a:t>Neutrons from (n,xn) reactions are taken into account implicitly by a group-dependent </a:t>
            </a:r>
            <a:r>
              <a:rPr lang="en-US" sz="1800" smtClean="0">
                <a:solidFill>
                  <a:srgbClr val="CC00CC"/>
                </a:solidFill>
                <a:latin typeface="Comic Sans MS" pitchFamily="66" charset="0"/>
              </a:rPr>
              <a:t>non-absorption probability, </a:t>
            </a:r>
            <a:r>
              <a:rPr lang="en-US" sz="1800" smtClean="0">
                <a:latin typeface="Comic Sans MS" pitchFamily="66" charset="0"/>
              </a:rPr>
              <a:t>i.e.</a:t>
            </a:r>
            <a:r>
              <a:rPr lang="en-US" sz="1800" b="1" smtClean="0">
                <a:latin typeface="Comic Sans MS" pitchFamily="66" charset="0"/>
              </a:rPr>
              <a:t> </a:t>
            </a:r>
            <a:r>
              <a:rPr lang="en-US" sz="1800" smtClean="0">
                <a:latin typeface="Comic Sans MS" pitchFamily="66" charset="0"/>
              </a:rPr>
              <a:t>a factor by which the weight of a neutron is multiplied after a collision</a:t>
            </a:r>
          </a:p>
          <a:p>
            <a:pPr eaLnBrk="1" hangingPunct="1">
              <a:spcBef>
                <a:spcPts val="1200"/>
              </a:spcBef>
            </a:pPr>
            <a:r>
              <a:rPr lang="en-US" sz="1800" smtClean="0">
                <a:latin typeface="Comic Sans MS" pitchFamily="66" charset="0"/>
              </a:rPr>
              <a:t>If the only possible processes are scattering and capture the non-absorption probability is smaller than 1. If also (n,2n) is possible, the factor is bigger than 1</a:t>
            </a:r>
          </a:p>
          <a:p>
            <a:pPr eaLnBrk="1" hangingPunct="1">
              <a:spcBef>
                <a:spcPts val="1200"/>
              </a:spcBef>
            </a:pPr>
            <a:r>
              <a:rPr lang="en-US" sz="1800" smtClean="0">
                <a:solidFill>
                  <a:srgbClr val="008000"/>
                </a:solidFill>
                <a:latin typeface="Comic Sans MS" pitchFamily="66" charset="0"/>
              </a:rPr>
              <a:t>Fission neutrons </a:t>
            </a:r>
            <a:r>
              <a:rPr lang="en-US" sz="1800" smtClean="0">
                <a:latin typeface="Comic Sans MS" pitchFamily="66" charset="0"/>
              </a:rPr>
              <a:t>are treated separately by a group-dependent fission probability</a:t>
            </a:r>
          </a:p>
          <a:p>
            <a:pPr eaLnBrk="1" hangingPunct="1">
              <a:spcBef>
                <a:spcPts val="1200"/>
              </a:spcBef>
            </a:pPr>
            <a:r>
              <a:rPr lang="en-US" sz="1800" smtClean="0">
                <a:latin typeface="Comic Sans MS" pitchFamily="66" charset="0"/>
              </a:rPr>
              <a:t>Fission neutrons are emitted isotropically with an energy sampled from a fission spectrum appropriate for the isotope and neutron energy</a:t>
            </a:r>
          </a:p>
          <a:p>
            <a:pPr eaLnBrk="1" hangingPunct="1">
              <a:spcBef>
                <a:spcPts val="1200"/>
              </a:spcBef>
            </a:pPr>
            <a:r>
              <a:rPr lang="en-US" sz="1800" smtClean="0">
                <a:latin typeface="Comic Sans MS" pitchFamily="66" charset="0"/>
              </a:rPr>
              <a:t>The fission neutron multiplicity was obtained separately from the evaluated data files </a:t>
            </a:r>
          </a:p>
          <a:p>
            <a:pPr eaLnBrk="1" hangingPunct="1">
              <a:spcBef>
                <a:spcPts val="1200"/>
              </a:spcBef>
            </a:pPr>
            <a:r>
              <a:rPr lang="en-US" sz="1800" smtClean="0">
                <a:latin typeface="Comic Sans MS" pitchFamily="66" charset="0"/>
              </a:rPr>
              <a:t>The fission fragments are not transported, their energy is deposited at the spot </a:t>
            </a:r>
          </a:p>
          <a:p>
            <a:pPr eaLnBrk="1" hangingPunct="1">
              <a:lnSpc>
                <a:spcPct val="90000"/>
              </a:lnSpc>
            </a:pPr>
            <a:endParaRPr lang="en-US" smtClean="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smtClean="0"/>
              <a:t>Charged particle generation</a:t>
            </a:r>
          </a:p>
        </p:txBody>
      </p:sp>
      <p:sp>
        <p:nvSpPr>
          <p:cNvPr id="20483" name="Rectangle 3"/>
          <p:cNvSpPr>
            <a:spLocks noGrp="1" noChangeArrowheads="1"/>
          </p:cNvSpPr>
          <p:nvPr>
            <p:ph idx="1"/>
          </p:nvPr>
        </p:nvSpPr>
        <p:spPr>
          <a:xfrm>
            <a:off x="609600" y="1379835"/>
            <a:ext cx="7924800" cy="3956050"/>
          </a:xfrm>
        </p:spPr>
        <p:txBody>
          <a:bodyPr/>
          <a:lstStyle/>
          <a:p>
            <a:pPr eaLnBrk="1" hangingPunct="1">
              <a:spcBef>
                <a:spcPts val="1800"/>
              </a:spcBef>
              <a:spcAft>
                <a:spcPts val="600"/>
              </a:spcAft>
            </a:pPr>
            <a:r>
              <a:rPr lang="en-US" sz="1800" dirty="0" smtClean="0">
                <a:solidFill>
                  <a:srgbClr val="CC00CC"/>
                </a:solidFill>
                <a:latin typeface="Comic Sans MS" pitchFamily="66" charset="0"/>
              </a:rPr>
              <a:t>Recoil protons </a:t>
            </a:r>
            <a:r>
              <a:rPr lang="en-US" sz="1800" dirty="0" smtClean="0">
                <a:latin typeface="Comic Sans MS" pitchFamily="66" charset="0"/>
              </a:rPr>
              <a:t>from hydrogen and </a:t>
            </a:r>
            <a:r>
              <a:rPr lang="en-US" sz="1800" dirty="0" smtClean="0">
                <a:solidFill>
                  <a:srgbClr val="CC00CC"/>
                </a:solidFill>
                <a:latin typeface="Comic Sans MS" pitchFamily="66" charset="0"/>
              </a:rPr>
              <a:t>protons from </a:t>
            </a:r>
            <a:r>
              <a:rPr lang="en-US" sz="1800" b="1" baseline="30000" dirty="0" smtClean="0">
                <a:solidFill>
                  <a:srgbClr val="CC00CC"/>
                </a:solidFill>
                <a:latin typeface="Comic Sans MS" pitchFamily="66" charset="0"/>
              </a:rPr>
              <a:t>14</a:t>
            </a:r>
            <a:r>
              <a:rPr lang="en-US" sz="1800" dirty="0" smtClean="0">
                <a:solidFill>
                  <a:srgbClr val="CC00CC"/>
                </a:solidFill>
                <a:latin typeface="Comic Sans MS" pitchFamily="66" charset="0"/>
              </a:rPr>
              <a:t>N(</a:t>
            </a:r>
            <a:r>
              <a:rPr lang="en-US" sz="1800" dirty="0" err="1" smtClean="0">
                <a:solidFill>
                  <a:srgbClr val="CC00CC"/>
                </a:solidFill>
                <a:latin typeface="Comic Sans MS" pitchFamily="66" charset="0"/>
              </a:rPr>
              <a:t>n,p</a:t>
            </a:r>
            <a:r>
              <a:rPr lang="en-US" sz="1800" dirty="0" smtClean="0">
                <a:solidFill>
                  <a:srgbClr val="CC00CC"/>
                </a:solidFill>
                <a:latin typeface="Comic Sans MS" pitchFamily="66" charset="0"/>
              </a:rPr>
              <a:t>) </a:t>
            </a:r>
            <a:r>
              <a:rPr lang="en-US" sz="1800" dirty="0" smtClean="0">
                <a:latin typeface="Comic Sans MS" pitchFamily="66" charset="0"/>
              </a:rPr>
              <a:t>are produced and transported explicitly (i.e. like other protons)</a:t>
            </a:r>
          </a:p>
          <a:p>
            <a:pPr eaLnBrk="1" hangingPunct="1">
              <a:spcBef>
                <a:spcPts val="1800"/>
              </a:spcBef>
              <a:spcAft>
                <a:spcPts val="600"/>
              </a:spcAft>
            </a:pPr>
            <a:r>
              <a:rPr lang="en-US" sz="1800" dirty="0" smtClean="0">
                <a:latin typeface="Comic Sans MS" pitchFamily="66" charset="0"/>
              </a:rPr>
              <a:t>That means that detailed kinematics of elastic scattering, continuous energy loss with energy straggling, delta ray production, multiple and single scattering, are all taken into account</a:t>
            </a:r>
          </a:p>
          <a:p>
            <a:pPr eaLnBrk="1" hangingPunct="1">
              <a:spcBef>
                <a:spcPts val="1800"/>
              </a:spcBef>
              <a:spcAft>
                <a:spcPts val="600"/>
              </a:spcAft>
            </a:pPr>
            <a:r>
              <a:rPr lang="en-US" sz="1800" dirty="0" smtClean="0">
                <a:latin typeface="Comic Sans MS" pitchFamily="66" charset="0"/>
              </a:rPr>
              <a:t>If </a:t>
            </a:r>
            <a:r>
              <a:rPr lang="en-US" sz="1800" dirty="0" smtClean="0">
                <a:solidFill>
                  <a:srgbClr val="C00000"/>
                </a:solidFill>
                <a:latin typeface="Comic Sans MS" pitchFamily="66" charset="0"/>
              </a:rPr>
              <a:t>point-wise transport</a:t>
            </a:r>
            <a:r>
              <a:rPr lang="en-US" sz="1800" dirty="0" smtClean="0">
                <a:latin typeface="Comic Sans MS" pitchFamily="66" charset="0"/>
              </a:rPr>
              <a:t> has been requested, </a:t>
            </a:r>
            <a:r>
              <a:rPr lang="en-US" sz="1800" b="1" dirty="0" smtClean="0">
                <a:solidFill>
                  <a:srgbClr val="008000"/>
                </a:solidFill>
                <a:latin typeface="Comic Sans MS" pitchFamily="66" charset="0"/>
                <a:sym typeface="Symbol" pitchFamily="18" charset="2"/>
              </a:rPr>
              <a:t></a:t>
            </a:r>
            <a:r>
              <a:rPr lang="en-US" sz="1800" dirty="0" smtClean="0">
                <a:solidFill>
                  <a:srgbClr val="008000"/>
                </a:solidFill>
                <a:latin typeface="Comic Sans MS" pitchFamily="66" charset="0"/>
              </a:rPr>
              <a:t> and </a:t>
            </a:r>
            <a:r>
              <a:rPr lang="en-US" sz="1800" b="1" baseline="30000" dirty="0" smtClean="0">
                <a:solidFill>
                  <a:srgbClr val="008000"/>
                </a:solidFill>
                <a:latin typeface="Comic Sans MS" pitchFamily="66" charset="0"/>
              </a:rPr>
              <a:t>3</a:t>
            </a:r>
            <a:r>
              <a:rPr lang="en-US" sz="1800" dirty="0" smtClean="0">
                <a:solidFill>
                  <a:srgbClr val="008000"/>
                </a:solidFill>
                <a:latin typeface="Comic Sans MS" pitchFamily="66" charset="0"/>
              </a:rPr>
              <a:t>H fragments from neutron capture in </a:t>
            </a:r>
            <a:r>
              <a:rPr lang="en-US" sz="1800" b="1" baseline="30000" dirty="0" smtClean="0">
                <a:solidFill>
                  <a:srgbClr val="008000"/>
                </a:solidFill>
                <a:latin typeface="Comic Sans MS" pitchFamily="66" charset="0"/>
              </a:rPr>
              <a:t>6</a:t>
            </a:r>
            <a:r>
              <a:rPr lang="en-US" sz="1800" dirty="0" smtClean="0">
                <a:solidFill>
                  <a:srgbClr val="008000"/>
                </a:solidFill>
                <a:latin typeface="Comic Sans MS" pitchFamily="66" charset="0"/>
              </a:rPr>
              <a:t>Li and </a:t>
            </a:r>
            <a:r>
              <a:rPr lang="en-US" sz="1800" b="1" baseline="30000" dirty="0" smtClean="0">
                <a:solidFill>
                  <a:srgbClr val="008000"/>
                </a:solidFill>
                <a:latin typeface="Comic Sans MS" pitchFamily="66" charset="0"/>
              </a:rPr>
              <a:t>10</a:t>
            </a:r>
            <a:r>
              <a:rPr lang="en-US" sz="1800" dirty="0" smtClean="0">
                <a:solidFill>
                  <a:srgbClr val="008000"/>
                </a:solidFill>
                <a:latin typeface="Comic Sans MS" pitchFamily="66" charset="0"/>
              </a:rPr>
              <a:t>B</a:t>
            </a:r>
            <a:r>
              <a:rPr lang="en-US" sz="1800" dirty="0" smtClean="0">
                <a:latin typeface="Comic Sans MS" pitchFamily="66" charset="0"/>
              </a:rPr>
              <a:t> can also be transported explicitly</a:t>
            </a:r>
          </a:p>
          <a:p>
            <a:pPr eaLnBrk="1" hangingPunct="1">
              <a:spcBef>
                <a:spcPts val="0"/>
              </a:spcBef>
              <a:spcAft>
                <a:spcPts val="600"/>
              </a:spcAft>
              <a:buNone/>
            </a:pPr>
            <a:r>
              <a:rPr lang="en-US" sz="1800" dirty="0" smtClean="0">
                <a:latin typeface="Comic Sans MS" pitchFamily="66" charset="0"/>
              </a:rPr>
              <a:t>      Note that for this purpose you cannot use the cross sections of natural Li and B, but you must define a compound of </a:t>
            </a:r>
            <a:r>
              <a:rPr lang="en-US" sz="1800" b="1" baseline="30000" dirty="0" smtClean="0">
                <a:latin typeface="Comic Sans MS" pitchFamily="66" charset="0"/>
              </a:rPr>
              <a:t>6</a:t>
            </a:r>
            <a:r>
              <a:rPr lang="en-US" sz="1800" dirty="0" smtClean="0">
                <a:latin typeface="Comic Sans MS" pitchFamily="66" charset="0"/>
              </a:rPr>
              <a:t>Li and </a:t>
            </a:r>
            <a:r>
              <a:rPr lang="en-US" sz="1800" b="1" baseline="30000" dirty="0" smtClean="0">
                <a:latin typeface="Comic Sans MS" pitchFamily="66" charset="0"/>
              </a:rPr>
              <a:t>7</a:t>
            </a:r>
            <a:r>
              <a:rPr lang="en-US" sz="1800" dirty="0" smtClean="0">
                <a:latin typeface="Comic Sans MS" pitchFamily="66" charset="0"/>
              </a:rPr>
              <a:t>Li, or one of </a:t>
            </a:r>
            <a:r>
              <a:rPr lang="en-US" sz="1800" b="1" baseline="30000" dirty="0" smtClean="0">
                <a:latin typeface="Comic Sans MS" pitchFamily="66" charset="0"/>
              </a:rPr>
              <a:t>10</a:t>
            </a:r>
            <a:r>
              <a:rPr lang="en-US" sz="1800" dirty="0" smtClean="0">
                <a:latin typeface="Comic Sans MS" pitchFamily="66" charset="0"/>
              </a:rPr>
              <a:t>B and </a:t>
            </a:r>
            <a:r>
              <a:rPr lang="en-US" sz="1800" b="1" baseline="30000" dirty="0" smtClean="0">
                <a:latin typeface="Comic Sans MS" pitchFamily="66" charset="0"/>
              </a:rPr>
              <a:t>11</a:t>
            </a:r>
            <a:r>
              <a:rPr lang="en-US" sz="1800" dirty="0" smtClean="0">
                <a:latin typeface="Comic Sans MS" pitchFamily="66" charset="0"/>
              </a:rPr>
              <a:t>B</a:t>
            </a:r>
          </a:p>
          <a:p>
            <a:pPr eaLnBrk="1" hangingPunct="1">
              <a:spcBef>
                <a:spcPts val="1800"/>
              </a:spcBef>
              <a:spcAft>
                <a:spcPts val="600"/>
              </a:spcAft>
            </a:pPr>
            <a:r>
              <a:rPr lang="en-US" sz="1800" dirty="0" smtClean="0">
                <a:latin typeface="Comic Sans MS" pitchFamily="66" charset="0"/>
              </a:rPr>
              <a:t>All other charged </a:t>
            </a:r>
            <a:r>
              <a:rPr lang="en-US" sz="1800" dirty="0" err="1" smtClean="0">
                <a:latin typeface="Comic Sans MS" pitchFamily="66" charset="0"/>
              </a:rPr>
              <a:t>secondaries</a:t>
            </a:r>
            <a:r>
              <a:rPr lang="en-US" sz="1800" dirty="0" smtClean="0">
                <a:latin typeface="Comic Sans MS" pitchFamily="66" charset="0"/>
              </a:rPr>
              <a:t> produced in low energy neutron reactions are not transported but their energy is deposited at the point of interaction using </a:t>
            </a:r>
            <a:r>
              <a:rPr lang="en-US" sz="1800" dirty="0" err="1" smtClean="0">
                <a:solidFill>
                  <a:srgbClr val="990000"/>
                </a:solidFill>
                <a:latin typeface="Comic Sans MS" pitchFamily="66" charset="0"/>
              </a:rPr>
              <a:t>kerma</a:t>
            </a:r>
            <a:r>
              <a:rPr lang="en-US" sz="1800" dirty="0" smtClean="0">
                <a:solidFill>
                  <a:srgbClr val="990000"/>
                </a:solidFill>
                <a:latin typeface="Comic Sans MS" pitchFamily="66" charset="0"/>
              </a:rPr>
              <a:t> factors</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smtClean="0"/>
              <a:t>Residual nuclei production</a:t>
            </a:r>
          </a:p>
        </p:txBody>
      </p:sp>
      <p:sp>
        <p:nvSpPr>
          <p:cNvPr id="21507" name="Rectangle 3"/>
          <p:cNvSpPr>
            <a:spLocks noGrp="1" noChangeArrowheads="1"/>
          </p:cNvSpPr>
          <p:nvPr>
            <p:ph idx="1"/>
          </p:nvPr>
        </p:nvSpPr>
        <p:spPr>
          <a:xfrm>
            <a:off x="609600" y="1674813"/>
            <a:ext cx="7924800" cy="3121025"/>
          </a:xfrm>
        </p:spPr>
        <p:txBody>
          <a:bodyPr/>
          <a:lstStyle/>
          <a:p>
            <a:pPr eaLnBrk="1" hangingPunct="1">
              <a:spcBef>
                <a:spcPts val="1800"/>
              </a:spcBef>
            </a:pPr>
            <a:r>
              <a:rPr lang="en-US" sz="1800" dirty="0" smtClean="0">
                <a:solidFill>
                  <a:srgbClr val="FF0000"/>
                </a:solidFill>
                <a:latin typeface="Comic Sans MS" pitchFamily="66" charset="0"/>
              </a:rPr>
              <a:t>Residual nuclei</a:t>
            </a:r>
            <a:r>
              <a:rPr lang="en-US" sz="1800" dirty="0" smtClean="0">
                <a:latin typeface="Comic Sans MS" pitchFamily="66" charset="0"/>
              </a:rPr>
              <a:t>: nuclei that are the result of a reaction and are at rest, e.g. </a:t>
            </a:r>
            <a:r>
              <a:rPr lang="en-US" sz="1800" b="1" baseline="30000" dirty="0" smtClean="0">
                <a:latin typeface="Comic Sans MS" pitchFamily="66" charset="0"/>
              </a:rPr>
              <a:t>28</a:t>
            </a:r>
            <a:r>
              <a:rPr lang="en-US" sz="1800" dirty="0" smtClean="0">
                <a:latin typeface="Comic Sans MS" pitchFamily="66" charset="0"/>
              </a:rPr>
              <a:t>Al after a neutron capture reaction of </a:t>
            </a:r>
            <a:r>
              <a:rPr lang="en-US" sz="1800" b="1" baseline="30000" dirty="0" smtClean="0">
                <a:latin typeface="Comic Sans MS" pitchFamily="66" charset="0"/>
              </a:rPr>
              <a:t>27</a:t>
            </a:r>
            <a:r>
              <a:rPr lang="en-US" sz="1800" dirty="0" smtClean="0">
                <a:latin typeface="Comic Sans MS" pitchFamily="66" charset="0"/>
              </a:rPr>
              <a:t>Al</a:t>
            </a:r>
          </a:p>
          <a:p>
            <a:pPr eaLnBrk="1" hangingPunct="1">
              <a:spcBef>
                <a:spcPts val="1800"/>
              </a:spcBef>
            </a:pPr>
            <a:r>
              <a:rPr lang="en-US" sz="1800" dirty="0" smtClean="0">
                <a:latin typeface="Comic Sans MS" pitchFamily="66" charset="0"/>
              </a:rPr>
              <a:t>For all materials data are available for estimating residual nuclei production by low energy neutrons. Command </a:t>
            </a:r>
            <a:r>
              <a:rPr lang="en-US" sz="1800" dirty="0" err="1" smtClean="0">
                <a:solidFill>
                  <a:srgbClr val="C00000"/>
                </a:solidFill>
                <a:latin typeface="Comic Sans MS" pitchFamily="66" charset="0"/>
              </a:rPr>
              <a:t>RESNUCLEi</a:t>
            </a:r>
            <a:r>
              <a:rPr lang="en-US" sz="1800" dirty="0" smtClean="0">
                <a:latin typeface="Comic Sans MS" pitchFamily="66" charset="0"/>
              </a:rPr>
              <a:t> allows to request separately residual nuclei from low energy neutrons and from high energy particles </a:t>
            </a:r>
          </a:p>
          <a:p>
            <a:pPr eaLnBrk="1" hangingPunct="1">
              <a:spcBef>
                <a:spcPts val="1800"/>
              </a:spcBef>
            </a:pPr>
            <a:r>
              <a:rPr lang="en-US" sz="1800" dirty="0" smtClean="0">
                <a:latin typeface="Comic Sans MS" pitchFamily="66" charset="0"/>
              </a:rPr>
              <a:t>For Ti, </a:t>
            </a:r>
            <a:r>
              <a:rPr lang="en-US" sz="1800" dirty="0" err="1" smtClean="0">
                <a:latin typeface="Comic Sans MS" pitchFamily="66" charset="0"/>
              </a:rPr>
              <a:t>Ga</a:t>
            </a:r>
            <a:r>
              <a:rPr lang="en-US" sz="1800" dirty="0" smtClean="0">
                <a:latin typeface="Comic Sans MS" pitchFamily="66" charset="0"/>
              </a:rPr>
              <a:t> the residual nuclei information is based on different evaluations than the transport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ubTitle" idx="4294967295"/>
          </p:nvPr>
        </p:nvSpPr>
        <p:spPr>
          <a:xfrm>
            <a:off x="1052160" y="2243138"/>
            <a:ext cx="7162800" cy="2024062"/>
          </a:xfrm>
        </p:spPr>
        <p:txBody>
          <a:bodyPr/>
          <a:lstStyle/>
          <a:p>
            <a:pPr marL="0" indent="0" algn="ctr" eaLnBrk="1" hangingPunct="1">
              <a:buFont typeface="Wingdings" pitchFamily="2" charset="2"/>
              <a:buNone/>
            </a:pPr>
            <a:r>
              <a:rPr lang="en-US" sz="4000" i="1" dirty="0" smtClean="0"/>
              <a:t>Using the</a:t>
            </a:r>
          </a:p>
          <a:p>
            <a:pPr marL="0" indent="0" algn="ctr" eaLnBrk="1" hangingPunct="1">
              <a:buFont typeface="Wingdings" pitchFamily="2" charset="2"/>
              <a:buNone/>
            </a:pPr>
            <a:r>
              <a:rPr lang="en-US" sz="4000" i="1" dirty="0" smtClean="0"/>
              <a:t>Low Energy Neutron Library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smtClean="0"/>
              <a:t>Introduction</a:t>
            </a:r>
          </a:p>
        </p:txBody>
      </p:sp>
      <p:sp>
        <p:nvSpPr>
          <p:cNvPr id="8195" name="Rectangle 3"/>
          <p:cNvSpPr>
            <a:spLocks noGrp="1" noChangeArrowheads="1"/>
          </p:cNvSpPr>
          <p:nvPr>
            <p:ph idx="1"/>
          </p:nvPr>
        </p:nvSpPr>
        <p:spPr>
          <a:xfrm>
            <a:off x="609600" y="1379538"/>
            <a:ext cx="7924800" cy="4402137"/>
          </a:xfrm>
        </p:spPr>
        <p:txBody>
          <a:bodyPr/>
          <a:lstStyle/>
          <a:p>
            <a:pPr eaLnBrk="1" hangingPunct="1">
              <a:spcBef>
                <a:spcPts val="1200"/>
              </a:spcBef>
              <a:spcAft>
                <a:spcPts val="600"/>
              </a:spcAft>
            </a:pPr>
            <a:r>
              <a:rPr lang="en-US" dirty="0" smtClean="0">
                <a:latin typeface="Comic Sans MS" pitchFamily="66" charset="0"/>
              </a:rPr>
              <a:t>In FLUKA we call neutrons below 20 </a:t>
            </a:r>
            <a:r>
              <a:rPr lang="en-US" dirty="0" err="1" smtClean="0">
                <a:latin typeface="Comic Sans MS" pitchFamily="66" charset="0"/>
              </a:rPr>
              <a:t>MeV</a:t>
            </a:r>
            <a:r>
              <a:rPr lang="en-US" dirty="0" smtClean="0">
                <a:latin typeface="Comic Sans MS" pitchFamily="66" charset="0"/>
              </a:rPr>
              <a:t> </a:t>
            </a:r>
            <a:r>
              <a:rPr lang="en-US" dirty="0" smtClean="0">
                <a:solidFill>
                  <a:srgbClr val="008000"/>
                </a:solidFill>
                <a:latin typeface="Comic Sans MS" pitchFamily="66" charset="0"/>
              </a:rPr>
              <a:t>low energy neutrons </a:t>
            </a:r>
          </a:p>
          <a:p>
            <a:pPr eaLnBrk="1" hangingPunct="1">
              <a:spcBef>
                <a:spcPts val="1200"/>
              </a:spcBef>
              <a:spcAft>
                <a:spcPts val="600"/>
              </a:spcAft>
            </a:pPr>
            <a:r>
              <a:rPr lang="en-US" dirty="0" smtClean="0">
                <a:latin typeface="Comic Sans MS" pitchFamily="66" charset="0"/>
              </a:rPr>
              <a:t>Neutron interactions at higher energy are handled by FLUKA nuclear models</a:t>
            </a:r>
            <a:endParaRPr lang="en-US" dirty="0" smtClean="0">
              <a:solidFill>
                <a:srgbClr val="008000"/>
              </a:solidFill>
              <a:latin typeface="Comic Sans MS" pitchFamily="66" charset="0"/>
            </a:endParaRPr>
          </a:p>
          <a:p>
            <a:pPr eaLnBrk="1" hangingPunct="1">
              <a:spcBef>
                <a:spcPts val="1200"/>
              </a:spcBef>
              <a:spcAft>
                <a:spcPts val="600"/>
              </a:spcAft>
            </a:pPr>
            <a:r>
              <a:rPr lang="en-US" dirty="0" smtClean="0">
                <a:latin typeface="Comic Sans MS" pitchFamily="66" charset="0"/>
              </a:rPr>
              <a:t>Transport and interactions of neutrons with energies below</a:t>
            </a:r>
            <a:br>
              <a:rPr lang="en-US" dirty="0" smtClean="0">
                <a:latin typeface="Comic Sans MS" pitchFamily="66" charset="0"/>
              </a:rPr>
            </a:br>
            <a:r>
              <a:rPr lang="en-US" dirty="0" smtClean="0">
                <a:latin typeface="Comic Sans MS" pitchFamily="66" charset="0"/>
              </a:rPr>
              <a:t>20 </a:t>
            </a:r>
            <a:r>
              <a:rPr lang="en-US" dirty="0" err="1" smtClean="0">
                <a:latin typeface="Comic Sans MS" pitchFamily="66" charset="0"/>
              </a:rPr>
              <a:t>MeV</a:t>
            </a:r>
            <a:r>
              <a:rPr lang="en-US" dirty="0" smtClean="0">
                <a:latin typeface="Comic Sans MS" pitchFamily="66" charset="0"/>
              </a:rPr>
              <a:t> are handled by a dedicated library</a:t>
            </a:r>
          </a:p>
          <a:p>
            <a:pPr eaLnBrk="1" hangingPunct="1">
              <a:spcBef>
                <a:spcPts val="1200"/>
              </a:spcBef>
              <a:spcAft>
                <a:spcPts val="600"/>
              </a:spcAft>
              <a:buFont typeface="Wingdings" pitchFamily="2" charset="2"/>
              <a:buNone/>
            </a:pPr>
            <a:r>
              <a:rPr lang="en-GB" dirty="0" smtClean="0">
                <a:solidFill>
                  <a:srgbClr val="990000"/>
                </a:solidFill>
                <a:latin typeface="Comic Sans MS" pitchFamily="66" charset="0"/>
              </a:rPr>
              <a:t>Why are low Energy Neutrons special?</a:t>
            </a:r>
          </a:p>
          <a:p>
            <a:r>
              <a:rPr lang="en-GB" dirty="0" smtClean="0">
                <a:latin typeface="Comic Sans MS" pitchFamily="66" charset="0"/>
                <a:sym typeface="Symbol" pitchFamily="18" charset="2"/>
              </a:rPr>
              <a:t>The neutron has no charge </a:t>
            </a:r>
            <a:r>
              <a:rPr lang="en-GB" dirty="0" smtClean="0">
                <a:latin typeface="Comic Sans MS" pitchFamily="66" charset="0"/>
                <a:sym typeface="Wingdings" pitchFamily="2" charset="2"/>
              </a:rPr>
              <a:t></a:t>
            </a:r>
            <a:r>
              <a:rPr lang="en-GB" dirty="0" smtClean="0">
                <a:latin typeface="Comic Sans MS" pitchFamily="66" charset="0"/>
                <a:sym typeface="Symbol" pitchFamily="18" charset="2"/>
              </a:rPr>
              <a:t> can interact with nuclei at low energies, e.g. </a:t>
            </a:r>
            <a:r>
              <a:rPr lang="en-GB" dirty="0" err="1" smtClean="0">
                <a:latin typeface="Comic Sans MS" pitchFamily="66" charset="0"/>
                <a:sym typeface="Symbol" pitchFamily="18" charset="2"/>
              </a:rPr>
              <a:t>meV</a:t>
            </a:r>
            <a:endParaRPr lang="en-GB" dirty="0" smtClean="0">
              <a:latin typeface="Comic Sans MS" pitchFamily="66" charset="0"/>
              <a:sym typeface="Symbol" pitchFamily="18" charset="2"/>
            </a:endParaRPr>
          </a:p>
          <a:p>
            <a:r>
              <a:rPr lang="en-GB" dirty="0" smtClean="0">
                <a:latin typeface="Comic Sans MS" pitchFamily="66" charset="0"/>
                <a:sym typeface="Symbol" pitchFamily="18" charset="2"/>
              </a:rPr>
              <a:t>Neutron cross sections (</a:t>
            </a:r>
            <a:r>
              <a:rPr lang="en-GB" b="1" dirty="0" smtClean="0">
                <a:latin typeface="Comic Sans MS" pitchFamily="66" charset="0"/>
                <a:sym typeface="Symbol" pitchFamily="18" charset="2"/>
              </a:rPr>
              <a:t></a:t>
            </a:r>
            <a:r>
              <a:rPr lang="en-GB" dirty="0" smtClean="0">
                <a:latin typeface="Comic Sans MS" pitchFamily="66" charset="0"/>
                <a:sym typeface="Symbol" pitchFamily="18" charset="2"/>
              </a:rPr>
              <a:t>) are complicated </a:t>
            </a:r>
            <a:r>
              <a:rPr lang="en-GB" dirty="0" smtClean="0">
                <a:latin typeface="Comic Sans MS" pitchFamily="66" charset="0"/>
                <a:sym typeface="Wingdings" pitchFamily="2" charset="2"/>
              </a:rPr>
              <a:t></a:t>
            </a:r>
            <a:r>
              <a:rPr lang="en-GB" dirty="0" smtClean="0">
                <a:latin typeface="Comic Sans MS" pitchFamily="66" charset="0"/>
                <a:sym typeface="Symbol" pitchFamily="18" charset="2"/>
              </a:rPr>
              <a:t> cannot be calculated by models </a:t>
            </a:r>
            <a:r>
              <a:rPr lang="en-GB" dirty="0" smtClean="0">
                <a:latin typeface="Comic Sans MS" pitchFamily="66" charset="0"/>
                <a:sym typeface="Wingdings" pitchFamily="2" charset="2"/>
              </a:rPr>
              <a:t></a:t>
            </a:r>
            <a:r>
              <a:rPr lang="en-GB" dirty="0" smtClean="0">
                <a:latin typeface="Comic Sans MS" pitchFamily="66" charset="0"/>
                <a:sym typeface="Symbol" pitchFamily="18" charset="2"/>
              </a:rPr>
              <a:t> we rely on data files</a:t>
            </a:r>
          </a:p>
          <a:p>
            <a:pPr eaLnBrk="1" hangingPunct="1">
              <a:spcBef>
                <a:spcPts val="1200"/>
              </a:spcBef>
              <a:spcAft>
                <a:spcPts val="600"/>
              </a:spcAft>
              <a:buFont typeface="Wingdings" pitchFamily="2" charset="2"/>
              <a:buNone/>
            </a:pPr>
            <a:endParaRPr lang="en-US" dirty="0" smtClean="0">
              <a:solidFill>
                <a:srgbClr val="99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z="3200" smtClean="0"/>
              <a:t>Available Materials</a:t>
            </a:r>
          </a:p>
        </p:txBody>
      </p:sp>
      <p:sp>
        <p:nvSpPr>
          <p:cNvPr id="4100" name="Rectangle 3"/>
          <p:cNvSpPr>
            <a:spLocks noGrp="1" noChangeArrowheads="1"/>
          </p:cNvSpPr>
          <p:nvPr>
            <p:ph type="body" sz="half" idx="1"/>
          </p:nvPr>
        </p:nvSpPr>
        <p:spPr>
          <a:xfrm>
            <a:off x="609600" y="1143000"/>
            <a:ext cx="8001000" cy="5181600"/>
          </a:xfrm>
        </p:spPr>
        <p:txBody>
          <a:bodyPr/>
          <a:lstStyle/>
          <a:p>
            <a:pPr eaLnBrk="1" hangingPunct="1"/>
            <a:r>
              <a:rPr lang="en-US" sz="1800" smtClean="0">
                <a:latin typeface="Comic Sans MS" pitchFamily="66" charset="0"/>
              </a:rPr>
              <a:t>Section 10.4.1.2 of manual gives a list of available materials</a:t>
            </a:r>
          </a:p>
          <a:p>
            <a:pPr eaLnBrk="1" hangingPunct="1"/>
            <a:r>
              <a:rPr lang="en-US" sz="1800" smtClean="0">
                <a:latin typeface="Comic Sans MS" pitchFamily="66" charset="0"/>
              </a:rPr>
              <a:t>Example:</a:t>
            </a:r>
          </a:p>
        </p:txBody>
      </p:sp>
      <p:graphicFrame>
        <p:nvGraphicFramePr>
          <p:cNvPr id="4098" name="Object 17"/>
          <p:cNvGraphicFramePr>
            <a:graphicFrameLocks noGrp="1" noChangeAspect="1"/>
          </p:cNvGraphicFramePr>
          <p:nvPr>
            <p:ph sz="quarter" idx="2"/>
          </p:nvPr>
        </p:nvGraphicFramePr>
        <p:xfrm>
          <a:off x="612775" y="1905000"/>
          <a:ext cx="5759450" cy="4232275"/>
        </p:xfrm>
        <a:graphic>
          <a:graphicData uri="http://schemas.openxmlformats.org/presentationml/2006/ole">
            <mc:AlternateContent xmlns:mc="http://schemas.openxmlformats.org/markup-compatibility/2006">
              <mc:Choice xmlns:v="urn:schemas-microsoft-com:vml" Requires="v">
                <p:oleObj spid="_x0000_s4099" name="Worksheet" r:id="rId5" imgW="5819775" imgH="4276547" progId="">
                  <p:embed/>
                </p:oleObj>
              </mc:Choice>
              <mc:Fallback>
                <p:oleObj name="Worksheet" r:id="rId5" imgW="5819775" imgH="4276547" progId="">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775" y="1905000"/>
                        <a:ext cx="5759450" cy="423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1" name="Text Box 19"/>
          <p:cNvSpPr txBox="1">
            <a:spLocks noChangeArrowheads="1"/>
          </p:cNvSpPr>
          <p:nvPr/>
        </p:nvSpPr>
        <p:spPr bwMode="auto">
          <a:xfrm>
            <a:off x="4953000" y="2743200"/>
            <a:ext cx="4953000" cy="457200"/>
          </a:xfrm>
          <a:prstGeom prst="rect">
            <a:avLst/>
          </a:prstGeom>
          <a:noFill/>
          <a:ln w="6350">
            <a:noFill/>
            <a:miter lim="800000"/>
            <a:headEnd type="none" w="sm" len="sm"/>
            <a:tailEnd type="none" w="sm" len="sm"/>
          </a:ln>
        </p:spPr>
        <p:txBody>
          <a:bodyPr>
            <a:spAutoFit/>
          </a:bodyPr>
          <a:lstStyle/>
          <a:p>
            <a:pPr algn="ctr">
              <a:spcBef>
                <a:spcPct val="50000"/>
              </a:spcBef>
            </a:pPr>
            <a:endParaRPr lang="en-GB"/>
          </a:p>
        </p:txBody>
      </p:sp>
      <p:sp>
        <p:nvSpPr>
          <p:cNvPr id="4102" name="Text Box 21"/>
          <p:cNvSpPr txBox="1">
            <a:spLocks noChangeArrowheads="1"/>
          </p:cNvSpPr>
          <p:nvPr/>
        </p:nvSpPr>
        <p:spPr bwMode="auto">
          <a:xfrm>
            <a:off x="6553200" y="1981200"/>
            <a:ext cx="2286000" cy="1708150"/>
          </a:xfrm>
          <a:prstGeom prst="rect">
            <a:avLst/>
          </a:prstGeom>
          <a:noFill/>
          <a:ln w="6350">
            <a:noFill/>
            <a:miter lim="800000"/>
            <a:headEnd type="none" w="sm" len="sm"/>
            <a:tailEnd type="none" w="sm" len="sm"/>
          </a:ln>
        </p:spPr>
        <p:txBody>
          <a:bodyPr>
            <a:spAutoFit/>
          </a:bodyPr>
          <a:lstStyle/>
          <a:p>
            <a:pPr>
              <a:spcBef>
                <a:spcPct val="50000"/>
              </a:spcBef>
            </a:pPr>
            <a:r>
              <a:rPr lang="en-US" sz="1400">
                <a:latin typeface="Comic Sans MS" pitchFamily="66" charset="0"/>
              </a:rPr>
              <a:t>RN: residual nuclei</a:t>
            </a:r>
          </a:p>
          <a:p>
            <a:pPr>
              <a:spcBef>
                <a:spcPct val="50000"/>
              </a:spcBef>
            </a:pPr>
            <a:r>
              <a:rPr lang="en-US" sz="1400">
                <a:latin typeface="Comic Sans MS" pitchFamily="66" charset="0"/>
              </a:rPr>
              <a:t>Gam: Gamma production</a:t>
            </a:r>
          </a:p>
          <a:p>
            <a:pPr>
              <a:spcBef>
                <a:spcPct val="50000"/>
              </a:spcBef>
            </a:pPr>
            <a:r>
              <a:rPr lang="en-US" sz="1400">
                <a:latin typeface="Comic Sans MS" pitchFamily="66" charset="0"/>
              </a:rPr>
              <a:t>Name: name to be used in  LOW-MAT card</a:t>
            </a:r>
          </a:p>
          <a:p>
            <a:pPr>
              <a:spcBef>
                <a:spcPct val="50000"/>
              </a:spcBef>
            </a:pPr>
            <a:r>
              <a:rPr lang="en-US" sz="1400">
                <a:latin typeface="Comic Sans MS" pitchFamily="66" charset="0"/>
              </a:rPr>
              <a:t>Identifiers: to be used in</a:t>
            </a:r>
            <a:br>
              <a:rPr lang="en-US" sz="1400">
                <a:latin typeface="Comic Sans MS" pitchFamily="66" charset="0"/>
              </a:rPr>
            </a:br>
            <a:r>
              <a:rPr lang="en-US" sz="1400">
                <a:latin typeface="Comic Sans MS" pitchFamily="66" charset="0"/>
              </a:rPr>
              <a:t>LOW-MAT card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smtClean="0"/>
              <a:t>Using the Low Energy Neutron Library</a:t>
            </a:r>
          </a:p>
        </p:txBody>
      </p:sp>
      <p:sp>
        <p:nvSpPr>
          <p:cNvPr id="23555" name="Rectangle 3"/>
          <p:cNvSpPr>
            <a:spLocks noGrp="1" noChangeArrowheads="1"/>
          </p:cNvSpPr>
          <p:nvPr>
            <p:ph idx="1"/>
          </p:nvPr>
        </p:nvSpPr>
        <p:spPr>
          <a:xfrm>
            <a:off x="609600" y="1000360"/>
            <a:ext cx="7924800" cy="5181600"/>
          </a:xfrm>
        </p:spPr>
        <p:txBody>
          <a:bodyPr/>
          <a:lstStyle/>
          <a:p>
            <a:pPr eaLnBrk="1" hangingPunct="1"/>
            <a:r>
              <a:rPr lang="en-US" dirty="0" smtClean="0">
                <a:latin typeface="Comic Sans MS" pitchFamily="66" charset="0"/>
              </a:rPr>
              <a:t>How to activate low energy neutron transport?</a:t>
            </a:r>
          </a:p>
          <a:p>
            <a:pPr lvl="1" eaLnBrk="1" hangingPunct="1">
              <a:buClr>
                <a:srgbClr val="008000"/>
              </a:buClr>
            </a:pPr>
            <a:r>
              <a:rPr lang="en-US" dirty="0" smtClean="0">
                <a:latin typeface="Comic Sans MS" pitchFamily="66" charset="0"/>
              </a:rPr>
              <a:t>Implicit: giving a </a:t>
            </a:r>
            <a:r>
              <a:rPr lang="en-US" dirty="0" smtClean="0">
                <a:solidFill>
                  <a:srgbClr val="CC00CC"/>
                </a:solidFill>
                <a:latin typeface="Comic Sans MS" pitchFamily="66" charset="0"/>
              </a:rPr>
              <a:t>DEFAULTS</a:t>
            </a:r>
            <a:r>
              <a:rPr lang="en-US" dirty="0" smtClean="0">
                <a:latin typeface="Comic Sans MS" pitchFamily="66" charset="0"/>
              </a:rPr>
              <a:t> cards (except with default         </a:t>
            </a:r>
            <a:r>
              <a:rPr lang="en-US" dirty="0" smtClean="0">
                <a:solidFill>
                  <a:srgbClr val="CC00CC"/>
                </a:solidFill>
                <a:latin typeface="Comic Sans MS" pitchFamily="66" charset="0"/>
              </a:rPr>
              <a:t>EM-CASCA</a:t>
            </a:r>
            <a:r>
              <a:rPr lang="en-US" dirty="0" smtClean="0">
                <a:latin typeface="Comic Sans MS" pitchFamily="66" charset="0"/>
              </a:rPr>
              <a:t>), or not giving a </a:t>
            </a:r>
            <a:r>
              <a:rPr lang="en-US" dirty="0" smtClean="0">
                <a:solidFill>
                  <a:srgbClr val="CC00CC"/>
                </a:solidFill>
                <a:latin typeface="Comic Sans MS" pitchFamily="66" charset="0"/>
              </a:rPr>
              <a:t>DEFAULTS</a:t>
            </a:r>
            <a:r>
              <a:rPr lang="en-US" dirty="0" smtClean="0">
                <a:latin typeface="Comic Sans MS" pitchFamily="66" charset="0"/>
              </a:rPr>
              <a:t> card at all</a:t>
            </a:r>
          </a:p>
          <a:p>
            <a:pPr lvl="1" eaLnBrk="1" hangingPunct="1">
              <a:buClr>
                <a:srgbClr val="008000"/>
              </a:buClr>
              <a:buNone/>
            </a:pPr>
            <a:r>
              <a:rPr lang="en-US" dirty="0" smtClean="0">
                <a:latin typeface="Comic Sans MS" pitchFamily="66" charset="0"/>
              </a:rPr>
              <a:t>    That means: </a:t>
            </a:r>
            <a:r>
              <a:rPr lang="en-US" dirty="0" smtClean="0">
                <a:solidFill>
                  <a:srgbClr val="008000"/>
                </a:solidFill>
                <a:latin typeface="Comic Sans MS" pitchFamily="66" charset="0"/>
              </a:rPr>
              <a:t>you are using the library in almost any simulation</a:t>
            </a:r>
            <a:r>
              <a:rPr lang="en-US" dirty="0" smtClean="0">
                <a:latin typeface="Comic Sans MS" pitchFamily="66" charset="0"/>
              </a:rPr>
              <a:t> (unless you are using the default </a:t>
            </a:r>
            <a:r>
              <a:rPr lang="en-US" dirty="0" smtClean="0">
                <a:solidFill>
                  <a:srgbClr val="CC00CC"/>
                </a:solidFill>
                <a:latin typeface="Comic Sans MS" pitchFamily="66" charset="0"/>
              </a:rPr>
              <a:t>EM-CASCA</a:t>
            </a:r>
            <a:r>
              <a:rPr lang="en-US" dirty="0" smtClean="0">
                <a:latin typeface="Comic Sans MS" pitchFamily="66" charset="0"/>
              </a:rPr>
              <a:t> or you have switched it off explicitly with a </a:t>
            </a:r>
            <a:r>
              <a:rPr lang="en-US" dirty="0" smtClean="0">
                <a:solidFill>
                  <a:srgbClr val="CC00CC"/>
                </a:solidFill>
                <a:latin typeface="Comic Sans MS" pitchFamily="66" charset="0"/>
              </a:rPr>
              <a:t>LOW-BIAS</a:t>
            </a:r>
            <a:r>
              <a:rPr lang="en-US" dirty="0" smtClean="0">
                <a:latin typeface="Comic Sans MS" pitchFamily="66" charset="0"/>
              </a:rPr>
              <a:t> or </a:t>
            </a:r>
            <a:r>
              <a:rPr lang="en-US" dirty="0" smtClean="0">
                <a:solidFill>
                  <a:srgbClr val="CC00CC"/>
                </a:solidFill>
                <a:latin typeface="Comic Sans MS" pitchFamily="66" charset="0"/>
              </a:rPr>
              <a:t>PART-THR</a:t>
            </a:r>
            <a:r>
              <a:rPr lang="en-US" dirty="0" smtClean="0">
                <a:latin typeface="Comic Sans MS" pitchFamily="66" charset="0"/>
              </a:rPr>
              <a:t> card)</a:t>
            </a:r>
          </a:p>
          <a:p>
            <a:pPr lvl="1" eaLnBrk="1" hangingPunct="1">
              <a:buClr>
                <a:srgbClr val="008000"/>
              </a:buClr>
            </a:pPr>
            <a:r>
              <a:rPr lang="en-US" dirty="0" smtClean="0">
                <a:latin typeface="Comic Sans MS" pitchFamily="66" charset="0"/>
              </a:rPr>
              <a:t>Explicit: giving a </a:t>
            </a:r>
            <a:r>
              <a:rPr lang="en-US" dirty="0" smtClean="0">
                <a:solidFill>
                  <a:srgbClr val="CC00CC"/>
                </a:solidFill>
                <a:latin typeface="Comic Sans MS" pitchFamily="66" charset="0"/>
              </a:rPr>
              <a:t>LOW-NEUT</a:t>
            </a:r>
            <a:r>
              <a:rPr lang="en-US" dirty="0" smtClean="0">
                <a:latin typeface="Comic Sans MS" pitchFamily="66" charset="0"/>
              </a:rPr>
              <a:t> card </a:t>
            </a:r>
          </a:p>
          <a:p>
            <a:pPr lvl="2" eaLnBrk="1" hangingPunct="1">
              <a:buClr>
                <a:srgbClr val="CC00CC"/>
              </a:buClr>
            </a:pPr>
            <a:r>
              <a:rPr lang="en-US" dirty="0" smtClean="0">
                <a:latin typeface="Comic Sans MS" pitchFamily="66" charset="0"/>
              </a:rPr>
              <a:t>NB you don’t need it in most practical cases! (See below)</a:t>
            </a:r>
          </a:p>
          <a:p>
            <a:pPr eaLnBrk="1" hangingPunct="1"/>
            <a:r>
              <a:rPr lang="en-US" dirty="0" smtClean="0">
                <a:latin typeface="Comic Sans MS" pitchFamily="66" charset="0"/>
              </a:rPr>
              <a:t>What must the user do?</a:t>
            </a:r>
          </a:p>
          <a:p>
            <a:pPr lvl="1" eaLnBrk="1" hangingPunct="1">
              <a:buClr>
                <a:srgbClr val="008000"/>
              </a:buClr>
            </a:pPr>
            <a:r>
              <a:rPr lang="en-US" dirty="0" smtClean="0">
                <a:latin typeface="Comic Sans MS" pitchFamily="66" charset="0"/>
              </a:rPr>
              <a:t>To set correspondence between the actual material and the material in the low neutron library (</a:t>
            </a:r>
            <a:r>
              <a:rPr lang="en-US" dirty="0" smtClean="0">
                <a:solidFill>
                  <a:srgbClr val="CC00CC"/>
                </a:solidFill>
                <a:latin typeface="Comic Sans MS" pitchFamily="66" charset="0"/>
              </a:rPr>
              <a:t>LOW-MAT</a:t>
            </a:r>
            <a:r>
              <a:rPr lang="en-US" dirty="0" smtClean="0">
                <a:latin typeface="Comic Sans MS" pitchFamily="66" charset="0"/>
              </a:rPr>
              <a:t> card), if not done by default.</a:t>
            </a:r>
          </a:p>
          <a:p>
            <a:pPr lvl="2" eaLnBrk="1" hangingPunct="1">
              <a:buClr>
                <a:srgbClr val="CC00CC"/>
              </a:buClr>
            </a:pPr>
            <a:r>
              <a:rPr lang="en-US" dirty="0" smtClean="0">
                <a:latin typeface="Comic Sans MS" pitchFamily="66" charset="0"/>
              </a:rPr>
              <a:t>NB you don’t need it in most practical cases!</a:t>
            </a:r>
          </a:p>
          <a:p>
            <a:pPr lvl="1" eaLnBrk="1" hangingPunct="1">
              <a:buClr>
                <a:srgbClr val="008000"/>
              </a:buClr>
            </a:pPr>
            <a:r>
              <a:rPr lang="en-US" dirty="0" smtClean="0">
                <a:latin typeface="Comic Sans MS" pitchFamily="66" charset="0"/>
              </a:rPr>
              <a:t>To set transport thresholds with </a:t>
            </a:r>
            <a:r>
              <a:rPr lang="en-US" dirty="0" smtClean="0">
                <a:solidFill>
                  <a:srgbClr val="CC00CC"/>
                </a:solidFill>
                <a:latin typeface="Comic Sans MS" pitchFamily="66" charset="0"/>
              </a:rPr>
              <a:t>PART-THR</a:t>
            </a:r>
            <a:r>
              <a:rPr lang="en-US" dirty="0" smtClean="0">
                <a:latin typeface="Comic Sans MS" pitchFamily="66" charset="0"/>
              </a:rPr>
              <a:t>, if defaults are not ideal for the actual problem</a:t>
            </a:r>
          </a:p>
          <a:p>
            <a:pPr lvl="1" eaLnBrk="1" hangingPunct="1">
              <a:buClr>
                <a:srgbClr val="008000"/>
              </a:buClr>
            </a:pPr>
            <a:r>
              <a:rPr lang="en-US" dirty="0" smtClean="0">
                <a:latin typeface="Comic Sans MS" pitchFamily="66" charset="0"/>
              </a:rPr>
              <a:t>To request special features like point wise cross sections or cross section printing (</a:t>
            </a:r>
            <a:r>
              <a:rPr lang="en-US" dirty="0" smtClean="0">
                <a:solidFill>
                  <a:srgbClr val="CC00CC"/>
                </a:solidFill>
                <a:latin typeface="Comic Sans MS" pitchFamily="66" charset="0"/>
              </a:rPr>
              <a:t>LOW-NEUT</a:t>
            </a:r>
            <a:r>
              <a:rPr lang="en-US" dirty="0" smtClean="0">
                <a:latin typeface="Comic Sans MS" pitchFamily="66"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200" smtClean="0"/>
              <a:t>Input Cards: LOW-NEUT </a:t>
            </a:r>
            <a:r>
              <a:rPr lang="en-US" sz="3200" baseline="30000" smtClean="0"/>
              <a:t>[1/4]</a:t>
            </a:r>
          </a:p>
        </p:txBody>
      </p:sp>
      <p:sp>
        <p:nvSpPr>
          <p:cNvPr id="24579" name="Rectangle 3"/>
          <p:cNvSpPr>
            <a:spLocks noGrp="1" noChangeArrowheads="1"/>
          </p:cNvSpPr>
          <p:nvPr>
            <p:ph idx="1"/>
          </p:nvPr>
        </p:nvSpPr>
        <p:spPr/>
        <p:txBody>
          <a:bodyPr/>
          <a:lstStyle/>
          <a:p>
            <a:pPr eaLnBrk="1" hangingPunct="1">
              <a:lnSpc>
                <a:spcPct val="90000"/>
              </a:lnSpc>
              <a:buFont typeface="Wingdings" pitchFamily="2" charset="2"/>
              <a:buNone/>
            </a:pPr>
            <a:r>
              <a:rPr lang="en-US" sz="2400" dirty="0" smtClean="0">
                <a:latin typeface="Comic Sans MS" pitchFamily="66" charset="0"/>
              </a:rPr>
              <a:t>This card activates low-energy neutron transport.</a:t>
            </a:r>
          </a:p>
          <a:p>
            <a:pPr eaLnBrk="1" hangingPunct="1">
              <a:lnSpc>
                <a:spcPct val="90000"/>
              </a:lnSpc>
            </a:pPr>
            <a:endParaRPr lang="en-US" sz="1800" dirty="0" smtClean="0">
              <a:latin typeface="Comic Sans MS" pitchFamily="66" charset="0"/>
            </a:endParaRPr>
          </a:p>
          <a:p>
            <a:pPr eaLnBrk="1" hangingPunct="1">
              <a:lnSpc>
                <a:spcPct val="90000"/>
              </a:lnSpc>
            </a:pPr>
            <a:r>
              <a:rPr lang="en-US" sz="1800" dirty="0" smtClean="0">
                <a:latin typeface="Comic Sans MS" pitchFamily="66" charset="0"/>
              </a:rPr>
              <a:t>WHAT(1): number of neutron groups of the library</a:t>
            </a:r>
          </a:p>
          <a:p>
            <a:pPr lvl="1" eaLnBrk="1" hangingPunct="1">
              <a:lnSpc>
                <a:spcPct val="90000"/>
              </a:lnSpc>
              <a:buClr>
                <a:srgbClr val="008000"/>
              </a:buClr>
            </a:pPr>
            <a:r>
              <a:rPr lang="en-US" dirty="0" smtClean="0">
                <a:latin typeface="Comic Sans MS" pitchFamily="66" charset="0"/>
              </a:rPr>
              <a:t>Default: 260</a:t>
            </a:r>
          </a:p>
          <a:p>
            <a:pPr eaLnBrk="1" hangingPunct="1">
              <a:lnSpc>
                <a:spcPct val="90000"/>
              </a:lnSpc>
            </a:pPr>
            <a:r>
              <a:rPr lang="en-US" sz="1800" dirty="0" smtClean="0">
                <a:latin typeface="Comic Sans MS" pitchFamily="66" charset="0"/>
              </a:rPr>
              <a:t>WHAT(2): number of gamma groups of the library</a:t>
            </a:r>
          </a:p>
          <a:p>
            <a:pPr lvl="1" eaLnBrk="1" hangingPunct="1">
              <a:lnSpc>
                <a:spcPct val="90000"/>
              </a:lnSpc>
              <a:buClr>
                <a:srgbClr val="008000"/>
              </a:buClr>
            </a:pPr>
            <a:r>
              <a:rPr lang="en-US" dirty="0" smtClean="0">
                <a:latin typeface="Comic Sans MS" pitchFamily="66" charset="0"/>
              </a:rPr>
              <a:t>Default: 42</a:t>
            </a:r>
          </a:p>
          <a:p>
            <a:pPr eaLnBrk="1" hangingPunct="1">
              <a:lnSpc>
                <a:spcPct val="90000"/>
              </a:lnSpc>
            </a:pPr>
            <a:r>
              <a:rPr lang="en-US" sz="1800" dirty="0" smtClean="0">
                <a:latin typeface="Comic Sans MS" pitchFamily="66" charset="0"/>
              </a:rPr>
              <a:t>WHAT(3): maximum energy (in </a:t>
            </a:r>
            <a:r>
              <a:rPr lang="en-US" sz="1800" dirty="0" err="1" smtClean="0">
                <a:latin typeface="Comic Sans MS" pitchFamily="66" charset="0"/>
              </a:rPr>
              <a:t>GeV</a:t>
            </a:r>
            <a:r>
              <a:rPr lang="en-US" sz="1800" dirty="0" smtClean="0">
                <a:latin typeface="Comic Sans MS" pitchFamily="66" charset="0"/>
              </a:rPr>
              <a:t>) of the library</a:t>
            </a:r>
          </a:p>
          <a:p>
            <a:pPr lvl="1" eaLnBrk="1" hangingPunct="1">
              <a:lnSpc>
                <a:spcPct val="90000"/>
              </a:lnSpc>
              <a:buClr>
                <a:srgbClr val="008000"/>
              </a:buClr>
            </a:pPr>
            <a:r>
              <a:rPr lang="en-US" dirty="0" smtClean="0">
                <a:latin typeface="Comic Sans MS" pitchFamily="66" charset="0"/>
              </a:rPr>
              <a:t>Default: 0.02</a:t>
            </a:r>
          </a:p>
          <a:p>
            <a:pPr eaLnBrk="1" hangingPunct="1">
              <a:lnSpc>
                <a:spcPct val="90000"/>
              </a:lnSpc>
            </a:pPr>
            <a:r>
              <a:rPr lang="en-US" sz="1800" dirty="0" smtClean="0">
                <a:latin typeface="Comic Sans MS" pitchFamily="66" charset="0"/>
              </a:rPr>
              <a:t>WHAT(5): number of thermal groups</a:t>
            </a:r>
          </a:p>
          <a:p>
            <a:pPr lvl="1" eaLnBrk="1" hangingPunct="1">
              <a:lnSpc>
                <a:spcPct val="90000"/>
              </a:lnSpc>
              <a:buClr>
                <a:srgbClr val="008000"/>
              </a:buClr>
            </a:pPr>
            <a:r>
              <a:rPr lang="en-US" dirty="0" smtClean="0">
                <a:latin typeface="Comic Sans MS" pitchFamily="66" charset="0"/>
              </a:rPr>
              <a:t>Default: 31</a:t>
            </a:r>
          </a:p>
          <a:p>
            <a:pPr eaLnBrk="1" hangingPunct="1">
              <a:lnSpc>
                <a:spcPct val="90000"/>
              </a:lnSpc>
            </a:pPr>
            <a:endParaRPr lang="en-US" sz="1800" dirty="0" smtClean="0"/>
          </a:p>
          <a:p>
            <a:pPr eaLnBrk="1" hangingPunct="1">
              <a:lnSpc>
                <a:spcPct val="90000"/>
              </a:lnSpc>
            </a:pPr>
            <a:endParaRPr lang="en-US" sz="1800" dirty="0" smtClean="0"/>
          </a:p>
          <a:p>
            <a:pPr eaLnBrk="1" hangingPunct="1">
              <a:lnSpc>
                <a:spcPct val="90000"/>
              </a:lnSpc>
            </a:pPr>
            <a:endParaRPr lang="en-US" sz="1800" dirty="0" smtClean="0"/>
          </a:p>
          <a:p>
            <a:pPr eaLnBrk="1" hangingPunct="1">
              <a:lnSpc>
                <a:spcPct val="90000"/>
              </a:lnSpc>
            </a:pPr>
            <a:r>
              <a:rPr lang="en-US" sz="1800" dirty="0" smtClean="0">
                <a:latin typeface="Comic Sans MS" pitchFamily="66" charset="0"/>
              </a:rPr>
              <a:t>The defaults for WHAT(1) – WHAT(3) and WHAT(5) are fine. </a:t>
            </a:r>
            <a:r>
              <a:rPr lang="en-US" sz="1800" dirty="0" smtClean="0">
                <a:solidFill>
                  <a:srgbClr val="CC00CC"/>
                </a:solidFill>
                <a:latin typeface="Comic Sans MS" pitchFamily="66" charset="0"/>
              </a:rPr>
              <a:t>The only reason for changing them would be if using a different library </a:t>
            </a:r>
            <a:r>
              <a:rPr lang="en-US" sz="1800" dirty="0" smtClean="0">
                <a:latin typeface="Comic Sans MS" pitchFamily="66" charset="0"/>
              </a:rPr>
              <a:t>(there was one until recently, but it has been suppressed)</a:t>
            </a:r>
          </a:p>
          <a:p>
            <a:pPr eaLnBrk="1" hangingPunct="1">
              <a:lnSpc>
                <a:spcPct val="90000"/>
              </a:lnSpc>
              <a:buFont typeface="Wingdings" pitchFamily="2" charset="2"/>
              <a:buNone/>
            </a:pPr>
            <a:r>
              <a:rPr lang="en-US" sz="1800" dirty="0" smtClean="0">
                <a:latin typeface="Comic Sans MS" pitchFamily="66" charset="0"/>
              </a:rPr>
              <a:t>                                   </a:t>
            </a:r>
            <a:r>
              <a:rPr lang="en-US" sz="1800" dirty="0" smtClean="0">
                <a:latin typeface="Comic Sans MS" pitchFamily="66" charset="0"/>
                <a:sym typeface="Wingdings" pitchFamily="2" charset="2"/>
              </a:rPr>
              <a:t> </a:t>
            </a:r>
            <a:r>
              <a:rPr lang="en-US" sz="1800" dirty="0" smtClean="0">
                <a:solidFill>
                  <a:srgbClr val="FF0000"/>
                </a:solidFill>
                <a:latin typeface="Comic Sans MS" pitchFamily="66" charset="0"/>
                <a:sym typeface="Wingdings" pitchFamily="2" charset="2"/>
              </a:rPr>
              <a:t>Don’t use them!</a:t>
            </a:r>
            <a:endParaRPr lang="en-US" sz="1800" dirty="0" smtClean="0">
              <a:solidFill>
                <a:srgbClr val="FF0000"/>
              </a:solidFill>
              <a:latin typeface="Comic Sans MS" pitchFamily="66" charset="0"/>
            </a:endParaRPr>
          </a:p>
        </p:txBody>
      </p:sp>
      <p:pic>
        <p:nvPicPr>
          <p:cNvPr id="24580" name="Picture 4" descr="low_neut1-3"/>
          <p:cNvPicPr>
            <a:picLocks noChangeAspect="1" noChangeArrowheads="1"/>
          </p:cNvPicPr>
          <p:nvPr/>
        </p:nvPicPr>
        <p:blipFill>
          <a:blip r:embed="rId2" cstate="print"/>
          <a:srcRect/>
          <a:stretch>
            <a:fillRect/>
          </a:stretch>
        </p:blipFill>
        <p:spPr bwMode="auto">
          <a:xfrm>
            <a:off x="228600" y="4495800"/>
            <a:ext cx="8763000" cy="515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200" smtClean="0"/>
              <a:t>Input Cards: LOW-NEUT</a:t>
            </a:r>
            <a:r>
              <a:rPr lang="en-US" sz="3200" baseline="30000" smtClean="0"/>
              <a:t> [2/4]</a:t>
            </a:r>
            <a:endParaRPr lang="en-US" sz="3200" smtClean="0"/>
          </a:p>
        </p:txBody>
      </p:sp>
      <p:sp>
        <p:nvSpPr>
          <p:cNvPr id="25603" name="Rectangle 3"/>
          <p:cNvSpPr>
            <a:spLocks noGrp="1" noChangeArrowheads="1"/>
          </p:cNvSpPr>
          <p:nvPr>
            <p:ph idx="1"/>
          </p:nvPr>
        </p:nvSpPr>
        <p:spPr/>
        <p:txBody>
          <a:bodyPr/>
          <a:lstStyle/>
          <a:p>
            <a:pPr eaLnBrk="1" hangingPunct="1"/>
            <a:r>
              <a:rPr lang="en-US" smtClean="0">
                <a:latin typeface="Comic Sans MS" pitchFamily="66" charset="0"/>
              </a:rPr>
              <a:t>WHAT(4): printing flag, neutron cross section information is written to *.out file</a:t>
            </a:r>
          </a:p>
          <a:p>
            <a:pPr lvl="2" eaLnBrk="1" hangingPunct="1"/>
            <a:r>
              <a:rPr lang="en-US" smtClean="0">
                <a:latin typeface="Comic Sans MS" pitchFamily="66" charset="0"/>
              </a:rPr>
              <a:t>0.0 Minimum</a:t>
            </a:r>
          </a:p>
          <a:p>
            <a:pPr lvl="2" eaLnBrk="1" hangingPunct="1"/>
            <a:r>
              <a:rPr lang="en-US" smtClean="0">
                <a:latin typeface="Comic Sans MS" pitchFamily="66" charset="0"/>
              </a:rPr>
              <a:t>1.0 integral cross sections, kerma factors and probabilities</a:t>
            </a:r>
          </a:p>
          <a:p>
            <a:pPr lvl="2" eaLnBrk="1" hangingPunct="1"/>
            <a:r>
              <a:rPr lang="en-US" smtClean="0">
                <a:latin typeface="Comic Sans MS" pitchFamily="66" charset="0"/>
              </a:rPr>
              <a:t>2.0 additionally downscattering matrices and gamma matrices</a:t>
            </a:r>
          </a:p>
          <a:p>
            <a:pPr lvl="2" eaLnBrk="1" hangingPunct="1"/>
            <a:r>
              <a:rPr lang="en-US" smtClean="0">
                <a:latin typeface="Comic Sans MS" pitchFamily="66" charset="0"/>
              </a:rPr>
              <a:t>3.0 additionally scattering probabilities and angles</a:t>
            </a:r>
          </a:p>
          <a:p>
            <a:pPr lvl="2" eaLnBrk="1" hangingPunct="1"/>
            <a:r>
              <a:rPr lang="en-US" smtClean="0">
                <a:latin typeface="Comic Sans MS" pitchFamily="66" charset="0"/>
              </a:rPr>
              <a:t>4.0 residual nuclei information</a:t>
            </a:r>
          </a:p>
          <a:p>
            <a:pPr lvl="1" eaLnBrk="1" hangingPunct="1"/>
            <a:r>
              <a:rPr lang="en-US" smtClean="0">
                <a:latin typeface="Comic Sans MS" pitchFamily="66" charset="0"/>
              </a:rPr>
              <a:t>Default: 0.0 (minimum)</a:t>
            </a:r>
          </a:p>
        </p:txBody>
      </p:sp>
      <p:pic>
        <p:nvPicPr>
          <p:cNvPr id="25604" name="Picture 4" descr="low_neut4_small"/>
          <p:cNvPicPr>
            <a:picLocks noChangeAspect="1" noChangeArrowheads="1"/>
          </p:cNvPicPr>
          <p:nvPr/>
        </p:nvPicPr>
        <p:blipFill>
          <a:blip r:embed="rId2" cstate="print"/>
          <a:srcRect/>
          <a:stretch>
            <a:fillRect/>
          </a:stretch>
        </p:blipFill>
        <p:spPr bwMode="auto">
          <a:xfrm>
            <a:off x="473075" y="3884613"/>
            <a:ext cx="8331200" cy="166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US" sz="3200" smtClean="0"/>
              <a:t>Input Cards: LOW-NEUT</a:t>
            </a:r>
            <a:r>
              <a:rPr lang="en-US" sz="3200" baseline="30000" smtClean="0"/>
              <a:t> [3/4]</a:t>
            </a:r>
            <a:endParaRPr lang="en-US" sz="3200" smtClean="0"/>
          </a:p>
        </p:txBody>
      </p:sp>
      <p:sp>
        <p:nvSpPr>
          <p:cNvPr id="26628" name="Rectangle 3"/>
          <p:cNvSpPr>
            <a:spLocks noGrp="1" noChangeArrowheads="1"/>
          </p:cNvSpPr>
          <p:nvPr>
            <p:ph idx="1"/>
          </p:nvPr>
        </p:nvSpPr>
        <p:spPr/>
        <p:txBody>
          <a:bodyPr/>
          <a:lstStyle/>
          <a:p>
            <a:pPr eaLnBrk="1" hangingPunct="1">
              <a:spcBef>
                <a:spcPts val="600"/>
              </a:spcBef>
            </a:pPr>
            <a:r>
              <a:rPr lang="en-US" sz="1800" dirty="0" smtClean="0">
                <a:latin typeface="Comic Sans MS" pitchFamily="66" charset="0"/>
              </a:rPr>
              <a:t>The output for </a:t>
            </a:r>
            <a:r>
              <a:rPr lang="en-US" sz="1800" dirty="0" smtClean="0">
                <a:solidFill>
                  <a:srgbClr val="990000"/>
                </a:solidFill>
                <a:latin typeface="Comic Sans MS" pitchFamily="66" charset="0"/>
              </a:rPr>
              <a:t>WHAT(4) = 1</a:t>
            </a:r>
          </a:p>
          <a:p>
            <a:pPr lvl="1" eaLnBrk="1" hangingPunct="1">
              <a:spcBef>
                <a:spcPts val="600"/>
              </a:spcBef>
              <a:buClr>
                <a:srgbClr val="FF0000"/>
              </a:buClr>
            </a:pPr>
            <a:r>
              <a:rPr lang="en-US" sz="1600" dirty="0" smtClean="0">
                <a:latin typeface="Comic Sans MS" pitchFamily="66" charset="0"/>
              </a:rPr>
              <a:t>Group energy limits, average energies, velocities and </a:t>
            </a:r>
            <a:r>
              <a:rPr lang="en-US" sz="1600" dirty="0" err="1" smtClean="0">
                <a:latin typeface="Comic Sans MS" pitchFamily="66" charset="0"/>
              </a:rPr>
              <a:t>momenta</a:t>
            </a:r>
            <a:r>
              <a:rPr lang="en-US" sz="1600" dirty="0" smtClean="0">
                <a:latin typeface="Comic Sans MS" pitchFamily="66" charset="0"/>
              </a:rPr>
              <a:t>, thermal velocities, gamma group limits</a:t>
            </a:r>
          </a:p>
          <a:p>
            <a:pPr lvl="1" eaLnBrk="1" hangingPunct="1">
              <a:spcBef>
                <a:spcPts val="600"/>
              </a:spcBef>
              <a:buClr>
                <a:srgbClr val="FF0000"/>
              </a:buClr>
            </a:pPr>
            <a:r>
              <a:rPr lang="en-US" sz="1600" dirty="0" smtClean="0">
                <a:latin typeface="Comic Sans MS" pitchFamily="66" charset="0"/>
              </a:rPr>
              <a:t>For each material: </a:t>
            </a:r>
            <a:r>
              <a:rPr lang="en-GB" sz="1600" dirty="0" smtClean="0">
                <a:latin typeface="Comic Sans MS" pitchFamily="66" charset="0"/>
              </a:rPr>
              <a:t>availability of residual nuclei information ( the line: “</a:t>
            </a:r>
            <a:r>
              <a:rPr lang="en-GB" sz="1600" dirty="0" smtClean="0">
                <a:solidFill>
                  <a:srgbClr val="008000"/>
                </a:solidFill>
                <a:latin typeface="Comic Sans MS" pitchFamily="66" charset="0"/>
              </a:rPr>
              <a:t>RESIDUAL NUCLEI INFORMATIONS AVAILABLE</a:t>
            </a:r>
            <a:r>
              <a:rPr lang="en-GB" sz="1600" dirty="0" smtClean="0">
                <a:latin typeface="Comic Sans MS" pitchFamily="66" charset="0"/>
              </a:rPr>
              <a:t>” indicates the possibility to use option </a:t>
            </a:r>
            <a:r>
              <a:rPr lang="en-GB" sz="1600" dirty="0" err="1" smtClean="0">
                <a:solidFill>
                  <a:srgbClr val="CC00CC"/>
                </a:solidFill>
                <a:latin typeface="Comic Sans MS" pitchFamily="66" charset="0"/>
              </a:rPr>
              <a:t>RESNUCLEi</a:t>
            </a:r>
            <a:r>
              <a:rPr lang="en-GB" sz="1600" dirty="0" smtClean="0">
                <a:latin typeface="Comic Sans MS" pitchFamily="66" charset="0"/>
              </a:rPr>
              <a:t> with WHAT(1)= 2.0</a:t>
            </a:r>
          </a:p>
          <a:p>
            <a:pPr lvl="1" eaLnBrk="1" hangingPunct="1">
              <a:spcBef>
                <a:spcPts val="600"/>
              </a:spcBef>
              <a:buClr>
                <a:srgbClr val="FF0000"/>
              </a:buClr>
            </a:pPr>
            <a:r>
              <a:rPr lang="en-GB" sz="1600" dirty="0" smtClean="0">
                <a:latin typeface="Comic Sans MS" pitchFamily="66" charset="0"/>
              </a:rPr>
              <a:t> for each neutron energy group in each material:</a:t>
            </a:r>
            <a:endParaRPr lang="en-US" sz="1600" dirty="0" smtClean="0">
              <a:latin typeface="Comic Sans MS" pitchFamily="66" charset="0"/>
            </a:endParaRPr>
          </a:p>
          <a:p>
            <a:pPr lvl="2" eaLnBrk="1" hangingPunct="1">
              <a:spcBef>
                <a:spcPts val="600"/>
              </a:spcBef>
              <a:buClr>
                <a:srgbClr val="008000"/>
              </a:buClr>
            </a:pPr>
            <a:r>
              <a:rPr lang="en-US" sz="1400" dirty="0" smtClean="0">
                <a:solidFill>
                  <a:srgbClr val="990000"/>
                </a:solidFill>
                <a:latin typeface="Comic Sans MS" pitchFamily="66" charset="0"/>
              </a:rPr>
              <a:t>SIGT</a:t>
            </a:r>
            <a:r>
              <a:rPr lang="en-US" sz="1400" dirty="0" smtClean="0">
                <a:latin typeface="Comic Sans MS" pitchFamily="66" charset="0"/>
              </a:rPr>
              <a:t> = total cross section</a:t>
            </a:r>
            <a:endParaRPr lang="en-GB" sz="1400" dirty="0" smtClean="0">
              <a:latin typeface="Comic Sans MS" pitchFamily="66" charset="0"/>
            </a:endParaRPr>
          </a:p>
          <a:p>
            <a:pPr lvl="2" eaLnBrk="1" hangingPunct="1">
              <a:spcBef>
                <a:spcPts val="600"/>
              </a:spcBef>
              <a:buClr>
                <a:srgbClr val="008000"/>
              </a:buClr>
            </a:pPr>
            <a:r>
              <a:rPr lang="en-GB" sz="1400" dirty="0" smtClean="0">
                <a:solidFill>
                  <a:srgbClr val="990000"/>
                </a:solidFill>
                <a:latin typeface="Comic Sans MS" pitchFamily="66" charset="0"/>
              </a:rPr>
              <a:t>SIGST</a:t>
            </a:r>
            <a:r>
              <a:rPr lang="en-GB" sz="1400" dirty="0" smtClean="0">
                <a:latin typeface="Comic Sans MS" pitchFamily="66" charset="0"/>
              </a:rPr>
              <a:t> = “scattering” cross section: </a:t>
            </a:r>
            <a:r>
              <a:rPr lang="en-GB" sz="1400" b="1" dirty="0" smtClean="0">
                <a:latin typeface="Symbol" pitchFamily="18" charset="2"/>
              </a:rPr>
              <a:t>s</a:t>
            </a:r>
            <a:r>
              <a:rPr lang="en-GB" sz="1400" dirty="0" smtClean="0">
                <a:latin typeface="Comic Sans MS" pitchFamily="66" charset="0"/>
              </a:rPr>
              <a:t>(</a:t>
            </a:r>
            <a:r>
              <a:rPr lang="en-GB" sz="1400" dirty="0" err="1" smtClean="0">
                <a:latin typeface="Comic Sans MS" pitchFamily="66" charset="0"/>
              </a:rPr>
              <a:t>n,n</a:t>
            </a:r>
            <a:r>
              <a:rPr lang="en-GB" sz="1400" dirty="0" smtClean="0">
                <a:latin typeface="Comic Sans MS" pitchFamily="66" charset="0"/>
              </a:rPr>
              <a:t>) + 2</a:t>
            </a:r>
            <a:r>
              <a:rPr lang="en-GB" sz="1400" b="1" dirty="0" smtClean="0">
                <a:latin typeface="Symbol" pitchFamily="18" charset="2"/>
              </a:rPr>
              <a:t>s</a:t>
            </a:r>
            <a:r>
              <a:rPr lang="en-GB" sz="1400" dirty="0" smtClean="0">
                <a:latin typeface="Comic Sans MS" pitchFamily="66" charset="0"/>
              </a:rPr>
              <a:t> (n,2n) + 3</a:t>
            </a:r>
            <a:r>
              <a:rPr lang="en-GB" sz="1400" b="1" dirty="0" smtClean="0">
                <a:latin typeface="Symbol" pitchFamily="18" charset="2"/>
              </a:rPr>
              <a:t>s</a:t>
            </a:r>
            <a:r>
              <a:rPr lang="en-GB" sz="1400" dirty="0" smtClean="0">
                <a:latin typeface="Comic Sans MS" pitchFamily="66" charset="0"/>
              </a:rPr>
              <a:t> (n,3n)</a:t>
            </a:r>
          </a:p>
          <a:p>
            <a:pPr lvl="2" eaLnBrk="1" hangingPunct="1">
              <a:spcBef>
                <a:spcPts val="600"/>
              </a:spcBef>
              <a:buClr>
                <a:srgbClr val="008000"/>
              </a:buClr>
            </a:pPr>
            <a:r>
              <a:rPr lang="en-GB" sz="1400" dirty="0" smtClean="0">
                <a:solidFill>
                  <a:srgbClr val="990000"/>
                </a:solidFill>
                <a:latin typeface="Comic Sans MS" pitchFamily="66" charset="0"/>
              </a:rPr>
              <a:t>PNUP</a:t>
            </a:r>
            <a:r>
              <a:rPr lang="en-GB" sz="1400" dirty="0" smtClean="0">
                <a:latin typeface="Comic Sans MS" pitchFamily="66" charset="0"/>
              </a:rPr>
              <a:t> = </a:t>
            </a:r>
            <a:r>
              <a:rPr lang="en-GB" sz="1400" dirty="0" err="1" smtClean="0">
                <a:latin typeface="Comic Sans MS" pitchFamily="66" charset="0"/>
              </a:rPr>
              <a:t>upscatter</a:t>
            </a:r>
            <a:r>
              <a:rPr lang="en-GB" sz="1400" dirty="0" smtClean="0">
                <a:latin typeface="Comic Sans MS" pitchFamily="66" charset="0"/>
              </a:rPr>
              <a:t> probability, is 0.0 in non thermal groups</a:t>
            </a:r>
          </a:p>
          <a:p>
            <a:pPr lvl="2" eaLnBrk="1" hangingPunct="1">
              <a:spcBef>
                <a:spcPts val="600"/>
              </a:spcBef>
              <a:buClr>
                <a:srgbClr val="008000"/>
              </a:buClr>
            </a:pPr>
            <a:r>
              <a:rPr lang="en-GB" sz="1400" dirty="0" smtClean="0">
                <a:solidFill>
                  <a:srgbClr val="990000"/>
                </a:solidFill>
                <a:latin typeface="Comic Sans MS" pitchFamily="66" charset="0"/>
              </a:rPr>
              <a:t>PNABS</a:t>
            </a:r>
            <a:r>
              <a:rPr lang="en-GB" sz="1400" dirty="0" smtClean="0">
                <a:latin typeface="Comic Sans MS" pitchFamily="66" charset="0"/>
              </a:rPr>
              <a:t> = Probability of Non-</a:t>
            </a:r>
            <a:r>
              <a:rPr lang="en-GB" sz="1400" dirty="0" err="1" smtClean="0">
                <a:latin typeface="Comic Sans MS" pitchFamily="66" charset="0"/>
              </a:rPr>
              <a:t>ABSorption</a:t>
            </a:r>
            <a:r>
              <a:rPr lang="en-GB" sz="1400" dirty="0" smtClean="0">
                <a:latin typeface="Comic Sans MS" pitchFamily="66" charset="0"/>
              </a:rPr>
              <a:t> (= scattering)</a:t>
            </a:r>
            <a:br>
              <a:rPr lang="en-GB" sz="1400" dirty="0" smtClean="0">
                <a:latin typeface="Comic Sans MS" pitchFamily="66" charset="0"/>
              </a:rPr>
            </a:br>
            <a:r>
              <a:rPr lang="en-GB" sz="1400" dirty="0" smtClean="0">
                <a:latin typeface="Comic Sans MS" pitchFamily="66" charset="0"/>
              </a:rPr>
              <a:t>PNABS = SIGST/SIGT, and can sometimes be&gt; 1 because of (</a:t>
            </a:r>
            <a:r>
              <a:rPr lang="en-GB" sz="1400" dirty="0" err="1" smtClean="0">
                <a:latin typeface="Comic Sans MS" pitchFamily="66" charset="0"/>
              </a:rPr>
              <a:t>n,xn</a:t>
            </a:r>
            <a:r>
              <a:rPr lang="en-GB" sz="1400" dirty="0" smtClean="0">
                <a:latin typeface="Comic Sans MS" pitchFamily="66" charset="0"/>
              </a:rPr>
              <a:t>) reactions</a:t>
            </a:r>
          </a:p>
          <a:p>
            <a:pPr lvl="2" eaLnBrk="1" hangingPunct="1">
              <a:spcBef>
                <a:spcPts val="600"/>
              </a:spcBef>
              <a:buClr>
                <a:srgbClr val="008000"/>
              </a:buClr>
            </a:pPr>
            <a:r>
              <a:rPr lang="en-GB" sz="1400" dirty="0" smtClean="0">
                <a:solidFill>
                  <a:srgbClr val="990000"/>
                </a:solidFill>
                <a:latin typeface="Comic Sans MS" pitchFamily="66" charset="0"/>
              </a:rPr>
              <a:t>GAMGEN</a:t>
            </a:r>
            <a:r>
              <a:rPr lang="en-GB" sz="1400" dirty="0" smtClean="0">
                <a:latin typeface="Comic Sans MS" pitchFamily="66" charset="0"/>
              </a:rPr>
              <a:t> = </a:t>
            </a:r>
            <a:r>
              <a:rPr lang="en-GB" sz="1400" dirty="0" err="1" smtClean="0">
                <a:latin typeface="Comic Sans MS" pitchFamily="66" charset="0"/>
              </a:rPr>
              <a:t>GAMma</a:t>
            </a:r>
            <a:r>
              <a:rPr lang="en-GB" sz="1400" dirty="0" smtClean="0">
                <a:latin typeface="Comic Sans MS" pitchFamily="66" charset="0"/>
              </a:rPr>
              <a:t> </a:t>
            </a:r>
            <a:r>
              <a:rPr lang="en-GB" sz="1400" dirty="0" err="1" smtClean="0">
                <a:latin typeface="Comic Sans MS" pitchFamily="66" charset="0"/>
              </a:rPr>
              <a:t>GENeration</a:t>
            </a:r>
            <a:r>
              <a:rPr lang="en-GB" sz="1400" dirty="0" smtClean="0">
                <a:latin typeface="Comic Sans MS" pitchFamily="66" charset="0"/>
              </a:rPr>
              <a:t> probability = gamma production cross section</a:t>
            </a:r>
            <a:br>
              <a:rPr lang="en-GB" sz="1400" dirty="0" smtClean="0">
                <a:latin typeface="Comic Sans MS" pitchFamily="66" charset="0"/>
              </a:rPr>
            </a:br>
            <a:r>
              <a:rPr lang="en-GB" sz="1400" dirty="0" smtClean="0">
                <a:latin typeface="Comic Sans MS" pitchFamily="66" charset="0"/>
              </a:rPr>
              <a:t>divided by SIGT and multiplied by the average number of </a:t>
            </a:r>
            <a:r>
              <a:rPr lang="en-GB" sz="1400" b="1" dirty="0" smtClean="0">
                <a:latin typeface="Symbol" pitchFamily="18" charset="2"/>
              </a:rPr>
              <a:t>g</a:t>
            </a:r>
            <a:r>
              <a:rPr lang="en-GB" sz="1400" dirty="0" smtClean="0">
                <a:latin typeface="Comic Sans MS" pitchFamily="66" charset="0"/>
              </a:rPr>
              <a:t> per (n, </a:t>
            </a:r>
            <a:r>
              <a:rPr lang="en-GB" sz="1400" b="1" dirty="0" smtClean="0">
                <a:latin typeface="Symbol" pitchFamily="18" charset="2"/>
              </a:rPr>
              <a:t>g</a:t>
            </a:r>
            <a:r>
              <a:rPr lang="en-GB" sz="1400" dirty="0" smtClean="0">
                <a:latin typeface="Comic Sans MS" pitchFamily="66" charset="0"/>
              </a:rPr>
              <a:t>) reaction</a:t>
            </a:r>
          </a:p>
          <a:p>
            <a:pPr lvl="2" eaLnBrk="1" hangingPunct="1">
              <a:spcBef>
                <a:spcPts val="600"/>
              </a:spcBef>
              <a:buClr>
                <a:srgbClr val="008000"/>
              </a:buClr>
            </a:pPr>
            <a:r>
              <a:rPr lang="en-GB" sz="1400" dirty="0" smtClean="0">
                <a:solidFill>
                  <a:srgbClr val="990000"/>
                </a:solidFill>
                <a:latin typeface="Comic Sans MS" pitchFamily="66" charset="0"/>
              </a:rPr>
              <a:t>NU*FIS</a:t>
            </a:r>
            <a:r>
              <a:rPr lang="en-GB" sz="1400" dirty="0" smtClean="0">
                <a:latin typeface="Comic Sans MS" pitchFamily="66" charset="0"/>
              </a:rPr>
              <a:t> = fission neutron production = fission cross section divided by SIGT and multiplied by </a:t>
            </a:r>
            <a:r>
              <a:rPr lang="en-GB" sz="1400" b="1" dirty="0" smtClean="0">
                <a:latin typeface="Comic Sans MS" pitchFamily="66" charset="0"/>
                <a:sym typeface="Symbol" pitchFamily="18" charset="2"/>
              </a:rPr>
              <a:t></a:t>
            </a:r>
            <a:r>
              <a:rPr lang="en-GB" sz="1400" dirty="0" smtClean="0">
                <a:latin typeface="Comic Sans MS" pitchFamily="66" charset="0"/>
              </a:rPr>
              <a:t>, the average number of neutrons per fission</a:t>
            </a:r>
          </a:p>
          <a:p>
            <a:pPr lvl="2" eaLnBrk="1" hangingPunct="1">
              <a:spcBef>
                <a:spcPts val="600"/>
              </a:spcBef>
              <a:buClr>
                <a:srgbClr val="008000"/>
              </a:buClr>
            </a:pPr>
            <a:r>
              <a:rPr lang="en-GB" sz="1400" dirty="0" smtClean="0">
                <a:solidFill>
                  <a:srgbClr val="990000"/>
                </a:solidFill>
                <a:latin typeface="Comic Sans MS" pitchFamily="66" charset="0"/>
              </a:rPr>
              <a:t>EDEP</a:t>
            </a:r>
            <a:r>
              <a:rPr lang="en-GB" sz="1400" dirty="0" smtClean="0">
                <a:latin typeface="Comic Sans MS" pitchFamily="66" charset="0"/>
              </a:rPr>
              <a:t> = </a:t>
            </a:r>
            <a:r>
              <a:rPr lang="en-GB" sz="1400" dirty="0" err="1" smtClean="0">
                <a:latin typeface="Comic Sans MS" pitchFamily="66" charset="0"/>
              </a:rPr>
              <a:t>Kerma</a:t>
            </a:r>
            <a:r>
              <a:rPr lang="en-GB" sz="1400" dirty="0" smtClean="0">
                <a:latin typeface="Comic Sans MS" pitchFamily="66" charset="0"/>
              </a:rPr>
              <a:t> contribution in </a:t>
            </a:r>
            <a:r>
              <a:rPr lang="en-GB" sz="1400" dirty="0" err="1" smtClean="0">
                <a:latin typeface="Comic Sans MS" pitchFamily="66" charset="0"/>
              </a:rPr>
              <a:t>GeV</a:t>
            </a:r>
            <a:r>
              <a:rPr lang="en-GB" sz="1400" dirty="0" smtClean="0">
                <a:latin typeface="Comic Sans MS" pitchFamily="66" charset="0"/>
              </a:rPr>
              <a:t> per collision</a:t>
            </a:r>
          </a:p>
          <a:p>
            <a:pPr lvl="2" eaLnBrk="1" hangingPunct="1">
              <a:spcBef>
                <a:spcPts val="600"/>
              </a:spcBef>
              <a:buClr>
                <a:srgbClr val="008000"/>
              </a:buClr>
            </a:pPr>
            <a:r>
              <a:rPr lang="en-GB" sz="1400" dirty="0" smtClean="0">
                <a:solidFill>
                  <a:srgbClr val="990000"/>
                </a:solidFill>
                <a:latin typeface="Comic Sans MS" pitchFamily="66" charset="0"/>
              </a:rPr>
              <a:t>PNEL, PXN, PFISS, PNGAM </a:t>
            </a:r>
            <a:r>
              <a:rPr lang="en-GB" sz="1400" dirty="0" smtClean="0">
                <a:latin typeface="Comic Sans MS" pitchFamily="66" charset="0"/>
              </a:rPr>
              <a:t>= partial cross sections, expressed as probabilities (</a:t>
            </a:r>
            <a:r>
              <a:rPr lang="en-GB" sz="1400" i="1" dirty="0" smtClean="0">
                <a:latin typeface="Comic Sans MS" pitchFamily="66" charset="0"/>
              </a:rPr>
              <a:t>i.e.</a:t>
            </a:r>
            <a:r>
              <a:rPr lang="en-GB" sz="1400" dirty="0" smtClean="0">
                <a:latin typeface="Comic Sans MS" pitchFamily="66" charset="0"/>
              </a:rPr>
              <a:t>, ratios to SIGT). In the order: non-elastic, (</a:t>
            </a:r>
            <a:r>
              <a:rPr lang="en-GB" sz="1400" dirty="0" err="1" smtClean="0">
                <a:latin typeface="Comic Sans MS" pitchFamily="66" charset="0"/>
              </a:rPr>
              <a:t>n,xn</a:t>
            </a:r>
            <a:r>
              <a:rPr lang="en-GB" sz="1400" dirty="0" smtClean="0">
                <a:latin typeface="Comic Sans MS" pitchFamily="66" charset="0"/>
              </a:rPr>
              <a:t>), fission, (</a:t>
            </a:r>
            <a:r>
              <a:rPr lang="en-GB" sz="1400" dirty="0" err="1" smtClean="0">
                <a:latin typeface="Comic Sans MS" pitchFamily="66" charset="0"/>
              </a:rPr>
              <a:t>n,gamma</a:t>
            </a:r>
            <a:r>
              <a:rPr lang="en-GB" sz="1400" dirty="0" smtClean="0">
                <a:latin typeface="Comic Sans MS" pitchFamily="66"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smtClean="0"/>
              <a:t>Input Cards: LOW-NEUT</a:t>
            </a:r>
            <a:r>
              <a:rPr lang="en-US" sz="3200" baseline="30000" smtClean="0"/>
              <a:t> [4/4]</a:t>
            </a:r>
            <a:endParaRPr lang="en-US" sz="3200" smtClean="0"/>
          </a:p>
        </p:txBody>
      </p:sp>
      <p:sp>
        <p:nvSpPr>
          <p:cNvPr id="27651" name="Rectangle 3"/>
          <p:cNvSpPr>
            <a:spLocks noGrp="1" noChangeArrowheads="1"/>
          </p:cNvSpPr>
          <p:nvPr>
            <p:ph idx="1"/>
          </p:nvPr>
        </p:nvSpPr>
        <p:spPr>
          <a:xfrm>
            <a:off x="609600" y="979488"/>
            <a:ext cx="7924800" cy="5181600"/>
          </a:xfrm>
        </p:spPr>
        <p:txBody>
          <a:bodyPr/>
          <a:lstStyle/>
          <a:p>
            <a:pPr eaLnBrk="1" hangingPunct="1"/>
            <a:r>
              <a:rPr lang="en-US" dirty="0" smtClean="0">
                <a:latin typeface="Comic Sans MS" pitchFamily="66" charset="0"/>
              </a:rPr>
              <a:t>WHAT(6): i</a:t>
            </a:r>
            <a:r>
              <a:rPr lang="en-US" baseline="-25000" dirty="0" smtClean="0">
                <a:latin typeface="Comic Sans MS" pitchFamily="66" charset="0"/>
              </a:rPr>
              <a:t>0</a:t>
            </a:r>
            <a:r>
              <a:rPr lang="en-US" dirty="0" smtClean="0">
                <a:latin typeface="Comic Sans MS" pitchFamily="66" charset="0"/>
              </a:rPr>
              <a:t> + 10 * i</a:t>
            </a:r>
            <a:r>
              <a:rPr lang="en-US" baseline="-25000" dirty="0" smtClean="0">
                <a:latin typeface="Comic Sans MS" pitchFamily="66" charset="0"/>
              </a:rPr>
              <a:t>1</a:t>
            </a:r>
            <a:r>
              <a:rPr lang="en-US" dirty="0" smtClean="0">
                <a:latin typeface="Comic Sans MS" pitchFamily="66" charset="0"/>
              </a:rPr>
              <a:t>:</a:t>
            </a:r>
          </a:p>
          <a:p>
            <a:pPr lvl="1" eaLnBrk="1" hangingPunct="1">
              <a:buClr>
                <a:srgbClr val="008000"/>
              </a:buClr>
            </a:pPr>
            <a:r>
              <a:rPr lang="en-US" sz="1600" dirty="0" smtClean="0">
                <a:latin typeface="Comic Sans MS" pitchFamily="66" charset="0"/>
              </a:rPr>
              <a:t>i</a:t>
            </a:r>
            <a:r>
              <a:rPr lang="en-US" sz="1600" baseline="-25000" dirty="0" smtClean="0">
                <a:latin typeface="Comic Sans MS" pitchFamily="66" charset="0"/>
              </a:rPr>
              <a:t>0</a:t>
            </a:r>
            <a:r>
              <a:rPr lang="en-US" sz="1600" dirty="0" smtClean="0">
                <a:latin typeface="Comic Sans MS" pitchFamily="66" charset="0"/>
              </a:rPr>
              <a:t> = 1: available point wise cross sections used and explicit and correlated </a:t>
            </a:r>
            <a:r>
              <a:rPr lang="en-US" sz="1600" b="1" baseline="30000" dirty="0" smtClean="0">
                <a:solidFill>
                  <a:srgbClr val="008000"/>
                </a:solidFill>
                <a:latin typeface="Comic Sans MS" pitchFamily="66" charset="0"/>
              </a:rPr>
              <a:t>6</a:t>
            </a:r>
            <a:r>
              <a:rPr lang="en-US" sz="1600" dirty="0" smtClean="0">
                <a:solidFill>
                  <a:srgbClr val="008000"/>
                </a:solidFill>
                <a:latin typeface="Comic Sans MS" pitchFamily="66" charset="0"/>
              </a:rPr>
              <a:t>Li(n,</a:t>
            </a:r>
            <a:r>
              <a:rPr lang="en-US" sz="1600" b="1" dirty="0" smtClean="0">
                <a:solidFill>
                  <a:srgbClr val="008000"/>
                </a:solidFill>
                <a:latin typeface="Comic Sans MS" pitchFamily="66" charset="0"/>
                <a:sym typeface="Symbol" pitchFamily="18" charset="2"/>
              </a:rPr>
              <a:t></a:t>
            </a:r>
            <a:r>
              <a:rPr lang="en-US" sz="1600" dirty="0" smtClean="0">
                <a:solidFill>
                  <a:srgbClr val="008000"/>
                </a:solidFill>
                <a:latin typeface="Comic Sans MS" pitchFamily="66" charset="0"/>
              </a:rPr>
              <a:t>)</a:t>
            </a:r>
            <a:r>
              <a:rPr lang="en-US" sz="1600" b="1" baseline="30000" dirty="0" smtClean="0">
                <a:solidFill>
                  <a:srgbClr val="008000"/>
                </a:solidFill>
                <a:latin typeface="Comic Sans MS" pitchFamily="66" charset="0"/>
              </a:rPr>
              <a:t>7</a:t>
            </a:r>
            <a:r>
              <a:rPr lang="en-US" sz="1600" dirty="0" smtClean="0">
                <a:solidFill>
                  <a:srgbClr val="008000"/>
                </a:solidFill>
                <a:latin typeface="Comic Sans MS" pitchFamily="66" charset="0"/>
              </a:rPr>
              <a:t>Li,  </a:t>
            </a:r>
            <a:r>
              <a:rPr lang="en-US" sz="1600" b="1" baseline="30000" dirty="0" smtClean="0">
                <a:solidFill>
                  <a:srgbClr val="008000"/>
                </a:solidFill>
                <a:latin typeface="Comic Sans MS" pitchFamily="66" charset="0"/>
              </a:rPr>
              <a:t>6</a:t>
            </a:r>
            <a:r>
              <a:rPr lang="en-US" sz="1600" dirty="0" smtClean="0">
                <a:solidFill>
                  <a:srgbClr val="008000"/>
                </a:solidFill>
                <a:latin typeface="Comic Sans MS" pitchFamily="66" charset="0"/>
              </a:rPr>
              <a:t>Li(</a:t>
            </a:r>
            <a:r>
              <a:rPr lang="en-US" sz="1600" dirty="0" err="1" smtClean="0">
                <a:solidFill>
                  <a:srgbClr val="008000"/>
                </a:solidFill>
                <a:latin typeface="Comic Sans MS" pitchFamily="66" charset="0"/>
              </a:rPr>
              <a:t>n,t</a:t>
            </a:r>
            <a:r>
              <a:rPr lang="en-US" sz="1600" dirty="0" smtClean="0">
                <a:solidFill>
                  <a:srgbClr val="008000"/>
                </a:solidFill>
                <a:latin typeface="Comic Sans MS" pitchFamily="66" charset="0"/>
              </a:rPr>
              <a:t>)</a:t>
            </a:r>
            <a:r>
              <a:rPr lang="en-US" sz="1600" b="1" baseline="30000" dirty="0" smtClean="0">
                <a:solidFill>
                  <a:srgbClr val="008000"/>
                </a:solidFill>
                <a:latin typeface="Comic Sans MS" pitchFamily="66" charset="0"/>
              </a:rPr>
              <a:t>4</a:t>
            </a:r>
            <a:r>
              <a:rPr lang="en-US" sz="1600" dirty="0" smtClean="0">
                <a:solidFill>
                  <a:srgbClr val="008000"/>
                </a:solidFill>
                <a:latin typeface="Comic Sans MS" pitchFamily="66" charset="0"/>
              </a:rPr>
              <a:t>He,  </a:t>
            </a:r>
            <a:r>
              <a:rPr lang="en-US" sz="1600" b="1" baseline="30000" dirty="0" smtClean="0">
                <a:solidFill>
                  <a:srgbClr val="008000"/>
                </a:solidFill>
                <a:latin typeface="Comic Sans MS" pitchFamily="66" charset="0"/>
              </a:rPr>
              <a:t>10</a:t>
            </a:r>
            <a:r>
              <a:rPr lang="en-US" sz="1600" dirty="0" smtClean="0">
                <a:solidFill>
                  <a:srgbClr val="008000"/>
                </a:solidFill>
                <a:latin typeface="Comic Sans MS" pitchFamily="66" charset="0"/>
              </a:rPr>
              <a:t>B(</a:t>
            </a:r>
            <a:r>
              <a:rPr lang="en-US" sz="1600" dirty="0" err="1" smtClean="0">
                <a:solidFill>
                  <a:srgbClr val="008000"/>
                </a:solidFill>
                <a:latin typeface="Comic Sans MS" pitchFamily="66" charset="0"/>
              </a:rPr>
              <a:t>n,</a:t>
            </a:r>
            <a:r>
              <a:rPr lang="en-US" sz="1600" b="1" dirty="0" err="1" smtClean="0">
                <a:solidFill>
                  <a:srgbClr val="008000"/>
                </a:solidFill>
                <a:latin typeface="Symbol" pitchFamily="18" charset="2"/>
              </a:rPr>
              <a:t>ag</a:t>
            </a:r>
            <a:r>
              <a:rPr lang="en-US" sz="1600" dirty="0" smtClean="0">
                <a:solidFill>
                  <a:srgbClr val="008000"/>
                </a:solidFill>
                <a:latin typeface="Comic Sans MS" pitchFamily="66" charset="0"/>
              </a:rPr>
              <a:t>)</a:t>
            </a:r>
            <a:r>
              <a:rPr lang="en-US" sz="1600" b="1" baseline="30000" dirty="0" smtClean="0">
                <a:solidFill>
                  <a:srgbClr val="008000"/>
                </a:solidFill>
                <a:latin typeface="Comic Sans MS" pitchFamily="66" charset="0"/>
              </a:rPr>
              <a:t>7</a:t>
            </a:r>
            <a:r>
              <a:rPr lang="en-US" sz="1600" dirty="0" smtClean="0">
                <a:solidFill>
                  <a:srgbClr val="008000"/>
                </a:solidFill>
                <a:latin typeface="Comic Sans MS" pitchFamily="66" charset="0"/>
              </a:rPr>
              <a:t>Li,  </a:t>
            </a:r>
            <a:r>
              <a:rPr lang="en-US" sz="1600" b="1" baseline="30000" dirty="0" smtClean="0">
                <a:solidFill>
                  <a:srgbClr val="008000"/>
                </a:solidFill>
                <a:latin typeface="Comic Sans MS" pitchFamily="66" charset="0"/>
              </a:rPr>
              <a:t>40</a:t>
            </a:r>
            <a:r>
              <a:rPr lang="en-US" sz="1600" dirty="0" smtClean="0">
                <a:solidFill>
                  <a:srgbClr val="008000"/>
                </a:solidFill>
                <a:latin typeface="Comic Sans MS" pitchFamily="66" charset="0"/>
              </a:rPr>
              <a:t>Ar(n, </a:t>
            </a:r>
            <a:r>
              <a:rPr lang="en-US" sz="1600" b="1" dirty="0" smtClean="0">
                <a:solidFill>
                  <a:srgbClr val="008000"/>
                </a:solidFill>
                <a:latin typeface="Comic Sans MS" pitchFamily="66" charset="0"/>
                <a:sym typeface="Symbol" pitchFamily="18" charset="2"/>
              </a:rPr>
              <a:t></a:t>
            </a:r>
            <a:r>
              <a:rPr lang="en-US" sz="1600" dirty="0" smtClean="0">
                <a:solidFill>
                  <a:srgbClr val="008000"/>
                </a:solidFill>
                <a:latin typeface="Comic Sans MS" pitchFamily="66" charset="0"/>
              </a:rPr>
              <a:t>) </a:t>
            </a:r>
            <a:r>
              <a:rPr lang="en-US" sz="1600" b="1" baseline="30000" dirty="0" smtClean="0">
                <a:solidFill>
                  <a:srgbClr val="008000"/>
                </a:solidFill>
                <a:latin typeface="Comic Sans MS" pitchFamily="66" charset="0"/>
              </a:rPr>
              <a:t>41</a:t>
            </a:r>
            <a:r>
              <a:rPr lang="en-US" sz="1600" dirty="0" smtClean="0">
                <a:solidFill>
                  <a:srgbClr val="008000"/>
                </a:solidFill>
                <a:latin typeface="Comic Sans MS" pitchFamily="66" charset="0"/>
              </a:rPr>
              <a:t>Ar,  </a:t>
            </a:r>
            <a:r>
              <a:rPr lang="en-US" sz="1600" b="1" baseline="30000" dirty="0" err="1" smtClean="0">
                <a:solidFill>
                  <a:srgbClr val="008000"/>
                </a:solidFill>
                <a:latin typeface="Comic Sans MS" pitchFamily="66" charset="0"/>
              </a:rPr>
              <a:t>x</a:t>
            </a:r>
            <a:r>
              <a:rPr lang="en-US" sz="1600" dirty="0" err="1" smtClean="0">
                <a:solidFill>
                  <a:srgbClr val="008000"/>
                </a:solidFill>
                <a:latin typeface="Comic Sans MS" pitchFamily="66" charset="0"/>
              </a:rPr>
              <a:t>Xe</a:t>
            </a:r>
            <a:r>
              <a:rPr lang="en-US" sz="1600" dirty="0" smtClean="0">
                <a:solidFill>
                  <a:srgbClr val="008000"/>
                </a:solidFill>
                <a:latin typeface="Comic Sans MS" pitchFamily="66" charset="0"/>
              </a:rPr>
              <a:t>(n, </a:t>
            </a:r>
            <a:r>
              <a:rPr lang="en-US" sz="1600" b="1" dirty="0" smtClean="0">
                <a:solidFill>
                  <a:srgbClr val="008000"/>
                </a:solidFill>
                <a:latin typeface="Comic Sans MS" pitchFamily="66" charset="0"/>
                <a:sym typeface="Symbol" pitchFamily="18" charset="2"/>
              </a:rPr>
              <a:t></a:t>
            </a:r>
            <a:r>
              <a:rPr lang="en-US" sz="1600" dirty="0" smtClean="0">
                <a:solidFill>
                  <a:srgbClr val="008000"/>
                </a:solidFill>
                <a:latin typeface="Comic Sans MS" pitchFamily="66" charset="0"/>
              </a:rPr>
              <a:t>) </a:t>
            </a:r>
            <a:r>
              <a:rPr lang="en-US" sz="1600" b="1" baseline="30000" dirty="0" smtClean="0">
                <a:solidFill>
                  <a:srgbClr val="008000"/>
                </a:solidFill>
                <a:latin typeface="Comic Sans MS" pitchFamily="66" charset="0"/>
              </a:rPr>
              <a:t>x+1</a:t>
            </a:r>
            <a:r>
              <a:rPr lang="en-US" sz="1600" dirty="0" smtClean="0">
                <a:solidFill>
                  <a:srgbClr val="008000"/>
                </a:solidFill>
                <a:latin typeface="Comic Sans MS" pitchFamily="66" charset="0"/>
              </a:rPr>
              <a:t>Xe </a:t>
            </a:r>
            <a:r>
              <a:rPr lang="en-US" sz="1600" dirty="0" smtClean="0">
                <a:latin typeface="Comic Sans MS" pitchFamily="66" charset="0"/>
              </a:rPr>
              <a:t>and </a:t>
            </a:r>
            <a:r>
              <a:rPr lang="en-US" sz="1600" b="1" baseline="30000" dirty="0" smtClean="0">
                <a:solidFill>
                  <a:srgbClr val="008000"/>
                </a:solidFill>
                <a:latin typeface="Comic Sans MS" pitchFamily="66" charset="0"/>
              </a:rPr>
              <a:t>113</a:t>
            </a:r>
            <a:r>
              <a:rPr lang="en-US" sz="1600" dirty="0" smtClean="0">
                <a:solidFill>
                  <a:srgbClr val="008000"/>
                </a:solidFill>
                <a:latin typeface="Comic Sans MS" pitchFamily="66" charset="0"/>
              </a:rPr>
              <a:t>Cd(n, </a:t>
            </a:r>
            <a:r>
              <a:rPr lang="en-US" sz="1600" b="1" dirty="0" smtClean="0">
                <a:solidFill>
                  <a:srgbClr val="008000"/>
                </a:solidFill>
                <a:latin typeface="Comic Sans MS" pitchFamily="66" charset="0"/>
                <a:sym typeface="Symbol" pitchFamily="18" charset="2"/>
              </a:rPr>
              <a:t></a:t>
            </a:r>
            <a:r>
              <a:rPr lang="en-US" sz="1600" dirty="0" smtClean="0">
                <a:solidFill>
                  <a:srgbClr val="008000"/>
                </a:solidFill>
                <a:latin typeface="Comic Sans MS" pitchFamily="66" charset="0"/>
              </a:rPr>
              <a:t>)</a:t>
            </a:r>
            <a:r>
              <a:rPr lang="en-US" sz="1600" b="1" baseline="30000" dirty="0" smtClean="0">
                <a:solidFill>
                  <a:srgbClr val="008000"/>
                </a:solidFill>
                <a:latin typeface="Comic Sans MS" pitchFamily="66" charset="0"/>
              </a:rPr>
              <a:t>114</a:t>
            </a:r>
            <a:r>
              <a:rPr lang="en-US" sz="1600" dirty="0" smtClean="0">
                <a:solidFill>
                  <a:srgbClr val="008000"/>
                </a:solidFill>
                <a:latin typeface="Comic Sans MS" pitchFamily="66" charset="0"/>
              </a:rPr>
              <a:t>Cd  </a:t>
            </a:r>
            <a:r>
              <a:rPr lang="en-US" sz="1600" dirty="0" smtClean="0">
                <a:latin typeface="Comic Sans MS" pitchFamily="66" charset="0"/>
              </a:rPr>
              <a:t>photon cascade requested</a:t>
            </a:r>
          </a:p>
          <a:p>
            <a:pPr lvl="2" eaLnBrk="1" hangingPunct="1">
              <a:buClr>
                <a:srgbClr val="CC00CC"/>
              </a:buClr>
            </a:pPr>
            <a:r>
              <a:rPr lang="en-US" sz="1400" b="1" dirty="0" smtClean="0">
                <a:cs typeface="Times New Roman" pitchFamily="18" charset="0"/>
              </a:rPr>
              <a:t>=</a:t>
            </a:r>
            <a:r>
              <a:rPr lang="en-US" sz="1400" dirty="0" smtClean="0">
                <a:latin typeface="Comic Sans MS" pitchFamily="66" charset="0"/>
              </a:rPr>
              <a:t> 0: ignored</a:t>
            </a:r>
          </a:p>
          <a:p>
            <a:pPr lvl="2" eaLnBrk="1" hangingPunct="1">
              <a:buClr>
                <a:srgbClr val="CC00CC"/>
              </a:buClr>
            </a:pPr>
            <a:r>
              <a:rPr lang="en-US" sz="1400" b="1" dirty="0" smtClean="0">
                <a:cs typeface="Times New Roman" pitchFamily="18" charset="0"/>
              </a:rPr>
              <a:t>=&lt;</a:t>
            </a:r>
            <a:r>
              <a:rPr lang="en-US" sz="1400" dirty="0" smtClean="0">
                <a:latin typeface="Comic Sans MS" pitchFamily="66" charset="0"/>
              </a:rPr>
              <a:t> -1: resets to the default (point wise cross sections are not used)</a:t>
            </a:r>
          </a:p>
          <a:p>
            <a:pPr lvl="1" eaLnBrk="1" hangingPunct="1">
              <a:buClr>
                <a:srgbClr val="008000"/>
              </a:buClr>
            </a:pPr>
            <a:r>
              <a:rPr lang="en-US" sz="1600" dirty="0" smtClean="0">
                <a:latin typeface="Comic Sans MS" pitchFamily="66" charset="0"/>
              </a:rPr>
              <a:t>i</a:t>
            </a:r>
            <a:r>
              <a:rPr lang="en-US" sz="1600" baseline="-25000" dirty="0" smtClean="0">
                <a:latin typeface="Comic Sans MS" pitchFamily="66" charset="0"/>
              </a:rPr>
              <a:t>1</a:t>
            </a:r>
            <a:r>
              <a:rPr lang="en-US" sz="1600" dirty="0" smtClean="0">
                <a:latin typeface="Comic Sans MS" pitchFamily="66" charset="0"/>
              </a:rPr>
              <a:t> = 1, fission neutron multiplicity forced to 1, with proper weight to compensate for the “wrong” multiplicity</a:t>
            </a:r>
          </a:p>
          <a:p>
            <a:pPr lvl="2" eaLnBrk="1" hangingPunct="1">
              <a:buClr>
                <a:srgbClr val="CC00CC"/>
              </a:buClr>
            </a:pPr>
            <a:r>
              <a:rPr lang="en-US" sz="1400" b="1" dirty="0" smtClean="0">
                <a:cs typeface="Times New Roman" pitchFamily="18" charset="0"/>
              </a:rPr>
              <a:t>=</a:t>
            </a:r>
            <a:r>
              <a:rPr lang="en-US" sz="1400" dirty="0" smtClean="0">
                <a:latin typeface="Comic Sans MS" pitchFamily="66" charset="0"/>
              </a:rPr>
              <a:t> 0, ignored</a:t>
            </a:r>
          </a:p>
          <a:p>
            <a:pPr lvl="2" eaLnBrk="1" hangingPunct="1">
              <a:buClr>
                <a:srgbClr val="CC00CC"/>
              </a:buClr>
            </a:pPr>
            <a:r>
              <a:rPr lang="en-US" sz="1400" b="1" dirty="0" smtClean="0">
                <a:cs typeface="Times New Roman" pitchFamily="18" charset="0"/>
              </a:rPr>
              <a:t>=&lt;</a:t>
            </a:r>
            <a:r>
              <a:rPr lang="en-US" sz="1400" dirty="0" smtClean="0">
                <a:latin typeface="Comic Sans MS" pitchFamily="66" charset="0"/>
              </a:rPr>
              <a:t> -1: resets to the default (normal fission multiplicity)</a:t>
            </a:r>
          </a:p>
          <a:p>
            <a:pPr lvl="1" eaLnBrk="1" hangingPunct="1">
              <a:buClr>
                <a:srgbClr val="008000"/>
              </a:buClr>
            </a:pPr>
            <a:r>
              <a:rPr lang="en-US" sz="1600" dirty="0" smtClean="0">
                <a:latin typeface="Comic Sans MS" pitchFamily="66" charset="0"/>
              </a:rPr>
              <a:t>Default = -11., unless option </a:t>
            </a:r>
            <a:r>
              <a:rPr lang="en-US" sz="1600" dirty="0" smtClean="0">
                <a:solidFill>
                  <a:srgbClr val="CC00CC"/>
                </a:solidFill>
                <a:latin typeface="Comic Sans MS" pitchFamily="66" charset="0"/>
              </a:rPr>
              <a:t>DEFAULTS</a:t>
            </a:r>
            <a:r>
              <a:rPr lang="en-US" sz="1600" dirty="0" smtClean="0">
                <a:latin typeface="Comic Sans MS" pitchFamily="66" charset="0"/>
              </a:rPr>
              <a:t> is present with </a:t>
            </a:r>
            <a:r>
              <a:rPr lang="en-US" sz="1600" b="1" dirty="0" smtClean="0">
                <a:latin typeface="Comic Sans MS" pitchFamily="66" charset="0"/>
              </a:rPr>
              <a:t>SDUM</a:t>
            </a:r>
            <a:r>
              <a:rPr lang="en-US" sz="1600" dirty="0" smtClean="0">
                <a:latin typeface="Comic Sans MS" pitchFamily="66" charset="0"/>
              </a:rPr>
              <a:t> = </a:t>
            </a:r>
            <a:r>
              <a:rPr lang="en-US" sz="1600" dirty="0" smtClean="0">
                <a:solidFill>
                  <a:srgbClr val="CC00CC"/>
                </a:solidFill>
                <a:latin typeface="Comic Sans MS" pitchFamily="66" charset="0"/>
              </a:rPr>
              <a:t>CALORIME, ICARUS, NEUTRONS </a:t>
            </a:r>
            <a:r>
              <a:rPr lang="en-US" sz="1600" dirty="0" smtClean="0">
                <a:latin typeface="Comic Sans MS" pitchFamily="66" charset="0"/>
              </a:rPr>
              <a:t>or </a:t>
            </a:r>
            <a:r>
              <a:rPr lang="en-US" sz="1600" dirty="0" smtClean="0">
                <a:solidFill>
                  <a:srgbClr val="CC00CC"/>
                </a:solidFill>
                <a:latin typeface="Comic Sans MS" pitchFamily="66" charset="0"/>
              </a:rPr>
              <a:t>PRECISIO</a:t>
            </a:r>
            <a:r>
              <a:rPr lang="en-US" sz="1600" dirty="0" smtClean="0">
                <a:latin typeface="Comic Sans MS" pitchFamily="66" charset="0"/>
              </a:rPr>
              <a:t>, in which case the default is 1.0 (point wise cross sections are used when available and fission multiplicity is not forced) </a:t>
            </a:r>
          </a:p>
        </p:txBody>
      </p:sp>
      <p:pic>
        <p:nvPicPr>
          <p:cNvPr id="27652" name="Picture 4" descr="low_neut5_small"/>
          <p:cNvPicPr>
            <a:picLocks noChangeAspect="1" noChangeArrowheads="1"/>
          </p:cNvPicPr>
          <p:nvPr/>
        </p:nvPicPr>
        <p:blipFill>
          <a:blip r:embed="rId2" cstate="print"/>
          <a:srcRect/>
          <a:stretch>
            <a:fillRect/>
          </a:stretch>
        </p:blipFill>
        <p:spPr bwMode="auto">
          <a:xfrm>
            <a:off x="381000" y="4787485"/>
            <a:ext cx="84328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3200" smtClean="0"/>
              <a:t>Input Cards: LOW-MAT</a:t>
            </a:r>
            <a:r>
              <a:rPr lang="en-US" sz="3200" baseline="30000" smtClean="0"/>
              <a:t> [1/3]</a:t>
            </a:r>
            <a:endParaRPr lang="en-US" sz="3200" smtClean="0"/>
          </a:p>
        </p:txBody>
      </p:sp>
      <p:sp>
        <p:nvSpPr>
          <p:cNvPr id="28675" name="Rectangle 3"/>
          <p:cNvSpPr>
            <a:spLocks noGrp="1" noChangeArrowheads="1"/>
          </p:cNvSpPr>
          <p:nvPr>
            <p:ph idx="1"/>
          </p:nvPr>
        </p:nvSpPr>
        <p:spPr/>
        <p:txBody>
          <a:bodyPr/>
          <a:lstStyle/>
          <a:p>
            <a:pPr eaLnBrk="1" hangingPunct="1">
              <a:spcBef>
                <a:spcPts val="1800"/>
              </a:spcBef>
              <a:spcAft>
                <a:spcPts val="600"/>
              </a:spcAft>
            </a:pPr>
            <a:r>
              <a:rPr lang="en-US" dirty="0" smtClean="0">
                <a:solidFill>
                  <a:srgbClr val="008000"/>
                </a:solidFill>
                <a:latin typeface="Comic Sans MS" pitchFamily="66" charset="0"/>
              </a:rPr>
              <a:t>The</a:t>
            </a:r>
            <a:r>
              <a:rPr lang="en-US" dirty="0" smtClean="0">
                <a:solidFill>
                  <a:srgbClr val="CC00CC"/>
                </a:solidFill>
                <a:latin typeface="Comic Sans MS" pitchFamily="66" charset="0"/>
              </a:rPr>
              <a:t> LOW-MAT </a:t>
            </a:r>
            <a:r>
              <a:rPr lang="en-US" dirty="0" smtClean="0">
                <a:solidFill>
                  <a:srgbClr val="008000"/>
                </a:solidFill>
                <a:latin typeface="Comic Sans MS" pitchFamily="66" charset="0"/>
              </a:rPr>
              <a:t>card sets the correspondence between FLUKA materials and the low energy neutron cross sections</a:t>
            </a:r>
          </a:p>
          <a:p>
            <a:pPr eaLnBrk="1" hangingPunct="1">
              <a:spcBef>
                <a:spcPts val="1800"/>
              </a:spcBef>
              <a:spcAft>
                <a:spcPts val="600"/>
              </a:spcAft>
            </a:pPr>
            <a:r>
              <a:rPr lang="en-US" dirty="0" smtClean="0">
                <a:latin typeface="Comic Sans MS" pitchFamily="66" charset="0"/>
              </a:rPr>
              <a:t>If a material has the same name as a name given in the list of low neutron materials, the correspondence between material and low energy neutron transport is set automatically, and a </a:t>
            </a:r>
            <a:r>
              <a:rPr lang="en-US" dirty="0" smtClean="0">
                <a:solidFill>
                  <a:srgbClr val="CC00CC"/>
                </a:solidFill>
                <a:latin typeface="Comic Sans MS" pitchFamily="66" charset="0"/>
              </a:rPr>
              <a:t>LOW-MAT</a:t>
            </a:r>
            <a:r>
              <a:rPr lang="en-US" dirty="0" smtClean="0">
                <a:latin typeface="Comic Sans MS" pitchFamily="66" charset="0"/>
              </a:rPr>
              <a:t> card is not necessary. The </a:t>
            </a:r>
            <a:r>
              <a:rPr lang="en-US" dirty="0" smtClean="0">
                <a:solidFill>
                  <a:srgbClr val="008000"/>
                </a:solidFill>
                <a:latin typeface="Comic Sans MS" pitchFamily="66" charset="0"/>
              </a:rPr>
              <a:t>first material </a:t>
            </a:r>
            <a:r>
              <a:rPr lang="en-US" dirty="0" smtClean="0">
                <a:latin typeface="Comic Sans MS" pitchFamily="66" charset="0"/>
              </a:rPr>
              <a:t>with the right name is taken. This is always a material at room temperature.</a:t>
            </a:r>
          </a:p>
          <a:p>
            <a:pPr eaLnBrk="1" hangingPunct="1">
              <a:spcBef>
                <a:spcPts val="1800"/>
              </a:spcBef>
              <a:spcAft>
                <a:spcPts val="600"/>
              </a:spcAft>
            </a:pPr>
            <a:r>
              <a:rPr lang="en-US" dirty="0" smtClean="0">
                <a:latin typeface="Comic Sans MS" pitchFamily="66" charset="0"/>
              </a:rPr>
              <a:t>That means that </a:t>
            </a:r>
            <a:r>
              <a:rPr lang="en-US" dirty="0" smtClean="0">
                <a:solidFill>
                  <a:srgbClr val="990000"/>
                </a:solidFill>
                <a:latin typeface="Comic Sans MS" pitchFamily="66" charset="0"/>
              </a:rPr>
              <a:t>for the predefined material HYDROGEN </a:t>
            </a:r>
            <a:r>
              <a:rPr lang="en-US" dirty="0" err="1" smtClean="0">
                <a:solidFill>
                  <a:srgbClr val="990000"/>
                </a:solidFill>
                <a:latin typeface="Comic Sans MS" pitchFamily="66" charset="0"/>
              </a:rPr>
              <a:t>hydrogen</a:t>
            </a:r>
            <a:r>
              <a:rPr lang="en-US" dirty="0" smtClean="0">
                <a:solidFill>
                  <a:srgbClr val="990000"/>
                </a:solidFill>
                <a:latin typeface="Comic Sans MS" pitchFamily="66" charset="0"/>
              </a:rPr>
              <a:t> bound in water is used,</a:t>
            </a:r>
            <a:r>
              <a:rPr lang="en-US" dirty="0" smtClean="0">
                <a:latin typeface="Comic Sans MS" pitchFamily="66" charset="0"/>
              </a:rPr>
              <a:t> not the free gas one</a:t>
            </a:r>
          </a:p>
          <a:p>
            <a:pPr eaLnBrk="1" hangingPunct="1">
              <a:spcBef>
                <a:spcPts val="1800"/>
              </a:spcBef>
              <a:spcAft>
                <a:spcPts val="600"/>
              </a:spcAft>
            </a:pPr>
            <a:r>
              <a:rPr lang="en-US" dirty="0" smtClean="0">
                <a:latin typeface="Comic Sans MS" pitchFamily="66" charset="0"/>
              </a:rPr>
              <a:t>If you want to use low energy neutron transport in H</a:t>
            </a:r>
            <a:r>
              <a:rPr lang="en-US" b="1" baseline="-25000" dirty="0" smtClean="0">
                <a:latin typeface="Comic Sans MS" pitchFamily="66" charset="0"/>
              </a:rPr>
              <a:t>2</a:t>
            </a:r>
            <a:r>
              <a:rPr lang="en-US" dirty="0" smtClean="0">
                <a:latin typeface="Comic Sans MS" pitchFamily="66" charset="0"/>
              </a:rPr>
              <a:t> gas you have to do this explicitly by a </a:t>
            </a:r>
            <a:r>
              <a:rPr lang="en-US" dirty="0" smtClean="0">
                <a:solidFill>
                  <a:srgbClr val="CC00CC"/>
                </a:solidFill>
                <a:latin typeface="Comic Sans MS" pitchFamily="66" charset="0"/>
              </a:rPr>
              <a:t>LOW-MAT</a:t>
            </a:r>
            <a:r>
              <a:rPr lang="en-US" dirty="0" smtClean="0">
                <a:latin typeface="Comic Sans MS" pitchFamily="66" charset="0"/>
              </a:rPr>
              <a:t> card</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200" smtClean="0"/>
              <a:t>Input Cards: LOW-MAT</a:t>
            </a:r>
            <a:r>
              <a:rPr lang="en-US" sz="3200" baseline="30000" smtClean="0"/>
              <a:t> [2/3]</a:t>
            </a:r>
            <a:endParaRPr lang="en-US" sz="3200" smtClean="0"/>
          </a:p>
        </p:txBody>
      </p:sp>
      <p:sp>
        <p:nvSpPr>
          <p:cNvPr id="29699" name="Rectangle 3"/>
          <p:cNvSpPr>
            <a:spLocks noGrp="1" noChangeArrowheads="1"/>
          </p:cNvSpPr>
          <p:nvPr>
            <p:ph idx="1"/>
          </p:nvPr>
        </p:nvSpPr>
        <p:spPr/>
        <p:txBody>
          <a:bodyPr/>
          <a:lstStyle/>
          <a:p>
            <a:pPr eaLnBrk="1" hangingPunct="1">
              <a:spcBef>
                <a:spcPts val="1800"/>
              </a:spcBef>
              <a:spcAft>
                <a:spcPts val="600"/>
              </a:spcAft>
            </a:pPr>
            <a:r>
              <a:rPr lang="en-US" sz="1800" dirty="0" smtClean="0">
                <a:latin typeface="Comic Sans MS" pitchFamily="66" charset="0"/>
              </a:rPr>
              <a:t>WHAT(1): Name of the material (single element/isotope only!)</a:t>
            </a:r>
          </a:p>
          <a:p>
            <a:pPr lvl="2" eaLnBrk="1" hangingPunct="1">
              <a:spcBef>
                <a:spcPts val="1800"/>
              </a:spcBef>
              <a:spcAft>
                <a:spcPts val="600"/>
              </a:spcAft>
              <a:buClr>
                <a:srgbClr val="FF0000"/>
              </a:buClr>
            </a:pPr>
            <a:r>
              <a:rPr lang="en-US" sz="1800" dirty="0" smtClean="0">
                <a:latin typeface="Comic Sans MS" pitchFamily="66" charset="0"/>
              </a:rPr>
              <a:t>In </a:t>
            </a:r>
            <a:r>
              <a:rPr lang="en-US" sz="1800" dirty="0" smtClean="0">
                <a:solidFill>
                  <a:srgbClr val="990000"/>
                </a:solidFill>
                <a:latin typeface="Comic Sans MS" pitchFamily="66" charset="0"/>
              </a:rPr>
              <a:t>flair</a:t>
            </a:r>
            <a:r>
              <a:rPr lang="en-US" sz="1800" dirty="0" smtClean="0">
                <a:latin typeface="Comic Sans MS" pitchFamily="66" charset="0"/>
              </a:rPr>
              <a:t> this can be chosen from a pull down menu </a:t>
            </a:r>
          </a:p>
          <a:p>
            <a:pPr eaLnBrk="1" hangingPunct="1">
              <a:spcBef>
                <a:spcPts val="1800"/>
              </a:spcBef>
              <a:spcAft>
                <a:spcPts val="600"/>
              </a:spcAft>
            </a:pPr>
            <a:r>
              <a:rPr lang="en-US" sz="1800" dirty="0" smtClean="0">
                <a:latin typeface="Comic Sans MS" pitchFamily="66" charset="0"/>
              </a:rPr>
              <a:t>WHAT(2), WHAT(3) and WHAT(4): the 3 identifiers from table 10.4.1.2 of the manual</a:t>
            </a:r>
          </a:p>
          <a:p>
            <a:pPr eaLnBrk="1" hangingPunct="1">
              <a:spcBef>
                <a:spcPts val="1800"/>
              </a:spcBef>
              <a:spcAft>
                <a:spcPts val="600"/>
              </a:spcAft>
            </a:pPr>
            <a:r>
              <a:rPr lang="en-US" sz="1800" dirty="0" smtClean="0">
                <a:latin typeface="Comic Sans MS" pitchFamily="66" charset="0"/>
              </a:rPr>
              <a:t>SDUM: name of the material from table 10.4.1.2 of the manual</a:t>
            </a:r>
          </a:p>
          <a:p>
            <a:pPr eaLnBrk="1" hangingPunct="1">
              <a:spcBef>
                <a:spcPts val="1800"/>
              </a:spcBef>
              <a:spcAft>
                <a:spcPts val="600"/>
              </a:spcAft>
            </a:pPr>
            <a:r>
              <a:rPr lang="en-US" sz="1800" dirty="0" smtClean="0">
                <a:latin typeface="Comic Sans MS" pitchFamily="66" charset="0"/>
              </a:rPr>
              <a:t>In </a:t>
            </a:r>
            <a:r>
              <a:rPr lang="en-US" sz="1800" dirty="0" smtClean="0">
                <a:solidFill>
                  <a:srgbClr val="990000"/>
                </a:solidFill>
                <a:latin typeface="Comic Sans MS" pitchFamily="66" charset="0"/>
              </a:rPr>
              <a:t>flair</a:t>
            </a:r>
            <a:r>
              <a:rPr lang="en-US" sz="1800" dirty="0" smtClean="0">
                <a:latin typeface="Comic Sans MS" pitchFamily="66" charset="0"/>
              </a:rPr>
              <a:t> there is only one pull down menu for all identifiers and the name </a:t>
            </a:r>
          </a:p>
          <a:p>
            <a:pPr eaLnBrk="1" hangingPunct="1">
              <a:spcBef>
                <a:spcPts val="1800"/>
              </a:spcBef>
              <a:spcAft>
                <a:spcPts val="600"/>
              </a:spcAft>
            </a:pPr>
            <a:r>
              <a:rPr lang="en-US" sz="1800" dirty="0" smtClean="0">
                <a:latin typeface="Comic Sans MS" pitchFamily="66" charset="0"/>
              </a:rPr>
              <a:t>If you want to use the predefined materials at a temperature different from 296K, it is mandatory to give a </a:t>
            </a:r>
            <a:r>
              <a:rPr lang="en-US" sz="1800" dirty="0" smtClean="0">
                <a:solidFill>
                  <a:srgbClr val="CC00CC"/>
                </a:solidFill>
                <a:latin typeface="Comic Sans MS" pitchFamily="66" charset="0"/>
              </a:rPr>
              <a:t>LOW-MAT</a:t>
            </a:r>
            <a:r>
              <a:rPr lang="en-US" sz="1800" dirty="0" smtClean="0">
                <a:latin typeface="Comic Sans MS" pitchFamily="66" charset="0"/>
              </a:rPr>
              <a:t> card with the proper identifiers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smtClean="0"/>
              <a:t>Input Cards: LOW-MAT</a:t>
            </a:r>
            <a:r>
              <a:rPr lang="en-US" sz="3200" baseline="30000" smtClean="0"/>
              <a:t> [3/3]</a:t>
            </a:r>
            <a:endParaRPr lang="en-US" sz="3200" smtClean="0"/>
          </a:p>
        </p:txBody>
      </p:sp>
      <p:sp>
        <p:nvSpPr>
          <p:cNvPr id="30723" name="Rectangle 5"/>
          <p:cNvSpPr>
            <a:spLocks noGrp="1" noChangeArrowheads="1"/>
          </p:cNvSpPr>
          <p:nvPr>
            <p:ph idx="1"/>
          </p:nvPr>
        </p:nvSpPr>
        <p:spPr/>
        <p:txBody>
          <a:bodyPr/>
          <a:lstStyle/>
          <a:p>
            <a:pPr eaLnBrk="1" hangingPunct="1">
              <a:spcBef>
                <a:spcPts val="1800"/>
              </a:spcBef>
              <a:spcAft>
                <a:spcPts val="600"/>
              </a:spcAft>
            </a:pPr>
            <a:r>
              <a:rPr lang="en-US" smtClean="0">
                <a:latin typeface="Comic Sans MS" pitchFamily="66" charset="0"/>
              </a:rPr>
              <a:t>Setting the correspondence between a material and low energy neutron transport cross sections:</a:t>
            </a:r>
          </a:p>
          <a:p>
            <a:pPr lvl="1" eaLnBrk="1" hangingPunct="1">
              <a:spcBef>
                <a:spcPts val="1800"/>
              </a:spcBef>
              <a:spcAft>
                <a:spcPts val="600"/>
              </a:spcAft>
              <a:buClr>
                <a:srgbClr val="FF0000"/>
              </a:buClr>
            </a:pPr>
            <a:r>
              <a:rPr lang="en-US" sz="2000" smtClean="0">
                <a:latin typeface="Comic Sans MS" pitchFamily="66" charset="0"/>
              </a:rPr>
              <a:t>First create the material with a MATERIAL card and give it a name in SDUM </a:t>
            </a:r>
          </a:p>
          <a:p>
            <a:pPr lvl="1" eaLnBrk="1" hangingPunct="1">
              <a:spcBef>
                <a:spcPts val="1800"/>
              </a:spcBef>
              <a:spcAft>
                <a:spcPts val="600"/>
              </a:spcAft>
              <a:buClr>
                <a:srgbClr val="FF0000"/>
              </a:buClr>
            </a:pPr>
            <a:r>
              <a:rPr lang="en-US" sz="2000" smtClean="0">
                <a:latin typeface="Comic Sans MS" pitchFamily="66" charset="0"/>
              </a:rPr>
              <a:t>Give a LOW-MAT card with WHAT(1) = the name you gave in the SDUM of the MATERIAL</a:t>
            </a:r>
          </a:p>
          <a:p>
            <a:pPr lvl="1" eaLnBrk="1" hangingPunct="1">
              <a:spcBef>
                <a:spcPts val="1800"/>
              </a:spcBef>
              <a:spcAft>
                <a:spcPts val="600"/>
              </a:spcAft>
              <a:buClr>
                <a:srgbClr val="FF0000"/>
              </a:buClr>
            </a:pPr>
            <a:r>
              <a:rPr lang="en-US" sz="2000" smtClean="0">
                <a:latin typeface="Comic Sans MS" pitchFamily="66" charset="0"/>
              </a:rPr>
              <a:t>Give in WHAT(2), WHAT(3) and WHAT(4) of the LOW-MAT card the numerical identifiers (table 10.4.1.2 in manual) of the material you want to use, be careful to use the one with the</a:t>
            </a:r>
            <a:r>
              <a:rPr lang="en-US" sz="2000" b="1" smtClean="0">
                <a:latin typeface="Comic Sans MS" pitchFamily="66" charset="0"/>
              </a:rPr>
              <a:t> </a:t>
            </a:r>
            <a:r>
              <a:rPr lang="en-US" sz="2000" smtClean="0">
                <a:solidFill>
                  <a:srgbClr val="990000"/>
                </a:solidFill>
                <a:latin typeface="Comic Sans MS" pitchFamily="66" charset="0"/>
              </a:rPr>
              <a:t>right temperature</a:t>
            </a:r>
          </a:p>
          <a:p>
            <a:pPr lvl="1" eaLnBrk="1" hangingPunct="1">
              <a:spcBef>
                <a:spcPts val="1800"/>
              </a:spcBef>
              <a:spcAft>
                <a:spcPts val="600"/>
              </a:spcAft>
              <a:buClr>
                <a:srgbClr val="FF0000"/>
              </a:buClr>
            </a:pPr>
            <a:r>
              <a:rPr lang="en-US" sz="2000" smtClean="0">
                <a:latin typeface="Comic Sans MS" pitchFamily="66" charset="0"/>
              </a:rPr>
              <a:t>Give in SDUM of the LOW-MAT card the name provided in the same table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200" dirty="0" smtClean="0"/>
              <a:t>Example: compound at 87K</a:t>
            </a:r>
            <a:endParaRPr lang="en-US" sz="3200" i="1" dirty="0" smtClean="0"/>
          </a:p>
        </p:txBody>
      </p:sp>
      <p:sp>
        <p:nvSpPr>
          <p:cNvPr id="31747" name="Rectangle 3"/>
          <p:cNvSpPr>
            <a:spLocks noGrp="1" noChangeArrowheads="1"/>
          </p:cNvSpPr>
          <p:nvPr>
            <p:ph idx="1"/>
          </p:nvPr>
        </p:nvSpPr>
        <p:spPr>
          <a:xfrm>
            <a:off x="609600" y="924465"/>
            <a:ext cx="7924800" cy="5181600"/>
          </a:xfrm>
        </p:spPr>
        <p:txBody>
          <a:bodyPr/>
          <a:lstStyle/>
          <a:p>
            <a:pPr eaLnBrk="1" hangingPunct="1"/>
            <a:r>
              <a:rPr lang="en-US" dirty="0" smtClean="0">
                <a:latin typeface="Comic Sans MS" pitchFamily="66" charset="0"/>
              </a:rPr>
              <a:t>Example: sodium iodide (</a:t>
            </a:r>
            <a:r>
              <a:rPr lang="en-US" dirty="0" err="1" smtClean="0">
                <a:latin typeface="Comic Sans MS" pitchFamily="66" charset="0"/>
              </a:rPr>
              <a:t>NaI</a:t>
            </a:r>
            <a:r>
              <a:rPr lang="en-US" dirty="0" smtClean="0">
                <a:latin typeface="Comic Sans MS" pitchFamily="66" charset="0"/>
              </a:rPr>
              <a:t>) at 87K</a:t>
            </a:r>
          </a:p>
          <a:p>
            <a:pPr lvl="1" eaLnBrk="1" hangingPunct="1">
              <a:buClr>
                <a:srgbClr val="FF0000"/>
              </a:buClr>
            </a:pPr>
            <a:r>
              <a:rPr lang="en-US" dirty="0" smtClean="0">
                <a:latin typeface="Comic Sans MS" pitchFamily="66" charset="0"/>
              </a:rPr>
              <a:t>Create a material sodium and give it some name (SODIU_87), do the same with iodine (IOD_87)</a:t>
            </a:r>
          </a:p>
          <a:p>
            <a:pPr lvl="1" eaLnBrk="1" hangingPunct="1">
              <a:buClr>
                <a:srgbClr val="FF0000"/>
              </a:buClr>
            </a:pPr>
            <a:r>
              <a:rPr lang="en-US" dirty="0" smtClean="0">
                <a:latin typeface="Comic Sans MS" pitchFamily="66" charset="0"/>
              </a:rPr>
              <a:t>Give a </a:t>
            </a:r>
            <a:r>
              <a:rPr lang="en-US" dirty="0" smtClean="0">
                <a:solidFill>
                  <a:srgbClr val="CC00CC"/>
                </a:solidFill>
                <a:latin typeface="Comic Sans MS" pitchFamily="66" charset="0"/>
              </a:rPr>
              <a:t>LOW-MAT</a:t>
            </a:r>
            <a:r>
              <a:rPr lang="en-US" dirty="0" smtClean="0">
                <a:latin typeface="Comic Sans MS" pitchFamily="66" charset="0"/>
              </a:rPr>
              <a:t> card for SODIU_87, choose the right cross sections identifiers (those for 87K) and name (see list in manual), do the same for iodine</a:t>
            </a:r>
          </a:p>
          <a:p>
            <a:pPr lvl="1" eaLnBrk="1" hangingPunct="1">
              <a:buClr>
                <a:srgbClr val="FF0000"/>
              </a:buClr>
            </a:pPr>
            <a:r>
              <a:rPr lang="en-US" dirty="0" smtClean="0">
                <a:latin typeface="Comic Sans MS" pitchFamily="66" charset="0"/>
              </a:rPr>
              <a:t>Create a material NAI_87 by giving first a </a:t>
            </a:r>
            <a:r>
              <a:rPr lang="en-US" dirty="0" smtClean="0">
                <a:solidFill>
                  <a:srgbClr val="CC00CC"/>
                </a:solidFill>
                <a:latin typeface="Comic Sans MS" pitchFamily="66" charset="0"/>
              </a:rPr>
              <a:t>MATERIAL</a:t>
            </a:r>
            <a:r>
              <a:rPr lang="en-US" dirty="0" smtClean="0">
                <a:latin typeface="Comic Sans MS" pitchFamily="66" charset="0"/>
              </a:rPr>
              <a:t> card and then a corresponding </a:t>
            </a:r>
            <a:r>
              <a:rPr lang="en-US" dirty="0" smtClean="0">
                <a:solidFill>
                  <a:srgbClr val="CC00CC"/>
                </a:solidFill>
                <a:latin typeface="Comic Sans MS" pitchFamily="66" charset="0"/>
              </a:rPr>
              <a:t>COMPOUND</a:t>
            </a:r>
            <a:r>
              <a:rPr lang="en-US" dirty="0" smtClean="0">
                <a:latin typeface="Comic Sans MS" pitchFamily="66" charset="0"/>
              </a:rPr>
              <a:t> card with the right composition</a:t>
            </a:r>
          </a:p>
        </p:txBody>
      </p:sp>
      <p:pic>
        <p:nvPicPr>
          <p:cNvPr id="5" name="Picture 4" descr="snap5.png"/>
          <p:cNvPicPr>
            <a:picLocks noChangeAspect="1"/>
          </p:cNvPicPr>
          <p:nvPr/>
        </p:nvPicPr>
        <p:blipFill>
          <a:blip r:embed="rId2" cstate="print"/>
          <a:stretch>
            <a:fillRect/>
          </a:stretch>
        </p:blipFill>
        <p:spPr>
          <a:xfrm>
            <a:off x="63715" y="3656685"/>
            <a:ext cx="9052560" cy="1849119"/>
          </a:xfrm>
          <a:prstGeom prst="rect">
            <a:avLst/>
          </a:prstGeom>
        </p:spPr>
      </p:pic>
      <p:pic>
        <p:nvPicPr>
          <p:cNvPr id="7" name="Picture 6" descr="snap6.png"/>
          <p:cNvPicPr>
            <a:picLocks noChangeAspect="1"/>
          </p:cNvPicPr>
          <p:nvPr/>
        </p:nvPicPr>
        <p:blipFill>
          <a:blip r:embed="rId3" cstate="print"/>
          <a:srcRect b="4684"/>
          <a:stretch>
            <a:fillRect/>
          </a:stretch>
        </p:blipFill>
        <p:spPr>
          <a:xfrm>
            <a:off x="1166885" y="5559446"/>
            <a:ext cx="6875299" cy="113303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746140" y="304800"/>
            <a:ext cx="7772400" cy="609600"/>
          </a:xfrm>
        </p:spPr>
        <p:txBody>
          <a:bodyPr/>
          <a:lstStyle/>
          <a:p>
            <a:r>
              <a:rPr lang="en-GB" sz="3200" dirty="0" smtClean="0"/>
              <a:t>Typical neutron cross section</a:t>
            </a:r>
          </a:p>
        </p:txBody>
      </p:sp>
      <p:sp>
        <p:nvSpPr>
          <p:cNvPr id="9219" name="Line 4"/>
          <p:cNvSpPr>
            <a:spLocks noChangeShapeType="1"/>
          </p:cNvSpPr>
          <p:nvPr/>
        </p:nvSpPr>
        <p:spPr bwMode="auto">
          <a:xfrm>
            <a:off x="1155700" y="5326063"/>
            <a:ext cx="5540375" cy="0"/>
          </a:xfrm>
          <a:prstGeom prst="line">
            <a:avLst/>
          </a:prstGeom>
          <a:noFill/>
          <a:ln w="38100">
            <a:solidFill>
              <a:srgbClr val="000000"/>
            </a:solidFill>
            <a:round/>
            <a:headEnd/>
            <a:tailEnd type="triangle" w="med" len="med"/>
          </a:ln>
        </p:spPr>
        <p:txBody>
          <a:bodyPr/>
          <a:lstStyle/>
          <a:p>
            <a:endParaRPr lang="en-US"/>
          </a:p>
        </p:txBody>
      </p:sp>
      <p:sp>
        <p:nvSpPr>
          <p:cNvPr id="9220" name="Line 5"/>
          <p:cNvSpPr>
            <a:spLocks noChangeShapeType="1"/>
          </p:cNvSpPr>
          <p:nvPr/>
        </p:nvSpPr>
        <p:spPr bwMode="auto">
          <a:xfrm flipV="1">
            <a:off x="1155700" y="2138363"/>
            <a:ext cx="0" cy="3187700"/>
          </a:xfrm>
          <a:prstGeom prst="line">
            <a:avLst/>
          </a:prstGeom>
          <a:noFill/>
          <a:ln w="38100">
            <a:solidFill>
              <a:srgbClr val="000000"/>
            </a:solidFill>
            <a:round/>
            <a:headEnd/>
            <a:tailEnd type="triangle" w="med" len="med"/>
          </a:ln>
        </p:spPr>
        <p:txBody>
          <a:bodyPr/>
          <a:lstStyle/>
          <a:p>
            <a:endParaRPr lang="en-US"/>
          </a:p>
        </p:txBody>
      </p:sp>
      <p:sp>
        <p:nvSpPr>
          <p:cNvPr id="9221" name="Line 6"/>
          <p:cNvSpPr>
            <a:spLocks noChangeShapeType="1"/>
          </p:cNvSpPr>
          <p:nvPr/>
        </p:nvSpPr>
        <p:spPr bwMode="auto">
          <a:xfrm>
            <a:off x="2598738" y="5249863"/>
            <a:ext cx="0" cy="152400"/>
          </a:xfrm>
          <a:prstGeom prst="line">
            <a:avLst/>
          </a:prstGeom>
          <a:noFill/>
          <a:ln w="38100">
            <a:solidFill>
              <a:srgbClr val="000000"/>
            </a:solidFill>
            <a:round/>
            <a:headEnd/>
            <a:tailEnd/>
          </a:ln>
        </p:spPr>
        <p:txBody>
          <a:bodyPr/>
          <a:lstStyle/>
          <a:p>
            <a:endParaRPr lang="en-US"/>
          </a:p>
        </p:txBody>
      </p:sp>
      <p:sp>
        <p:nvSpPr>
          <p:cNvPr id="9222" name="Line 7"/>
          <p:cNvSpPr>
            <a:spLocks noChangeShapeType="1"/>
          </p:cNvSpPr>
          <p:nvPr/>
        </p:nvSpPr>
        <p:spPr bwMode="auto">
          <a:xfrm>
            <a:off x="3736975" y="5249863"/>
            <a:ext cx="0" cy="152400"/>
          </a:xfrm>
          <a:prstGeom prst="line">
            <a:avLst/>
          </a:prstGeom>
          <a:noFill/>
          <a:ln w="38100">
            <a:solidFill>
              <a:srgbClr val="000000"/>
            </a:solidFill>
            <a:round/>
            <a:headEnd/>
            <a:tailEnd/>
          </a:ln>
        </p:spPr>
        <p:txBody>
          <a:bodyPr/>
          <a:lstStyle/>
          <a:p>
            <a:endParaRPr lang="en-US"/>
          </a:p>
        </p:txBody>
      </p:sp>
      <p:sp>
        <p:nvSpPr>
          <p:cNvPr id="9223" name="Line 8"/>
          <p:cNvSpPr>
            <a:spLocks noChangeShapeType="1"/>
          </p:cNvSpPr>
          <p:nvPr/>
        </p:nvSpPr>
        <p:spPr bwMode="auto">
          <a:xfrm>
            <a:off x="5102225" y="5249863"/>
            <a:ext cx="0" cy="152400"/>
          </a:xfrm>
          <a:prstGeom prst="line">
            <a:avLst/>
          </a:prstGeom>
          <a:noFill/>
          <a:ln w="38100">
            <a:solidFill>
              <a:srgbClr val="000000"/>
            </a:solidFill>
            <a:round/>
            <a:headEnd/>
            <a:tailEnd/>
          </a:ln>
        </p:spPr>
        <p:txBody>
          <a:bodyPr/>
          <a:lstStyle/>
          <a:p>
            <a:endParaRPr lang="en-US"/>
          </a:p>
        </p:txBody>
      </p:sp>
      <p:sp>
        <p:nvSpPr>
          <p:cNvPr id="9224" name="Line 9"/>
          <p:cNvSpPr>
            <a:spLocks noChangeShapeType="1"/>
          </p:cNvSpPr>
          <p:nvPr/>
        </p:nvSpPr>
        <p:spPr bwMode="auto">
          <a:xfrm>
            <a:off x="1384300" y="2366963"/>
            <a:ext cx="1062038" cy="1365250"/>
          </a:xfrm>
          <a:prstGeom prst="line">
            <a:avLst/>
          </a:prstGeom>
          <a:noFill/>
          <a:ln w="38100">
            <a:solidFill>
              <a:srgbClr val="000000"/>
            </a:solidFill>
            <a:round/>
            <a:headEnd/>
            <a:tailEnd/>
          </a:ln>
        </p:spPr>
        <p:txBody>
          <a:bodyPr/>
          <a:lstStyle/>
          <a:p>
            <a:endParaRPr lang="en-US"/>
          </a:p>
        </p:txBody>
      </p:sp>
      <p:sp>
        <p:nvSpPr>
          <p:cNvPr id="9225" name="Freeform 10"/>
          <p:cNvSpPr>
            <a:spLocks/>
          </p:cNvSpPr>
          <p:nvPr/>
        </p:nvSpPr>
        <p:spPr bwMode="auto">
          <a:xfrm>
            <a:off x="2446338" y="1733550"/>
            <a:ext cx="1606550" cy="3011488"/>
          </a:xfrm>
          <a:custGeom>
            <a:avLst/>
            <a:gdLst>
              <a:gd name="T0" fmla="*/ 0 w 1012"/>
              <a:gd name="T1" fmla="*/ 2147483647 h 1897"/>
              <a:gd name="T2" fmla="*/ 2147483647 w 1012"/>
              <a:gd name="T3" fmla="*/ 2147483647 h 1897"/>
              <a:gd name="T4" fmla="*/ 2147483647 w 1012"/>
              <a:gd name="T5" fmla="*/ 2147483647 h 1897"/>
              <a:gd name="T6" fmla="*/ 2147483647 w 1012"/>
              <a:gd name="T7" fmla="*/ 2147483647 h 1897"/>
              <a:gd name="T8" fmla="*/ 2147483647 w 1012"/>
              <a:gd name="T9" fmla="*/ 2147483647 h 1897"/>
              <a:gd name="T10" fmla="*/ 2147483647 w 1012"/>
              <a:gd name="T11" fmla="*/ 2147483647 h 1897"/>
              <a:gd name="T12" fmla="*/ 2147483647 w 1012"/>
              <a:gd name="T13" fmla="*/ 2147483647 h 1897"/>
              <a:gd name="T14" fmla="*/ 2147483647 w 1012"/>
              <a:gd name="T15" fmla="*/ 2147483647 h 1897"/>
              <a:gd name="T16" fmla="*/ 2147483647 w 1012"/>
              <a:gd name="T17" fmla="*/ 2147483647 h 1897"/>
              <a:gd name="T18" fmla="*/ 2147483647 w 1012"/>
              <a:gd name="T19" fmla="*/ 2147483647 h 1897"/>
              <a:gd name="T20" fmla="*/ 2147483647 w 1012"/>
              <a:gd name="T21" fmla="*/ 2147483647 h 1897"/>
              <a:gd name="T22" fmla="*/ 2147483647 w 1012"/>
              <a:gd name="T23" fmla="*/ 2147483647 h 1897"/>
              <a:gd name="T24" fmla="*/ 2147483647 w 1012"/>
              <a:gd name="T25" fmla="*/ 2147483647 h 1897"/>
              <a:gd name="T26" fmla="*/ 2147483647 w 1012"/>
              <a:gd name="T27" fmla="*/ 2147483647 h 1897"/>
              <a:gd name="T28" fmla="*/ 2147483647 w 1012"/>
              <a:gd name="T29" fmla="*/ 2147483647 h 1897"/>
              <a:gd name="T30" fmla="*/ 2147483647 w 1012"/>
              <a:gd name="T31" fmla="*/ 2147483647 h 1897"/>
              <a:gd name="T32" fmla="*/ 2147483647 w 1012"/>
              <a:gd name="T33" fmla="*/ 2147483647 h 1897"/>
              <a:gd name="T34" fmla="*/ 2147483647 w 1012"/>
              <a:gd name="T35" fmla="*/ 2147483647 h 1897"/>
              <a:gd name="T36" fmla="*/ 2147483647 w 1012"/>
              <a:gd name="T37" fmla="*/ 2147483647 h 1897"/>
              <a:gd name="T38" fmla="*/ 2147483647 w 1012"/>
              <a:gd name="T39" fmla="*/ 2147483647 h 1897"/>
              <a:gd name="T40" fmla="*/ 2147483647 w 1012"/>
              <a:gd name="T41" fmla="*/ 2147483647 h 1897"/>
              <a:gd name="T42" fmla="*/ 2147483647 w 1012"/>
              <a:gd name="T43" fmla="*/ 2147483647 h 1897"/>
              <a:gd name="T44" fmla="*/ 2147483647 w 1012"/>
              <a:gd name="T45" fmla="*/ 2147483647 h 1897"/>
              <a:gd name="T46" fmla="*/ 2147483647 w 1012"/>
              <a:gd name="T47" fmla="*/ 2147483647 h 1897"/>
              <a:gd name="T48" fmla="*/ 2147483647 w 1012"/>
              <a:gd name="T49" fmla="*/ 2147483647 h 1897"/>
              <a:gd name="T50" fmla="*/ 2147483647 w 1012"/>
              <a:gd name="T51" fmla="*/ 2147483647 h 1897"/>
              <a:gd name="T52" fmla="*/ 2147483647 w 1012"/>
              <a:gd name="T53" fmla="*/ 2147483647 h 1897"/>
              <a:gd name="T54" fmla="*/ 2147483647 w 1012"/>
              <a:gd name="T55" fmla="*/ 2147483647 h 1897"/>
              <a:gd name="T56" fmla="*/ 2147483647 w 1012"/>
              <a:gd name="T57" fmla="*/ 2147483647 h 1897"/>
              <a:gd name="T58" fmla="*/ 2147483647 w 1012"/>
              <a:gd name="T59" fmla="*/ 2147483647 h 1897"/>
              <a:gd name="T60" fmla="*/ 2147483647 w 1012"/>
              <a:gd name="T61" fmla="*/ 2147483647 h 189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12"/>
              <a:gd name="T94" fmla="*/ 0 h 1897"/>
              <a:gd name="T95" fmla="*/ 1012 w 1012"/>
              <a:gd name="T96" fmla="*/ 1897 h 189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12" h="1897">
                <a:moveTo>
                  <a:pt x="0" y="1259"/>
                </a:moveTo>
                <a:cubicBezTo>
                  <a:pt x="4" y="1263"/>
                  <a:pt x="8" y="1267"/>
                  <a:pt x="48" y="1307"/>
                </a:cubicBezTo>
                <a:cubicBezTo>
                  <a:pt x="88" y="1347"/>
                  <a:pt x="207" y="1681"/>
                  <a:pt x="239" y="1498"/>
                </a:cubicBezTo>
                <a:cubicBezTo>
                  <a:pt x="271" y="1315"/>
                  <a:pt x="231" y="143"/>
                  <a:pt x="239" y="207"/>
                </a:cubicBezTo>
                <a:cubicBezTo>
                  <a:pt x="247" y="271"/>
                  <a:pt x="279" y="1897"/>
                  <a:pt x="287" y="1881"/>
                </a:cubicBezTo>
                <a:cubicBezTo>
                  <a:pt x="295" y="1865"/>
                  <a:pt x="279" y="168"/>
                  <a:pt x="287" y="112"/>
                </a:cubicBezTo>
                <a:cubicBezTo>
                  <a:pt x="295" y="56"/>
                  <a:pt x="327" y="1530"/>
                  <a:pt x="335" y="1546"/>
                </a:cubicBezTo>
                <a:cubicBezTo>
                  <a:pt x="343" y="1562"/>
                  <a:pt x="327" y="199"/>
                  <a:pt x="335" y="207"/>
                </a:cubicBezTo>
                <a:cubicBezTo>
                  <a:pt x="343" y="215"/>
                  <a:pt x="374" y="1586"/>
                  <a:pt x="382" y="1594"/>
                </a:cubicBezTo>
                <a:cubicBezTo>
                  <a:pt x="390" y="1602"/>
                  <a:pt x="374" y="271"/>
                  <a:pt x="382" y="255"/>
                </a:cubicBezTo>
                <a:cubicBezTo>
                  <a:pt x="390" y="239"/>
                  <a:pt x="422" y="1522"/>
                  <a:pt x="430" y="1498"/>
                </a:cubicBezTo>
                <a:cubicBezTo>
                  <a:pt x="438" y="1474"/>
                  <a:pt x="422" y="160"/>
                  <a:pt x="430" y="112"/>
                </a:cubicBezTo>
                <a:cubicBezTo>
                  <a:pt x="438" y="64"/>
                  <a:pt x="470" y="1219"/>
                  <a:pt x="478" y="1211"/>
                </a:cubicBezTo>
                <a:cubicBezTo>
                  <a:pt x="486" y="1203"/>
                  <a:pt x="462" y="0"/>
                  <a:pt x="478" y="64"/>
                </a:cubicBezTo>
                <a:cubicBezTo>
                  <a:pt x="494" y="128"/>
                  <a:pt x="558" y="1570"/>
                  <a:pt x="574" y="1594"/>
                </a:cubicBezTo>
                <a:cubicBezTo>
                  <a:pt x="590" y="1618"/>
                  <a:pt x="566" y="255"/>
                  <a:pt x="574" y="207"/>
                </a:cubicBezTo>
                <a:cubicBezTo>
                  <a:pt x="582" y="159"/>
                  <a:pt x="614" y="1291"/>
                  <a:pt x="622" y="1307"/>
                </a:cubicBezTo>
                <a:cubicBezTo>
                  <a:pt x="630" y="1323"/>
                  <a:pt x="606" y="303"/>
                  <a:pt x="622" y="303"/>
                </a:cubicBezTo>
                <a:cubicBezTo>
                  <a:pt x="638" y="303"/>
                  <a:pt x="693" y="1259"/>
                  <a:pt x="717" y="1307"/>
                </a:cubicBezTo>
                <a:cubicBezTo>
                  <a:pt x="741" y="1355"/>
                  <a:pt x="757" y="598"/>
                  <a:pt x="765" y="590"/>
                </a:cubicBezTo>
                <a:cubicBezTo>
                  <a:pt x="773" y="582"/>
                  <a:pt x="757" y="1299"/>
                  <a:pt x="765" y="1259"/>
                </a:cubicBezTo>
                <a:cubicBezTo>
                  <a:pt x="773" y="1219"/>
                  <a:pt x="797" y="263"/>
                  <a:pt x="813" y="351"/>
                </a:cubicBezTo>
                <a:cubicBezTo>
                  <a:pt x="829" y="439"/>
                  <a:pt x="853" y="1809"/>
                  <a:pt x="861" y="1785"/>
                </a:cubicBezTo>
                <a:cubicBezTo>
                  <a:pt x="869" y="1761"/>
                  <a:pt x="853" y="231"/>
                  <a:pt x="861" y="207"/>
                </a:cubicBezTo>
                <a:cubicBezTo>
                  <a:pt x="869" y="183"/>
                  <a:pt x="892" y="1642"/>
                  <a:pt x="908" y="1642"/>
                </a:cubicBezTo>
                <a:cubicBezTo>
                  <a:pt x="924" y="1642"/>
                  <a:pt x="948" y="247"/>
                  <a:pt x="956" y="207"/>
                </a:cubicBezTo>
                <a:cubicBezTo>
                  <a:pt x="964" y="167"/>
                  <a:pt x="956" y="1244"/>
                  <a:pt x="956" y="1403"/>
                </a:cubicBezTo>
                <a:cubicBezTo>
                  <a:pt x="956" y="1562"/>
                  <a:pt x="956" y="1211"/>
                  <a:pt x="956" y="1163"/>
                </a:cubicBezTo>
                <a:cubicBezTo>
                  <a:pt x="956" y="1115"/>
                  <a:pt x="948" y="1251"/>
                  <a:pt x="956" y="1116"/>
                </a:cubicBezTo>
                <a:cubicBezTo>
                  <a:pt x="964" y="981"/>
                  <a:pt x="996" y="359"/>
                  <a:pt x="1004" y="351"/>
                </a:cubicBezTo>
                <a:cubicBezTo>
                  <a:pt x="1012" y="343"/>
                  <a:pt x="996" y="941"/>
                  <a:pt x="1004" y="1068"/>
                </a:cubicBezTo>
              </a:path>
            </a:pathLst>
          </a:custGeom>
          <a:noFill/>
          <a:ln w="38100">
            <a:solidFill>
              <a:srgbClr val="000000"/>
            </a:solidFill>
            <a:round/>
            <a:headEnd/>
            <a:tailEnd/>
          </a:ln>
        </p:spPr>
        <p:txBody>
          <a:bodyPr/>
          <a:lstStyle/>
          <a:p>
            <a:endParaRPr lang="en-US"/>
          </a:p>
        </p:txBody>
      </p:sp>
      <p:sp>
        <p:nvSpPr>
          <p:cNvPr id="9226" name="Text Box 11"/>
          <p:cNvSpPr txBox="1">
            <a:spLocks noChangeArrowheads="1"/>
          </p:cNvSpPr>
          <p:nvPr/>
        </p:nvSpPr>
        <p:spPr bwMode="auto">
          <a:xfrm>
            <a:off x="473075" y="1911350"/>
            <a:ext cx="1820863" cy="457200"/>
          </a:xfrm>
          <a:prstGeom prst="rect">
            <a:avLst/>
          </a:prstGeom>
          <a:noFill/>
          <a:ln w="9525">
            <a:noFill/>
            <a:miter lim="800000"/>
            <a:headEnd/>
            <a:tailEnd/>
          </a:ln>
        </p:spPr>
        <p:txBody>
          <a:bodyPr>
            <a:spAutoFit/>
          </a:bodyPr>
          <a:lstStyle/>
          <a:p>
            <a:pPr>
              <a:spcBef>
                <a:spcPct val="50000"/>
              </a:spcBef>
            </a:pPr>
            <a:r>
              <a:rPr lang="en-GB">
                <a:solidFill>
                  <a:srgbClr val="000000"/>
                </a:solidFill>
                <a:sym typeface="Symbol" pitchFamily="18" charset="2"/>
              </a:rPr>
              <a:t></a:t>
            </a:r>
            <a:r>
              <a:rPr lang="en-GB" baseline="-25000">
                <a:solidFill>
                  <a:srgbClr val="000000"/>
                </a:solidFill>
                <a:sym typeface="Symbol" pitchFamily="18" charset="2"/>
              </a:rPr>
              <a:t>tot</a:t>
            </a:r>
          </a:p>
        </p:txBody>
      </p:sp>
      <p:sp>
        <p:nvSpPr>
          <p:cNvPr id="9227" name="Text Box 12"/>
          <p:cNvSpPr txBox="1">
            <a:spLocks noChangeArrowheads="1"/>
          </p:cNvSpPr>
          <p:nvPr/>
        </p:nvSpPr>
        <p:spPr bwMode="auto">
          <a:xfrm rot="3187806">
            <a:off x="1149351" y="3282950"/>
            <a:ext cx="1593850" cy="822325"/>
          </a:xfrm>
          <a:prstGeom prst="rect">
            <a:avLst/>
          </a:prstGeom>
          <a:noFill/>
          <a:ln w="9525">
            <a:noFill/>
            <a:miter lim="800000"/>
            <a:headEnd/>
            <a:tailEnd/>
          </a:ln>
        </p:spPr>
        <p:txBody>
          <a:bodyPr>
            <a:spAutoFit/>
          </a:bodyPr>
          <a:lstStyle/>
          <a:p>
            <a:pPr>
              <a:spcBef>
                <a:spcPct val="50000"/>
              </a:spcBef>
            </a:pPr>
            <a:r>
              <a:rPr lang="en-GB">
                <a:solidFill>
                  <a:srgbClr val="FF0000"/>
                </a:solidFill>
              </a:rPr>
              <a:t>thermal </a:t>
            </a:r>
            <a:r>
              <a:rPr lang="en-GB">
                <a:solidFill>
                  <a:srgbClr val="FF0000"/>
                </a:solidFill>
                <a:sym typeface="Symbol" pitchFamily="18" charset="2"/>
              </a:rPr>
              <a:t> 1/v</a:t>
            </a:r>
          </a:p>
        </p:txBody>
      </p:sp>
      <p:sp>
        <p:nvSpPr>
          <p:cNvPr id="9228" name="Text Box 13"/>
          <p:cNvSpPr txBox="1">
            <a:spLocks noChangeArrowheads="1"/>
          </p:cNvSpPr>
          <p:nvPr/>
        </p:nvSpPr>
        <p:spPr bwMode="auto">
          <a:xfrm>
            <a:off x="4419600" y="3352800"/>
            <a:ext cx="2808288" cy="822325"/>
          </a:xfrm>
          <a:prstGeom prst="rect">
            <a:avLst/>
          </a:prstGeom>
          <a:noFill/>
          <a:ln w="9525">
            <a:noFill/>
            <a:miter lim="800000"/>
            <a:headEnd/>
            <a:tailEnd/>
          </a:ln>
        </p:spPr>
        <p:txBody>
          <a:bodyPr>
            <a:spAutoFit/>
          </a:bodyPr>
          <a:lstStyle/>
          <a:p>
            <a:pPr>
              <a:spcBef>
                <a:spcPct val="50000"/>
              </a:spcBef>
            </a:pPr>
            <a:r>
              <a:rPr lang="en-GB">
                <a:solidFill>
                  <a:srgbClr val="FF0000"/>
                </a:solidFill>
              </a:rPr>
              <a:t>unresolved resonance region</a:t>
            </a:r>
          </a:p>
        </p:txBody>
      </p:sp>
      <p:sp>
        <p:nvSpPr>
          <p:cNvPr id="9229" name="Text Box 14"/>
          <p:cNvSpPr txBox="1">
            <a:spLocks noChangeArrowheads="1"/>
          </p:cNvSpPr>
          <p:nvPr/>
        </p:nvSpPr>
        <p:spPr bwMode="auto">
          <a:xfrm>
            <a:off x="2751138" y="4340225"/>
            <a:ext cx="2808287" cy="1004888"/>
          </a:xfrm>
          <a:prstGeom prst="rect">
            <a:avLst/>
          </a:prstGeom>
          <a:noFill/>
          <a:ln w="9525">
            <a:noFill/>
            <a:miter lim="800000"/>
            <a:headEnd/>
            <a:tailEnd/>
          </a:ln>
        </p:spPr>
        <p:txBody>
          <a:bodyPr>
            <a:spAutoFit/>
          </a:bodyPr>
          <a:lstStyle/>
          <a:p>
            <a:pPr>
              <a:lnSpc>
                <a:spcPct val="50000"/>
              </a:lnSpc>
              <a:spcBef>
                <a:spcPct val="50000"/>
              </a:spcBef>
            </a:pPr>
            <a:r>
              <a:rPr lang="en-GB">
                <a:solidFill>
                  <a:srgbClr val="FF0000"/>
                </a:solidFill>
              </a:rPr>
              <a:t>resolved</a:t>
            </a:r>
          </a:p>
          <a:p>
            <a:pPr>
              <a:lnSpc>
                <a:spcPct val="50000"/>
              </a:lnSpc>
              <a:spcBef>
                <a:spcPct val="50000"/>
              </a:spcBef>
            </a:pPr>
            <a:r>
              <a:rPr lang="en-GB">
                <a:solidFill>
                  <a:srgbClr val="FF0000"/>
                </a:solidFill>
              </a:rPr>
              <a:t>resonance</a:t>
            </a:r>
          </a:p>
          <a:p>
            <a:pPr>
              <a:lnSpc>
                <a:spcPct val="50000"/>
              </a:lnSpc>
              <a:spcBef>
                <a:spcPct val="50000"/>
              </a:spcBef>
            </a:pPr>
            <a:r>
              <a:rPr lang="en-GB">
                <a:solidFill>
                  <a:srgbClr val="FF0000"/>
                </a:solidFill>
              </a:rPr>
              <a:t>region</a:t>
            </a:r>
          </a:p>
        </p:txBody>
      </p:sp>
      <p:sp>
        <p:nvSpPr>
          <p:cNvPr id="9230" name="Line 15"/>
          <p:cNvSpPr>
            <a:spLocks noChangeShapeType="1"/>
          </p:cNvSpPr>
          <p:nvPr/>
        </p:nvSpPr>
        <p:spPr bwMode="auto">
          <a:xfrm>
            <a:off x="2749550" y="1682750"/>
            <a:ext cx="1588" cy="4857750"/>
          </a:xfrm>
          <a:prstGeom prst="line">
            <a:avLst/>
          </a:prstGeom>
          <a:noFill/>
          <a:ln w="9525">
            <a:solidFill>
              <a:srgbClr val="FF0000"/>
            </a:solidFill>
            <a:prstDash val="dash"/>
            <a:round/>
            <a:headEnd/>
            <a:tailEnd/>
          </a:ln>
        </p:spPr>
        <p:txBody>
          <a:bodyPr/>
          <a:lstStyle/>
          <a:p>
            <a:endParaRPr lang="en-US"/>
          </a:p>
        </p:txBody>
      </p:sp>
      <p:sp>
        <p:nvSpPr>
          <p:cNvPr id="9231" name="Line 16"/>
          <p:cNvSpPr>
            <a:spLocks noChangeShapeType="1"/>
          </p:cNvSpPr>
          <p:nvPr/>
        </p:nvSpPr>
        <p:spPr bwMode="auto">
          <a:xfrm>
            <a:off x="4116388" y="1682750"/>
            <a:ext cx="0" cy="4933950"/>
          </a:xfrm>
          <a:prstGeom prst="line">
            <a:avLst/>
          </a:prstGeom>
          <a:noFill/>
          <a:ln w="9525">
            <a:solidFill>
              <a:srgbClr val="FF0000"/>
            </a:solidFill>
            <a:prstDash val="dash"/>
            <a:round/>
            <a:headEnd/>
            <a:tailEnd/>
          </a:ln>
        </p:spPr>
        <p:txBody>
          <a:bodyPr/>
          <a:lstStyle/>
          <a:p>
            <a:endParaRPr lang="en-US"/>
          </a:p>
        </p:txBody>
      </p:sp>
      <p:sp>
        <p:nvSpPr>
          <p:cNvPr id="9232" name="Text Box 17"/>
          <p:cNvSpPr txBox="1">
            <a:spLocks noChangeArrowheads="1"/>
          </p:cNvSpPr>
          <p:nvPr/>
        </p:nvSpPr>
        <p:spPr bwMode="auto">
          <a:xfrm>
            <a:off x="6392863" y="5326063"/>
            <a:ext cx="2352675" cy="457200"/>
          </a:xfrm>
          <a:prstGeom prst="rect">
            <a:avLst/>
          </a:prstGeom>
          <a:noFill/>
          <a:ln w="9525">
            <a:noFill/>
            <a:miter lim="800000"/>
            <a:headEnd/>
            <a:tailEnd/>
          </a:ln>
        </p:spPr>
        <p:txBody>
          <a:bodyPr>
            <a:spAutoFit/>
          </a:bodyPr>
          <a:lstStyle/>
          <a:p>
            <a:pPr>
              <a:spcBef>
                <a:spcPct val="50000"/>
              </a:spcBef>
            </a:pPr>
            <a:r>
              <a:rPr lang="en-GB"/>
              <a:t>E</a:t>
            </a:r>
            <a:r>
              <a:rPr lang="en-GB" baseline="-25000"/>
              <a:t>kin </a:t>
            </a:r>
            <a:r>
              <a:rPr lang="en-GB" sz="1400"/>
              <a:t>incident neutron</a:t>
            </a:r>
          </a:p>
        </p:txBody>
      </p:sp>
      <p:sp>
        <p:nvSpPr>
          <p:cNvPr id="9233" name="Freeform 18"/>
          <p:cNvSpPr>
            <a:spLocks/>
          </p:cNvSpPr>
          <p:nvPr/>
        </p:nvSpPr>
        <p:spPr bwMode="auto">
          <a:xfrm rot="-670103">
            <a:off x="3963988" y="2138363"/>
            <a:ext cx="3414712" cy="987425"/>
          </a:xfrm>
          <a:custGeom>
            <a:avLst/>
            <a:gdLst>
              <a:gd name="T0" fmla="*/ 0 w 2151"/>
              <a:gd name="T1" fmla="*/ 2147483647 h 622"/>
              <a:gd name="T2" fmla="*/ 2147483647 w 2151"/>
              <a:gd name="T3" fmla="*/ 2147483647 h 622"/>
              <a:gd name="T4" fmla="*/ 2147483647 w 2151"/>
              <a:gd name="T5" fmla="*/ 2147483647 h 622"/>
              <a:gd name="T6" fmla="*/ 2147483647 w 2151"/>
              <a:gd name="T7" fmla="*/ 2147483647 h 622"/>
              <a:gd name="T8" fmla="*/ 2147483647 w 2151"/>
              <a:gd name="T9" fmla="*/ 2147483647 h 622"/>
              <a:gd name="T10" fmla="*/ 2147483647 w 2151"/>
              <a:gd name="T11" fmla="*/ 2147483647 h 622"/>
              <a:gd name="T12" fmla="*/ 2147483647 w 2151"/>
              <a:gd name="T13" fmla="*/ 2147483647 h 622"/>
              <a:gd name="T14" fmla="*/ 2147483647 w 2151"/>
              <a:gd name="T15" fmla="*/ 2147483647 h 622"/>
              <a:gd name="T16" fmla="*/ 2147483647 w 2151"/>
              <a:gd name="T17" fmla="*/ 2147483647 h 622"/>
              <a:gd name="T18" fmla="*/ 2147483647 w 2151"/>
              <a:gd name="T19" fmla="*/ 2147483647 h 622"/>
              <a:gd name="T20" fmla="*/ 2147483647 w 2151"/>
              <a:gd name="T21" fmla="*/ 0 h 6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51"/>
              <a:gd name="T34" fmla="*/ 0 h 622"/>
              <a:gd name="T35" fmla="*/ 2151 w 2151"/>
              <a:gd name="T36" fmla="*/ 622 h 6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51" h="622">
                <a:moveTo>
                  <a:pt x="0" y="622"/>
                </a:moveTo>
                <a:cubicBezTo>
                  <a:pt x="31" y="558"/>
                  <a:pt x="63" y="494"/>
                  <a:pt x="95" y="478"/>
                </a:cubicBezTo>
                <a:cubicBezTo>
                  <a:pt x="127" y="462"/>
                  <a:pt x="151" y="526"/>
                  <a:pt x="191" y="526"/>
                </a:cubicBezTo>
                <a:cubicBezTo>
                  <a:pt x="231" y="526"/>
                  <a:pt x="294" y="486"/>
                  <a:pt x="334" y="478"/>
                </a:cubicBezTo>
                <a:cubicBezTo>
                  <a:pt x="374" y="470"/>
                  <a:pt x="382" y="494"/>
                  <a:pt x="430" y="478"/>
                </a:cubicBezTo>
                <a:cubicBezTo>
                  <a:pt x="478" y="462"/>
                  <a:pt x="549" y="391"/>
                  <a:pt x="621" y="383"/>
                </a:cubicBezTo>
                <a:cubicBezTo>
                  <a:pt x="693" y="375"/>
                  <a:pt x="780" y="463"/>
                  <a:pt x="860" y="431"/>
                </a:cubicBezTo>
                <a:cubicBezTo>
                  <a:pt x="940" y="399"/>
                  <a:pt x="1003" y="248"/>
                  <a:pt x="1099" y="192"/>
                </a:cubicBezTo>
                <a:cubicBezTo>
                  <a:pt x="1195" y="136"/>
                  <a:pt x="1307" y="112"/>
                  <a:pt x="1434" y="96"/>
                </a:cubicBezTo>
                <a:cubicBezTo>
                  <a:pt x="1561" y="80"/>
                  <a:pt x="1745" y="112"/>
                  <a:pt x="1864" y="96"/>
                </a:cubicBezTo>
                <a:cubicBezTo>
                  <a:pt x="1983" y="80"/>
                  <a:pt x="2103" y="16"/>
                  <a:pt x="2151" y="0"/>
                </a:cubicBezTo>
              </a:path>
            </a:pathLst>
          </a:custGeom>
          <a:noFill/>
          <a:ln w="38100">
            <a:solidFill>
              <a:srgbClr val="000000"/>
            </a:solidFill>
            <a:round/>
            <a:headEnd/>
            <a:tailEnd/>
          </a:ln>
        </p:spPr>
        <p:txBody>
          <a:bodyPr/>
          <a:lstStyle/>
          <a:p>
            <a:endParaRPr lang="en-US"/>
          </a:p>
        </p:txBody>
      </p:sp>
      <p:sp>
        <p:nvSpPr>
          <p:cNvPr id="9234" name="Freeform 19"/>
          <p:cNvSpPr>
            <a:spLocks/>
          </p:cNvSpPr>
          <p:nvPr/>
        </p:nvSpPr>
        <p:spPr bwMode="auto">
          <a:xfrm>
            <a:off x="4027488" y="3429000"/>
            <a:ext cx="88900" cy="76200"/>
          </a:xfrm>
          <a:custGeom>
            <a:avLst/>
            <a:gdLst>
              <a:gd name="T0" fmla="*/ 2147483647 w 56"/>
              <a:gd name="T1" fmla="*/ 0 h 48"/>
              <a:gd name="T2" fmla="*/ 2147483647 w 56"/>
              <a:gd name="T3" fmla="*/ 2147483647 h 48"/>
              <a:gd name="T4" fmla="*/ 2147483647 w 56"/>
              <a:gd name="T5" fmla="*/ 0 h 48"/>
              <a:gd name="T6" fmla="*/ 0 60000 65536"/>
              <a:gd name="T7" fmla="*/ 0 60000 65536"/>
              <a:gd name="T8" fmla="*/ 0 60000 65536"/>
              <a:gd name="T9" fmla="*/ 0 w 56"/>
              <a:gd name="T10" fmla="*/ 0 h 48"/>
              <a:gd name="T11" fmla="*/ 56 w 56"/>
              <a:gd name="T12" fmla="*/ 48 h 48"/>
            </a:gdLst>
            <a:ahLst/>
            <a:cxnLst>
              <a:cxn ang="T6">
                <a:pos x="T0" y="T1"/>
              </a:cxn>
              <a:cxn ang="T7">
                <a:pos x="T2" y="T3"/>
              </a:cxn>
              <a:cxn ang="T8">
                <a:pos x="T4" y="T5"/>
              </a:cxn>
            </a:cxnLst>
            <a:rect l="T9" t="T10" r="T11" b="T12"/>
            <a:pathLst>
              <a:path w="56" h="48">
                <a:moveTo>
                  <a:pt x="8" y="0"/>
                </a:moveTo>
                <a:cubicBezTo>
                  <a:pt x="4" y="24"/>
                  <a:pt x="0" y="48"/>
                  <a:pt x="8" y="48"/>
                </a:cubicBezTo>
                <a:cubicBezTo>
                  <a:pt x="16" y="48"/>
                  <a:pt x="48" y="8"/>
                  <a:pt x="56" y="0"/>
                </a:cubicBezTo>
              </a:path>
            </a:pathLst>
          </a:custGeom>
          <a:noFill/>
          <a:ln w="38100">
            <a:solidFill>
              <a:srgbClr val="000000"/>
            </a:solidFill>
            <a:round/>
            <a:headEnd/>
            <a:tailEnd/>
          </a:ln>
        </p:spPr>
        <p:txBody>
          <a:bodyPr/>
          <a:lstStyle/>
          <a:p>
            <a:endParaRPr lang="en-US"/>
          </a:p>
        </p:txBody>
      </p:sp>
      <p:sp>
        <p:nvSpPr>
          <p:cNvPr id="9235" name="Text Box 20"/>
          <p:cNvSpPr txBox="1">
            <a:spLocks noChangeArrowheads="1"/>
          </p:cNvSpPr>
          <p:nvPr/>
        </p:nvSpPr>
        <p:spPr bwMode="auto">
          <a:xfrm>
            <a:off x="2219325" y="5402263"/>
            <a:ext cx="758825" cy="457200"/>
          </a:xfrm>
          <a:prstGeom prst="rect">
            <a:avLst/>
          </a:prstGeom>
          <a:noFill/>
          <a:ln w="9525">
            <a:noFill/>
            <a:miter lim="800000"/>
            <a:headEnd/>
            <a:tailEnd/>
          </a:ln>
        </p:spPr>
        <p:txBody>
          <a:bodyPr>
            <a:spAutoFit/>
          </a:bodyPr>
          <a:lstStyle/>
          <a:p>
            <a:pPr>
              <a:spcBef>
                <a:spcPct val="50000"/>
              </a:spcBef>
            </a:pPr>
            <a:r>
              <a:rPr lang="en-GB">
                <a:solidFill>
                  <a:srgbClr val="000000"/>
                </a:solidFill>
              </a:rPr>
              <a:t>1eV</a:t>
            </a:r>
          </a:p>
        </p:txBody>
      </p:sp>
      <p:sp>
        <p:nvSpPr>
          <p:cNvPr id="9236" name="Text Box 21"/>
          <p:cNvSpPr txBox="1">
            <a:spLocks noChangeArrowheads="1"/>
          </p:cNvSpPr>
          <p:nvPr/>
        </p:nvSpPr>
        <p:spPr bwMode="auto">
          <a:xfrm>
            <a:off x="3281363" y="5402263"/>
            <a:ext cx="985837" cy="457200"/>
          </a:xfrm>
          <a:prstGeom prst="rect">
            <a:avLst/>
          </a:prstGeom>
          <a:noFill/>
          <a:ln w="9525">
            <a:noFill/>
            <a:miter lim="800000"/>
            <a:headEnd/>
            <a:tailEnd/>
          </a:ln>
        </p:spPr>
        <p:txBody>
          <a:bodyPr>
            <a:spAutoFit/>
          </a:bodyPr>
          <a:lstStyle/>
          <a:p>
            <a:pPr>
              <a:spcBef>
                <a:spcPct val="50000"/>
              </a:spcBef>
            </a:pPr>
            <a:r>
              <a:rPr lang="en-GB">
                <a:solidFill>
                  <a:srgbClr val="000000"/>
                </a:solidFill>
              </a:rPr>
              <a:t>1keV</a:t>
            </a:r>
          </a:p>
        </p:txBody>
      </p:sp>
      <p:sp>
        <p:nvSpPr>
          <p:cNvPr id="9237" name="Text Box 22"/>
          <p:cNvSpPr txBox="1">
            <a:spLocks noChangeArrowheads="1"/>
          </p:cNvSpPr>
          <p:nvPr/>
        </p:nvSpPr>
        <p:spPr bwMode="auto">
          <a:xfrm>
            <a:off x="4646613" y="5402263"/>
            <a:ext cx="985837" cy="457200"/>
          </a:xfrm>
          <a:prstGeom prst="rect">
            <a:avLst/>
          </a:prstGeom>
          <a:noFill/>
          <a:ln w="9525">
            <a:noFill/>
            <a:miter lim="800000"/>
            <a:headEnd/>
            <a:tailEnd/>
          </a:ln>
        </p:spPr>
        <p:txBody>
          <a:bodyPr>
            <a:spAutoFit/>
          </a:bodyPr>
          <a:lstStyle/>
          <a:p>
            <a:pPr>
              <a:spcBef>
                <a:spcPct val="50000"/>
              </a:spcBef>
            </a:pPr>
            <a:r>
              <a:rPr lang="en-GB">
                <a:solidFill>
                  <a:srgbClr val="000000"/>
                </a:solidFill>
              </a:rPr>
              <a:t>1MeV</a:t>
            </a:r>
          </a:p>
        </p:txBody>
      </p:sp>
      <p:sp>
        <p:nvSpPr>
          <p:cNvPr id="9238" name="Text Box 24"/>
          <p:cNvSpPr txBox="1">
            <a:spLocks noChangeArrowheads="1"/>
          </p:cNvSpPr>
          <p:nvPr/>
        </p:nvSpPr>
        <p:spPr bwMode="auto">
          <a:xfrm>
            <a:off x="2522538" y="849313"/>
            <a:ext cx="6299200" cy="830262"/>
          </a:xfrm>
          <a:prstGeom prst="rect">
            <a:avLst/>
          </a:prstGeom>
          <a:noFill/>
          <a:ln w="9525">
            <a:noFill/>
            <a:miter lim="800000"/>
            <a:headEnd/>
            <a:tailEnd/>
          </a:ln>
        </p:spPr>
        <p:txBody>
          <a:bodyPr>
            <a:spAutoFit/>
          </a:bodyPr>
          <a:lstStyle/>
          <a:p>
            <a:pPr>
              <a:spcBef>
                <a:spcPct val="50000"/>
              </a:spcBef>
            </a:pPr>
            <a:r>
              <a:rPr lang="en-GB">
                <a:latin typeface="Comic Sans MS" pitchFamily="66" charset="0"/>
              </a:rPr>
              <a:t>Resonances </a:t>
            </a:r>
            <a:r>
              <a:rPr lang="en-GB">
                <a:latin typeface="Comic Sans MS" pitchFamily="66" charset="0"/>
                <a:sym typeface="Symbol" pitchFamily="18" charset="2"/>
              </a:rPr>
              <a:t> energy levels in compound 		   nucleus </a:t>
            </a:r>
            <a:r>
              <a:rPr lang="en-GB" baseline="30000">
                <a:latin typeface="Comic Sans MS" pitchFamily="66" charset="0"/>
                <a:sym typeface="Symbol" pitchFamily="18" charset="2"/>
              </a:rPr>
              <a:t>A+1</a:t>
            </a:r>
            <a:r>
              <a:rPr lang="en-GB">
                <a:latin typeface="Comic Sans MS" pitchFamily="66" charset="0"/>
                <a:sym typeface="Symbol" pitchFamily="18" charset="2"/>
              </a:rPr>
              <a:t>Z</a:t>
            </a:r>
            <a:r>
              <a:rPr lang="en-GB" baseline="30000">
                <a:latin typeface="Comic Sans MS" pitchFamily="66" charset="0"/>
                <a:sym typeface="Symbol" pitchFamily="18" charset="2"/>
              </a:rPr>
              <a:t>*</a:t>
            </a:r>
          </a:p>
        </p:txBody>
      </p:sp>
      <p:sp>
        <p:nvSpPr>
          <p:cNvPr id="9239" name="Line 25"/>
          <p:cNvSpPr>
            <a:spLocks noChangeShapeType="1"/>
          </p:cNvSpPr>
          <p:nvPr/>
        </p:nvSpPr>
        <p:spPr bwMode="auto">
          <a:xfrm>
            <a:off x="2901950" y="1227138"/>
            <a:ext cx="0" cy="530225"/>
          </a:xfrm>
          <a:prstGeom prst="line">
            <a:avLst/>
          </a:prstGeom>
          <a:noFill/>
          <a:ln w="12700">
            <a:solidFill>
              <a:srgbClr val="000000"/>
            </a:solidFill>
            <a:round/>
            <a:headEnd/>
            <a:tailEnd type="triangle" w="med" len="med"/>
          </a:ln>
        </p:spPr>
        <p:txBody>
          <a:bodyPr/>
          <a:lstStyle/>
          <a:p>
            <a:endParaRPr lang="en-US"/>
          </a:p>
        </p:txBody>
      </p:sp>
      <p:sp>
        <p:nvSpPr>
          <p:cNvPr id="9240" name="Line 26"/>
          <p:cNvSpPr>
            <a:spLocks noChangeShapeType="1"/>
          </p:cNvSpPr>
          <p:nvPr/>
        </p:nvSpPr>
        <p:spPr bwMode="auto">
          <a:xfrm>
            <a:off x="3052763" y="1227138"/>
            <a:ext cx="0" cy="530225"/>
          </a:xfrm>
          <a:prstGeom prst="line">
            <a:avLst/>
          </a:prstGeom>
          <a:noFill/>
          <a:ln w="12700">
            <a:solidFill>
              <a:srgbClr val="000000"/>
            </a:solidFill>
            <a:round/>
            <a:headEnd/>
            <a:tailEnd type="triangle" w="med" len="med"/>
          </a:ln>
        </p:spPr>
        <p:txBody>
          <a:bodyPr/>
          <a:lstStyle/>
          <a:p>
            <a:endParaRPr lang="en-US"/>
          </a:p>
        </p:txBody>
      </p:sp>
      <p:sp>
        <p:nvSpPr>
          <p:cNvPr id="9241" name="Line 27"/>
          <p:cNvSpPr>
            <a:spLocks noChangeShapeType="1"/>
          </p:cNvSpPr>
          <p:nvPr/>
        </p:nvSpPr>
        <p:spPr bwMode="auto">
          <a:xfrm>
            <a:off x="3205163" y="1227138"/>
            <a:ext cx="0" cy="530225"/>
          </a:xfrm>
          <a:prstGeom prst="line">
            <a:avLst/>
          </a:prstGeom>
          <a:noFill/>
          <a:ln w="12700">
            <a:solidFill>
              <a:srgbClr val="000000"/>
            </a:solidFill>
            <a:round/>
            <a:headEnd/>
            <a:tailEnd type="triangle" w="med" len="med"/>
          </a:ln>
        </p:spPr>
        <p:txBody>
          <a:bodyPr/>
          <a:lstStyle/>
          <a:p>
            <a:endParaRPr lang="en-US"/>
          </a:p>
        </p:txBody>
      </p:sp>
      <p:sp>
        <p:nvSpPr>
          <p:cNvPr id="9242" name="Line 28"/>
          <p:cNvSpPr>
            <a:spLocks noChangeShapeType="1"/>
          </p:cNvSpPr>
          <p:nvPr/>
        </p:nvSpPr>
        <p:spPr bwMode="auto">
          <a:xfrm>
            <a:off x="3813175" y="1227138"/>
            <a:ext cx="0" cy="530225"/>
          </a:xfrm>
          <a:prstGeom prst="line">
            <a:avLst/>
          </a:prstGeom>
          <a:noFill/>
          <a:ln w="12700">
            <a:solidFill>
              <a:srgbClr val="000000"/>
            </a:solidFill>
            <a:round/>
            <a:headEnd/>
            <a:tailEnd type="triangle" w="med" len="med"/>
          </a:ln>
        </p:spPr>
        <p:txBody>
          <a:bodyPr/>
          <a:lstStyle/>
          <a:p>
            <a:endParaRPr lang="en-US"/>
          </a:p>
        </p:txBody>
      </p:sp>
      <p:sp>
        <p:nvSpPr>
          <p:cNvPr id="9243" name="Line 29"/>
          <p:cNvSpPr>
            <a:spLocks noChangeShapeType="1"/>
          </p:cNvSpPr>
          <p:nvPr/>
        </p:nvSpPr>
        <p:spPr bwMode="auto">
          <a:xfrm>
            <a:off x="3054350" y="2062163"/>
            <a:ext cx="0" cy="530225"/>
          </a:xfrm>
          <a:prstGeom prst="line">
            <a:avLst/>
          </a:prstGeom>
          <a:noFill/>
          <a:ln w="12700">
            <a:solidFill>
              <a:srgbClr val="000000"/>
            </a:solidFill>
            <a:round/>
            <a:headEnd/>
            <a:tailEnd type="triangle" w="med" len="med"/>
          </a:ln>
        </p:spPr>
        <p:txBody>
          <a:bodyPr/>
          <a:lstStyle/>
          <a:p>
            <a:endParaRPr lang="en-US"/>
          </a:p>
        </p:txBody>
      </p:sp>
      <p:sp>
        <p:nvSpPr>
          <p:cNvPr id="9244" name="Text Box 30"/>
          <p:cNvSpPr txBox="1">
            <a:spLocks noChangeArrowheads="1"/>
          </p:cNvSpPr>
          <p:nvPr/>
        </p:nvSpPr>
        <p:spPr bwMode="auto">
          <a:xfrm>
            <a:off x="2825750" y="5781675"/>
            <a:ext cx="2276475" cy="782638"/>
          </a:xfrm>
          <a:prstGeom prst="rect">
            <a:avLst/>
          </a:prstGeom>
          <a:noFill/>
          <a:ln w="9525">
            <a:noFill/>
            <a:miter lim="800000"/>
            <a:headEnd/>
            <a:tailEnd/>
          </a:ln>
        </p:spPr>
        <p:txBody>
          <a:bodyPr>
            <a:spAutoFit/>
          </a:bodyPr>
          <a:lstStyle/>
          <a:p>
            <a:pPr>
              <a:lnSpc>
                <a:spcPct val="50000"/>
              </a:lnSpc>
              <a:spcBef>
                <a:spcPct val="50000"/>
              </a:spcBef>
            </a:pPr>
            <a:r>
              <a:rPr lang="en-GB" sz="1800">
                <a:solidFill>
                  <a:srgbClr val="FF0000"/>
                </a:solidFill>
              </a:rPr>
              <a:t>resonance</a:t>
            </a:r>
          </a:p>
          <a:p>
            <a:pPr>
              <a:lnSpc>
                <a:spcPct val="50000"/>
              </a:lnSpc>
              <a:spcBef>
                <a:spcPct val="50000"/>
              </a:spcBef>
            </a:pPr>
            <a:r>
              <a:rPr lang="en-GB" sz="1800">
                <a:solidFill>
                  <a:srgbClr val="FF0000"/>
                </a:solidFill>
              </a:rPr>
              <a:t>spacing</a:t>
            </a:r>
          </a:p>
          <a:p>
            <a:pPr>
              <a:lnSpc>
                <a:spcPct val="50000"/>
              </a:lnSpc>
              <a:spcBef>
                <a:spcPct val="50000"/>
              </a:spcBef>
            </a:pPr>
            <a:r>
              <a:rPr lang="en-GB" sz="1800">
                <a:solidFill>
                  <a:srgbClr val="FF0000"/>
                </a:solidFill>
              </a:rPr>
              <a:t>few eV</a:t>
            </a:r>
          </a:p>
        </p:txBody>
      </p:sp>
      <p:sp>
        <p:nvSpPr>
          <p:cNvPr id="9245" name="Text Box 31"/>
          <p:cNvSpPr txBox="1">
            <a:spLocks noChangeArrowheads="1"/>
          </p:cNvSpPr>
          <p:nvPr/>
        </p:nvSpPr>
        <p:spPr bwMode="auto">
          <a:xfrm>
            <a:off x="4268788" y="5857875"/>
            <a:ext cx="3641725" cy="641350"/>
          </a:xfrm>
          <a:prstGeom prst="rect">
            <a:avLst/>
          </a:prstGeom>
          <a:noFill/>
          <a:ln w="9525">
            <a:noFill/>
            <a:miter lim="800000"/>
            <a:headEnd/>
            <a:tailEnd/>
          </a:ln>
        </p:spPr>
        <p:txBody>
          <a:bodyPr>
            <a:spAutoFit/>
          </a:bodyPr>
          <a:lstStyle/>
          <a:p>
            <a:pPr>
              <a:spcBef>
                <a:spcPct val="50000"/>
              </a:spcBef>
            </a:pPr>
            <a:r>
              <a:rPr lang="en-GB" sz="1800">
                <a:solidFill>
                  <a:srgbClr val="FF0000"/>
                </a:solidFill>
              </a:rPr>
              <a:t>Resonance spacing too dense </a:t>
            </a:r>
            <a:r>
              <a:rPr lang="en-GB" sz="1800">
                <a:solidFill>
                  <a:srgbClr val="FF0000"/>
                </a:solidFill>
                <a:sym typeface="Symbol" pitchFamily="18" charset="2"/>
              </a:rPr>
              <a:t> overlapping resonances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3200" smtClean="0"/>
              <a:t>Input Cards: LOW-BIAS</a:t>
            </a:r>
            <a:r>
              <a:rPr lang="en-US" sz="3200" baseline="30000" smtClean="0"/>
              <a:t> [1/2]</a:t>
            </a:r>
            <a:endParaRPr lang="en-US" sz="3200" smtClean="0"/>
          </a:p>
        </p:txBody>
      </p:sp>
      <p:sp>
        <p:nvSpPr>
          <p:cNvPr id="509955" name="Rectangle 3"/>
          <p:cNvSpPr>
            <a:spLocks noGrp="1" noChangeArrowheads="1"/>
          </p:cNvSpPr>
          <p:nvPr>
            <p:ph idx="1"/>
          </p:nvPr>
        </p:nvSpPr>
        <p:spPr>
          <a:xfrm>
            <a:off x="609599" y="990600"/>
            <a:ext cx="8136625" cy="5181600"/>
          </a:xfrm>
        </p:spPr>
        <p:txBody>
          <a:bodyPr/>
          <a:lstStyle/>
          <a:p>
            <a:pPr marL="0" indent="0" eaLnBrk="1" hangingPunct="1">
              <a:buFont typeface="Wingdings" pitchFamily="2" charset="2"/>
              <a:buNone/>
              <a:defRPr/>
            </a:pPr>
            <a:r>
              <a:rPr lang="en-US" dirty="0" smtClean="0">
                <a:latin typeface="Comic Sans MS" pitchFamily="66" charset="0"/>
              </a:rPr>
              <a:t>This card sets an energy cut-off during low-energy neutron transport on a region by region basis and/or non-analog absorption.</a:t>
            </a:r>
          </a:p>
          <a:p>
            <a:pPr marL="0" indent="0" algn="ctr" eaLnBrk="1" hangingPunct="1">
              <a:buFont typeface="Wingdings" pitchFamily="2" charset="2"/>
              <a:buNone/>
              <a:defRPr/>
            </a:pPr>
            <a:r>
              <a:rPr lang="en-US" sz="1800" u="sng" dirty="0" smtClean="0">
                <a:solidFill>
                  <a:srgbClr val="FF0000"/>
                </a:solidFill>
                <a:latin typeface="Comic Sans MS" pitchFamily="66" charset="0"/>
              </a:rPr>
              <a:t>However, for an overall energy cut-off, it is preferable to use PART-THR</a:t>
            </a:r>
          </a:p>
          <a:p>
            <a:pPr eaLnBrk="1" hangingPunct="1">
              <a:defRPr/>
            </a:pPr>
            <a:r>
              <a:rPr lang="en-US" dirty="0" smtClean="0">
                <a:latin typeface="Comic Sans MS" pitchFamily="66" charset="0"/>
              </a:rPr>
              <a:t>WHAT(1): number of the group to apply a transport cut-off, i.e. neutrons in groups the number of which </a:t>
            </a:r>
            <a:r>
              <a:rPr lang="en-US" dirty="0" smtClean="0"/>
              <a:t>&gt;=</a:t>
            </a:r>
            <a:r>
              <a:rPr lang="en-US" dirty="0" smtClean="0">
                <a:latin typeface="Comic Sans MS" pitchFamily="66" charset="0"/>
              </a:rPr>
              <a:t> WHAT(1) are not transported. Remember that the group with the highest energy has the number 1.</a:t>
            </a:r>
          </a:p>
          <a:p>
            <a:pPr lvl="1" eaLnBrk="1" hangingPunct="1">
              <a:defRPr/>
            </a:pPr>
            <a:r>
              <a:rPr lang="en-US" dirty="0" smtClean="0">
                <a:latin typeface="Comic Sans MS" pitchFamily="66" charset="0"/>
              </a:rPr>
              <a:t>Default: 0.0 (no cut-off)</a:t>
            </a:r>
          </a:p>
          <a:p>
            <a:pPr lvl="1" eaLnBrk="1" hangingPunct="1">
              <a:defRPr/>
            </a:pPr>
            <a:r>
              <a:rPr lang="en-US" i="1" dirty="0" smtClean="0">
                <a:solidFill>
                  <a:srgbClr val="990000"/>
                </a:solidFill>
                <a:latin typeface="Comic Sans MS" pitchFamily="66" charset="0"/>
              </a:rPr>
              <a:t>flair</a:t>
            </a:r>
            <a:r>
              <a:rPr lang="en-US" i="1" dirty="0" smtClean="0">
                <a:latin typeface="Comic Sans MS" pitchFamily="66" charset="0"/>
              </a:rPr>
              <a:t> </a:t>
            </a:r>
            <a:r>
              <a:rPr lang="en-US" dirty="0" smtClean="0">
                <a:latin typeface="Comic Sans MS" pitchFamily="66" charset="0"/>
              </a:rPr>
              <a:t>automatically matches the group number to the upper energy boundary of each group</a:t>
            </a:r>
          </a:p>
        </p:txBody>
      </p:sp>
      <p:pic>
        <p:nvPicPr>
          <p:cNvPr id="32772" name="Picture 4" descr="low_bias1_small"/>
          <p:cNvPicPr>
            <a:picLocks noChangeAspect="1" noChangeArrowheads="1"/>
          </p:cNvPicPr>
          <p:nvPr/>
        </p:nvPicPr>
        <p:blipFill>
          <a:blip r:embed="rId2" cstate="print"/>
          <a:srcRect t="3145" b="6288"/>
          <a:stretch>
            <a:fillRect/>
          </a:stretch>
        </p:blipFill>
        <p:spPr bwMode="auto">
          <a:xfrm>
            <a:off x="1066800" y="4303713"/>
            <a:ext cx="6934200" cy="2020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3200" smtClean="0"/>
              <a:t>Input Cards: LOW-BIAS</a:t>
            </a:r>
            <a:r>
              <a:rPr lang="en-US" sz="3200" baseline="30000" smtClean="0"/>
              <a:t> [2/2]</a:t>
            </a:r>
            <a:endParaRPr lang="en-US" sz="3200" smtClean="0"/>
          </a:p>
        </p:txBody>
      </p:sp>
      <p:sp>
        <p:nvSpPr>
          <p:cNvPr id="33795" name="Rectangle 3"/>
          <p:cNvSpPr>
            <a:spLocks noGrp="1" noChangeArrowheads="1"/>
          </p:cNvSpPr>
          <p:nvPr>
            <p:ph idx="1"/>
          </p:nvPr>
        </p:nvSpPr>
        <p:spPr/>
        <p:txBody>
          <a:bodyPr/>
          <a:lstStyle/>
          <a:p>
            <a:pPr eaLnBrk="1" hangingPunct="1">
              <a:lnSpc>
                <a:spcPct val="90000"/>
              </a:lnSpc>
              <a:spcBef>
                <a:spcPts val="600"/>
              </a:spcBef>
            </a:pPr>
            <a:r>
              <a:rPr lang="en-US" sz="1800" dirty="0" smtClean="0">
                <a:solidFill>
                  <a:srgbClr val="FF0000"/>
                </a:solidFill>
                <a:latin typeface="Comic Sans MS" pitchFamily="66" charset="0"/>
              </a:rPr>
              <a:t>Analog absorption</a:t>
            </a:r>
            <a:r>
              <a:rPr lang="en-US" sz="1800" dirty="0" smtClean="0">
                <a:latin typeface="Comic Sans MS" pitchFamily="66" charset="0"/>
              </a:rPr>
              <a:t>: a neutron does not exist any more after an absorption process</a:t>
            </a:r>
          </a:p>
          <a:p>
            <a:pPr eaLnBrk="1" hangingPunct="1">
              <a:lnSpc>
                <a:spcPct val="90000"/>
              </a:lnSpc>
              <a:spcBef>
                <a:spcPts val="600"/>
              </a:spcBef>
            </a:pPr>
            <a:r>
              <a:rPr lang="en-US" sz="1800" dirty="0" smtClean="0">
                <a:solidFill>
                  <a:srgbClr val="FF0000"/>
                </a:solidFill>
                <a:latin typeface="Comic Sans MS" pitchFamily="66" charset="0"/>
              </a:rPr>
              <a:t>Non-analog absorption</a:t>
            </a:r>
            <a:r>
              <a:rPr lang="en-US" sz="1800" dirty="0" smtClean="0">
                <a:latin typeface="Comic Sans MS" pitchFamily="66" charset="0"/>
              </a:rPr>
              <a:t>: the neutron is never killed at any interaction, but lives on with a lower weight, accounting for the relative probability of absorption and scattering. </a:t>
            </a:r>
          </a:p>
          <a:p>
            <a:pPr eaLnBrk="1" hangingPunct="1">
              <a:lnSpc>
                <a:spcPct val="90000"/>
              </a:lnSpc>
              <a:spcBef>
                <a:spcPts val="0"/>
              </a:spcBef>
              <a:buNone/>
            </a:pPr>
            <a:r>
              <a:rPr lang="en-US" sz="1800" dirty="0" smtClean="0">
                <a:latin typeface="Comic Sans MS" pitchFamily="66" charset="0"/>
              </a:rPr>
              <a:t>     Capture gammas are created with a weight equal to that of the surviving neutron</a:t>
            </a:r>
          </a:p>
          <a:p>
            <a:pPr eaLnBrk="1" hangingPunct="1">
              <a:lnSpc>
                <a:spcPct val="90000"/>
              </a:lnSpc>
              <a:spcBef>
                <a:spcPts val="600"/>
              </a:spcBef>
            </a:pPr>
            <a:r>
              <a:rPr lang="en-US" sz="1800" dirty="0" smtClean="0">
                <a:latin typeface="Comic Sans MS" pitchFamily="66" charset="0"/>
              </a:rPr>
              <a:t>WHAT(2): Group limit for non-analog absorption (neutrons in groups </a:t>
            </a:r>
            <a:r>
              <a:rPr lang="en-US" sz="1800" b="1" dirty="0" smtClean="0">
                <a:cs typeface="Times New Roman" pitchFamily="18" charset="0"/>
              </a:rPr>
              <a:t>&gt;=</a:t>
            </a:r>
            <a:r>
              <a:rPr lang="en-US" sz="1800" dirty="0" smtClean="0">
                <a:latin typeface="Comic Sans MS" pitchFamily="66" charset="0"/>
              </a:rPr>
              <a:t> WHAT(2) undergo non-analog absorption)</a:t>
            </a:r>
          </a:p>
          <a:p>
            <a:pPr lvl="1" eaLnBrk="1" hangingPunct="1">
              <a:lnSpc>
                <a:spcPct val="90000"/>
              </a:lnSpc>
              <a:spcBef>
                <a:spcPts val="600"/>
              </a:spcBef>
              <a:buClr>
                <a:srgbClr val="008000"/>
              </a:buClr>
            </a:pPr>
            <a:r>
              <a:rPr lang="en-US" sz="1600" dirty="0" smtClean="0">
                <a:latin typeface="Comic Sans MS" pitchFamily="66" charset="0"/>
              </a:rPr>
              <a:t>Default: 230  (non-analog absorption for all thermal neutrons)</a:t>
            </a:r>
          </a:p>
          <a:p>
            <a:pPr eaLnBrk="1" hangingPunct="1">
              <a:lnSpc>
                <a:spcPct val="90000"/>
              </a:lnSpc>
              <a:spcBef>
                <a:spcPts val="600"/>
              </a:spcBef>
            </a:pPr>
            <a:r>
              <a:rPr lang="en-US" sz="1800" dirty="0" smtClean="0">
                <a:latin typeface="Comic Sans MS" pitchFamily="66" charset="0"/>
              </a:rPr>
              <a:t>WHAT(3): non-analog survival probability</a:t>
            </a:r>
          </a:p>
          <a:p>
            <a:pPr lvl="1" eaLnBrk="1" hangingPunct="1">
              <a:lnSpc>
                <a:spcPct val="90000"/>
              </a:lnSpc>
              <a:spcBef>
                <a:spcPts val="600"/>
              </a:spcBef>
              <a:buClr>
                <a:srgbClr val="008000"/>
              </a:buClr>
            </a:pPr>
            <a:r>
              <a:rPr lang="en-US" sz="1600" dirty="0" smtClean="0">
                <a:latin typeface="Comic Sans MS" pitchFamily="66" charset="0"/>
              </a:rPr>
              <a:t> D</a:t>
            </a:r>
            <a:r>
              <a:rPr lang="en-US" sz="1400" dirty="0" smtClean="0">
                <a:latin typeface="Comic Sans MS" pitchFamily="66" charset="0"/>
              </a:rPr>
              <a:t>efault :  0.85 or 0.95, </a:t>
            </a:r>
            <a:r>
              <a:rPr lang="en-US" sz="1400" dirty="0" smtClean="0">
                <a:solidFill>
                  <a:srgbClr val="CC00CC"/>
                </a:solidFill>
                <a:latin typeface="Comic Sans MS" pitchFamily="66" charset="0"/>
              </a:rPr>
              <a:t>DEFAULTS</a:t>
            </a:r>
            <a:r>
              <a:rPr lang="en-US" sz="1400" dirty="0" smtClean="0">
                <a:latin typeface="Comic Sans MS" pitchFamily="66" charset="0"/>
              </a:rPr>
              <a:t>-dependent)</a:t>
            </a:r>
          </a:p>
          <a:p>
            <a:pPr eaLnBrk="1" hangingPunct="1">
              <a:lnSpc>
                <a:spcPct val="90000"/>
              </a:lnSpc>
              <a:spcBef>
                <a:spcPts val="600"/>
              </a:spcBef>
            </a:pPr>
            <a:r>
              <a:rPr lang="en-US" sz="1800" dirty="0" smtClean="0">
                <a:solidFill>
                  <a:srgbClr val="008000"/>
                </a:solidFill>
                <a:latin typeface="Comic Sans MS" pitchFamily="66" charset="0"/>
              </a:rPr>
              <a:t>WARNING: Only experts should modify the non-analog absorption survival probability!</a:t>
            </a:r>
          </a:p>
          <a:p>
            <a:pPr eaLnBrk="1" hangingPunct="1">
              <a:lnSpc>
                <a:spcPct val="90000"/>
              </a:lnSpc>
              <a:spcBef>
                <a:spcPts val="600"/>
              </a:spcBef>
            </a:pPr>
            <a:r>
              <a:rPr lang="en-US" sz="1800" dirty="0" smtClean="0">
                <a:latin typeface="Comic Sans MS" pitchFamily="66" charset="0"/>
              </a:rPr>
              <a:t>If no </a:t>
            </a:r>
            <a:r>
              <a:rPr lang="en-US" sz="1800" dirty="0" smtClean="0">
                <a:solidFill>
                  <a:srgbClr val="CC00CC"/>
                </a:solidFill>
                <a:latin typeface="Comic Sans MS" pitchFamily="66" charset="0"/>
              </a:rPr>
              <a:t>LOW-BIAS</a:t>
            </a:r>
            <a:r>
              <a:rPr lang="en-US" sz="1800" dirty="0" smtClean="0">
                <a:latin typeface="Comic Sans MS" pitchFamily="66" charset="0"/>
              </a:rPr>
              <a:t> card is given, non-analog absorption depends on the </a:t>
            </a:r>
            <a:r>
              <a:rPr lang="en-US" sz="1800" dirty="0" smtClean="0">
                <a:solidFill>
                  <a:srgbClr val="CC00CC"/>
                </a:solidFill>
                <a:latin typeface="Comic Sans MS" pitchFamily="66" charset="0"/>
              </a:rPr>
              <a:t>DEFAULTS</a:t>
            </a:r>
            <a:r>
              <a:rPr lang="en-US" sz="1800" dirty="0" smtClean="0">
                <a:latin typeface="Comic Sans MS" pitchFamily="66" charset="0"/>
              </a:rPr>
              <a:t> card (see manual)</a:t>
            </a:r>
          </a:p>
          <a:p>
            <a:pPr eaLnBrk="1" hangingPunct="1">
              <a:lnSpc>
                <a:spcPct val="90000"/>
              </a:lnSpc>
              <a:spcBef>
                <a:spcPts val="600"/>
              </a:spcBef>
            </a:pPr>
            <a:r>
              <a:rPr lang="en-US" sz="1800" dirty="0" smtClean="0">
                <a:latin typeface="Comic Sans MS" pitchFamily="66" charset="0"/>
              </a:rPr>
              <a:t>The change of weight of the particle is taken into account</a:t>
            </a:r>
            <a:br>
              <a:rPr lang="en-US" sz="1800" dirty="0" smtClean="0">
                <a:latin typeface="Comic Sans MS" pitchFamily="66" charset="0"/>
              </a:rPr>
            </a:br>
            <a:r>
              <a:rPr lang="en-US" sz="1800" dirty="0" smtClean="0">
                <a:latin typeface="Comic Sans MS" pitchFamily="66" charset="0"/>
              </a:rPr>
              <a:t>(see lecture about biasing)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200" smtClean="0"/>
              <a:t>Transport cut-offs</a:t>
            </a:r>
          </a:p>
        </p:txBody>
      </p:sp>
      <p:sp>
        <p:nvSpPr>
          <p:cNvPr id="34819" name="Rectangle 3"/>
          <p:cNvSpPr>
            <a:spLocks noGrp="1" noChangeArrowheads="1"/>
          </p:cNvSpPr>
          <p:nvPr>
            <p:ph idx="1"/>
          </p:nvPr>
        </p:nvSpPr>
        <p:spPr>
          <a:xfrm>
            <a:off x="625475" y="924465"/>
            <a:ext cx="7924800" cy="5324476"/>
          </a:xfrm>
        </p:spPr>
        <p:txBody>
          <a:bodyPr/>
          <a:lstStyle/>
          <a:p>
            <a:pPr eaLnBrk="1" hangingPunct="1">
              <a:spcBef>
                <a:spcPts val="0"/>
              </a:spcBef>
              <a:spcAft>
                <a:spcPts val="1200"/>
              </a:spcAft>
            </a:pPr>
            <a:r>
              <a:rPr lang="en-US" sz="1800" dirty="0" smtClean="0">
                <a:solidFill>
                  <a:srgbClr val="FF0000"/>
                </a:solidFill>
                <a:latin typeface="Comic Sans MS" pitchFamily="66" charset="0"/>
              </a:rPr>
              <a:t>Transport cut off</a:t>
            </a:r>
            <a:r>
              <a:rPr lang="en-US" sz="1800" dirty="0" smtClean="0">
                <a:latin typeface="Comic Sans MS" pitchFamily="66" charset="0"/>
              </a:rPr>
              <a:t>: a particle is not transported if its energy is lower than a cut off energy </a:t>
            </a:r>
          </a:p>
          <a:p>
            <a:pPr eaLnBrk="1" hangingPunct="1">
              <a:spcBef>
                <a:spcPts val="0"/>
              </a:spcBef>
              <a:spcAft>
                <a:spcPts val="1200"/>
              </a:spcAft>
            </a:pPr>
            <a:r>
              <a:rPr lang="en-US" sz="1800" dirty="0" smtClean="0">
                <a:latin typeface="Comic Sans MS" pitchFamily="66" charset="0"/>
              </a:rPr>
              <a:t>Transport cut offs for neutrons can be set to save CPU time</a:t>
            </a:r>
          </a:p>
          <a:p>
            <a:pPr eaLnBrk="1" hangingPunct="1">
              <a:spcBef>
                <a:spcPts val="0"/>
              </a:spcBef>
              <a:spcAft>
                <a:spcPts val="1200"/>
              </a:spcAft>
            </a:pPr>
            <a:r>
              <a:rPr lang="en-US" sz="1800" dirty="0" smtClean="0">
                <a:solidFill>
                  <a:srgbClr val="008000"/>
                </a:solidFill>
                <a:latin typeface="Comic Sans MS" pitchFamily="66" charset="0"/>
              </a:rPr>
              <a:t>Use cut offs with care, you could miss important effects like activation, dose, secondary particles,…</a:t>
            </a:r>
          </a:p>
          <a:p>
            <a:pPr eaLnBrk="1" hangingPunct="1">
              <a:spcBef>
                <a:spcPts val="0"/>
              </a:spcBef>
              <a:spcAft>
                <a:spcPts val="1200"/>
              </a:spcAft>
            </a:pPr>
            <a:r>
              <a:rPr lang="en-US" sz="1800" dirty="0" smtClean="0">
                <a:solidFill>
                  <a:srgbClr val="990000"/>
                </a:solidFill>
                <a:latin typeface="Comic Sans MS" pitchFamily="66" charset="0"/>
              </a:rPr>
              <a:t>For activation, thermal neutrons are very important. If you are interested in activation </a:t>
            </a:r>
            <a:r>
              <a:rPr lang="en-US" sz="1800" u="sng" dirty="0" smtClean="0">
                <a:solidFill>
                  <a:srgbClr val="990000"/>
                </a:solidFill>
                <a:latin typeface="Comic Sans MS" pitchFamily="66" charset="0"/>
              </a:rPr>
              <a:t>never</a:t>
            </a:r>
            <a:r>
              <a:rPr lang="en-US" sz="1800" dirty="0" smtClean="0">
                <a:solidFill>
                  <a:srgbClr val="990000"/>
                </a:solidFill>
                <a:latin typeface="Comic Sans MS" pitchFamily="66" charset="0"/>
              </a:rPr>
              <a:t> cut off low energy neutrons!</a:t>
            </a:r>
          </a:p>
          <a:p>
            <a:pPr eaLnBrk="1" hangingPunct="1">
              <a:spcBef>
                <a:spcPts val="0"/>
              </a:spcBef>
              <a:spcAft>
                <a:spcPts val="1200"/>
              </a:spcAft>
            </a:pPr>
            <a:r>
              <a:rPr lang="en-US" sz="1800" dirty="0" smtClean="0">
                <a:latin typeface="Comic Sans MS" pitchFamily="66" charset="0"/>
              </a:rPr>
              <a:t>To set a general transport cut off for neutrons, please give the energy of the cut off in the </a:t>
            </a:r>
            <a:r>
              <a:rPr lang="en-US" sz="1800" dirty="0" smtClean="0">
                <a:solidFill>
                  <a:srgbClr val="CC00CC"/>
                </a:solidFill>
                <a:latin typeface="Comic Sans MS" pitchFamily="66" charset="0"/>
              </a:rPr>
              <a:t>PART-THR</a:t>
            </a:r>
            <a:r>
              <a:rPr lang="en-US" sz="1800" dirty="0" smtClean="0">
                <a:latin typeface="Comic Sans MS" pitchFamily="66" charset="0"/>
              </a:rPr>
              <a:t> card, no matter if high or low energy neutrons</a:t>
            </a:r>
            <a:r>
              <a:rPr lang="en-US" dirty="0" smtClean="0">
                <a:latin typeface="Comic Sans MS" pitchFamily="66" charset="0"/>
              </a:rPr>
              <a:t>. </a:t>
            </a:r>
            <a:r>
              <a:rPr lang="en-US" sz="1600" dirty="0" smtClean="0">
                <a:latin typeface="Comic Sans MS" pitchFamily="66" charset="0"/>
              </a:rPr>
              <a:t>That was different in previous versions: the card </a:t>
            </a:r>
            <a:r>
              <a:rPr lang="en-US" sz="1600" dirty="0" smtClean="0">
                <a:solidFill>
                  <a:srgbClr val="CC00CC"/>
                </a:solidFill>
                <a:latin typeface="Comic Sans MS" pitchFamily="66" charset="0"/>
              </a:rPr>
              <a:t>LOW-BIAS</a:t>
            </a:r>
            <a:r>
              <a:rPr lang="en-US" sz="1600" dirty="0" smtClean="0">
                <a:latin typeface="Comic Sans MS" pitchFamily="66" charset="0"/>
              </a:rPr>
              <a:t> was needed for low energy neutrons. </a:t>
            </a:r>
            <a:r>
              <a:rPr lang="en-US" sz="1600" dirty="0" smtClean="0">
                <a:solidFill>
                  <a:srgbClr val="CC00CC"/>
                </a:solidFill>
                <a:latin typeface="Comic Sans MS" pitchFamily="66" charset="0"/>
              </a:rPr>
              <a:t>LOW-BIAS </a:t>
            </a:r>
            <a:r>
              <a:rPr lang="en-US" sz="1600" dirty="0" smtClean="0">
                <a:latin typeface="Comic Sans MS" pitchFamily="66" charset="0"/>
              </a:rPr>
              <a:t>is still needed if one wants set a cut-off region by region</a:t>
            </a:r>
          </a:p>
          <a:p>
            <a:pPr eaLnBrk="1" hangingPunct="1">
              <a:spcBef>
                <a:spcPts val="0"/>
              </a:spcBef>
              <a:spcAft>
                <a:spcPts val="1200"/>
              </a:spcAft>
            </a:pPr>
            <a:r>
              <a:rPr lang="en-US" sz="1800" dirty="0" smtClean="0">
                <a:latin typeface="Comic Sans MS" pitchFamily="66" charset="0"/>
              </a:rPr>
              <a:t>If there is no interest in low-energy neutron transport, but that feature is implicit in the </a:t>
            </a:r>
            <a:r>
              <a:rPr lang="en-US" sz="1800" dirty="0" smtClean="0">
                <a:solidFill>
                  <a:srgbClr val="C00000"/>
                </a:solidFill>
                <a:latin typeface="Comic Sans MS" pitchFamily="66" charset="0"/>
              </a:rPr>
              <a:t>DEFAULTS</a:t>
            </a:r>
            <a:r>
              <a:rPr lang="en-US" sz="1800" dirty="0" smtClean="0">
                <a:latin typeface="Comic Sans MS" pitchFamily="66" charset="0"/>
              </a:rPr>
              <a:t> option chosen, it is suggested to request </a:t>
            </a:r>
            <a:r>
              <a:rPr lang="en-US" sz="1800" dirty="0" smtClean="0">
                <a:solidFill>
                  <a:srgbClr val="C00000"/>
                </a:solidFill>
                <a:latin typeface="Comic Sans MS" pitchFamily="66" charset="0"/>
              </a:rPr>
              <a:t>LOW-NEUT</a:t>
            </a:r>
            <a:r>
              <a:rPr lang="en-US" sz="1800" dirty="0" smtClean="0">
                <a:latin typeface="Comic Sans MS" pitchFamily="66" charset="0"/>
              </a:rPr>
              <a:t>, and to use </a:t>
            </a:r>
            <a:r>
              <a:rPr lang="en-US" sz="1800" dirty="0" smtClean="0">
                <a:solidFill>
                  <a:srgbClr val="C00000"/>
                </a:solidFill>
                <a:latin typeface="Comic Sans MS" pitchFamily="66" charset="0"/>
              </a:rPr>
              <a:t>PART-</a:t>
            </a:r>
            <a:r>
              <a:rPr lang="en-US" sz="1800" dirty="0" err="1" smtClean="0">
                <a:solidFill>
                  <a:srgbClr val="C00000"/>
                </a:solidFill>
                <a:latin typeface="Comic Sans MS" pitchFamily="66" charset="0"/>
              </a:rPr>
              <a:t>THRes</a:t>
            </a:r>
            <a:r>
              <a:rPr lang="en-US" sz="1800" dirty="0" smtClean="0">
                <a:latin typeface="Comic Sans MS" pitchFamily="66" charset="0"/>
              </a:rPr>
              <a:t> with an energy cutoff </a:t>
            </a:r>
            <a:r>
              <a:rPr lang="en-US" sz="1800" dirty="0" smtClean="0">
                <a:solidFill>
                  <a:srgbClr val="008000"/>
                </a:solidFill>
                <a:latin typeface="Comic Sans MS" pitchFamily="66" charset="0"/>
              </a:rPr>
              <a:t>WHAT(1) = 0.020</a:t>
            </a:r>
            <a:endParaRPr lang="en-US" sz="1800" b="1" dirty="0" smtClean="0">
              <a:solidFill>
                <a:srgbClr val="008000"/>
              </a:solidFill>
              <a:latin typeface="Comic Sans MS" pitchFamily="66" charset="0"/>
            </a:endParaRPr>
          </a:p>
          <a:p>
            <a:pPr eaLnBrk="1" hangingPunct="1">
              <a:buFont typeface="Wingdings" pitchFamily="2" charset="2"/>
              <a:buNone/>
            </a:pPr>
            <a:endParaRPr lang="en-US" sz="1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3200" dirty="0" smtClean="0"/>
              <a:t>Self-shielding</a:t>
            </a:r>
            <a:r>
              <a:rPr lang="en-US" sz="3200" baseline="30000" dirty="0" smtClean="0"/>
              <a:t> [1/3]</a:t>
            </a:r>
            <a:endParaRPr lang="en-US" sz="3200" dirty="0" smtClean="0"/>
          </a:p>
        </p:txBody>
      </p:sp>
      <p:sp>
        <p:nvSpPr>
          <p:cNvPr id="35843" name="Rectangle 3"/>
          <p:cNvSpPr>
            <a:spLocks noGrp="1" noChangeArrowheads="1"/>
          </p:cNvSpPr>
          <p:nvPr>
            <p:ph idx="1"/>
          </p:nvPr>
        </p:nvSpPr>
        <p:spPr>
          <a:xfrm>
            <a:off x="609600" y="1370013"/>
            <a:ext cx="7924800" cy="4411662"/>
          </a:xfrm>
        </p:spPr>
        <p:txBody>
          <a:bodyPr/>
          <a:lstStyle/>
          <a:p>
            <a:pPr eaLnBrk="1" hangingPunct="1">
              <a:lnSpc>
                <a:spcPct val="90000"/>
              </a:lnSpc>
            </a:pPr>
            <a:r>
              <a:rPr lang="en-US" dirty="0" smtClean="0">
                <a:latin typeface="Comic Sans MS" pitchFamily="66" charset="0"/>
              </a:rPr>
              <a:t>Self-shielded materials in FLUKA:</a:t>
            </a:r>
          </a:p>
          <a:p>
            <a:pPr eaLnBrk="1" hangingPunct="1">
              <a:lnSpc>
                <a:spcPct val="90000"/>
              </a:lnSpc>
              <a:buFont typeface="Wingdings" pitchFamily="2" charset="2"/>
              <a:buNone/>
            </a:pPr>
            <a:endParaRPr lang="en-US" dirty="0" smtClean="0">
              <a:latin typeface="Comic Sans MS" pitchFamily="66" charset="0"/>
            </a:endParaRPr>
          </a:p>
          <a:p>
            <a:pPr lvl="1" eaLnBrk="1" hangingPunct="1">
              <a:lnSpc>
                <a:spcPct val="90000"/>
              </a:lnSpc>
              <a:buClr>
                <a:srgbClr val="008000"/>
              </a:buClr>
            </a:pPr>
            <a:r>
              <a:rPr lang="en-US" b="1" baseline="30000" dirty="0" smtClean="0">
                <a:solidFill>
                  <a:srgbClr val="C00000"/>
                </a:solidFill>
                <a:latin typeface="Comic Sans MS" pitchFamily="66" charset="0"/>
              </a:rPr>
              <a:t>27</a:t>
            </a:r>
            <a:r>
              <a:rPr lang="en-US" dirty="0" smtClean="0">
                <a:solidFill>
                  <a:srgbClr val="C00000"/>
                </a:solidFill>
                <a:latin typeface="Comic Sans MS" pitchFamily="66" charset="0"/>
              </a:rPr>
              <a:t>Al </a:t>
            </a:r>
            <a:r>
              <a:rPr lang="en-US" dirty="0" smtClean="0">
                <a:latin typeface="Comic Sans MS" pitchFamily="66" charset="0"/>
              </a:rPr>
              <a:t>        at 296K, 87K, 4K, 430K</a:t>
            </a:r>
          </a:p>
          <a:p>
            <a:pPr lvl="1" eaLnBrk="1" hangingPunct="1">
              <a:lnSpc>
                <a:spcPct val="90000"/>
              </a:lnSpc>
              <a:buClr>
                <a:srgbClr val="008000"/>
              </a:buClr>
            </a:pP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A</a:t>
            </a:r>
            <a:r>
              <a:rPr lang="en-US" dirty="0" smtClean="0">
                <a:solidFill>
                  <a:srgbClr val="C00000"/>
                </a:solidFill>
                <a:latin typeface="Comic Sans MS" pitchFamily="66" charset="0"/>
              </a:rPr>
              <a:t>, </a:t>
            </a:r>
            <a:r>
              <a:rPr lang="en-US" b="1" baseline="30000" dirty="0" smtClean="0">
                <a:solidFill>
                  <a:srgbClr val="C00000"/>
                </a:solidFill>
                <a:latin typeface="Comic Sans MS" pitchFamily="66" charset="0"/>
              </a:rPr>
              <a:t>40</a:t>
            </a:r>
            <a:r>
              <a:rPr lang="en-US" dirty="0" smtClean="0">
                <a:solidFill>
                  <a:srgbClr val="C00000"/>
                </a:solidFill>
                <a:latin typeface="Comic Sans MS" pitchFamily="66" charset="0"/>
              </a:rPr>
              <a:t>Ar  </a:t>
            </a:r>
            <a:r>
              <a:rPr lang="en-US" dirty="0" smtClean="0">
                <a:latin typeface="Comic Sans MS" pitchFamily="66" charset="0"/>
              </a:rPr>
              <a:t>at 296K, 87K</a:t>
            </a:r>
          </a:p>
          <a:p>
            <a:pPr lvl="1" eaLnBrk="1" hangingPunct="1">
              <a:lnSpc>
                <a:spcPct val="90000"/>
              </a:lnSpc>
              <a:buClr>
                <a:srgbClr val="008000"/>
              </a:buClr>
            </a:pP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Fe</a:t>
            </a:r>
            <a:r>
              <a:rPr lang="en-US" dirty="0" smtClean="0">
                <a:solidFill>
                  <a:srgbClr val="CC00CC"/>
                </a:solidFill>
                <a:latin typeface="Comic Sans MS" pitchFamily="66" charset="0"/>
              </a:rPr>
              <a:t> </a:t>
            </a:r>
            <a:r>
              <a:rPr lang="en-US" dirty="0" smtClean="0">
                <a:latin typeface="Comic Sans MS" pitchFamily="66" charset="0"/>
              </a:rPr>
              <a:t>       at 296K, 87K, 4K, 430K</a:t>
            </a:r>
          </a:p>
          <a:p>
            <a:pPr lvl="1" eaLnBrk="1" hangingPunct="1">
              <a:lnSpc>
                <a:spcPct val="90000"/>
              </a:lnSpc>
              <a:buClr>
                <a:srgbClr val="008000"/>
              </a:buClr>
            </a:pP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Cu</a:t>
            </a:r>
            <a:r>
              <a:rPr lang="en-US" dirty="0" smtClean="0">
                <a:solidFill>
                  <a:srgbClr val="C00000"/>
                </a:solidFill>
                <a:latin typeface="Comic Sans MS" pitchFamily="66" charset="0"/>
              </a:rPr>
              <a:t> </a:t>
            </a:r>
            <a:r>
              <a:rPr lang="en-US" dirty="0" smtClean="0">
                <a:latin typeface="Comic Sans MS" pitchFamily="66" charset="0"/>
              </a:rPr>
              <a:t>       at 296K, 87K, 4K, 430K</a:t>
            </a:r>
          </a:p>
          <a:p>
            <a:pPr lvl="1" eaLnBrk="1" hangingPunct="1">
              <a:lnSpc>
                <a:spcPct val="90000"/>
              </a:lnSpc>
              <a:buClr>
                <a:srgbClr val="008000"/>
              </a:buClr>
            </a:pPr>
            <a:r>
              <a:rPr lang="en-US" b="1" baseline="30000" dirty="0" smtClean="0">
                <a:solidFill>
                  <a:srgbClr val="C00000"/>
                </a:solidFill>
                <a:latin typeface="Comic Sans MS" pitchFamily="66" charset="0"/>
              </a:rPr>
              <a:t>181</a:t>
            </a:r>
            <a:r>
              <a:rPr lang="en-US" dirty="0" smtClean="0">
                <a:solidFill>
                  <a:srgbClr val="C00000"/>
                </a:solidFill>
                <a:latin typeface="Comic Sans MS" pitchFamily="66" charset="0"/>
              </a:rPr>
              <a:t>Ta </a:t>
            </a:r>
            <a:r>
              <a:rPr lang="en-US" dirty="0" smtClean="0">
                <a:latin typeface="Comic Sans MS" pitchFamily="66" charset="0"/>
              </a:rPr>
              <a:t>      at 296K, 87K</a:t>
            </a:r>
          </a:p>
          <a:p>
            <a:pPr lvl="1" eaLnBrk="1" hangingPunct="1">
              <a:lnSpc>
                <a:spcPct val="90000"/>
              </a:lnSpc>
              <a:buClr>
                <a:srgbClr val="008000"/>
              </a:buClr>
            </a:pP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W</a:t>
            </a:r>
            <a:r>
              <a:rPr lang="en-US" dirty="0" smtClean="0">
                <a:latin typeface="Comic Sans MS" pitchFamily="66" charset="0"/>
              </a:rPr>
              <a:t>        at 296K, 87K, 4K, 430K</a:t>
            </a:r>
          </a:p>
          <a:p>
            <a:pPr lvl="1" eaLnBrk="1" hangingPunct="1">
              <a:lnSpc>
                <a:spcPct val="90000"/>
              </a:lnSpc>
              <a:buClr>
                <a:srgbClr val="008000"/>
              </a:buClr>
            </a:pPr>
            <a:r>
              <a:rPr lang="en-US" b="1" baseline="30000" dirty="0" smtClean="0">
                <a:solidFill>
                  <a:srgbClr val="C00000"/>
                </a:solidFill>
                <a:latin typeface="Comic Sans MS" pitchFamily="66" charset="0"/>
              </a:rPr>
              <a:t>197</a:t>
            </a:r>
            <a:r>
              <a:rPr lang="en-US" dirty="0" smtClean="0">
                <a:solidFill>
                  <a:srgbClr val="C00000"/>
                </a:solidFill>
                <a:latin typeface="Comic Sans MS" pitchFamily="66" charset="0"/>
              </a:rPr>
              <a:t>Au </a:t>
            </a:r>
            <a:r>
              <a:rPr lang="en-US" dirty="0" smtClean="0">
                <a:latin typeface="Comic Sans MS" pitchFamily="66" charset="0"/>
              </a:rPr>
              <a:t>      at 296K, 87K</a:t>
            </a:r>
          </a:p>
          <a:p>
            <a:pPr lvl="1" eaLnBrk="1" hangingPunct="1">
              <a:lnSpc>
                <a:spcPct val="90000"/>
              </a:lnSpc>
              <a:buClr>
                <a:srgbClr val="008000"/>
              </a:buClr>
            </a:pP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Pb</a:t>
            </a:r>
            <a:r>
              <a:rPr lang="en-US" dirty="0" smtClean="0">
                <a:latin typeface="Comic Sans MS" pitchFamily="66" charset="0"/>
              </a:rPr>
              <a:t>       at 296K, 87K</a:t>
            </a:r>
          </a:p>
          <a:p>
            <a:pPr lvl="1" eaLnBrk="1" hangingPunct="1">
              <a:lnSpc>
                <a:spcPct val="90000"/>
              </a:lnSpc>
              <a:buClr>
                <a:srgbClr val="008000"/>
              </a:buClr>
            </a:pPr>
            <a:r>
              <a:rPr lang="en-US" b="1" baseline="30000" dirty="0" smtClean="0">
                <a:solidFill>
                  <a:srgbClr val="C00000"/>
                </a:solidFill>
                <a:latin typeface="Comic Sans MS" pitchFamily="66" charset="0"/>
              </a:rPr>
              <a:t>208</a:t>
            </a:r>
            <a:r>
              <a:rPr lang="en-US" dirty="0" smtClean="0">
                <a:solidFill>
                  <a:srgbClr val="C00000"/>
                </a:solidFill>
                <a:latin typeface="Comic Sans MS" pitchFamily="66" charset="0"/>
              </a:rPr>
              <a:t>Pb </a:t>
            </a:r>
            <a:r>
              <a:rPr lang="en-US" dirty="0" smtClean="0">
                <a:latin typeface="Comic Sans MS" pitchFamily="66" charset="0"/>
              </a:rPr>
              <a:t>      at 296K</a:t>
            </a:r>
          </a:p>
          <a:p>
            <a:pPr lvl="1" eaLnBrk="1" hangingPunct="1">
              <a:lnSpc>
                <a:spcPct val="90000"/>
              </a:lnSpc>
              <a:buClr>
                <a:srgbClr val="008000"/>
              </a:buClr>
            </a:pPr>
            <a:r>
              <a:rPr lang="en-US" b="1" baseline="30000" dirty="0" smtClean="0">
                <a:solidFill>
                  <a:srgbClr val="C00000"/>
                </a:solidFill>
                <a:latin typeface="Comic Sans MS" pitchFamily="66" charset="0"/>
              </a:rPr>
              <a:t>209</a:t>
            </a:r>
            <a:r>
              <a:rPr lang="en-US" dirty="0" smtClean="0">
                <a:solidFill>
                  <a:srgbClr val="C00000"/>
                </a:solidFill>
                <a:latin typeface="Comic Sans MS" pitchFamily="66" charset="0"/>
              </a:rPr>
              <a:t>Bi </a:t>
            </a:r>
            <a:r>
              <a:rPr lang="en-US" dirty="0" smtClean="0">
                <a:latin typeface="Comic Sans MS" pitchFamily="66" charset="0"/>
              </a:rPr>
              <a:t>       at 296K, 87K</a:t>
            </a:r>
          </a:p>
          <a:p>
            <a:pPr lvl="2" eaLnBrk="1" hangingPunct="1">
              <a:lnSpc>
                <a:spcPct val="90000"/>
              </a:lnSpc>
              <a:buClr>
                <a:srgbClr val="CC00CC"/>
              </a:buClr>
            </a:pPr>
            <a:r>
              <a:rPr lang="en-US" dirty="0" smtClean="0">
                <a:latin typeface="Comic Sans MS" pitchFamily="66" charset="0"/>
              </a:rPr>
              <a:t>Special case: </a:t>
            </a:r>
            <a:r>
              <a:rPr lang="en-US" dirty="0" smtClean="0">
                <a:solidFill>
                  <a:srgbClr val="C00000"/>
                </a:solidFill>
                <a:latin typeface="Comic Sans MS" pitchFamily="66" charset="0"/>
              </a:rPr>
              <a:t>cast iron (</a:t>
            </a:r>
            <a:r>
              <a:rPr lang="en-US" b="1" baseline="30000" dirty="0" err="1" smtClean="0">
                <a:solidFill>
                  <a:srgbClr val="C00000"/>
                </a:solidFill>
                <a:latin typeface="Comic Sans MS" pitchFamily="66" charset="0"/>
              </a:rPr>
              <a:t>nat</a:t>
            </a:r>
            <a:r>
              <a:rPr lang="en-US" dirty="0" err="1" smtClean="0">
                <a:solidFill>
                  <a:srgbClr val="C00000"/>
                </a:solidFill>
                <a:latin typeface="Comic Sans MS" pitchFamily="66" charset="0"/>
              </a:rPr>
              <a:t>Fe</a:t>
            </a:r>
            <a:r>
              <a:rPr lang="en-US" dirty="0" smtClean="0">
                <a:solidFill>
                  <a:srgbClr val="C00000"/>
                </a:solidFill>
                <a:latin typeface="Comic Sans MS" pitchFamily="66" charset="0"/>
              </a:rPr>
              <a:t> +5%C) </a:t>
            </a:r>
            <a:r>
              <a:rPr lang="en-US" dirty="0" smtClean="0">
                <a:latin typeface="Comic Sans MS" pitchFamily="66" charset="0"/>
              </a:rPr>
              <a:t>at 296K, 87K, 4K, 430K (see example further 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200" dirty="0" smtClean="0"/>
              <a:t>Self-shielding</a:t>
            </a:r>
            <a:r>
              <a:rPr lang="en-US" sz="3200" baseline="30000" dirty="0" smtClean="0"/>
              <a:t> [2/3]</a:t>
            </a:r>
            <a:endParaRPr lang="en-US" sz="3200" dirty="0" smtClean="0"/>
          </a:p>
        </p:txBody>
      </p:sp>
      <p:sp>
        <p:nvSpPr>
          <p:cNvPr id="36867" name="Rectangle 3"/>
          <p:cNvSpPr>
            <a:spLocks noGrp="1" noChangeArrowheads="1"/>
          </p:cNvSpPr>
          <p:nvPr>
            <p:ph idx="1"/>
          </p:nvPr>
        </p:nvSpPr>
        <p:spPr>
          <a:xfrm>
            <a:off x="609600" y="1066800"/>
            <a:ext cx="8212138" cy="5181600"/>
          </a:xfrm>
        </p:spPr>
        <p:txBody>
          <a:bodyPr/>
          <a:lstStyle/>
          <a:p>
            <a:pPr eaLnBrk="1" hangingPunct="1">
              <a:spcBef>
                <a:spcPts val="600"/>
              </a:spcBef>
            </a:pPr>
            <a:r>
              <a:rPr lang="en-US" dirty="0" smtClean="0">
                <a:latin typeface="Comic Sans MS" pitchFamily="66" charset="0"/>
              </a:rPr>
              <a:t>When to use these materials?</a:t>
            </a:r>
          </a:p>
          <a:p>
            <a:pPr lvl="1" eaLnBrk="1" hangingPunct="1">
              <a:spcBef>
                <a:spcPts val="600"/>
              </a:spcBef>
              <a:buClr>
                <a:srgbClr val="008000"/>
              </a:buClr>
            </a:pPr>
            <a:r>
              <a:rPr lang="en-US" dirty="0" smtClean="0">
                <a:latin typeface="Comic Sans MS" pitchFamily="66" charset="0"/>
              </a:rPr>
              <a:t>Bulky (huge) pieces that are very pure (containing only one isotope)</a:t>
            </a:r>
          </a:p>
          <a:p>
            <a:pPr eaLnBrk="1" hangingPunct="1">
              <a:spcBef>
                <a:spcPts val="600"/>
              </a:spcBef>
            </a:pPr>
            <a:r>
              <a:rPr lang="en-US" dirty="0" smtClean="0">
                <a:latin typeface="Comic Sans MS" pitchFamily="66" charset="0"/>
              </a:rPr>
              <a:t>When not to use self-shielded materials?</a:t>
            </a:r>
          </a:p>
          <a:p>
            <a:pPr lvl="1" eaLnBrk="1" hangingPunct="1">
              <a:spcBef>
                <a:spcPts val="600"/>
              </a:spcBef>
              <a:buClr>
                <a:srgbClr val="008000"/>
              </a:buClr>
            </a:pPr>
            <a:r>
              <a:rPr lang="en-US" dirty="0" smtClean="0">
                <a:latin typeface="Comic Sans MS" pitchFamily="66" charset="0"/>
              </a:rPr>
              <a:t>“small” iron, copper, lead, aluminum pieces</a:t>
            </a:r>
          </a:p>
          <a:p>
            <a:pPr lvl="1" eaLnBrk="1" hangingPunct="1">
              <a:spcBef>
                <a:spcPts val="600"/>
              </a:spcBef>
              <a:buClr>
                <a:srgbClr val="008000"/>
              </a:buClr>
            </a:pPr>
            <a:r>
              <a:rPr lang="en-US" dirty="0" smtClean="0">
                <a:latin typeface="Comic Sans MS" pitchFamily="66" charset="0"/>
              </a:rPr>
              <a:t>Thin gold foils (but a self-shielded 100</a:t>
            </a:r>
            <a:r>
              <a:rPr lang="en-US" b="1" dirty="0" smtClean="0">
                <a:latin typeface="Symbol" pitchFamily="18" charset="2"/>
              </a:rPr>
              <a:t>m</a:t>
            </a:r>
            <a:r>
              <a:rPr lang="en-US" dirty="0" smtClean="0">
                <a:latin typeface="Comic Sans MS" pitchFamily="66" charset="0"/>
              </a:rPr>
              <a:t>m Au foil is available)</a:t>
            </a:r>
          </a:p>
          <a:p>
            <a:pPr lvl="1" eaLnBrk="1" hangingPunct="1">
              <a:spcBef>
                <a:spcPts val="600"/>
              </a:spcBef>
              <a:buClr>
                <a:srgbClr val="008000"/>
              </a:buClr>
            </a:pPr>
            <a:r>
              <a:rPr lang="en-US" dirty="0" smtClean="0">
                <a:latin typeface="Comic Sans MS" pitchFamily="66" charset="0"/>
              </a:rPr>
              <a:t>Diluted materials</a:t>
            </a:r>
          </a:p>
          <a:p>
            <a:pPr eaLnBrk="1" hangingPunct="1">
              <a:spcBef>
                <a:spcPts val="600"/>
              </a:spcBef>
            </a:pPr>
            <a:r>
              <a:rPr lang="en-US" dirty="0" smtClean="0">
                <a:latin typeface="Comic Sans MS" pitchFamily="66" charset="0"/>
              </a:rPr>
              <a:t>How to use self-shielded materials?</a:t>
            </a:r>
          </a:p>
          <a:p>
            <a:pPr lvl="1" eaLnBrk="1" hangingPunct="1">
              <a:spcBef>
                <a:spcPts val="600"/>
              </a:spcBef>
              <a:buClr>
                <a:srgbClr val="008000"/>
              </a:buClr>
            </a:pPr>
            <a:r>
              <a:rPr lang="en-US" dirty="0" smtClean="0">
                <a:latin typeface="Comic Sans MS" pitchFamily="66" charset="0"/>
              </a:rPr>
              <a:t>Define your material with a </a:t>
            </a:r>
            <a:r>
              <a:rPr lang="en-US" dirty="0" smtClean="0">
                <a:solidFill>
                  <a:srgbClr val="CC00CC"/>
                </a:solidFill>
                <a:latin typeface="Comic Sans MS" pitchFamily="66" charset="0"/>
              </a:rPr>
              <a:t>MATERIAL</a:t>
            </a:r>
            <a:r>
              <a:rPr lang="en-US" dirty="0" smtClean="0">
                <a:latin typeface="Comic Sans MS" pitchFamily="66" charset="0"/>
              </a:rPr>
              <a:t> card</a:t>
            </a:r>
          </a:p>
          <a:p>
            <a:pPr lvl="1" eaLnBrk="1" hangingPunct="1">
              <a:spcBef>
                <a:spcPts val="600"/>
              </a:spcBef>
              <a:buClr>
                <a:srgbClr val="008000"/>
              </a:buClr>
            </a:pPr>
            <a:r>
              <a:rPr lang="en-US" dirty="0" smtClean="0">
                <a:latin typeface="Comic Sans MS" pitchFamily="66" charset="0"/>
              </a:rPr>
              <a:t>Give additionally a </a:t>
            </a:r>
            <a:r>
              <a:rPr lang="en-US" dirty="0" smtClean="0">
                <a:solidFill>
                  <a:srgbClr val="CC00CC"/>
                </a:solidFill>
                <a:latin typeface="Comic Sans MS" pitchFamily="66" charset="0"/>
              </a:rPr>
              <a:t>LOW-MAT</a:t>
            </a:r>
            <a:r>
              <a:rPr lang="en-US" dirty="0" smtClean="0">
                <a:latin typeface="Comic Sans MS" pitchFamily="66" charset="0"/>
              </a:rPr>
              <a:t> card and give the proper identifiers in WHAT(2)-WHAT(4) and SDUM</a:t>
            </a:r>
          </a:p>
          <a:p>
            <a:pPr lvl="1" eaLnBrk="1" hangingPunct="1">
              <a:spcBef>
                <a:spcPts val="600"/>
              </a:spcBef>
              <a:buClr>
                <a:srgbClr val="008000"/>
              </a:buClr>
            </a:pPr>
            <a:r>
              <a:rPr lang="en-US" dirty="0" smtClean="0">
                <a:latin typeface="Comic Sans MS" pitchFamily="66" charset="0"/>
              </a:rPr>
              <a:t>If you have to use self-shielded and non self-shielded materials of the same element you need to define 2 different materials</a:t>
            </a:r>
          </a:p>
          <a:p>
            <a:pPr lvl="1" eaLnBrk="1" hangingPunct="1">
              <a:spcBef>
                <a:spcPts val="600"/>
              </a:spcBef>
              <a:buClr>
                <a:srgbClr val="008000"/>
              </a:buClr>
            </a:pPr>
            <a:r>
              <a:rPr lang="en-US" dirty="0" smtClean="0">
                <a:latin typeface="Comic Sans MS" pitchFamily="66" charset="0"/>
              </a:rPr>
              <a:t>Attention: predefined materials like iron, copper and lead are not self-shielded, you have to give a </a:t>
            </a:r>
            <a:r>
              <a:rPr lang="en-US" dirty="0" smtClean="0">
                <a:solidFill>
                  <a:srgbClr val="CC00CC"/>
                </a:solidFill>
                <a:latin typeface="Comic Sans MS" pitchFamily="66" charset="0"/>
              </a:rPr>
              <a:t>LOW-MAT </a:t>
            </a:r>
            <a:r>
              <a:rPr lang="en-US" dirty="0" smtClean="0">
                <a:latin typeface="Comic Sans MS" pitchFamily="66" charset="0"/>
              </a:rPr>
              <a:t>card to use them    self- shielded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200" dirty="0" smtClean="0"/>
              <a:t>Self-shielding </a:t>
            </a:r>
            <a:r>
              <a:rPr lang="en-US" sz="3200" baseline="30000" dirty="0" smtClean="0"/>
              <a:t>[3/3]</a:t>
            </a:r>
          </a:p>
        </p:txBody>
      </p:sp>
      <p:sp>
        <p:nvSpPr>
          <p:cNvPr id="37891" name="Rectangle 3"/>
          <p:cNvSpPr>
            <a:spLocks noGrp="1" noChangeArrowheads="1"/>
          </p:cNvSpPr>
          <p:nvPr>
            <p:ph idx="1"/>
          </p:nvPr>
        </p:nvSpPr>
        <p:spPr/>
        <p:txBody>
          <a:bodyPr/>
          <a:lstStyle/>
          <a:p>
            <a:pPr eaLnBrk="1" hangingPunct="1">
              <a:spcBef>
                <a:spcPts val="1200"/>
              </a:spcBef>
            </a:pPr>
            <a:r>
              <a:rPr lang="en-US" dirty="0" smtClean="0">
                <a:solidFill>
                  <a:srgbClr val="008000"/>
                </a:solidFill>
                <a:latin typeface="Comic Sans MS" pitchFamily="66" charset="0"/>
              </a:rPr>
              <a:t>Cast iron</a:t>
            </a:r>
            <a:r>
              <a:rPr lang="en-US" dirty="0" smtClean="0">
                <a:latin typeface="Comic Sans MS" pitchFamily="66" charset="0"/>
              </a:rPr>
              <a:t> is iron with a significant amount of carbon</a:t>
            </a:r>
          </a:p>
          <a:p>
            <a:pPr eaLnBrk="1" hangingPunct="1">
              <a:spcBef>
                <a:spcPts val="1200"/>
              </a:spcBef>
            </a:pPr>
            <a:r>
              <a:rPr lang="en-US" dirty="0" smtClean="0">
                <a:latin typeface="Comic Sans MS" pitchFamily="66" charset="0"/>
              </a:rPr>
              <a:t>There is a self-shielded material cast iron in the low energy neutron library which is prepared to be used for creating a compound of iron and roughly 5% carbon. The amount of carbon doesn’t need to be exactly 5%.</a:t>
            </a:r>
          </a:p>
          <a:p>
            <a:pPr eaLnBrk="1" hangingPunct="1">
              <a:spcBef>
                <a:spcPts val="1200"/>
              </a:spcBef>
            </a:pPr>
            <a:r>
              <a:rPr lang="en-US" dirty="0" smtClean="0">
                <a:solidFill>
                  <a:srgbClr val="990000"/>
                </a:solidFill>
                <a:latin typeface="Comic Sans MS" pitchFamily="66" charset="0"/>
              </a:rPr>
              <a:t>How to create self-shielded cast iron?</a:t>
            </a:r>
          </a:p>
          <a:p>
            <a:pPr lvl="1" eaLnBrk="1" hangingPunct="1">
              <a:spcBef>
                <a:spcPts val="1200"/>
              </a:spcBef>
              <a:buClr>
                <a:srgbClr val="FF0000"/>
              </a:buClr>
            </a:pPr>
            <a:r>
              <a:rPr lang="en-US" dirty="0" smtClean="0">
                <a:latin typeface="Comic Sans MS" pitchFamily="66" charset="0"/>
              </a:rPr>
              <a:t>Define a material iron called </a:t>
            </a:r>
            <a:r>
              <a:rPr lang="en-US" dirty="0" err="1" smtClean="0">
                <a:latin typeface="Comic Sans MS" pitchFamily="66" charset="0"/>
              </a:rPr>
              <a:t>FeCarbSS</a:t>
            </a:r>
            <a:r>
              <a:rPr lang="en-US" dirty="0" smtClean="0">
                <a:latin typeface="Comic Sans MS" pitchFamily="66" charset="0"/>
              </a:rPr>
              <a:t> (or any other name you like) with a </a:t>
            </a:r>
            <a:r>
              <a:rPr lang="en-US" dirty="0" smtClean="0">
                <a:solidFill>
                  <a:srgbClr val="CC00CC"/>
                </a:solidFill>
                <a:latin typeface="Comic Sans MS" pitchFamily="66" charset="0"/>
              </a:rPr>
              <a:t>MATERIAL</a:t>
            </a:r>
            <a:r>
              <a:rPr lang="en-US" dirty="0" smtClean="0">
                <a:latin typeface="Comic Sans MS" pitchFamily="66" charset="0"/>
              </a:rPr>
              <a:t> card (parameters as for natural iron)</a:t>
            </a:r>
          </a:p>
          <a:p>
            <a:pPr lvl="1" eaLnBrk="1" hangingPunct="1">
              <a:spcBef>
                <a:spcPts val="1200"/>
              </a:spcBef>
              <a:buClr>
                <a:srgbClr val="FF0000"/>
              </a:buClr>
            </a:pPr>
            <a:r>
              <a:rPr lang="en-US" dirty="0" smtClean="0">
                <a:latin typeface="Comic Sans MS" pitchFamily="66" charset="0"/>
              </a:rPr>
              <a:t>Insert a </a:t>
            </a:r>
            <a:r>
              <a:rPr lang="en-US" dirty="0" smtClean="0">
                <a:solidFill>
                  <a:srgbClr val="CC00CC"/>
                </a:solidFill>
                <a:latin typeface="Comic Sans MS" pitchFamily="66" charset="0"/>
              </a:rPr>
              <a:t>LOW-MAT</a:t>
            </a:r>
            <a:r>
              <a:rPr lang="en-US" dirty="0" smtClean="0">
                <a:latin typeface="Comic Sans MS" pitchFamily="66" charset="0"/>
              </a:rPr>
              <a:t> card for </a:t>
            </a:r>
            <a:r>
              <a:rPr lang="en-US" dirty="0" err="1" smtClean="0">
                <a:latin typeface="Comic Sans MS" pitchFamily="66" charset="0"/>
              </a:rPr>
              <a:t>FeCarbSS</a:t>
            </a:r>
            <a:r>
              <a:rPr lang="en-US" dirty="0" smtClean="0">
                <a:latin typeface="Comic Sans MS" pitchFamily="66" charset="0"/>
              </a:rPr>
              <a:t> with the proper </a:t>
            </a:r>
            <a:r>
              <a:rPr lang="en-US" dirty="0" smtClean="0">
                <a:solidFill>
                  <a:srgbClr val="008000"/>
                </a:solidFill>
                <a:latin typeface="Comic Sans MS" pitchFamily="66" charset="0"/>
              </a:rPr>
              <a:t>identifiers for cast iron</a:t>
            </a:r>
            <a:r>
              <a:rPr lang="en-US" dirty="0" smtClean="0">
                <a:latin typeface="Comic Sans MS" pitchFamily="66" charset="0"/>
              </a:rPr>
              <a:t> in WHAT(2)-WHAT(4) and SDUM</a:t>
            </a:r>
          </a:p>
          <a:p>
            <a:pPr lvl="1" eaLnBrk="1" hangingPunct="1">
              <a:spcBef>
                <a:spcPts val="1200"/>
              </a:spcBef>
              <a:buClr>
                <a:srgbClr val="FF0000"/>
              </a:buClr>
            </a:pPr>
            <a:r>
              <a:rPr lang="en-US" dirty="0" smtClean="0">
                <a:latin typeface="Comic Sans MS" pitchFamily="66" charset="0"/>
              </a:rPr>
              <a:t>Insert a </a:t>
            </a:r>
            <a:r>
              <a:rPr lang="en-US" dirty="0" smtClean="0">
                <a:solidFill>
                  <a:srgbClr val="CC00CC"/>
                </a:solidFill>
                <a:latin typeface="Comic Sans MS" pitchFamily="66" charset="0"/>
              </a:rPr>
              <a:t>MATERIAL</a:t>
            </a:r>
            <a:r>
              <a:rPr lang="en-US" dirty="0" smtClean="0">
                <a:latin typeface="Comic Sans MS" pitchFamily="66" charset="0"/>
              </a:rPr>
              <a:t> card to declare a compound material called </a:t>
            </a:r>
            <a:r>
              <a:rPr lang="en-US" dirty="0" err="1" smtClean="0">
                <a:latin typeface="Comic Sans MS" pitchFamily="66" charset="0"/>
              </a:rPr>
              <a:t>CastFe</a:t>
            </a:r>
            <a:r>
              <a:rPr lang="en-US" dirty="0" smtClean="0">
                <a:latin typeface="Comic Sans MS" pitchFamily="66" charset="0"/>
              </a:rPr>
              <a:t> (or any other name you like)</a:t>
            </a:r>
          </a:p>
          <a:p>
            <a:pPr lvl="1" eaLnBrk="1" hangingPunct="1">
              <a:spcBef>
                <a:spcPts val="1200"/>
              </a:spcBef>
              <a:buClr>
                <a:srgbClr val="FF0000"/>
              </a:buClr>
            </a:pPr>
            <a:r>
              <a:rPr lang="en-US" dirty="0" smtClean="0">
                <a:latin typeface="Comic Sans MS" pitchFamily="66" charset="0"/>
              </a:rPr>
              <a:t>Insert a </a:t>
            </a:r>
            <a:r>
              <a:rPr lang="en-US" dirty="0" smtClean="0">
                <a:solidFill>
                  <a:srgbClr val="CC00CC"/>
                </a:solidFill>
                <a:latin typeface="Comic Sans MS" pitchFamily="66" charset="0"/>
              </a:rPr>
              <a:t>COMPOUND</a:t>
            </a:r>
            <a:r>
              <a:rPr lang="en-US" dirty="0" smtClean="0">
                <a:latin typeface="Comic Sans MS" pitchFamily="66" charset="0"/>
              </a:rPr>
              <a:t> card for defining </a:t>
            </a:r>
            <a:r>
              <a:rPr lang="en-US" dirty="0" err="1" smtClean="0">
                <a:latin typeface="Comic Sans MS" pitchFamily="66" charset="0"/>
              </a:rPr>
              <a:t>CastFe</a:t>
            </a:r>
            <a:r>
              <a:rPr lang="en-US" dirty="0" smtClean="0">
                <a:latin typeface="Comic Sans MS" pitchFamily="66" charset="0"/>
              </a:rPr>
              <a:t> as a compound of </a:t>
            </a:r>
            <a:r>
              <a:rPr lang="en-US" dirty="0" err="1" smtClean="0">
                <a:latin typeface="Comic Sans MS" pitchFamily="66" charset="0"/>
              </a:rPr>
              <a:t>FeCarbSS</a:t>
            </a:r>
            <a:r>
              <a:rPr lang="en-US" dirty="0" smtClean="0">
                <a:latin typeface="Comic Sans MS" pitchFamily="66" charset="0"/>
              </a:rPr>
              <a:t> and CARBON (predefined)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200" smtClean="0"/>
              <a:t>Artifacts of discrete angular distribution</a:t>
            </a:r>
          </a:p>
        </p:txBody>
      </p:sp>
      <p:sp>
        <p:nvSpPr>
          <p:cNvPr id="38915" name="Rectangle 3"/>
          <p:cNvSpPr>
            <a:spLocks noGrp="1" noChangeArrowheads="1"/>
          </p:cNvSpPr>
          <p:nvPr>
            <p:ph idx="1"/>
          </p:nvPr>
        </p:nvSpPr>
        <p:spPr>
          <a:xfrm>
            <a:off x="609600" y="1228045"/>
            <a:ext cx="7924800" cy="4714875"/>
          </a:xfrm>
        </p:spPr>
        <p:txBody>
          <a:bodyPr/>
          <a:lstStyle/>
          <a:p>
            <a:pPr eaLnBrk="1" hangingPunct="1">
              <a:spcBef>
                <a:spcPts val="1200"/>
              </a:spcBef>
            </a:pPr>
            <a:r>
              <a:rPr lang="en-US" dirty="0" smtClean="0">
                <a:latin typeface="Comic Sans MS" pitchFamily="66" charset="0"/>
              </a:rPr>
              <a:t>Artifacts can arise when a neutron is </a:t>
            </a:r>
            <a:r>
              <a:rPr lang="en-US" dirty="0" smtClean="0">
                <a:solidFill>
                  <a:srgbClr val="C00000"/>
                </a:solidFill>
                <a:latin typeface="Comic Sans MS" pitchFamily="66" charset="0"/>
              </a:rPr>
              <a:t>likely to scatter only once</a:t>
            </a:r>
            <a:r>
              <a:rPr lang="en-US" dirty="0" smtClean="0">
                <a:latin typeface="Comic Sans MS" pitchFamily="66" charset="0"/>
              </a:rPr>
              <a:t> (thin foil, regions of low density like gases), due to the discrete angular distribution (</a:t>
            </a:r>
            <a:r>
              <a:rPr lang="en-US" dirty="0" smtClean="0">
                <a:solidFill>
                  <a:srgbClr val="008000"/>
                </a:solidFill>
                <a:latin typeface="Comic Sans MS" pitchFamily="66" charset="0"/>
              </a:rPr>
              <a:t>only 3 angles are possible for each </a:t>
            </a:r>
            <a:r>
              <a:rPr lang="en-US" dirty="0" err="1" smtClean="0">
                <a:solidFill>
                  <a:srgbClr val="008000"/>
                </a:solidFill>
                <a:latin typeface="Comic Sans MS" pitchFamily="66" charset="0"/>
              </a:rPr>
              <a:t>g</a:t>
            </a:r>
            <a:r>
              <a:rPr lang="en-US" b="1" dirty="0" err="1" smtClean="0">
                <a:solidFill>
                  <a:srgbClr val="008000"/>
                </a:solidFill>
                <a:latin typeface="Comic Sans MS" pitchFamily="66" charset="0"/>
                <a:sym typeface="Symbol" pitchFamily="18" charset="2"/>
              </a:rPr>
              <a:t></a:t>
            </a:r>
            <a:r>
              <a:rPr lang="en-US" dirty="0" err="1" smtClean="0">
                <a:solidFill>
                  <a:srgbClr val="008000"/>
                </a:solidFill>
                <a:latin typeface="Comic Sans MS" pitchFamily="66" charset="0"/>
              </a:rPr>
              <a:t>g</a:t>
            </a:r>
            <a:r>
              <a:rPr lang="en-US" dirty="0" smtClean="0">
                <a:solidFill>
                  <a:srgbClr val="008000"/>
                </a:solidFill>
                <a:latin typeface="Comic Sans MS" pitchFamily="66" charset="0"/>
              </a:rPr>
              <a:t>’)</a:t>
            </a:r>
            <a:r>
              <a:rPr lang="en-US" dirty="0" smtClean="0">
                <a:latin typeface="Comic Sans MS" pitchFamily="66" charset="0"/>
              </a:rPr>
              <a:t> </a:t>
            </a:r>
          </a:p>
          <a:p>
            <a:pPr eaLnBrk="1" hangingPunct="1">
              <a:spcBef>
                <a:spcPts val="1200"/>
              </a:spcBef>
            </a:pPr>
            <a:r>
              <a:rPr lang="en-US" dirty="0" smtClean="0">
                <a:latin typeface="Comic Sans MS" pitchFamily="66" charset="0"/>
              </a:rPr>
              <a:t>The user should be aware of such artifacts and interpret results of scattering at thin foils and gases carefully</a:t>
            </a:r>
          </a:p>
          <a:p>
            <a:pPr eaLnBrk="1" hangingPunct="1">
              <a:spcBef>
                <a:spcPts val="1200"/>
              </a:spcBef>
            </a:pPr>
            <a:r>
              <a:rPr lang="en-US" dirty="0" smtClean="0">
                <a:latin typeface="Comic Sans MS" pitchFamily="66" charset="0"/>
              </a:rPr>
              <a:t>Because the 3 angles are different for each </a:t>
            </a:r>
            <a:r>
              <a:rPr lang="en-US" dirty="0" err="1" smtClean="0">
                <a:latin typeface="Comic Sans MS" pitchFamily="66" charset="0"/>
              </a:rPr>
              <a:t>g</a:t>
            </a:r>
            <a:r>
              <a:rPr lang="en-US" dirty="0" err="1" smtClean="0">
                <a:latin typeface="Comic Sans MS" pitchFamily="66" charset="0"/>
                <a:sym typeface="Symbol" pitchFamily="18" charset="2"/>
              </a:rPr>
              <a:t></a:t>
            </a:r>
            <a:r>
              <a:rPr lang="en-US" dirty="0" err="1" smtClean="0">
                <a:latin typeface="Comic Sans MS" pitchFamily="66" charset="0"/>
              </a:rPr>
              <a:t>g</a:t>
            </a:r>
            <a:r>
              <a:rPr lang="en-US" dirty="0" smtClean="0">
                <a:latin typeface="Comic Sans MS" pitchFamily="66" charset="0"/>
              </a:rPr>
              <a:t>’ and the azimuthal angle is sampled from </a:t>
            </a:r>
            <a:r>
              <a:rPr lang="en-US" smtClean="0">
                <a:latin typeface="Comic Sans MS" pitchFamily="66" charset="0"/>
              </a:rPr>
              <a:t>a </a:t>
            </a:r>
            <a:r>
              <a:rPr lang="en-US" smtClean="0">
                <a:latin typeface="Comic Sans MS" pitchFamily="66" charset="0"/>
              </a:rPr>
              <a:t>continuous </a:t>
            </a:r>
            <a:r>
              <a:rPr lang="en-US" dirty="0" smtClean="0">
                <a:latin typeface="Comic Sans MS" pitchFamily="66" charset="0"/>
              </a:rPr>
              <a:t>distribution, the artifact disappears when the neutrons have the possibility of scattering two or more times.</a:t>
            </a:r>
          </a:p>
          <a:p>
            <a:pPr eaLnBrk="1" hangingPunct="1">
              <a:spcBef>
                <a:spcPts val="1200"/>
              </a:spcBef>
            </a:pPr>
            <a:r>
              <a:rPr lang="en-US" dirty="0" smtClean="0">
                <a:latin typeface="Comic Sans MS" pitchFamily="66" charset="0"/>
              </a:rPr>
              <a:t>Information about which angles and probabilities are used for each group can be obtained by setting WHAT(4) = 3 in the</a:t>
            </a:r>
            <a:br>
              <a:rPr lang="en-US" dirty="0" smtClean="0">
                <a:latin typeface="Comic Sans MS" pitchFamily="66" charset="0"/>
              </a:rPr>
            </a:br>
            <a:r>
              <a:rPr lang="en-US" dirty="0" smtClean="0">
                <a:solidFill>
                  <a:srgbClr val="CC00CC"/>
                </a:solidFill>
                <a:latin typeface="Comic Sans MS" pitchFamily="66" charset="0"/>
              </a:rPr>
              <a:t>LOW-NEUT</a:t>
            </a:r>
            <a:r>
              <a:rPr lang="en-US" dirty="0" smtClean="0">
                <a:latin typeface="Comic Sans MS" pitchFamily="66" charset="0"/>
              </a:rPr>
              <a:t> card. The information is then written to the *.out file (see manual chapter 9: Output)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200" smtClean="0"/>
              <a:t>Materials with molecular binding</a:t>
            </a:r>
          </a:p>
        </p:txBody>
      </p:sp>
      <p:sp>
        <p:nvSpPr>
          <p:cNvPr id="39939" name="Rectangle 3"/>
          <p:cNvSpPr>
            <a:spLocks noGrp="1" noChangeArrowheads="1"/>
          </p:cNvSpPr>
          <p:nvPr>
            <p:ph idx="1"/>
          </p:nvPr>
        </p:nvSpPr>
        <p:spPr>
          <a:xfrm>
            <a:off x="609600" y="1076325"/>
            <a:ext cx="7924800" cy="4865688"/>
          </a:xfrm>
        </p:spPr>
        <p:txBody>
          <a:bodyPr/>
          <a:lstStyle/>
          <a:p>
            <a:pPr eaLnBrk="1" hangingPunct="1"/>
            <a:r>
              <a:rPr lang="en-US" dirty="0" smtClean="0">
                <a:latin typeface="Comic Sans MS" pitchFamily="66" charset="0"/>
              </a:rPr>
              <a:t>Available materials with molecular bindings at 296K:</a:t>
            </a:r>
          </a:p>
          <a:p>
            <a:pPr lvl="1" eaLnBrk="1" hangingPunct="1">
              <a:buClr>
                <a:srgbClr val="FF0000"/>
              </a:buClr>
            </a:pPr>
            <a:r>
              <a:rPr lang="en-US" dirty="0" smtClean="0">
                <a:latin typeface="Comic Sans MS" pitchFamily="66" charset="0"/>
              </a:rPr>
              <a:t>H (natural isotopic amount) in H</a:t>
            </a:r>
            <a:r>
              <a:rPr lang="en-US" b="1" baseline="-25000" dirty="0" smtClean="0">
                <a:latin typeface="Comic Sans MS" pitchFamily="66" charset="0"/>
              </a:rPr>
              <a:t>2</a:t>
            </a:r>
            <a:r>
              <a:rPr lang="en-US" dirty="0" smtClean="0">
                <a:latin typeface="Comic Sans MS" pitchFamily="66" charset="0"/>
              </a:rPr>
              <a:t>O, CH</a:t>
            </a:r>
            <a:r>
              <a:rPr lang="en-US" b="1" baseline="-25000" dirty="0" smtClean="0">
                <a:latin typeface="Comic Sans MS" pitchFamily="66" charset="0"/>
              </a:rPr>
              <a:t>2</a:t>
            </a:r>
          </a:p>
          <a:p>
            <a:pPr lvl="1" eaLnBrk="1" hangingPunct="1">
              <a:buClr>
                <a:srgbClr val="FF0000"/>
              </a:buClr>
            </a:pPr>
            <a:r>
              <a:rPr lang="en-US" b="1" baseline="30000" dirty="0" smtClean="0">
                <a:latin typeface="Comic Sans MS" pitchFamily="66" charset="0"/>
              </a:rPr>
              <a:t>1</a:t>
            </a:r>
            <a:r>
              <a:rPr lang="en-US" dirty="0" smtClean="0">
                <a:latin typeface="Comic Sans MS" pitchFamily="66" charset="0"/>
              </a:rPr>
              <a:t>H in H</a:t>
            </a:r>
            <a:r>
              <a:rPr lang="en-US" b="1" baseline="-25000" dirty="0" smtClean="0">
                <a:latin typeface="Comic Sans MS" pitchFamily="66" charset="0"/>
              </a:rPr>
              <a:t>2</a:t>
            </a:r>
            <a:r>
              <a:rPr lang="en-US" dirty="0" smtClean="0">
                <a:latin typeface="Comic Sans MS" pitchFamily="66" charset="0"/>
              </a:rPr>
              <a:t>O, CH</a:t>
            </a:r>
            <a:r>
              <a:rPr lang="en-US" b="1" baseline="-25000" dirty="0" smtClean="0">
                <a:latin typeface="Comic Sans MS" pitchFamily="66" charset="0"/>
              </a:rPr>
              <a:t>2</a:t>
            </a:r>
          </a:p>
          <a:p>
            <a:pPr lvl="1" eaLnBrk="1" hangingPunct="1">
              <a:buClr>
                <a:srgbClr val="FF0000"/>
              </a:buClr>
            </a:pPr>
            <a:r>
              <a:rPr lang="en-US" b="1" baseline="30000" dirty="0" smtClean="0">
                <a:latin typeface="Comic Sans MS" pitchFamily="66" charset="0"/>
              </a:rPr>
              <a:t>2</a:t>
            </a:r>
            <a:r>
              <a:rPr lang="en-US" dirty="0" smtClean="0">
                <a:latin typeface="Comic Sans MS" pitchFamily="66" charset="0"/>
              </a:rPr>
              <a:t>D in D</a:t>
            </a:r>
            <a:r>
              <a:rPr lang="en-US" b="1" baseline="-25000" dirty="0" smtClean="0">
                <a:latin typeface="Comic Sans MS" pitchFamily="66" charset="0"/>
              </a:rPr>
              <a:t>2</a:t>
            </a:r>
            <a:r>
              <a:rPr lang="en-US" dirty="0" smtClean="0">
                <a:latin typeface="Comic Sans MS" pitchFamily="66" charset="0"/>
              </a:rPr>
              <a:t>O</a:t>
            </a:r>
          </a:p>
          <a:p>
            <a:pPr lvl="1" eaLnBrk="1" hangingPunct="1">
              <a:buClr>
                <a:srgbClr val="FF0000"/>
              </a:buClr>
            </a:pPr>
            <a:r>
              <a:rPr lang="en-US" dirty="0" smtClean="0">
                <a:latin typeface="Comic Sans MS" pitchFamily="66" charset="0"/>
              </a:rPr>
              <a:t>C in graphite</a:t>
            </a:r>
          </a:p>
          <a:p>
            <a:pPr eaLnBrk="1" hangingPunct="1"/>
            <a:r>
              <a:rPr lang="en-US" dirty="0" smtClean="0">
                <a:latin typeface="Comic Sans MS" pitchFamily="66" charset="0"/>
              </a:rPr>
              <a:t>Use of these materials makes the thermal neutron calculation more realistic and can affect the energy and spatial distributions</a:t>
            </a:r>
          </a:p>
          <a:p>
            <a:pPr eaLnBrk="1" hangingPunct="1"/>
            <a:r>
              <a:rPr lang="en-US" dirty="0" smtClean="0">
                <a:latin typeface="Comic Sans MS" pitchFamily="66" charset="0"/>
              </a:rPr>
              <a:t>Example: CH</a:t>
            </a:r>
            <a:r>
              <a:rPr lang="en-US" b="1" baseline="-25000" dirty="0" smtClean="0">
                <a:latin typeface="Comic Sans MS" pitchFamily="66" charset="0"/>
              </a:rPr>
              <a:t>2</a:t>
            </a:r>
            <a:r>
              <a:rPr lang="en-US" dirty="0" smtClean="0">
                <a:latin typeface="Comic Sans MS" pitchFamily="66" charset="0"/>
              </a:rPr>
              <a:t> (polyethylene) including molecular binding </a:t>
            </a:r>
          </a:p>
          <a:p>
            <a:pPr lvl="1" eaLnBrk="1" hangingPunct="1">
              <a:buClr>
                <a:srgbClr val="FF0000"/>
              </a:buClr>
            </a:pPr>
            <a:r>
              <a:rPr lang="en-US" dirty="0" smtClean="0">
                <a:latin typeface="Comic Sans MS" pitchFamily="66" charset="0"/>
              </a:rPr>
              <a:t>Create a material hydrogen and give a corresponding </a:t>
            </a:r>
            <a:r>
              <a:rPr lang="en-US" dirty="0" smtClean="0">
                <a:solidFill>
                  <a:srgbClr val="CC00CC"/>
                </a:solidFill>
                <a:latin typeface="Comic Sans MS" pitchFamily="66" charset="0"/>
              </a:rPr>
              <a:t>LOW-MAT </a:t>
            </a:r>
            <a:r>
              <a:rPr lang="en-US" dirty="0" smtClean="0">
                <a:latin typeface="Comic Sans MS" pitchFamily="66" charset="0"/>
              </a:rPr>
              <a:t>card that refers to H bound in CH</a:t>
            </a:r>
            <a:r>
              <a:rPr lang="en-US" b="1" baseline="-25000" dirty="0" smtClean="0">
                <a:latin typeface="Comic Sans MS" pitchFamily="66" charset="0"/>
              </a:rPr>
              <a:t>2</a:t>
            </a:r>
          </a:p>
          <a:p>
            <a:pPr lvl="1" eaLnBrk="1" hangingPunct="1">
              <a:buClr>
                <a:srgbClr val="FF0000"/>
              </a:buClr>
            </a:pPr>
            <a:r>
              <a:rPr lang="en-US" dirty="0" smtClean="0">
                <a:latin typeface="Comic Sans MS" pitchFamily="66" charset="0"/>
              </a:rPr>
              <a:t>Give a </a:t>
            </a:r>
            <a:r>
              <a:rPr lang="en-US" dirty="0" smtClean="0">
                <a:solidFill>
                  <a:srgbClr val="CC00CC"/>
                </a:solidFill>
                <a:latin typeface="Comic Sans MS" pitchFamily="66" charset="0"/>
              </a:rPr>
              <a:t>COMPOUND</a:t>
            </a:r>
            <a:r>
              <a:rPr lang="en-US" dirty="0" smtClean="0">
                <a:latin typeface="Comic Sans MS" pitchFamily="66" charset="0"/>
              </a:rPr>
              <a:t> cart that creates CH</a:t>
            </a:r>
            <a:r>
              <a:rPr lang="en-US" b="1" baseline="-25000" dirty="0" smtClean="0">
                <a:latin typeface="Comic Sans MS" pitchFamily="66" charset="0"/>
              </a:rPr>
              <a:t>2</a:t>
            </a:r>
            <a:r>
              <a:rPr lang="en-US" dirty="0" smtClean="0">
                <a:latin typeface="Comic Sans MS" pitchFamily="66" charset="0"/>
              </a:rPr>
              <a:t> as a compound of bound H and normal carbon</a:t>
            </a:r>
          </a:p>
          <a:p>
            <a:pPr eaLnBrk="1" hangingPunct="1"/>
            <a:r>
              <a:rPr lang="en-US" dirty="0" smtClean="0">
                <a:latin typeface="Comic Sans MS" pitchFamily="66" charset="0"/>
              </a:rPr>
              <a:t>For hydrogen, </a:t>
            </a:r>
            <a:r>
              <a:rPr lang="en-US" dirty="0" smtClean="0">
                <a:solidFill>
                  <a:srgbClr val="C00000"/>
                </a:solidFill>
                <a:latin typeface="Comic Sans MS" pitchFamily="66" charset="0"/>
              </a:rPr>
              <a:t>H bound in water is the default</a:t>
            </a:r>
            <a:r>
              <a:rPr lang="en-US" dirty="0" smtClean="0">
                <a:latin typeface="Comic Sans MS" pitchFamily="66" charset="0"/>
              </a:rPr>
              <a:t>, because it is the first in the list of low energy neutron materials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200" smtClean="0"/>
              <a:t>Advanced low energy neutron features:</a:t>
            </a:r>
          </a:p>
        </p:txBody>
      </p:sp>
      <p:sp>
        <p:nvSpPr>
          <p:cNvPr id="40963" name="Rectangle 3"/>
          <p:cNvSpPr>
            <a:spLocks noGrp="1" noChangeArrowheads="1"/>
          </p:cNvSpPr>
          <p:nvPr>
            <p:ph idx="1"/>
          </p:nvPr>
        </p:nvSpPr>
        <p:spPr>
          <a:xfrm>
            <a:off x="609600" y="1674813"/>
            <a:ext cx="7924800" cy="1830387"/>
          </a:xfrm>
        </p:spPr>
        <p:txBody>
          <a:bodyPr/>
          <a:lstStyle/>
          <a:p>
            <a:pPr eaLnBrk="1" hangingPunct="1"/>
            <a:r>
              <a:rPr lang="en-US" dirty="0" smtClean="0">
                <a:latin typeface="Comic Sans MS" pitchFamily="66" charset="0"/>
              </a:rPr>
              <a:t>The </a:t>
            </a:r>
            <a:r>
              <a:rPr lang="en-US" dirty="0" smtClean="0">
                <a:solidFill>
                  <a:srgbClr val="CC00CC"/>
                </a:solidFill>
                <a:latin typeface="Comic Sans MS" pitchFamily="66" charset="0"/>
              </a:rPr>
              <a:t>LOW-DOWN</a:t>
            </a:r>
            <a:r>
              <a:rPr lang="en-US" dirty="0" smtClean="0">
                <a:latin typeface="Comic Sans MS" pitchFamily="66" charset="0"/>
              </a:rPr>
              <a:t> card biases the </a:t>
            </a:r>
            <a:r>
              <a:rPr lang="en-US" dirty="0" err="1" smtClean="0">
                <a:latin typeface="Comic Sans MS" pitchFamily="66" charset="0"/>
              </a:rPr>
              <a:t>downscattering</a:t>
            </a:r>
            <a:r>
              <a:rPr lang="en-US" dirty="0" smtClean="0">
                <a:latin typeface="Comic Sans MS" pitchFamily="66" charset="0"/>
              </a:rPr>
              <a:t> probability during low-energy neutron transport on a region by region basis</a:t>
            </a:r>
          </a:p>
          <a:p>
            <a:pPr lvl="1" eaLnBrk="1" hangingPunct="1">
              <a:buClr>
                <a:srgbClr val="FF0000"/>
              </a:buClr>
            </a:pPr>
            <a:r>
              <a:rPr lang="en-US" dirty="0" smtClean="0">
                <a:latin typeface="Comic Sans MS" pitchFamily="66" charset="0"/>
              </a:rPr>
              <a:t>It can be useful for very particular problems</a:t>
            </a:r>
          </a:p>
          <a:p>
            <a:pPr lvl="1" eaLnBrk="1" hangingPunct="1">
              <a:buClr>
                <a:srgbClr val="FF0000"/>
              </a:buClr>
            </a:pPr>
            <a:r>
              <a:rPr lang="en-US" dirty="0" smtClean="0">
                <a:latin typeface="Comic Sans MS" pitchFamily="66" charset="0"/>
              </a:rPr>
              <a:t>If not used properly it can lead to big errors</a:t>
            </a:r>
          </a:p>
          <a:p>
            <a:pPr lvl="1" eaLnBrk="1" hangingPunct="1">
              <a:buClr>
                <a:srgbClr val="FF0000"/>
              </a:buClr>
            </a:pPr>
            <a:r>
              <a:rPr lang="en-US" dirty="0" smtClean="0">
                <a:solidFill>
                  <a:srgbClr val="C00000"/>
                </a:solidFill>
                <a:latin typeface="Comic Sans MS" pitchFamily="66" charset="0"/>
              </a:rPr>
              <a:t>Only recommended for experts!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200" smtClean="0"/>
              <a:t>Summary</a:t>
            </a:r>
          </a:p>
        </p:txBody>
      </p:sp>
      <p:sp>
        <p:nvSpPr>
          <p:cNvPr id="41987" name="Rectangle 3"/>
          <p:cNvSpPr>
            <a:spLocks noGrp="1" noChangeArrowheads="1"/>
          </p:cNvSpPr>
          <p:nvPr>
            <p:ph idx="1"/>
          </p:nvPr>
        </p:nvSpPr>
        <p:spPr>
          <a:xfrm>
            <a:off x="625475" y="1435100"/>
            <a:ext cx="7924800" cy="5181600"/>
          </a:xfrm>
        </p:spPr>
        <p:txBody>
          <a:bodyPr/>
          <a:lstStyle/>
          <a:p>
            <a:pPr eaLnBrk="1" hangingPunct="1">
              <a:spcBef>
                <a:spcPts val="1200"/>
              </a:spcBef>
            </a:pPr>
            <a:r>
              <a:rPr lang="en-US" dirty="0" smtClean="0">
                <a:latin typeface="Comic Sans MS" pitchFamily="66" charset="0"/>
              </a:rPr>
              <a:t>Most of the simulations in FLUKA use the low energy neutrons, implicitly via the </a:t>
            </a:r>
            <a:r>
              <a:rPr lang="en-US" dirty="0" smtClean="0">
                <a:solidFill>
                  <a:srgbClr val="CC00CC"/>
                </a:solidFill>
                <a:latin typeface="Comic Sans MS" pitchFamily="66" charset="0"/>
              </a:rPr>
              <a:t>DEFAULTS</a:t>
            </a:r>
            <a:r>
              <a:rPr lang="en-US" dirty="0" smtClean="0">
                <a:latin typeface="Comic Sans MS" pitchFamily="66" charset="0"/>
              </a:rPr>
              <a:t> card</a:t>
            </a:r>
          </a:p>
          <a:p>
            <a:pPr eaLnBrk="1" hangingPunct="1">
              <a:spcBef>
                <a:spcPts val="1200"/>
              </a:spcBef>
            </a:pPr>
            <a:r>
              <a:rPr lang="en-US" dirty="0" smtClean="0">
                <a:latin typeface="Comic Sans MS" pitchFamily="66" charset="0"/>
              </a:rPr>
              <a:t>Low neutron transport in a material is enabled by a </a:t>
            </a:r>
            <a:r>
              <a:rPr lang="en-US" dirty="0" smtClean="0">
                <a:solidFill>
                  <a:srgbClr val="CC00CC"/>
                </a:solidFill>
                <a:latin typeface="Comic Sans MS" pitchFamily="66" charset="0"/>
              </a:rPr>
              <a:t>LOW-MAT</a:t>
            </a:r>
            <a:r>
              <a:rPr lang="en-US" dirty="0" smtClean="0">
                <a:latin typeface="Comic Sans MS" pitchFamily="66" charset="0"/>
              </a:rPr>
              <a:t> card, </a:t>
            </a:r>
            <a:r>
              <a:rPr lang="en-US" dirty="0" smtClean="0">
                <a:solidFill>
                  <a:srgbClr val="C00000"/>
                </a:solidFill>
                <a:latin typeface="Comic Sans MS" pitchFamily="66" charset="0"/>
              </a:rPr>
              <a:t>only needed </a:t>
            </a:r>
            <a:r>
              <a:rPr lang="en-US" dirty="0" smtClean="0">
                <a:solidFill>
                  <a:srgbClr val="008000"/>
                </a:solidFill>
                <a:latin typeface="Comic Sans MS" pitchFamily="66" charset="0"/>
              </a:rPr>
              <a:t>if the material’s name is not one of those in the neutron cross section library</a:t>
            </a:r>
            <a:r>
              <a:rPr lang="en-US" dirty="0" smtClean="0">
                <a:latin typeface="Comic Sans MS" pitchFamily="66" charset="0"/>
              </a:rPr>
              <a:t>, or </a:t>
            </a:r>
            <a:r>
              <a:rPr lang="en-US" dirty="0" smtClean="0">
                <a:solidFill>
                  <a:srgbClr val="008000"/>
                </a:solidFill>
                <a:latin typeface="Comic Sans MS" pitchFamily="66" charset="0"/>
              </a:rPr>
              <a:t>temperature, self-shielding or molecular binding are different from the default ones</a:t>
            </a:r>
          </a:p>
          <a:p>
            <a:pPr eaLnBrk="1" hangingPunct="1">
              <a:spcBef>
                <a:spcPts val="1200"/>
              </a:spcBef>
            </a:pPr>
            <a:r>
              <a:rPr lang="en-US" dirty="0" smtClean="0">
                <a:latin typeface="Comic Sans MS" pitchFamily="66" charset="0"/>
              </a:rPr>
              <a:t>Use self-shielded materials properly for “bulky” and “pure” (in isotopic composition) materials</a:t>
            </a:r>
          </a:p>
          <a:p>
            <a:pPr eaLnBrk="1" hangingPunct="1">
              <a:spcBef>
                <a:spcPts val="1200"/>
              </a:spcBef>
            </a:pPr>
            <a:r>
              <a:rPr lang="en-US" dirty="0" smtClean="0">
                <a:latin typeface="Comic Sans MS" pitchFamily="66" charset="0"/>
              </a:rPr>
              <a:t>Don’t give a </a:t>
            </a:r>
            <a:r>
              <a:rPr lang="en-US" dirty="0" smtClean="0">
                <a:solidFill>
                  <a:srgbClr val="CC00CC"/>
                </a:solidFill>
                <a:latin typeface="Comic Sans MS" pitchFamily="66" charset="0"/>
              </a:rPr>
              <a:t>LOW-MAT</a:t>
            </a:r>
            <a:r>
              <a:rPr lang="en-US" dirty="0" smtClean="0">
                <a:latin typeface="Comic Sans MS" pitchFamily="66" charset="0"/>
              </a:rPr>
              <a:t> card for compounds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smtClean="0"/>
              <a:t>Evaluated Nuclear Data Files</a:t>
            </a:r>
          </a:p>
        </p:txBody>
      </p:sp>
      <p:sp>
        <p:nvSpPr>
          <p:cNvPr id="12292" name="Rectangle 3"/>
          <p:cNvSpPr>
            <a:spLocks noGrp="1" noChangeArrowheads="1"/>
          </p:cNvSpPr>
          <p:nvPr>
            <p:ph idx="1"/>
          </p:nvPr>
        </p:nvSpPr>
        <p:spPr>
          <a:xfrm>
            <a:off x="609600" y="1000125"/>
            <a:ext cx="7924800" cy="5181600"/>
          </a:xfrm>
        </p:spPr>
        <p:txBody>
          <a:bodyPr/>
          <a:lstStyle/>
          <a:p>
            <a:pPr>
              <a:defRPr/>
            </a:pPr>
            <a:r>
              <a:rPr lang="en-GB" dirty="0" smtClean="0">
                <a:latin typeface="Comic Sans MS" pitchFamily="66" charset="0"/>
                <a:sym typeface="Symbol" pitchFamily="18" charset="2"/>
              </a:rPr>
              <a:t>Evaluated nuclear data files (ENDF, JEFF, JENDL...)</a:t>
            </a:r>
          </a:p>
          <a:p>
            <a:pPr lvl="1">
              <a:buClr>
                <a:srgbClr val="FF0000"/>
              </a:buClr>
              <a:defRPr/>
            </a:pPr>
            <a:r>
              <a:rPr lang="en-GB" dirty="0" smtClean="0">
                <a:latin typeface="Comic Sans MS" pitchFamily="66" charset="0"/>
                <a:sym typeface="Symbol" pitchFamily="18" charset="2"/>
              </a:rPr>
              <a:t>typically provide neutron </a:t>
            </a:r>
            <a:r>
              <a:rPr lang="en-GB" b="1" dirty="0" smtClean="0">
                <a:latin typeface="Comic Sans MS" pitchFamily="66" charset="0"/>
                <a:sym typeface="Symbol" pitchFamily="18" charset="2"/>
              </a:rPr>
              <a:t></a:t>
            </a:r>
            <a:r>
              <a:rPr lang="en-GB" dirty="0" smtClean="0">
                <a:latin typeface="Comic Sans MS" pitchFamily="66" charset="0"/>
                <a:sym typeface="Symbol" pitchFamily="18" charset="2"/>
              </a:rPr>
              <a:t> (cross sections) for E&lt;20MeV for all channels</a:t>
            </a:r>
          </a:p>
          <a:p>
            <a:pPr lvl="1">
              <a:buClr>
                <a:srgbClr val="FF0000"/>
              </a:buClr>
              <a:defRPr/>
            </a:pPr>
            <a:r>
              <a:rPr lang="en-GB" b="1" dirty="0" smtClean="0">
                <a:latin typeface="Comic Sans MS" pitchFamily="66" charset="0"/>
                <a:sym typeface="Symbol" pitchFamily="18" charset="2"/>
              </a:rPr>
              <a:t></a:t>
            </a:r>
            <a:r>
              <a:rPr lang="en-GB" dirty="0" smtClean="0">
                <a:latin typeface="Comic Sans MS" pitchFamily="66" charset="0"/>
                <a:sym typeface="Symbol" pitchFamily="18" charset="2"/>
              </a:rPr>
              <a:t> are stored as continuum + resonance parameters</a:t>
            </a:r>
          </a:p>
          <a:p>
            <a:pPr marL="0" lvl="1">
              <a:spcBef>
                <a:spcPts val="1200"/>
              </a:spcBef>
              <a:spcAft>
                <a:spcPts val="1200"/>
              </a:spcAft>
              <a:buFont typeface="Wingdings" pitchFamily="2" charset="2"/>
              <a:buNone/>
              <a:defRPr/>
            </a:pPr>
            <a:r>
              <a:rPr lang="en-GB" sz="2400" dirty="0" smtClean="0">
                <a:solidFill>
                  <a:srgbClr val="990000"/>
                </a:solidFill>
                <a:latin typeface="Comic Sans MS" pitchFamily="66" charset="0"/>
              </a:rPr>
              <a:t>Point-wise and Group-wise cross sections</a:t>
            </a:r>
          </a:p>
          <a:p>
            <a:pPr eaLnBrk="1" hangingPunct="1">
              <a:spcBef>
                <a:spcPts val="600"/>
              </a:spcBef>
              <a:spcAft>
                <a:spcPts val="0"/>
              </a:spcAft>
              <a:defRPr/>
            </a:pPr>
            <a:r>
              <a:rPr lang="en-US" sz="1800" dirty="0" smtClean="0">
                <a:latin typeface="Comic Sans MS" pitchFamily="66" charset="0"/>
              </a:rPr>
              <a:t>In neutron transport codes in general two approaches are used: </a:t>
            </a:r>
            <a:r>
              <a:rPr lang="en-US" sz="1800" dirty="0" smtClean="0">
                <a:solidFill>
                  <a:srgbClr val="C00000"/>
                </a:solidFill>
                <a:latin typeface="Comic Sans MS" pitchFamily="66" charset="0"/>
              </a:rPr>
              <a:t>point-wise </a:t>
            </a:r>
            <a:r>
              <a:rPr lang="en-US" sz="1800" dirty="0" smtClean="0">
                <a:latin typeface="Comic Sans MS" pitchFamily="66" charset="0"/>
              </a:rPr>
              <a:t>(“continuous” cross sections) and </a:t>
            </a:r>
            <a:r>
              <a:rPr lang="en-US" sz="1800" dirty="0" smtClean="0">
                <a:solidFill>
                  <a:srgbClr val="C00000"/>
                </a:solidFill>
                <a:latin typeface="Comic Sans MS" pitchFamily="66" charset="0"/>
              </a:rPr>
              <a:t>group-wise</a:t>
            </a:r>
            <a:r>
              <a:rPr lang="en-US" sz="1800" dirty="0" smtClean="0">
                <a:latin typeface="Comic Sans MS" pitchFamily="66" charset="0"/>
              </a:rPr>
              <a:t> transport</a:t>
            </a:r>
          </a:p>
          <a:p>
            <a:pPr eaLnBrk="1" hangingPunct="1">
              <a:spcBef>
                <a:spcPts val="600"/>
              </a:spcBef>
              <a:spcAft>
                <a:spcPts val="0"/>
              </a:spcAft>
              <a:defRPr/>
            </a:pPr>
            <a:r>
              <a:rPr lang="en-US" sz="1800" dirty="0" smtClean="0">
                <a:latin typeface="Comic Sans MS" pitchFamily="66" charset="0"/>
              </a:rPr>
              <a:t>Point-wise follows cross section precisely but it can be time and memory consuming</a:t>
            </a:r>
          </a:p>
          <a:p>
            <a:pPr eaLnBrk="1" hangingPunct="1">
              <a:spcBef>
                <a:spcPts val="600"/>
              </a:spcBef>
              <a:spcAft>
                <a:spcPts val="0"/>
              </a:spcAft>
              <a:defRPr/>
            </a:pPr>
            <a:r>
              <a:rPr lang="en-US" sz="1800" dirty="0" smtClean="0">
                <a:latin typeface="Comic Sans MS" pitchFamily="66" charset="0"/>
              </a:rPr>
              <a:t>Group approach is widely used in neutron transport codes because it is fast and gives good results for most application</a:t>
            </a:r>
          </a:p>
          <a:p>
            <a:pPr marL="0" eaLnBrk="1" hangingPunct="1">
              <a:spcBef>
                <a:spcPts val="1800"/>
              </a:spcBef>
              <a:spcAft>
                <a:spcPts val="0"/>
              </a:spcAft>
              <a:buNone/>
              <a:defRPr/>
            </a:pPr>
            <a:r>
              <a:rPr lang="en-GB" dirty="0" smtClean="0">
                <a:latin typeface="Comic Sans MS" pitchFamily="66" charset="0"/>
                <a:sym typeface="Symbol" pitchFamily="18" charset="2"/>
              </a:rPr>
              <a:t>Complex programs (NJOY, PREPRO...) convert ENDF files to </a:t>
            </a:r>
            <a:r>
              <a:rPr lang="en-GB" dirty="0" smtClean="0">
                <a:solidFill>
                  <a:srgbClr val="990000"/>
                </a:solidFill>
                <a:latin typeface="Comic Sans MS" pitchFamily="66" charset="0"/>
                <a:sym typeface="Symbol" pitchFamily="18" charset="2"/>
              </a:rPr>
              <a:t>point-wise or group-wise cross sections</a:t>
            </a:r>
            <a:r>
              <a:rPr lang="en-GB" dirty="0" smtClean="0">
                <a:latin typeface="Comic Sans MS" pitchFamily="66" charset="0"/>
                <a:sym typeface="Symbol" pitchFamily="18" charset="2"/>
              </a:rPr>
              <a:t>, including Doppler broadening etc.</a:t>
            </a:r>
          </a:p>
          <a:p>
            <a:pPr lvl="1">
              <a:buFont typeface="Wingdings" pitchFamily="2" charset="2"/>
              <a:buNone/>
              <a:defRPr/>
            </a:pPr>
            <a:endParaRPr lang="en-GB" dirty="0" smtClean="0">
              <a:sym typeface="Symbol" pitchFamily="18" charset="2"/>
            </a:endParaRPr>
          </a:p>
          <a:p>
            <a:pPr eaLnBrk="1" hangingPunct="1">
              <a:spcBef>
                <a:spcPts val="1200"/>
              </a:spcBef>
              <a:spcAft>
                <a:spcPts val="600"/>
              </a:spcAft>
              <a:buFont typeface="Wingdings" pitchFamily="2" charset="2"/>
              <a:buNone/>
              <a:defRPr/>
            </a:pPr>
            <a:endParaRPr lang="en-US" dirty="0" smtClean="0">
              <a:solidFill>
                <a:srgbClr val="99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200" dirty="0" smtClean="0"/>
              <a:t>Group Transport Technique</a:t>
            </a:r>
          </a:p>
        </p:txBody>
      </p:sp>
      <p:sp>
        <p:nvSpPr>
          <p:cNvPr id="13316" name="Rectangle 3"/>
          <p:cNvSpPr>
            <a:spLocks noGrp="1" noChangeArrowheads="1"/>
          </p:cNvSpPr>
          <p:nvPr>
            <p:ph idx="1"/>
          </p:nvPr>
        </p:nvSpPr>
        <p:spPr>
          <a:xfrm>
            <a:off x="625460" y="1131410"/>
            <a:ext cx="8196660" cy="5181600"/>
          </a:xfrm>
        </p:spPr>
        <p:txBody>
          <a:bodyPr/>
          <a:lstStyle/>
          <a:p>
            <a:pPr eaLnBrk="1" hangingPunct="1">
              <a:spcBef>
                <a:spcPts val="1200"/>
              </a:spcBef>
              <a:spcAft>
                <a:spcPts val="0"/>
              </a:spcAft>
              <a:defRPr/>
            </a:pPr>
            <a:r>
              <a:rPr lang="en-US" sz="1800" dirty="0" smtClean="0">
                <a:latin typeface="Comic Sans MS" pitchFamily="66" charset="0"/>
              </a:rPr>
              <a:t>The energy range of interest is divided in a given number of discrete intervals (“</a:t>
            </a:r>
            <a:r>
              <a:rPr lang="en-US" sz="1800" dirty="0" smtClean="0">
                <a:solidFill>
                  <a:srgbClr val="CC00CC"/>
                </a:solidFill>
                <a:latin typeface="Comic Sans MS" pitchFamily="66" charset="0"/>
              </a:rPr>
              <a:t>energy groups</a:t>
            </a:r>
            <a:r>
              <a:rPr lang="en-US" sz="1800" dirty="0" smtClean="0">
                <a:latin typeface="Comic Sans MS" pitchFamily="66" charset="0"/>
              </a:rPr>
              <a:t>”). Each group is identified by a number </a:t>
            </a:r>
            <a:r>
              <a:rPr lang="en-US" sz="1800" u="sng" dirty="0" smtClean="0">
                <a:latin typeface="Comic Sans MS" pitchFamily="66" charset="0"/>
              </a:rPr>
              <a:t>increasing</a:t>
            </a:r>
            <a:r>
              <a:rPr lang="en-US" sz="1800" dirty="0" smtClean="0">
                <a:latin typeface="Comic Sans MS" pitchFamily="66" charset="0"/>
              </a:rPr>
              <a:t> with </a:t>
            </a:r>
            <a:r>
              <a:rPr lang="en-US" sz="1800" u="sng" dirty="0" smtClean="0">
                <a:latin typeface="Comic Sans MS" pitchFamily="66" charset="0"/>
              </a:rPr>
              <a:t>decreasing</a:t>
            </a:r>
            <a:r>
              <a:rPr lang="en-US" sz="1800" dirty="0" smtClean="0">
                <a:latin typeface="Comic Sans MS" pitchFamily="66" charset="0"/>
              </a:rPr>
              <a:t> energy. Group 1 is the group of highest energy (in the present FLUKA library, energies between </a:t>
            </a:r>
            <a:r>
              <a:rPr lang="en-US" sz="1800" dirty="0" smtClean="0"/>
              <a:t>19.64 and 20 </a:t>
            </a:r>
            <a:r>
              <a:rPr lang="en-US" sz="1800" dirty="0" err="1" smtClean="0"/>
              <a:t>MeV</a:t>
            </a:r>
            <a:r>
              <a:rPr lang="en-US" sz="1800" dirty="0" smtClean="0"/>
              <a:t>)</a:t>
            </a:r>
            <a:endParaRPr lang="en-US" sz="1800" dirty="0" smtClean="0">
              <a:latin typeface="Comic Sans MS" pitchFamily="66" charset="0"/>
            </a:endParaRPr>
          </a:p>
          <a:p>
            <a:pPr eaLnBrk="1" hangingPunct="1">
              <a:spcBef>
                <a:spcPts val="1200"/>
              </a:spcBef>
              <a:spcAft>
                <a:spcPts val="0"/>
              </a:spcAft>
              <a:defRPr/>
            </a:pPr>
            <a:r>
              <a:rPr lang="en-US" sz="1800" dirty="0" smtClean="0">
                <a:latin typeface="Comic Sans MS" pitchFamily="66" charset="0"/>
              </a:rPr>
              <a:t>Elastic and inelastic reactions are not simulated as exclusive processes, but by group-to-group </a:t>
            </a:r>
            <a:r>
              <a:rPr lang="en-US" sz="1800" dirty="0" smtClean="0">
                <a:solidFill>
                  <a:srgbClr val="990000"/>
                </a:solidFill>
                <a:latin typeface="Comic Sans MS" pitchFamily="66" charset="0"/>
              </a:rPr>
              <a:t>transfer probabilities</a:t>
            </a:r>
            <a:r>
              <a:rPr lang="en-US" sz="1800" dirty="0" smtClean="0">
                <a:latin typeface="Comic Sans MS" pitchFamily="66" charset="0"/>
              </a:rPr>
              <a:t> (</a:t>
            </a:r>
            <a:r>
              <a:rPr lang="en-US" sz="1800" dirty="0" err="1" smtClean="0">
                <a:solidFill>
                  <a:srgbClr val="008000"/>
                </a:solidFill>
                <a:latin typeface="Comic Sans MS" pitchFamily="66" charset="0"/>
              </a:rPr>
              <a:t>downscattering</a:t>
            </a:r>
            <a:r>
              <a:rPr lang="en-US" sz="1800" dirty="0" smtClean="0">
                <a:solidFill>
                  <a:srgbClr val="008000"/>
                </a:solidFill>
                <a:latin typeface="Comic Sans MS" pitchFamily="66" charset="0"/>
              </a:rPr>
              <a:t> matrix)</a:t>
            </a:r>
            <a:endParaRPr lang="en-US" sz="1800" dirty="0" smtClean="0">
              <a:latin typeface="Comic Sans MS" pitchFamily="66" charset="0"/>
            </a:endParaRPr>
          </a:p>
          <a:p>
            <a:pPr eaLnBrk="1" hangingPunct="1">
              <a:spcBef>
                <a:spcPts val="1200"/>
              </a:spcBef>
              <a:spcAft>
                <a:spcPts val="0"/>
              </a:spcAft>
              <a:defRPr/>
            </a:pPr>
            <a:r>
              <a:rPr lang="en-US" sz="1800" dirty="0" err="1" smtClean="0">
                <a:solidFill>
                  <a:srgbClr val="CC00CC"/>
                </a:solidFill>
                <a:latin typeface="Comic Sans MS" pitchFamily="66" charset="0"/>
              </a:rPr>
              <a:t>Downscattering</a:t>
            </a:r>
            <a:r>
              <a:rPr lang="en-US" sz="1800" dirty="0" smtClean="0">
                <a:solidFill>
                  <a:srgbClr val="CC00CC"/>
                </a:solidFill>
                <a:latin typeface="Comic Sans MS" pitchFamily="66" charset="0"/>
              </a:rPr>
              <a:t> matrix</a:t>
            </a:r>
            <a:r>
              <a:rPr lang="en-US" sz="1800" dirty="0" smtClean="0">
                <a:latin typeface="Comic Sans MS" pitchFamily="66" charset="0"/>
              </a:rPr>
              <a:t>: if a neutron in a given group undergoes a scattering event and loses energy, it will be transferred to a group of lower energy (each of the lower energy groups having a different probability)</a:t>
            </a:r>
          </a:p>
          <a:p>
            <a:pPr eaLnBrk="1" hangingPunct="1">
              <a:spcBef>
                <a:spcPts val="1200"/>
              </a:spcBef>
              <a:spcAft>
                <a:spcPts val="0"/>
              </a:spcAft>
              <a:defRPr/>
            </a:pPr>
            <a:r>
              <a:rPr lang="en-US" sz="1800" dirty="0" smtClean="0">
                <a:latin typeface="Comic Sans MS" pitchFamily="66" charset="0"/>
              </a:rPr>
              <a:t>If the neutron does not lose enough energy to be in another group, it will stay in the same group (</a:t>
            </a:r>
            <a:r>
              <a:rPr lang="en-US" sz="1800" dirty="0" smtClean="0">
                <a:solidFill>
                  <a:srgbClr val="CC00CC"/>
                </a:solidFill>
                <a:latin typeface="Comic Sans MS" pitchFamily="66" charset="0"/>
              </a:rPr>
              <a:t>in-scattering</a:t>
            </a:r>
            <a:r>
              <a:rPr lang="en-US" sz="1800" dirty="0" smtClean="0">
                <a:latin typeface="Comic Sans MS" pitchFamily="66" charset="0"/>
              </a:rPr>
              <a:t>)</a:t>
            </a:r>
          </a:p>
          <a:p>
            <a:pPr eaLnBrk="1" hangingPunct="1">
              <a:spcBef>
                <a:spcPts val="1200"/>
              </a:spcBef>
              <a:spcAft>
                <a:spcPts val="1200"/>
              </a:spcAft>
              <a:defRPr/>
            </a:pPr>
            <a:r>
              <a:rPr lang="en-US" sz="1800" dirty="0" smtClean="0">
                <a:latin typeface="Comic Sans MS" pitchFamily="66" charset="0"/>
              </a:rPr>
              <a:t>In the thermal region neutrons can gain energy. This is taken into account by an </a:t>
            </a:r>
            <a:r>
              <a:rPr lang="en-US" sz="1800" dirty="0" err="1" smtClean="0">
                <a:solidFill>
                  <a:schemeClr val="tx2">
                    <a:lumMod val="60000"/>
                    <a:lumOff val="40000"/>
                  </a:schemeClr>
                </a:solidFill>
                <a:latin typeface="Comic Sans MS" pitchFamily="66" charset="0"/>
              </a:rPr>
              <a:t>upscattering</a:t>
            </a:r>
            <a:r>
              <a:rPr lang="en-US" sz="1800" dirty="0" smtClean="0">
                <a:solidFill>
                  <a:schemeClr val="tx2">
                    <a:lumMod val="60000"/>
                    <a:lumOff val="40000"/>
                  </a:schemeClr>
                </a:solidFill>
                <a:latin typeface="Comic Sans MS" pitchFamily="66" charset="0"/>
              </a:rPr>
              <a:t> matrix, </a:t>
            </a:r>
            <a:r>
              <a:rPr lang="en-US" sz="1800" dirty="0" smtClean="0">
                <a:latin typeface="Comic Sans MS" pitchFamily="66" charset="0"/>
              </a:rPr>
              <a:t>containing the transfer probability to a group of higher energy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200" dirty="0" smtClean="0"/>
              <a:t>Angular distribution </a:t>
            </a:r>
            <a:r>
              <a:rPr lang="en-US" sz="3200" baseline="30000" dirty="0" smtClean="0"/>
              <a:t>[1/2]</a:t>
            </a:r>
            <a:endParaRPr lang="en-US" sz="3200" dirty="0" smtClean="0"/>
          </a:p>
        </p:txBody>
      </p:sp>
      <p:sp>
        <p:nvSpPr>
          <p:cNvPr id="12291" name="Rectangle 3"/>
          <p:cNvSpPr>
            <a:spLocks noGrp="1" noChangeArrowheads="1"/>
          </p:cNvSpPr>
          <p:nvPr>
            <p:ph idx="1"/>
          </p:nvPr>
        </p:nvSpPr>
        <p:spPr>
          <a:xfrm>
            <a:off x="609600" y="1131410"/>
            <a:ext cx="7924800" cy="5181600"/>
          </a:xfrm>
        </p:spPr>
        <p:txBody>
          <a:bodyPr/>
          <a:lstStyle/>
          <a:p>
            <a:pPr eaLnBrk="1" hangingPunct="1">
              <a:lnSpc>
                <a:spcPct val="150000"/>
              </a:lnSpc>
              <a:spcBef>
                <a:spcPts val="1800"/>
              </a:spcBef>
              <a:spcAft>
                <a:spcPts val="1800"/>
              </a:spcAft>
            </a:pPr>
            <a:r>
              <a:rPr lang="en-US" sz="1800" dirty="0" smtClean="0">
                <a:latin typeface="Comic Sans MS" pitchFamily="66" charset="0"/>
              </a:rPr>
              <a:t>The probability distribution of the scattering angle for each group-to-group transfer is represented by a </a:t>
            </a:r>
            <a:r>
              <a:rPr lang="en-US" sz="1800" dirty="0" smtClean="0">
                <a:solidFill>
                  <a:srgbClr val="CC00CC"/>
                </a:solidFill>
                <a:latin typeface="Comic Sans MS" pitchFamily="66" charset="0"/>
              </a:rPr>
              <a:t>Legendre polynomial expansion</a:t>
            </a:r>
            <a:r>
              <a:rPr lang="en-US" sz="1800" dirty="0" smtClean="0">
                <a:latin typeface="Comic Sans MS" pitchFamily="66" charset="0"/>
              </a:rPr>
              <a:t> truncated at the (N+1)</a:t>
            </a:r>
            <a:r>
              <a:rPr lang="en-US" sz="1800" b="1" baseline="30000" dirty="0" err="1" smtClean="0">
                <a:latin typeface="Comic Sans MS" pitchFamily="66" charset="0"/>
              </a:rPr>
              <a:t>th</a:t>
            </a:r>
            <a:r>
              <a:rPr lang="en-US" sz="1800" dirty="0" smtClean="0">
                <a:latin typeface="Comic Sans MS" pitchFamily="66" charset="0"/>
              </a:rPr>
              <a:t> term:</a:t>
            </a:r>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r>
              <a:rPr lang="en-US" dirty="0" smtClean="0"/>
              <a:t>     </a:t>
            </a:r>
            <a:r>
              <a:rPr lang="en-US" sz="1800" dirty="0" smtClean="0">
                <a:latin typeface="Comic Sans MS" pitchFamily="66" charset="0"/>
              </a:rPr>
              <a:t>where</a:t>
            </a:r>
            <a:r>
              <a:rPr lang="en-US" dirty="0" smtClean="0">
                <a:latin typeface="Comic Sans MS" pitchFamily="66" charset="0"/>
              </a:rPr>
              <a:t> </a:t>
            </a:r>
            <a:r>
              <a:rPr lang="en-US" dirty="0" smtClean="0"/>
              <a:t/>
            </a:r>
            <a:br>
              <a:rPr lang="en-US" dirty="0" smtClean="0"/>
            </a:br>
            <a:endParaRPr lang="en-US" dirty="0" smtClean="0"/>
          </a:p>
        </p:txBody>
      </p:sp>
      <p:pic>
        <p:nvPicPr>
          <p:cNvPr id="12292" name="Picture 4"/>
          <p:cNvPicPr>
            <a:picLocks noChangeAspect="1" noChangeArrowheads="1"/>
          </p:cNvPicPr>
          <p:nvPr/>
        </p:nvPicPr>
        <p:blipFill>
          <a:blip r:embed="rId2" cstate="print"/>
          <a:srcRect/>
          <a:stretch>
            <a:fillRect/>
          </a:stretch>
        </p:blipFill>
        <p:spPr bwMode="auto">
          <a:xfrm>
            <a:off x="1231900" y="2504465"/>
            <a:ext cx="6529388" cy="1076325"/>
          </a:xfrm>
          <a:prstGeom prst="rect">
            <a:avLst/>
          </a:prstGeom>
          <a:noFill/>
          <a:ln w="6350">
            <a:noFill/>
            <a:miter lim="800000"/>
            <a:headEnd type="none" w="sm" len="sm"/>
            <a:tailEnd type="none" w="sm" len="sm"/>
          </a:ln>
        </p:spPr>
      </p:pic>
      <p:pic>
        <p:nvPicPr>
          <p:cNvPr id="12293" name="Picture 5"/>
          <p:cNvPicPr>
            <a:picLocks noChangeAspect="1" noChangeArrowheads="1"/>
          </p:cNvPicPr>
          <p:nvPr/>
        </p:nvPicPr>
        <p:blipFill>
          <a:blip r:embed="rId3" cstate="print"/>
          <a:srcRect/>
          <a:stretch>
            <a:fillRect/>
          </a:stretch>
        </p:blipFill>
        <p:spPr bwMode="auto">
          <a:xfrm>
            <a:off x="1916113" y="3581400"/>
            <a:ext cx="4306887" cy="812800"/>
          </a:xfrm>
          <a:prstGeom prst="rect">
            <a:avLst/>
          </a:prstGeom>
          <a:noFill/>
          <a:ln w="6350">
            <a:noFill/>
            <a:miter lim="800000"/>
            <a:headEnd type="none" w="sm" len="sm"/>
            <a:tailEnd type="none" w="sm" len="sm"/>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dirty="0" smtClean="0"/>
              <a:t>Angular distribution </a:t>
            </a:r>
            <a:r>
              <a:rPr lang="en-US" sz="3200" baseline="30000" dirty="0" smtClean="0"/>
              <a:t>[2/2]</a:t>
            </a:r>
            <a:endParaRPr lang="en-US" sz="3200" dirty="0" smtClean="0"/>
          </a:p>
        </p:txBody>
      </p:sp>
      <p:sp>
        <p:nvSpPr>
          <p:cNvPr id="13315" name="Rectangle 3"/>
          <p:cNvSpPr>
            <a:spLocks noGrp="1" noChangeArrowheads="1"/>
          </p:cNvSpPr>
          <p:nvPr>
            <p:ph idx="1"/>
          </p:nvPr>
        </p:nvSpPr>
        <p:spPr>
          <a:xfrm>
            <a:off x="609600" y="1455738"/>
            <a:ext cx="7924800" cy="4173537"/>
          </a:xfrm>
        </p:spPr>
        <p:txBody>
          <a:bodyPr/>
          <a:lstStyle/>
          <a:p>
            <a:pPr eaLnBrk="1" hangingPunct="1">
              <a:lnSpc>
                <a:spcPct val="150000"/>
              </a:lnSpc>
            </a:pPr>
            <a:r>
              <a:rPr lang="en-US" sz="1800" dirty="0" smtClean="0">
                <a:latin typeface="Comic Sans MS" pitchFamily="66" charset="0"/>
              </a:rPr>
              <a:t>In FLUKA, N=5</a:t>
            </a:r>
          </a:p>
          <a:p>
            <a:pPr eaLnBrk="1" hangingPunct="1">
              <a:lnSpc>
                <a:spcPct val="150000"/>
              </a:lnSpc>
            </a:pPr>
            <a:r>
              <a:rPr lang="en-US" sz="1800" dirty="0" smtClean="0">
                <a:latin typeface="Comic Sans MS" pitchFamily="66" charset="0"/>
              </a:rPr>
              <a:t>The scattering angular probabilities are obtained by a </a:t>
            </a:r>
            <a:r>
              <a:rPr lang="en-US" sz="1800" dirty="0" err="1" smtClean="0">
                <a:latin typeface="Comic Sans MS" pitchFamily="66" charset="0"/>
              </a:rPr>
              <a:t>discretization</a:t>
            </a:r>
            <a:r>
              <a:rPr lang="en-US" sz="1800" dirty="0" smtClean="0">
                <a:latin typeface="Comic Sans MS" pitchFamily="66" charset="0"/>
              </a:rPr>
              <a:t> of a P5 Legendre polynomial expansion of the actual scattering angular distribution which </a:t>
            </a:r>
            <a:r>
              <a:rPr lang="en-US" sz="1800" dirty="0" smtClean="0">
                <a:solidFill>
                  <a:srgbClr val="990000"/>
                </a:solidFill>
                <a:latin typeface="Comic Sans MS" pitchFamily="66" charset="0"/>
              </a:rPr>
              <a:t>preserves its first 6 moments</a:t>
            </a:r>
            <a:r>
              <a:rPr lang="en-US" sz="1800" dirty="0" smtClean="0">
                <a:latin typeface="Comic Sans MS" pitchFamily="66" charset="0"/>
              </a:rPr>
              <a:t>. </a:t>
            </a:r>
          </a:p>
          <a:p>
            <a:pPr eaLnBrk="1" hangingPunct="1">
              <a:lnSpc>
                <a:spcPct val="150000"/>
              </a:lnSpc>
            </a:pPr>
            <a:r>
              <a:rPr lang="en-US" sz="1800" dirty="0" smtClean="0">
                <a:latin typeface="Comic Sans MS" pitchFamily="66" charset="0"/>
              </a:rPr>
              <a:t>Result of this P5 expansion is a set of </a:t>
            </a:r>
            <a:r>
              <a:rPr lang="en-US" sz="1800" dirty="0" smtClean="0">
                <a:solidFill>
                  <a:srgbClr val="008000"/>
                </a:solidFill>
                <a:latin typeface="Comic Sans MS" pitchFamily="66" charset="0"/>
              </a:rPr>
              <a:t>3 discrete polar angle cosines and 3 corresponding probabilities</a:t>
            </a:r>
            <a:r>
              <a:rPr lang="en-US" sz="1800" dirty="0" smtClean="0">
                <a:latin typeface="Comic Sans MS" pitchFamily="66" charset="0"/>
              </a:rPr>
              <a:t>, i.e. for a given transfer </a:t>
            </a:r>
            <a:r>
              <a:rPr lang="en-US" sz="1800" dirty="0" err="1" smtClean="0">
                <a:latin typeface="Comic Sans MS" pitchFamily="66" charset="0"/>
              </a:rPr>
              <a:t>g</a:t>
            </a:r>
            <a:r>
              <a:rPr lang="en-US" sz="1800" dirty="0" err="1" smtClean="0">
                <a:latin typeface="Comic Sans MS" pitchFamily="66" charset="0"/>
                <a:sym typeface="Symbol" pitchFamily="18" charset="2"/>
              </a:rPr>
              <a:t></a:t>
            </a:r>
            <a:r>
              <a:rPr lang="en-US" sz="1800" dirty="0" err="1" smtClean="0">
                <a:latin typeface="Comic Sans MS" pitchFamily="66" charset="0"/>
              </a:rPr>
              <a:t>g</a:t>
            </a:r>
            <a:r>
              <a:rPr lang="en-US" sz="1800" dirty="0" smtClean="0">
                <a:latin typeface="Comic Sans MS" pitchFamily="66" charset="0"/>
              </a:rPr>
              <a:t>’ only three values are possible for the </a:t>
            </a:r>
            <a:r>
              <a:rPr lang="en-US" sz="1800" dirty="0" smtClean="0">
                <a:solidFill>
                  <a:srgbClr val="FF0000"/>
                </a:solidFill>
                <a:latin typeface="Comic Sans MS" pitchFamily="66" charset="0"/>
              </a:rPr>
              <a:t>polar</a:t>
            </a:r>
            <a:r>
              <a:rPr lang="en-US" sz="1800" dirty="0" smtClean="0">
                <a:latin typeface="Comic Sans MS" pitchFamily="66" charset="0"/>
              </a:rPr>
              <a:t> angle </a:t>
            </a:r>
          </a:p>
          <a:p>
            <a:pPr eaLnBrk="1" hangingPunct="1">
              <a:lnSpc>
                <a:spcPct val="150000"/>
              </a:lnSpc>
            </a:pPr>
            <a:r>
              <a:rPr lang="en-US" sz="1800" dirty="0" smtClean="0">
                <a:latin typeface="Comic Sans MS" pitchFamily="66" charset="0"/>
              </a:rPr>
              <a:t>The </a:t>
            </a:r>
            <a:r>
              <a:rPr lang="en-US" sz="1800" dirty="0" err="1" smtClean="0">
                <a:solidFill>
                  <a:srgbClr val="FF0000"/>
                </a:solidFill>
                <a:latin typeface="Comic Sans MS" pitchFamily="66" charset="0"/>
              </a:rPr>
              <a:t>azimuthal</a:t>
            </a:r>
            <a:r>
              <a:rPr lang="en-US" sz="1800" dirty="0" smtClean="0">
                <a:latin typeface="Comic Sans MS" pitchFamily="66" charset="0"/>
              </a:rPr>
              <a:t> angle is sampled from a uniform distribution and can have any value between 0 and 2</a:t>
            </a:r>
            <a:r>
              <a:rPr lang="en-US" sz="1800" b="1" dirty="0" smtClean="0">
                <a:latin typeface="Comic Sans MS" pitchFamily="66" charset="0"/>
                <a:sym typeface="Symbol" pitchFamily="18" charset="2"/>
              </a:rPr>
              <a:t></a:t>
            </a:r>
            <a:r>
              <a:rPr lang="en-US" sz="1800" dirty="0" smtClean="0">
                <a:latin typeface="Comic Sans MS" pitchFamily="66" charset="0"/>
              </a:rPr>
              <a:t> </a:t>
            </a:r>
          </a:p>
          <a:p>
            <a:pPr eaLnBrk="1" hangingPunct="1">
              <a:lnSpc>
                <a:spcPct val="90000"/>
              </a:lnSpc>
              <a:buFont typeface="Wingdings" pitchFamily="2" charset="2"/>
              <a:buNone/>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buFont typeface="Wingdings" pitchFamily="2" charset="2"/>
              <a:buNone/>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idx="4294967295"/>
          </p:nvPr>
        </p:nvSpPr>
        <p:spPr>
          <a:xfrm>
            <a:off x="701355" y="239713"/>
            <a:ext cx="7772400" cy="609600"/>
          </a:xfrm>
        </p:spPr>
        <p:txBody>
          <a:bodyPr/>
          <a:lstStyle/>
          <a:p>
            <a:r>
              <a:rPr lang="en-GB" sz="3200" dirty="0" smtClean="0"/>
              <a:t>Group wise treatment</a:t>
            </a:r>
          </a:p>
        </p:txBody>
      </p:sp>
      <p:sp>
        <p:nvSpPr>
          <p:cNvPr id="1028" name="Rectangle 3"/>
          <p:cNvSpPr>
            <a:spLocks noGrp="1" noChangeArrowheads="1"/>
          </p:cNvSpPr>
          <p:nvPr>
            <p:ph type="body" sz="half" idx="4294967295"/>
          </p:nvPr>
        </p:nvSpPr>
        <p:spPr>
          <a:xfrm>
            <a:off x="931863" y="773113"/>
            <a:ext cx="8212137" cy="4791075"/>
          </a:xfrm>
        </p:spPr>
        <p:txBody>
          <a:bodyPr/>
          <a:lstStyle/>
          <a:p>
            <a:pPr>
              <a:lnSpc>
                <a:spcPct val="150000"/>
              </a:lnSpc>
              <a:spcBef>
                <a:spcPts val="1200"/>
              </a:spcBef>
            </a:pPr>
            <a:r>
              <a:rPr lang="en-GB" sz="1800" dirty="0" smtClean="0">
                <a:latin typeface="Comic Sans MS" pitchFamily="66" charset="0"/>
              </a:rPr>
              <a:t>Convert </a:t>
            </a:r>
            <a:r>
              <a:rPr lang="en-US" sz="1800" dirty="0" smtClean="0">
                <a:latin typeface="Comic Sans MS" pitchFamily="66" charset="0"/>
                <a:cs typeface="Tahoma" pitchFamily="34" charset="0"/>
                <a:sym typeface="Symbol" pitchFamily="18" charset="2"/>
              </a:rPr>
              <a:t> to energy groups like histograms, the energy width is different for each group in order to better represent resonances</a:t>
            </a:r>
          </a:p>
          <a:p>
            <a:pPr>
              <a:lnSpc>
                <a:spcPct val="150000"/>
              </a:lnSpc>
              <a:spcBef>
                <a:spcPts val="1200"/>
              </a:spcBef>
            </a:pPr>
            <a:r>
              <a:rPr lang="en-US" sz="1800" dirty="0" smtClean="0">
                <a:latin typeface="Comic Sans MS" pitchFamily="66" charset="0"/>
                <a:cs typeface="Tahoma" pitchFamily="34" charset="0"/>
                <a:sym typeface="Symbol" pitchFamily="18" charset="2"/>
              </a:rPr>
              <a:t>Each group </a:t>
            </a:r>
            <a:r>
              <a:rPr lang="en-US" sz="1800" i="1" dirty="0" err="1" smtClean="0">
                <a:latin typeface="Monotype Corsiva" pitchFamily="66" charset="0"/>
                <a:cs typeface="Tahoma" pitchFamily="34" charset="0"/>
                <a:sym typeface="Symbol" pitchFamily="18" charset="2"/>
              </a:rPr>
              <a:t>i</a:t>
            </a:r>
            <a:r>
              <a:rPr lang="en-US" sz="1800" dirty="0" smtClean="0">
                <a:latin typeface="Comic Sans MS" pitchFamily="66" charset="0"/>
                <a:cs typeface="Tahoma" pitchFamily="34" charset="0"/>
                <a:sym typeface="Symbol" pitchFamily="18" charset="2"/>
              </a:rPr>
              <a:t> contains the &lt;average&gt; </a:t>
            </a:r>
            <a:r>
              <a:rPr lang="en-US" sz="1800" b="1" dirty="0" smtClean="0">
                <a:latin typeface="Comic Sans MS" pitchFamily="66" charset="0"/>
                <a:cs typeface="Tahoma" pitchFamily="34" charset="0"/>
                <a:sym typeface="Symbol" pitchFamily="18" charset="2"/>
              </a:rPr>
              <a:t></a:t>
            </a:r>
            <a:r>
              <a:rPr lang="en-US" sz="1800" i="1" baseline="-25000" dirty="0" err="1" smtClean="0">
                <a:latin typeface="Monotype Corsiva" pitchFamily="66" charset="0"/>
                <a:cs typeface="Tahoma" pitchFamily="34" charset="0"/>
                <a:sym typeface="Symbol" pitchFamily="18" charset="2"/>
              </a:rPr>
              <a:t>i</a:t>
            </a:r>
            <a:r>
              <a:rPr lang="en-US" sz="1800" i="1" baseline="-25000" dirty="0" smtClean="0">
                <a:latin typeface="Monotype Corsiva" pitchFamily="66" charset="0"/>
                <a:cs typeface="Tahoma" pitchFamily="34" charset="0"/>
                <a:sym typeface="Symbol" pitchFamily="18" charset="2"/>
              </a:rPr>
              <a:t> </a:t>
            </a:r>
            <a:r>
              <a:rPr lang="en-US" sz="1800" dirty="0" smtClean="0">
                <a:latin typeface="Comic Sans MS" pitchFamily="66" charset="0"/>
                <a:cs typeface="Tahoma" pitchFamily="34" charset="0"/>
                <a:sym typeface="Symbol" pitchFamily="18" charset="2"/>
              </a:rPr>
              <a:t>:</a:t>
            </a:r>
          </a:p>
          <a:p>
            <a:pPr>
              <a:lnSpc>
                <a:spcPct val="90000"/>
              </a:lnSpc>
            </a:pPr>
            <a:endParaRPr lang="en-US" sz="1800" dirty="0" smtClean="0">
              <a:latin typeface="Comic Sans MS" pitchFamily="66" charset="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pPr>
            <a:endParaRPr lang="en-US" sz="1800" dirty="0" smtClean="0">
              <a:cs typeface="Tahoma" pitchFamily="34" charset="0"/>
              <a:sym typeface="Symbol" pitchFamily="18" charset="2"/>
            </a:endParaRPr>
          </a:p>
          <a:p>
            <a:pPr>
              <a:lnSpc>
                <a:spcPct val="90000"/>
              </a:lnSpc>
              <a:spcBef>
                <a:spcPts val="1200"/>
              </a:spcBef>
              <a:buNone/>
            </a:pPr>
            <a:r>
              <a:rPr lang="en-GB" sz="1800" dirty="0" smtClean="0">
                <a:latin typeface="Comic Sans MS" pitchFamily="66" charset="0"/>
                <a:cs typeface="Tahoma" pitchFamily="34" charset="0"/>
                <a:sym typeface="Symbol" pitchFamily="18" charset="2"/>
              </a:rPr>
              <a:t>      where </a:t>
            </a:r>
            <a:r>
              <a:rPr lang="en-GB" sz="1800" dirty="0" smtClean="0">
                <a:latin typeface="Symbol" pitchFamily="18" charset="2"/>
                <a:cs typeface="Tahoma" pitchFamily="34" charset="0"/>
                <a:sym typeface="Symbol" pitchFamily="18" charset="2"/>
              </a:rPr>
              <a:t>F </a:t>
            </a:r>
            <a:r>
              <a:rPr lang="en-GB" sz="1800" dirty="0" smtClean="0">
                <a:latin typeface="Comic Sans MS" pitchFamily="66" charset="0"/>
                <a:cs typeface="Tahoma" pitchFamily="34" charset="0"/>
                <a:sym typeface="Symbol" pitchFamily="18" charset="2"/>
              </a:rPr>
              <a:t>is the </a:t>
            </a:r>
            <a:r>
              <a:rPr lang="en-GB" sz="1800" dirty="0" err="1" smtClean="0">
                <a:latin typeface="Comic Sans MS" pitchFamily="66" charset="0"/>
                <a:cs typeface="Tahoma" pitchFamily="34" charset="0"/>
                <a:sym typeface="Symbol" pitchFamily="18" charset="2"/>
              </a:rPr>
              <a:t>fluence</a:t>
            </a:r>
            <a:endParaRPr lang="en-GB" sz="1800" dirty="0" smtClean="0">
              <a:latin typeface="Comic Sans MS" pitchFamily="66" charset="0"/>
              <a:cs typeface="Tahoma" pitchFamily="34" charset="0"/>
              <a:sym typeface="Symbol" pitchFamily="18" charset="2"/>
            </a:endParaRPr>
          </a:p>
          <a:p>
            <a:pPr>
              <a:lnSpc>
                <a:spcPct val="90000"/>
              </a:lnSpc>
              <a:spcBef>
                <a:spcPts val="1200"/>
              </a:spcBef>
            </a:pPr>
            <a:r>
              <a:rPr lang="en-GB" sz="1800" dirty="0" smtClean="0">
                <a:latin typeface="Comic Sans MS" pitchFamily="66" charset="0"/>
                <a:cs typeface="Tahoma" pitchFamily="34" charset="0"/>
                <a:sym typeface="Symbol" pitchFamily="18" charset="2"/>
              </a:rPr>
              <a:t>Advantage: fast</a:t>
            </a:r>
          </a:p>
          <a:p>
            <a:pPr>
              <a:lnSpc>
                <a:spcPct val="90000"/>
              </a:lnSpc>
              <a:spcBef>
                <a:spcPts val="1200"/>
              </a:spcBef>
              <a:spcAft>
                <a:spcPts val="0"/>
              </a:spcAft>
            </a:pPr>
            <a:r>
              <a:rPr lang="en-GB" sz="1800" dirty="0" smtClean="0">
                <a:latin typeface="Comic Sans MS" pitchFamily="66" charset="0"/>
                <a:cs typeface="Tahoma" pitchFamily="34" charset="0"/>
                <a:sym typeface="Symbol" pitchFamily="18" charset="2"/>
              </a:rPr>
              <a:t>Disadvantage: effects like self shielding are not accurately reproduced </a:t>
            </a:r>
          </a:p>
          <a:p>
            <a:pPr>
              <a:lnSpc>
                <a:spcPct val="90000"/>
              </a:lnSpc>
              <a:spcBef>
                <a:spcPts val="1200"/>
              </a:spcBef>
              <a:spcAft>
                <a:spcPts val="0"/>
              </a:spcAft>
              <a:buNone/>
            </a:pPr>
            <a:r>
              <a:rPr lang="en-GB" sz="1800" dirty="0" smtClean="0">
                <a:latin typeface="Comic Sans MS" pitchFamily="66" charset="0"/>
                <a:cs typeface="Tahoma" pitchFamily="34" charset="0"/>
                <a:sym typeface="Symbol" pitchFamily="18" charset="2"/>
              </a:rPr>
              <a:t>     (see later), angular distributions replaced by a discrete number of </a:t>
            </a:r>
          </a:p>
          <a:p>
            <a:pPr>
              <a:lnSpc>
                <a:spcPct val="90000"/>
              </a:lnSpc>
              <a:spcBef>
                <a:spcPts val="1200"/>
              </a:spcBef>
              <a:spcAft>
                <a:spcPts val="0"/>
              </a:spcAft>
              <a:buNone/>
            </a:pPr>
            <a:r>
              <a:rPr lang="en-GB" sz="1800" dirty="0" smtClean="0">
                <a:latin typeface="Comic Sans MS" pitchFamily="66" charset="0"/>
                <a:cs typeface="Tahoma" pitchFamily="34" charset="0"/>
                <a:sym typeface="Symbol" pitchFamily="18" charset="2"/>
              </a:rPr>
              <a:t>     angles (3 in FLUKA) conserving their first n moments (6 in FLUKA)</a:t>
            </a:r>
          </a:p>
          <a:p>
            <a:pPr lvl="1">
              <a:lnSpc>
                <a:spcPct val="90000"/>
              </a:lnSpc>
              <a:buFont typeface="Wingdings" pitchFamily="2" charset="2"/>
              <a:buNone/>
            </a:pPr>
            <a:endParaRPr lang="en-US" sz="1600" dirty="0" smtClean="0">
              <a:latin typeface="Comic Sans MS" pitchFamily="66" charset="0"/>
              <a:cs typeface="Tahoma" pitchFamily="34" charset="0"/>
              <a:sym typeface="Symbol" pitchFamily="18" charset="2"/>
            </a:endParaRPr>
          </a:p>
        </p:txBody>
      </p:sp>
      <p:graphicFrame>
        <p:nvGraphicFramePr>
          <p:cNvPr id="1026" name="Object 4"/>
          <p:cNvGraphicFramePr>
            <a:graphicFrameLocks noGrp="1" noChangeAspect="1"/>
          </p:cNvGraphicFramePr>
          <p:nvPr>
            <p:ph sz="half" idx="4294967295"/>
          </p:nvPr>
        </p:nvGraphicFramePr>
        <p:xfrm>
          <a:off x="1709807" y="2481263"/>
          <a:ext cx="5214938" cy="2085975"/>
        </p:xfrm>
        <a:graphic>
          <a:graphicData uri="http://schemas.openxmlformats.org/presentationml/2006/ole">
            <mc:AlternateContent xmlns:mc="http://schemas.openxmlformats.org/markup-compatibility/2006">
              <mc:Choice xmlns:v="urn:schemas-microsoft-com:vml" Requires="v">
                <p:oleObj spid="_x0000_s1027" name="Equation" r:id="rId4" imgW="1777680" imgH="711000" progId="Equation.3">
                  <p:embed/>
                </p:oleObj>
              </mc:Choice>
              <mc:Fallback>
                <p:oleObj name="Equation" r:id="rId4" imgW="1777680" imgH="7110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9807" y="2481263"/>
                        <a:ext cx="5214938" cy="2085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6"/>
          <p:cNvSpPr>
            <a:spLocks noGrp="1" noChangeArrowheads="1"/>
          </p:cNvSpPr>
          <p:nvPr>
            <p:ph type="title" idx="4294967295"/>
          </p:nvPr>
        </p:nvSpPr>
        <p:spPr>
          <a:xfrm>
            <a:off x="670245" y="304800"/>
            <a:ext cx="7772400" cy="609600"/>
          </a:xfrm>
        </p:spPr>
        <p:txBody>
          <a:bodyPr/>
          <a:lstStyle/>
          <a:p>
            <a:r>
              <a:rPr lang="en-GB" dirty="0" err="1" smtClean="0"/>
              <a:t>Fluence</a:t>
            </a:r>
            <a:endParaRPr lang="en-GB" dirty="0" smtClean="0"/>
          </a:p>
        </p:txBody>
      </p:sp>
      <p:sp>
        <p:nvSpPr>
          <p:cNvPr id="2053" name="Rectangle 3"/>
          <p:cNvSpPr>
            <a:spLocks noGrp="1" noChangeArrowheads="1"/>
          </p:cNvSpPr>
          <p:nvPr>
            <p:ph type="body" sz="half" idx="4294967295"/>
          </p:nvPr>
        </p:nvSpPr>
        <p:spPr>
          <a:xfrm>
            <a:off x="779463" y="903288"/>
            <a:ext cx="8364537" cy="5181600"/>
          </a:xfrm>
        </p:spPr>
        <p:txBody>
          <a:bodyPr/>
          <a:lstStyle/>
          <a:p>
            <a:pPr>
              <a:buClr>
                <a:srgbClr val="3366FF"/>
              </a:buClr>
            </a:pPr>
            <a:r>
              <a:rPr lang="de-DE" sz="1800" dirty="0" smtClean="0">
                <a:latin typeface="Comic Sans MS" pitchFamily="66" charset="0"/>
                <a:sym typeface="Symbol" pitchFamily="18" charset="2"/>
              </a:rPr>
              <a:t>An assumption is needed about the neutron spectrum to be used as a weighting function for calculating the average cross section on each group</a:t>
            </a:r>
          </a:p>
          <a:p>
            <a:pPr>
              <a:buClr>
                <a:srgbClr val="3366FF"/>
              </a:buClr>
              <a:buFont typeface="Wingdings" pitchFamily="2" charset="2"/>
              <a:buNone/>
            </a:pPr>
            <a:r>
              <a:rPr lang="de-DE" sz="1800" dirty="0" smtClean="0">
                <a:latin typeface="Comic Sans MS" pitchFamily="66" charset="0"/>
                <a:sym typeface="Symbol" pitchFamily="18" charset="2"/>
              </a:rPr>
              <a:t>     For instance it can be shown that in most cases, between 1 eV and 1 MeV: </a:t>
            </a:r>
            <a:endParaRPr lang="en-GB" sz="1800" dirty="0" smtClean="0">
              <a:latin typeface="Comic Sans MS" pitchFamily="66" charset="0"/>
              <a:sym typeface="Symbol" pitchFamily="18" charset="2"/>
            </a:endParaRPr>
          </a:p>
        </p:txBody>
      </p:sp>
      <p:graphicFrame>
        <p:nvGraphicFramePr>
          <p:cNvPr id="2050" name="Object 20"/>
          <p:cNvGraphicFramePr>
            <a:graphicFrameLocks noGrp="1" noChangeAspect="1"/>
          </p:cNvGraphicFramePr>
          <p:nvPr>
            <p:ph sz="quarter" idx="4294967295"/>
          </p:nvPr>
        </p:nvGraphicFramePr>
        <p:xfrm>
          <a:off x="2143367" y="2138363"/>
          <a:ext cx="1973263" cy="746125"/>
        </p:xfrm>
        <a:graphic>
          <a:graphicData uri="http://schemas.openxmlformats.org/presentationml/2006/ole">
            <mc:AlternateContent xmlns:mc="http://schemas.openxmlformats.org/markup-compatibility/2006">
              <mc:Choice xmlns:v="urn:schemas-microsoft-com:vml" Requires="v">
                <p:oleObj spid="_x0000_s2052" name="Equation" r:id="rId3" imgW="1041120" imgH="393480" progId="Equation.3">
                  <p:embed/>
                </p:oleObj>
              </mc:Choice>
              <mc:Fallback>
                <p:oleObj name="Equation" r:id="rId3" imgW="1041120" imgH="393480" progId="Equation.3">
                  <p:embed/>
                  <p:pic>
                    <p:nvPicPr>
                      <p:cNvPr id="0"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367" y="2138363"/>
                        <a:ext cx="1973263" cy="746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Line 5"/>
          <p:cNvSpPr>
            <a:spLocks noChangeShapeType="1"/>
          </p:cNvSpPr>
          <p:nvPr/>
        </p:nvSpPr>
        <p:spPr bwMode="auto">
          <a:xfrm>
            <a:off x="2066925" y="6161088"/>
            <a:ext cx="5311775" cy="0"/>
          </a:xfrm>
          <a:prstGeom prst="line">
            <a:avLst/>
          </a:prstGeom>
          <a:noFill/>
          <a:ln w="38100">
            <a:solidFill>
              <a:srgbClr val="000000"/>
            </a:solidFill>
            <a:round/>
            <a:headEnd/>
            <a:tailEnd type="arrow" w="med" len="med"/>
          </a:ln>
        </p:spPr>
        <p:txBody>
          <a:bodyPr/>
          <a:lstStyle/>
          <a:p>
            <a:endParaRPr lang="en-US"/>
          </a:p>
        </p:txBody>
      </p:sp>
      <p:sp>
        <p:nvSpPr>
          <p:cNvPr id="2055" name="Line 7"/>
          <p:cNvSpPr>
            <a:spLocks noChangeShapeType="1"/>
          </p:cNvSpPr>
          <p:nvPr/>
        </p:nvSpPr>
        <p:spPr bwMode="auto">
          <a:xfrm flipV="1">
            <a:off x="2066925" y="3733800"/>
            <a:ext cx="0" cy="2427288"/>
          </a:xfrm>
          <a:prstGeom prst="line">
            <a:avLst/>
          </a:prstGeom>
          <a:noFill/>
          <a:ln w="38100">
            <a:solidFill>
              <a:srgbClr val="000000"/>
            </a:solidFill>
            <a:round/>
            <a:headEnd/>
            <a:tailEnd type="triangle" w="med" len="med"/>
          </a:ln>
        </p:spPr>
        <p:txBody>
          <a:bodyPr/>
          <a:lstStyle/>
          <a:p>
            <a:endParaRPr lang="en-US"/>
          </a:p>
        </p:txBody>
      </p:sp>
      <p:sp>
        <p:nvSpPr>
          <p:cNvPr id="2056" name="Line 8"/>
          <p:cNvSpPr>
            <a:spLocks noChangeShapeType="1"/>
          </p:cNvSpPr>
          <p:nvPr/>
        </p:nvSpPr>
        <p:spPr bwMode="auto">
          <a:xfrm>
            <a:off x="4191000" y="5402263"/>
            <a:ext cx="3340100" cy="0"/>
          </a:xfrm>
          <a:prstGeom prst="line">
            <a:avLst/>
          </a:prstGeom>
          <a:noFill/>
          <a:ln w="38100">
            <a:solidFill>
              <a:srgbClr val="000000"/>
            </a:solidFill>
            <a:round/>
            <a:headEnd/>
            <a:tailEnd/>
          </a:ln>
        </p:spPr>
        <p:txBody>
          <a:bodyPr/>
          <a:lstStyle/>
          <a:p>
            <a:endParaRPr lang="en-US"/>
          </a:p>
        </p:txBody>
      </p:sp>
      <p:sp>
        <p:nvSpPr>
          <p:cNvPr id="2057" name="Freeform 10"/>
          <p:cNvSpPr>
            <a:spLocks/>
          </p:cNvSpPr>
          <p:nvPr/>
        </p:nvSpPr>
        <p:spPr bwMode="auto">
          <a:xfrm>
            <a:off x="2217738" y="3441700"/>
            <a:ext cx="2138362" cy="2111375"/>
          </a:xfrm>
          <a:custGeom>
            <a:avLst/>
            <a:gdLst>
              <a:gd name="T0" fmla="*/ 0 w 1347"/>
              <a:gd name="T1" fmla="*/ 2147483647 h 1330"/>
              <a:gd name="T2" fmla="*/ 2147483647 w 1347"/>
              <a:gd name="T3" fmla="*/ 2147483647 h 1330"/>
              <a:gd name="T4" fmla="*/ 2147483647 w 1347"/>
              <a:gd name="T5" fmla="*/ 2147483647 h 1330"/>
              <a:gd name="T6" fmla="*/ 2147483647 w 1347"/>
              <a:gd name="T7" fmla="*/ 2147483647 h 1330"/>
              <a:gd name="T8" fmla="*/ 2147483647 w 1347"/>
              <a:gd name="T9" fmla="*/ 2147483647 h 1330"/>
              <a:gd name="T10" fmla="*/ 2147483647 w 1347"/>
              <a:gd name="T11" fmla="*/ 2147483647 h 1330"/>
              <a:gd name="T12" fmla="*/ 2147483647 w 1347"/>
              <a:gd name="T13" fmla="*/ 2147483647 h 1330"/>
              <a:gd name="T14" fmla="*/ 0 60000 65536"/>
              <a:gd name="T15" fmla="*/ 0 60000 65536"/>
              <a:gd name="T16" fmla="*/ 0 60000 65536"/>
              <a:gd name="T17" fmla="*/ 0 60000 65536"/>
              <a:gd name="T18" fmla="*/ 0 60000 65536"/>
              <a:gd name="T19" fmla="*/ 0 60000 65536"/>
              <a:gd name="T20" fmla="*/ 0 60000 65536"/>
              <a:gd name="T21" fmla="*/ 0 w 1347"/>
              <a:gd name="T22" fmla="*/ 0 h 1330"/>
              <a:gd name="T23" fmla="*/ 1347 w 1347"/>
              <a:gd name="T24" fmla="*/ 1330 h 13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47" h="1330">
                <a:moveTo>
                  <a:pt x="0" y="1330"/>
                </a:moveTo>
                <a:cubicBezTo>
                  <a:pt x="163" y="705"/>
                  <a:pt x="326" y="80"/>
                  <a:pt x="478" y="40"/>
                </a:cubicBezTo>
                <a:cubicBezTo>
                  <a:pt x="630" y="0"/>
                  <a:pt x="829" y="900"/>
                  <a:pt x="909" y="1091"/>
                </a:cubicBezTo>
                <a:cubicBezTo>
                  <a:pt x="989" y="1282"/>
                  <a:pt x="940" y="1163"/>
                  <a:pt x="956" y="1187"/>
                </a:cubicBezTo>
                <a:cubicBezTo>
                  <a:pt x="972" y="1211"/>
                  <a:pt x="980" y="1227"/>
                  <a:pt x="1004" y="1235"/>
                </a:cubicBezTo>
                <a:cubicBezTo>
                  <a:pt x="1028" y="1243"/>
                  <a:pt x="1044" y="1235"/>
                  <a:pt x="1100" y="1235"/>
                </a:cubicBezTo>
                <a:cubicBezTo>
                  <a:pt x="1156" y="1235"/>
                  <a:pt x="1347" y="1251"/>
                  <a:pt x="1339" y="1235"/>
                </a:cubicBezTo>
              </a:path>
            </a:pathLst>
          </a:custGeom>
          <a:noFill/>
          <a:ln w="38100">
            <a:solidFill>
              <a:srgbClr val="000000"/>
            </a:solidFill>
            <a:round/>
            <a:headEnd/>
            <a:tailEnd/>
          </a:ln>
        </p:spPr>
        <p:txBody>
          <a:bodyPr/>
          <a:lstStyle/>
          <a:p>
            <a:endParaRPr lang="en-US"/>
          </a:p>
        </p:txBody>
      </p:sp>
      <p:sp>
        <p:nvSpPr>
          <p:cNvPr id="2058" name="Text Box 11"/>
          <p:cNvSpPr txBox="1">
            <a:spLocks noChangeArrowheads="1"/>
          </p:cNvSpPr>
          <p:nvPr/>
        </p:nvSpPr>
        <p:spPr bwMode="auto">
          <a:xfrm>
            <a:off x="777875" y="3581400"/>
            <a:ext cx="3719513" cy="457200"/>
          </a:xfrm>
          <a:prstGeom prst="rect">
            <a:avLst/>
          </a:prstGeom>
          <a:noFill/>
          <a:ln w="9525">
            <a:noFill/>
            <a:miter lim="800000"/>
            <a:headEnd/>
            <a:tailEnd/>
          </a:ln>
        </p:spPr>
        <p:txBody>
          <a:bodyPr>
            <a:spAutoFit/>
          </a:bodyPr>
          <a:lstStyle/>
          <a:p>
            <a:pPr>
              <a:spcBef>
                <a:spcPct val="50000"/>
              </a:spcBef>
            </a:pPr>
            <a:r>
              <a:rPr lang="en-GB" dirty="0">
                <a:solidFill>
                  <a:srgbClr val="000000"/>
                </a:solidFill>
              </a:rPr>
              <a:t>E</a:t>
            </a:r>
            <a:r>
              <a:rPr lang="en-US" dirty="0">
                <a:solidFill>
                  <a:srgbClr val="000000"/>
                </a:solidFill>
                <a:cs typeface="Tahoma" pitchFamily="34" charset="0"/>
              </a:rPr>
              <a:t>*</a:t>
            </a:r>
            <a:r>
              <a:rPr lang="en-US" dirty="0">
                <a:solidFill>
                  <a:srgbClr val="000000"/>
                </a:solidFill>
                <a:cs typeface="Tahoma" pitchFamily="34" charset="0"/>
                <a:sym typeface="Symbol" pitchFamily="18" charset="2"/>
              </a:rPr>
              <a:t>(E)</a:t>
            </a:r>
          </a:p>
        </p:txBody>
      </p:sp>
      <p:sp>
        <p:nvSpPr>
          <p:cNvPr id="2059" name="Text Box 12"/>
          <p:cNvSpPr txBox="1">
            <a:spLocks noChangeArrowheads="1"/>
          </p:cNvSpPr>
          <p:nvPr/>
        </p:nvSpPr>
        <p:spPr bwMode="auto">
          <a:xfrm>
            <a:off x="7151688" y="6161088"/>
            <a:ext cx="1992312" cy="461962"/>
          </a:xfrm>
          <a:prstGeom prst="rect">
            <a:avLst/>
          </a:prstGeom>
          <a:noFill/>
          <a:ln w="9525">
            <a:noFill/>
            <a:miter lim="800000"/>
            <a:headEnd/>
            <a:tailEnd/>
          </a:ln>
        </p:spPr>
        <p:txBody>
          <a:bodyPr>
            <a:spAutoFit/>
          </a:bodyPr>
          <a:lstStyle/>
          <a:p>
            <a:pPr>
              <a:spcBef>
                <a:spcPct val="50000"/>
              </a:spcBef>
            </a:pPr>
            <a:r>
              <a:rPr lang="en-GB">
                <a:solidFill>
                  <a:srgbClr val="000000"/>
                </a:solidFill>
              </a:rPr>
              <a:t>logE </a:t>
            </a:r>
            <a:r>
              <a:rPr lang="en-GB" sz="1600">
                <a:solidFill>
                  <a:srgbClr val="000000"/>
                </a:solidFill>
                <a:latin typeface="Comic Sans MS" pitchFamily="66" charset="0"/>
              </a:rPr>
              <a:t>(lethargy)</a:t>
            </a:r>
          </a:p>
        </p:txBody>
      </p:sp>
      <p:sp>
        <p:nvSpPr>
          <p:cNvPr id="2060" name="Line 13"/>
          <p:cNvSpPr>
            <a:spLocks noChangeShapeType="1"/>
          </p:cNvSpPr>
          <p:nvPr/>
        </p:nvSpPr>
        <p:spPr bwMode="auto">
          <a:xfrm>
            <a:off x="3963988" y="6084888"/>
            <a:ext cx="0" cy="152400"/>
          </a:xfrm>
          <a:prstGeom prst="line">
            <a:avLst/>
          </a:prstGeom>
          <a:noFill/>
          <a:ln w="38100">
            <a:solidFill>
              <a:srgbClr val="000000"/>
            </a:solidFill>
            <a:round/>
            <a:headEnd/>
            <a:tailEnd/>
          </a:ln>
        </p:spPr>
        <p:txBody>
          <a:bodyPr/>
          <a:lstStyle/>
          <a:p>
            <a:endParaRPr lang="en-US"/>
          </a:p>
        </p:txBody>
      </p:sp>
      <p:sp>
        <p:nvSpPr>
          <p:cNvPr id="2061" name="Line 14"/>
          <p:cNvSpPr>
            <a:spLocks noChangeShapeType="1"/>
          </p:cNvSpPr>
          <p:nvPr/>
        </p:nvSpPr>
        <p:spPr bwMode="auto">
          <a:xfrm>
            <a:off x="5405438" y="6084888"/>
            <a:ext cx="0" cy="152400"/>
          </a:xfrm>
          <a:prstGeom prst="line">
            <a:avLst/>
          </a:prstGeom>
          <a:noFill/>
          <a:ln w="38100">
            <a:solidFill>
              <a:srgbClr val="000000"/>
            </a:solidFill>
            <a:round/>
            <a:headEnd/>
            <a:tailEnd/>
          </a:ln>
        </p:spPr>
        <p:txBody>
          <a:bodyPr/>
          <a:lstStyle/>
          <a:p>
            <a:endParaRPr lang="en-US"/>
          </a:p>
        </p:txBody>
      </p:sp>
      <p:sp>
        <p:nvSpPr>
          <p:cNvPr id="2062" name="Line 15"/>
          <p:cNvSpPr>
            <a:spLocks noChangeShapeType="1"/>
          </p:cNvSpPr>
          <p:nvPr/>
        </p:nvSpPr>
        <p:spPr bwMode="auto">
          <a:xfrm>
            <a:off x="6467475" y="6084888"/>
            <a:ext cx="0" cy="152400"/>
          </a:xfrm>
          <a:prstGeom prst="line">
            <a:avLst/>
          </a:prstGeom>
          <a:noFill/>
          <a:ln w="38100">
            <a:solidFill>
              <a:srgbClr val="000000"/>
            </a:solidFill>
            <a:round/>
            <a:headEnd/>
            <a:tailEnd/>
          </a:ln>
        </p:spPr>
        <p:txBody>
          <a:bodyPr/>
          <a:lstStyle/>
          <a:p>
            <a:endParaRPr lang="en-US"/>
          </a:p>
        </p:txBody>
      </p:sp>
      <p:sp>
        <p:nvSpPr>
          <p:cNvPr id="2063" name="Text Box 16"/>
          <p:cNvSpPr txBox="1">
            <a:spLocks noChangeArrowheads="1"/>
          </p:cNvSpPr>
          <p:nvPr/>
        </p:nvSpPr>
        <p:spPr bwMode="auto">
          <a:xfrm>
            <a:off x="3660775" y="6237288"/>
            <a:ext cx="606425" cy="366712"/>
          </a:xfrm>
          <a:prstGeom prst="rect">
            <a:avLst/>
          </a:prstGeom>
          <a:noFill/>
          <a:ln w="9525">
            <a:noFill/>
            <a:miter lim="800000"/>
            <a:headEnd/>
            <a:tailEnd/>
          </a:ln>
        </p:spPr>
        <p:txBody>
          <a:bodyPr>
            <a:spAutoFit/>
          </a:bodyPr>
          <a:lstStyle/>
          <a:p>
            <a:pPr>
              <a:spcBef>
                <a:spcPct val="50000"/>
              </a:spcBef>
            </a:pPr>
            <a:r>
              <a:rPr lang="en-GB" sz="1800">
                <a:solidFill>
                  <a:srgbClr val="000000"/>
                </a:solidFill>
              </a:rPr>
              <a:t>1eV</a:t>
            </a:r>
          </a:p>
        </p:txBody>
      </p:sp>
      <p:sp>
        <p:nvSpPr>
          <p:cNvPr id="2064" name="Text Box 17"/>
          <p:cNvSpPr txBox="1">
            <a:spLocks noChangeArrowheads="1"/>
          </p:cNvSpPr>
          <p:nvPr/>
        </p:nvSpPr>
        <p:spPr bwMode="auto">
          <a:xfrm>
            <a:off x="5102225" y="6237288"/>
            <a:ext cx="835025" cy="366712"/>
          </a:xfrm>
          <a:prstGeom prst="rect">
            <a:avLst/>
          </a:prstGeom>
          <a:noFill/>
          <a:ln w="9525">
            <a:noFill/>
            <a:miter lim="800000"/>
            <a:headEnd/>
            <a:tailEnd/>
          </a:ln>
        </p:spPr>
        <p:txBody>
          <a:bodyPr>
            <a:spAutoFit/>
          </a:bodyPr>
          <a:lstStyle/>
          <a:p>
            <a:pPr>
              <a:spcBef>
                <a:spcPct val="50000"/>
              </a:spcBef>
            </a:pPr>
            <a:r>
              <a:rPr lang="en-GB" sz="1800">
                <a:solidFill>
                  <a:srgbClr val="000000"/>
                </a:solidFill>
              </a:rPr>
              <a:t>1keV</a:t>
            </a:r>
          </a:p>
        </p:txBody>
      </p:sp>
      <p:sp>
        <p:nvSpPr>
          <p:cNvPr id="2065" name="Text Box 18"/>
          <p:cNvSpPr txBox="1">
            <a:spLocks noChangeArrowheads="1"/>
          </p:cNvSpPr>
          <p:nvPr/>
        </p:nvSpPr>
        <p:spPr bwMode="auto">
          <a:xfrm>
            <a:off x="6088063" y="6237288"/>
            <a:ext cx="758825" cy="366712"/>
          </a:xfrm>
          <a:prstGeom prst="rect">
            <a:avLst/>
          </a:prstGeom>
          <a:noFill/>
          <a:ln w="9525">
            <a:noFill/>
            <a:miter lim="800000"/>
            <a:headEnd/>
            <a:tailEnd/>
          </a:ln>
        </p:spPr>
        <p:txBody>
          <a:bodyPr>
            <a:spAutoFit/>
          </a:bodyPr>
          <a:lstStyle/>
          <a:p>
            <a:pPr>
              <a:spcBef>
                <a:spcPct val="50000"/>
              </a:spcBef>
            </a:pPr>
            <a:r>
              <a:rPr lang="en-GB" sz="1800">
                <a:solidFill>
                  <a:srgbClr val="000000"/>
                </a:solidFill>
              </a:rPr>
              <a:t>1MeV</a:t>
            </a:r>
          </a:p>
        </p:txBody>
      </p:sp>
      <p:sp>
        <p:nvSpPr>
          <p:cNvPr id="2066" name="Text Box 19"/>
          <p:cNvSpPr txBox="1">
            <a:spLocks noChangeArrowheads="1"/>
          </p:cNvSpPr>
          <p:nvPr/>
        </p:nvSpPr>
        <p:spPr bwMode="auto">
          <a:xfrm>
            <a:off x="4191000" y="5022850"/>
            <a:ext cx="2655888" cy="703263"/>
          </a:xfrm>
          <a:prstGeom prst="rect">
            <a:avLst/>
          </a:prstGeom>
          <a:noFill/>
          <a:ln w="9525">
            <a:noFill/>
            <a:miter lim="800000"/>
            <a:headEnd/>
            <a:tailEnd/>
          </a:ln>
        </p:spPr>
        <p:txBody>
          <a:bodyPr>
            <a:spAutoFit/>
          </a:bodyPr>
          <a:lstStyle/>
          <a:p>
            <a:pPr>
              <a:spcBef>
                <a:spcPct val="50000"/>
              </a:spcBef>
            </a:pPr>
            <a:r>
              <a:rPr lang="en-GB" sz="1600">
                <a:solidFill>
                  <a:srgbClr val="FF3300"/>
                </a:solidFill>
                <a:latin typeface="Comic Sans MS" pitchFamily="66" charset="0"/>
              </a:rPr>
              <a:t>Isolethargic distribution</a:t>
            </a:r>
          </a:p>
          <a:p>
            <a:pPr>
              <a:spcBef>
                <a:spcPct val="50000"/>
              </a:spcBef>
            </a:pPr>
            <a:endParaRPr lang="en-GB" sz="1600">
              <a:solidFill>
                <a:srgbClr val="FF3300"/>
              </a:solidFill>
              <a:latin typeface="Comic Sans MS" pitchFamily="66" charset="0"/>
            </a:endParaRPr>
          </a:p>
        </p:txBody>
      </p:sp>
      <p:sp>
        <p:nvSpPr>
          <p:cNvPr id="2067" name="Text Box 23"/>
          <p:cNvSpPr txBox="1">
            <a:spLocks noChangeArrowheads="1"/>
          </p:cNvSpPr>
          <p:nvPr/>
        </p:nvSpPr>
        <p:spPr bwMode="auto">
          <a:xfrm>
            <a:off x="3660775" y="3732213"/>
            <a:ext cx="3263900" cy="457200"/>
          </a:xfrm>
          <a:prstGeom prst="rect">
            <a:avLst/>
          </a:prstGeom>
          <a:noFill/>
          <a:ln w="9525">
            <a:noFill/>
            <a:miter lim="800000"/>
            <a:headEnd/>
            <a:tailEnd/>
          </a:ln>
        </p:spPr>
        <p:txBody>
          <a:bodyPr>
            <a:spAutoFit/>
          </a:bodyPr>
          <a:lstStyle/>
          <a:p>
            <a:pPr>
              <a:spcBef>
                <a:spcPct val="50000"/>
              </a:spcBef>
            </a:pPr>
            <a:endParaRPr lang="en-GB"/>
          </a:p>
        </p:txBody>
      </p:sp>
      <p:sp>
        <p:nvSpPr>
          <p:cNvPr id="2068" name="Text Box 24"/>
          <p:cNvSpPr txBox="1">
            <a:spLocks noChangeArrowheads="1"/>
          </p:cNvSpPr>
          <p:nvPr/>
        </p:nvSpPr>
        <p:spPr bwMode="auto">
          <a:xfrm>
            <a:off x="2066925" y="5478463"/>
            <a:ext cx="3338513" cy="611187"/>
          </a:xfrm>
          <a:prstGeom prst="rect">
            <a:avLst/>
          </a:prstGeom>
          <a:noFill/>
          <a:ln w="9525">
            <a:noFill/>
            <a:miter lim="800000"/>
            <a:headEnd/>
            <a:tailEnd/>
          </a:ln>
        </p:spPr>
        <p:txBody>
          <a:bodyPr>
            <a:spAutoFit/>
          </a:bodyPr>
          <a:lstStyle/>
          <a:p>
            <a:pPr>
              <a:spcBef>
                <a:spcPct val="50000"/>
              </a:spcBef>
            </a:pPr>
            <a:r>
              <a:rPr lang="en-GB" sz="1600">
                <a:solidFill>
                  <a:srgbClr val="FF3300"/>
                </a:solidFill>
                <a:latin typeface="Comic Sans MS" pitchFamily="66" charset="0"/>
              </a:rPr>
              <a:t>Maxwell-distribution</a:t>
            </a:r>
          </a:p>
          <a:p>
            <a:pPr>
              <a:spcBef>
                <a:spcPct val="50000"/>
              </a:spcBef>
            </a:pPr>
            <a:r>
              <a:rPr lang="en-GB" sz="1200">
                <a:solidFill>
                  <a:srgbClr val="FF3300"/>
                </a:solidFill>
                <a:latin typeface="Comic Sans MS" pitchFamily="66" charset="0"/>
              </a:rPr>
              <a:t>displayed in lethargy plot</a:t>
            </a:r>
          </a:p>
        </p:txBody>
      </p:sp>
      <p:sp>
        <p:nvSpPr>
          <p:cNvPr id="2069" name="Line 28"/>
          <p:cNvSpPr>
            <a:spLocks noChangeShapeType="1"/>
          </p:cNvSpPr>
          <p:nvPr/>
        </p:nvSpPr>
        <p:spPr bwMode="auto">
          <a:xfrm>
            <a:off x="4040188" y="3352800"/>
            <a:ext cx="0" cy="2732088"/>
          </a:xfrm>
          <a:prstGeom prst="line">
            <a:avLst/>
          </a:prstGeom>
          <a:noFill/>
          <a:ln w="9525">
            <a:solidFill>
              <a:srgbClr val="FF0000"/>
            </a:solidFill>
            <a:prstDash val="dash"/>
            <a:round/>
            <a:headEnd/>
            <a:tailEnd/>
          </a:ln>
        </p:spPr>
        <p:txBody>
          <a:bodyPr/>
          <a:lstStyle/>
          <a:p>
            <a:endParaRPr lang="en-US"/>
          </a:p>
        </p:txBody>
      </p:sp>
      <p:sp>
        <p:nvSpPr>
          <p:cNvPr id="2070" name="Line 29"/>
          <p:cNvSpPr>
            <a:spLocks noChangeShapeType="1"/>
          </p:cNvSpPr>
          <p:nvPr/>
        </p:nvSpPr>
        <p:spPr bwMode="auto">
          <a:xfrm>
            <a:off x="3128963" y="6084888"/>
            <a:ext cx="0" cy="150812"/>
          </a:xfrm>
          <a:prstGeom prst="line">
            <a:avLst/>
          </a:prstGeom>
          <a:noFill/>
          <a:ln w="38100">
            <a:solidFill>
              <a:srgbClr val="000000"/>
            </a:solidFill>
            <a:round/>
            <a:headEnd/>
            <a:tailEnd/>
          </a:ln>
        </p:spPr>
        <p:txBody>
          <a:bodyPr/>
          <a:lstStyle/>
          <a:p>
            <a:endParaRPr lang="en-US"/>
          </a:p>
        </p:txBody>
      </p:sp>
      <p:sp>
        <p:nvSpPr>
          <p:cNvPr id="2071" name="Text Box 30"/>
          <p:cNvSpPr txBox="1">
            <a:spLocks noChangeArrowheads="1"/>
          </p:cNvSpPr>
          <p:nvPr/>
        </p:nvSpPr>
        <p:spPr bwMode="auto">
          <a:xfrm>
            <a:off x="2825750" y="6237288"/>
            <a:ext cx="606425" cy="366712"/>
          </a:xfrm>
          <a:prstGeom prst="rect">
            <a:avLst/>
          </a:prstGeom>
          <a:noFill/>
          <a:ln w="9525">
            <a:noFill/>
            <a:miter lim="800000"/>
            <a:headEnd/>
            <a:tailEnd/>
          </a:ln>
        </p:spPr>
        <p:txBody>
          <a:bodyPr>
            <a:spAutoFit/>
          </a:bodyPr>
          <a:lstStyle/>
          <a:p>
            <a:pPr>
              <a:spcBef>
                <a:spcPct val="50000"/>
              </a:spcBef>
            </a:pPr>
            <a:r>
              <a:rPr lang="en-GB" sz="1800">
                <a:solidFill>
                  <a:srgbClr val="000000"/>
                </a:solidFill>
              </a:rPr>
              <a:t>E</a:t>
            </a:r>
            <a:r>
              <a:rPr lang="en-GB" sz="1800" baseline="-25000">
                <a:solidFill>
                  <a:srgbClr val="000000"/>
                </a:solidFill>
              </a:rPr>
              <a:t>th</a:t>
            </a:r>
          </a:p>
        </p:txBody>
      </p:sp>
      <p:sp>
        <p:nvSpPr>
          <p:cNvPr id="2072" name="Line 32"/>
          <p:cNvSpPr>
            <a:spLocks noChangeShapeType="1"/>
          </p:cNvSpPr>
          <p:nvPr/>
        </p:nvSpPr>
        <p:spPr bwMode="auto">
          <a:xfrm flipV="1">
            <a:off x="1536700" y="4491038"/>
            <a:ext cx="909638" cy="758825"/>
          </a:xfrm>
          <a:prstGeom prst="line">
            <a:avLst/>
          </a:prstGeom>
          <a:noFill/>
          <a:ln w="28575">
            <a:solidFill>
              <a:srgbClr val="000000"/>
            </a:solidFill>
            <a:round/>
            <a:headEnd/>
            <a:tailEnd type="triangle" w="med" len="med"/>
          </a:ln>
        </p:spPr>
        <p:txBody>
          <a:bodyPr/>
          <a:lstStyle/>
          <a:p>
            <a:endParaRPr lang="en-US"/>
          </a:p>
        </p:txBody>
      </p:sp>
      <p:sp>
        <p:nvSpPr>
          <p:cNvPr id="2073" name="Text Box 34"/>
          <p:cNvSpPr txBox="1">
            <a:spLocks noChangeArrowheads="1"/>
          </p:cNvSpPr>
          <p:nvPr/>
        </p:nvSpPr>
        <p:spPr bwMode="auto">
          <a:xfrm>
            <a:off x="76200" y="5175250"/>
            <a:ext cx="7531100" cy="1104900"/>
          </a:xfrm>
          <a:prstGeom prst="rect">
            <a:avLst/>
          </a:prstGeom>
          <a:noFill/>
          <a:ln w="9525">
            <a:noFill/>
            <a:miter lim="800000"/>
            <a:headEnd/>
            <a:tailEnd/>
          </a:ln>
        </p:spPr>
        <p:txBody>
          <a:bodyPr>
            <a:spAutoFit/>
          </a:bodyPr>
          <a:lstStyle/>
          <a:p>
            <a:pPr>
              <a:lnSpc>
                <a:spcPct val="80000"/>
              </a:lnSpc>
              <a:spcBef>
                <a:spcPct val="50000"/>
              </a:spcBef>
            </a:pPr>
            <a:r>
              <a:rPr lang="en-GB" sz="1400">
                <a:solidFill>
                  <a:srgbClr val="000000"/>
                </a:solidFill>
                <a:latin typeface="Comic Sans MS" pitchFamily="66" charset="0"/>
              </a:rPr>
              <a:t>Shape determined</a:t>
            </a:r>
          </a:p>
          <a:p>
            <a:pPr>
              <a:lnSpc>
                <a:spcPct val="80000"/>
              </a:lnSpc>
              <a:spcBef>
                <a:spcPct val="50000"/>
              </a:spcBef>
            </a:pPr>
            <a:r>
              <a:rPr lang="en-GB" sz="1400">
                <a:solidFill>
                  <a:srgbClr val="000000"/>
                </a:solidFill>
                <a:latin typeface="Comic Sans MS" pitchFamily="66" charset="0"/>
              </a:rPr>
              <a:t>by thermal motion</a:t>
            </a:r>
          </a:p>
          <a:p>
            <a:pPr>
              <a:lnSpc>
                <a:spcPct val="80000"/>
              </a:lnSpc>
              <a:spcBef>
                <a:spcPct val="50000"/>
              </a:spcBef>
            </a:pPr>
            <a:r>
              <a:rPr lang="en-GB" sz="1400">
                <a:solidFill>
                  <a:srgbClr val="000000"/>
                </a:solidFill>
                <a:latin typeface="Comic Sans MS" pitchFamily="66" charset="0"/>
              </a:rPr>
              <a:t>of nuclei (depends on</a:t>
            </a:r>
          </a:p>
          <a:p>
            <a:pPr>
              <a:lnSpc>
                <a:spcPct val="80000"/>
              </a:lnSpc>
              <a:spcBef>
                <a:spcPct val="50000"/>
              </a:spcBef>
            </a:pPr>
            <a:r>
              <a:rPr lang="en-GB" sz="1400">
                <a:solidFill>
                  <a:srgbClr val="000000"/>
                </a:solidFill>
                <a:latin typeface="Comic Sans MS" pitchFamily="66" charset="0"/>
              </a:rPr>
              <a:t>temperature)</a:t>
            </a:r>
          </a:p>
        </p:txBody>
      </p:sp>
      <p:sp>
        <p:nvSpPr>
          <p:cNvPr id="2074" name="Line 35"/>
          <p:cNvSpPr>
            <a:spLocks noChangeShapeType="1"/>
          </p:cNvSpPr>
          <p:nvPr/>
        </p:nvSpPr>
        <p:spPr bwMode="auto">
          <a:xfrm>
            <a:off x="5710238" y="2746375"/>
            <a:ext cx="228600" cy="2579688"/>
          </a:xfrm>
          <a:prstGeom prst="line">
            <a:avLst/>
          </a:prstGeom>
          <a:noFill/>
          <a:ln w="28575">
            <a:solidFill>
              <a:srgbClr val="000000"/>
            </a:solidFill>
            <a:round/>
            <a:headEnd/>
            <a:tailEnd type="triangle" w="med" len="med"/>
          </a:ln>
        </p:spPr>
        <p:txBody>
          <a:bodyPr/>
          <a:lstStyle/>
          <a:p>
            <a:endParaRPr lang="en-US"/>
          </a:p>
        </p:txBody>
      </p:sp>
      <p:sp>
        <p:nvSpPr>
          <p:cNvPr id="2075" name="TextBox 28"/>
          <p:cNvSpPr txBox="1">
            <a:spLocks noChangeArrowheads="1"/>
          </p:cNvSpPr>
          <p:nvPr/>
        </p:nvSpPr>
        <p:spPr bwMode="auto">
          <a:xfrm>
            <a:off x="5407025" y="2290763"/>
            <a:ext cx="2732088" cy="369887"/>
          </a:xfrm>
          <a:prstGeom prst="rect">
            <a:avLst/>
          </a:prstGeom>
          <a:noFill/>
          <a:ln w="9525">
            <a:noFill/>
            <a:miter lim="800000"/>
            <a:headEnd/>
            <a:tailEnd/>
          </a:ln>
        </p:spPr>
        <p:txBody>
          <a:bodyPr>
            <a:spAutoFit/>
          </a:bodyPr>
          <a:lstStyle/>
          <a:p>
            <a:r>
              <a:rPr lang="en-US" sz="1800"/>
              <a:t>(</a:t>
            </a:r>
          </a:p>
        </p:txBody>
      </p:sp>
      <p:graphicFrame>
        <p:nvGraphicFramePr>
          <p:cNvPr id="2051" name="Object 30"/>
          <p:cNvGraphicFramePr>
            <a:graphicFrameLocks noChangeAspect="1"/>
          </p:cNvGraphicFramePr>
          <p:nvPr/>
        </p:nvGraphicFramePr>
        <p:xfrm>
          <a:off x="5559425" y="2171700"/>
          <a:ext cx="288925" cy="639763"/>
        </p:xfrm>
        <a:graphic>
          <a:graphicData uri="http://schemas.openxmlformats.org/presentationml/2006/ole">
            <mc:AlternateContent xmlns:mc="http://schemas.openxmlformats.org/markup-compatibility/2006">
              <mc:Choice xmlns:v="urn:schemas-microsoft-com:vml" Requires="v">
                <p:oleObj spid="_x0000_s2053" name="Equation" r:id="rId5" imgW="177480" imgH="393480" progId="Equation.3">
                  <p:embed/>
                </p:oleObj>
              </mc:Choice>
              <mc:Fallback>
                <p:oleObj name="Equation" r:id="rId5" imgW="177480" imgH="393480" progId="Equation.3">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9425" y="2171700"/>
                        <a:ext cx="288925"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6" name="TextBox 31"/>
          <p:cNvSpPr txBox="1">
            <a:spLocks noChangeArrowheads="1"/>
          </p:cNvSpPr>
          <p:nvPr/>
        </p:nvSpPr>
        <p:spPr bwMode="auto">
          <a:xfrm>
            <a:off x="5730875" y="2300288"/>
            <a:ext cx="2732088" cy="369887"/>
          </a:xfrm>
          <a:prstGeom prst="rect">
            <a:avLst/>
          </a:prstGeom>
          <a:noFill/>
          <a:ln w="9525">
            <a:noFill/>
            <a:miter lim="800000"/>
            <a:headEnd/>
            <a:tailEnd/>
          </a:ln>
        </p:spPr>
        <p:txBody>
          <a:bodyPr>
            <a:spAutoFit/>
          </a:bodyPr>
          <a:lstStyle/>
          <a:p>
            <a:r>
              <a:rPr lang="en-US" sz="1800"/>
              <a:t> spectrum)</a:t>
            </a:r>
          </a:p>
        </p:txBody>
      </p:sp>
      <p:sp>
        <p:nvSpPr>
          <p:cNvPr id="2077" name="TextBox 32"/>
          <p:cNvSpPr txBox="1">
            <a:spLocks noChangeArrowheads="1"/>
          </p:cNvSpPr>
          <p:nvPr/>
        </p:nvSpPr>
        <p:spPr bwMode="auto">
          <a:xfrm>
            <a:off x="717550" y="2822575"/>
            <a:ext cx="7893050" cy="368300"/>
          </a:xfrm>
          <a:prstGeom prst="rect">
            <a:avLst/>
          </a:prstGeom>
          <a:noFill/>
          <a:ln w="9525">
            <a:noFill/>
            <a:miter lim="800000"/>
            <a:headEnd/>
            <a:tailEnd/>
          </a:ln>
        </p:spPr>
        <p:txBody>
          <a:bodyPr>
            <a:spAutoFit/>
          </a:bodyPr>
          <a:lstStyle/>
          <a:p>
            <a:pPr>
              <a:buClr>
                <a:srgbClr val="3366FF"/>
              </a:buClr>
              <a:buSzPct val="200000"/>
              <a:buFont typeface="Arial" charset="0"/>
              <a:buChar char="•"/>
            </a:pPr>
            <a:r>
              <a:rPr lang="en-US" sz="1800" dirty="0"/>
              <a:t>  </a:t>
            </a:r>
            <a:r>
              <a:rPr lang="en-US" sz="1800" dirty="0">
                <a:latin typeface="Comic Sans MS" pitchFamily="66" charset="0"/>
              </a:rPr>
              <a:t>In any case, the error is small if the group width is small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_fluka">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Theme_fluka</Template>
  <TotalTime>6218</TotalTime>
  <Words>3873</Words>
  <Application>Microsoft Office PowerPoint</Application>
  <PresentationFormat>On-screen Show (4:3)</PresentationFormat>
  <Paragraphs>348</Paragraphs>
  <Slides>39</Slides>
  <Notes>13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2" baseType="lpstr">
      <vt:lpstr>Theme_fluka</vt:lpstr>
      <vt:lpstr>Equation</vt:lpstr>
      <vt:lpstr>Worksheet</vt:lpstr>
      <vt:lpstr>PowerPoint Presentation</vt:lpstr>
      <vt:lpstr>Introduction</vt:lpstr>
      <vt:lpstr>Typical neutron cross section</vt:lpstr>
      <vt:lpstr>Evaluated Nuclear Data Files</vt:lpstr>
      <vt:lpstr>Group Transport Technique</vt:lpstr>
      <vt:lpstr>Angular distribution [1/2]</vt:lpstr>
      <vt:lpstr>Angular distribution [2/2]</vt:lpstr>
      <vt:lpstr>Group wise treatment</vt:lpstr>
      <vt:lpstr>Fluence</vt:lpstr>
      <vt:lpstr>Self shielding</vt:lpstr>
      <vt:lpstr>The FLUKA Low Energy Neutron Library [1/3]</vt:lpstr>
      <vt:lpstr>The FLUKA Low Energy Neutron library [2/3]</vt:lpstr>
      <vt:lpstr>The FLUKA Low Energy Neutron library [3/3]</vt:lpstr>
      <vt:lpstr>Gamma generation</vt:lpstr>
      <vt:lpstr>Energy deposition</vt:lpstr>
      <vt:lpstr>Secondary and Fission Neutrons</vt:lpstr>
      <vt:lpstr>Charged particle generation</vt:lpstr>
      <vt:lpstr>Residual nuclei production</vt:lpstr>
      <vt:lpstr>PowerPoint Presentation</vt:lpstr>
      <vt:lpstr>Available Materials</vt:lpstr>
      <vt:lpstr>Using the Low Energy Neutron Library</vt:lpstr>
      <vt:lpstr>Input Cards: LOW-NEUT [1/4]</vt:lpstr>
      <vt:lpstr>Input Cards: LOW-NEUT [2/4]</vt:lpstr>
      <vt:lpstr>Input Cards: LOW-NEUT [3/4]</vt:lpstr>
      <vt:lpstr>Input Cards: LOW-NEUT [4/4]</vt:lpstr>
      <vt:lpstr>Input Cards: LOW-MAT [1/3]</vt:lpstr>
      <vt:lpstr>Input Cards: LOW-MAT [2/3]</vt:lpstr>
      <vt:lpstr>Input Cards: LOW-MAT [3/3]</vt:lpstr>
      <vt:lpstr>Example: compound at 87K</vt:lpstr>
      <vt:lpstr>Input Cards: LOW-BIAS [1/2]</vt:lpstr>
      <vt:lpstr>Input Cards: LOW-BIAS [2/2]</vt:lpstr>
      <vt:lpstr>Transport cut-offs</vt:lpstr>
      <vt:lpstr>Self-shielding [1/3]</vt:lpstr>
      <vt:lpstr>Self-shielding [2/3]</vt:lpstr>
      <vt:lpstr>Self-shielding [3/3]</vt:lpstr>
      <vt:lpstr>Artifacts of discrete angular distribution</vt:lpstr>
      <vt:lpstr>Materials with molecular binding</vt:lpstr>
      <vt:lpstr>Advanced low energy neutron features:</vt:lpstr>
      <vt:lpstr>Summary</vt:lpstr>
    </vt:vector>
  </TitlesOfParts>
  <Company>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 for new calculations</dc:title>
  <dc:creator>theis</dc:creator>
  <cp:lastModifiedBy>Francesco</cp:lastModifiedBy>
  <cp:revision>395</cp:revision>
  <dcterms:created xsi:type="dcterms:W3CDTF">2006-01-25T09:21:21Z</dcterms:created>
  <dcterms:modified xsi:type="dcterms:W3CDTF">2012-05-02T14:41:27Z</dcterms:modified>
</cp:coreProperties>
</file>