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48"/>
  </p:notesMasterIdLst>
  <p:handoutMasterIdLst>
    <p:handoutMasterId r:id="rId49"/>
  </p:handoutMasterIdLst>
  <p:sldIdLst>
    <p:sldId id="895" r:id="rId3"/>
    <p:sldId id="941" r:id="rId4"/>
    <p:sldId id="942" r:id="rId5"/>
    <p:sldId id="908" r:id="rId6"/>
    <p:sldId id="905" r:id="rId7"/>
    <p:sldId id="946" r:id="rId8"/>
    <p:sldId id="909" r:id="rId9"/>
    <p:sldId id="910" r:id="rId10"/>
    <p:sldId id="947" r:id="rId11"/>
    <p:sldId id="911" r:id="rId12"/>
    <p:sldId id="948" r:id="rId13"/>
    <p:sldId id="949" r:id="rId14"/>
    <p:sldId id="912" r:id="rId15"/>
    <p:sldId id="913" r:id="rId16"/>
    <p:sldId id="916" r:id="rId17"/>
    <p:sldId id="932" r:id="rId18"/>
    <p:sldId id="914" r:id="rId19"/>
    <p:sldId id="938" r:id="rId20"/>
    <p:sldId id="917" r:id="rId21"/>
    <p:sldId id="918" r:id="rId22"/>
    <p:sldId id="928" r:id="rId23"/>
    <p:sldId id="951" r:id="rId24"/>
    <p:sldId id="930" r:id="rId25"/>
    <p:sldId id="952" r:id="rId26"/>
    <p:sldId id="953" r:id="rId27"/>
    <p:sldId id="954" r:id="rId28"/>
    <p:sldId id="955" r:id="rId29"/>
    <p:sldId id="919" r:id="rId30"/>
    <p:sldId id="956" r:id="rId31"/>
    <p:sldId id="957" r:id="rId32"/>
    <p:sldId id="958" r:id="rId33"/>
    <p:sldId id="943" r:id="rId34"/>
    <p:sldId id="934" r:id="rId35"/>
    <p:sldId id="935" r:id="rId36"/>
    <p:sldId id="920" r:id="rId37"/>
    <p:sldId id="921" r:id="rId38"/>
    <p:sldId id="922" r:id="rId39"/>
    <p:sldId id="923" r:id="rId40"/>
    <p:sldId id="936" r:id="rId41"/>
    <p:sldId id="924" r:id="rId42"/>
    <p:sldId id="939" r:id="rId43"/>
    <p:sldId id="940" r:id="rId44"/>
    <p:sldId id="944" r:id="rId45"/>
    <p:sldId id="950" r:id="rId46"/>
    <p:sldId id="926" r:id="rId47"/>
  </p:sldIdLst>
  <p:sldSz cx="9144000" cy="6858000" type="overhead"/>
  <p:notesSz cx="6731000" cy="985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2954"/>
    <a:srgbClr val="FFFF00"/>
    <a:srgbClr val="73ED05"/>
    <a:srgbClr val="009900"/>
    <a:srgbClr val="CC0000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2" autoAdjust="0"/>
    <p:restoredTop sz="92435" autoAdjust="0"/>
  </p:normalViewPr>
  <p:slideViewPr>
    <p:cSldViewPr>
      <p:cViewPr>
        <p:scale>
          <a:sx n="76" d="100"/>
          <a:sy n="76" d="100"/>
        </p:scale>
        <p:origin x="-92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notesViewPr>
    <p:cSldViewPr>
      <p:cViewPr varScale="1">
        <p:scale>
          <a:sx n="49" d="100"/>
          <a:sy n="49" d="100"/>
        </p:scale>
        <p:origin x="-2712" y="-114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5" Type="http://schemas.openxmlformats.org/officeDocument/2006/relationships/image" Target="../media/image65.e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2910AB13-9B9A-4633-8540-6EBF79D38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57238"/>
            <a:ext cx="4949825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0ABBC250-47B2-4E9E-B777-22C022274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71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80612-3E57-4C0B-94B9-5CC697A79F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2E672-771C-45AF-BC76-AC4E096117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1B413-6C45-49C0-921E-0A2BF9D5520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1C2EB-61BC-4051-AE1F-AE10E8AD3C1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50906-B9E6-4351-A74E-D697425735F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D63DC-3A6E-4BBF-9A8C-E3B1B3EA401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7E2F7-4608-46E1-BE63-D014F42CF5C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1C766-0916-4D1F-ADB6-0F83FDC2532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71E4D-6D68-45B6-AD29-CBDBC133B7A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405CF-4EE3-4050-9131-431DAD415FFF}" type="slidenum">
              <a:rPr lang="en-US"/>
              <a:pPr/>
              <a:t>32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A80CB-1563-43DC-A5E7-51E0D3F434C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8C0F1-BC74-4C56-9235-455ED6C466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FE591-57F2-4FEC-8B86-8262780221D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A0DC8-FCDC-490C-8E3C-8F9E2075A89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4AE6-4BC6-497C-90A9-14AA52B6D46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17674-2A28-4846-93BF-E416F951251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5F5D0-139A-439B-AEF8-A9E75D41C86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497D9-F0F1-4C35-991B-E8DA20E196B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0C058-F0D0-4624-927C-BACB96E2B36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46218-BC03-44F9-AE2B-70A2F7DD3F9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F9FE05C1-902B-4C15-888B-556DA21F1654}" type="slidenum">
              <a:rPr lang="en-US" sz="1200" b="0">
                <a:latin typeface="Tahoma" pitchFamily="34" charset="0"/>
              </a:rPr>
              <a:pPr algn="r" defTabSz="909638"/>
              <a:t>42</a:t>
            </a:fld>
            <a:endParaRPr lang="en-US" sz="1200" b="0">
              <a:latin typeface="Tahoma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9A735-8E07-492E-B20F-7FBA41CA1C3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9D505-95E9-4A43-9E3D-FB963D95009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72C46-30D0-4C85-8084-E63A72DA0B3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D0A85-6C53-46F3-9B1C-C5DA8A4A749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A6A2F-9A0B-4E33-87EF-857445717C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467D2-FC6D-4D92-BC4D-5F668357F3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A71D0-4A92-4136-87EC-DC47ECB6FC1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AB05-C890-46FA-80AC-CF4B4D977FF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70603-4F30-4633-9C22-D762DEF062E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55650"/>
            <a:ext cx="4951412" cy="3713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7413"/>
            <a:ext cx="4941887" cy="43942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248400"/>
            <a:ext cx="32400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8th Fluka Course, Paris Sept.29-Oct.3, 2008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1BEF66F-C453-4645-B4F3-6AEB6F6BF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EDA4-A350-40D0-BC92-F3429122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E384-4C27-4963-9728-216E8E99E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E57C-1BBB-48DD-93BD-C6609E8B4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DA5DA-2C2A-4430-957E-1D145FBC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0FCF-AF77-42BE-8C93-B2D0D8354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FAF9-CAAC-4DED-A77D-EBD0F486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F87B-9143-4525-88D2-BA4945882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2368-DA5F-4BCA-B4EE-BD617C174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C40D-4237-4500-9B55-33BA882B7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DB17C-256C-4EC6-A246-BDEC1DA30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B434-3593-4EFF-8D2E-4B4458CA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34DC-76A1-40B8-986A-3620866A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6E5D-510E-4C78-8B7E-7CACD6814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868D-6863-4194-AC11-46FDC76F3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0187-BF3F-4FAF-BF77-E51E04C8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80D0-E6E8-4969-8CCF-B2D108D28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AB79-876E-4F58-9F24-BDAC51D22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B696-27D7-4A54-8898-CBC2ADA17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04EF-E0E9-4CC7-85E4-CF95C74C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F59FE-4E78-4A21-AB04-3EE3F3D92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AA88-BA8C-4B58-9370-5CBF14CFC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2EB4-7412-4A6F-B867-917EFA48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24D1-0AEB-491D-A6E5-C074F68E7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logo3000x2000ligh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188" y="2060575"/>
            <a:ext cx="8208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2564DDC2-ACC3-4680-93DB-194FA7D6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5334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37288"/>
            <a:ext cx="3384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CF325A-0F9A-4370-9A71-5B1015E13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7" descr="fluka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304800"/>
            <a:ext cx="27511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65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4.w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48735" y="4586351"/>
            <a:ext cx="576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 dirty="0"/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0" dirty="0" smtClean="0">
                <a:latin typeface="Tahoma" pitchFamily="34" charset="0"/>
                <a:cs typeface="Tahoma" pitchFamily="34" charset="0"/>
              </a:rPr>
              <a:t>FLUKA Beginner’s Course</a:t>
            </a:r>
            <a:endParaRPr lang="en-US" sz="20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7584" y="1822222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4000" b="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Hadronic</a:t>
            </a:r>
            <a:r>
              <a:rPr lang="en-US" sz="4000" b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Interactions</a:t>
            </a:r>
            <a:endParaRPr lang="en-US" sz="4000" b="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EB6EC0-CA17-4184-841A-EC9F5EA2874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Hadron-hadron collisions: chain examples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69813" y="4672607"/>
            <a:ext cx="37734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Leading two-chain diagram in DPM</a:t>
            </a:r>
          </a:p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for 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p-p scattering</a:t>
            </a:r>
          </a:p>
          <a:p>
            <a:pPr algn="l" eaLnBrk="1" hangingPunct="1"/>
            <a:endParaRPr lang="en-US" sz="1400" dirty="0">
              <a:solidFill>
                <a:srgbClr val="40458C"/>
              </a:solidFill>
              <a:cs typeface="Tahoma" pitchFamily="34" charset="0"/>
            </a:endParaRPr>
          </a:p>
          <a:p>
            <a:pPr algn="l" eaLnBrk="1" hangingPunct="1"/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The color (</a:t>
            </a:r>
            <a:r>
              <a:rPr lang="en-US" sz="1400" b="0" dirty="0">
                <a:solidFill>
                  <a:srgbClr val="CC0000"/>
                </a:solidFill>
                <a:cs typeface="Tahoma" pitchFamily="34" charset="0"/>
              </a:rPr>
              <a:t>red,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cs typeface="Tahoma" pitchFamily="34" charset="0"/>
              </a:rPr>
              <a:t>blue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, and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green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) and quark combination shown in the figure is just one of the allowed possibilities</a:t>
            </a:r>
          </a:p>
        </p:txBody>
      </p:sp>
      <p:pic>
        <p:nvPicPr>
          <p:cNvPr id="22" name="Picture 5" descr="ppchain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r="9192" b="6944"/>
          <a:stretch>
            <a:fillRect/>
          </a:stretch>
        </p:blipFill>
        <p:spPr bwMode="auto">
          <a:xfrm>
            <a:off x="501525" y="1003895"/>
            <a:ext cx="40322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pbarpchain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 r="11057" b="6439"/>
          <a:stretch>
            <a:fillRect/>
          </a:stretch>
        </p:blipFill>
        <p:spPr bwMode="auto">
          <a:xfrm>
            <a:off x="4790950" y="1035645"/>
            <a:ext cx="3960813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192588" y="4647207"/>
            <a:ext cx="37719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Leading two-chain diagram in DPM</a:t>
            </a:r>
          </a:p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for </a:t>
            </a:r>
            <a:r>
              <a:rPr lang="en-US" sz="1600" dirty="0" err="1">
                <a:solidFill>
                  <a:srgbClr val="40458C"/>
                </a:solidFill>
                <a:cs typeface="Tahoma" pitchFamily="34" charset="0"/>
              </a:rPr>
              <a:t>pbar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-p scattering</a:t>
            </a:r>
          </a:p>
          <a:p>
            <a:pPr algn="l" eaLnBrk="1" hangingPunct="1"/>
            <a:endParaRPr lang="en-US" sz="1400" b="0" dirty="0">
              <a:solidFill>
                <a:srgbClr val="40458C"/>
              </a:solidFill>
              <a:cs typeface="Tahoma" pitchFamily="34" charset="0"/>
            </a:endParaRPr>
          </a:p>
          <a:p>
            <a:pPr algn="l" eaLnBrk="1" hangingPunct="1"/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The color (</a:t>
            </a:r>
            <a:r>
              <a:rPr lang="en-US" sz="1400" b="0" dirty="0">
                <a:solidFill>
                  <a:srgbClr val="CC0000"/>
                </a:solidFill>
                <a:cs typeface="Tahoma" pitchFamily="34" charset="0"/>
              </a:rPr>
              <a:t>red,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 err="1">
                <a:solidFill>
                  <a:srgbClr val="FF66CC"/>
                </a:solidFill>
                <a:cs typeface="Tahoma" pitchFamily="34" charset="0"/>
              </a:rPr>
              <a:t>antired</a:t>
            </a:r>
            <a:r>
              <a:rPr lang="en-US" sz="1400" b="0" dirty="0">
                <a:solidFill>
                  <a:srgbClr val="FF66CC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cs typeface="Tahoma" pitchFamily="34" charset="0"/>
              </a:rPr>
              <a:t>blue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, </a:t>
            </a:r>
            <a:r>
              <a:rPr lang="en-US" sz="1400" b="0" dirty="0" err="1">
                <a:solidFill>
                  <a:srgbClr val="FFCC00"/>
                </a:solidFill>
                <a:cs typeface="Tahoma" pitchFamily="34" charset="0"/>
              </a:rPr>
              <a:t>antiblue</a:t>
            </a:r>
            <a:r>
              <a:rPr lang="en-US" sz="1400" b="0" dirty="0">
                <a:solidFill>
                  <a:srgbClr val="FFCC00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green, 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and </a:t>
            </a:r>
            <a:r>
              <a:rPr lang="en-US" sz="1400" b="0" dirty="0" err="1">
                <a:solidFill>
                  <a:srgbClr val="33CCFF"/>
                </a:solidFill>
                <a:cs typeface="Tahoma" pitchFamily="34" charset="0"/>
              </a:rPr>
              <a:t>antigreen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) and quark combination shown in the figure is just one of the allowed possibilities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30113" y="2627435"/>
            <a:ext cx="1781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0" i="1" dirty="0">
                <a:solidFill>
                  <a:srgbClr val="262954"/>
                </a:solidFill>
                <a:cs typeface="Tahoma" pitchFamily="34" charset="0"/>
              </a:rPr>
              <a:t>momentum fraction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 flipV="1">
            <a:off x="1071438" y="2170235"/>
            <a:ext cx="95250" cy="45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1087313" y="2976685"/>
            <a:ext cx="69850" cy="496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DB696-27D7-4A54-8898-CBC2ADA17C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Hadron-hadron collisions: chain examples</a:t>
            </a:r>
          </a:p>
        </p:txBody>
      </p:sp>
      <p:pic>
        <p:nvPicPr>
          <p:cNvPr id="11" name="Picture 6" descr="pippchaina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8630" r="9232" b="8365"/>
          <a:stretch>
            <a:fillRect/>
          </a:stretch>
        </p:blipFill>
        <p:spPr bwMode="auto">
          <a:xfrm>
            <a:off x="4572000" y="836613"/>
            <a:ext cx="410368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pippsingcha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4" r="9277" b="5725"/>
          <a:stretch>
            <a:fillRect/>
          </a:stretch>
        </p:blipFill>
        <p:spPr bwMode="auto">
          <a:xfrm>
            <a:off x="468313" y="908050"/>
            <a:ext cx="38163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865688" y="4624388"/>
            <a:ext cx="3771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Leading two-chain diagram in DPM</a:t>
            </a:r>
          </a:p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for 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  <a:sym typeface="Symbol" pitchFamily="18" charset="2"/>
              </a:rPr>
              <a:t></a:t>
            </a:r>
            <a:r>
              <a:rPr lang="en-US" sz="1600" baseline="30000" dirty="0">
                <a:solidFill>
                  <a:srgbClr val="40458C"/>
                </a:solidFill>
                <a:cs typeface="Tahoma" pitchFamily="34" charset="0"/>
                <a:sym typeface="Symbol" pitchFamily="18" charset="2"/>
              </a:rPr>
              <a:t>+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-p scattering</a:t>
            </a:r>
          </a:p>
          <a:p>
            <a:pPr algn="l" eaLnBrk="1" hangingPunct="1"/>
            <a:endParaRPr lang="en-US" sz="1400" b="0" dirty="0">
              <a:solidFill>
                <a:srgbClr val="40458C"/>
              </a:solidFill>
              <a:cs typeface="Tahoma" pitchFamily="34" charset="0"/>
            </a:endParaRPr>
          </a:p>
          <a:p>
            <a:pPr algn="l" eaLnBrk="1" hangingPunct="1"/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The color (</a:t>
            </a:r>
            <a:r>
              <a:rPr lang="en-US" sz="1400" b="0" dirty="0">
                <a:solidFill>
                  <a:srgbClr val="CC0000"/>
                </a:solidFill>
                <a:cs typeface="Tahoma" pitchFamily="34" charset="0"/>
              </a:rPr>
              <a:t>red,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 err="1">
                <a:solidFill>
                  <a:srgbClr val="FF66CC"/>
                </a:solidFill>
                <a:cs typeface="Tahoma" pitchFamily="34" charset="0"/>
              </a:rPr>
              <a:t>antired</a:t>
            </a:r>
            <a:r>
              <a:rPr lang="en-US" sz="1400" b="0" dirty="0">
                <a:solidFill>
                  <a:srgbClr val="FF66CC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cs typeface="Tahoma" pitchFamily="34" charset="0"/>
              </a:rPr>
              <a:t>blue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and 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green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) and quark combination shown in the figure is just one of the allowed possibilities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4200" y="4637088"/>
            <a:ext cx="38560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Single chain diagram in DPM</a:t>
            </a:r>
          </a:p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for 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  <a:sym typeface="Symbol" pitchFamily="18" charset="2"/>
              </a:rPr>
              <a:t></a:t>
            </a:r>
            <a:r>
              <a:rPr lang="en-US" sz="1600" baseline="30000" dirty="0">
                <a:solidFill>
                  <a:srgbClr val="40458C"/>
                </a:solidFill>
                <a:cs typeface="Tahoma" pitchFamily="34" charset="0"/>
                <a:sym typeface="Symbol" pitchFamily="18" charset="2"/>
              </a:rPr>
              <a:t>+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-p scattering</a:t>
            </a:r>
          </a:p>
          <a:p>
            <a:pPr algn="l" eaLnBrk="1" hangingPunct="1"/>
            <a:endParaRPr lang="en-US" sz="1400" b="0" dirty="0">
              <a:solidFill>
                <a:srgbClr val="40458C"/>
              </a:solidFill>
              <a:cs typeface="Tahoma" pitchFamily="34" charset="0"/>
            </a:endParaRPr>
          </a:p>
          <a:p>
            <a:pPr algn="l" eaLnBrk="1" hangingPunct="1"/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The color (</a:t>
            </a:r>
            <a:r>
              <a:rPr lang="en-US" sz="1400" b="0" dirty="0">
                <a:solidFill>
                  <a:srgbClr val="CC0000"/>
                </a:solidFill>
                <a:cs typeface="Tahoma" pitchFamily="34" charset="0"/>
              </a:rPr>
              <a:t>red,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 err="1">
                <a:solidFill>
                  <a:srgbClr val="FF66CC"/>
                </a:solidFill>
                <a:cs typeface="Tahoma" pitchFamily="34" charset="0"/>
              </a:rPr>
              <a:t>antired</a:t>
            </a:r>
            <a:r>
              <a:rPr lang="en-US" sz="1400" b="0" dirty="0">
                <a:solidFill>
                  <a:srgbClr val="FF66CC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cs typeface="Tahoma" pitchFamily="34" charset="0"/>
              </a:rPr>
              <a:t>blue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and 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green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) and quark combination shown in the figure is just one of the allowed possibilities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32163" y="4662488"/>
            <a:ext cx="984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0" dirty="0">
                <a:solidFill>
                  <a:srgbClr val="000000"/>
                </a:solidFill>
                <a:latin typeface="Symbol" pitchFamily="18" charset="2"/>
                <a:cs typeface="Tahoma" pitchFamily="34" charset="0"/>
              </a:rPr>
              <a:t>s</a:t>
            </a:r>
            <a:r>
              <a:rPr lang="en-US" b="0" dirty="0">
                <a:solidFill>
                  <a:srgbClr val="000000"/>
                </a:solidFill>
                <a:cs typeface="Tahoma" pitchFamily="34" charset="0"/>
              </a:rPr>
              <a:t> ~ 1/√s</a:t>
            </a:r>
            <a:endParaRPr lang="en-US" b="0" baseline="30000" dirty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8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DB696-27D7-4A54-8898-CBC2ADA17C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3" descr="hadroni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336675"/>
            <a:ext cx="71818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486150" y="1676400"/>
            <a:ext cx="1449388" cy="554038"/>
            <a:chOff x="3052359" y="1714795"/>
            <a:chExt cx="1449899" cy="553998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052359" y="1714795"/>
              <a:ext cx="144989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CC00"/>
                  </a:solidFill>
                </a:rPr>
                <a:t>q-q and </a:t>
              </a:r>
              <a:r>
                <a:rPr lang="en-US" b="1" dirty="0" err="1">
                  <a:solidFill>
                    <a:srgbClr val="00CC00"/>
                  </a:solidFill>
                </a:rPr>
                <a:t>qq-qq</a:t>
              </a:r>
              <a:endParaRPr lang="en-US" b="1" dirty="0">
                <a:solidFill>
                  <a:srgbClr val="00CC00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b="1" dirty="0">
                  <a:solidFill>
                    <a:srgbClr val="00CC00"/>
                  </a:solidFill>
                </a:rPr>
                <a:t>pairs generation</a:t>
              </a:r>
            </a:p>
          </p:txBody>
        </p:sp>
        <p:cxnSp>
          <p:nvCxnSpPr>
            <p:cNvPr id="10" name="Straight Connector 19"/>
            <p:cNvCxnSpPr>
              <a:cxnSpLocks noChangeShapeType="1"/>
            </p:cNvCxnSpPr>
            <p:nvPr/>
          </p:nvCxnSpPr>
          <p:spPr bwMode="auto">
            <a:xfrm>
              <a:off x="4140605" y="1769394"/>
              <a:ext cx="100739" cy="0"/>
            </a:xfrm>
            <a:prstGeom prst="line">
              <a:avLst/>
            </a:prstGeom>
            <a:noFill/>
            <a:ln w="12700" algn="ctr">
              <a:solidFill>
                <a:srgbClr val="00CC00"/>
              </a:solidFill>
              <a:round/>
              <a:headEnd/>
              <a:tailEnd/>
            </a:ln>
          </p:spPr>
        </p:cxnSp>
        <p:cxnSp>
          <p:nvCxnSpPr>
            <p:cNvPr id="11" name="Straight Connector 22"/>
            <p:cNvCxnSpPr>
              <a:cxnSpLocks noChangeShapeType="1"/>
            </p:cNvCxnSpPr>
            <p:nvPr/>
          </p:nvCxnSpPr>
          <p:spPr bwMode="auto">
            <a:xfrm>
              <a:off x="4037288" y="1766814"/>
              <a:ext cx="100739" cy="0"/>
            </a:xfrm>
            <a:prstGeom prst="line">
              <a:avLst/>
            </a:prstGeom>
            <a:noFill/>
            <a:ln w="12700" algn="ctr">
              <a:solidFill>
                <a:srgbClr val="00CC00"/>
              </a:solidFill>
              <a:round/>
              <a:headEnd/>
              <a:tailEnd/>
            </a:ln>
          </p:spPr>
        </p:cxnSp>
        <p:cxnSp>
          <p:nvCxnSpPr>
            <p:cNvPr id="12" name="Straight Connector 23"/>
            <p:cNvCxnSpPr>
              <a:cxnSpLocks noChangeShapeType="1"/>
            </p:cNvCxnSpPr>
            <p:nvPr/>
          </p:nvCxnSpPr>
          <p:spPr bwMode="auto">
            <a:xfrm>
              <a:off x="3314051" y="1764234"/>
              <a:ext cx="100739" cy="0"/>
            </a:xfrm>
            <a:prstGeom prst="line">
              <a:avLst/>
            </a:prstGeom>
            <a:noFill/>
            <a:ln w="12700" algn="ctr">
              <a:solidFill>
                <a:srgbClr val="00CC00"/>
              </a:solidFill>
              <a:round/>
              <a:headEnd/>
              <a:tailEnd/>
            </a:ln>
          </p:spPr>
        </p:cxnSp>
      </p:grp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427538" y="2225675"/>
            <a:ext cx="701675" cy="5635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354513" y="2286000"/>
            <a:ext cx="760412" cy="2006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4021138" y="2216150"/>
            <a:ext cx="241300" cy="1100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Hadronization</a:t>
            </a:r>
            <a:r>
              <a:rPr lang="en-US" sz="2800" dirty="0" smtClean="0"/>
              <a:t> example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063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4375D7-705D-4B8E-B710-A1246A54E63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DPM and </a:t>
            </a:r>
            <a:r>
              <a:rPr lang="en-US" sz="3200" b="1" dirty="0" err="1" smtClean="0"/>
              <a:t>hadronization</a:t>
            </a:r>
            <a:endParaRPr lang="en-US" sz="32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</a:rPr>
              <a:t>from DPM:</a:t>
            </a:r>
          </a:p>
          <a:p>
            <a:pPr eaLnBrk="1" hangingPunct="1"/>
            <a:r>
              <a:rPr lang="en-US" sz="2000" smtClean="0"/>
              <a:t>Number of chains</a:t>
            </a:r>
          </a:p>
          <a:p>
            <a:pPr eaLnBrk="1" hangingPunct="1"/>
            <a:r>
              <a:rPr lang="en-US" sz="2000" smtClean="0"/>
              <a:t>Chain composition</a:t>
            </a:r>
          </a:p>
          <a:p>
            <a:pPr eaLnBrk="1" hangingPunct="1"/>
            <a:r>
              <a:rPr lang="en-US" sz="2000" smtClean="0"/>
              <a:t>Chain energies and momenta</a:t>
            </a:r>
          </a:p>
          <a:p>
            <a:pPr eaLnBrk="1" hangingPunct="1"/>
            <a:r>
              <a:rPr lang="en-US" sz="2000" smtClean="0"/>
              <a:t>Diffractive events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</a:rPr>
              <a:t>Almost No Freedom</a:t>
            </a:r>
          </a:p>
          <a:p>
            <a:pPr eaLnBrk="1" hangingPunct="1"/>
            <a:endParaRPr lang="en-US" sz="2000" smtClean="0">
              <a:solidFill>
                <a:srgbClr val="CC0000"/>
              </a:solidFill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</a:rPr>
              <a:t>Chain hadronization</a:t>
            </a:r>
          </a:p>
          <a:p>
            <a:pPr eaLnBrk="1" hangingPunct="1"/>
            <a:r>
              <a:rPr lang="en-US" sz="2000" i="1" smtClean="0"/>
              <a:t> </a:t>
            </a:r>
            <a:r>
              <a:rPr lang="en-US" sz="2000" smtClean="0"/>
              <a:t>Assumes chain universality</a:t>
            </a:r>
          </a:p>
          <a:p>
            <a:pPr eaLnBrk="1" hangingPunct="1"/>
            <a:r>
              <a:rPr lang="en-US" sz="2000" i="1" smtClean="0"/>
              <a:t> </a:t>
            </a:r>
            <a:r>
              <a:rPr lang="en-US" sz="2000" smtClean="0"/>
              <a:t>Fragmentation functions from hard processes and </a:t>
            </a:r>
            <a:r>
              <a:rPr lang="en-US" sz="2000" i="1" smtClean="0"/>
              <a:t>e</a:t>
            </a:r>
            <a:r>
              <a:rPr lang="en-US" sz="2000" smtClean="0"/>
              <a:t>+</a:t>
            </a:r>
            <a:r>
              <a:rPr lang="en-US" sz="2000" i="1" smtClean="0"/>
              <a:t>e− </a:t>
            </a:r>
            <a:r>
              <a:rPr lang="en-US" sz="2000" smtClean="0"/>
              <a:t>scattering</a:t>
            </a:r>
          </a:p>
          <a:p>
            <a:pPr eaLnBrk="1" hangingPunct="1"/>
            <a:r>
              <a:rPr lang="en-US" sz="2000" smtClean="0"/>
              <a:t>Transverse momentum from uncertainty considerations</a:t>
            </a:r>
          </a:p>
          <a:p>
            <a:pPr eaLnBrk="1" hangingPunct="1"/>
            <a:r>
              <a:rPr lang="en-US" sz="2000" smtClean="0"/>
              <a:t>Mass effects at low energies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</a:rPr>
              <a:t>The same functions and (few) parameters for all reactions and energies</a:t>
            </a:r>
          </a:p>
          <a:p>
            <a:pPr algn="ctr" eaLnBrk="1" hangingPunct="1"/>
            <a:endParaRPr lang="en-US" sz="200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22BAB4-11A8-4969-9747-DD47F7B13CE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0" y="692696"/>
            <a:ext cx="4076700" cy="39687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latin typeface="Arial" charset="0"/>
                <a:sym typeface="Symbol" pitchFamily="18" charset="2"/>
              </a:rPr>
              <a:t></a:t>
            </a:r>
            <a:r>
              <a:rPr lang="en-US" sz="2000" b="0" baseline="30000" dirty="0">
                <a:latin typeface="Arial" charset="0"/>
              </a:rPr>
              <a:t>+</a:t>
            </a:r>
            <a:r>
              <a:rPr lang="en-US" sz="2000" b="0" dirty="0">
                <a:latin typeface="Arial" charset="0"/>
              </a:rPr>
              <a:t> + p  </a:t>
            </a:r>
            <a:r>
              <a:rPr lang="en-US" sz="2000" b="0" dirty="0">
                <a:latin typeface="Arial" charset="0"/>
                <a:sym typeface="Symbol" pitchFamily="18" charset="2"/>
              </a:rPr>
              <a:t></a:t>
            </a:r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>
                <a:solidFill>
                  <a:srgbClr val="FF3300"/>
                </a:solidFill>
                <a:latin typeface="Arial" charset="0"/>
              </a:rPr>
              <a:t>Ch</a:t>
            </a:r>
            <a:r>
              <a:rPr lang="en-US" sz="2000" b="0" baseline="30000" dirty="0">
                <a:solidFill>
                  <a:srgbClr val="FF3300"/>
                </a:solidFill>
                <a:latin typeface="Arial" charset="0"/>
              </a:rPr>
              <a:t>+</a:t>
            </a:r>
            <a:r>
              <a:rPr lang="en-US" sz="2000" b="0" dirty="0">
                <a:latin typeface="Arial" charset="0"/>
              </a:rPr>
              <a:t>/</a:t>
            </a:r>
            <a:r>
              <a:rPr lang="en-US" sz="2000" b="0" dirty="0">
                <a:solidFill>
                  <a:srgbClr val="9EE501"/>
                </a:solidFill>
                <a:latin typeface="Arial" charset="0"/>
              </a:rPr>
              <a:t>Ch</a:t>
            </a:r>
            <a:r>
              <a:rPr lang="en-US" sz="2000" b="0" baseline="30000" dirty="0">
                <a:solidFill>
                  <a:srgbClr val="9EE501"/>
                </a:solidFill>
                <a:latin typeface="Arial" charset="0"/>
              </a:rPr>
              <a:t>-</a:t>
            </a:r>
            <a:r>
              <a:rPr lang="en-US" sz="2000" b="0" dirty="0">
                <a:latin typeface="Arial" charset="0"/>
              </a:rPr>
              <a:t> + X (250 </a:t>
            </a:r>
            <a:r>
              <a:rPr lang="en-US" sz="2000" b="0" dirty="0" err="1">
                <a:latin typeface="Arial" charset="0"/>
              </a:rPr>
              <a:t>GeV</a:t>
            </a:r>
            <a:r>
              <a:rPr lang="en-US" sz="2000" b="0" dirty="0">
                <a:latin typeface="Arial" charset="0"/>
              </a:rPr>
              <a:t>/c)</a:t>
            </a:r>
          </a:p>
        </p:txBody>
      </p:sp>
      <p:pic>
        <p:nvPicPr>
          <p:cNvPr id="16388" name="Picture 3" descr="pih250xc"/>
          <p:cNvPicPr>
            <a:picLocks noChangeAspect="1" noChangeArrowheads="1"/>
          </p:cNvPicPr>
          <p:nvPr/>
        </p:nvPicPr>
        <p:blipFill>
          <a:blip r:embed="rId4" cstate="print"/>
          <a:srcRect l="8170" t="5051" r="6863" b="9091"/>
          <a:stretch>
            <a:fillRect/>
          </a:stretch>
        </p:blipFill>
        <p:spPr bwMode="auto">
          <a:xfrm>
            <a:off x="4283968" y="1124744"/>
            <a:ext cx="41560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331913" y="260648"/>
            <a:ext cx="66230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2800" b="0" dirty="0">
                <a:solidFill>
                  <a:schemeClr val="tx2"/>
                </a:solidFill>
              </a:rPr>
              <a:t>Inelastic </a:t>
            </a:r>
            <a:r>
              <a:rPr lang="en-US" sz="2800" b="0" dirty="0" err="1">
                <a:solidFill>
                  <a:schemeClr val="tx2"/>
                </a:solidFill>
              </a:rPr>
              <a:t>hN</a:t>
            </a:r>
            <a:r>
              <a:rPr lang="en-US" sz="2800" b="0" dirty="0">
                <a:solidFill>
                  <a:schemeClr val="tx2"/>
                </a:solidFill>
              </a:rPr>
              <a:t> interactions: examples</a:t>
            </a:r>
          </a:p>
        </p:txBody>
      </p:sp>
      <p:pic>
        <p:nvPicPr>
          <p:cNvPr id="16390" name="Picture 5" descr="pip622xc"/>
          <p:cNvPicPr>
            <a:picLocks noChangeAspect="1" noChangeArrowheads="1"/>
          </p:cNvPicPr>
          <p:nvPr/>
        </p:nvPicPr>
        <p:blipFill>
          <a:blip r:embed="rId5" cstate="print"/>
          <a:srcRect l="7439" t="4294" r="5435" b="9789"/>
          <a:stretch>
            <a:fillRect/>
          </a:stretch>
        </p:blipFill>
        <p:spPr bwMode="auto">
          <a:xfrm>
            <a:off x="467544" y="1124744"/>
            <a:ext cx="41751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1" name="Group 6"/>
          <p:cNvGrpSpPr>
            <a:grpSpLocks/>
          </p:cNvGrpSpPr>
          <p:nvPr/>
        </p:nvGrpSpPr>
        <p:grpSpPr bwMode="auto">
          <a:xfrm>
            <a:off x="684213" y="692150"/>
            <a:ext cx="3824287" cy="5359399"/>
            <a:chOff x="431" y="436"/>
            <a:chExt cx="2409" cy="3376"/>
          </a:xfrm>
        </p:grpSpPr>
        <p:sp>
          <p:nvSpPr>
            <p:cNvPr id="16396" name="Text Box 7"/>
            <p:cNvSpPr txBox="1">
              <a:spLocks noChangeArrowheads="1"/>
            </p:cNvSpPr>
            <p:nvPr/>
          </p:nvSpPr>
          <p:spPr bwMode="auto">
            <a:xfrm>
              <a:off x="431" y="436"/>
              <a:ext cx="2362" cy="250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Arial" charset="0"/>
                  <a:sym typeface="Symbol" pitchFamily="18" charset="2"/>
                </a:rPr>
                <a:t></a:t>
              </a:r>
              <a:r>
                <a:rPr lang="en-US" sz="2000" b="0" baseline="30000" dirty="0">
                  <a:latin typeface="Arial" charset="0"/>
                </a:rPr>
                <a:t>+</a:t>
              </a:r>
              <a:r>
                <a:rPr lang="en-US" sz="2000" b="0" dirty="0">
                  <a:latin typeface="Arial" charset="0"/>
                </a:rPr>
                <a:t> + p  </a:t>
              </a:r>
              <a:r>
                <a:rPr lang="en-US" sz="2000" b="0" dirty="0">
                  <a:latin typeface="Arial" charset="0"/>
                  <a:sym typeface="Symbol" pitchFamily="18" charset="2"/>
                </a:rPr>
                <a:t></a:t>
              </a:r>
              <a:r>
                <a:rPr lang="en-US" sz="2000" b="0" dirty="0">
                  <a:latin typeface="Arial" charset="0"/>
                </a:rPr>
                <a:t> </a:t>
              </a:r>
              <a:r>
                <a:rPr lang="en-US" sz="2000" b="0" dirty="0">
                  <a:latin typeface="Arial" charset="0"/>
                  <a:sym typeface="Symbol" pitchFamily="18" charset="2"/>
                </a:rPr>
                <a:t></a:t>
              </a:r>
              <a:r>
                <a:rPr lang="en-US" sz="2000" b="0" baseline="30000" dirty="0">
                  <a:latin typeface="Arial" charset="0"/>
                </a:rPr>
                <a:t>+</a:t>
              </a:r>
              <a:r>
                <a:rPr lang="en-US" sz="2000" b="0" dirty="0">
                  <a:latin typeface="Arial" charset="0"/>
                </a:rPr>
                <a:t> + X (6 &amp; 22 </a:t>
              </a:r>
              <a:r>
                <a:rPr lang="en-US" sz="2000" b="0" dirty="0" err="1">
                  <a:latin typeface="Arial" charset="0"/>
                </a:rPr>
                <a:t>GeV</a:t>
              </a:r>
              <a:r>
                <a:rPr lang="en-US" sz="2000" b="0" dirty="0">
                  <a:latin typeface="Arial" charset="0"/>
                </a:rPr>
                <a:t>/c)</a:t>
              </a:r>
            </a:p>
          </p:txBody>
        </p:sp>
        <p:sp>
          <p:nvSpPr>
            <p:cNvPr id="16397" name="Text Box 8"/>
            <p:cNvSpPr txBox="1">
              <a:spLocks noChangeArrowheads="1"/>
            </p:cNvSpPr>
            <p:nvPr/>
          </p:nvSpPr>
          <p:spPr bwMode="auto">
            <a:xfrm>
              <a:off x="703" y="3294"/>
              <a:ext cx="817" cy="51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0">
                  <a:solidFill>
                    <a:srgbClr val="0000FF"/>
                  </a:solidFill>
                  <a:latin typeface="Tahoma" pitchFamily="34" charset="0"/>
                </a:rPr>
                <a:t>6 GeV</a:t>
              </a:r>
            </a:p>
            <a:p>
              <a:pPr algn="l"/>
              <a:r>
                <a:rPr lang="en-US" sz="2400" b="0">
                  <a:solidFill>
                    <a:srgbClr val="FF0000"/>
                  </a:solidFill>
                  <a:latin typeface="Tahoma" pitchFamily="34" charset="0"/>
                </a:rPr>
                <a:t>22GeV</a:t>
              </a:r>
            </a:p>
          </p:txBody>
        </p:sp>
        <p:sp>
          <p:nvSpPr>
            <p:cNvPr id="16398" name="Text Box 9"/>
            <p:cNvSpPr txBox="1">
              <a:spLocks noChangeArrowheads="1"/>
            </p:cNvSpPr>
            <p:nvPr/>
          </p:nvSpPr>
          <p:spPr bwMode="auto">
            <a:xfrm>
              <a:off x="1247" y="3475"/>
              <a:ext cx="1593" cy="192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Tahoma" pitchFamily="34" charset="0"/>
                </a:rPr>
                <a:t>M.E. Law et. Al, LBL80 (1972)</a:t>
              </a:r>
            </a:p>
          </p:txBody>
        </p:sp>
        <p:sp>
          <p:nvSpPr>
            <p:cNvPr id="16399" name="Text Box 10"/>
            <p:cNvSpPr txBox="1">
              <a:spLocks noChangeArrowheads="1"/>
            </p:cNvSpPr>
            <p:nvPr/>
          </p:nvSpPr>
          <p:spPr bwMode="auto">
            <a:xfrm>
              <a:off x="975" y="2478"/>
              <a:ext cx="1613" cy="366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0">
                  <a:latin typeface="Tahoma" pitchFamily="34" charset="0"/>
                </a:rPr>
                <a:t>Connected points: FLUKA</a:t>
              </a:r>
            </a:p>
            <a:p>
              <a:pPr algn="l"/>
              <a:r>
                <a:rPr lang="en-US" sz="1600" b="0">
                  <a:latin typeface="Tahoma" pitchFamily="34" charset="0"/>
                </a:rPr>
                <a:t>Symbols w. errors : DATA </a:t>
              </a:r>
            </a:p>
          </p:txBody>
        </p:sp>
      </p:grpSp>
      <p:grpSp>
        <p:nvGrpSpPr>
          <p:cNvPr id="16392" name="Group 11"/>
          <p:cNvGrpSpPr>
            <a:grpSpLocks/>
          </p:cNvGrpSpPr>
          <p:nvPr/>
        </p:nvGrpSpPr>
        <p:grpSpPr bwMode="auto">
          <a:xfrm>
            <a:off x="4860032" y="1412776"/>
            <a:ext cx="3384550" cy="3532187"/>
            <a:chOff x="3061" y="981"/>
            <a:chExt cx="2132" cy="2225"/>
          </a:xfrm>
        </p:grpSpPr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3061" y="1026"/>
              <a:ext cx="907" cy="366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Tahoma" pitchFamily="34" charset="0"/>
                </a:rPr>
                <a:t>Positive hadrons X2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4377" y="981"/>
              <a:ext cx="816" cy="366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0">
                  <a:solidFill>
                    <a:srgbClr val="73ED05"/>
                  </a:solidFill>
                  <a:latin typeface="Tahoma" pitchFamily="34" charset="0"/>
                </a:rPr>
                <a:t>Negative  hadrons </a:t>
              </a:r>
            </a:p>
          </p:txBody>
        </p:sp>
        <p:sp>
          <p:nvSpPr>
            <p:cNvPr id="16395" name="Text Box 14"/>
            <p:cNvSpPr txBox="1">
              <a:spLocks noChangeArrowheads="1"/>
            </p:cNvSpPr>
            <p:nvPr/>
          </p:nvSpPr>
          <p:spPr bwMode="auto">
            <a:xfrm>
              <a:off x="3696" y="2840"/>
              <a:ext cx="1007" cy="366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0">
                  <a:solidFill>
                    <a:srgbClr val="0000FF"/>
                  </a:solidFill>
                  <a:latin typeface="Tahoma" pitchFamily="34" charset="0"/>
                </a:rPr>
                <a:t>Dots: Exp. Data</a:t>
              </a:r>
            </a:p>
            <a:p>
              <a:pPr algn="l"/>
              <a:r>
                <a:rPr lang="en-US" sz="1600" b="0">
                  <a:solidFill>
                    <a:srgbClr val="0000FF"/>
                  </a:solidFill>
                  <a:latin typeface="Tahoma" pitchFamily="34" charset="0"/>
                </a:rPr>
                <a:t>Histos : FLUKA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51920" y="6237312"/>
          <a:ext cx="1642998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Equation" r:id="rId6" imgW="1143000" imgH="431640" progId="Equation.3">
                  <p:embed/>
                </p:oleObj>
              </mc:Choice>
              <mc:Fallback>
                <p:oleObj name="Equation" r:id="rId6" imgW="114300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237312"/>
                        <a:ext cx="1642998" cy="6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EFBD0-189F-4A2B-A660-DF6C52E2BB4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02550" cy="60325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PEANUT</a:t>
            </a:r>
            <a:endParaRPr lang="en-US" sz="3200" b="1" dirty="0" smtClean="0"/>
          </a:p>
        </p:txBody>
      </p: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972939" y="1145183"/>
            <a:ext cx="7834313" cy="5164137"/>
            <a:chOff x="914400" y="998349"/>
            <a:chExt cx="7834313" cy="5163791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>
            <a:xfrm>
              <a:off x="1143000" y="998349"/>
              <a:ext cx="6324600" cy="433358"/>
            </a:xfrm>
            <a:prstGeom prst="rect">
              <a:avLst/>
            </a:prstGeom>
            <a:solidFill>
              <a:srgbClr val="00CCFF">
                <a:alpha val="30196"/>
              </a:srgbClr>
            </a:solidFill>
            <a:ln w="25400">
              <a:solidFill>
                <a:srgbClr val="000080"/>
              </a:solidFill>
            </a:ln>
          </p:spPr>
          <p:txBody>
            <a:bodyPr/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996600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Target nucleus description (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itchFamily="66" charset="0"/>
                </a:rPr>
                <a:t>density, Fermi motion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, etc)</a:t>
              </a:r>
            </a:p>
          </p:txBody>
        </p:sp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914400" y="3192413"/>
              <a:ext cx="6932613" cy="1185862"/>
              <a:chOff x="427" y="2104"/>
              <a:chExt cx="4434" cy="747"/>
            </a:xfrm>
          </p:grpSpPr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427" y="2328"/>
                <a:ext cx="4434" cy="523"/>
              </a:xfrm>
              <a:prstGeom prst="rect">
                <a:avLst/>
              </a:prstGeom>
              <a:solidFill>
                <a:srgbClr val="FFCC99">
                  <a:alpha val="30980"/>
                </a:srgbClr>
              </a:solidFill>
              <a:ln w="25400">
                <a:solidFill>
                  <a:srgbClr val="FF66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omic Sans MS" pitchFamily="66" charset="0"/>
                  </a:rPr>
                  <a:t>Preequilibrium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omic Sans MS" pitchFamily="66" charset="0"/>
                  </a:rPr>
                  <a:t> stage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with current </a:t>
                </a: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exciton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 configuration and excitation energy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(all non-nucleons emitted/decayed + all nucleons below 30-100 MeV)</a:t>
                </a:r>
              </a:p>
            </p:txBody>
          </p:sp>
          <p:sp>
            <p:nvSpPr>
              <p:cNvPr id="66" name="AutoShape 6"/>
              <p:cNvSpPr>
                <a:spLocks noChangeAspect="1" noChangeArrowheads="1"/>
              </p:cNvSpPr>
              <p:nvPr/>
            </p:nvSpPr>
            <p:spPr bwMode="auto">
              <a:xfrm>
                <a:off x="2472" y="2104"/>
                <a:ext cx="115" cy="192"/>
              </a:xfrm>
              <a:prstGeom prst="downArrow">
                <a:avLst>
                  <a:gd name="adj1" fmla="val 50000"/>
                  <a:gd name="adj2" fmla="val 41739"/>
                </a:avLst>
              </a:prstGeom>
              <a:solidFill>
                <a:srgbClr val="808000">
                  <a:alpha val="30196"/>
                </a:srgbClr>
              </a:solidFill>
              <a:ln w="25400" algn="ctr">
                <a:solidFill>
                  <a:srgbClr val="8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p:grpSp>
        <p:grpSp>
          <p:nvGrpSpPr>
            <p:cNvPr id="50" name="Group 7"/>
            <p:cNvGrpSpPr>
              <a:grpSpLocks/>
            </p:cNvGrpSpPr>
            <p:nvPr/>
          </p:nvGrpSpPr>
          <p:grpSpPr bwMode="auto">
            <a:xfrm>
              <a:off x="1600200" y="1470134"/>
              <a:ext cx="5410200" cy="809625"/>
              <a:chOff x="657" y="970"/>
              <a:chExt cx="3901" cy="510"/>
            </a:xfrm>
          </p:grpSpPr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657" y="1207"/>
                <a:ext cx="3901" cy="273"/>
              </a:xfrm>
              <a:prstGeom prst="rect">
                <a:avLst/>
              </a:prstGeom>
              <a:solidFill>
                <a:srgbClr val="FF9900">
                  <a:alpha val="30196"/>
                </a:srgbClr>
              </a:solidFill>
              <a:ln w="254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996600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omic Sans MS" pitchFamily="66" charset="0"/>
                  </a:rPr>
                  <a:t>Glauber-Gribov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 cascade with 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omic Sans MS" pitchFamily="66" charset="0"/>
                  </a:rPr>
                  <a:t>formation zone</a:t>
                </a: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sp>
            <p:nvSpPr>
              <p:cNvPr id="64" name="AutoShape 9"/>
              <p:cNvSpPr>
                <a:spLocks noChangeAspect="1" noChangeArrowheads="1"/>
              </p:cNvSpPr>
              <p:nvPr/>
            </p:nvSpPr>
            <p:spPr bwMode="auto">
              <a:xfrm>
                <a:off x="2472" y="970"/>
                <a:ext cx="115" cy="192"/>
              </a:xfrm>
              <a:prstGeom prst="downArrow">
                <a:avLst>
                  <a:gd name="adj1" fmla="val 50000"/>
                  <a:gd name="adj2" fmla="val 41739"/>
                </a:avLst>
              </a:prstGeom>
              <a:solidFill>
                <a:srgbClr val="9966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p:grpSp>
        <p:grpSp>
          <p:nvGrpSpPr>
            <p:cNvPr id="51" name="Group 10"/>
            <p:cNvGrpSpPr>
              <a:grpSpLocks/>
            </p:cNvGrpSpPr>
            <p:nvPr/>
          </p:nvGrpSpPr>
          <p:grpSpPr bwMode="auto">
            <a:xfrm>
              <a:off x="2057400" y="2325906"/>
              <a:ext cx="4548188" cy="811212"/>
              <a:chOff x="975" y="1514"/>
              <a:chExt cx="3311" cy="511"/>
            </a:xfrm>
          </p:grpSpPr>
          <p:sp>
            <p:nvSpPr>
              <p:cNvPr id="6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2472" y="1514"/>
                <a:ext cx="115" cy="192"/>
              </a:xfrm>
              <a:prstGeom prst="downArrow">
                <a:avLst>
                  <a:gd name="adj1" fmla="val 50000"/>
                  <a:gd name="adj2" fmla="val 41739"/>
                </a:avLst>
              </a:prstGeom>
              <a:solidFill>
                <a:srgbClr val="FF0000"/>
              </a:solidFill>
              <a:ln w="12700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975" y="1752"/>
                <a:ext cx="3311" cy="273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 w="254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996600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omic Sans MS" pitchFamily="66" charset="0"/>
                  </a:rPr>
                  <a:t>Generalized IntraNuclear 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cascade </a:t>
                </a: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p:grpSp>
        <p:grpSp>
          <p:nvGrpSpPr>
            <p:cNvPr id="52" name="Group 13"/>
            <p:cNvGrpSpPr>
              <a:grpSpLocks/>
            </p:cNvGrpSpPr>
            <p:nvPr/>
          </p:nvGrpSpPr>
          <p:grpSpPr bwMode="auto">
            <a:xfrm>
              <a:off x="1924050" y="4834176"/>
              <a:ext cx="4857750" cy="708025"/>
              <a:chOff x="1020" y="2966"/>
              <a:chExt cx="3221" cy="446"/>
            </a:xfrm>
          </p:grpSpPr>
          <p:sp>
            <p:nvSpPr>
              <p:cNvPr id="59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2472" y="2966"/>
                <a:ext cx="115" cy="192"/>
              </a:xfrm>
              <a:prstGeom prst="downArrow">
                <a:avLst>
                  <a:gd name="adj1" fmla="val 50000"/>
                  <a:gd name="adj2" fmla="val 41739"/>
                </a:avLst>
              </a:prstGeom>
              <a:solidFill>
                <a:srgbClr val="00FF00">
                  <a:alpha val="30196"/>
                </a:srgbClr>
              </a:solidFill>
              <a:ln w="25400" algn="ctr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auto">
              <a:xfrm>
                <a:off x="1020" y="3199"/>
                <a:ext cx="3221" cy="213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25400">
                <a:solidFill>
                  <a:srgbClr val="3399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omic Sans MS" pitchFamily="66" charset="0"/>
                  </a:rPr>
                  <a:t>Evaporation/Fragmentation/Fission 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model</a:t>
                </a:r>
              </a:p>
            </p:txBody>
          </p:sp>
        </p:grp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2922588" y="5602942"/>
              <a:ext cx="2640012" cy="338137"/>
            </a:xfrm>
            <a:prstGeom prst="rect">
              <a:avLst/>
            </a:prstGeom>
            <a:solidFill>
              <a:srgbClr val="33CCCC">
                <a:alpha val="29019"/>
              </a:srgbClr>
            </a:solidFill>
            <a:ln w="25400">
              <a:solidFill>
                <a:srgbClr val="00808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itchFamily="66" charset="0"/>
                </a:rPr>
                <a:t>γ</a:t>
              </a: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de-excitation</a:t>
              </a:r>
              <a:endPara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grpSp>
          <p:nvGrpSpPr>
            <p:cNvPr id="54" name="Group 18"/>
            <p:cNvGrpSpPr>
              <a:grpSpLocks/>
            </p:cNvGrpSpPr>
            <p:nvPr/>
          </p:nvGrpSpPr>
          <p:grpSpPr bwMode="auto">
            <a:xfrm>
              <a:off x="8172450" y="1304390"/>
              <a:ext cx="576263" cy="4857750"/>
              <a:chOff x="5148" y="890"/>
              <a:chExt cx="363" cy="3060"/>
            </a:xfrm>
          </p:grpSpPr>
          <p:sp>
            <p:nvSpPr>
              <p:cNvPr id="55" name="Text Box 19"/>
              <p:cNvSpPr txBox="1">
                <a:spLocks noChangeArrowheads="1"/>
              </p:cNvSpPr>
              <p:nvPr/>
            </p:nvSpPr>
            <p:spPr bwMode="auto">
              <a:xfrm>
                <a:off x="5148" y="890"/>
                <a:ext cx="363" cy="3060"/>
              </a:xfrm>
              <a:prstGeom prst="rect">
                <a:avLst/>
              </a:prstGeom>
              <a:gradFill rotWithShape="1">
                <a:gsLst>
                  <a:gs pos="0">
                    <a:srgbClr val="FFFF66">
                      <a:alpha val="29999"/>
                    </a:srgbClr>
                  </a:gs>
                  <a:gs pos="100000">
                    <a:srgbClr val="A50021">
                      <a:alpha val="62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t (s)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10</a:t>
                </a:r>
                <a:r>
                  <a:rPr kumimoji="0" lang="en-US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-23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10</a:t>
                </a:r>
                <a:r>
                  <a:rPr kumimoji="0" lang="en-US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-22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10</a:t>
                </a:r>
                <a:r>
                  <a:rPr kumimoji="0" lang="en-US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-20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10</a:t>
                </a:r>
                <a:r>
                  <a:rPr kumimoji="0" lang="en-US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</a:rPr>
                  <a:t>-16</a:t>
                </a: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56" name="Line 20"/>
              <p:cNvSpPr>
                <a:spLocks noChangeShapeType="1"/>
              </p:cNvSpPr>
              <p:nvPr/>
            </p:nvSpPr>
            <p:spPr bwMode="auto">
              <a:xfrm>
                <a:off x="5284" y="1344"/>
                <a:ext cx="0" cy="7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21"/>
              <p:cNvSpPr>
                <a:spLocks noChangeShapeType="1"/>
              </p:cNvSpPr>
              <p:nvPr/>
            </p:nvSpPr>
            <p:spPr bwMode="auto">
              <a:xfrm>
                <a:off x="5284" y="2303"/>
                <a:ext cx="0" cy="8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>
                <a:off x="5284" y="3333"/>
                <a:ext cx="0" cy="3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7" name="Left Brace 34"/>
          <p:cNvSpPr>
            <a:spLocks/>
          </p:cNvSpPr>
          <p:nvPr/>
        </p:nvSpPr>
        <p:spPr bwMode="auto">
          <a:xfrm>
            <a:off x="539552" y="1022945"/>
            <a:ext cx="285750" cy="3811588"/>
          </a:xfrm>
          <a:prstGeom prst="leftBrace">
            <a:avLst>
              <a:gd name="adj1" fmla="val 8337"/>
              <a:gd name="adj2" fmla="val 50000"/>
            </a:avLst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93527" y="4583708"/>
            <a:ext cx="321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0" i="1" dirty="0">
                <a:solidFill>
                  <a:srgbClr val="000000"/>
                </a:solidFill>
                <a:cs typeface="Tahoma" pitchFamily="34" charset="0"/>
              </a:rPr>
              <a:t>NB: above 5 </a:t>
            </a:r>
            <a:r>
              <a:rPr lang="en-US" b="0" i="1" dirty="0" err="1">
                <a:solidFill>
                  <a:srgbClr val="000000"/>
                </a:solidFill>
                <a:cs typeface="Tahoma" pitchFamily="34" charset="0"/>
              </a:rPr>
              <a:t>GeV</a:t>
            </a:r>
            <a:r>
              <a:rPr lang="en-US" b="0" i="1" dirty="0">
                <a:solidFill>
                  <a:srgbClr val="000000"/>
                </a:solidFill>
                <a:cs typeface="Tahoma" pitchFamily="34" charset="0"/>
              </a:rPr>
              <a:t> PEANUT is not the default and must be explicitly selected!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A06687-BDCF-405B-B6F3-ADBEC69E406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WARNING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50188" cy="3798888"/>
          </a:xfrm>
        </p:spPr>
        <p:txBody>
          <a:bodyPr/>
          <a:lstStyle/>
          <a:p>
            <a:pPr eaLnBrk="1" hangingPunct="1"/>
            <a:r>
              <a:rPr lang="en-US" smtClean="0"/>
              <a:t>PEANUT has been extended to cover the whole energy range in late 2006</a:t>
            </a:r>
          </a:p>
          <a:p>
            <a:pPr eaLnBrk="1" hangingPunct="1"/>
            <a:r>
              <a:rPr lang="en-US" smtClean="0"/>
              <a:t>A less refined GINC model is available for projectile momenta above about 5 GeV/c, and was the only choice until recently</a:t>
            </a:r>
          </a:p>
          <a:p>
            <a:pPr eaLnBrk="1" hangingPunct="1"/>
            <a:r>
              <a:rPr lang="en-US" smtClean="0"/>
              <a:t>However: the extended peanut is NOT yet the default, mainly because of some ambiguity in the definition of quasi-elastic cross sections.</a:t>
            </a:r>
          </a:p>
          <a:p>
            <a:pPr eaLnBrk="1" hangingPunct="1"/>
            <a:r>
              <a:rPr lang="en-US" smtClean="0"/>
              <a:t>To activate PEANUT at all energies: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50825" y="5300663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b="0">
                <a:solidFill>
                  <a:srgbClr val="0000FF"/>
                </a:solidFill>
                <a:latin typeface="Courier New" pitchFamily="49" charset="0"/>
              </a:rPr>
              <a:t>	PHYSICS 1000.	1000.	1000.	1000.	1000.	1000.	PEATHRESH</a:t>
            </a:r>
            <a:endParaRPr lang="en-US" sz="1600" b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BFC445-4948-401D-8EAD-498ACB47192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3200" b="0">
                <a:solidFill>
                  <a:schemeClr val="tx2"/>
                </a:solidFill>
              </a:rPr>
              <a:t>Nucleon Fermi Motion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9600" y="914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 b="0"/>
              <a:t>Fermi gas model: Nucleons = Non-interacting Constrained Fermions</a:t>
            </a:r>
            <a:br>
              <a:rPr lang="en-US" sz="2400" b="0"/>
            </a:br>
            <a:r>
              <a:rPr lang="en-US" sz="2400" b="0"/>
              <a:t>	</a:t>
            </a:r>
            <a:r>
              <a:rPr lang="en-US" sz="2400" b="0">
                <a:solidFill>
                  <a:srgbClr val="800000"/>
                </a:solidFill>
              </a:rPr>
              <a:t>Momentum distribution</a:t>
            </a: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for </a:t>
            </a:r>
            <a:r>
              <a:rPr lang="en-US" sz="2400" b="0" i="1">
                <a:solidFill>
                  <a:srgbClr val="010103"/>
                </a:solidFill>
              </a:rPr>
              <a:t>k</a:t>
            </a:r>
            <a:r>
              <a:rPr lang="en-US" sz="2400" b="0"/>
              <a:t> up to a (local) Fermi momentum </a:t>
            </a:r>
            <a:r>
              <a:rPr lang="en-US" sz="2400" b="0" i="1">
                <a:solidFill>
                  <a:srgbClr val="010103"/>
                </a:solidFill>
              </a:rPr>
              <a:t>k</a:t>
            </a:r>
            <a:r>
              <a:rPr lang="en-US" sz="2400" b="0" i="1" baseline="-25000">
                <a:solidFill>
                  <a:srgbClr val="010103"/>
                </a:solidFill>
              </a:rPr>
              <a:t>F</a:t>
            </a:r>
            <a:r>
              <a:rPr lang="en-US" sz="2400" b="0" i="1">
                <a:solidFill>
                  <a:srgbClr val="010103"/>
                </a:solidFill>
              </a:rPr>
              <a:t>(r)</a:t>
            </a:r>
            <a:r>
              <a:rPr lang="en-US" sz="2400" b="0"/>
              <a:t> given by</a:t>
            </a:r>
            <a:br>
              <a:rPr lang="en-US" sz="2400" b="0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The Fermi energy (k</a:t>
            </a:r>
            <a:r>
              <a:rPr lang="en-US" sz="2400" b="0" baseline="-25000"/>
              <a:t>F</a:t>
            </a:r>
            <a:r>
              <a:rPr lang="en-US" sz="2400" b="0"/>
              <a:t> </a:t>
            </a:r>
            <a:r>
              <a:rPr lang="en-US" sz="2400" b="0">
                <a:sym typeface="Symbol" pitchFamily="18" charset="2"/>
              </a:rPr>
              <a:t> 1.36 fm, P</a:t>
            </a:r>
            <a:r>
              <a:rPr lang="en-US" sz="2400" b="0" baseline="-25000">
                <a:sym typeface="Symbol" pitchFamily="18" charset="2"/>
              </a:rPr>
              <a:t>F</a:t>
            </a:r>
            <a:r>
              <a:rPr lang="en-US" sz="2400" b="0"/>
              <a:t> </a:t>
            </a:r>
            <a:r>
              <a:rPr lang="en-US" sz="2400" b="0">
                <a:sym typeface="Symbol" pitchFamily="18" charset="2"/>
              </a:rPr>
              <a:t> 260 MeV/c,    E</a:t>
            </a:r>
            <a:r>
              <a:rPr lang="en-US" sz="2400" b="0" baseline="-25000">
                <a:sym typeface="Symbol" pitchFamily="18" charset="2"/>
              </a:rPr>
              <a:t>F</a:t>
            </a:r>
            <a:r>
              <a:rPr lang="en-US" sz="2400" b="0">
                <a:sym typeface="Symbol" pitchFamily="18" charset="2"/>
              </a:rPr>
              <a:t>  35 MeV, at nuclear max. density) is customarily used in building a self-consistent Nuclear Potential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400" b="0"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0">
                <a:sym typeface="Symbol" pitchFamily="18" charset="2"/>
              </a:rPr>
              <a:t>Depth of the potential well  </a:t>
            </a:r>
            <a:r>
              <a:rPr lang="en-US" sz="2400" b="0">
                <a:solidFill>
                  <a:srgbClr val="800000"/>
                </a:solidFill>
                <a:sym typeface="Symbol" pitchFamily="18" charset="2"/>
              </a:rPr>
              <a:t>Fermi Energy  + Nuclear Binding Energy</a:t>
            </a:r>
            <a:endParaRPr lang="en-US" sz="2400" b="0" baseline="-25000">
              <a:solidFill>
                <a:srgbClr val="800000"/>
              </a:solidFill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400" b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148263" y="1412875"/>
          <a:ext cx="152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812520" imgH="457200" progId="Equation.3">
                  <p:embed/>
                </p:oleObj>
              </mc:Choice>
              <mc:Fallback>
                <p:oleObj name="Equation" r:id="rId4" imgW="8125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412875"/>
                        <a:ext cx="15240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2771775" y="2924175"/>
          <a:ext cx="25908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1257120" imgH="330120" progId="Equation.3">
                  <p:embed/>
                </p:oleObj>
              </mc:Choice>
              <mc:Fallback>
                <p:oleObj name="Equation" r:id="rId6" imgW="1257120" imgH="330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24175"/>
                        <a:ext cx="2590800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4211638" y="5084763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Positive kaons as a probe of Fermi motion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B1D3D-7C30-42CE-BB0C-B0D7CBC2B471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68400"/>
            <a:ext cx="7921625" cy="4781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DF5C1-D48E-446D-B4BE-E0CCD23E69D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3200" b="0">
                <a:solidFill>
                  <a:schemeClr val="tx2"/>
                </a:solidFill>
              </a:rPr>
              <a:t>(Generalized) IntraNuclear Cascade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1405" y="968275"/>
            <a:ext cx="860107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0" kern="0" dirty="0">
                <a:cs typeface="Tahoma" pitchFamily="34" charset="0"/>
              </a:rPr>
              <a:t>  </a:t>
            </a:r>
            <a:r>
              <a:rPr lang="en-US" sz="2000" b="0" kern="0" dirty="0" smtClean="0">
                <a:cs typeface="Tahoma" pitchFamily="34" charset="0"/>
              </a:rPr>
              <a:t>	</a:t>
            </a:r>
            <a:r>
              <a:rPr lang="en-US" sz="1800" b="0" kern="0" dirty="0" smtClean="0">
                <a:cs typeface="Tahoma" pitchFamily="34" charset="0"/>
              </a:rPr>
              <a:t>Some </a:t>
            </a:r>
            <a:r>
              <a:rPr lang="en-US" sz="1800" b="0" kern="0" dirty="0">
                <a:cs typeface="Tahoma" pitchFamily="34" charset="0"/>
              </a:rPr>
              <a:t>assets of the full GINC as implemented in FLUKA (PEANUT):</a:t>
            </a:r>
          </a:p>
          <a:p>
            <a:pPr marL="669925" lvl="1" indent="-325438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600" b="0" kern="0" dirty="0"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>
                <a:cs typeface="Tahoma" pitchFamily="34" charset="0"/>
              </a:rPr>
              <a:t>Nucleus divided into </a:t>
            </a: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16 radial zones of different density, plus 6</a:t>
            </a:r>
            <a:r>
              <a:rPr lang="en-US" sz="1400" b="0" kern="0" dirty="0">
                <a:cs typeface="Tahoma" pitchFamily="34" charset="0"/>
              </a:rPr>
              <a:t> outside the nucleus to account for nuclear potential, </a:t>
            </a: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plus 10</a:t>
            </a:r>
            <a:r>
              <a:rPr lang="en-US" sz="1400" b="0" kern="0" dirty="0">
                <a:cs typeface="Tahoma" pitchFamily="34" charset="0"/>
              </a:rPr>
              <a:t> for charged particles</a:t>
            </a: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400" b="0" kern="0" dirty="0">
              <a:solidFill>
                <a:srgbClr val="FF0000"/>
              </a:solidFill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Different nuclear densities</a:t>
            </a:r>
            <a:r>
              <a:rPr lang="en-US" sz="1400" b="0" kern="0" dirty="0">
                <a:cs typeface="Tahoma" pitchFamily="34" charset="0"/>
              </a:rPr>
              <a:t> (and Fermi energies) for neutrons and protons (shell model ones for A</a:t>
            </a:r>
            <a:r>
              <a:rPr lang="en-US" sz="1400" b="0" kern="0" dirty="0">
                <a:cs typeface="Tahoma" pitchFamily="34" charset="0"/>
                <a:sym typeface="Symbol" pitchFamily="18" charset="2"/>
              </a:rPr>
              <a:t>16)</a:t>
            </a: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400" b="0" kern="0" dirty="0"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>
                <a:cs typeface="Tahoma" pitchFamily="34" charset="0"/>
              </a:rPr>
              <a:t>Nuclear (complex) optical potential </a:t>
            </a:r>
            <a:r>
              <a:rPr lang="en-US" sz="1400" b="0" kern="0" dirty="0">
                <a:solidFill>
                  <a:srgbClr val="333399"/>
                </a:solidFill>
                <a:cs typeface="Tahoma" pitchFamily="34" charset="0"/>
                <a:sym typeface="Symbol" pitchFamily="18" charset="2"/>
              </a:rPr>
              <a:t>							</a:t>
            </a: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curved trajectories</a:t>
            </a:r>
            <a:r>
              <a:rPr lang="en-US" sz="1400" b="0" kern="0" dirty="0">
                <a:cs typeface="Tahoma" pitchFamily="34" charset="0"/>
              </a:rPr>
              <a:t> in the mean </a:t>
            </a:r>
            <a:r>
              <a:rPr lang="en-US" sz="1400" b="0" kern="0" dirty="0" err="1">
                <a:cs typeface="Tahoma" pitchFamily="34" charset="0"/>
              </a:rPr>
              <a:t>nuclear+Coulomb</a:t>
            </a:r>
            <a:r>
              <a:rPr lang="en-US" sz="1400" b="0" kern="0" dirty="0">
                <a:cs typeface="Tahoma" pitchFamily="34" charset="0"/>
              </a:rPr>
              <a:t> field (reflection, refraction)</a:t>
            </a: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400" b="0" kern="0" dirty="0">
              <a:solidFill>
                <a:srgbClr val="FF0000"/>
              </a:solidFill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Updating binding energy</a:t>
            </a:r>
            <a:r>
              <a:rPr lang="en-US" sz="1400" b="0" kern="0" dirty="0">
                <a:cs typeface="Tahoma" pitchFamily="34" charset="0"/>
              </a:rPr>
              <a:t> (from mass tables) after each particle emission</a:t>
            </a: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400" b="0" kern="0" dirty="0">
              <a:solidFill>
                <a:srgbClr val="FF0000"/>
              </a:solidFill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 err="1">
                <a:solidFill>
                  <a:srgbClr val="FF0000"/>
                </a:solidFill>
                <a:cs typeface="Tahoma" pitchFamily="34" charset="0"/>
              </a:rPr>
              <a:t>Multibody</a:t>
            </a: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1400" b="0" kern="0" dirty="0">
                <a:cs typeface="Tahoma" pitchFamily="34" charset="0"/>
              </a:rPr>
              <a:t>absorption for </a:t>
            </a:r>
            <a:r>
              <a:rPr lang="en-US" sz="1400" b="0" kern="0" dirty="0">
                <a:latin typeface="Symbol" pitchFamily="18" charset="2"/>
                <a:cs typeface="Tahoma" pitchFamily="34" charset="0"/>
              </a:rPr>
              <a:t>p</a:t>
            </a:r>
            <a:r>
              <a:rPr lang="en-US" sz="1400" b="0" kern="0" baseline="30000" dirty="0">
                <a:cs typeface="Tahoma" pitchFamily="34" charset="0"/>
              </a:rPr>
              <a:t>+/0/-</a:t>
            </a:r>
            <a:r>
              <a:rPr lang="en-US" sz="1400" b="0" kern="0" dirty="0">
                <a:cs typeface="Tahoma" pitchFamily="34" charset="0"/>
              </a:rPr>
              <a:t> K</a:t>
            </a:r>
            <a:r>
              <a:rPr lang="en-US" sz="1400" b="0" kern="0" baseline="30000" dirty="0">
                <a:cs typeface="Tahoma" pitchFamily="34" charset="0"/>
              </a:rPr>
              <a:t>-/</a:t>
            </a:r>
            <a:r>
              <a:rPr lang="en-US" sz="1400" b="0" kern="0" baseline="30000" dirty="0">
                <a:cs typeface="Tahoma" pitchFamily="34" charset="0"/>
              </a:rPr>
              <a:t>0</a:t>
            </a:r>
            <a:r>
              <a:rPr lang="en-US" sz="1400" b="0" kern="0" dirty="0">
                <a:cs typeface="Tahoma" pitchFamily="34" charset="0"/>
              </a:rPr>
              <a:t> </a:t>
            </a:r>
            <a:r>
              <a:rPr lang="en-US" sz="1400" b="0" kern="0" dirty="0">
                <a:latin typeface="Symbol" pitchFamily="18" charset="2"/>
                <a:cs typeface="Tahoma" pitchFamily="34" charset="0"/>
              </a:rPr>
              <a:t>m</a:t>
            </a:r>
            <a:r>
              <a:rPr lang="en-US" sz="1400" b="0" kern="0" baseline="30000" dirty="0">
                <a:cs typeface="Tahoma" pitchFamily="34" charset="0"/>
              </a:rPr>
              <a:t>-</a:t>
            </a: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400" b="0" kern="0" dirty="0"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>
                <a:cs typeface="Tahoma" pitchFamily="34" charset="0"/>
              </a:rPr>
              <a:t>Exact </a:t>
            </a: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energy-momentum conservation</a:t>
            </a:r>
            <a:r>
              <a:rPr lang="en-US" sz="1400" b="0" kern="0" dirty="0">
                <a:cs typeface="Tahoma" pitchFamily="34" charset="0"/>
              </a:rPr>
              <a:t> including the recoil of the residual nucleus and experimental binding energies</a:t>
            </a: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400" b="0" kern="0" dirty="0"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>
                <a:cs typeface="Tahoma" pitchFamily="34" charset="0"/>
              </a:rPr>
              <a:t>Nucleon </a:t>
            </a: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Fermi motion</a:t>
            </a:r>
            <a:r>
              <a:rPr lang="en-US" sz="1400" b="0" kern="0" dirty="0">
                <a:cs typeface="Tahoma" pitchFamily="34" charset="0"/>
              </a:rPr>
              <a:t> including </a:t>
            </a:r>
            <a:r>
              <a:rPr lang="en-US" sz="1400" b="0" kern="0" dirty="0" err="1">
                <a:cs typeface="Tahoma" pitchFamily="34" charset="0"/>
              </a:rPr>
              <a:t>wavepacket</a:t>
            </a:r>
            <a:r>
              <a:rPr lang="en-US" sz="1400" b="0" kern="0" dirty="0">
                <a:cs typeface="Tahoma" pitchFamily="34" charset="0"/>
              </a:rPr>
              <a:t>-like </a:t>
            </a:r>
            <a:r>
              <a:rPr lang="en-US" sz="1400" b="0" kern="0" dirty="0">
                <a:cs typeface="Tahoma" pitchFamily="34" charset="0"/>
              </a:rPr>
              <a:t>uncertainty smearing, (approximate) nucleon-nucleon, and r </a:t>
            </a:r>
            <a:r>
              <a:rPr lang="en-US" sz="1400" b="0" kern="0" dirty="0">
                <a:cs typeface="Tahoma" pitchFamily="34" charset="0"/>
                <a:sym typeface="Symbol" pitchFamily="18" charset="2"/>
              </a:rPr>
              <a:t> </a:t>
            </a:r>
            <a:r>
              <a:rPr lang="en-US" sz="1400" b="0" kern="0" dirty="0" err="1">
                <a:cs typeface="Tahoma" pitchFamily="34" charset="0"/>
                <a:sym typeface="Symbol" pitchFamily="18" charset="2"/>
              </a:rPr>
              <a:t>E</a:t>
            </a:r>
            <a:r>
              <a:rPr lang="en-US" sz="1400" b="0" kern="0" baseline="-25000" dirty="0" err="1">
                <a:cs typeface="Tahoma" pitchFamily="34" charset="0"/>
                <a:sym typeface="Symbol" pitchFamily="18" charset="2"/>
              </a:rPr>
              <a:t>f</a:t>
            </a:r>
            <a:r>
              <a:rPr lang="en-US" sz="1400" b="0" kern="0" dirty="0">
                <a:cs typeface="Tahoma" pitchFamily="34" charset="0"/>
                <a:sym typeface="Symbol" pitchFamily="18" charset="2"/>
              </a:rPr>
              <a:t>(r) correlations</a:t>
            </a:r>
            <a:r>
              <a:rPr lang="en-US" sz="1400" b="0" kern="0" dirty="0">
                <a:cs typeface="Tahoma" pitchFamily="34" charset="0"/>
              </a:rPr>
              <a:t> </a:t>
            </a: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endParaRPr lang="en-US" sz="1400" b="0" kern="0" dirty="0">
              <a:solidFill>
                <a:srgbClr val="FF0000"/>
              </a:solidFill>
              <a:cs typeface="Tahoma" pitchFamily="34" charset="0"/>
            </a:endParaRPr>
          </a:p>
          <a:p>
            <a:pPr lvl="1" indent="-2063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1400" b="0" kern="0" dirty="0">
                <a:solidFill>
                  <a:srgbClr val="FF0000"/>
                </a:solidFill>
                <a:cs typeface="Tahoma" pitchFamily="34" charset="0"/>
              </a:rPr>
              <a:t>Quantum effects</a:t>
            </a:r>
            <a:r>
              <a:rPr lang="en-US" sz="1400" b="0" kern="0" dirty="0">
                <a:cs typeface="Tahoma" pitchFamily="34" charset="0"/>
              </a:rPr>
              <a:t> (mostly suppressive): </a:t>
            </a:r>
            <a:r>
              <a:rPr lang="en-US" sz="1400" b="0" kern="0" dirty="0">
                <a:solidFill>
                  <a:srgbClr val="FF6600"/>
                </a:solidFill>
                <a:cs typeface="Tahoma" pitchFamily="34" charset="0"/>
              </a:rPr>
              <a:t>Pauli blocking, Formation zone, Nucleon </a:t>
            </a:r>
            <a:r>
              <a:rPr lang="en-US" sz="1400" b="0" kern="0" dirty="0" err="1">
                <a:solidFill>
                  <a:srgbClr val="FF6600"/>
                </a:solidFill>
                <a:cs typeface="Tahoma" pitchFamily="34" charset="0"/>
              </a:rPr>
              <a:t>antisymmetrization</a:t>
            </a:r>
            <a:r>
              <a:rPr lang="en-US" sz="1400" b="0" kern="0" dirty="0">
                <a:solidFill>
                  <a:srgbClr val="FF6600"/>
                </a:solidFill>
                <a:cs typeface="Tahoma" pitchFamily="34" charset="0"/>
              </a:rPr>
              <a:t>, Nucleon-nucleon hard-core correlations, Coherence length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09600"/>
          </a:xfrm>
        </p:spPr>
        <p:txBody>
          <a:bodyPr/>
          <a:lstStyle/>
          <a:p>
            <a:r>
              <a:rPr lang="en-US" sz="2800" dirty="0" err="1" smtClean="0"/>
              <a:t>Hadronic</a:t>
            </a:r>
            <a:r>
              <a:rPr lang="en-US" sz="2800" dirty="0" smtClean="0"/>
              <a:t> showers: many particle species, wide energy range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B434-3593-4EFF-8D2E-4B4458CA5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fe100bias-spcallb"/>
          <p:cNvPicPr>
            <a:picLocks noChangeAspect="1" noChangeArrowheads="1"/>
          </p:cNvPicPr>
          <p:nvPr/>
        </p:nvPicPr>
        <p:blipFill>
          <a:blip r:embed="rId2" cstate="print"/>
          <a:srcRect l="4698" t="4167" r="8089" b="9596"/>
          <a:stretch>
            <a:fillRect/>
          </a:stretch>
        </p:blipFill>
        <p:spPr bwMode="auto">
          <a:xfrm>
            <a:off x="4788024" y="1628800"/>
            <a:ext cx="40513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76056" y="1124744"/>
            <a:ext cx="3676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100 </a:t>
            </a:r>
            <a:r>
              <a:rPr lang="en-US" dirty="0" err="1"/>
              <a:t>GeV</a:t>
            </a:r>
            <a:r>
              <a:rPr lang="en-US" dirty="0"/>
              <a:t> p in  a Fe absorber:</a:t>
            </a:r>
          </a:p>
          <a:p>
            <a:r>
              <a:rPr lang="en-US" dirty="0"/>
              <a:t>space-averaged  particle spectra</a:t>
            </a:r>
          </a:p>
        </p:txBody>
      </p:sp>
      <p:pic>
        <p:nvPicPr>
          <p:cNvPr id="10" name="Picture 17" descr="pb100alllo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75" t="5208" r="5351" b="10385"/>
          <a:stretch>
            <a:fillRect/>
          </a:stretch>
        </p:blipFill>
        <p:spPr>
          <a:xfrm>
            <a:off x="251520" y="2014537"/>
            <a:ext cx="4122738" cy="4843463"/>
          </a:xfr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11560" y="1268760"/>
            <a:ext cx="36179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100 </a:t>
            </a:r>
            <a:r>
              <a:rPr lang="en-US" dirty="0" err="1">
                <a:solidFill>
                  <a:srgbClr val="000000"/>
                </a:solidFill>
              </a:rPr>
              <a:t>GeV</a:t>
            </a:r>
            <a:r>
              <a:rPr lang="en-US" dirty="0">
                <a:solidFill>
                  <a:srgbClr val="000000"/>
                </a:solidFill>
              </a:rPr>
              <a:t> p on </a:t>
            </a:r>
            <a:r>
              <a:rPr lang="en-US" dirty="0" err="1">
                <a:solidFill>
                  <a:srgbClr val="000000"/>
                </a:solidFill>
              </a:rPr>
              <a:t>Pb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shower longitudinal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A6A4A8-183B-43A8-B7BB-0D4C9D01BC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9750" y="188913"/>
            <a:ext cx="84597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2800" b="0">
                <a:solidFill>
                  <a:schemeClr val="tx2"/>
                </a:solidFill>
              </a:rPr>
              <a:t> </a:t>
            </a:r>
            <a:r>
              <a:rPr lang="en-US" sz="2400" b="0">
                <a:solidFill>
                  <a:srgbClr val="006600"/>
                </a:solidFill>
              </a:rPr>
              <a:t>hA at high energies: Glauber-Gribov cascade with formation zone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08013" y="1000125"/>
            <a:ext cx="8178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 b="0"/>
              <a:t>Glauber cascade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333399"/>
                </a:solidFill>
              </a:rPr>
              <a:t>Quantum mechanical method to compute Elastic, Quasi-elastic and Absorption hA cross sections from </a:t>
            </a:r>
            <a:r>
              <a:rPr lang="en-US" sz="2000" b="0">
                <a:solidFill>
                  <a:srgbClr val="FF0000"/>
                </a:solidFill>
              </a:rPr>
              <a:t>Free hadron-nucleon scattering</a:t>
            </a:r>
            <a:r>
              <a:rPr lang="en-US" sz="2000" b="0">
                <a:solidFill>
                  <a:srgbClr val="333399"/>
                </a:solidFill>
              </a:rPr>
              <a:t> + </a:t>
            </a:r>
            <a:r>
              <a:rPr lang="en-US" sz="2000" b="0">
                <a:solidFill>
                  <a:srgbClr val="FF0000"/>
                </a:solidFill>
              </a:rPr>
              <a:t>nuclear ground state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FF0000"/>
                </a:solidFill>
              </a:rPr>
              <a:t>Multiple Collision</a:t>
            </a:r>
            <a:r>
              <a:rPr lang="en-US" sz="2000" b="0">
                <a:solidFill>
                  <a:srgbClr val="333399"/>
                </a:solidFill>
              </a:rPr>
              <a:t> expansion of the scattering amplitude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 b="0"/>
              <a:t>Glauber-Gribov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FF0000"/>
                </a:solidFill>
              </a:rPr>
              <a:t>Field theory</a:t>
            </a:r>
            <a:r>
              <a:rPr lang="en-US" sz="2000" b="0">
                <a:solidFill>
                  <a:srgbClr val="333399"/>
                </a:solidFill>
              </a:rPr>
              <a:t> formulation of Glauber model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333399"/>
                </a:solidFill>
              </a:rPr>
              <a:t>Multiple collisions </a:t>
            </a:r>
            <a:r>
              <a:rPr lang="en-US" sz="2000" b="0">
                <a:solidFill>
                  <a:srgbClr val="333399"/>
                </a:solidFill>
                <a:sym typeface="Symbol" pitchFamily="18" charset="2"/>
              </a:rPr>
              <a:t></a:t>
            </a:r>
            <a:r>
              <a:rPr lang="en-US" sz="2000" b="0">
                <a:solidFill>
                  <a:srgbClr val="333399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Feynman diagrams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333399"/>
                </a:solidFill>
              </a:rPr>
              <a:t>High energies: exchange of one or more Pomerons with one or more  target nucleons (a closed string exchange)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 b="0"/>
              <a:t>Formation zone </a:t>
            </a:r>
            <a:r>
              <a:rPr lang="en-US" sz="2400" b="0">
                <a:solidFill>
                  <a:srgbClr val="333399"/>
                </a:solidFill>
              </a:rPr>
              <a:t>(=materialization time)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F340B-70D2-465E-A966-66F7E76BC35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Gribov</a:t>
            </a:r>
            <a:r>
              <a:rPr lang="en-US" sz="2400" dirty="0" smtClean="0"/>
              <a:t> interpretation of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 multiple collisions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9750" y="2987675"/>
            <a:ext cx="81391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6F89F7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800" b="0" kern="0" dirty="0" err="1">
                <a:solidFill>
                  <a:srgbClr val="40458C"/>
                </a:solidFill>
                <a:latin typeface="Comic Sans MS"/>
              </a:rPr>
              <a:t>Glauber-Gribov</a:t>
            </a: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 model = Field theory formulation of  </a:t>
            </a:r>
            <a:r>
              <a:rPr lang="en-US" sz="1800" b="0" kern="0" dirty="0" err="1">
                <a:solidFill>
                  <a:srgbClr val="40458C"/>
                </a:solidFill>
                <a:latin typeface="Comic Sans MS"/>
              </a:rPr>
              <a:t>Glauber</a:t>
            </a: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 model</a:t>
            </a:r>
          </a:p>
          <a:p>
            <a:pPr marL="342900" indent="-342900" algn="l">
              <a:spcBef>
                <a:spcPct val="20000"/>
              </a:spcBef>
              <a:buClr>
                <a:srgbClr val="23A950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800" b="0" kern="0" dirty="0">
                <a:solidFill>
                  <a:srgbClr val="23A950"/>
                </a:solidFill>
                <a:latin typeface="Comic Sans MS"/>
              </a:rPr>
              <a:t>Multiple collision terms </a:t>
            </a:r>
            <a:r>
              <a:rPr lang="en-US" sz="1800" b="0" kern="0" dirty="0">
                <a:solidFill>
                  <a:srgbClr val="23A950"/>
                </a:solidFill>
                <a:latin typeface="Comic Sans MS"/>
                <a:sym typeface="Symbol" pitchFamily="18" charset="2"/>
              </a:rPr>
              <a:t></a:t>
            </a:r>
            <a:r>
              <a:rPr lang="en-US" sz="1800" b="0" kern="0" dirty="0">
                <a:solidFill>
                  <a:srgbClr val="23A950"/>
                </a:solidFill>
                <a:latin typeface="Comic Sans MS"/>
              </a:rPr>
              <a:t>Feynman graphs</a:t>
            </a:r>
          </a:p>
          <a:p>
            <a:pPr marL="342900" indent="-342900" algn="l">
              <a:spcBef>
                <a:spcPct val="20000"/>
              </a:spcBef>
              <a:buClr>
                <a:srgbClr val="6F89F7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At high energies : exchange of one or more </a:t>
            </a:r>
            <a:r>
              <a:rPr lang="en-US" sz="1800" b="0" kern="0" dirty="0" err="1">
                <a:solidFill>
                  <a:srgbClr val="40458C"/>
                </a:solidFill>
                <a:latin typeface="Comic Sans MS"/>
              </a:rPr>
              <a:t>Pomerons</a:t>
            </a: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 with one or more target nucleons</a:t>
            </a:r>
          </a:p>
          <a:p>
            <a:pPr marL="342900" indent="-342900" algn="l">
              <a:spcBef>
                <a:spcPct val="20000"/>
              </a:spcBef>
              <a:buClr>
                <a:srgbClr val="6F89F7"/>
              </a:buClr>
              <a:buSzPct val="80000"/>
              <a:buFont typeface="Wingdings" pitchFamily="2" charset="2"/>
              <a:buNone/>
              <a:defRPr/>
            </a:pPr>
            <a:endParaRPr lang="en-US" sz="1800" b="0" kern="0" dirty="0">
              <a:solidFill>
                <a:srgbClr val="40458C"/>
              </a:solidFill>
              <a:latin typeface="Comic Sans MS"/>
            </a:endParaRPr>
          </a:p>
          <a:p>
            <a:pPr marL="342900" indent="-342900" algn="l">
              <a:spcBef>
                <a:spcPct val="20000"/>
              </a:spcBef>
              <a:buClr>
                <a:srgbClr val="23A950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800" b="0" kern="0" dirty="0">
                <a:solidFill>
                  <a:srgbClr val="23A950"/>
                </a:solidFill>
                <a:latin typeface="Comic Sans MS"/>
              </a:rPr>
              <a:t>In the Dual Parton Model language (neglecting higher order diagrams):</a:t>
            </a: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                    </a:t>
            </a:r>
          </a:p>
          <a:p>
            <a:pPr marL="342900" indent="-342900" algn="l">
              <a:spcBef>
                <a:spcPct val="20000"/>
              </a:spcBef>
              <a:buClr>
                <a:srgbClr val="6F89F7"/>
              </a:buClr>
              <a:buSzPct val="80000"/>
              <a:buFont typeface="Wingdings" pitchFamily="2" charset="2"/>
              <a:buNone/>
              <a:defRPr/>
            </a:pP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    Interaction with </a:t>
            </a:r>
            <a:r>
              <a:rPr lang="en-US" sz="1800" b="0" i="1" kern="0" dirty="0">
                <a:solidFill>
                  <a:srgbClr val="FF0000"/>
                </a:solidFill>
                <a:latin typeface="Comic Sans MS"/>
              </a:rPr>
              <a:t>n</a:t>
            </a:r>
            <a:r>
              <a:rPr lang="en-US" sz="1800" b="0" i="1" kern="0" dirty="0">
                <a:solidFill>
                  <a:srgbClr val="40458C"/>
                </a:solidFill>
                <a:latin typeface="Comic Sans MS"/>
              </a:rPr>
              <a:t> </a:t>
            </a: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 target nucleons </a:t>
            </a:r>
            <a:r>
              <a:rPr lang="en-US" sz="1800" b="0" kern="0" dirty="0">
                <a:solidFill>
                  <a:srgbClr val="40458C"/>
                </a:solidFill>
                <a:latin typeface="Comic Sans MS"/>
                <a:sym typeface="Symbol" pitchFamily="18" charset="2"/>
              </a:rPr>
              <a:t> </a:t>
            </a:r>
            <a:r>
              <a:rPr lang="en-US" sz="1800" b="0" i="1" kern="0" dirty="0">
                <a:solidFill>
                  <a:srgbClr val="FF0000"/>
                </a:solidFill>
                <a:latin typeface="Comic Sans MS"/>
                <a:sym typeface="Symbol" pitchFamily="18" charset="2"/>
              </a:rPr>
              <a:t>2n</a:t>
            </a:r>
            <a:r>
              <a:rPr lang="en-US" sz="1800" b="0" kern="0" dirty="0">
                <a:solidFill>
                  <a:srgbClr val="FF0000"/>
                </a:solidFill>
                <a:latin typeface="Comic Sans MS"/>
                <a:sym typeface="Symbol" pitchFamily="18" charset="2"/>
              </a:rPr>
              <a:t> </a:t>
            </a:r>
            <a:r>
              <a:rPr lang="en-US" sz="1800" b="0" kern="0" dirty="0">
                <a:solidFill>
                  <a:srgbClr val="40458C"/>
                </a:solidFill>
                <a:latin typeface="Comic Sans MS"/>
              </a:rPr>
              <a:t>chains</a:t>
            </a:r>
          </a:p>
          <a:p>
            <a:pPr marL="742950" lvl="1" indent="-285750" algn="l">
              <a:spcBef>
                <a:spcPct val="20000"/>
              </a:spcBef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Two chains from  projectile </a:t>
            </a:r>
            <a:r>
              <a:rPr lang="en-US" sz="1400" b="0" kern="0" dirty="0">
                <a:solidFill>
                  <a:srgbClr val="0033CC"/>
                </a:solidFill>
                <a:latin typeface="Comic Sans MS"/>
              </a:rPr>
              <a:t>valence quarks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 + </a:t>
            </a:r>
            <a:r>
              <a:rPr lang="en-US" sz="1400" b="0" kern="0" dirty="0">
                <a:solidFill>
                  <a:srgbClr val="CC0000"/>
                </a:solidFill>
                <a:latin typeface="Comic Sans MS"/>
              </a:rPr>
              <a:t>valence quarks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 of one target nucleon    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  <a:sym typeface="Symbol" pitchFamily="18" charset="2"/>
              </a:rPr>
              <a:t>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2 </a:t>
            </a:r>
            <a:r>
              <a:rPr lang="en-US" sz="1400" b="0" kern="0" dirty="0">
                <a:solidFill>
                  <a:srgbClr val="0033CC"/>
                </a:solidFill>
                <a:latin typeface="Comic Sans MS"/>
              </a:rPr>
              <a:t>valence-</a:t>
            </a:r>
            <a:r>
              <a:rPr lang="en-US" sz="1400" b="0" kern="0" dirty="0">
                <a:solidFill>
                  <a:srgbClr val="CC0000"/>
                </a:solidFill>
                <a:latin typeface="Comic Sans MS"/>
              </a:rPr>
              <a:t>valence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 chains</a:t>
            </a:r>
          </a:p>
          <a:p>
            <a:pPr marL="742950" lvl="1" indent="-285750" algn="l">
              <a:spcBef>
                <a:spcPct val="20000"/>
              </a:spcBef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400" b="0" kern="0" dirty="0">
                <a:solidFill>
                  <a:srgbClr val="40458C"/>
                </a:solidFill>
                <a:latin typeface="Comic Sans MS"/>
              </a:rPr>
              <a:t> 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2(n-1) chains from </a:t>
            </a:r>
            <a:r>
              <a:rPr lang="en-US" sz="1400" b="0" kern="0" dirty="0">
                <a:solidFill>
                  <a:srgbClr val="0066FF"/>
                </a:solidFill>
                <a:latin typeface="Comic Sans MS"/>
              </a:rPr>
              <a:t>sea quarks</a:t>
            </a:r>
            <a:r>
              <a:rPr lang="en-US" sz="1400" b="0" kern="0" dirty="0">
                <a:solidFill>
                  <a:srgbClr val="40458C"/>
                </a:solidFill>
                <a:latin typeface="Comic Sans MS"/>
              </a:rPr>
              <a:t> 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of the projectile + </a:t>
            </a:r>
            <a:r>
              <a:rPr lang="en-US" sz="1400" b="0" kern="0" dirty="0">
                <a:solidFill>
                  <a:srgbClr val="CC0000"/>
                </a:solidFill>
                <a:latin typeface="Comic Sans MS"/>
              </a:rPr>
              <a:t>valence quarks 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of target nucleons </a:t>
            </a:r>
            <a:r>
              <a:rPr lang="en-US" sz="1400" b="0" kern="0" dirty="0">
                <a:solidFill>
                  <a:srgbClr val="40458C"/>
                </a:solidFill>
                <a:latin typeface="Comic Sans MS"/>
                <a:sym typeface="Symbol" pitchFamily="18" charset="2"/>
              </a:rPr>
              <a:t>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2(n-1)</a:t>
            </a:r>
            <a:r>
              <a:rPr lang="en-US" sz="1400" b="0" kern="0" dirty="0">
                <a:solidFill>
                  <a:srgbClr val="0066FF"/>
                </a:solidFill>
                <a:latin typeface="Comic Sans MS"/>
              </a:rPr>
              <a:t> sea-</a:t>
            </a:r>
            <a:r>
              <a:rPr lang="en-US" sz="1400" b="0" kern="0" dirty="0">
                <a:solidFill>
                  <a:srgbClr val="CC0000"/>
                </a:solidFill>
                <a:latin typeface="Comic Sans MS"/>
              </a:rPr>
              <a:t>valence</a:t>
            </a:r>
            <a:r>
              <a:rPr lang="en-US" sz="1400" b="0" kern="0" dirty="0">
                <a:solidFill>
                  <a:srgbClr val="40458C"/>
                </a:solidFill>
                <a:latin typeface="Comic Sans MS"/>
              </a:rPr>
              <a:t> </a:t>
            </a:r>
            <a:r>
              <a:rPr lang="en-US" sz="1400" b="0" kern="0" dirty="0">
                <a:solidFill>
                  <a:srgbClr val="23A950"/>
                </a:solidFill>
                <a:latin typeface="Comic Sans MS"/>
              </a:rPr>
              <a:t>chains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9588" y="1201738"/>
            <a:ext cx="8351837" cy="825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CC3300"/>
                </a:solidFill>
                <a:latin typeface="Comic Sans MS" pitchFamily="66" charset="0"/>
              </a:rPr>
              <a:t>The absorption cross section is  just the integral in the impact parameter plane of the probability of getting at least one non-elastic hadron-nucleon collision, and it is naturally written in a </a:t>
            </a:r>
            <a:r>
              <a:rPr lang="en-US" sz="1600" b="1" i="1" dirty="0" err="1">
                <a:solidFill>
                  <a:srgbClr val="CC3300"/>
                </a:solidFill>
                <a:latin typeface="Comic Sans MS" pitchFamily="66" charset="0"/>
              </a:rPr>
              <a:t>mutliple</a:t>
            </a:r>
            <a:r>
              <a:rPr lang="en-US" sz="1600" b="1" i="1" dirty="0">
                <a:solidFill>
                  <a:srgbClr val="CC3300"/>
                </a:solidFill>
                <a:latin typeface="Comic Sans MS" pitchFamily="66" charset="0"/>
              </a:rPr>
              <a:t> collision expansion</a:t>
            </a:r>
            <a:endParaRPr lang="en-US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55650" y="2271713"/>
            <a:ext cx="3744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600" b="0" dirty="0">
                <a:solidFill>
                  <a:srgbClr val="990000"/>
                </a:solidFill>
                <a:latin typeface="Comic Sans MS" pitchFamily="66" charset="0"/>
              </a:rPr>
              <a:t>with the overall average number of collisions given by</a:t>
            </a:r>
            <a:endParaRPr lang="en-US" sz="16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5292725" y="2125663"/>
          <a:ext cx="22209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1307880" imgH="469800" progId="Equation.3">
                  <p:embed/>
                </p:oleObj>
              </mc:Choice>
              <mc:Fallback>
                <p:oleObj name="Equation" r:id="rId4" imgW="1307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125663"/>
                        <a:ext cx="2220913" cy="8715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Chain examples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B434-3593-4EFF-8D2E-4B4458CA5D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3" descr="pglauchainc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0"/>
          <a:stretch>
            <a:fillRect/>
          </a:stretch>
        </p:blipFill>
        <p:spPr>
          <a:xfrm>
            <a:off x="255588" y="818679"/>
            <a:ext cx="4570412" cy="3863975"/>
          </a:xfrm>
          <a:noFill/>
        </p:spPr>
      </p:pic>
      <p:pic>
        <p:nvPicPr>
          <p:cNvPr id="6" name="Picture 4" descr="pipglaucha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41336"/>
          <a:stretch>
            <a:fillRect/>
          </a:stretch>
        </p:blipFill>
        <p:spPr bwMode="auto">
          <a:xfrm>
            <a:off x="4627563" y="764704"/>
            <a:ext cx="451643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2963" y="4461992"/>
            <a:ext cx="37734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Leading two-chain diagram in DPM</a:t>
            </a:r>
          </a:p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for 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p-A </a:t>
            </a:r>
            <a:r>
              <a:rPr lang="en-US" sz="1600" dirty="0" err="1">
                <a:solidFill>
                  <a:srgbClr val="40458C"/>
                </a:solidFill>
                <a:cs typeface="Tahoma" pitchFamily="34" charset="0"/>
              </a:rPr>
              <a:t>Glauber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 scattering </a:t>
            </a:r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with 4 collisions</a:t>
            </a:r>
          </a:p>
          <a:p>
            <a:pPr algn="l" eaLnBrk="1" hangingPunct="1"/>
            <a:endParaRPr lang="en-US" sz="1400" b="0" dirty="0">
              <a:solidFill>
                <a:srgbClr val="40458C"/>
              </a:solidFill>
              <a:cs typeface="Tahoma" pitchFamily="34" charset="0"/>
            </a:endParaRPr>
          </a:p>
          <a:p>
            <a:pPr algn="l" eaLnBrk="1" hangingPunct="1"/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The color (</a:t>
            </a:r>
            <a:r>
              <a:rPr lang="en-US" sz="1400" b="0" dirty="0">
                <a:solidFill>
                  <a:srgbClr val="CC0000"/>
                </a:solidFill>
                <a:cs typeface="Tahoma" pitchFamily="34" charset="0"/>
              </a:rPr>
              <a:t>red,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 err="1">
                <a:solidFill>
                  <a:srgbClr val="FF66CC"/>
                </a:solidFill>
                <a:cs typeface="Tahoma" pitchFamily="34" charset="0"/>
              </a:rPr>
              <a:t>antired</a:t>
            </a:r>
            <a:r>
              <a:rPr lang="en-US" sz="1400" b="0" dirty="0">
                <a:solidFill>
                  <a:srgbClr val="FF66CC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cs typeface="Tahoma" pitchFamily="34" charset="0"/>
              </a:rPr>
              <a:t>blue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, </a:t>
            </a:r>
            <a:r>
              <a:rPr lang="en-US" sz="1400" b="0" dirty="0" err="1">
                <a:solidFill>
                  <a:srgbClr val="FFCC00"/>
                </a:solidFill>
                <a:cs typeface="Tahoma" pitchFamily="34" charset="0"/>
              </a:rPr>
              <a:t>antiblue</a:t>
            </a:r>
            <a:r>
              <a:rPr lang="en-US" sz="1400" b="0" dirty="0">
                <a:solidFill>
                  <a:srgbClr val="FFCC00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green, 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and </a:t>
            </a:r>
            <a:r>
              <a:rPr lang="en-US" sz="1400" b="0" dirty="0" err="1">
                <a:solidFill>
                  <a:srgbClr val="33CCFF"/>
                </a:solidFill>
                <a:cs typeface="Tahoma" pitchFamily="34" charset="0"/>
              </a:rPr>
              <a:t>antigreen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) and quark combination shown in the figure is just one of the allowed possibilities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26025" y="4450879"/>
            <a:ext cx="3771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Leading two-chain diagram in DPM</a:t>
            </a:r>
          </a:p>
          <a:p>
            <a:pPr algn="l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for 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  <a:sym typeface="Symbol" pitchFamily="18" charset="2"/>
              </a:rPr>
              <a:t></a:t>
            </a:r>
            <a:r>
              <a:rPr lang="en-US" sz="1600" baseline="30000" dirty="0">
                <a:solidFill>
                  <a:srgbClr val="40458C"/>
                </a:solidFill>
                <a:cs typeface="Tahoma" pitchFamily="34" charset="0"/>
                <a:sym typeface="Symbol" pitchFamily="18" charset="2"/>
              </a:rPr>
              <a:t>+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-A </a:t>
            </a:r>
            <a:r>
              <a:rPr lang="en-US" sz="1600" dirty="0" err="1">
                <a:solidFill>
                  <a:srgbClr val="40458C"/>
                </a:solidFill>
                <a:cs typeface="Tahoma" pitchFamily="34" charset="0"/>
              </a:rPr>
              <a:t>Glauber</a:t>
            </a:r>
            <a:r>
              <a:rPr lang="en-US" sz="1600" dirty="0">
                <a:solidFill>
                  <a:srgbClr val="40458C"/>
                </a:solidFill>
                <a:cs typeface="Tahoma" pitchFamily="34" charset="0"/>
              </a:rPr>
              <a:t> scattering </a:t>
            </a:r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with 3 collisions</a:t>
            </a:r>
          </a:p>
          <a:p>
            <a:pPr algn="l" eaLnBrk="1" hangingPunct="1"/>
            <a:endParaRPr lang="en-US" sz="1400" b="0" dirty="0">
              <a:solidFill>
                <a:srgbClr val="40458C"/>
              </a:solidFill>
              <a:cs typeface="Tahoma" pitchFamily="34" charset="0"/>
            </a:endParaRPr>
          </a:p>
          <a:p>
            <a:pPr algn="l" eaLnBrk="1" hangingPunct="1"/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The color (</a:t>
            </a:r>
            <a:r>
              <a:rPr lang="en-US" sz="1400" b="0" dirty="0">
                <a:solidFill>
                  <a:srgbClr val="CC0000"/>
                </a:solidFill>
                <a:cs typeface="Tahoma" pitchFamily="34" charset="0"/>
              </a:rPr>
              <a:t>red,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 err="1">
                <a:solidFill>
                  <a:srgbClr val="FF66CC"/>
                </a:solidFill>
                <a:cs typeface="Tahoma" pitchFamily="34" charset="0"/>
              </a:rPr>
              <a:t>antired</a:t>
            </a:r>
            <a:r>
              <a:rPr lang="en-US" sz="1400" b="0" dirty="0">
                <a:solidFill>
                  <a:srgbClr val="FF66CC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cs typeface="Tahoma" pitchFamily="34" charset="0"/>
              </a:rPr>
              <a:t>blue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, </a:t>
            </a:r>
            <a:r>
              <a:rPr lang="en-US" sz="1400" b="0" dirty="0" err="1">
                <a:solidFill>
                  <a:srgbClr val="FFCC00"/>
                </a:solidFill>
                <a:cs typeface="Tahoma" pitchFamily="34" charset="0"/>
              </a:rPr>
              <a:t>antiblue</a:t>
            </a:r>
            <a:r>
              <a:rPr lang="en-US" sz="1400" b="0" dirty="0">
                <a:solidFill>
                  <a:srgbClr val="FFCC00"/>
                </a:solidFill>
                <a:cs typeface="Tahoma" pitchFamily="34" charset="0"/>
              </a:rPr>
              <a:t>,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 </a:t>
            </a:r>
            <a:r>
              <a:rPr lang="en-US" sz="1400" b="0" dirty="0">
                <a:solidFill>
                  <a:srgbClr val="009900"/>
                </a:solidFill>
                <a:cs typeface="Tahoma" pitchFamily="34" charset="0"/>
              </a:rPr>
              <a:t>green, 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and </a:t>
            </a:r>
            <a:r>
              <a:rPr lang="en-US" sz="1400" b="0" dirty="0" err="1">
                <a:solidFill>
                  <a:srgbClr val="33CCFF"/>
                </a:solidFill>
                <a:cs typeface="Tahoma" pitchFamily="34" charset="0"/>
              </a:rPr>
              <a:t>antigreen</a:t>
            </a:r>
            <a:r>
              <a:rPr lang="en-US" sz="1400" b="0" dirty="0">
                <a:solidFill>
                  <a:srgbClr val="40458C"/>
                </a:solidFill>
                <a:cs typeface="Tahoma" pitchFamily="34" charset="0"/>
              </a:rPr>
              <a:t>) and quark combination shown in the figure is just one of the allowed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46435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F902BD-14CD-4FF8-BDF6-593BD2974B7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Formation zone 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84993" y="1588914"/>
            <a:ext cx="7891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Naively: “materialization" time</a:t>
            </a:r>
            <a:endParaRPr lang="en-US" sz="18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en-US" sz="1800" b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mic Sans MS" pitchFamily="66" charset="0"/>
              </a:rPr>
              <a:t>			Qualitative </a:t>
            </a:r>
            <a:r>
              <a:rPr lang="en-US" sz="1800" b="0" dirty="0">
                <a:solidFill>
                  <a:srgbClr val="000000"/>
                </a:solidFill>
                <a:latin typeface="Comic Sans MS" pitchFamily="66" charset="0"/>
              </a:rPr>
              <a:t>estimate:</a:t>
            </a:r>
            <a:endParaRPr lang="en-US" sz="1800" b="0" i="1" dirty="0">
              <a:solidFill>
                <a:srgbClr val="73ED05"/>
              </a:solidFill>
              <a:latin typeface="Comic Sans MS" pitchFamily="66" charset="0"/>
            </a:endParaRPr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1403350" y="2865438"/>
            <a:ext cx="6018213" cy="731837"/>
            <a:chOff x="930" y="1797"/>
            <a:chExt cx="3791" cy="461"/>
          </a:xfrm>
        </p:grpSpPr>
        <p:graphicFrame>
          <p:nvGraphicFramePr>
            <p:cNvPr id="34" name="Object 6"/>
            <p:cNvGraphicFramePr>
              <a:graphicFrameLocks noChangeAspect="1"/>
            </p:cNvGraphicFramePr>
            <p:nvPr/>
          </p:nvGraphicFramePr>
          <p:xfrm>
            <a:off x="3379" y="1797"/>
            <a:ext cx="1342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name="Equation" r:id="rId4" imgW="1257120" imgH="431640" progId="Equation.3">
                    <p:embed/>
                  </p:oleObj>
                </mc:Choice>
                <mc:Fallback>
                  <p:oleObj name="Equation" r:id="rId4" imgW="12571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1797"/>
                          <a:ext cx="1342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930" y="1964"/>
              <a:ext cx="1466" cy="231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mic Sans MS" pitchFamily="66" charset="0"/>
                </a:rPr>
                <a:t>Particle proper time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827088" y="3651250"/>
            <a:ext cx="6759575" cy="1295400"/>
            <a:chOff x="521" y="2251"/>
            <a:chExt cx="4258" cy="816"/>
          </a:xfrm>
        </p:grpSpPr>
        <p:graphicFrame>
          <p:nvGraphicFramePr>
            <p:cNvPr id="37" name="Object 7"/>
            <p:cNvGraphicFramePr>
              <a:graphicFrameLocks noChangeAspect="1"/>
            </p:cNvGraphicFramePr>
            <p:nvPr/>
          </p:nvGraphicFramePr>
          <p:xfrm>
            <a:off x="1383" y="2568"/>
            <a:ext cx="339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Equation" r:id="rId6" imgW="2869920" imgH="431640" progId="Equation.3">
                    <p:embed/>
                  </p:oleObj>
                </mc:Choice>
                <mc:Fallback>
                  <p:oleObj name="Equation" r:id="rId6" imgW="2869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568"/>
                          <a:ext cx="3396" cy="499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9999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521" y="2251"/>
              <a:ext cx="2204" cy="231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omic Sans MS" pitchFamily="66" charset="0"/>
                </a:rPr>
                <a:t>Going to the nucleus system</a:t>
              </a:r>
            </a:p>
          </p:txBody>
        </p:sp>
      </p:grp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1908175" y="5181600"/>
            <a:ext cx="5911850" cy="1009650"/>
            <a:chOff x="1202" y="3279"/>
            <a:chExt cx="3724" cy="636"/>
          </a:xfrm>
        </p:grpSpPr>
        <p:graphicFrame>
          <p:nvGraphicFramePr>
            <p:cNvPr id="40" name="Object 8"/>
            <p:cNvGraphicFramePr>
              <a:graphicFrameLocks noChangeAspect="1"/>
            </p:cNvGraphicFramePr>
            <p:nvPr/>
          </p:nvGraphicFramePr>
          <p:xfrm>
            <a:off x="2434" y="3585"/>
            <a:ext cx="990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name="Equation" r:id="rId8" imgW="1066680" imgH="355320" progId="Equation.3">
                    <p:embed/>
                  </p:oleObj>
                </mc:Choice>
                <mc:Fallback>
                  <p:oleObj name="Equation" r:id="rId8" imgW="106668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" y="3585"/>
                          <a:ext cx="990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1202" y="3279"/>
              <a:ext cx="3724" cy="233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Condition for possible re-interaction inside a nucleus:</a:t>
              </a:r>
            </a:p>
          </p:txBody>
        </p:sp>
      </p:grpSp>
      <p:grpSp>
        <p:nvGrpSpPr>
          <p:cNvPr id="42" name="Group 13"/>
          <p:cNvGrpSpPr>
            <a:grpSpLocks/>
          </p:cNvGrpSpPr>
          <p:nvPr/>
        </p:nvGrpSpPr>
        <p:grpSpPr bwMode="auto">
          <a:xfrm>
            <a:off x="1042988" y="2068513"/>
            <a:ext cx="6629400" cy="796925"/>
            <a:chOff x="657" y="981"/>
            <a:chExt cx="4176" cy="502"/>
          </a:xfrm>
        </p:grpSpPr>
        <p:graphicFrame>
          <p:nvGraphicFramePr>
            <p:cNvPr id="43" name="Object 9"/>
            <p:cNvGraphicFramePr>
              <a:graphicFrameLocks noChangeAspect="1"/>
            </p:cNvGraphicFramePr>
            <p:nvPr/>
          </p:nvGraphicFramePr>
          <p:xfrm>
            <a:off x="3152" y="981"/>
            <a:ext cx="1681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Equation" r:id="rId10" imgW="1574640" imgH="469800" progId="Equation.3">
                    <p:embed/>
                  </p:oleObj>
                </mc:Choice>
                <mc:Fallback>
                  <p:oleObj name="Equation" r:id="rId10" imgW="157464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981"/>
                          <a:ext cx="1681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657" y="1117"/>
              <a:ext cx="2042" cy="231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omic Sans MS" pitchFamily="66" charset="0"/>
                </a:rPr>
                <a:t>In the frame where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mic Sans MS" pitchFamily="66" charset="0"/>
                </a:rPr>
                <a:t>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mic Sans MS" pitchFamily="66" charset="0"/>
                </a:rPr>
                <a:t>||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mic Sans MS" pitchFamily="66" charset="0"/>
                </a:rPr>
                <a:t> =0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794890" y="1218655"/>
            <a:ext cx="8529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sz="1600" b="0" dirty="0" err="1">
                <a:solidFill>
                  <a:srgbClr val="40458C"/>
                </a:solidFill>
                <a:cs typeface="Tahoma" pitchFamily="34" charset="0"/>
              </a:rPr>
              <a:t>J.Ranft</a:t>
            </a:r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 applied the concept, originally proposed by </a:t>
            </a:r>
            <a:r>
              <a:rPr lang="en-US" sz="1600" b="0" dirty="0" err="1">
                <a:solidFill>
                  <a:srgbClr val="40458C"/>
                </a:solidFill>
                <a:cs typeface="Tahoma" pitchFamily="34" charset="0"/>
              </a:rPr>
              <a:t>Stodolski</a:t>
            </a:r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, to </a:t>
            </a:r>
            <a:r>
              <a:rPr lang="en-US" sz="1600" b="0" dirty="0" err="1">
                <a:solidFill>
                  <a:srgbClr val="40458C"/>
                </a:solidFill>
                <a:cs typeface="Tahoma" pitchFamily="34" charset="0"/>
              </a:rPr>
              <a:t>hA</a:t>
            </a:r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 and AA nuclear int.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683568" y="908720"/>
            <a:ext cx="823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sz="1600" b="0" dirty="0">
                <a:solidFill>
                  <a:srgbClr val="40458C"/>
                </a:solidFill>
                <a:cs typeface="Tahoma" pitchFamily="34" charset="0"/>
              </a:rPr>
              <a:t>Classical INC will never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BE57C-1BBB-48DD-93BD-C6609E8B44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5929461"/>
            <a:ext cx="896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400" b="0" dirty="0"/>
              <a:t>Rapidity distributions of charged particles produced in 250 </a:t>
            </a:r>
            <a:r>
              <a:rPr lang="en-US" sz="1400" b="0" dirty="0" err="1"/>
              <a:t>GeV</a:t>
            </a:r>
            <a:r>
              <a:rPr lang="en-US" sz="1400" b="0" dirty="0"/>
              <a:t> </a:t>
            </a:r>
            <a:r>
              <a:rPr lang="en-US" sz="1400" b="0" dirty="0">
                <a:sym typeface="Symbol" pitchFamily="18" charset="2"/>
              </a:rPr>
              <a:t></a:t>
            </a:r>
            <a:r>
              <a:rPr lang="en-US" sz="1400" b="0" baseline="30000" dirty="0"/>
              <a:t>+</a:t>
            </a:r>
            <a:r>
              <a:rPr lang="en-US" sz="1400" b="0" dirty="0"/>
              <a:t> collisions on Aluminum (left) and Gold (right)</a:t>
            </a:r>
          </a:p>
          <a:p>
            <a:pPr algn="l" eaLnBrk="1" hangingPunct="1"/>
            <a:r>
              <a:rPr lang="en-US" sz="1400" b="0" dirty="0"/>
              <a:t>Points: exp. data </a:t>
            </a:r>
            <a:r>
              <a:rPr lang="en-US" b="0" dirty="0"/>
              <a:t>(</a:t>
            </a:r>
            <a:r>
              <a:rPr lang="en-US" b="0" dirty="0" err="1"/>
              <a:t>Agababyan</a:t>
            </a:r>
            <a:r>
              <a:rPr lang="en-US" b="0" dirty="0"/>
              <a:t> et al., ZPC50, 361 (1991))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0066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3291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no</a:t>
            </a:r>
            <a:r>
              <a:rPr lang="en-US" sz="3200" dirty="0" smtClean="0"/>
              <a:t> </a:t>
            </a:r>
            <a:r>
              <a:rPr lang="en-US" sz="3200" dirty="0" err="1" smtClean="0"/>
              <a:t>Glauber</a:t>
            </a:r>
            <a:r>
              <a:rPr lang="en-US" sz="3200" dirty="0" smtClean="0"/>
              <a:t>, </a:t>
            </a:r>
            <a:r>
              <a:rPr lang="en-US" sz="3200" b="1" dirty="0" smtClean="0"/>
              <a:t>no</a:t>
            </a:r>
            <a:r>
              <a:rPr lang="en-US" sz="3200" dirty="0" smtClean="0"/>
              <a:t> formation </a:t>
            </a:r>
            <a:r>
              <a:rPr lang="en-US" sz="3200" dirty="0" smtClean="0"/>
              <a:t>zone </a:t>
            </a: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611188" y="979834"/>
            <a:ext cx="7777162" cy="4897438"/>
            <a:chOff x="385" y="572"/>
            <a:chExt cx="4899" cy="3085"/>
          </a:xfrm>
        </p:grpSpPr>
        <p:pic>
          <p:nvPicPr>
            <p:cNvPr id="26" name="Picture 7" descr="pipal250ypeaclnoglnoftdss05notrigg_p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2" t="11324" r="6541" b="11324"/>
            <a:stretch>
              <a:fillRect/>
            </a:stretch>
          </p:blipFill>
          <p:spPr bwMode="auto">
            <a:xfrm>
              <a:off x="385" y="572"/>
              <a:ext cx="2341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 descr="pipau250ypeaclnoglnoftdss05notrigg_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1" t="10677" r="5499" b="10617"/>
            <a:stretch>
              <a:fillRect/>
            </a:stretch>
          </p:blipFill>
          <p:spPr bwMode="auto">
            <a:xfrm>
              <a:off x="3036" y="572"/>
              <a:ext cx="2248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25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BE57C-1BBB-48DD-93BD-C6609E8B44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5929461"/>
            <a:ext cx="896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400" b="0" dirty="0"/>
              <a:t>Rapidity distributions of charged particles produced in 250 </a:t>
            </a:r>
            <a:r>
              <a:rPr lang="en-US" sz="1400" b="0" dirty="0" err="1"/>
              <a:t>GeV</a:t>
            </a:r>
            <a:r>
              <a:rPr lang="en-US" sz="1400" b="0" dirty="0"/>
              <a:t> </a:t>
            </a:r>
            <a:r>
              <a:rPr lang="en-US" sz="1400" b="0" dirty="0">
                <a:sym typeface="Symbol" pitchFamily="18" charset="2"/>
              </a:rPr>
              <a:t></a:t>
            </a:r>
            <a:r>
              <a:rPr lang="en-US" sz="1400" b="0" baseline="30000" dirty="0"/>
              <a:t>+</a:t>
            </a:r>
            <a:r>
              <a:rPr lang="en-US" sz="1400" b="0" dirty="0"/>
              <a:t> collisions on Aluminum (left) and Gold (right)</a:t>
            </a:r>
          </a:p>
          <a:p>
            <a:pPr algn="l" eaLnBrk="1" hangingPunct="1"/>
            <a:r>
              <a:rPr lang="en-US" sz="1400" b="0" dirty="0"/>
              <a:t>Points: exp. data </a:t>
            </a:r>
            <a:r>
              <a:rPr lang="en-US" b="0" dirty="0"/>
              <a:t>(</a:t>
            </a:r>
            <a:r>
              <a:rPr lang="en-US" b="0" dirty="0" err="1"/>
              <a:t>Agababyan</a:t>
            </a:r>
            <a:r>
              <a:rPr lang="en-US" b="0" dirty="0"/>
              <a:t> et al., ZPC50, 361 (1991))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0066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3291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no</a:t>
            </a:r>
            <a:r>
              <a:rPr lang="en-US" sz="3200" dirty="0" smtClean="0"/>
              <a:t> </a:t>
            </a:r>
            <a:r>
              <a:rPr lang="en-US" sz="3200" dirty="0" err="1" smtClean="0"/>
              <a:t>Glauber</a:t>
            </a:r>
            <a:r>
              <a:rPr lang="en-US" sz="3200" dirty="0" smtClean="0"/>
              <a:t>, </a:t>
            </a:r>
            <a:r>
              <a:rPr lang="en-US" sz="3200" b="1" dirty="0" smtClean="0"/>
              <a:t>yes</a:t>
            </a:r>
            <a:r>
              <a:rPr lang="en-US" sz="3200" dirty="0" smtClean="0"/>
              <a:t> formation </a:t>
            </a:r>
            <a:r>
              <a:rPr lang="en-US" sz="3200" dirty="0" smtClean="0"/>
              <a:t>zone 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755650" y="836613"/>
            <a:ext cx="7683500" cy="4968875"/>
            <a:chOff x="476" y="527"/>
            <a:chExt cx="4840" cy="3130"/>
          </a:xfrm>
        </p:grpSpPr>
        <p:pic>
          <p:nvPicPr>
            <p:cNvPr id="17" name="Picture 7" descr="pipal250ypeaclrftnogltau08dss05notrigg_p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2" t="11324" r="6541" b="9970"/>
            <a:stretch>
              <a:fillRect/>
            </a:stretch>
          </p:blipFill>
          <p:spPr bwMode="auto">
            <a:xfrm>
              <a:off x="476" y="572"/>
              <a:ext cx="2301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pipau250ypeaclrftnogltau08dss05notrigg_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4" t="9970" r="6541" b="11324"/>
            <a:stretch>
              <a:fillRect/>
            </a:stretch>
          </p:blipFill>
          <p:spPr bwMode="auto">
            <a:xfrm>
              <a:off x="3088" y="527"/>
              <a:ext cx="2228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06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BE57C-1BBB-48DD-93BD-C6609E8B44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5929461"/>
            <a:ext cx="896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400" b="0" dirty="0"/>
              <a:t>Rapidity distributions of charged particles produced in 250 </a:t>
            </a:r>
            <a:r>
              <a:rPr lang="en-US" sz="1400" b="0" dirty="0" err="1"/>
              <a:t>GeV</a:t>
            </a:r>
            <a:r>
              <a:rPr lang="en-US" sz="1400" b="0" dirty="0"/>
              <a:t> </a:t>
            </a:r>
            <a:r>
              <a:rPr lang="en-US" sz="1400" b="0" dirty="0">
                <a:sym typeface="Symbol" pitchFamily="18" charset="2"/>
              </a:rPr>
              <a:t></a:t>
            </a:r>
            <a:r>
              <a:rPr lang="en-US" sz="1400" b="0" baseline="30000" dirty="0"/>
              <a:t>+</a:t>
            </a:r>
            <a:r>
              <a:rPr lang="en-US" sz="1400" b="0" dirty="0"/>
              <a:t> collisions on Aluminum (left) and Gold (right)</a:t>
            </a:r>
          </a:p>
          <a:p>
            <a:pPr algn="l" eaLnBrk="1" hangingPunct="1"/>
            <a:r>
              <a:rPr lang="en-US" sz="1400" b="0" dirty="0"/>
              <a:t>Points: exp. data </a:t>
            </a:r>
            <a:r>
              <a:rPr lang="en-US" b="0" dirty="0"/>
              <a:t>(</a:t>
            </a:r>
            <a:r>
              <a:rPr lang="en-US" b="0" dirty="0" err="1"/>
              <a:t>Agababyan</a:t>
            </a:r>
            <a:r>
              <a:rPr lang="en-US" b="0" dirty="0"/>
              <a:t> et al., ZPC50, 361 (1991))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0066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3291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yes</a:t>
            </a:r>
            <a:r>
              <a:rPr lang="en-US" sz="3200" dirty="0" smtClean="0"/>
              <a:t> </a:t>
            </a:r>
            <a:r>
              <a:rPr lang="en-US" sz="3200" dirty="0" err="1" smtClean="0"/>
              <a:t>Glauber</a:t>
            </a:r>
            <a:r>
              <a:rPr lang="en-US" sz="3200" dirty="0" smtClean="0"/>
              <a:t>, </a:t>
            </a:r>
            <a:r>
              <a:rPr lang="en-US" sz="3200" b="1" dirty="0" smtClean="0"/>
              <a:t>no</a:t>
            </a:r>
            <a:r>
              <a:rPr lang="en-US" sz="3200" dirty="0" smtClean="0"/>
              <a:t> formation </a:t>
            </a:r>
            <a:r>
              <a:rPr lang="en-US" sz="3200" dirty="0" smtClean="0"/>
              <a:t>zone 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611188" y="908050"/>
            <a:ext cx="7778750" cy="4897438"/>
            <a:chOff x="385" y="572"/>
            <a:chExt cx="4900" cy="3085"/>
          </a:xfrm>
        </p:grpSpPr>
        <p:pic>
          <p:nvPicPr>
            <p:cNvPr id="17" name="Picture 7" descr="pipal250ypeaclnoftgl05dss05notrigg_p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2" t="11324" r="6541" b="9970"/>
            <a:stretch>
              <a:fillRect/>
            </a:stretch>
          </p:blipFill>
          <p:spPr bwMode="auto">
            <a:xfrm>
              <a:off x="385" y="572"/>
              <a:ext cx="2301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pipau250ypeaclnoftgl05dss05notrigg_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8" t="10677" r="5499" b="10617"/>
            <a:stretch>
              <a:fillRect/>
            </a:stretch>
          </p:blipFill>
          <p:spPr bwMode="auto">
            <a:xfrm>
              <a:off x="3035" y="572"/>
              <a:ext cx="2250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008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BE57C-1BBB-48DD-93BD-C6609E8B44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575" y="5929461"/>
            <a:ext cx="896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400" b="0" dirty="0"/>
              <a:t>Rapidity distributions of charged particles produced in 250 </a:t>
            </a:r>
            <a:r>
              <a:rPr lang="en-US" sz="1400" b="0" dirty="0" err="1"/>
              <a:t>GeV</a:t>
            </a:r>
            <a:r>
              <a:rPr lang="en-US" sz="1400" b="0" dirty="0"/>
              <a:t> </a:t>
            </a:r>
            <a:r>
              <a:rPr lang="en-US" sz="1400" b="0" dirty="0">
                <a:sym typeface="Symbol" pitchFamily="18" charset="2"/>
              </a:rPr>
              <a:t></a:t>
            </a:r>
            <a:r>
              <a:rPr lang="en-US" sz="1400" b="0" baseline="30000" dirty="0"/>
              <a:t>+</a:t>
            </a:r>
            <a:r>
              <a:rPr lang="en-US" sz="1400" b="0" dirty="0"/>
              <a:t> collisions on Aluminum (left) and Gold (right)</a:t>
            </a:r>
          </a:p>
          <a:p>
            <a:pPr algn="l" eaLnBrk="1" hangingPunct="1"/>
            <a:r>
              <a:rPr lang="en-US" sz="1400" b="0" dirty="0"/>
              <a:t>Points: exp. data </a:t>
            </a:r>
            <a:r>
              <a:rPr lang="en-US" b="0" dirty="0"/>
              <a:t>(</a:t>
            </a:r>
            <a:r>
              <a:rPr lang="en-US" b="0" dirty="0" err="1"/>
              <a:t>Agababyan</a:t>
            </a:r>
            <a:r>
              <a:rPr lang="en-US" b="0" dirty="0"/>
              <a:t> et al., ZPC50, 361 (1991))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0066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32917" y="2155974"/>
            <a:ext cx="877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9900"/>
                </a:solidFill>
              </a:rPr>
              <a:t>Positive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</a:rPr>
              <a:t>Negative</a:t>
            </a:r>
          </a:p>
          <a:p>
            <a:pPr eaLnBrk="1" hangingPunct="1"/>
            <a:r>
              <a:rPr lang="en-US" sz="1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1400" b="0" baseline="30000">
                <a:solidFill>
                  <a:srgbClr val="0000FF"/>
                </a:solidFill>
              </a:rPr>
              <a:t>+</a:t>
            </a:r>
            <a:endParaRPr lang="en-US" sz="16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yes</a:t>
            </a:r>
            <a:r>
              <a:rPr lang="en-US" sz="3200" dirty="0" smtClean="0"/>
              <a:t> </a:t>
            </a:r>
            <a:r>
              <a:rPr lang="en-US" sz="3200" dirty="0" err="1" smtClean="0"/>
              <a:t>Glauber</a:t>
            </a:r>
            <a:r>
              <a:rPr lang="en-US" sz="3200" dirty="0" smtClean="0"/>
              <a:t>, </a:t>
            </a:r>
            <a:r>
              <a:rPr lang="en-US" sz="3200" b="1" dirty="0" smtClean="0"/>
              <a:t>yes</a:t>
            </a:r>
            <a:r>
              <a:rPr lang="en-US" sz="3200" dirty="0" smtClean="0"/>
              <a:t> formation </a:t>
            </a:r>
            <a:r>
              <a:rPr lang="en-US" sz="3200" dirty="0" smtClean="0"/>
              <a:t>zone 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611188" y="908050"/>
            <a:ext cx="7704137" cy="4968875"/>
            <a:chOff x="385" y="572"/>
            <a:chExt cx="4853" cy="3130"/>
          </a:xfrm>
        </p:grpSpPr>
        <p:pic>
          <p:nvPicPr>
            <p:cNvPr id="14" name="Picture 3" descr="pipal250ypeaclrftxc05gl05tau05dss05df3_p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2" t="9970" r="6541" b="8647"/>
            <a:stretch>
              <a:fillRect/>
            </a:stretch>
          </p:blipFill>
          <p:spPr bwMode="auto">
            <a:xfrm>
              <a:off x="385" y="572"/>
              <a:ext cx="2258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pau250ypeaclrftxc05gl05tau05dss05df3_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1" t="10677" r="5499" b="10617"/>
            <a:stretch>
              <a:fillRect/>
            </a:stretch>
          </p:blipFill>
          <p:spPr bwMode="auto">
            <a:xfrm>
              <a:off x="2990" y="572"/>
              <a:ext cx="2248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706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F40A5-79FB-4506-B37A-EC867027B12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75320"/>
            <a:ext cx="8712968" cy="533400"/>
          </a:xfrm>
        </p:spPr>
        <p:txBody>
          <a:bodyPr/>
          <a:lstStyle/>
          <a:p>
            <a:pPr algn="ctr" eaLnBrk="1" hangingPunct="1"/>
            <a:r>
              <a:rPr lang="en-US" sz="2400" dirty="0" err="1"/>
              <a:t>Nonelastic</a:t>
            </a:r>
            <a:r>
              <a:rPr lang="en-US" sz="2400" dirty="0"/>
              <a:t> </a:t>
            </a:r>
            <a:r>
              <a:rPr lang="en-US" sz="2400" dirty="0" err="1"/>
              <a:t>hA</a:t>
            </a:r>
            <a:r>
              <a:rPr lang="en-US" sz="2400" dirty="0"/>
              <a:t> interactions at high energies: examples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179388" y="981075"/>
            <a:ext cx="3240087" cy="5588000"/>
            <a:chOff x="295" y="527"/>
            <a:chExt cx="2041" cy="3611"/>
          </a:xfrm>
        </p:grpSpPr>
        <p:pic>
          <p:nvPicPr>
            <p:cNvPr id="23560" name="Picture 4" descr="harp_newf_nosvhdrf40angle1red"/>
            <p:cNvPicPr>
              <a:picLocks noChangeAspect="1" noChangeArrowheads="1"/>
            </p:cNvPicPr>
            <p:nvPr/>
          </p:nvPicPr>
          <p:blipFill>
            <a:blip r:embed="rId3" cstate="print"/>
            <a:srcRect l="-563" t="9270" r="12651" b="10805"/>
            <a:stretch>
              <a:fillRect/>
            </a:stretch>
          </p:blipFill>
          <p:spPr bwMode="auto">
            <a:xfrm>
              <a:off x="295" y="527"/>
              <a:ext cx="1995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5" descr="harp_newf_nosvhdrf40angle6red"/>
            <p:cNvPicPr>
              <a:picLocks noChangeAspect="1" noChangeArrowheads="1"/>
            </p:cNvPicPr>
            <p:nvPr/>
          </p:nvPicPr>
          <p:blipFill>
            <a:blip r:embed="rId4" cstate="print"/>
            <a:srcRect t="13963" r="10164" b="4953"/>
            <a:stretch>
              <a:fillRect/>
            </a:stretch>
          </p:blipFill>
          <p:spPr bwMode="auto">
            <a:xfrm>
              <a:off x="295" y="2296"/>
              <a:ext cx="2041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348038" y="3357563"/>
            <a:ext cx="1295400" cy="302577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1600" b="0"/>
              <a:t>Recent results from the HARP experiment</a:t>
            </a:r>
          </a:p>
          <a:p>
            <a:pPr algn="l"/>
            <a:r>
              <a:rPr lang="en-US" sz="1600" b="0"/>
              <a:t>12.9 GeV/c p on Al</a:t>
            </a:r>
          </a:p>
          <a:p>
            <a:pPr algn="l"/>
            <a:r>
              <a:rPr lang="en-US" sz="1600" b="0">
                <a:sym typeface="Symbol" pitchFamily="18" charset="2"/>
              </a:rPr>
              <a:t></a:t>
            </a:r>
            <a:r>
              <a:rPr lang="en-US" sz="1600" b="0" baseline="30000">
                <a:sym typeface="Symbol" pitchFamily="18" charset="2"/>
              </a:rPr>
              <a:t>+ </a:t>
            </a:r>
            <a:r>
              <a:rPr lang="en-US" sz="1600" b="0"/>
              <a:t>production</a:t>
            </a:r>
          </a:p>
          <a:p>
            <a:pPr algn="l"/>
            <a:r>
              <a:rPr lang="en-US" sz="1600" b="0"/>
              <a:t>at different angles</a:t>
            </a:r>
          </a:p>
        </p:txBody>
      </p:sp>
      <p:pic>
        <p:nvPicPr>
          <p:cNvPr id="23558" name="Picture 7" descr="NA49pC_pip_xpt"/>
          <p:cNvPicPr>
            <a:picLocks noChangeAspect="1" noChangeArrowheads="1"/>
          </p:cNvPicPr>
          <p:nvPr/>
        </p:nvPicPr>
        <p:blipFill>
          <a:blip r:embed="rId5" cstate="print"/>
          <a:srcRect t="6291" b="5612"/>
          <a:stretch>
            <a:fillRect/>
          </a:stretch>
        </p:blipFill>
        <p:spPr bwMode="auto">
          <a:xfrm>
            <a:off x="3995738" y="765175"/>
            <a:ext cx="514826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399088" y="5300663"/>
            <a:ext cx="3744912" cy="13144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0"/>
              <a:t>Double differential </a:t>
            </a:r>
            <a:r>
              <a:rPr lang="en-US" sz="1600" b="0">
                <a:sym typeface="Symbol" pitchFamily="18" charset="2"/>
              </a:rPr>
              <a:t>+  production for p C interactions at 158 GeV/c, as measured by NA49 (symbols) and predicted by FLUKA (histograms)</a:t>
            </a:r>
          </a:p>
          <a:p>
            <a:endParaRPr lang="en-US" sz="1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09600"/>
          </a:xfrm>
        </p:spPr>
        <p:txBody>
          <a:bodyPr/>
          <a:lstStyle/>
          <a:p>
            <a:r>
              <a:rPr lang="en-US" sz="2800" dirty="0" smtClean="0"/>
              <a:t>Double differential pion production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F59FE-4E78-4A21-AB04-3EE3F3D923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16" descr="pbe17p52011bhepim_p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1151" r="6863" b="10100"/>
          <a:stretch>
            <a:fillRect/>
          </a:stretch>
        </p:blipFill>
        <p:spPr bwMode="auto">
          <a:xfrm>
            <a:off x="467544" y="1017588"/>
            <a:ext cx="4105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pbe17p52011bhepip_pp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1150" r="6863" b="10101"/>
          <a:stretch>
            <a:fillRect/>
          </a:stretch>
        </p:blipFill>
        <p:spPr bwMode="auto">
          <a:xfrm>
            <a:off x="4788719" y="1017588"/>
            <a:ext cx="41036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68688" y="6154738"/>
            <a:ext cx="3071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 dirty="0">
                <a:cs typeface="Tahoma" pitchFamily="34" charset="0"/>
                <a:sym typeface="Symbol" pitchFamily="18" charset="2"/>
              </a:rPr>
              <a:t>data from BNL910 experiment</a:t>
            </a:r>
            <a:endParaRPr lang="en-US" sz="1600" b="0" dirty="0">
              <a:cs typeface="Tahoma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430441" y="989013"/>
            <a:ext cx="1784350" cy="242887"/>
          </a:xfrm>
          <a:prstGeom prst="rect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i="1">
              <a:latin typeface="Arial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115616" y="989013"/>
            <a:ext cx="1766888" cy="242887"/>
          </a:xfrm>
          <a:prstGeom prst="rect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7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458200" cy="603920"/>
          </a:xfrm>
        </p:spPr>
        <p:txBody>
          <a:bodyPr/>
          <a:lstStyle/>
          <a:p>
            <a:r>
              <a:rPr lang="en-US" sz="2400" dirty="0" err="1" smtClean="0"/>
              <a:t>Hadronic</a:t>
            </a:r>
            <a:r>
              <a:rPr lang="en-US" sz="2400" dirty="0" smtClean="0"/>
              <a:t> showers: we want to simulate also what is left !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320480" cy="5688632"/>
          </a:xfrm>
        </p:spPr>
        <p:txBody>
          <a:bodyPr/>
          <a:lstStyle/>
          <a:p>
            <a:r>
              <a:rPr lang="en-US" sz="2000" dirty="0" smtClean="0"/>
              <a:t>The MC should be able to reproduce this complexity, maintaining correlations and cross-talks among the shower components</a:t>
            </a:r>
          </a:p>
          <a:p>
            <a:r>
              <a:rPr lang="en-US" sz="2000" dirty="0" err="1" smtClean="0"/>
              <a:t>Hadronic</a:t>
            </a:r>
            <a:r>
              <a:rPr lang="en-US" sz="2000" dirty="0" smtClean="0"/>
              <a:t> interactions have to be simulated over a wide energy range with an high degree of accuracy</a:t>
            </a:r>
          </a:p>
          <a:p>
            <a:r>
              <a:rPr lang="en-US" sz="2000" dirty="0" smtClean="0"/>
              <a:t>Nuclear effects are essential</a:t>
            </a:r>
          </a:p>
          <a:p>
            <a:r>
              <a:rPr lang="en-US" sz="2000" dirty="0" smtClean="0"/>
              <a:t>=&gt;  need detailed nuclear interaction models</a:t>
            </a:r>
          </a:p>
          <a:p>
            <a:r>
              <a:rPr lang="en-US" sz="2000" dirty="0" smtClean="0"/>
              <a:t>=&gt; need checks on simple data (thin target)</a:t>
            </a:r>
          </a:p>
          <a:p>
            <a:r>
              <a:rPr lang="en-US" sz="2000" dirty="0" smtClean="0"/>
              <a:t>A summary of the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interaction models used in FLUKA is given in the following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DB696-27D7-4A54-8898-CBC2ADA17C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54" t="51497" r="50022" b="4691"/>
          <a:stretch>
            <a:fillRect/>
          </a:stretch>
        </p:blipFill>
        <p:spPr bwMode="auto">
          <a:xfrm>
            <a:off x="683568" y="2276872"/>
            <a:ext cx="3528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119675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nuclei </a:t>
            </a:r>
            <a:r>
              <a:rPr lang="en-US" dirty="0" err="1" smtClean="0"/>
              <a:t>distribbution</a:t>
            </a:r>
            <a:endParaRPr lang="en-US" dirty="0" smtClean="0"/>
          </a:p>
          <a:p>
            <a:r>
              <a:rPr lang="en-US" dirty="0" smtClean="0"/>
              <a:t>Following 15 </a:t>
            </a:r>
            <a:r>
              <a:rPr lang="en-US" dirty="0" err="1" smtClean="0"/>
              <a:t>GeV</a:t>
            </a:r>
            <a:r>
              <a:rPr lang="en-US" dirty="0" smtClean="0"/>
              <a:t>  proton interactions on Lead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09600"/>
          </a:xfrm>
        </p:spPr>
        <p:txBody>
          <a:bodyPr/>
          <a:lstStyle/>
          <a:p>
            <a:r>
              <a:rPr lang="en-US" sz="2800" dirty="0" smtClean="0"/>
              <a:t>Double differential pion production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F59FE-4E78-4A21-AB04-3EE3F3D9234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68688" y="6154738"/>
            <a:ext cx="3071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 dirty="0">
                <a:cs typeface="Tahoma" pitchFamily="34" charset="0"/>
                <a:sym typeface="Symbol" pitchFamily="18" charset="2"/>
              </a:rPr>
              <a:t>data from BNL910 experiment</a:t>
            </a:r>
            <a:endParaRPr lang="en-US" sz="1600" b="0" dirty="0">
              <a:cs typeface="Tahoma" pitchFamily="34" charset="0"/>
            </a:endParaRPr>
          </a:p>
        </p:txBody>
      </p:sp>
      <p:pic>
        <p:nvPicPr>
          <p:cNvPr id="9" name="Picture 11" descr="pau17p52011bpip_p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1150" r="5377" b="10101"/>
          <a:stretch>
            <a:fillRect/>
          </a:stretch>
        </p:blipFill>
        <p:spPr bwMode="auto">
          <a:xfrm>
            <a:off x="4538663" y="1027113"/>
            <a:ext cx="41767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be17p52011bpip_pp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1151" r="5377" b="9052"/>
          <a:stretch>
            <a:fillRect/>
          </a:stretch>
        </p:blipFill>
        <p:spPr bwMode="auto">
          <a:xfrm>
            <a:off x="276225" y="1033463"/>
            <a:ext cx="4248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165725" y="996950"/>
            <a:ext cx="1785938" cy="242888"/>
          </a:xfrm>
          <a:prstGeom prst="rect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i="1">
              <a:latin typeface="Arial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68375" y="989013"/>
            <a:ext cx="1766888" cy="242887"/>
          </a:xfrm>
          <a:prstGeom prst="rect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69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09600"/>
          </a:xfrm>
        </p:spPr>
        <p:txBody>
          <a:bodyPr/>
          <a:lstStyle/>
          <a:p>
            <a:r>
              <a:rPr lang="en-US" sz="2800" dirty="0" smtClean="0"/>
              <a:t>Double differential pion production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F59FE-4E78-4A21-AB04-3EE3F3D9234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4" descr="al4p0pim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11295" r="3999" b="9647"/>
          <a:stretch>
            <a:fillRect/>
          </a:stretch>
        </p:blipFill>
        <p:spPr bwMode="auto">
          <a:xfrm>
            <a:off x="4705796" y="1028700"/>
            <a:ext cx="4330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b1p6pippersfe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0106" r="5157" b="10106"/>
          <a:stretch>
            <a:fillRect/>
          </a:stretch>
        </p:blipFill>
        <p:spPr bwMode="auto">
          <a:xfrm>
            <a:off x="644971" y="947738"/>
            <a:ext cx="4052887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912296" y="1014413"/>
            <a:ext cx="1536700" cy="193675"/>
          </a:xfrm>
          <a:prstGeom prst="rect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i="1">
              <a:latin typeface="Arial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205358" y="1028700"/>
            <a:ext cx="1462088" cy="192088"/>
          </a:xfrm>
          <a:prstGeom prst="rect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57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A3-1A23-45E8-A4A4-1A85B5231EA6}" type="slidenum">
              <a:rPr lang="en-US"/>
              <a:pPr/>
              <a:t>32</a:t>
            </a:fld>
            <a:endParaRPr lang="en-US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Pions</a:t>
            </a:r>
            <a:r>
              <a:rPr lang="en-US" sz="3200" dirty="0"/>
              <a:t>: nuclear medium effects</a:t>
            </a:r>
          </a:p>
        </p:txBody>
      </p:sp>
      <p:graphicFrame>
        <p:nvGraphicFramePr>
          <p:cNvPr id="1217670" name="Group 134"/>
          <p:cNvGraphicFramePr>
            <a:graphicFrameLocks noGrp="1"/>
          </p:cNvGraphicFramePr>
          <p:nvPr/>
        </p:nvGraphicFramePr>
        <p:xfrm>
          <a:off x="684213" y="765175"/>
          <a:ext cx="7632700" cy="975360"/>
        </p:xfrm>
        <a:graphic>
          <a:graphicData uri="http://schemas.openxmlformats.org/drawingml/2006/table">
            <a:tbl>
              <a:tblPr/>
              <a:tblGrid>
                <a:gridCol w="3209925"/>
                <a:gridCol w="738187"/>
                <a:gridCol w="3684588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Free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π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 interactions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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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 resonant channel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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P-wave resonant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production</a:t>
                      </a:r>
                    </a:p>
                  </a:txBody>
                  <a:tcPr marL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755650" y="2782888"/>
            <a:ext cx="7561263" cy="1006475"/>
            <a:chOff x="476" y="1253"/>
            <a:chExt cx="4763" cy="634"/>
          </a:xfrm>
        </p:grpSpPr>
        <p:graphicFrame>
          <p:nvGraphicFramePr>
            <p:cNvPr id="1217589" name="Object 53"/>
            <p:cNvGraphicFramePr>
              <a:graphicFrameLocks noChangeAspect="1"/>
            </p:cNvGraphicFramePr>
            <p:nvPr/>
          </p:nvGraphicFramePr>
          <p:xfrm>
            <a:off x="2863" y="1298"/>
            <a:ext cx="2376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3" name="Equation" r:id="rId4" imgW="2260440" imgH="482400" progId="Equation.3">
                    <p:embed/>
                  </p:oleObj>
                </mc:Choice>
                <mc:Fallback>
                  <p:oleObj name="Equation" r:id="rId4" imgW="2260440" imgH="482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" y="1298"/>
                          <a:ext cx="2376" cy="5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7591" name="Text Box 55"/>
            <p:cNvSpPr txBox="1">
              <a:spLocks noChangeArrowheads="1"/>
            </p:cNvSpPr>
            <p:nvPr/>
          </p:nvSpPr>
          <p:spPr bwMode="auto">
            <a:xfrm>
              <a:off x="476" y="1253"/>
              <a:ext cx="2449" cy="6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66"/>
                  </a:solidFill>
                </a:rPr>
                <a:t>Assuming for the free resonant </a:t>
              </a:r>
              <a:r>
                <a:rPr lang="en-US">
                  <a:solidFill>
                    <a:srgbClr val="000066"/>
                  </a:solidFill>
                  <a:sym typeface="Symbol" pitchFamily="18" charset="2"/>
                </a:rPr>
                <a:t> a Breit-Wigner form with width </a:t>
              </a:r>
              <a:r>
                <a:rPr lang="en-US" baseline="-25000">
                  <a:solidFill>
                    <a:srgbClr val="000066"/>
                  </a:solidFill>
                  <a:sym typeface="Symbol" pitchFamily="18" charset="2"/>
                </a:rPr>
                <a:t>F</a:t>
              </a:r>
              <a:endParaRPr lang="en-US">
                <a:solidFill>
                  <a:srgbClr val="000066"/>
                </a:solidFill>
                <a:sym typeface="Symbol" pitchFamily="18" charset="2"/>
              </a:endParaRPr>
            </a:p>
          </p:txBody>
        </p:sp>
      </p:grpSp>
      <p:graphicFrame>
        <p:nvGraphicFramePr>
          <p:cNvPr id="1217675" name="Group 139"/>
          <p:cNvGraphicFramePr>
            <a:graphicFrameLocks noGrp="1"/>
          </p:cNvGraphicFramePr>
          <p:nvPr/>
        </p:nvGraphicFramePr>
        <p:xfrm>
          <a:off x="647700" y="1773238"/>
          <a:ext cx="8496300" cy="975360"/>
        </p:xfrm>
        <a:graphic>
          <a:graphicData uri="http://schemas.openxmlformats.org/drawingml/2006/table">
            <a:tbl>
              <a:tblPr/>
              <a:tblGrid>
                <a:gridCol w="1512888"/>
                <a:gridCol w="503237"/>
                <a:gridCol w="1655763"/>
                <a:gridCol w="4824412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in nuclear medium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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decay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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elastic scattering, charge exchange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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reinteraction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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Multibody pion absorption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217658" name="Text Box 122"/>
          <p:cNvSpPr txBox="1">
            <a:spLocks noChangeArrowheads="1"/>
          </p:cNvSpPr>
          <p:nvPr/>
        </p:nvSpPr>
        <p:spPr bwMode="auto">
          <a:xfrm>
            <a:off x="611188" y="3789363"/>
            <a:ext cx="8532812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An ``in medium'' resonant  (</a:t>
            </a:r>
            <a:r>
              <a:rPr lang="en-US" baseline="30000">
                <a:sym typeface="Symbol" pitchFamily="18" charset="2"/>
              </a:rPr>
              <a:t>A</a:t>
            </a:r>
            <a:r>
              <a:rPr lang="en-US" baseline="-25000">
                <a:sym typeface="Symbol" pitchFamily="18" charset="2"/>
              </a:rPr>
              <a:t>res</a:t>
            </a:r>
            <a:r>
              <a:rPr lang="en-US">
                <a:sym typeface="Symbol" pitchFamily="18" charset="2"/>
              </a:rPr>
              <a:t>) can be obtained adding to 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the imaginary part of the (extra) width arising from nuclear medium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2195513" y="4508500"/>
            <a:ext cx="6948487" cy="757238"/>
            <a:chOff x="1383" y="2840"/>
            <a:chExt cx="4377" cy="477"/>
          </a:xfrm>
        </p:grpSpPr>
        <p:graphicFrame>
          <p:nvGraphicFramePr>
            <p:cNvPr id="1217659" name="Object 123"/>
            <p:cNvGraphicFramePr>
              <a:graphicFrameLocks noChangeAspect="1"/>
            </p:cNvGraphicFramePr>
            <p:nvPr/>
          </p:nvGraphicFramePr>
          <p:xfrm>
            <a:off x="1383" y="2840"/>
            <a:ext cx="2448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4" name="Equation" r:id="rId6" imgW="2412720" imgH="241200" progId="Equation.3">
                    <p:embed/>
                  </p:oleObj>
                </mc:Choice>
                <mc:Fallback>
                  <p:oleObj name="Equation" r:id="rId6" imgW="241272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840"/>
                          <a:ext cx="2448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7661" name="Text Box 125"/>
            <p:cNvSpPr txBox="1">
              <a:spLocks noChangeArrowheads="1"/>
            </p:cNvSpPr>
            <p:nvPr/>
          </p:nvSpPr>
          <p:spPr bwMode="auto">
            <a:xfrm>
              <a:off x="1450" y="3067"/>
              <a:ext cx="4310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quasielastic scattering, two and three body absorption</a:t>
              </a:r>
            </a:p>
          </p:txBody>
        </p:sp>
        <p:sp>
          <p:nvSpPr>
            <p:cNvPr id="1217662" name="Line 126"/>
            <p:cNvSpPr>
              <a:spLocks noChangeShapeType="1"/>
            </p:cNvSpPr>
            <p:nvPr/>
          </p:nvSpPr>
          <p:spPr bwMode="auto">
            <a:xfrm flipH="1">
              <a:off x="2880" y="3040"/>
              <a:ext cx="182" cy="118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17663" name="Line 127"/>
            <p:cNvSpPr>
              <a:spLocks noChangeShapeType="1"/>
            </p:cNvSpPr>
            <p:nvPr/>
          </p:nvSpPr>
          <p:spPr bwMode="auto">
            <a:xfrm flipH="1">
              <a:off x="3470" y="3040"/>
              <a:ext cx="0" cy="118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17664" name="Line 128"/>
            <p:cNvSpPr>
              <a:spLocks noChangeShapeType="1"/>
            </p:cNvSpPr>
            <p:nvPr/>
          </p:nvSpPr>
          <p:spPr bwMode="auto">
            <a:xfrm>
              <a:off x="3787" y="3040"/>
              <a:ext cx="182" cy="118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17676" name="Text Box 140"/>
          <p:cNvSpPr txBox="1">
            <a:spLocks noChangeArrowheads="1"/>
          </p:cNvSpPr>
          <p:nvPr/>
        </p:nvSpPr>
        <p:spPr bwMode="auto">
          <a:xfrm>
            <a:off x="512763" y="5300663"/>
            <a:ext cx="8380412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 in-nucleus </a:t>
            </a:r>
            <a:r>
              <a:rPr lang="en-US">
                <a:sym typeface="Symbol" pitchFamily="18" charset="2"/>
              </a:rPr>
              <a:t></a:t>
            </a:r>
            <a:r>
              <a:rPr lang="en-US" baseline="-25000">
                <a:sym typeface="Symbol" pitchFamily="18" charset="2"/>
              </a:rPr>
              <a:t>t</a:t>
            </a:r>
            <a:r>
              <a:rPr lang="en-US" baseline="30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takes also into account a two-body s-wave absorption  </a:t>
            </a:r>
            <a:r>
              <a:rPr lang="en-US">
                <a:sym typeface="Symbol" pitchFamily="18" charset="2"/>
              </a:rPr>
              <a:t></a:t>
            </a:r>
            <a:r>
              <a:rPr lang="en-US" baseline="-25000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derived from the optical model</a:t>
            </a:r>
          </a:p>
        </p:txBody>
      </p:sp>
      <p:graphicFrame>
        <p:nvGraphicFramePr>
          <p:cNvPr id="1217684" name="Object 148"/>
          <p:cNvGraphicFramePr>
            <a:graphicFrameLocks noChangeAspect="1"/>
          </p:cNvGraphicFramePr>
          <p:nvPr/>
        </p:nvGraphicFramePr>
        <p:xfrm>
          <a:off x="1187450" y="6022975"/>
          <a:ext cx="73453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Equation" r:id="rId8" imgW="3708360" imgH="253800" progId="Equation.3">
                  <p:embed/>
                </p:oleObj>
              </mc:Choice>
              <mc:Fallback>
                <p:oleObj name="Equation" r:id="rId8" imgW="37083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6022975"/>
                        <a:ext cx="73453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7685" name="Text Box 149"/>
          <p:cNvSpPr txBox="1">
            <a:spLocks noChangeArrowheads="1"/>
          </p:cNvSpPr>
          <p:nvPr/>
        </p:nvSpPr>
        <p:spPr bwMode="auto">
          <a:xfrm>
            <a:off x="6516688" y="4508500"/>
            <a:ext cx="243205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(Oset et al., NPA 468, 631</a:t>
            </a:r>
            <a:r>
              <a:rPr lang="en-US" sz="14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3901E-0A1C-4462-9DFB-8F2C2C123E2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Pion absorption</a:t>
            </a:r>
          </a:p>
        </p:txBody>
      </p:sp>
      <p:pic>
        <p:nvPicPr>
          <p:cNvPr id="25604" name="Picture 3" descr="biabscnnw_p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0496" r="-1259" b="16974"/>
          <a:stretch>
            <a:fillRect/>
          </a:stretch>
        </p:blipFill>
        <p:spPr>
          <a:xfrm>
            <a:off x="468313" y="2565400"/>
            <a:ext cx="4321175" cy="3779838"/>
          </a:xfrm>
          <a:noFill/>
        </p:spPr>
      </p:pic>
      <p:pic>
        <p:nvPicPr>
          <p:cNvPr id="25605" name="Picture 4" descr="ni160pic_p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7272" t="3850" r="3799" b="10228"/>
          <a:stretch>
            <a:fillRect/>
          </a:stretch>
        </p:blipFill>
        <p:spPr>
          <a:xfrm>
            <a:off x="5003800" y="2060575"/>
            <a:ext cx="3570288" cy="4464050"/>
          </a:xfrm>
          <a:noFill/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879475" y="1173163"/>
            <a:ext cx="2828925" cy="1314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/>
              <a:t>Pion absorption cross section  on Gold and Bismuth in the </a:t>
            </a:r>
            <a:r>
              <a:rPr lang="en-US" sz="1600" b="0">
                <a:sym typeface="Symbol" pitchFamily="18" charset="2"/>
              </a:rPr>
              <a:t> resonance region (multibody absorption in PEANUT)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5292725" y="333375"/>
            <a:ext cx="3187700" cy="1803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solidFill>
                  <a:srgbClr val="009900"/>
                </a:solidFill>
              </a:rPr>
              <a:t>Emitted proton spectra at different angles , 160 MeV </a:t>
            </a:r>
            <a:r>
              <a:rPr lang="en-US" sz="1600" b="0">
                <a:solidFill>
                  <a:srgbClr val="009900"/>
                </a:solidFill>
                <a:sym typeface="Symbol" pitchFamily="18" charset="2"/>
              </a:rPr>
              <a:t></a:t>
            </a:r>
            <a:r>
              <a:rPr lang="en-US" sz="1600" b="0" baseline="30000">
                <a:solidFill>
                  <a:srgbClr val="009900"/>
                </a:solidFill>
                <a:sym typeface="Symbol" pitchFamily="18" charset="2"/>
              </a:rPr>
              <a:t>+ </a:t>
            </a:r>
            <a:r>
              <a:rPr lang="en-US" sz="1600" b="0">
                <a:solidFill>
                  <a:srgbClr val="009900"/>
                </a:solidFill>
                <a:sym typeface="Symbol" pitchFamily="18" charset="2"/>
              </a:rPr>
              <a:t> on </a:t>
            </a:r>
            <a:r>
              <a:rPr lang="en-US" sz="1600" b="0" baseline="30000">
                <a:solidFill>
                  <a:srgbClr val="009900"/>
                </a:solidFill>
                <a:sym typeface="Symbol" pitchFamily="18" charset="2"/>
              </a:rPr>
              <a:t>58</a:t>
            </a:r>
            <a:r>
              <a:rPr lang="en-US" sz="1600" b="0">
                <a:solidFill>
                  <a:srgbClr val="009900"/>
                </a:solidFill>
                <a:sym typeface="Symbol" pitchFamily="18" charset="2"/>
              </a:rPr>
              <a:t>Ni</a:t>
            </a:r>
          </a:p>
          <a:p>
            <a:pPr algn="l"/>
            <a:r>
              <a:rPr lang="en-US" sz="1600" b="0">
                <a:solidFill>
                  <a:srgbClr val="009900"/>
                </a:solidFill>
                <a:sym typeface="Symbol" pitchFamily="18" charset="2"/>
              </a:rPr>
              <a:t>Phys. Rev. C41,2215 (1990)</a:t>
            </a:r>
          </a:p>
          <a:p>
            <a:pPr algn="l"/>
            <a:r>
              <a:rPr lang="en-US" sz="1600" b="0">
                <a:solidFill>
                  <a:srgbClr val="009900"/>
                </a:solidFill>
                <a:sym typeface="Symbol" pitchFamily="18" charset="2"/>
              </a:rPr>
              <a:t>Phys. Rev.  C24,211 (1981)</a:t>
            </a:r>
          </a:p>
          <a:p>
            <a:pPr algn="l"/>
            <a:r>
              <a:rPr lang="en-US" sz="1600" b="0">
                <a:solidFill>
                  <a:srgbClr val="009900"/>
                </a:solidFill>
                <a:sym typeface="Symbol" pitchFamily="18" charset="2"/>
              </a:rPr>
              <a:t>Proton spectra extend up to 300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836E9-1253-4732-8546-717783F9F6A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Coalescence</a:t>
            </a:r>
          </a:p>
        </p:txBody>
      </p:sp>
      <p:pic>
        <p:nvPicPr>
          <p:cNvPr id="29700" name="Picture 4" descr="cu542tv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598" t="9375" r="2821" b="8641"/>
          <a:stretch>
            <a:fillRect/>
          </a:stretch>
        </p:blipFill>
        <p:spPr>
          <a:xfrm>
            <a:off x="611188" y="765175"/>
            <a:ext cx="3629025" cy="4652963"/>
          </a:xfr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140200" y="981075"/>
            <a:ext cx="3571875" cy="1314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solidFill>
                  <a:srgbClr val="009900"/>
                </a:solidFill>
              </a:rPr>
              <a:t>High energy light fragments  are emitted through the coalescence mechanism: “put together” emitted nucleons that are near in phase space.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284663" y="2781300"/>
            <a:ext cx="3621087" cy="825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solidFill>
                  <a:srgbClr val="009900"/>
                </a:solidFill>
              </a:rPr>
              <a:t>Example : double differential t production from  542 MeV neutrons on Copper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211638" y="3933825"/>
            <a:ext cx="4576762" cy="9159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CC0000"/>
                </a:solidFill>
              </a:rPr>
              <a:t>Warning</a:t>
            </a:r>
            <a:r>
              <a:rPr lang="en-US" b="0"/>
              <a:t>: coalescence is OFF by default</a:t>
            </a:r>
          </a:p>
          <a:p>
            <a:pPr algn="l"/>
            <a:r>
              <a:rPr lang="en-US" b="0"/>
              <a:t>Can be important, ex for . residual nuclei.</a:t>
            </a:r>
          </a:p>
          <a:p>
            <a:pPr algn="l"/>
            <a:r>
              <a:rPr lang="en-US" b="0"/>
              <a:t>To activate it:</a:t>
            </a: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179388" y="5516563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b="0">
                <a:solidFill>
                  <a:srgbClr val="0000FF"/>
                </a:solidFill>
                <a:latin typeface="Courier New" pitchFamily="49" charset="0"/>
              </a:rPr>
              <a:t>	PHYSICS 1.	                                        COALESCE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323850" y="6092825"/>
            <a:ext cx="8594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CC0000"/>
                </a:solidFill>
              </a:rPr>
              <a:t>If coalescence is on, switch on Heavy ion transport and interactions</a:t>
            </a:r>
            <a:r>
              <a:rPr lang="en-US" b="0"/>
              <a:t> (see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91393-1303-4436-8AA4-39FE9FD977E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81000"/>
            <a:ext cx="7342187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Preequilibrium emission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11188" y="981075"/>
            <a:ext cx="6470650" cy="7016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 b="0"/>
              <a:t>For E &gt; </a:t>
            </a:r>
            <a:r>
              <a:rPr lang="en-US" sz="2000" b="0">
                <a:sym typeface="Symbol" pitchFamily="18" charset="2"/>
              </a:rPr>
              <a:t> production threshold  only (G)INC models</a:t>
            </a:r>
          </a:p>
          <a:p>
            <a:pPr algn="l"/>
            <a:r>
              <a:rPr lang="en-US" sz="2000" b="0">
                <a:sym typeface="Symbol" pitchFamily="18" charset="2"/>
              </a:rPr>
              <a:t>At lower energies a variety of preequilibrium models</a:t>
            </a:r>
          </a:p>
        </p:txBody>
      </p:sp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2719388" y="1700213"/>
            <a:ext cx="3079750" cy="3968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Two leading approaches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755650" y="2205038"/>
            <a:ext cx="3887788" cy="1490662"/>
          </a:xfrm>
          <a:prstGeom prst="rect">
            <a:avLst/>
          </a:prstGeom>
          <a:gradFill rotWithShape="1">
            <a:gsLst>
              <a:gs pos="0">
                <a:srgbClr val="FFFF00">
                  <a:alpha val="32999"/>
                </a:srgbClr>
              </a:gs>
              <a:gs pos="100000">
                <a:srgbClr val="FFFF0A">
                  <a:alpha val="32001"/>
                </a:srgbClr>
              </a:gs>
            </a:gsLst>
            <a:lin ang="5400000" scaled="1"/>
          </a:gradFill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accent2"/>
                </a:solidFill>
              </a:rPr>
              <a:t>The quantum-mechanical multistep model:</a:t>
            </a:r>
          </a:p>
          <a:p>
            <a:pPr algn="l"/>
            <a:r>
              <a:rPr lang="en-US" b="0">
                <a:solidFill>
                  <a:schemeClr val="accent2"/>
                </a:solidFill>
              </a:rPr>
              <a:t>Very good theoretical background</a:t>
            </a:r>
          </a:p>
          <a:p>
            <a:pPr algn="l"/>
            <a:r>
              <a:rPr lang="en-US" b="0">
                <a:solidFill>
                  <a:schemeClr val="accent2"/>
                </a:solidFill>
              </a:rPr>
              <a:t>Complex, difficulties for multiple emissions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4932363" y="2205038"/>
            <a:ext cx="3600450" cy="1216025"/>
          </a:xfrm>
          <a:prstGeom prst="rect">
            <a:avLst/>
          </a:prstGeom>
          <a:gradFill rotWithShape="1">
            <a:gsLst>
              <a:gs pos="0">
                <a:srgbClr val="FF00FF">
                  <a:alpha val="32999"/>
                </a:srgbClr>
              </a:gs>
              <a:gs pos="100000">
                <a:srgbClr val="FF03FF">
                  <a:alpha val="32999"/>
                </a:srgbClr>
              </a:gs>
            </a:gsLst>
            <a:lin ang="5400000" scaled="1"/>
          </a:gradFill>
          <a:ln w="25400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rgbClr val="800000"/>
                </a:solidFill>
              </a:rPr>
              <a:t>The semiclassical exciton model</a:t>
            </a:r>
          </a:p>
          <a:p>
            <a:pPr algn="l"/>
            <a:r>
              <a:rPr lang="en-US" b="0">
                <a:solidFill>
                  <a:srgbClr val="800000"/>
                </a:solidFill>
              </a:rPr>
              <a:t>Statistical assumptions</a:t>
            </a:r>
          </a:p>
          <a:p>
            <a:pPr algn="l"/>
            <a:r>
              <a:rPr lang="en-US" b="0">
                <a:solidFill>
                  <a:srgbClr val="800000"/>
                </a:solidFill>
              </a:rPr>
              <a:t>Simple and fast</a:t>
            </a:r>
          </a:p>
          <a:p>
            <a:pPr algn="l"/>
            <a:r>
              <a:rPr lang="en-US" b="0">
                <a:solidFill>
                  <a:srgbClr val="800000"/>
                </a:solidFill>
              </a:rPr>
              <a:t>Suitable for MC</a:t>
            </a:r>
          </a:p>
        </p:txBody>
      </p:sp>
      <p:sp>
        <p:nvSpPr>
          <p:cNvPr id="1213447" name="Text Box 7"/>
          <p:cNvSpPr txBox="1">
            <a:spLocks noChangeArrowheads="1"/>
          </p:cNvSpPr>
          <p:nvPr/>
        </p:nvSpPr>
        <p:spPr bwMode="auto">
          <a:xfrm>
            <a:off x="468313" y="4149725"/>
            <a:ext cx="8137525" cy="2314575"/>
          </a:xfrm>
          <a:prstGeom prst="rect">
            <a:avLst/>
          </a:prstGeom>
          <a:solidFill>
            <a:srgbClr val="00FF00">
              <a:alpha val="37000"/>
            </a:srgbClr>
          </a:solidFill>
          <a:ln w="25400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Statistical assumption:</a:t>
            </a:r>
            <a:r>
              <a:rPr lang="en-US" b="0">
                <a:solidFill>
                  <a:srgbClr val="0066FF"/>
                </a:solidFill>
              </a:rPr>
              <a:t> </a:t>
            </a:r>
          </a:p>
          <a:p>
            <a:pPr algn="l">
              <a:defRPr/>
            </a:pPr>
            <a:r>
              <a:rPr lang="en-US" b="0">
                <a:solidFill>
                  <a:srgbClr val="0066FF"/>
                </a:solidFill>
              </a:rPr>
              <a:t>any partition of the excitation  energy E</a:t>
            </a:r>
            <a:r>
              <a:rPr lang="en-US" b="0" baseline="30000">
                <a:solidFill>
                  <a:srgbClr val="0066FF"/>
                </a:solidFill>
              </a:rPr>
              <a:t>*</a:t>
            </a:r>
            <a:r>
              <a:rPr lang="en-US" b="0">
                <a:solidFill>
                  <a:srgbClr val="0066FF"/>
                </a:solidFill>
              </a:rPr>
              <a:t> among N,  N = N</a:t>
            </a:r>
            <a:r>
              <a:rPr lang="en-US" b="0" baseline="-25000">
                <a:solidFill>
                  <a:srgbClr val="0066FF"/>
                </a:solidFill>
              </a:rPr>
              <a:t>h</a:t>
            </a:r>
            <a:r>
              <a:rPr lang="en-US" b="0">
                <a:solidFill>
                  <a:srgbClr val="0066FF"/>
                </a:solidFill>
              </a:rPr>
              <a:t> +N</a:t>
            </a:r>
            <a:r>
              <a:rPr lang="en-US" b="0" baseline="-25000">
                <a:solidFill>
                  <a:srgbClr val="0066FF"/>
                </a:solidFill>
              </a:rPr>
              <a:t>p</a:t>
            </a:r>
            <a:r>
              <a:rPr lang="en-US" b="0">
                <a:solidFill>
                  <a:srgbClr val="0066FF"/>
                </a:solidFill>
              </a:rPr>
              <a:t>, excitons has the same probability to occur</a:t>
            </a:r>
          </a:p>
          <a:p>
            <a:pPr algn="l">
              <a:defRPr/>
            </a:pPr>
            <a:r>
              <a:rPr lang="en-US" b="0">
                <a:solidFill>
                  <a:srgbClr val="9900FF"/>
                </a:solidFill>
              </a:rPr>
              <a:t>Step: nucleon-nucleon collision with N</a:t>
            </a:r>
            <a:r>
              <a:rPr lang="en-US" b="0" baseline="-25000">
                <a:solidFill>
                  <a:srgbClr val="9900FF"/>
                </a:solidFill>
              </a:rPr>
              <a:t>n+1</a:t>
            </a:r>
            <a:r>
              <a:rPr lang="en-US" b="0">
                <a:solidFill>
                  <a:srgbClr val="9900FF"/>
                </a:solidFill>
              </a:rPr>
              <a:t>=N</a:t>
            </a:r>
            <a:r>
              <a:rPr lang="en-US" b="0" baseline="-25000">
                <a:solidFill>
                  <a:srgbClr val="9900FF"/>
                </a:solidFill>
              </a:rPr>
              <a:t>n</a:t>
            </a:r>
            <a:r>
              <a:rPr lang="en-US" b="0">
                <a:solidFill>
                  <a:srgbClr val="9900FF"/>
                </a:solidFill>
              </a:rPr>
              <a:t>+2 (“never come back approximation)</a:t>
            </a:r>
          </a:p>
          <a:p>
            <a:pPr algn="l">
              <a:defRPr/>
            </a:pPr>
            <a:r>
              <a:rPr lang="en-US" b="0">
                <a:solidFill>
                  <a:srgbClr val="993366"/>
                </a:solidFill>
              </a:rPr>
              <a:t>Chain end = equilibrium = N</a:t>
            </a:r>
            <a:r>
              <a:rPr lang="en-US" b="0" baseline="-25000">
                <a:solidFill>
                  <a:srgbClr val="993366"/>
                </a:solidFill>
              </a:rPr>
              <a:t>n </a:t>
            </a:r>
            <a:r>
              <a:rPr lang="en-US" b="0">
                <a:solidFill>
                  <a:srgbClr val="993366"/>
                </a:solidFill>
              </a:rPr>
              <a:t>sufficiently high or excitation energy below threshold</a:t>
            </a:r>
          </a:p>
          <a:p>
            <a:pPr>
              <a:defRPr/>
            </a:pPr>
            <a:r>
              <a:rPr lang="en-US" i="1">
                <a:solidFill>
                  <a:srgbClr val="993300"/>
                </a:solidFill>
              </a:rPr>
              <a:t>N</a:t>
            </a:r>
            <a:r>
              <a:rPr lang="en-US" i="1" baseline="-25000">
                <a:solidFill>
                  <a:srgbClr val="993300"/>
                </a:solidFill>
              </a:rPr>
              <a:t>1 </a:t>
            </a:r>
            <a:r>
              <a:rPr lang="en-US" i="1">
                <a:solidFill>
                  <a:srgbClr val="993300"/>
                </a:solidFill>
              </a:rPr>
              <a:t>depends on the reaction type and cascade history 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 flipH="1">
            <a:off x="4643438" y="3429000"/>
            <a:ext cx="1944687" cy="6492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110348-EE7B-4996-AB80-7CF0FB3214F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5867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6600"/>
                </a:solidFill>
              </a:rPr>
              <a:t>Thin target example</a:t>
            </a:r>
          </a:p>
        </p:txBody>
      </p:sp>
      <p:pic>
        <p:nvPicPr>
          <p:cNvPr id="27652" name="Picture 3" descr="90zr80m43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29" t="4546" r="9529" b="10637"/>
          <a:stretch>
            <a:fillRect/>
          </a:stretch>
        </p:blipFill>
        <p:spPr bwMode="auto">
          <a:xfrm>
            <a:off x="457200" y="1143000"/>
            <a:ext cx="3775075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572000" y="1447800"/>
            <a:ext cx="38163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>
                <a:solidFill>
                  <a:srgbClr val="333399"/>
                </a:solidFill>
              </a:rPr>
              <a:t>Angle-integrated</a:t>
            </a:r>
            <a:r>
              <a:rPr lang="en-US" sz="2000" b="0" i="1"/>
              <a:t> </a:t>
            </a:r>
            <a:r>
              <a:rPr lang="en-US" sz="2000" b="0" baseline="30000">
                <a:solidFill>
                  <a:srgbClr val="333399"/>
                </a:solidFill>
              </a:rPr>
              <a:t>90</a:t>
            </a:r>
            <a:r>
              <a:rPr lang="en-US" sz="2000" b="0">
                <a:solidFill>
                  <a:srgbClr val="333399"/>
                </a:solidFill>
              </a:rPr>
              <a:t>Zr(p,xn) at 80.5 MeV</a:t>
            </a:r>
          </a:p>
          <a:p>
            <a:pPr algn="l"/>
            <a:endParaRPr lang="en-US" sz="2000" b="0">
              <a:solidFill>
                <a:srgbClr val="333399"/>
              </a:solidFill>
            </a:endParaRPr>
          </a:p>
          <a:p>
            <a:pPr algn="l"/>
            <a:r>
              <a:rPr lang="en-US" sz="2000" b="0">
                <a:solidFill>
                  <a:srgbClr val="333399"/>
                </a:solidFill>
              </a:rPr>
              <a:t>The various lines show the total, INC, preequilibrium and evaporation contributions</a:t>
            </a:r>
          </a:p>
          <a:p>
            <a:pPr algn="l"/>
            <a:endParaRPr lang="en-US" sz="2000" b="0">
              <a:solidFill>
                <a:srgbClr val="333399"/>
              </a:solidFill>
            </a:endParaRPr>
          </a:p>
          <a:p>
            <a:pPr algn="l"/>
            <a:r>
              <a:rPr lang="en-US" sz="2000" b="0">
                <a:solidFill>
                  <a:srgbClr val="333399"/>
                </a:solidFill>
              </a:rPr>
              <a:t>Experimental data from </a:t>
            </a:r>
          </a:p>
          <a:p>
            <a:pPr algn="l"/>
            <a:r>
              <a:rPr lang="en-US" sz="2000" b="0">
                <a:solidFill>
                  <a:srgbClr val="333399"/>
                </a:solidFill>
              </a:rPr>
              <a:t>M. Trabandt et al., Phys. Rev. C39, 452 (1989)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CA34A1-99FC-4251-A974-3D62003CF91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828800" y="2286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>
                <a:solidFill>
                  <a:srgbClr val="CC0000"/>
                </a:solidFill>
              </a:rPr>
              <a:t>Thin target examples</a:t>
            </a:r>
          </a:p>
        </p:txBody>
      </p:sp>
      <p:pic>
        <p:nvPicPr>
          <p:cNvPr id="28676" name="Picture 3" descr="zr80ypp2c"/>
          <p:cNvPicPr>
            <a:picLocks noChangeAspect="1" noChangeArrowheads="1"/>
          </p:cNvPicPr>
          <p:nvPr/>
        </p:nvPicPr>
        <p:blipFill>
          <a:blip r:embed="rId3" cstate="print"/>
          <a:srcRect l="6535" t="4041" r="7190" b="8081"/>
          <a:stretch>
            <a:fillRect/>
          </a:stretch>
        </p:blipFill>
        <p:spPr bwMode="auto">
          <a:xfrm>
            <a:off x="609600" y="1347788"/>
            <a:ext cx="41036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3946525" cy="4572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ahoma" pitchFamily="34" charset="0"/>
                <a:cs typeface="Tahoma" pitchFamily="34" charset="0"/>
              </a:rPr>
              <a:t>p</a:t>
            </a:r>
            <a:r>
              <a:rPr lang="en-US" sz="2400" b="0">
                <a:latin typeface="Tahoma" pitchFamily="34" charset="0"/>
              </a:rPr>
              <a:t> + </a:t>
            </a:r>
            <a:r>
              <a:rPr lang="en-US" sz="2400" b="0" baseline="30000">
                <a:latin typeface="Tahoma" pitchFamily="34" charset="0"/>
              </a:rPr>
              <a:t>90</a:t>
            </a:r>
            <a:r>
              <a:rPr lang="en-US" sz="2400" b="0">
                <a:latin typeface="Tahoma" pitchFamily="34" charset="0"/>
              </a:rPr>
              <a:t>Zr  </a:t>
            </a:r>
            <a:r>
              <a:rPr lang="en-US" sz="2400" b="0">
                <a:latin typeface="Tahoma" pitchFamily="34" charset="0"/>
                <a:sym typeface="Symbol" pitchFamily="18" charset="2"/>
              </a:rPr>
              <a:t> </a:t>
            </a:r>
            <a:r>
              <a:rPr lang="en-US" sz="2400" b="0">
                <a:latin typeface="Tahoma" pitchFamily="34" charset="0"/>
              </a:rPr>
              <a:t>p + X (80 MeV)</a:t>
            </a:r>
          </a:p>
        </p:txBody>
      </p:sp>
      <p:pic>
        <p:nvPicPr>
          <p:cNvPr id="28678" name="Picture 5" descr="al4p0pim45"/>
          <p:cNvPicPr>
            <a:picLocks noChangeAspect="1" noChangeArrowheads="1"/>
          </p:cNvPicPr>
          <p:nvPr/>
        </p:nvPicPr>
        <p:blipFill>
          <a:blip r:embed="rId4" cstate="print"/>
          <a:srcRect l="9332" t="11295" r="3999" b="9647"/>
          <a:stretch>
            <a:fillRect/>
          </a:stretch>
        </p:blipFill>
        <p:spPr bwMode="auto">
          <a:xfrm>
            <a:off x="4800600" y="1390650"/>
            <a:ext cx="4010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029200" y="914400"/>
            <a:ext cx="3841750" cy="4572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sz="2400" b="0">
                <a:solidFill>
                  <a:srgbClr val="003300"/>
                </a:solidFill>
                <a:latin typeface="Tahoma" pitchFamily="34" charset="0"/>
              </a:rPr>
              <a:t> + Al  </a:t>
            </a:r>
            <a:r>
              <a:rPr lang="en-US" sz="2400" b="0">
                <a:solidFill>
                  <a:srgbClr val="003300"/>
                </a:solidFill>
                <a:latin typeface="Tahoma" pitchFamily="34" charset="0"/>
                <a:sym typeface="Symbol" pitchFamily="18" charset="2"/>
              </a:rPr>
              <a:t> </a:t>
            </a:r>
            <a:r>
              <a:rPr lang="en-US" sz="2400">
                <a:solidFill>
                  <a:srgbClr val="003300"/>
                </a:solidFill>
                <a:latin typeface="Tahoma" pitchFamily="34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003300"/>
                </a:solidFill>
                <a:latin typeface="Tahoma" pitchFamily="34" charset="0"/>
                <a:sym typeface="Symbol" pitchFamily="18" charset="2"/>
              </a:rPr>
              <a:t>-</a:t>
            </a:r>
            <a:r>
              <a:rPr lang="en-US" sz="2400" b="0">
                <a:solidFill>
                  <a:srgbClr val="003300"/>
                </a:solidFill>
                <a:latin typeface="Tahoma" pitchFamily="34" charset="0"/>
              </a:rPr>
              <a:t> + X (4 GeV/c)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89E865-3A81-4F7E-A9A6-84F82900C06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Equilibrium particle emission (evaporation, fission and nuclear break-up)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140200" y="2271713"/>
          <a:ext cx="47529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2908080" imgH="444240" progId="Equation.3">
                  <p:embed/>
                </p:oleObj>
              </mc:Choice>
              <mc:Fallback>
                <p:oleObj name="Equation" r:id="rId4" imgW="290808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271713"/>
                        <a:ext cx="4752975" cy="725487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4427538" y="3219450"/>
          <a:ext cx="43799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2641320" imgH="431640" progId="Equation.3">
                  <p:embed/>
                </p:oleObj>
              </mc:Choice>
              <mc:Fallback>
                <p:oleObj name="Equation" r:id="rId6" imgW="2641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219450"/>
                        <a:ext cx="4379912" cy="714375"/>
                      </a:xfrm>
                      <a:prstGeom prst="rect">
                        <a:avLst/>
                      </a:prstGeom>
                      <a:solidFill>
                        <a:srgbClr val="66FF66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68313" y="2343150"/>
            <a:ext cx="3671887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Probability per unit time of emitting a particle j with energy E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68313" y="3279775"/>
            <a:ext cx="3735387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8080"/>
                </a:solidFill>
              </a:rPr>
              <a:t>Probability per unit time of fissioning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8064500" cy="11906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0"/>
              <a:t>From statistical considerations and the detailed balance principle, the probabilities for emitting a particle of mass m</a:t>
            </a:r>
            <a:r>
              <a:rPr lang="en-US" b="0" baseline="-25000"/>
              <a:t>j, </a:t>
            </a:r>
            <a:r>
              <a:rPr lang="en-US" b="0"/>
              <a:t>spin S</a:t>
            </a:r>
            <a:r>
              <a:rPr lang="en-US" b="0" baseline="-25000"/>
              <a:t>j,</a:t>
            </a:r>
            <a:r>
              <a:rPr lang="en-US" b="0"/>
              <a:t>ħ and energy E, </a:t>
            </a:r>
            <a:r>
              <a:rPr lang="en-US" b="0" baseline="-25000"/>
              <a:t> </a:t>
            </a:r>
            <a:r>
              <a:rPr lang="en-US" b="0"/>
              <a:t>or of fissioning are given by:</a:t>
            </a:r>
          </a:p>
          <a:p>
            <a:r>
              <a:rPr lang="en-US" b="0"/>
              <a:t>(</a:t>
            </a:r>
            <a:r>
              <a:rPr lang="en-US" b="0">
                <a:solidFill>
                  <a:srgbClr val="FF5050"/>
                </a:solidFill>
              </a:rPr>
              <a:t>i, f</a:t>
            </a:r>
            <a:r>
              <a:rPr lang="en-US" b="0"/>
              <a:t> for initial/final state, </a:t>
            </a:r>
            <a:r>
              <a:rPr lang="en-US" b="0">
                <a:solidFill>
                  <a:srgbClr val="008080"/>
                </a:solidFill>
              </a:rPr>
              <a:t>Fiss </a:t>
            </a:r>
            <a:r>
              <a:rPr lang="en-US" b="0"/>
              <a:t>for fission saddle point)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755650" y="4005263"/>
            <a:ext cx="3835400" cy="1490662"/>
          </a:xfrm>
          <a:prstGeom prst="rect">
            <a:avLst/>
          </a:prstGeom>
          <a:solidFill>
            <a:srgbClr val="00CCFF">
              <a:alpha val="30196"/>
            </a:srgbClr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l-GR" b="0">
                <a:solidFill>
                  <a:schemeClr val="accent2"/>
                </a:solidFill>
              </a:rPr>
              <a:t>ρ</a:t>
            </a:r>
            <a:r>
              <a:rPr lang="en-US" b="0">
                <a:solidFill>
                  <a:schemeClr val="accent2"/>
                </a:solidFill>
              </a:rPr>
              <a:t>’s: nuclear level densities</a:t>
            </a:r>
          </a:p>
          <a:p>
            <a:pPr marL="171450" indent="-171450" algn="l">
              <a:buFontTx/>
              <a:buChar char="•"/>
            </a:pPr>
            <a:r>
              <a:rPr lang="en-US" b="0">
                <a:solidFill>
                  <a:schemeClr val="accent2"/>
                </a:solidFill>
              </a:rPr>
              <a:t>U’s: excitation energies</a:t>
            </a:r>
          </a:p>
          <a:p>
            <a:pPr marL="171450" indent="-171450" algn="l">
              <a:buFontTx/>
              <a:buChar char="•"/>
            </a:pPr>
            <a:r>
              <a:rPr lang="en-US" b="0">
                <a:solidFill>
                  <a:schemeClr val="accent2"/>
                </a:solidFill>
              </a:rPr>
              <a:t>V</a:t>
            </a:r>
            <a:r>
              <a:rPr lang="en-US" b="0" baseline="-25000">
                <a:solidFill>
                  <a:schemeClr val="accent2"/>
                </a:solidFill>
              </a:rPr>
              <a:t>j</a:t>
            </a:r>
            <a:r>
              <a:rPr lang="en-US" b="0">
                <a:solidFill>
                  <a:schemeClr val="accent2"/>
                </a:solidFill>
              </a:rPr>
              <a:t>’s: possible Coulomb barrier   for emitting a particle type j</a:t>
            </a:r>
          </a:p>
          <a:p>
            <a:pPr marL="171450" indent="-171450" algn="l">
              <a:buFontTx/>
              <a:buChar char="•"/>
            </a:pPr>
            <a:r>
              <a:rPr lang="en-US" b="0">
                <a:solidFill>
                  <a:schemeClr val="accent2"/>
                </a:solidFill>
              </a:rPr>
              <a:t>B</a:t>
            </a:r>
            <a:r>
              <a:rPr lang="en-US" b="0" baseline="-25000">
                <a:solidFill>
                  <a:schemeClr val="accent2"/>
                </a:solidFill>
              </a:rPr>
              <a:t>Fiss</a:t>
            </a:r>
            <a:r>
              <a:rPr lang="en-US" b="0">
                <a:solidFill>
                  <a:schemeClr val="accent2"/>
                </a:solidFill>
              </a:rPr>
              <a:t>: fission barrier</a:t>
            </a:r>
            <a:endParaRPr lang="el-GR" b="0">
              <a:solidFill>
                <a:schemeClr val="accent2"/>
              </a:solidFill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716463" y="4005263"/>
            <a:ext cx="4032250" cy="1490662"/>
          </a:xfrm>
          <a:prstGeom prst="rect">
            <a:avLst/>
          </a:prstGeom>
          <a:solidFill>
            <a:srgbClr val="00CCFF">
              <a:alpha val="30196"/>
            </a:srgbClr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b="0">
                <a:solidFill>
                  <a:schemeClr val="accent2"/>
                </a:solidFill>
              </a:rPr>
              <a:t>Q</a:t>
            </a:r>
            <a:r>
              <a:rPr lang="en-US" b="0" baseline="-25000">
                <a:solidFill>
                  <a:schemeClr val="accent2"/>
                </a:solidFill>
              </a:rPr>
              <a:t>j</a:t>
            </a:r>
            <a:r>
              <a:rPr lang="en-US" b="0">
                <a:solidFill>
                  <a:schemeClr val="accent2"/>
                </a:solidFill>
              </a:rPr>
              <a:t>’s: reaction Q for emitting a particle type j</a:t>
            </a:r>
          </a:p>
          <a:p>
            <a:pPr marL="171450" indent="-171450" algn="l">
              <a:buFontTx/>
              <a:buChar char="•"/>
            </a:pPr>
            <a:r>
              <a:rPr lang="el-GR" b="0">
                <a:solidFill>
                  <a:schemeClr val="accent2"/>
                </a:solidFill>
              </a:rPr>
              <a:t>σ</a:t>
            </a:r>
            <a:r>
              <a:rPr lang="el-GR" b="0" baseline="-25000">
                <a:solidFill>
                  <a:schemeClr val="accent2"/>
                </a:solidFill>
              </a:rPr>
              <a:t>inv</a:t>
            </a:r>
            <a:r>
              <a:rPr lang="en-US" b="0">
                <a:solidFill>
                  <a:schemeClr val="accent2"/>
                </a:solidFill>
              </a:rPr>
              <a:t>: cross section for the inverse process</a:t>
            </a:r>
          </a:p>
          <a:p>
            <a:pPr marL="171450" indent="-171450" algn="l">
              <a:buFontTx/>
              <a:buChar char="•"/>
            </a:pPr>
            <a:r>
              <a:rPr lang="el-GR" b="0">
                <a:solidFill>
                  <a:schemeClr val="accent2"/>
                </a:solidFill>
              </a:rPr>
              <a:t>Δ</a:t>
            </a:r>
            <a:r>
              <a:rPr lang="en-US" b="0">
                <a:solidFill>
                  <a:schemeClr val="accent2"/>
                </a:solidFill>
              </a:rPr>
              <a:t>’s: pairing energies</a:t>
            </a:r>
            <a:endParaRPr lang="el-GR" b="0">
              <a:solidFill>
                <a:schemeClr val="accent2"/>
              </a:solidFill>
            </a:endParaRPr>
          </a:p>
        </p:txBody>
      </p:sp>
      <p:sp>
        <p:nvSpPr>
          <p:cNvPr id="1219594" name="Text Box 10"/>
          <p:cNvSpPr txBox="1">
            <a:spLocks noChangeArrowheads="1"/>
          </p:cNvSpPr>
          <p:nvPr/>
        </p:nvSpPr>
        <p:spPr bwMode="auto">
          <a:xfrm>
            <a:off x="755650" y="5589588"/>
            <a:ext cx="7993063" cy="850900"/>
          </a:xfrm>
          <a:prstGeom prst="rect">
            <a:avLst/>
          </a:prstGeom>
          <a:solidFill>
            <a:srgbClr val="FF99CC">
              <a:alpha val="42000"/>
            </a:srgbClr>
          </a:solidFill>
          <a:ln w="25400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 emission is strongly favoured because of  the lack of any barrier</a:t>
            </a:r>
          </a:p>
          <a:p>
            <a:pPr>
              <a:defRPr/>
            </a:pPr>
            <a:r>
              <a:rPr lang="en-US" sz="1600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Heavy nuclei generally reach higher excitations because of more intense cascading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3312C-AA21-4413-90E2-D731C3C91BE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476375" y="3048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0">
                <a:solidFill>
                  <a:schemeClr val="tx2"/>
                </a:solidFill>
              </a:rPr>
              <a:t>Equilibrium particle emission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57200" y="908050"/>
            <a:ext cx="83820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b="0"/>
              <a:t>Evaporation: Weisskopf-Ewing approach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FF0000"/>
                </a:solidFill>
              </a:rPr>
              <a:t>~600</a:t>
            </a:r>
            <a:r>
              <a:rPr lang="en-US" sz="2000" b="0">
                <a:solidFill>
                  <a:schemeClr val="accent2"/>
                </a:solidFill>
              </a:rPr>
              <a:t> possible emitted particles/states (A&lt;25) with an extended evaporation/</a:t>
            </a:r>
            <a:r>
              <a:rPr lang="en-US" sz="2000" b="0">
                <a:solidFill>
                  <a:srgbClr val="CC0000"/>
                </a:solidFill>
              </a:rPr>
              <a:t>fragmentation</a:t>
            </a:r>
            <a:r>
              <a:rPr lang="en-US" sz="2000" b="0">
                <a:solidFill>
                  <a:schemeClr val="accent2"/>
                </a:solidFill>
              </a:rPr>
              <a:t> formalism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FF0000"/>
                </a:solidFill>
              </a:rPr>
              <a:t>Full</a:t>
            </a:r>
            <a:r>
              <a:rPr lang="en-US" sz="2000" b="0">
                <a:solidFill>
                  <a:schemeClr val="accent2"/>
                </a:solidFill>
              </a:rPr>
              <a:t> level density formula with level density parameter </a:t>
            </a:r>
            <a:r>
              <a:rPr lang="en-US" sz="2000" b="0">
                <a:solidFill>
                  <a:srgbClr val="FF0000"/>
                </a:solidFill>
              </a:rPr>
              <a:t>A,Z and excitation dependent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chemeClr val="accent2"/>
                </a:solidFill>
              </a:rPr>
              <a:t>Inverse cross section with proper sub-barrier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FF0000"/>
                </a:solidFill>
              </a:rPr>
              <a:t>Analytic</a:t>
            </a:r>
            <a:r>
              <a:rPr lang="en-US" sz="2000" b="0">
                <a:solidFill>
                  <a:schemeClr val="accent2"/>
                </a:solidFill>
              </a:rPr>
              <a:t> solution for the emission widths (neglecting the </a:t>
            </a:r>
            <a:r>
              <a:rPr lang="en-US" sz="2000" b="0">
                <a:solidFill>
                  <a:srgbClr val="FF0000"/>
                </a:solidFill>
              </a:rPr>
              <a:t>level density</a:t>
            </a:r>
            <a:r>
              <a:rPr lang="en-US" sz="2000" b="0">
                <a:solidFill>
                  <a:schemeClr val="accent2"/>
                </a:solidFill>
              </a:rPr>
              <a:t> dependence on U, taken into account by rejection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chemeClr val="accent2"/>
                </a:solidFill>
              </a:rPr>
              <a:t>Emission energies from the </a:t>
            </a:r>
            <a:r>
              <a:rPr lang="en-US" sz="2000" b="0">
                <a:solidFill>
                  <a:srgbClr val="FF0000"/>
                </a:solidFill>
              </a:rPr>
              <a:t>width</a:t>
            </a:r>
            <a:r>
              <a:rPr lang="en-US" sz="2000" b="0">
                <a:solidFill>
                  <a:schemeClr val="accent2"/>
                </a:solidFill>
              </a:rPr>
              <a:t> expression with no. approx.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b="0"/>
              <a:t>Fission: </a:t>
            </a:r>
            <a:r>
              <a:rPr lang="en-US" sz="2000" b="0">
                <a:solidFill>
                  <a:schemeClr val="accent2"/>
                </a:solidFill>
              </a:rPr>
              <a:t>past, improved version of the </a:t>
            </a:r>
            <a:r>
              <a:rPr lang="en-US" sz="2000" b="0">
                <a:solidFill>
                  <a:srgbClr val="FF0000"/>
                </a:solidFill>
              </a:rPr>
              <a:t>Atchison</a:t>
            </a:r>
            <a:r>
              <a:rPr lang="en-US" sz="2000" b="0">
                <a:solidFill>
                  <a:schemeClr val="accent2"/>
                </a:solidFill>
              </a:rPr>
              <a:t> algorithm, now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chemeClr val="accent2"/>
                </a:solidFill>
                <a:sym typeface="Symbol" pitchFamily="18" charset="2"/>
              </a:rPr>
              <a:t></a:t>
            </a:r>
            <a:r>
              <a:rPr lang="en-US" sz="2000" b="0" baseline="-25000">
                <a:solidFill>
                  <a:schemeClr val="accent2"/>
                </a:solidFill>
                <a:sym typeface="Symbol" pitchFamily="18" charset="2"/>
              </a:rPr>
              <a:t>fis </a:t>
            </a:r>
            <a:r>
              <a:rPr lang="en-US" sz="2000" b="0">
                <a:solidFill>
                  <a:schemeClr val="accent2"/>
                </a:solidFill>
              </a:rPr>
              <a:t>based of first principles, full competition with evaporation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chemeClr val="accent2"/>
                </a:solidFill>
              </a:rPr>
              <a:t>Improved mass and charge widths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chemeClr val="accent2"/>
                </a:solidFill>
              </a:rPr>
              <a:t>Myers and Swiatecki fission barriers, with exc. en. Dependent level density enhancement at saddle point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b="0"/>
              <a:t>Fermi Break-up </a:t>
            </a:r>
            <a:r>
              <a:rPr lang="en-US" sz="2000" b="0">
                <a:solidFill>
                  <a:schemeClr val="accent2"/>
                </a:solidFill>
              </a:rPr>
              <a:t>for A&lt;18 nuclei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>
                <a:solidFill>
                  <a:srgbClr val="FF0000"/>
                </a:solidFill>
              </a:rPr>
              <a:t>~ 50000</a:t>
            </a:r>
            <a:r>
              <a:rPr lang="en-US" sz="2000" b="0"/>
              <a:t> </a:t>
            </a:r>
            <a:r>
              <a:rPr lang="en-US" sz="2000" b="0">
                <a:solidFill>
                  <a:schemeClr val="accent2"/>
                </a:solidFill>
              </a:rPr>
              <a:t>combinations included with up to 6 ejectiles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b="0">
                <a:solidFill>
                  <a:srgbClr val="CC0000"/>
                </a:solidFill>
                <a:sym typeface="Symbol" pitchFamily="18" charset="2"/>
              </a:rPr>
              <a:t></a:t>
            </a:r>
            <a:r>
              <a:rPr lang="en-US" sz="2000" b="0">
                <a:solidFill>
                  <a:srgbClr val="CC0000"/>
                </a:solidFill>
              </a:rPr>
              <a:t> de-excitation</a:t>
            </a:r>
            <a:r>
              <a:rPr lang="en-US" sz="2000" b="0"/>
              <a:t>: </a:t>
            </a:r>
            <a:r>
              <a:rPr lang="en-US" sz="2000" b="0">
                <a:solidFill>
                  <a:schemeClr val="accent2"/>
                </a:solidFill>
              </a:rPr>
              <a:t>statistical + rotational + tabulated levels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D4125-D64B-49F3-A2F3-2330E9F7AEDF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185794" name="Picture 2" descr="MCj00994500000[1]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rot="-5400000">
            <a:off x="846932" y="-846932"/>
            <a:ext cx="7054850" cy="87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6600"/>
                </a:solidFill>
              </a:rPr>
              <a:t>The FLUKA hadronic Models</a:t>
            </a:r>
          </a:p>
        </p:txBody>
      </p:sp>
      <p:sp>
        <p:nvSpPr>
          <p:cNvPr id="1185796" name="Rectangle 4"/>
          <p:cNvSpPr>
            <a:spLocks noChangeArrowheads="1"/>
          </p:cNvSpPr>
          <p:nvPr/>
        </p:nvSpPr>
        <p:spPr bwMode="auto">
          <a:xfrm>
            <a:off x="611560" y="1916113"/>
            <a:ext cx="2232025" cy="915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Elastic,exchange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Phase shifts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data, eikonal</a:t>
            </a:r>
          </a:p>
        </p:txBody>
      </p:sp>
      <p:sp>
        <p:nvSpPr>
          <p:cNvPr id="1185797" name="Rectangle 5"/>
          <p:cNvSpPr>
            <a:spLocks noChangeArrowheads="1"/>
          </p:cNvSpPr>
          <p:nvPr/>
        </p:nvSpPr>
        <p:spPr bwMode="auto">
          <a:xfrm>
            <a:off x="3491285" y="2060575"/>
            <a:ext cx="1925638" cy="9159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P&lt;3-5GeV/c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Resonance prod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and decay</a:t>
            </a:r>
          </a:p>
        </p:txBody>
      </p:sp>
      <p:sp>
        <p:nvSpPr>
          <p:cNvPr id="1185798" name="Rectangle 6"/>
          <p:cNvSpPr>
            <a:spLocks noChangeArrowheads="1"/>
          </p:cNvSpPr>
          <p:nvPr/>
        </p:nvSpPr>
        <p:spPr bwMode="auto">
          <a:xfrm>
            <a:off x="1475160" y="3860800"/>
            <a:ext cx="1133475" cy="9159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low E </a:t>
            </a:r>
            <a:r>
              <a:rPr lang="el-GR">
                <a:solidFill>
                  <a:srgbClr val="FF0000"/>
                </a:solidFill>
              </a:rPr>
              <a:t>π</a:t>
            </a:r>
            <a:r>
              <a:rPr lang="en-US">
                <a:solidFill>
                  <a:srgbClr val="FF0000"/>
                </a:solidFill>
              </a:rPr>
              <a:t>,</a:t>
            </a:r>
            <a:r>
              <a:rPr lang="en-US" i="1">
                <a:solidFill>
                  <a:srgbClr val="FF0000"/>
                </a:solidFill>
              </a:rPr>
              <a:t>K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Special</a:t>
            </a:r>
          </a:p>
        </p:txBody>
      </p:sp>
      <p:sp>
        <p:nvSpPr>
          <p:cNvPr id="1185799" name="Rectangle 7"/>
          <p:cNvSpPr>
            <a:spLocks noChangeArrowheads="1"/>
          </p:cNvSpPr>
          <p:nvPr/>
        </p:nvSpPr>
        <p:spPr bwMode="auto">
          <a:xfrm>
            <a:off x="3562723" y="4221163"/>
            <a:ext cx="1657350" cy="915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High Energy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DPM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hadronization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11785" y="2852738"/>
            <a:ext cx="2001838" cy="1284287"/>
            <a:chOff x="2064" y="1797"/>
            <a:chExt cx="1261" cy="809"/>
          </a:xfrm>
        </p:grpSpPr>
        <p:grpSp>
          <p:nvGrpSpPr>
            <p:cNvPr id="10254" name="Group 9"/>
            <p:cNvGrpSpPr>
              <a:grpSpLocks/>
            </p:cNvGrpSpPr>
            <p:nvPr/>
          </p:nvGrpSpPr>
          <p:grpSpPr bwMode="auto">
            <a:xfrm>
              <a:off x="2064" y="1797"/>
              <a:ext cx="681" cy="636"/>
              <a:chOff x="1746" y="1706"/>
              <a:chExt cx="681" cy="636"/>
            </a:xfrm>
          </p:grpSpPr>
          <p:pic>
            <p:nvPicPr>
              <p:cNvPr id="10258" name="Picture 10" descr="MCDD01775_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1706"/>
                <a:ext cx="636" cy="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9" name="Text Box 11"/>
              <p:cNvSpPr txBox="1">
                <a:spLocks noChangeArrowheads="1"/>
              </p:cNvSpPr>
              <p:nvPr/>
            </p:nvSpPr>
            <p:spPr bwMode="auto">
              <a:xfrm>
                <a:off x="1746" y="1842"/>
                <a:ext cx="636" cy="25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>
                    <a:solidFill>
                      <a:srgbClr val="000000"/>
                    </a:solidFill>
                  </a:rPr>
                  <a:t>hadron</a:t>
                </a:r>
              </a:p>
            </p:txBody>
          </p:sp>
        </p:grpSp>
        <p:grpSp>
          <p:nvGrpSpPr>
            <p:cNvPr id="10255" name="Group 12"/>
            <p:cNvGrpSpPr>
              <a:grpSpLocks/>
            </p:cNvGrpSpPr>
            <p:nvPr/>
          </p:nvGrpSpPr>
          <p:grpSpPr bwMode="auto">
            <a:xfrm>
              <a:off x="2653" y="1979"/>
              <a:ext cx="672" cy="627"/>
              <a:chOff x="2880" y="1842"/>
              <a:chExt cx="672" cy="627"/>
            </a:xfrm>
          </p:grpSpPr>
          <p:pic>
            <p:nvPicPr>
              <p:cNvPr id="10256" name="Picture 13" descr="MCED00214_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25" y="1842"/>
                <a:ext cx="627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7" name="Text Box 14"/>
              <p:cNvSpPr txBox="1">
                <a:spLocks noChangeArrowheads="1"/>
              </p:cNvSpPr>
              <p:nvPr/>
            </p:nvSpPr>
            <p:spPr bwMode="auto">
              <a:xfrm>
                <a:off x="2880" y="1933"/>
                <a:ext cx="636" cy="25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>
                    <a:solidFill>
                      <a:srgbClr val="000000"/>
                    </a:solidFill>
                  </a:rPr>
                  <a:t>hadron</a:t>
                </a: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835523" y="1268413"/>
            <a:ext cx="6443662" cy="4630737"/>
            <a:chOff x="1701" y="799"/>
            <a:chExt cx="4059" cy="2917"/>
          </a:xfrm>
        </p:grpSpPr>
        <p:sp>
          <p:nvSpPr>
            <p:cNvPr id="10251" name="Text Box 16"/>
            <p:cNvSpPr txBox="1">
              <a:spLocks noChangeArrowheads="1"/>
            </p:cNvSpPr>
            <p:nvPr/>
          </p:nvSpPr>
          <p:spPr bwMode="auto">
            <a:xfrm>
              <a:off x="1701" y="799"/>
              <a:ext cx="2326" cy="26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>
                  <a:solidFill>
                    <a:srgbClr val="262954"/>
                  </a:solidFill>
                </a:rPr>
                <a:t>Hadron-nucleus: PEANUT</a:t>
              </a:r>
            </a:p>
          </p:txBody>
        </p:sp>
        <p:sp>
          <p:nvSpPr>
            <p:cNvPr id="10252" name="Text Box 17"/>
            <p:cNvSpPr txBox="1">
              <a:spLocks noChangeArrowheads="1"/>
            </p:cNvSpPr>
            <p:nvPr/>
          </p:nvSpPr>
          <p:spPr bwMode="auto">
            <a:xfrm>
              <a:off x="3967" y="1117"/>
              <a:ext cx="1793" cy="215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262954"/>
                  </a:solidFill>
                </a:rPr>
                <a:t>Sophisticated </a:t>
              </a:r>
            </a:p>
            <a:p>
              <a:pPr algn="l"/>
              <a:r>
                <a:rPr lang="en-US">
                  <a:solidFill>
                    <a:srgbClr val="262954"/>
                  </a:solidFill>
                </a:rPr>
                <a:t>G-Intranuclear Cascade</a:t>
              </a:r>
            </a:p>
            <a:p>
              <a:pPr algn="l"/>
              <a:endParaRPr lang="en-US">
                <a:solidFill>
                  <a:srgbClr val="262954"/>
                </a:solidFill>
              </a:endParaRPr>
            </a:p>
            <a:p>
              <a:pPr algn="l"/>
              <a:r>
                <a:rPr lang="en-US">
                  <a:solidFill>
                    <a:srgbClr val="262954"/>
                  </a:solidFill>
                </a:rPr>
                <a:t>Gradual onset of Glauber-Gribov multiple interactions</a:t>
              </a:r>
            </a:p>
            <a:p>
              <a:pPr algn="l"/>
              <a:endParaRPr lang="en-US">
                <a:solidFill>
                  <a:srgbClr val="262954"/>
                </a:solidFill>
              </a:endParaRPr>
            </a:p>
            <a:p>
              <a:pPr algn="l"/>
              <a:r>
                <a:rPr lang="en-US">
                  <a:solidFill>
                    <a:srgbClr val="262954"/>
                  </a:solidFill>
                </a:rPr>
                <a:t>Preequilibrium</a:t>
              </a:r>
            </a:p>
            <a:p>
              <a:pPr algn="l"/>
              <a:endParaRPr lang="en-US">
                <a:solidFill>
                  <a:srgbClr val="262954"/>
                </a:solidFill>
              </a:endParaRPr>
            </a:p>
            <a:p>
              <a:pPr algn="l"/>
              <a:r>
                <a:rPr lang="en-US">
                  <a:solidFill>
                    <a:srgbClr val="262954"/>
                  </a:solidFill>
                </a:rPr>
                <a:t>Coalescence</a:t>
              </a:r>
            </a:p>
            <a:p>
              <a:pPr algn="l"/>
              <a:endParaRPr lang="en-US">
                <a:solidFill>
                  <a:srgbClr val="262954"/>
                </a:solidFill>
              </a:endParaRPr>
            </a:p>
          </p:txBody>
        </p:sp>
        <p:sp>
          <p:nvSpPr>
            <p:cNvPr id="10253" name="Rectangle 18"/>
            <p:cNvSpPr>
              <a:spLocks noChangeArrowheads="1"/>
            </p:cNvSpPr>
            <p:nvPr/>
          </p:nvSpPr>
          <p:spPr bwMode="auto">
            <a:xfrm>
              <a:off x="1837" y="3294"/>
              <a:ext cx="2676" cy="42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262954"/>
                  </a:solidFill>
                </a:rPr>
                <a:t>Evaporation/Fission/Fermi break-up</a:t>
              </a:r>
            </a:p>
            <a:p>
              <a:pPr algn="l"/>
              <a:r>
                <a:rPr lang="en-US">
                  <a:solidFill>
                    <a:srgbClr val="262954"/>
                  </a:solidFill>
                </a:rPr>
                <a:t> </a:t>
              </a:r>
              <a:r>
                <a:rPr lang="en-US">
                  <a:solidFill>
                    <a:srgbClr val="262954"/>
                  </a:solidFill>
                  <a:sym typeface="Symbol" pitchFamily="18" charset="2"/>
                </a:rPr>
                <a:t> </a:t>
              </a:r>
              <a:r>
                <a:rPr lang="en-US">
                  <a:solidFill>
                    <a:srgbClr val="262954"/>
                  </a:solidFill>
                </a:rPr>
                <a:t>deexcitation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8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796" grpId="0"/>
      <p:bldP spid="1185797" grpId="0"/>
      <p:bldP spid="1185798" grpId="0"/>
      <p:bldP spid="11857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FDAA9-2C6E-463B-9EF6-4E8688AD31D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5814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Residual Nuclei</a:t>
            </a:r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28600"/>
            <a:ext cx="4525962" cy="6080125"/>
          </a:xfrm>
          <a:noFill/>
        </p:spPr>
      </p:pic>
      <p:sp>
        <p:nvSpPr>
          <p:cNvPr id="31749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914400"/>
            <a:ext cx="3886200" cy="5410200"/>
          </a:xfrm>
          <a:prstGeom prst="rect">
            <a:avLst/>
          </a:prstGeom>
          <a:solidFill>
            <a:srgbClr val="B2B2B2">
              <a:alpha val="30980"/>
            </a:srgbClr>
          </a:solidFill>
          <a:ln w="25400">
            <a:solidFill>
              <a:srgbClr val="5F5F5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b="0"/>
              <a:t>The </a:t>
            </a:r>
            <a:r>
              <a:rPr lang="en-US" b="0">
                <a:solidFill>
                  <a:srgbClr val="800000"/>
                </a:solidFill>
              </a:rPr>
              <a:t>production of residuals</a:t>
            </a:r>
            <a:r>
              <a:rPr lang="en-US" b="0"/>
              <a:t> is the result of the </a:t>
            </a:r>
            <a:r>
              <a:rPr lang="en-US" b="0">
                <a:solidFill>
                  <a:srgbClr val="800000"/>
                </a:solidFill>
              </a:rPr>
              <a:t>last step</a:t>
            </a:r>
            <a:r>
              <a:rPr lang="en-US" b="0"/>
              <a:t> of the nuclear reaction, thus it is influenced by all the previous stages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b="0">
                <a:solidFill>
                  <a:srgbClr val="800000"/>
                </a:solidFill>
              </a:rPr>
              <a:t>Residual mass</a:t>
            </a:r>
            <a:r>
              <a:rPr lang="en-US" b="0"/>
              <a:t> distributions are </a:t>
            </a:r>
            <a:r>
              <a:rPr lang="en-US" b="0">
                <a:solidFill>
                  <a:srgbClr val="800000"/>
                </a:solidFill>
              </a:rPr>
              <a:t>very well reproduced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b="0"/>
              <a:t>Residuals near to the compound mass are usually well reproduced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b="0"/>
              <a:t>However, the production of </a:t>
            </a:r>
            <a:r>
              <a:rPr lang="en-US" b="0">
                <a:solidFill>
                  <a:srgbClr val="800000"/>
                </a:solidFill>
              </a:rPr>
              <a:t>specific isotopes may be influenced by additional problems</a:t>
            </a:r>
            <a:r>
              <a:rPr lang="en-US" b="0"/>
              <a:t> which have little or no impact on the emitted particle spectra (Sensitive to details of evaporation, Nuclear structure effects, Lack of spin-parity dependent calculations in most MC models)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641066-3685-41CA-9B57-CD435AD4A29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042988" y="981075"/>
            <a:ext cx="6484937" cy="366713"/>
          </a:xfrm>
          <a:prstGeom prst="rect">
            <a:avLst/>
          </a:prstGeom>
          <a:solidFill>
            <a:srgbClr val="F2E5AC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10103"/>
                </a:solidFill>
                <a:latin typeface="Tahoma" pitchFamily="34" charset="0"/>
              </a:rPr>
              <a:t>1 A GeV </a:t>
            </a:r>
            <a:r>
              <a:rPr lang="en-US" b="0" baseline="30000">
                <a:solidFill>
                  <a:srgbClr val="010103"/>
                </a:solidFill>
                <a:latin typeface="Tahoma" pitchFamily="34" charset="0"/>
              </a:rPr>
              <a:t>208</a:t>
            </a:r>
            <a:r>
              <a:rPr lang="en-US" b="0">
                <a:solidFill>
                  <a:srgbClr val="010103"/>
                </a:solidFill>
                <a:latin typeface="Tahoma" pitchFamily="34" charset="0"/>
              </a:rPr>
              <a:t>Pb + p reactions Nucl. Phys. A 686 (2001) 481-524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fission/evaporation</a:t>
            </a:r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684213" y="1628775"/>
            <a:ext cx="7550150" cy="4983163"/>
            <a:chOff x="720" y="1584"/>
            <a:chExt cx="4198" cy="2604"/>
          </a:xfrm>
        </p:grpSpPr>
        <p:pic>
          <p:nvPicPr>
            <p:cNvPr id="32774" name="Picture 16" descr="res1GeVPb_ppt"/>
            <p:cNvPicPr>
              <a:picLocks noChangeAspect="1" noChangeArrowheads="1"/>
            </p:cNvPicPr>
            <p:nvPr/>
          </p:nvPicPr>
          <p:blipFill>
            <a:blip r:embed="rId3" cstate="print"/>
            <a:srcRect l="3960" t="56499" r="12000" b="6693"/>
            <a:stretch>
              <a:fillRect/>
            </a:stretch>
          </p:blipFill>
          <p:spPr bwMode="auto">
            <a:xfrm>
              <a:off x="720" y="1584"/>
              <a:ext cx="4198" cy="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5" name="Group 17"/>
            <p:cNvGrpSpPr>
              <a:grpSpLocks/>
            </p:cNvGrpSpPr>
            <p:nvPr/>
          </p:nvGrpSpPr>
          <p:grpSpPr bwMode="auto">
            <a:xfrm>
              <a:off x="1237" y="1706"/>
              <a:ext cx="3638" cy="1749"/>
              <a:chOff x="1237" y="1706"/>
              <a:chExt cx="3638" cy="1749"/>
            </a:xfrm>
          </p:grpSpPr>
          <p:sp>
            <p:nvSpPr>
              <p:cNvPr id="32776" name="Oval 18"/>
              <p:cNvSpPr>
                <a:spLocks noChangeArrowheads="1"/>
              </p:cNvSpPr>
              <p:nvPr/>
            </p:nvSpPr>
            <p:spPr bwMode="auto">
              <a:xfrm>
                <a:off x="4694" y="1978"/>
                <a:ext cx="181" cy="318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77" name="Oval 19"/>
              <p:cNvSpPr>
                <a:spLocks noChangeArrowheads="1"/>
              </p:cNvSpPr>
              <p:nvPr/>
            </p:nvSpPr>
            <p:spPr bwMode="auto">
              <a:xfrm rot="-1285870">
                <a:off x="4150" y="2114"/>
                <a:ext cx="544" cy="227"/>
              </a:xfrm>
              <a:prstGeom prst="ellipse">
                <a:avLst/>
              </a:prstGeom>
              <a:noFill/>
              <a:ln w="25400">
                <a:solidFill>
                  <a:srgbClr val="00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78" name="Oval 20"/>
              <p:cNvSpPr>
                <a:spLocks noChangeArrowheads="1"/>
              </p:cNvSpPr>
              <p:nvPr/>
            </p:nvSpPr>
            <p:spPr bwMode="auto">
              <a:xfrm rot="-3056812">
                <a:off x="3394" y="2508"/>
                <a:ext cx="968" cy="272"/>
              </a:xfrm>
              <a:prstGeom prst="ellipse">
                <a:avLst/>
              </a:prstGeom>
              <a:noFill/>
              <a:ln w="25400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79" name="Oval 21"/>
              <p:cNvSpPr>
                <a:spLocks noChangeArrowheads="1"/>
              </p:cNvSpPr>
              <p:nvPr/>
            </p:nvSpPr>
            <p:spPr bwMode="auto">
              <a:xfrm rot="-662710">
                <a:off x="1845" y="2386"/>
                <a:ext cx="1769" cy="862"/>
              </a:xfrm>
              <a:prstGeom prst="ellipse">
                <a:avLst/>
              </a:prstGeom>
              <a:noFill/>
              <a:ln w="25400">
                <a:solidFill>
                  <a:srgbClr val="CC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80" name="Oval 22"/>
              <p:cNvSpPr>
                <a:spLocks noChangeArrowheads="1"/>
              </p:cNvSpPr>
              <p:nvPr/>
            </p:nvSpPr>
            <p:spPr bwMode="auto">
              <a:xfrm rot="-1043142">
                <a:off x="1408" y="2481"/>
                <a:ext cx="408" cy="724"/>
              </a:xfrm>
              <a:prstGeom prst="ellips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81" name="Oval 23"/>
              <p:cNvSpPr>
                <a:spLocks noChangeArrowheads="1"/>
              </p:cNvSpPr>
              <p:nvPr/>
            </p:nvSpPr>
            <p:spPr bwMode="auto">
              <a:xfrm rot="-363008">
                <a:off x="1237" y="1706"/>
                <a:ext cx="227" cy="953"/>
              </a:xfrm>
              <a:prstGeom prst="ellipse">
                <a:avLst/>
              </a:prstGeom>
              <a:noFill/>
              <a:ln w="25400">
                <a:solidFill>
                  <a:srgbClr val="99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782" name="Text Box 24"/>
              <p:cNvSpPr txBox="1">
                <a:spLocks noChangeArrowheads="1"/>
              </p:cNvSpPr>
              <p:nvPr/>
            </p:nvSpPr>
            <p:spPr bwMode="auto">
              <a:xfrm>
                <a:off x="3828" y="1802"/>
                <a:ext cx="887" cy="192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Quasi-elastic</a:t>
                </a:r>
              </a:p>
            </p:txBody>
          </p:sp>
          <p:sp>
            <p:nvSpPr>
              <p:cNvPr id="32783" name="Text Box 25"/>
              <p:cNvSpPr txBox="1">
                <a:spLocks noChangeArrowheads="1"/>
              </p:cNvSpPr>
              <p:nvPr/>
            </p:nvSpPr>
            <p:spPr bwMode="auto">
              <a:xfrm>
                <a:off x="3694" y="2016"/>
                <a:ext cx="687" cy="192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00CCFF"/>
                    </a:solidFill>
                  </a:rPr>
                  <a:t>Spallation</a:t>
                </a:r>
                <a:endParaRPr lang="en-US" b="0"/>
              </a:p>
            </p:txBody>
          </p:sp>
          <p:sp>
            <p:nvSpPr>
              <p:cNvPr id="32784" name="Text Box 26"/>
              <p:cNvSpPr txBox="1">
                <a:spLocks noChangeArrowheads="1"/>
              </p:cNvSpPr>
              <p:nvPr/>
            </p:nvSpPr>
            <p:spPr bwMode="auto">
              <a:xfrm>
                <a:off x="3286" y="3024"/>
                <a:ext cx="1130" cy="192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rgbClr val="339966"/>
                    </a:solidFill>
                  </a:rPr>
                  <a:t>Deep spallation</a:t>
                </a:r>
              </a:p>
            </p:txBody>
          </p:sp>
          <p:sp>
            <p:nvSpPr>
              <p:cNvPr id="32785" name="Text Box 27"/>
              <p:cNvSpPr txBox="1">
                <a:spLocks noChangeArrowheads="1"/>
              </p:cNvSpPr>
              <p:nvPr/>
            </p:nvSpPr>
            <p:spPr bwMode="auto">
              <a:xfrm>
                <a:off x="2484" y="2880"/>
                <a:ext cx="544" cy="192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CC0066"/>
                    </a:solidFill>
                  </a:rPr>
                  <a:t>Fission </a:t>
                </a:r>
              </a:p>
            </p:txBody>
          </p:sp>
          <p:sp>
            <p:nvSpPr>
              <p:cNvPr id="32786" name="Text Box 28"/>
              <p:cNvSpPr txBox="1">
                <a:spLocks noChangeArrowheads="1"/>
              </p:cNvSpPr>
              <p:nvPr/>
            </p:nvSpPr>
            <p:spPr bwMode="auto">
              <a:xfrm>
                <a:off x="1311" y="3264"/>
                <a:ext cx="962" cy="191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FF6600"/>
                    </a:solidFill>
                  </a:rPr>
                  <a:t>Fragmentation</a:t>
                </a:r>
              </a:p>
            </p:txBody>
          </p:sp>
          <p:sp>
            <p:nvSpPr>
              <p:cNvPr id="32787" name="Text Box 29"/>
              <p:cNvSpPr txBox="1">
                <a:spLocks noChangeArrowheads="1"/>
              </p:cNvSpPr>
              <p:nvPr/>
            </p:nvSpPr>
            <p:spPr bwMode="auto">
              <a:xfrm>
                <a:off x="1444" y="2313"/>
                <a:ext cx="799" cy="192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996600"/>
                    </a:solidFill>
                  </a:rPr>
                  <a:t>Evaporation</a:t>
                </a:r>
              </a:p>
            </p:txBody>
          </p:sp>
          <p:sp>
            <p:nvSpPr>
              <p:cNvPr id="1257502" name="Text Box 30"/>
              <p:cNvSpPr txBox="1">
                <a:spLocks noChangeArrowheads="1"/>
              </p:cNvSpPr>
              <p:nvPr/>
            </p:nvSpPr>
            <p:spPr bwMode="auto">
              <a:xfrm>
                <a:off x="1872" y="1728"/>
                <a:ext cx="1451" cy="49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0103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Data</a:t>
                </a:r>
                <a:endPara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FLUKA</a:t>
                </a:r>
              </a:p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>
                    <a:solidFill>
                      <a:srgbClr val="3399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FLUKA after cascade</a:t>
                </a:r>
              </a:p>
              <a:p>
                <a:pPr marL="180975" indent="-180975" algn="l">
                  <a:buFontTx/>
                  <a:buChar char="•"/>
                  <a:defRPr/>
                </a:pPr>
                <a:r>
                  <a:rPr lang="en-US" sz="140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FLUKA after preeq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010B865D-4698-4D95-B18D-F07B11B8EBD1}" type="slidenum">
              <a:rPr lang="en-US" sz="1200" b="0">
                <a:latin typeface="Tahoma" pitchFamily="34" charset="0"/>
              </a:rPr>
              <a:pPr algn="r"/>
              <a:t>42</a:t>
            </a:fld>
            <a:endParaRPr lang="en-US" sz="1200" b="0">
              <a:latin typeface="Tahoma" pitchFamily="34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39989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0">
                <a:solidFill>
                  <a:srgbClr val="CC0000"/>
                </a:solidFill>
              </a:rPr>
              <a:t>Experimental and computed</a:t>
            </a:r>
          </a:p>
          <a:p>
            <a:pPr algn="l"/>
            <a:r>
              <a:rPr lang="en-US" sz="2000" b="0">
                <a:solidFill>
                  <a:srgbClr val="CC0000"/>
                </a:solidFill>
              </a:rPr>
              <a:t>residual nuclei mass distribution</a:t>
            </a:r>
          </a:p>
          <a:p>
            <a:pPr algn="l"/>
            <a:r>
              <a:rPr lang="en-US" sz="2000" b="0">
                <a:solidFill>
                  <a:srgbClr val="CC0000"/>
                </a:solidFill>
              </a:rPr>
              <a:t>for Ag(p,x)X at 300 GeV</a:t>
            </a:r>
          </a:p>
          <a:p>
            <a:pPr algn="l"/>
            <a:endParaRPr lang="en-US" sz="2000" b="0">
              <a:solidFill>
                <a:srgbClr val="CC0000"/>
              </a:solidFill>
            </a:endParaRPr>
          </a:p>
          <a:p>
            <a:pPr algn="l"/>
            <a:r>
              <a:rPr lang="en-US" sz="2000" b="0">
                <a:solidFill>
                  <a:srgbClr val="CC0000"/>
                </a:solidFill>
              </a:rPr>
              <a:t>Data from </a:t>
            </a:r>
          </a:p>
          <a:p>
            <a:pPr algn="l"/>
            <a:r>
              <a:rPr lang="en-US" sz="2000" b="0">
                <a:solidFill>
                  <a:srgbClr val="CC0000"/>
                </a:solidFill>
              </a:rPr>
              <a:t>Phys. Rev. C19 2388 (1979) and</a:t>
            </a:r>
          </a:p>
          <a:p>
            <a:pPr algn="l"/>
            <a:r>
              <a:rPr lang="en-US" sz="2000" b="0">
                <a:solidFill>
                  <a:srgbClr val="CC0000"/>
                </a:solidFill>
              </a:rPr>
              <a:t>Nucl. Phys. A543, 703 (1992)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250825" y="3429000"/>
            <a:ext cx="813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solidFill>
                  <a:srgbClr val="CC0000"/>
                </a:solidFill>
              </a:rPr>
              <a:t>The fragmentation model has  much improved the FLUKA predictions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23850" y="3860800"/>
            <a:ext cx="3814763" cy="457200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solidFill>
                  <a:srgbClr val="CC0000"/>
                </a:solidFill>
              </a:rPr>
              <a:t>Also for A-A interactions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1527175" y="6594475"/>
            <a:ext cx="184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0"/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323850" y="4581525"/>
            <a:ext cx="8285163" cy="64135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CC0000"/>
                </a:solidFill>
              </a:rPr>
              <a:t>Warning</a:t>
            </a:r>
            <a:r>
              <a:rPr lang="en-US"/>
              <a:t>: fragmentation is OFF by default, because it is a cpu-eater. It is NECESSARY to activate it for activation studies: </a:t>
            </a:r>
          </a:p>
        </p:txBody>
      </p:sp>
      <p:sp>
        <p:nvSpPr>
          <p:cNvPr id="33800" name="Rectangle 11"/>
          <p:cNvSpPr>
            <a:spLocks noChangeArrowheads="1"/>
          </p:cNvSpPr>
          <p:nvPr/>
        </p:nvSpPr>
        <p:spPr bwMode="auto">
          <a:xfrm>
            <a:off x="250825" y="5445125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b="0" dirty="0">
                <a:solidFill>
                  <a:srgbClr val="0000FF"/>
                </a:solidFill>
                <a:latin typeface="Courier New" pitchFamily="49" charset="0"/>
              </a:rPr>
              <a:t>	PHYSICS 3.	                                        EVAPORAT</a:t>
            </a:r>
            <a:endParaRPr lang="en-US" sz="1600" b="0" dirty="0">
              <a:latin typeface="Courier New" pitchFamily="49" charset="0"/>
            </a:endParaRP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144463" y="6092825"/>
            <a:ext cx="88582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CC0000"/>
                </a:solidFill>
              </a:rPr>
              <a:t>If fragmentation is on, switch on Heavy ion transport and interactions</a:t>
            </a:r>
            <a:r>
              <a:rPr lang="en-US" b="0"/>
              <a:t> (see later)</a:t>
            </a:r>
          </a:p>
        </p:txBody>
      </p:sp>
      <p:pic>
        <p:nvPicPr>
          <p:cNvPr id="3380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08050"/>
            <a:ext cx="4859337" cy="23701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380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Residual nuclei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7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6805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</a:rPr>
              <a:t>	to use the more refined PEANUT model for h-A reactions also above 5GeV</a:t>
            </a: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	to enable evaporation of heavy fragments</a:t>
            </a: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800" kern="1200" dirty="0" smtClean="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	to enable coalescence </a:t>
            </a:r>
            <a:r>
              <a:rPr lang="en-US" sz="1600" kern="1200" dirty="0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(at the cascade stage of the reaction, before pre-equilibrium)</a:t>
            </a: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 </a:t>
            </a:r>
          </a:p>
        </p:txBody>
      </p:sp>
      <p:sp>
        <p:nvSpPr>
          <p:cNvPr id="819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5570C6-23F8-4A5B-BC60-4EDA053341D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13660438" y="47418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etc.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85800" y="260410"/>
            <a:ext cx="7772400" cy="609600"/>
          </a:xfrm>
        </p:spPr>
        <p:txBody>
          <a:bodyPr/>
          <a:lstStyle/>
          <a:p>
            <a:r>
              <a:rPr lang="en-US" sz="2400" b="1" kern="1200" dirty="0" smtClean="0">
                <a:latin typeface="Comic Sans MS" pitchFamily="66" charset="0"/>
                <a:ea typeface="+mn-ea"/>
                <a:cs typeface="+mn-cs"/>
              </a:rPr>
              <a:t>Summary of relevant input cards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95536" y="2852936"/>
            <a:ext cx="842486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b="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dirty="0">
                <a:solidFill>
                  <a:srgbClr val="FF0000"/>
                </a:solidFill>
                <a:latin typeface="Courier New" pitchFamily="49" charset="0"/>
              </a:rPr>
              <a:t>PHYSICS</a:t>
            </a:r>
            <a:r>
              <a:rPr lang="fr-FR" sz="1600" b="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fr-FR" sz="1600" b="0" dirty="0" smtClean="0">
                <a:solidFill>
                  <a:srgbClr val="0000FF"/>
                </a:solidFill>
                <a:latin typeface="Courier New" pitchFamily="49" charset="0"/>
              </a:rPr>
              <a:t>3.     					EVAPORAT</a:t>
            </a:r>
            <a:endParaRPr lang="en-US" sz="1600" b="0" dirty="0">
              <a:latin typeface="Courier New" pitchFamily="49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5610" y="4458598"/>
            <a:ext cx="8424862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b="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dirty="0">
                <a:solidFill>
                  <a:srgbClr val="FF0000"/>
                </a:solidFill>
                <a:latin typeface="Courier New" pitchFamily="49" charset="0"/>
              </a:rPr>
              <a:t>PHYSICS</a:t>
            </a:r>
            <a:r>
              <a:rPr lang="fr-FR" sz="1600" b="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fr-FR" sz="1600" b="0" dirty="0" smtClean="0">
                <a:solidFill>
                  <a:srgbClr val="0000FF"/>
                </a:solidFill>
                <a:latin typeface="Courier New" pitchFamily="49" charset="0"/>
              </a:rPr>
              <a:t>1.						COALESCE</a:t>
            </a:r>
            <a:endParaRPr lang="en-US" sz="1600" b="0" dirty="0">
              <a:latin typeface="Courier New" pitchFamily="49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609" y="1124744"/>
            <a:ext cx="842486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b="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dirty="0">
                <a:solidFill>
                  <a:srgbClr val="FF0000"/>
                </a:solidFill>
                <a:latin typeface="Courier New" pitchFamily="49" charset="0"/>
              </a:rPr>
              <a:t>PHYSICS</a:t>
            </a:r>
            <a:r>
              <a:rPr lang="fr-FR" sz="1600" b="0" dirty="0">
                <a:solidFill>
                  <a:srgbClr val="0000FF"/>
                </a:solidFill>
                <a:latin typeface="Courier New" pitchFamily="49" charset="0"/>
              </a:rPr>
              <a:t> 1000.	1000.	1000.	1000.	1000.	1000.	PEATHRESH</a:t>
            </a:r>
            <a:endParaRPr lang="en-US" sz="1600" b="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B434-3593-4EFF-8D2E-4B4458CA5D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0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E7D10D-E2E8-499E-9049-4A2C75F6FDE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Glauber Cascade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708400" y="1052513"/>
          <a:ext cx="44640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2260440" imgH="266400" progId="Equation.3">
                  <p:embed/>
                </p:oleObj>
              </mc:Choice>
              <mc:Fallback>
                <p:oleObj name="Equation" r:id="rId4" imgW="226044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052513"/>
                        <a:ext cx="4464050" cy="527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8208962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Quantum mechanical method to compute all relevant hadron-nucleus  cross sections from </a:t>
            </a:r>
            <a:r>
              <a:rPr lang="en-US" sz="1600" b="0">
                <a:solidFill>
                  <a:schemeClr val="accent2"/>
                </a:solidFill>
              </a:rPr>
              <a:t>hadron-nucleon scattering</a:t>
            </a:r>
            <a:r>
              <a:rPr lang="en-US" sz="1600" b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058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4214812" cy="3365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and  nuclear </a:t>
            </a:r>
            <a:r>
              <a:rPr lang="en-US" sz="1600" b="0">
                <a:solidFill>
                  <a:schemeClr val="accent2"/>
                </a:solidFill>
              </a:rPr>
              <a:t>ground state wave function</a:t>
            </a:r>
            <a:r>
              <a:rPr lang="en-US" sz="1600" b="0">
                <a:solidFill>
                  <a:srgbClr val="000000"/>
                </a:solidFill>
              </a:rPr>
              <a:t> </a:t>
            </a:r>
            <a:r>
              <a:rPr lang="en-US" sz="1600" b="0">
                <a:solidFill>
                  <a:srgbClr val="FF0000"/>
                </a:solidFill>
                <a:sym typeface="Symbol" pitchFamily="18" charset="2"/>
              </a:rPr>
              <a:t></a:t>
            </a:r>
            <a:r>
              <a:rPr lang="en-US" sz="1600" b="0" baseline="-25000">
                <a:solidFill>
                  <a:srgbClr val="FF0000"/>
                </a:solidFill>
                <a:sym typeface="Symbol" pitchFamily="18" charset="2"/>
              </a:rPr>
              <a:t>i</a:t>
            </a:r>
            <a:endParaRPr lang="en-US" sz="1600" b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059" name="Group 6"/>
          <p:cNvGrpSpPr>
            <a:grpSpLocks/>
          </p:cNvGrpSpPr>
          <p:nvPr/>
        </p:nvGrpSpPr>
        <p:grpSpPr bwMode="auto">
          <a:xfrm>
            <a:off x="395288" y="3213100"/>
            <a:ext cx="8180387" cy="950913"/>
            <a:chOff x="372" y="1434"/>
            <a:chExt cx="5153" cy="599"/>
          </a:xfrm>
        </p:grpSpPr>
        <p:graphicFrame>
          <p:nvGraphicFramePr>
            <p:cNvPr id="2054" name="Object 7"/>
            <p:cNvGraphicFramePr>
              <a:graphicFrameLocks noChangeAspect="1"/>
            </p:cNvGraphicFramePr>
            <p:nvPr/>
          </p:nvGraphicFramePr>
          <p:xfrm>
            <a:off x="1247" y="1434"/>
            <a:ext cx="4278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Equation" r:id="rId6" imgW="3987720" imgH="558720" progId="Equation.3">
                    <p:embed/>
                  </p:oleObj>
                </mc:Choice>
                <mc:Fallback>
                  <p:oleObj name="Equation" r:id="rId6" imgW="3987720" imgH="5587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1434"/>
                          <a:ext cx="4278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372" y="1661"/>
              <a:ext cx="767" cy="212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Scattering</a:t>
              </a:r>
            </a:p>
          </p:txBody>
        </p:sp>
      </p:grpSp>
      <p:grpSp>
        <p:nvGrpSpPr>
          <p:cNvPr id="2060" name="Group 9"/>
          <p:cNvGrpSpPr>
            <a:grpSpLocks/>
          </p:cNvGrpSpPr>
          <p:nvPr/>
        </p:nvGrpSpPr>
        <p:grpSpPr bwMode="auto">
          <a:xfrm>
            <a:off x="827088" y="2349500"/>
            <a:ext cx="6684962" cy="950913"/>
            <a:chOff x="521" y="1480"/>
            <a:chExt cx="4211" cy="599"/>
          </a:xfrm>
        </p:grpSpPr>
        <p:graphicFrame>
          <p:nvGraphicFramePr>
            <p:cNvPr id="2053" name="Object 10"/>
            <p:cNvGraphicFramePr>
              <a:graphicFrameLocks noChangeAspect="1"/>
            </p:cNvGraphicFramePr>
            <p:nvPr/>
          </p:nvGraphicFramePr>
          <p:xfrm>
            <a:off x="1340" y="1480"/>
            <a:ext cx="3392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8" imgW="3162240" imgH="558720" progId="Equation.3">
                    <p:embed/>
                  </p:oleObj>
                </mc:Choice>
                <mc:Fallback>
                  <p:oleObj name="Equation" r:id="rId8" imgW="3162240" imgH="55872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" y="1480"/>
                          <a:ext cx="3392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Text Box 11"/>
            <p:cNvSpPr txBox="1">
              <a:spLocks noChangeArrowheads="1"/>
            </p:cNvSpPr>
            <p:nvPr/>
          </p:nvSpPr>
          <p:spPr bwMode="auto">
            <a:xfrm>
              <a:off x="521" y="1706"/>
              <a:ext cx="526" cy="212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45AD4F"/>
                  </a:solidFill>
                </a:rPr>
                <a:t>Elastic</a:t>
              </a:r>
            </a:p>
          </p:txBody>
        </p:sp>
      </p:grpSp>
      <p:grpSp>
        <p:nvGrpSpPr>
          <p:cNvPr id="2061" name="Group 12"/>
          <p:cNvGrpSpPr>
            <a:grpSpLocks/>
          </p:cNvGrpSpPr>
          <p:nvPr/>
        </p:nvGrpSpPr>
        <p:grpSpPr bwMode="auto">
          <a:xfrm>
            <a:off x="971550" y="1700213"/>
            <a:ext cx="6788150" cy="858837"/>
            <a:chOff x="518" y="2704"/>
            <a:chExt cx="4276" cy="541"/>
          </a:xfrm>
        </p:grpSpPr>
        <p:graphicFrame>
          <p:nvGraphicFramePr>
            <p:cNvPr id="2052" name="Object 13"/>
            <p:cNvGraphicFramePr>
              <a:graphicFrameLocks noChangeAspect="1"/>
            </p:cNvGraphicFramePr>
            <p:nvPr/>
          </p:nvGraphicFramePr>
          <p:xfrm>
            <a:off x="1247" y="2704"/>
            <a:ext cx="3547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10" imgW="3327120" imgH="507960" progId="Equation.3">
                    <p:embed/>
                  </p:oleObj>
                </mc:Choice>
                <mc:Fallback>
                  <p:oleObj name="Equation" r:id="rId10" imgW="3327120" imgH="50796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2704"/>
                          <a:ext cx="3547" cy="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Text Box 14"/>
            <p:cNvSpPr txBox="1">
              <a:spLocks noChangeArrowheads="1"/>
            </p:cNvSpPr>
            <p:nvPr/>
          </p:nvSpPr>
          <p:spPr bwMode="auto">
            <a:xfrm>
              <a:off x="518" y="2886"/>
              <a:ext cx="438" cy="212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Total</a:t>
              </a:r>
            </a:p>
          </p:txBody>
        </p:sp>
      </p:grpSp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755650" y="5084763"/>
          <a:ext cx="66357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2" imgW="3886200" imgH="774360" progId="Equation.3">
                  <p:embed/>
                </p:oleObj>
              </mc:Choice>
              <mc:Fallback>
                <p:oleObj name="Equation" r:id="rId12" imgW="3886200" imgH="7743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84763"/>
                        <a:ext cx="663575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1FE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DE9F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2" name="Group 16"/>
          <p:cNvGrpSpPr>
            <a:grpSpLocks/>
          </p:cNvGrpSpPr>
          <p:nvPr/>
        </p:nvGrpSpPr>
        <p:grpSpPr bwMode="auto">
          <a:xfrm>
            <a:off x="3708400" y="4437063"/>
            <a:ext cx="4897438" cy="2016125"/>
            <a:chOff x="2400" y="1728"/>
            <a:chExt cx="3216" cy="1344"/>
          </a:xfrm>
        </p:grpSpPr>
        <p:sp>
          <p:nvSpPr>
            <p:cNvPr id="2064" name="Text Box 17"/>
            <p:cNvSpPr txBox="1">
              <a:spLocks noChangeArrowheads="1"/>
            </p:cNvSpPr>
            <p:nvPr/>
          </p:nvSpPr>
          <p:spPr bwMode="auto">
            <a:xfrm>
              <a:off x="3216" y="1728"/>
              <a:ext cx="2400" cy="4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latin typeface="Arial" charset="0"/>
                </a:rPr>
                <a:t>Absorption probability over a given </a:t>
              </a:r>
              <a:r>
                <a:rPr lang="en-US" b="0" i="1">
                  <a:latin typeface="Arial" charset="0"/>
                </a:rPr>
                <a:t>b</a:t>
              </a:r>
              <a:r>
                <a:rPr lang="en-US" b="0">
                  <a:latin typeface="Arial" charset="0"/>
                </a:rPr>
                <a:t> and nucleon configuration</a:t>
              </a: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65" name="Oval 18"/>
            <p:cNvSpPr>
              <a:spLocks noChangeArrowheads="1"/>
            </p:cNvSpPr>
            <p:nvPr/>
          </p:nvSpPr>
          <p:spPr bwMode="auto">
            <a:xfrm>
              <a:off x="2400" y="2352"/>
              <a:ext cx="2304" cy="720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6" name="Line 19"/>
            <p:cNvSpPr>
              <a:spLocks noChangeShapeType="1"/>
            </p:cNvSpPr>
            <p:nvPr/>
          </p:nvSpPr>
          <p:spPr bwMode="auto">
            <a:xfrm flipH="1">
              <a:off x="3648" y="2112"/>
              <a:ext cx="96" cy="24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415925" y="4508500"/>
            <a:ext cx="2824163" cy="3365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66FF"/>
                </a:solidFill>
              </a:rPr>
              <a:t>Absorption (particle prod.)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46E5C-4C14-46D0-91A8-DB21B74886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Hadron-nucleon interaction models</a:t>
            </a:r>
            <a:endParaRPr lang="en-US" sz="3200" smtClean="0"/>
          </a:p>
        </p:txBody>
      </p:sp>
      <p:grpSp>
        <p:nvGrpSpPr>
          <p:cNvPr id="11268" name="Group 10"/>
          <p:cNvGrpSpPr>
            <a:grpSpLocks/>
          </p:cNvGrpSpPr>
          <p:nvPr/>
        </p:nvGrpSpPr>
        <p:grpSpPr bwMode="auto">
          <a:xfrm>
            <a:off x="611188" y="836613"/>
            <a:ext cx="4464050" cy="4337050"/>
            <a:chOff x="385" y="663"/>
            <a:chExt cx="2812" cy="2732"/>
          </a:xfrm>
        </p:grpSpPr>
        <p:pic>
          <p:nvPicPr>
            <p:cNvPr id="11283" name="Picture 5" descr="pppnc"/>
            <p:cNvPicPr>
              <a:picLocks noChangeAspect="1" noChangeArrowheads="1"/>
            </p:cNvPicPr>
            <p:nvPr/>
          </p:nvPicPr>
          <p:blipFill>
            <a:blip r:embed="rId3" cstate="print"/>
            <a:srcRect l="6155" t="26726" r="6128" b="7428"/>
            <a:stretch>
              <a:fillRect/>
            </a:stretch>
          </p:blipFill>
          <p:spPr bwMode="auto">
            <a:xfrm>
              <a:off x="385" y="663"/>
              <a:ext cx="2812" cy="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Text Box 6"/>
            <p:cNvSpPr txBox="1">
              <a:spLocks noChangeArrowheads="1"/>
            </p:cNvSpPr>
            <p:nvPr/>
          </p:nvSpPr>
          <p:spPr bwMode="auto">
            <a:xfrm>
              <a:off x="1066" y="935"/>
              <a:ext cx="1789" cy="40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9900"/>
                  </a:solidFill>
                </a:rPr>
                <a:t>p-p</a:t>
              </a:r>
              <a:r>
                <a:rPr lang="en-US" b="0">
                  <a:solidFill>
                    <a:srgbClr val="000000"/>
                  </a:solidFill>
                </a:rPr>
                <a:t> and </a:t>
              </a:r>
              <a:r>
                <a:rPr lang="en-US" b="0">
                  <a:solidFill>
                    <a:srgbClr val="CC0000"/>
                  </a:solidFill>
                </a:rPr>
                <a:t>p-n</a:t>
              </a:r>
              <a:r>
                <a:rPr lang="en-US" b="0">
                  <a:solidFill>
                    <a:srgbClr val="000000"/>
                  </a:solidFill>
                </a:rPr>
                <a:t> cross section</a:t>
              </a:r>
            </a:p>
            <a:p>
              <a:pPr algn="l"/>
              <a:r>
                <a:rPr lang="en-US" b="0">
                  <a:solidFill>
                    <a:srgbClr val="000000"/>
                  </a:solidFill>
                </a:rPr>
                <a:t>FLUKA and data</a:t>
              </a:r>
            </a:p>
          </p:txBody>
        </p:sp>
        <p:sp>
          <p:nvSpPr>
            <p:cNvPr id="11285" name="Text Box 7"/>
            <p:cNvSpPr txBox="1">
              <a:spLocks noChangeArrowheads="1"/>
            </p:cNvSpPr>
            <p:nvPr/>
          </p:nvSpPr>
          <p:spPr bwMode="auto">
            <a:xfrm>
              <a:off x="2109" y="1525"/>
              <a:ext cx="441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/>
                <a:t>total</a:t>
              </a:r>
            </a:p>
          </p:txBody>
        </p:sp>
        <p:sp>
          <p:nvSpPr>
            <p:cNvPr id="11286" name="Text Box 8"/>
            <p:cNvSpPr txBox="1">
              <a:spLocks noChangeArrowheads="1"/>
            </p:cNvSpPr>
            <p:nvPr/>
          </p:nvSpPr>
          <p:spPr bwMode="auto">
            <a:xfrm>
              <a:off x="2187" y="2448"/>
              <a:ext cx="56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/>
                <a:t>elastic</a:t>
              </a:r>
            </a:p>
          </p:txBody>
        </p:sp>
      </p:grpSp>
      <p:sp>
        <p:nvSpPr>
          <p:cNvPr id="1179657" name="Text Box 9"/>
          <p:cNvSpPr txBox="1">
            <a:spLocks noChangeArrowheads="1"/>
          </p:cNvSpPr>
          <p:nvPr/>
        </p:nvSpPr>
        <p:spPr bwMode="auto">
          <a:xfrm>
            <a:off x="0" y="5191125"/>
            <a:ext cx="6948488" cy="1219200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l"/>
            <a:r>
              <a:rPr lang="en-US" b="0">
                <a:solidFill>
                  <a:srgbClr val="262954"/>
                </a:solidFill>
              </a:rPr>
              <a:t>Elastic, charge exchange and strangeness exchange reactions:</a:t>
            </a:r>
          </a:p>
          <a:p>
            <a:pPr marL="173038" indent="-173038" algn="l"/>
            <a:r>
              <a:rPr lang="en-US" b="0" i="1">
                <a:solidFill>
                  <a:srgbClr val="262954"/>
                </a:solidFill>
              </a:rPr>
              <a:t>• </a:t>
            </a:r>
            <a:r>
              <a:rPr lang="en-US" b="0">
                <a:solidFill>
                  <a:srgbClr val="262954"/>
                </a:solidFill>
              </a:rPr>
              <a:t>Available phase-shift analysis and/or fits of experimental differential data</a:t>
            </a:r>
          </a:p>
          <a:p>
            <a:pPr marL="173038" indent="-173038" algn="l"/>
            <a:r>
              <a:rPr lang="en-US" b="0" i="1">
                <a:solidFill>
                  <a:srgbClr val="262954"/>
                </a:solidFill>
              </a:rPr>
              <a:t>• </a:t>
            </a:r>
            <a:r>
              <a:rPr lang="en-US" b="0">
                <a:solidFill>
                  <a:srgbClr val="262954"/>
                </a:solidFill>
              </a:rPr>
              <a:t>At high energies, standard eikonal approximations are used</a:t>
            </a:r>
          </a:p>
        </p:txBody>
      </p:sp>
      <p:sp>
        <p:nvSpPr>
          <p:cNvPr id="1179660" name="Line 12"/>
          <p:cNvSpPr>
            <a:spLocks noChangeShapeType="1"/>
          </p:cNvSpPr>
          <p:nvPr/>
        </p:nvSpPr>
        <p:spPr bwMode="auto">
          <a:xfrm flipV="1">
            <a:off x="1476375" y="4149725"/>
            <a:ext cx="1366838" cy="1008063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179661" name="Text Box 13"/>
          <p:cNvSpPr txBox="1">
            <a:spLocks noChangeArrowheads="1"/>
          </p:cNvSpPr>
          <p:nvPr/>
        </p:nvSpPr>
        <p:spPr bwMode="auto">
          <a:xfrm>
            <a:off x="5148263" y="1052513"/>
            <a:ext cx="3995737" cy="669925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rgbClr val="CC0000"/>
                </a:solidFill>
              </a:rPr>
              <a:t>Particle production interactions: two kinds of models</a:t>
            </a:r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5343525" y="1797050"/>
            <a:ext cx="184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0"/>
          </a:p>
        </p:txBody>
      </p:sp>
      <p:sp>
        <p:nvSpPr>
          <p:cNvPr id="1179665" name="Text Box 17"/>
          <p:cNvSpPr txBox="1">
            <a:spLocks noChangeArrowheads="1"/>
          </p:cNvSpPr>
          <p:nvPr/>
        </p:nvSpPr>
        <p:spPr bwMode="auto">
          <a:xfrm>
            <a:off x="5076825" y="2133600"/>
            <a:ext cx="3816350" cy="944563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/>
              <a:t>Those based on   “resonance” production and decays, cover the energy range up to 3–5 GeV</a:t>
            </a:r>
          </a:p>
        </p:txBody>
      </p:sp>
      <p:sp>
        <p:nvSpPr>
          <p:cNvPr id="1179666" name="Text Box 18"/>
          <p:cNvSpPr txBox="1">
            <a:spLocks noChangeArrowheads="1"/>
          </p:cNvSpPr>
          <p:nvPr/>
        </p:nvSpPr>
        <p:spPr bwMode="auto">
          <a:xfrm>
            <a:off x="5148263" y="3357563"/>
            <a:ext cx="3995737" cy="1219200"/>
          </a:xfrm>
          <a:prstGeom prst="rect">
            <a:avLst/>
          </a:prstGeom>
          <a:noFill/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/>
              <a:t>Those based on quark/parton string models, which provide reliable results up to several tens of TeV</a:t>
            </a:r>
          </a:p>
        </p:txBody>
      </p:sp>
      <p:cxnSp>
        <p:nvCxnSpPr>
          <p:cNvPr id="11275" name="AutoShape 19"/>
          <p:cNvCxnSpPr>
            <a:cxnSpLocks noChangeShapeType="1"/>
          </p:cNvCxnSpPr>
          <p:nvPr/>
        </p:nvCxnSpPr>
        <p:spPr bwMode="auto">
          <a:xfrm>
            <a:off x="5075238" y="3005138"/>
            <a:ext cx="0" cy="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76" name="AutoShape 20"/>
          <p:cNvCxnSpPr>
            <a:cxnSpLocks noChangeShapeType="1"/>
          </p:cNvCxnSpPr>
          <p:nvPr/>
        </p:nvCxnSpPr>
        <p:spPr bwMode="auto">
          <a:xfrm>
            <a:off x="5075238" y="3005138"/>
            <a:ext cx="0" cy="0"/>
          </a:xfrm>
          <a:prstGeom prst="straightConnector1">
            <a:avLst/>
          </a:prstGeom>
          <a:noFill/>
          <a:ln w="28575">
            <a:solidFill>
              <a:srgbClr val="00008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79669" name="Line 21"/>
          <p:cNvSpPr>
            <a:spLocks noChangeShapeType="1"/>
          </p:cNvSpPr>
          <p:nvPr/>
        </p:nvSpPr>
        <p:spPr bwMode="auto">
          <a:xfrm>
            <a:off x="4427538" y="2708275"/>
            <a:ext cx="0" cy="14414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 type="oval" w="med" len="med"/>
            <a:tailEnd type="oval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1179670" name="AutoShape 22"/>
          <p:cNvCxnSpPr>
            <a:cxnSpLocks noChangeShapeType="1"/>
            <a:stCxn id="1179669" idx="0"/>
            <a:endCxn id="1179661" idx="1"/>
          </p:cNvCxnSpPr>
          <p:nvPr/>
        </p:nvCxnSpPr>
        <p:spPr bwMode="auto">
          <a:xfrm flipV="1">
            <a:off x="4427538" y="1387475"/>
            <a:ext cx="706437" cy="1306513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1179671" name="Oval 23"/>
          <p:cNvSpPr>
            <a:spLocks noChangeArrowheads="1"/>
          </p:cNvSpPr>
          <p:nvPr/>
        </p:nvSpPr>
        <p:spPr bwMode="auto">
          <a:xfrm>
            <a:off x="1403350" y="2349500"/>
            <a:ext cx="1296988" cy="1079500"/>
          </a:xfrm>
          <a:prstGeom prst="ellipse">
            <a:avLst/>
          </a:prstGeom>
          <a:noFill/>
          <a:ln w="28575" algn="ctr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cxnSp>
        <p:nvCxnSpPr>
          <p:cNvPr id="1179672" name="AutoShape 24"/>
          <p:cNvCxnSpPr>
            <a:cxnSpLocks noChangeShapeType="1"/>
            <a:stCxn id="1179671" idx="6"/>
            <a:endCxn id="1179665" idx="1"/>
          </p:cNvCxnSpPr>
          <p:nvPr/>
        </p:nvCxnSpPr>
        <p:spPr bwMode="auto">
          <a:xfrm flipV="1">
            <a:off x="2714625" y="2606675"/>
            <a:ext cx="2347913" cy="282575"/>
          </a:xfrm>
          <a:prstGeom prst="straightConnector1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179674" name="Oval 26"/>
          <p:cNvSpPr>
            <a:spLocks noChangeArrowheads="1"/>
          </p:cNvSpPr>
          <p:nvPr/>
        </p:nvSpPr>
        <p:spPr bwMode="auto">
          <a:xfrm>
            <a:off x="2339975" y="2565400"/>
            <a:ext cx="2665413" cy="2016125"/>
          </a:xfrm>
          <a:prstGeom prst="ellipse">
            <a:avLst/>
          </a:prstGeom>
          <a:noFill/>
          <a:ln w="28575" algn="ctr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cxnSp>
        <p:nvCxnSpPr>
          <p:cNvPr id="1179675" name="AutoShape 27"/>
          <p:cNvCxnSpPr>
            <a:cxnSpLocks noChangeShapeType="1"/>
            <a:stCxn id="1179674" idx="6"/>
            <a:endCxn id="1179666" idx="1"/>
          </p:cNvCxnSpPr>
          <p:nvPr/>
        </p:nvCxnSpPr>
        <p:spPr bwMode="auto">
          <a:xfrm>
            <a:off x="5019675" y="3573463"/>
            <a:ext cx="114300" cy="393700"/>
          </a:xfrm>
          <a:prstGeom prst="straightConnector1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7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7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7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7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7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7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7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7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7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7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7" grpId="0" animBg="1"/>
      <p:bldP spid="1179660" grpId="0" animBg="1"/>
      <p:bldP spid="1179661" grpId="0" animBg="1"/>
      <p:bldP spid="1179665" grpId="0" animBg="1"/>
      <p:bldP spid="1179665" grpId="1" animBg="1"/>
      <p:bldP spid="1179666" grpId="0" animBg="1"/>
      <p:bldP spid="1179669" grpId="0" animBg="1"/>
      <p:bldP spid="1179671" grpId="0" animBg="1"/>
      <p:bldP spid="1179671" grpId="1" animBg="1"/>
      <p:bldP spid="11796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F59FE-4E78-4A21-AB04-3EE3F3D923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2501" y="1484784"/>
            <a:ext cx="8281987" cy="135421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0" dirty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t>All reactions are thought to proceed through channels like: </a:t>
            </a:r>
          </a:p>
          <a:p>
            <a:pPr algn="l">
              <a:defRPr/>
            </a:pP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h + N </a:t>
            </a: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 X  x</a:t>
            </a:r>
            <a:r>
              <a:rPr lang="en-US" sz="1600" b="0" i="1" baseline="-250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1</a:t>
            </a: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 + … + </a:t>
            </a:r>
            <a:r>
              <a:rPr lang="en-US" sz="1600" b="0" i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x</a:t>
            </a:r>
            <a:r>
              <a:rPr lang="en-US" sz="1600" b="0" i="1" baseline="-25000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sz="1600" b="0" i="1" baseline="-250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 …</a:t>
            </a:r>
            <a:endParaRPr lang="en-US" sz="1600" b="0" i="1" baseline="-250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algn="l">
              <a:defRPr/>
            </a:pP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h + N  X + Y  x</a:t>
            </a:r>
            <a:r>
              <a:rPr lang="en-US" sz="1600" b="0" i="1" baseline="-250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1 </a:t>
            </a: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+ … </a:t>
            </a:r>
            <a:r>
              <a:rPr lang="en-US" sz="1600" b="0" i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x</a:t>
            </a:r>
            <a:r>
              <a:rPr lang="en-US" sz="1600" b="0" i="1" baseline="-25000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 + y</a:t>
            </a:r>
            <a:r>
              <a:rPr lang="en-US" sz="1600" b="0" i="1" baseline="-250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1</a:t>
            </a: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 + … </a:t>
            </a:r>
            <a:r>
              <a:rPr lang="en-US" sz="1600" b="0" i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y</a:t>
            </a:r>
            <a:r>
              <a:rPr lang="en-US" sz="1600" b="0" i="1" baseline="-25000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m</a:t>
            </a:r>
            <a:r>
              <a:rPr lang="en-US" sz="1600" b="0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  …</a:t>
            </a:r>
          </a:p>
          <a:p>
            <a:pPr algn="l">
              <a:defRPr/>
            </a:pPr>
            <a:r>
              <a:rPr lang="en-US" sz="1600" b="0" dirty="0">
                <a:solidFill>
                  <a:srgbClr val="40458C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where X and Y can be real resonances or stable particles (, n, p, K) </a:t>
            </a:r>
            <a:r>
              <a:rPr lang="en-US" sz="1600" b="0" dirty="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directly </a:t>
            </a:r>
          </a:p>
          <a:p>
            <a:pPr algn="l">
              <a:defRPr/>
            </a:pPr>
            <a:r>
              <a:rPr lang="en-US" sz="1600" b="0" dirty="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(the </a:t>
            </a:r>
            <a:r>
              <a:rPr lang="en-US" sz="1600" b="0" dirty="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t>intermediate </a:t>
            </a:r>
            <a:r>
              <a:rPr lang="en-US" sz="1600" b="0" dirty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t>state </a:t>
            </a:r>
            <a:r>
              <a:rPr lang="en-US" sz="1600" b="0" dirty="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t>contains </a:t>
            </a:r>
            <a:r>
              <a:rPr lang="en-US" sz="1600" b="0" dirty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t>at least one </a:t>
            </a:r>
            <a:r>
              <a:rPr lang="en-US" sz="1600" b="0" dirty="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t>resonance)</a:t>
            </a:r>
            <a:endParaRPr lang="en-US" sz="1600" b="0" dirty="0">
              <a:solidFill>
                <a:srgbClr val="40458C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17438" y="2918049"/>
            <a:ext cx="8135938" cy="58578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0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Resonances can be treated as real particles: they can be transported and then transformed into </a:t>
            </a:r>
            <a:r>
              <a:rPr lang="en-US" sz="1600" b="0" i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secondaries</a:t>
            </a:r>
            <a:r>
              <a:rPr lang="en-US" sz="1600" b="0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according to their lifetime and decay branching ratios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22276" y="5313263"/>
            <a:ext cx="6948487" cy="708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FLUKA: 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 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60 resonances, and 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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100 channels in describing p, n, 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, </a:t>
            </a:r>
            <a:r>
              <a:rPr lang="en-US" sz="2000" b="0" i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pbar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, </a:t>
            </a:r>
            <a:r>
              <a:rPr lang="en-US" sz="2000" b="0" i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nbar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 and K induced reactions up to 3-5 </a:t>
            </a:r>
            <a:r>
              <a:rPr lang="en-US" sz="2000" b="0" i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GeV</a:t>
            </a:r>
            <a:r>
              <a:rPr lang="en-US" sz="2000" b="0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Symbol" pitchFamily="18" charset="2"/>
              </a:rPr>
              <a:t>/c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82613" y="4603031"/>
            <a:ext cx="6415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 dirty="0" smtClean="0">
                <a:solidFill>
                  <a:srgbClr val="000000"/>
                </a:solidFill>
                <a:cs typeface="Tahoma" pitchFamily="34" charset="0"/>
              </a:rPr>
              <a:t>Dominance of the Δ resonance and of the </a:t>
            </a:r>
            <a:r>
              <a:rPr lang="en-US" sz="1600" b="0" i="1" dirty="0" smtClean="0">
                <a:solidFill>
                  <a:srgbClr val="000000"/>
                </a:solidFill>
                <a:cs typeface="Tahoma" pitchFamily="34" charset="0"/>
              </a:rPr>
              <a:t>N</a:t>
            </a:r>
            <a:r>
              <a:rPr lang="en-US" sz="1600" b="0" i="1" baseline="30000" dirty="0" smtClean="0">
                <a:solidFill>
                  <a:srgbClr val="000000"/>
                </a:solidFill>
                <a:cs typeface="Tahoma" pitchFamily="34" charset="0"/>
              </a:rPr>
              <a:t>∗ </a:t>
            </a:r>
            <a:r>
              <a:rPr lang="en-US" sz="1600" b="0" dirty="0" smtClean="0">
                <a:solidFill>
                  <a:srgbClr val="000000"/>
                </a:solidFill>
                <a:cs typeface="Tahoma" pitchFamily="34" charset="0"/>
              </a:rPr>
              <a:t>resonances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61888" y="3559647"/>
            <a:ext cx="7856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1600" b="0" smtClean="0">
                <a:solidFill>
                  <a:srgbClr val="40458C"/>
                </a:solidFill>
                <a:cs typeface="Tahoma" pitchFamily="34" charset="0"/>
              </a:rPr>
              <a:t>Resonance energies, widths, cross sections, branching ratios</a:t>
            </a:r>
          </a:p>
          <a:p>
            <a:pPr algn="l" eaLnBrk="1" hangingPunct="1"/>
            <a:r>
              <a:rPr lang="en-US" sz="1600" b="0" smtClean="0">
                <a:solidFill>
                  <a:srgbClr val="40458C"/>
                </a:solidFill>
                <a:cs typeface="Tahoma" pitchFamily="34" charset="0"/>
              </a:rPr>
              <a:t>from data and conservation laws, whenever possible.</a:t>
            </a:r>
          </a:p>
          <a:p>
            <a:pPr algn="l" eaLnBrk="1" hangingPunct="1"/>
            <a:r>
              <a:rPr lang="en-US" sz="1600" b="0" smtClean="0">
                <a:solidFill>
                  <a:srgbClr val="40458C"/>
                </a:solidFill>
                <a:cs typeface="Tahoma" pitchFamily="34" charset="0"/>
              </a:rPr>
              <a:t>Inferred from inclusive cross sections when needed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54806" y="870992"/>
            <a:ext cx="47037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0" cap="all" dirty="0" smtClean="0">
                <a:solidFill>
                  <a:srgbClr val="0066FF"/>
                </a:solidFill>
                <a:latin typeface="Tahoma" pitchFamily="34" charset="0"/>
              </a:rPr>
              <a:t>Resonance production</a:t>
            </a:r>
            <a:endParaRPr lang="en-US" sz="2400" b="0" cap="all" dirty="0" smtClean="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25" y="357188"/>
            <a:ext cx="8642350" cy="38735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Nonelastic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hN</a:t>
            </a:r>
            <a:r>
              <a:rPr lang="en-US" sz="2400" b="1" dirty="0" smtClean="0"/>
              <a:t> interactions at intermediate energies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7525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3594B3-2038-42C9-8C2F-828F6CD3AFD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25" y="357188"/>
            <a:ext cx="8642350" cy="38735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Nonelastic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hN</a:t>
            </a:r>
            <a:r>
              <a:rPr lang="en-US" sz="2400" b="1" dirty="0" smtClean="0"/>
              <a:t> interactions at intermediate energies</a:t>
            </a:r>
            <a:endParaRPr lang="en-US" sz="2400" dirty="0" smtClean="0"/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719138" y="941388"/>
            <a:ext cx="8424862" cy="915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94100" indent="-3594100" algn="l"/>
            <a:r>
              <a:rPr lang="en-US" b="0" i="1"/>
              <a:t>• N</a:t>
            </a:r>
            <a:r>
              <a:rPr lang="en-US" b="0" baseline="-25000"/>
              <a:t>1 </a:t>
            </a:r>
            <a:r>
              <a:rPr lang="en-US" b="0"/>
              <a:t>+ </a:t>
            </a:r>
            <a:r>
              <a:rPr lang="en-US" b="0" i="1"/>
              <a:t>N</a:t>
            </a:r>
            <a:r>
              <a:rPr lang="en-US" b="0" baseline="-25000"/>
              <a:t>2 </a:t>
            </a:r>
            <a:r>
              <a:rPr lang="en-US" b="0" i="1"/>
              <a:t>→ N</a:t>
            </a:r>
            <a:r>
              <a:rPr lang="en-US" b="0" i="1" baseline="30000"/>
              <a:t>’</a:t>
            </a:r>
            <a:r>
              <a:rPr lang="en-US" b="0" i="1" baseline="-25000"/>
              <a:t> </a:t>
            </a:r>
            <a:r>
              <a:rPr lang="en-US" b="0" i="1" baseline="30000"/>
              <a:t>‘</a:t>
            </a:r>
            <a:r>
              <a:rPr lang="en-US" b="0" baseline="-25000"/>
              <a:t>1</a:t>
            </a:r>
            <a:r>
              <a:rPr lang="en-US" b="0"/>
              <a:t> + </a:t>
            </a:r>
            <a:r>
              <a:rPr lang="en-US" b="0" i="1"/>
              <a:t>N</a:t>
            </a:r>
            <a:r>
              <a:rPr lang="en-US" b="0" i="1" baseline="30000"/>
              <a:t>’</a:t>
            </a:r>
            <a:r>
              <a:rPr lang="en-US" b="0" i="1"/>
              <a:t> </a:t>
            </a:r>
            <a:r>
              <a:rPr lang="en-US" b="0" i="1" baseline="30000"/>
              <a:t>‘</a:t>
            </a:r>
            <a:r>
              <a:rPr lang="en-US" b="0" baseline="-25000"/>
              <a:t>2</a:t>
            </a:r>
            <a:r>
              <a:rPr lang="en-US" b="0"/>
              <a:t> + </a:t>
            </a:r>
            <a:r>
              <a:rPr lang="en-US" b="0" i="1"/>
              <a:t>π    </a:t>
            </a:r>
            <a:r>
              <a:rPr lang="en-US" b="0"/>
              <a:t>threshold at 290 MeV, important above 700 MeV,</a:t>
            </a:r>
          </a:p>
          <a:p>
            <a:pPr marL="3594100" indent="-3594100" algn="l"/>
            <a:r>
              <a:rPr lang="en-US" b="0" i="1"/>
              <a:t>• π </a:t>
            </a:r>
            <a:r>
              <a:rPr lang="en-US" b="0"/>
              <a:t>+ </a:t>
            </a:r>
            <a:r>
              <a:rPr lang="en-US" b="0" i="1"/>
              <a:t>N → π </a:t>
            </a:r>
            <a:r>
              <a:rPr lang="en-US" b="0" i="1" baseline="30000"/>
              <a:t>‘</a:t>
            </a:r>
            <a:r>
              <a:rPr lang="en-US" b="0"/>
              <a:t>+ </a:t>
            </a:r>
            <a:r>
              <a:rPr lang="en-US" b="0" i="1"/>
              <a:t>π</a:t>
            </a:r>
            <a:r>
              <a:rPr lang="en-US" b="0" i="1" baseline="30000"/>
              <a:t>”</a:t>
            </a:r>
            <a:r>
              <a:rPr lang="en-US" b="0" i="1"/>
              <a:t> </a:t>
            </a:r>
            <a:r>
              <a:rPr lang="en-US" b="0"/>
              <a:t>+ </a:t>
            </a:r>
            <a:r>
              <a:rPr lang="en-US" b="0" i="1"/>
              <a:t>N </a:t>
            </a:r>
            <a:r>
              <a:rPr lang="en-US" b="0" i="1" baseline="30000"/>
              <a:t>‘</a:t>
            </a:r>
            <a:r>
              <a:rPr lang="en-US" b="0" i="1"/>
              <a:t>          </a:t>
            </a:r>
            <a:r>
              <a:rPr lang="en-US" b="0"/>
              <a:t>opens at 170 MeV.</a:t>
            </a:r>
          </a:p>
          <a:p>
            <a:pPr marL="3594100" indent="-3594100" algn="l"/>
            <a:r>
              <a:rPr lang="en-US" b="0"/>
              <a:t>Anti-nucleon -nucleon  open at rest !</a:t>
            </a:r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4200525" y="1699419"/>
            <a:ext cx="4572000" cy="4033837"/>
            <a:chOff x="204" y="1298"/>
            <a:chExt cx="2903" cy="2872"/>
          </a:xfrm>
        </p:grpSpPr>
        <p:pic>
          <p:nvPicPr>
            <p:cNvPr id="12297" name="Picture 8" descr="piis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53" t="27911" r="8330" b="6248"/>
            <a:stretch>
              <a:fillRect/>
            </a:stretch>
          </p:blipFill>
          <p:spPr bwMode="auto">
            <a:xfrm>
              <a:off x="204" y="1298"/>
              <a:ext cx="2903" cy="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748" y="1480"/>
              <a:ext cx="2177" cy="26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 i="1"/>
                <a:t>π</a:t>
              </a:r>
              <a:r>
                <a:rPr lang="en-US" b="0"/>
                <a:t>-nucleon cross section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793" y="1888"/>
              <a:ext cx="1225" cy="45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/>
                <a:t>Isospin decomposition</a:t>
              </a:r>
            </a:p>
          </p:txBody>
        </p:sp>
      </p:grp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179512" y="5609356"/>
            <a:ext cx="6216650" cy="915988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tabLst>
                <a:tab pos="852488" algn="r"/>
              </a:tabLst>
            </a:pPr>
            <a:r>
              <a:rPr lang="en-US" b="0" i="1" dirty="0"/>
              <a:t>N</a:t>
            </a:r>
            <a:r>
              <a:rPr lang="en-US" b="0" baseline="-25000" dirty="0"/>
              <a:t>1</a:t>
            </a:r>
            <a:r>
              <a:rPr lang="en-US" b="0" dirty="0"/>
              <a:t> + </a:t>
            </a:r>
            <a:r>
              <a:rPr lang="en-US" b="0" i="1" dirty="0"/>
              <a:t>N</a:t>
            </a:r>
            <a:r>
              <a:rPr lang="en-US" b="0" baseline="-25000" dirty="0"/>
              <a:t>2 </a:t>
            </a:r>
            <a:r>
              <a:rPr lang="en-US" b="0" i="1" dirty="0"/>
              <a:t>→ N</a:t>
            </a:r>
            <a:r>
              <a:rPr lang="en-US" b="0" i="1" baseline="30000" dirty="0"/>
              <a:t>”</a:t>
            </a:r>
            <a:r>
              <a:rPr lang="en-US" b="0" baseline="-25000" dirty="0"/>
              <a:t>1</a:t>
            </a:r>
            <a:r>
              <a:rPr lang="en-US" b="0" dirty="0"/>
              <a:t> + Δ(1232)                    </a:t>
            </a:r>
            <a:r>
              <a:rPr lang="en-US" b="0" i="1" dirty="0"/>
              <a:t>→ N</a:t>
            </a:r>
            <a:r>
              <a:rPr lang="en-US" b="0" baseline="-25000" dirty="0"/>
              <a:t>1</a:t>
            </a:r>
            <a:r>
              <a:rPr lang="en-US" b="0" baseline="30000" dirty="0"/>
              <a:t>’</a:t>
            </a:r>
            <a:r>
              <a:rPr lang="en-US" b="0" dirty="0"/>
              <a:t> + </a:t>
            </a:r>
            <a:r>
              <a:rPr lang="en-US" b="0" i="1" dirty="0"/>
              <a:t>N</a:t>
            </a:r>
            <a:r>
              <a:rPr lang="en-US" b="0" baseline="-25000" dirty="0"/>
              <a:t>2</a:t>
            </a:r>
            <a:r>
              <a:rPr lang="en-US" b="0" baseline="30000" dirty="0"/>
              <a:t>’</a:t>
            </a:r>
            <a:r>
              <a:rPr lang="en-US" b="0" dirty="0"/>
              <a:t> + </a:t>
            </a:r>
            <a:r>
              <a:rPr lang="en-US" b="0" i="1" dirty="0"/>
              <a:t>π</a:t>
            </a:r>
          </a:p>
          <a:p>
            <a:pPr algn="l">
              <a:tabLst>
                <a:tab pos="852488" algn="r"/>
              </a:tabLst>
            </a:pPr>
            <a:r>
              <a:rPr lang="en-US" b="0" i="1" dirty="0"/>
              <a:t>π </a:t>
            </a:r>
            <a:r>
              <a:rPr lang="en-US" b="0" dirty="0"/>
              <a:t>+ </a:t>
            </a:r>
            <a:r>
              <a:rPr lang="en-US" b="0" i="1" dirty="0"/>
              <a:t>N   	 → </a:t>
            </a:r>
            <a:r>
              <a:rPr lang="en-US" b="0" dirty="0"/>
              <a:t>Δ(1600)   </a:t>
            </a:r>
            <a:r>
              <a:rPr lang="en-US" b="0" i="1" dirty="0"/>
              <a:t>→ π’</a:t>
            </a:r>
            <a:r>
              <a:rPr lang="en-US" b="0" dirty="0"/>
              <a:t>+ Δ(1232)  </a:t>
            </a:r>
            <a:r>
              <a:rPr lang="en-US" b="0" i="1" dirty="0"/>
              <a:t>→ π’ </a:t>
            </a:r>
            <a:r>
              <a:rPr lang="en-US" b="0" dirty="0"/>
              <a:t>+ </a:t>
            </a:r>
            <a:r>
              <a:rPr lang="en-US" b="0" i="1" dirty="0"/>
              <a:t>π“</a:t>
            </a:r>
            <a:r>
              <a:rPr lang="en-US" b="0" dirty="0"/>
              <a:t>+ </a:t>
            </a:r>
            <a:r>
              <a:rPr lang="en-US" b="0" i="1" dirty="0"/>
              <a:t>N’</a:t>
            </a:r>
          </a:p>
          <a:p>
            <a:pPr algn="l">
              <a:tabLst>
                <a:tab pos="852488" algn="r"/>
              </a:tabLst>
            </a:pPr>
            <a:r>
              <a:rPr lang="en-US" b="0" i="1" dirty="0"/>
              <a:t>N</a:t>
            </a:r>
            <a:r>
              <a:rPr lang="en-US" b="0" baseline="-25000" dirty="0"/>
              <a:t>’1+</a:t>
            </a:r>
            <a:r>
              <a:rPr lang="en-US" b="0" dirty="0"/>
              <a:t> </a:t>
            </a:r>
            <a:r>
              <a:rPr lang="en-US" b="0" i="1" dirty="0"/>
              <a:t>N</a:t>
            </a:r>
            <a:r>
              <a:rPr lang="en-US" b="0" baseline="-25000" dirty="0"/>
              <a:t>2 </a:t>
            </a:r>
            <a:r>
              <a:rPr lang="en-US" b="0" dirty="0"/>
              <a:t> </a:t>
            </a:r>
            <a:r>
              <a:rPr lang="en-US" b="0" i="1" dirty="0"/>
              <a:t>→ </a:t>
            </a:r>
            <a:r>
              <a:rPr lang="en-US" b="0" dirty="0"/>
              <a:t>Δ</a:t>
            </a:r>
            <a:r>
              <a:rPr lang="en-US" b="0" baseline="-25000" dirty="0"/>
              <a:t>1</a:t>
            </a:r>
            <a:r>
              <a:rPr lang="en-US" b="0" dirty="0"/>
              <a:t>(1232) + Δ</a:t>
            </a:r>
            <a:r>
              <a:rPr lang="en-US" b="0" baseline="-25000" dirty="0"/>
              <a:t>2</a:t>
            </a:r>
            <a:r>
              <a:rPr lang="en-US" b="0" dirty="0"/>
              <a:t>(1232)          </a:t>
            </a:r>
            <a:r>
              <a:rPr lang="en-US" b="0" i="1" dirty="0"/>
              <a:t>→ N</a:t>
            </a:r>
            <a:r>
              <a:rPr lang="en-US" b="0" baseline="-25000" dirty="0"/>
              <a:t>1</a:t>
            </a:r>
            <a:r>
              <a:rPr lang="en-US" b="0" dirty="0"/>
              <a:t>’ + </a:t>
            </a:r>
            <a:r>
              <a:rPr lang="en-US" b="0" i="1" dirty="0"/>
              <a:t>π</a:t>
            </a:r>
            <a:r>
              <a:rPr lang="en-US" b="0" baseline="-25000" dirty="0"/>
              <a:t>1</a:t>
            </a:r>
            <a:r>
              <a:rPr lang="en-US" b="0" dirty="0"/>
              <a:t> + </a:t>
            </a:r>
            <a:r>
              <a:rPr lang="en-US" b="0" i="1" dirty="0"/>
              <a:t>N’</a:t>
            </a:r>
            <a:r>
              <a:rPr lang="en-US" b="0" baseline="-25000" dirty="0"/>
              <a:t>2</a:t>
            </a:r>
            <a:r>
              <a:rPr lang="en-US" b="0" dirty="0"/>
              <a:t> + </a:t>
            </a:r>
            <a:r>
              <a:rPr lang="en-US" b="0" i="1" dirty="0"/>
              <a:t>π</a:t>
            </a:r>
            <a:r>
              <a:rPr lang="en-US" b="0" baseline="-25000" dirty="0"/>
              <a:t>2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570A37-58CB-4704-AB7E-4C407B6811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62913" cy="531813"/>
          </a:xfrm>
        </p:spPr>
        <p:txBody>
          <a:bodyPr/>
          <a:lstStyle/>
          <a:p>
            <a:pPr eaLnBrk="1" hangingPunct="1"/>
            <a:r>
              <a:rPr lang="en-US" sz="2400" b="1" smtClean="0"/>
              <a:t>Inelastic hN at high energies: (DPM, QGSM, ...)</a:t>
            </a:r>
            <a:endParaRPr lang="en-US" sz="24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Problem: “soft” interactions </a:t>
            </a:r>
            <a:r>
              <a:rPr lang="en-US" i="1" smtClean="0"/>
              <a:t>→ </a:t>
            </a:r>
            <a:r>
              <a:rPr lang="en-US" smtClean="0"/>
              <a:t>QCD  perturbation theory cannot be applied.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Interacting strings</a:t>
            </a:r>
            <a:r>
              <a:rPr lang="en-US" b="1" smtClean="0">
                <a:solidFill>
                  <a:srgbClr val="333399"/>
                </a:solidFill>
              </a:rPr>
              <a:t> </a:t>
            </a:r>
            <a:r>
              <a:rPr lang="en-US" smtClean="0"/>
              <a:t>(quarks held together by the gluon-gluon interaction into the form of a string)</a:t>
            </a:r>
          </a:p>
          <a:p>
            <a:pPr eaLnBrk="1" hangingPunct="1"/>
            <a:r>
              <a:rPr lang="en-US" smtClean="0"/>
              <a:t>Interactions treated in the Reggeon-Pomeron framework</a:t>
            </a:r>
            <a:endParaRPr lang="en-US" b="1" smtClean="0">
              <a:solidFill>
                <a:srgbClr val="333399"/>
              </a:solidFill>
            </a:endParaRPr>
          </a:p>
          <a:p>
            <a:pPr eaLnBrk="1" hangingPunct="1"/>
            <a:r>
              <a:rPr lang="en-US" smtClean="0"/>
              <a:t>each of the two hadrons splits into</a:t>
            </a:r>
            <a:r>
              <a:rPr lang="en-US" b="1" smtClean="0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2 colored partons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333399"/>
                </a:solidFill>
              </a:rPr>
              <a:t> </a:t>
            </a:r>
            <a:r>
              <a:rPr lang="en-US" b="1" smtClean="0">
                <a:solidFill>
                  <a:srgbClr val="333399"/>
                </a:solidFill>
                <a:sym typeface="Symbol" pitchFamily="18" charset="2"/>
              </a:rPr>
              <a:t> </a:t>
            </a:r>
            <a:r>
              <a:rPr lang="en-US" smtClean="0"/>
              <a:t>combination into</a:t>
            </a:r>
            <a:r>
              <a:rPr lang="en-US" b="1" smtClean="0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2 colourless chains</a:t>
            </a:r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333399"/>
                </a:solidFill>
                <a:sym typeface="Symbol" pitchFamily="18" charset="2"/>
              </a:rPr>
              <a:t> </a:t>
            </a:r>
            <a:r>
              <a:rPr lang="en-US" smtClean="0">
                <a:solidFill>
                  <a:srgbClr val="FF0000"/>
                </a:solidFill>
              </a:rPr>
              <a:t>2 back-to-back jets</a:t>
            </a:r>
          </a:p>
          <a:p>
            <a:pPr eaLnBrk="1" hangingPunct="1"/>
            <a:r>
              <a:rPr lang="en-US" smtClean="0"/>
              <a:t>each jet is then</a:t>
            </a:r>
            <a:r>
              <a:rPr lang="en-US" b="1" smtClean="0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hadronized</a:t>
            </a:r>
            <a:r>
              <a:rPr lang="en-US" b="1" smtClean="0">
                <a:solidFill>
                  <a:srgbClr val="333399"/>
                </a:solidFill>
              </a:rPr>
              <a:t> </a:t>
            </a:r>
            <a:r>
              <a:rPr lang="en-US" smtClean="0"/>
              <a:t>into physical hadrons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DPM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B434-3593-4EFF-8D2E-4B4458CA5D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1" name="Picture 4" descr="regge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5750"/>
            <a:ext cx="3886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463550" y="3873500"/>
            <a:ext cx="6932613" cy="2462213"/>
            <a:chOff x="292" y="2342"/>
            <a:chExt cx="4367" cy="1551"/>
          </a:xfrm>
        </p:grpSpPr>
        <p:pic>
          <p:nvPicPr>
            <p:cNvPr id="23" name="Picture 7" descr="pomer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4000" contras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42"/>
              <a:ext cx="422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92" y="3123"/>
              <a:ext cx="1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single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Pomeron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 exchange</a:t>
              </a:r>
            </a:p>
          </p:txBody>
        </p:sp>
      </p:grp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29741" y="1035050"/>
            <a:ext cx="7686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ahoma" pitchFamily="34" charset="0"/>
              </a:rPr>
              <a:t>Parton and color concepts, Topological expansion of QCD, Duality</a:t>
            </a:r>
          </a:p>
        </p:txBody>
      </p: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4276725" y="2811463"/>
            <a:ext cx="2611438" cy="2057400"/>
            <a:chOff x="4276715" y="2819400"/>
            <a:chExt cx="2611437" cy="2057400"/>
          </a:xfrm>
        </p:grpSpPr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4276715" y="2819400"/>
              <a:ext cx="2611437" cy="2057400"/>
              <a:chOff x="2694" y="1776"/>
              <a:chExt cx="1645" cy="1296"/>
            </a:xfrm>
          </p:grpSpPr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2694" y="2286"/>
                <a:ext cx="164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Tahoma" pitchFamily="34" charset="0"/>
                  </a:rPr>
                  <a:t>color strings to be “hadronized”</a:t>
                </a:r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776"/>
                <a:ext cx="384" cy="48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>
                <a:off x="3648" y="2496"/>
                <a:ext cx="336" cy="576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5867400" y="3962400"/>
              <a:ext cx="762000" cy="533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091113" y="2541588"/>
            <a:ext cx="3797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40458C"/>
                </a:solidFill>
                <a:cs typeface="Tahoma" pitchFamily="34" charset="0"/>
              </a:rPr>
              <a:t>- momentum distribution functions</a:t>
            </a:r>
          </a:p>
          <a:p>
            <a:pPr algn="ctr" eaLnBrk="1" hangingPunct="1"/>
            <a:endParaRPr lang="en-US" sz="1600" b="1">
              <a:solidFill>
                <a:srgbClr val="40458C"/>
              </a:solidFill>
              <a:cs typeface="Tahoma" pitchFamily="34" charset="0"/>
            </a:endParaRPr>
          </a:p>
          <a:p>
            <a:pPr algn="ctr" eaLnBrk="1" hangingPunct="1"/>
            <a:r>
              <a:rPr lang="en-US" sz="1600" b="1">
                <a:solidFill>
                  <a:srgbClr val="40458C"/>
                </a:solidFill>
                <a:cs typeface="Tahoma" pitchFamily="34" charset="0"/>
              </a:rPr>
              <a:t>- fragmentation functions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324350" y="1647825"/>
            <a:ext cx="1247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kern="0" dirty="0">
                <a:solidFill>
                  <a:srgbClr val="000000"/>
                </a:solidFill>
              </a:rPr>
              <a:t>single chain diagram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215188" y="4691063"/>
            <a:ext cx="1096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kern="0" dirty="0">
                <a:solidFill>
                  <a:srgbClr val="000000"/>
                </a:solidFill>
              </a:rPr>
              <a:t>two-chain diagram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173288" y="2238375"/>
            <a:ext cx="1508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Reggeon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exchange</a:t>
            </a:r>
          </a:p>
        </p:txBody>
      </p:sp>
    </p:spTree>
    <p:extLst>
      <p:ext uri="{BB962C8B-B14F-4D97-AF65-F5344CB8AC3E}">
        <p14:creationId xmlns:p14="http://schemas.microsoft.com/office/powerpoint/2010/main" val="3473919579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Blueprin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13879</TotalTime>
  <Words>2769</Words>
  <Application>Microsoft Office PowerPoint</Application>
  <PresentationFormat>Overhead</PresentationFormat>
  <Paragraphs>509</Paragraphs>
  <Slides>45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Blueprint</vt:lpstr>
      <vt:lpstr>Custom Design</vt:lpstr>
      <vt:lpstr>Equation</vt:lpstr>
      <vt:lpstr>Microsoft Equation 3.0</vt:lpstr>
      <vt:lpstr>PowerPoint Presentation</vt:lpstr>
      <vt:lpstr>Hadronic showers: many particle species, wide energy range </vt:lpstr>
      <vt:lpstr>Hadronic showers: we want to simulate also what is left !</vt:lpstr>
      <vt:lpstr>The FLUKA hadronic Models</vt:lpstr>
      <vt:lpstr>Hadron-nucleon interaction models</vt:lpstr>
      <vt:lpstr>Nonelastic hN interactions at intermediate energies</vt:lpstr>
      <vt:lpstr>Nonelastic hN interactions at intermediate energies</vt:lpstr>
      <vt:lpstr>Inelastic hN at high energies: (DPM, QGSM, ...)</vt:lpstr>
      <vt:lpstr>DPM</vt:lpstr>
      <vt:lpstr>Hadron-hadron collisions: chain examples</vt:lpstr>
      <vt:lpstr>Hadron-hadron collisions: chain examples</vt:lpstr>
      <vt:lpstr>Hadronization example</vt:lpstr>
      <vt:lpstr>DPM and hadronization</vt:lpstr>
      <vt:lpstr>PowerPoint Presentation</vt:lpstr>
      <vt:lpstr>PEANUT</vt:lpstr>
      <vt:lpstr>WARNING</vt:lpstr>
      <vt:lpstr>PowerPoint Presentation</vt:lpstr>
      <vt:lpstr>Positive kaons as a probe of Fermi motion</vt:lpstr>
      <vt:lpstr>PowerPoint Presentation</vt:lpstr>
      <vt:lpstr>PowerPoint Presentation</vt:lpstr>
      <vt:lpstr>Gribov interpretation of Glauber multiple collisions</vt:lpstr>
      <vt:lpstr>Chain examples</vt:lpstr>
      <vt:lpstr>Formation zone </vt:lpstr>
      <vt:lpstr>no Glauber, no formation zone </vt:lpstr>
      <vt:lpstr>no Glauber, yes formation zone </vt:lpstr>
      <vt:lpstr>yes Glauber, no formation zone </vt:lpstr>
      <vt:lpstr>yes Glauber, yes formation zone </vt:lpstr>
      <vt:lpstr>Nonelastic hA interactions at high energies: examples</vt:lpstr>
      <vt:lpstr>Double differential pion production</vt:lpstr>
      <vt:lpstr>Double differential pion production</vt:lpstr>
      <vt:lpstr>Double differential pion production</vt:lpstr>
      <vt:lpstr>Pions: nuclear medium effects</vt:lpstr>
      <vt:lpstr>Pion absorption</vt:lpstr>
      <vt:lpstr>Coalescence</vt:lpstr>
      <vt:lpstr>Preequilibrium emission</vt:lpstr>
      <vt:lpstr>Thin target example</vt:lpstr>
      <vt:lpstr>PowerPoint Presentation</vt:lpstr>
      <vt:lpstr>Equilibrium particle emission (evaporation, fission and nuclear break-up)</vt:lpstr>
      <vt:lpstr>PowerPoint Presentation</vt:lpstr>
      <vt:lpstr>Residual Nuclei</vt:lpstr>
      <vt:lpstr>Example of fission/evaporation</vt:lpstr>
      <vt:lpstr>Residual nuclei</vt:lpstr>
      <vt:lpstr>Summary of relevant input cards </vt:lpstr>
      <vt:lpstr>PowerPoint Presentation</vt:lpstr>
      <vt:lpstr>Glauber Cascade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Roesler</dc:creator>
  <cp:lastModifiedBy>Francesco</cp:lastModifiedBy>
  <cp:revision>940</cp:revision>
  <cp:lastPrinted>2004-07-08T08:47:15Z</cp:lastPrinted>
  <dcterms:created xsi:type="dcterms:W3CDTF">2003-02-06T18:33:45Z</dcterms:created>
  <dcterms:modified xsi:type="dcterms:W3CDTF">2012-05-02T14:24:31Z</dcterms:modified>
</cp:coreProperties>
</file>