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895" r:id="rId2"/>
    <p:sldId id="905" r:id="rId3"/>
    <p:sldId id="988" r:id="rId4"/>
    <p:sldId id="989" r:id="rId5"/>
    <p:sldId id="990" r:id="rId6"/>
    <p:sldId id="991" r:id="rId7"/>
    <p:sldId id="992" r:id="rId8"/>
    <p:sldId id="993" r:id="rId9"/>
    <p:sldId id="931" r:id="rId10"/>
    <p:sldId id="994" r:id="rId11"/>
    <p:sldId id="932" r:id="rId12"/>
    <p:sldId id="935" r:id="rId13"/>
    <p:sldId id="936" r:id="rId14"/>
    <p:sldId id="937" r:id="rId15"/>
    <p:sldId id="938" r:id="rId16"/>
    <p:sldId id="947" r:id="rId17"/>
    <p:sldId id="946" r:id="rId18"/>
    <p:sldId id="940" r:id="rId19"/>
    <p:sldId id="941" r:id="rId20"/>
    <p:sldId id="942" r:id="rId21"/>
    <p:sldId id="943" r:id="rId22"/>
    <p:sldId id="980" r:id="rId23"/>
    <p:sldId id="982" r:id="rId24"/>
    <p:sldId id="983" r:id="rId25"/>
    <p:sldId id="995" r:id="rId26"/>
    <p:sldId id="950" r:id="rId27"/>
    <p:sldId id="951" r:id="rId28"/>
    <p:sldId id="952" r:id="rId29"/>
    <p:sldId id="953" r:id="rId30"/>
    <p:sldId id="955" r:id="rId31"/>
    <p:sldId id="956" r:id="rId32"/>
    <p:sldId id="957" r:id="rId33"/>
    <p:sldId id="996" r:id="rId34"/>
    <p:sldId id="961" r:id="rId35"/>
    <p:sldId id="962" r:id="rId36"/>
    <p:sldId id="997" r:id="rId37"/>
    <p:sldId id="963" r:id="rId38"/>
    <p:sldId id="964" r:id="rId39"/>
    <p:sldId id="985" r:id="rId40"/>
    <p:sldId id="998" r:id="rId41"/>
  </p:sldIdLst>
  <p:sldSz cx="9144000" cy="6858000" type="overhead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009900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9900"/>
    <a:srgbClr val="FFFF00"/>
    <a:srgbClr val="73ED05"/>
    <a:srgbClr val="0066FF"/>
    <a:srgbClr val="FFCC00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2386" autoAdjust="0"/>
  </p:normalViewPr>
  <p:slideViewPr>
    <p:cSldViewPr>
      <p:cViewPr varScale="1">
        <p:scale>
          <a:sx n="109" d="100"/>
          <a:sy n="109" d="100"/>
        </p:scale>
        <p:origin x="-3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448FEF78-E71E-4514-856D-8246C6D86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1273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85813"/>
            <a:ext cx="5138738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4876800"/>
            <a:ext cx="521335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775"/>
            <a:ext cx="3048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A14044B2-1A81-4A3B-A64C-A0F90629C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F1DD9-41BA-4598-853F-0F74A0D9A67F}" type="slidenum">
              <a:rPr lang="en-US"/>
              <a:pPr/>
              <a:t>1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13854-0CB1-480A-9FD6-E0EBC8B7F3B1}" type="slidenum">
              <a:rPr lang="en-US"/>
              <a:pPr/>
              <a:t>10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1D66E-6B42-414D-A9BA-349B75628BAF}" type="slidenum">
              <a:rPr lang="en-US"/>
              <a:pPr/>
              <a:t>11</a:t>
            </a:fld>
            <a:endParaRPr 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8089D-F67D-4D61-A0E0-D8E8D80837EE}" type="slidenum">
              <a:rPr lang="en-US"/>
              <a:pPr/>
              <a:t>12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89FB5-EBB3-4116-A6C5-4973F2C2699E}" type="slidenum">
              <a:rPr lang="en-US"/>
              <a:pPr/>
              <a:t>13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27B11F-6FFD-4468-A5AE-8E9C17099F59}" type="slidenum">
              <a:rPr lang="en-US"/>
              <a:pPr/>
              <a:t>14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B46BC7-3C77-4232-A3E0-80D5758C74A8}" type="slidenum">
              <a:rPr lang="en-US"/>
              <a:pPr/>
              <a:t>15</a:t>
            </a:fld>
            <a:endParaRPr 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E684AD-4D47-49F3-B231-E9351A271DC6}" type="slidenum">
              <a:rPr lang="en-US"/>
              <a:pPr/>
              <a:t>16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AE5F5B-4D90-47A6-ABEA-FAB2156037B7}" type="slidenum">
              <a:rPr lang="en-US"/>
              <a:pPr/>
              <a:t>17</a:t>
            </a:fld>
            <a:endParaRPr 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152338-0EBA-479A-84E8-7A8A5611277C}" type="slidenum">
              <a:rPr lang="en-US"/>
              <a:pPr/>
              <a:t>18</a:t>
            </a:fld>
            <a:endParaRPr 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196FEA-7956-4A39-8655-082A6519183F}" type="slidenum">
              <a:rPr lang="en-US"/>
              <a:pPr/>
              <a:t>19</a:t>
            </a:fld>
            <a:endParaRPr 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8DD67B-A3FD-4286-809A-1BE800BACA0B}" type="slidenum">
              <a:rPr lang="en-US"/>
              <a:pPr/>
              <a:t>2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A2B70D-9D76-496A-B11C-33FEEE953262}" type="slidenum">
              <a:rPr lang="en-US"/>
              <a:pPr/>
              <a:t>20</a:t>
            </a:fld>
            <a:endParaRPr 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C23715-5284-4FBD-8BF1-EE7AFBA44390}" type="slidenum">
              <a:rPr lang="en-US"/>
              <a:pPr/>
              <a:t>21</a:t>
            </a:fld>
            <a:endParaRPr 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3DA2D2-4BDD-4D62-8DEF-9EA0B6CE5F14}" type="slidenum">
              <a:rPr lang="en-US"/>
              <a:pPr/>
              <a:t>22</a:t>
            </a:fld>
            <a:endParaRPr 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27B76C-3318-4759-A611-933541E35321}" type="slidenum">
              <a:rPr lang="en-US"/>
              <a:pPr/>
              <a:t>23</a:t>
            </a:fld>
            <a:endParaRPr 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946C93-CD97-44DE-B90E-06055BCC6B6D}" type="slidenum">
              <a:rPr lang="en-US"/>
              <a:pPr/>
              <a:t>24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6D242B-8A1D-48F7-BF22-41E6AF040F77}" type="slidenum">
              <a:rPr lang="en-US"/>
              <a:pPr/>
              <a:t>25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61882E-362A-4A83-996B-0800774465C1}" type="slidenum">
              <a:rPr lang="en-US"/>
              <a:pPr/>
              <a:t>26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71B016-7249-43D4-8E1A-FD005006BBBF}" type="slidenum">
              <a:rPr lang="en-US"/>
              <a:pPr/>
              <a:t>27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CC25A2-B154-4053-9B6C-CBF826EA8B84}" type="slidenum">
              <a:rPr lang="en-US"/>
              <a:pPr/>
              <a:t>28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1DF506-3D45-40CA-A364-684DCAAE9C39}" type="slidenum">
              <a:rPr lang="en-US"/>
              <a:pPr/>
              <a:t>29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4697EB-9A91-4A08-8538-AB946FFD690C}" type="slidenum">
              <a:rPr lang="en-US"/>
              <a:pPr/>
              <a:t>3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D6CACA-393E-4B02-A669-DB77E455051D}" type="slidenum">
              <a:rPr lang="en-US"/>
              <a:pPr/>
              <a:t>30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D63B46-02BF-4154-BBF6-C107ED04A049}" type="slidenum">
              <a:rPr lang="en-US"/>
              <a:pPr/>
              <a:t>31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4E2754-5B14-495C-B703-93444F3538B4}" type="slidenum">
              <a:rPr lang="en-US"/>
              <a:pPr/>
              <a:t>32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73E66B-4A5B-4668-85CB-030741DD9BE1}" type="slidenum">
              <a:rPr lang="en-US"/>
              <a:pPr/>
              <a:t>33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321C5-BFC1-4EA8-B938-FEA6445B72DB}" type="slidenum">
              <a:rPr lang="en-US"/>
              <a:pPr/>
              <a:t>34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E9B88F-622C-4763-8B13-C65E3AADEBB2}" type="slidenum">
              <a:rPr lang="en-US"/>
              <a:pPr/>
              <a:t>35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96E93A-5253-44D6-9D41-0C94F3B1D147}" type="slidenum">
              <a:rPr lang="en-US"/>
              <a:pPr/>
              <a:t>36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9F3A19-7809-4DE8-8FDB-6687EF21DA81}" type="slidenum">
              <a:rPr lang="en-US"/>
              <a:pPr/>
              <a:t>37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5005E9-A47B-4E41-8738-AE7C4FBAF1AB}" type="slidenum">
              <a:rPr lang="en-US"/>
              <a:pPr/>
              <a:t>38</a:t>
            </a:fld>
            <a:endParaRPr lang="en-US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947F90-1448-4E3F-B675-8CD6C5156B11}" type="slidenum">
              <a:rPr lang="en-US"/>
              <a:pPr/>
              <a:t>39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DF960-7EF6-4998-9728-CC23BD65867E}" type="slidenum">
              <a:rPr lang="en-US"/>
              <a:pPr/>
              <a:t>4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D9A735-8E07-492E-B20F-7FBA41CA1C3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79AB1A-65F0-4695-B24D-E1ADD9FFBC2C}" type="slidenum">
              <a:rPr lang="en-US"/>
              <a:pPr/>
              <a:t>5</a:t>
            </a:fld>
            <a:endParaRPr 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32669-6DCA-43BF-96DF-93F1E00ED732}" type="slidenum">
              <a:rPr lang="en-US"/>
              <a:pPr/>
              <a:t>6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ED921E-29E5-4892-993A-53C1E881C609}" type="slidenum">
              <a:rPr lang="en-US"/>
              <a:pPr/>
              <a:t>7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78C977-1FBB-48D0-98C9-087AF538F3D7}" type="slidenum">
              <a:rPr lang="en-US"/>
              <a:pPr/>
              <a:t>8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DF3AE6-A8D5-4FBD-878C-E1C756760185}" type="slidenum">
              <a:rPr lang="en-US"/>
              <a:pPr/>
              <a:t>9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0338" y="6248400"/>
            <a:ext cx="3671887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A8CBE97E-FC35-450D-80C6-E5D189259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0338" y="6248400"/>
            <a:ext cx="3671887" cy="45720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Beginners FLUKA Course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7365A4DA-2624-4004-B027-5497B2AB9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808277-8CBC-468A-ACBC-05D77879B237}" type="datetime1">
              <a:rPr lang="en-US" smtClean="0"/>
              <a:pPr>
                <a:defRPr/>
              </a:pPr>
              <a:t>4/21/2012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7th FLUKA Course, Paris Sept.29-Oct.3,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7CDE8-892B-4551-905D-1D1B310C1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400800"/>
            <a:ext cx="4321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200" dirty="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smtClean="0"/>
              <a:t>Beginners FLUKA Course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946874DE-8399-4515-906A-8B0B342A7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13" name="Picture 15" descr="logo3000x2000light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188" y="2060575"/>
            <a:ext cx="8208962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484313"/>
            <a:ext cx="7772400" cy="1095375"/>
          </a:xfrm>
          <a:noFill/>
        </p:spPr>
        <p:txBody>
          <a:bodyPr/>
          <a:lstStyle/>
          <a:p>
            <a:pPr eaLnBrk="1" hangingPunct="1"/>
            <a:r>
              <a:rPr lang="en-US" sz="4000" dirty="0" smtClean="0"/>
              <a:t>Biasing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857500" y="4857750"/>
            <a:ext cx="5111750" cy="442913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dirty="0" smtClean="0"/>
              <a:t> Beginners’ FLUKA Course</a:t>
            </a:r>
          </a:p>
        </p:txBody>
      </p:sp>
      <p:pic>
        <p:nvPicPr>
          <p:cNvPr id="5" name="Picture 17" descr="logo3000x2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2082" y="-24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- 5</a:t>
            </a:r>
            <a:r>
              <a:rPr lang="en-US" sz="2000" dirty="0">
                <a:solidFill>
                  <a:schemeClr val="tx2"/>
                </a:solidFill>
              </a:rPr>
              <a:t>                             </a:t>
            </a:r>
            <a:r>
              <a:rPr lang="en-US" dirty="0" smtClean="0">
                <a:solidFill>
                  <a:schemeClr val="tx2"/>
                </a:solidFill>
              </a:rPr>
              <a:t>Input </a:t>
            </a:r>
            <a:r>
              <a:rPr lang="en-US" dirty="0">
                <a:solidFill>
                  <a:schemeClr val="tx2"/>
                </a:solidFill>
              </a:rPr>
              <a:t>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900113" y="1004888"/>
            <a:ext cx="7920037" cy="53038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Problems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Although importance biasing is relatively easy and safe to use, there are a few cases where caution is recommended, </a:t>
            </a:r>
            <a:r>
              <a:rPr lang="en-US" sz="1800" i="1" dirty="0">
                <a:solidFill>
                  <a:srgbClr val="000000"/>
                </a:solidFill>
              </a:rPr>
              <a:t>e.g.: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Another case is that of </a:t>
            </a:r>
            <a:r>
              <a:rPr lang="en-US" sz="1800" dirty="0">
                <a:solidFill>
                  <a:srgbClr val="0066FF"/>
                </a:solidFill>
              </a:rPr>
              <a:t>splitting in vacuum (or air)</a:t>
            </a:r>
            <a:r>
              <a:rPr lang="en-US" sz="1800" dirty="0">
                <a:solidFill>
                  <a:srgbClr val="000000"/>
                </a:solidFill>
              </a:rPr>
              <a:t>. Splitting daughters are strongly correlated: it must be made sure that their further histories are differentiated enough to “forget” their correlation. (Difficult to do in  ducts and mazes)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This applies in part also to </a:t>
            </a:r>
            <a:r>
              <a:rPr lang="en-US" sz="1800" dirty="0" err="1">
                <a:solidFill>
                  <a:srgbClr val="000000"/>
                </a:solidFill>
              </a:rPr>
              <a:t>muons</a:t>
            </a:r>
            <a:r>
              <a:rPr lang="en-US" sz="1800" dirty="0">
                <a:solidFill>
                  <a:srgbClr val="000000"/>
                </a:solidFill>
              </a:rPr>
              <a:t>: </a:t>
            </a:r>
            <a:r>
              <a:rPr lang="en-US" sz="1800" dirty="0" smtClean="0">
                <a:solidFill>
                  <a:srgbClr val="000000"/>
                </a:solidFill>
              </a:rPr>
              <a:t>the </a:t>
            </a:r>
            <a:r>
              <a:rPr lang="en-US" sz="1800" dirty="0">
                <a:solidFill>
                  <a:srgbClr val="000000"/>
                </a:solidFill>
              </a:rPr>
              <a:t>differentiation provided by multiple scattering and by </a:t>
            </a:r>
            <a:r>
              <a:rPr lang="en-US" sz="1800" dirty="0" err="1">
                <a:solidFill>
                  <a:srgbClr val="000000"/>
                </a:solidFill>
              </a:rPr>
              <a:t>dE</a:t>
            </a:r>
            <a:r>
              <a:rPr lang="en-US" sz="1800" dirty="0">
                <a:solidFill>
                  <a:srgbClr val="000000"/>
                </a:solidFill>
              </a:rPr>
              <a:t>/</a:t>
            </a:r>
            <a:r>
              <a:rPr lang="en-US" sz="1800" dirty="0" err="1">
                <a:solidFill>
                  <a:srgbClr val="000000"/>
                </a:solidFill>
              </a:rPr>
              <a:t>dx</a:t>
            </a:r>
            <a:r>
              <a:rPr lang="en-US" sz="1800" dirty="0">
                <a:solidFill>
                  <a:srgbClr val="000000"/>
                </a:solidFill>
              </a:rPr>
              <a:t> fluctuations is not always sufficient.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1258888" y="2371725"/>
            <a:ext cx="2665412" cy="1728788"/>
          </a:xfrm>
          <a:prstGeom prst="rect">
            <a:avLst/>
          </a:prstGeom>
          <a:noFill/>
          <a:ln w="2857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1763713" y="2371725"/>
            <a:ext cx="0" cy="17287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1763713" y="2698750"/>
            <a:ext cx="21605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1763713" y="3059113"/>
            <a:ext cx="21605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1763713" y="3413125"/>
            <a:ext cx="2160587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1752600" y="3773488"/>
            <a:ext cx="216058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323" name="Text Box 10"/>
          <p:cNvSpPr txBox="1">
            <a:spLocks noChangeArrowheads="1"/>
          </p:cNvSpPr>
          <p:nvPr/>
        </p:nvSpPr>
        <p:spPr bwMode="auto">
          <a:xfrm>
            <a:off x="3563938" y="3784600"/>
            <a:ext cx="3333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13324" name="Text Box 11"/>
          <p:cNvSpPr txBox="1">
            <a:spLocks noChangeArrowheads="1"/>
          </p:cNvSpPr>
          <p:nvPr/>
        </p:nvSpPr>
        <p:spPr bwMode="auto">
          <a:xfrm>
            <a:off x="3563938" y="3452813"/>
            <a:ext cx="312737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13325" name="Text Box 12"/>
          <p:cNvSpPr txBox="1">
            <a:spLocks noChangeArrowheads="1"/>
          </p:cNvSpPr>
          <p:nvPr/>
        </p:nvSpPr>
        <p:spPr bwMode="auto">
          <a:xfrm>
            <a:off x="3563938" y="3086100"/>
            <a:ext cx="306387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13326" name="Text Box 13"/>
          <p:cNvSpPr txBox="1">
            <a:spLocks noChangeArrowheads="1"/>
          </p:cNvSpPr>
          <p:nvPr/>
        </p:nvSpPr>
        <p:spPr bwMode="auto">
          <a:xfrm>
            <a:off x="3563938" y="2747963"/>
            <a:ext cx="3302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13327" name="Text Box 14"/>
          <p:cNvSpPr txBox="1">
            <a:spLocks noChangeArrowheads="1"/>
          </p:cNvSpPr>
          <p:nvPr/>
        </p:nvSpPr>
        <p:spPr bwMode="auto">
          <a:xfrm>
            <a:off x="3563938" y="2389188"/>
            <a:ext cx="311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3328" name="Text Box 15"/>
          <p:cNvSpPr txBox="1">
            <a:spLocks noChangeArrowheads="1"/>
          </p:cNvSpPr>
          <p:nvPr/>
        </p:nvSpPr>
        <p:spPr bwMode="auto">
          <a:xfrm>
            <a:off x="1381125" y="3043238"/>
            <a:ext cx="3079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F</a:t>
            </a:r>
          </a:p>
        </p:txBody>
      </p:sp>
      <p:sp>
        <p:nvSpPr>
          <p:cNvPr id="13329" name="Text Box 16"/>
          <p:cNvSpPr txBox="1">
            <a:spLocks noChangeArrowheads="1"/>
          </p:cNvSpPr>
          <p:nvPr/>
        </p:nvSpPr>
        <p:spPr bwMode="auto">
          <a:xfrm>
            <a:off x="2051050" y="3784600"/>
            <a:ext cx="49053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I=1</a:t>
            </a:r>
          </a:p>
        </p:txBody>
      </p:sp>
      <p:sp>
        <p:nvSpPr>
          <p:cNvPr id="13330" name="Text Box 17"/>
          <p:cNvSpPr txBox="1">
            <a:spLocks noChangeArrowheads="1"/>
          </p:cNvSpPr>
          <p:nvPr/>
        </p:nvSpPr>
        <p:spPr bwMode="auto">
          <a:xfrm>
            <a:off x="2051050" y="3452813"/>
            <a:ext cx="52228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I=2</a:t>
            </a:r>
          </a:p>
        </p:txBody>
      </p:sp>
      <p:sp>
        <p:nvSpPr>
          <p:cNvPr id="13331" name="Text Box 18"/>
          <p:cNvSpPr txBox="1">
            <a:spLocks noChangeArrowheads="1"/>
          </p:cNvSpPr>
          <p:nvPr/>
        </p:nvSpPr>
        <p:spPr bwMode="auto">
          <a:xfrm>
            <a:off x="2046288" y="2371725"/>
            <a:ext cx="61436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I=16</a:t>
            </a:r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2051050" y="3076575"/>
            <a:ext cx="52228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I=4</a:t>
            </a:r>
          </a:p>
        </p:txBody>
      </p:sp>
      <p:sp>
        <p:nvSpPr>
          <p:cNvPr id="13333" name="Text Box 20"/>
          <p:cNvSpPr txBox="1">
            <a:spLocks noChangeArrowheads="1"/>
          </p:cNvSpPr>
          <p:nvPr/>
        </p:nvSpPr>
        <p:spPr bwMode="auto">
          <a:xfrm>
            <a:off x="2051050" y="2732088"/>
            <a:ext cx="522288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I=8</a:t>
            </a:r>
          </a:p>
        </p:txBody>
      </p:sp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1258888" y="3452813"/>
            <a:ext cx="50482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I=?</a:t>
            </a:r>
          </a:p>
        </p:txBody>
      </p:sp>
      <p:sp>
        <p:nvSpPr>
          <p:cNvPr id="13335" name="Text Box 22"/>
          <p:cNvSpPr txBox="1">
            <a:spLocks noChangeArrowheads="1"/>
          </p:cNvSpPr>
          <p:nvPr/>
        </p:nvSpPr>
        <p:spPr bwMode="auto">
          <a:xfrm>
            <a:off x="4572000" y="2684463"/>
            <a:ext cx="3771900" cy="1069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Which importance shall we assign to</a:t>
            </a:r>
          </a:p>
          <a:p>
            <a:r>
              <a:rPr lang="en-US"/>
              <a:t>region F? Whatever value we choose,</a:t>
            </a:r>
          </a:p>
          <a:p>
            <a:r>
              <a:rPr lang="en-US"/>
              <a:t>we will get inefficient splitting/RR at </a:t>
            </a:r>
          </a:p>
          <a:p>
            <a:r>
              <a:rPr lang="en-US"/>
              <a:t>the boundaries.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- 6</a:t>
            </a:r>
            <a:r>
              <a:rPr lang="en-US" sz="2000" dirty="0">
                <a:solidFill>
                  <a:schemeClr val="tx2"/>
                </a:solidFill>
              </a:rPr>
              <a:t>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4342" name="Rectangle 8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0.0       0.0      4.64        8.       18.        2.PRINT</a:t>
            </a:r>
          </a:p>
          <a:p>
            <a:pPr eaLnBrk="0" hangingPunct="0"/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4343" name="Text Box 9"/>
          <p:cNvSpPr txBox="1">
            <a:spLocks noChangeArrowheads="1"/>
          </p:cNvSpPr>
          <p:nvPr/>
        </p:nvSpPr>
        <p:spPr bwMode="auto">
          <a:xfrm>
            <a:off x="725488" y="2060575"/>
            <a:ext cx="67153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rgbClr val="000000"/>
                </a:solidFill>
              </a:rPr>
              <a:t>The meaning of WHAT(1)...WHAT(6) and SDUM is different depending on the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sign of WHAT(1):</a:t>
            </a:r>
            <a:br>
              <a:rPr lang="en-US" sz="1400" dirty="0">
                <a:solidFill>
                  <a:srgbClr val="000000"/>
                </a:solidFill>
              </a:rPr>
            </a:br>
            <a:endParaRPr lang="en-US" sz="1400" dirty="0">
              <a:solidFill>
                <a:srgbClr val="000000"/>
              </a:solidFill>
            </a:endParaRPr>
          </a:p>
          <a:p>
            <a:pPr eaLnBrk="0" hangingPunct="0"/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If WHAT(1) &gt;= 0.0 :</a:t>
            </a: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WHAT(1) specifies the particles to be biased</a:t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= 0.0 : all particles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= 1.0 : hadrons and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muons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= 2.0 : electrons, positrons and photons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= 3.0 : low energy neutrons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WHAT(2) = 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(see multiplicity tuning)</a:t>
            </a:r>
          </a:p>
          <a:p>
            <a:r>
              <a:rPr lang="en-US" sz="1400" b="1" dirty="0">
                <a:latin typeface="Courier New" pitchFamily="49" charset="0"/>
              </a:rPr>
              <a:t>     </a:t>
            </a:r>
          </a:p>
          <a:p>
            <a:r>
              <a:rPr lang="en-US" sz="1400" b="1" dirty="0">
                <a:latin typeface="Courier New" pitchFamily="49" charset="0"/>
              </a:rPr>
              <a:t>     WHAT(3) = region importance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1.0)</a:t>
            </a:r>
          </a:p>
          <a:p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Allowed values range from 0.0001 to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100000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.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14344" name="Rectangle 10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- 7</a:t>
            </a:r>
            <a:r>
              <a:rPr lang="en-US" sz="2000" dirty="0">
                <a:solidFill>
                  <a:schemeClr val="tx2"/>
                </a:solidFill>
              </a:rPr>
              <a:t> 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dirty="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 dirty="0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         0.0       0.0      4.64        8.       18.        2.PRINT</a:t>
            </a:r>
          </a:p>
          <a:p>
            <a:pPr eaLnBrk="0" hangingPunct="0"/>
            <a:endParaRPr lang="de-DE" sz="1200" b="1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 dirty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 dirty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323528" y="1844675"/>
            <a:ext cx="882047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If WHAT(1) &gt;= 0.0 :</a:t>
            </a:r>
            <a:b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WHAT(4) = lower bound of the region </a:t>
            </a:r>
            <a:r>
              <a:rPr lang="en-US" sz="1400" b="1" dirty="0" smtClean="0">
                <a:latin typeface="Courier New" pitchFamily="49" charset="0"/>
              </a:rPr>
              <a:t>indices/names </a:t>
            </a:r>
            <a:r>
              <a:rPr lang="en-US" sz="1400" dirty="0">
                <a:solidFill>
                  <a:srgbClr val="000000"/>
                </a:solidFill>
              </a:rPr>
              <a:t>(Default = 2.0)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region </a:t>
            </a:r>
            <a:r>
              <a:rPr lang="en-US" sz="1400" b="1" dirty="0" smtClean="0">
                <a:latin typeface="Courier New" pitchFamily="49" charset="0"/>
              </a:rPr>
              <a:t>indices/names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WHAT(4))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indices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1.0)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SDUM    = PRINT</a:t>
            </a:r>
            <a:r>
              <a:rPr lang="en-US" sz="1400" dirty="0">
                <a:latin typeface="Courier New" pitchFamily="49" charset="0"/>
              </a:rPr>
              <a:t> :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importance biasing counters are printed</a:t>
            </a:r>
            <a:r>
              <a:rPr lang="en-US" sz="1400" dirty="0">
                <a:latin typeface="+mn-lt"/>
              </a:rPr>
              <a:t> 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NOPRINT</a:t>
            </a:r>
            <a:r>
              <a:rPr lang="en-US" sz="1400" dirty="0">
                <a:latin typeface="Courier New" pitchFamily="49" charset="0"/>
              </a:rPr>
              <a:t>:  </a:t>
            </a:r>
            <a:r>
              <a:rPr lang="en-US" sz="1400" dirty="0">
                <a:solidFill>
                  <a:srgbClr val="000000"/>
                </a:solidFill>
              </a:rPr>
              <a:t>counters are not printed (cancels any previous </a:t>
            </a:r>
            <a:r>
              <a:rPr lang="en-US" sz="1400" dirty="0" smtClean="0">
                <a:solidFill>
                  <a:srgbClr val="000000"/>
                </a:solidFill>
              </a:rPr>
              <a:t>PRINT </a:t>
            </a:r>
            <a:r>
              <a:rPr lang="en-US" sz="1400" dirty="0">
                <a:solidFill>
                  <a:srgbClr val="000000"/>
                </a:solidFill>
              </a:rPr>
              <a:t>request)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USER</a:t>
            </a:r>
            <a:r>
              <a:rPr lang="en-US" sz="1400" dirty="0">
                <a:latin typeface="Courier New" pitchFamily="49" charset="0"/>
              </a:rPr>
              <a:t>:     </a:t>
            </a:r>
            <a:r>
              <a:rPr lang="en-US" sz="1400" dirty="0">
                <a:solidFill>
                  <a:srgbClr val="000000"/>
                </a:solidFill>
              </a:rPr>
              <a:t>importance biasing according to the user </a:t>
            </a:r>
            <a:r>
              <a:rPr lang="en-US" sz="1400" dirty="0" smtClean="0">
                <a:solidFill>
                  <a:srgbClr val="000000"/>
                </a:solidFill>
              </a:rPr>
              <a:t>defined routine </a:t>
            </a:r>
            <a:r>
              <a:rPr lang="en-US" sz="1400" dirty="0">
                <a:solidFill>
                  <a:srgbClr val="000000"/>
                </a:solidFill>
              </a:rPr>
              <a:t>USIMBS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NOUSER</a:t>
            </a:r>
            <a:r>
              <a:rPr lang="en-US" sz="1400" dirty="0">
                <a:latin typeface="Courier New" pitchFamily="49" charset="0"/>
              </a:rPr>
              <a:t>: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reset to default (cancels any previous USER request)</a:t>
            </a:r>
            <a:br>
              <a:rPr lang="en-US" sz="1400" dirty="0">
                <a:solidFill>
                  <a:srgbClr val="000000"/>
                </a:solidFill>
                <a:latin typeface="+mn-lt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RRPRONLY</a:t>
            </a:r>
            <a:r>
              <a:rPr lang="en-US" sz="1400" dirty="0">
                <a:latin typeface="Courier New" pitchFamily="49" charset="0"/>
              </a:rPr>
              <a:t>: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multiplicity biasing for primary particles only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(blank)</a:t>
            </a:r>
            <a:r>
              <a:rPr lang="en-US" sz="1400" dirty="0">
                <a:latin typeface="Courier New" pitchFamily="49" charset="0"/>
              </a:rPr>
              <a:t>: 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ignored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Default: NOPRINT, NOUSER, multiplicity biasing for all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generations)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+mn-lt"/>
              </a:rPr>
            </a:br>
            <a:endParaRPr lang="en-US" sz="1400" dirty="0">
              <a:solidFill>
                <a:srgbClr val="000000"/>
              </a:solidFill>
              <a:latin typeface="+mn-lt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</a:p>
        </p:txBody>
      </p:sp>
      <p:sp>
        <p:nvSpPr>
          <p:cNvPr id="15368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- 8</a:t>
            </a:r>
            <a:r>
              <a:rPr lang="en-US" sz="2000" dirty="0">
                <a:solidFill>
                  <a:schemeClr val="tx2"/>
                </a:solidFill>
              </a:rPr>
              <a:t> 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762000" y="966788"/>
            <a:ext cx="88392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b="1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 2.0       0.0      10.0       7.0      11.0      2.0</a:t>
            </a:r>
            <a:br>
              <a:rPr lang="en-US" sz="12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 2.0       0.0      15.0       8.0       9.0      0.0</a:t>
            </a:r>
            <a:br>
              <a:rPr lang="en-US" sz="1200" b="1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-1.0       0.0       3.0       4.0       0.0      0.0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200">
                <a:solidFill>
                  <a:srgbClr val="000000"/>
                </a:solidFill>
                <a:latin typeface="Courier New" pitchFamily="49" charset="0"/>
              </a:rPr>
            </a:b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611560" y="1916832"/>
            <a:ext cx="8347157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  <a:t>If WHAT(1) &lt; 0.0 :</a:t>
            </a:r>
            <a:br>
              <a:rPr lang="en-US" sz="1400" b="1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dirty="0"/>
              <a:t>         </a:t>
            </a:r>
          </a:p>
          <a:p>
            <a:pPr eaLnBrk="0" hangingPunct="0"/>
            <a:r>
              <a:rPr lang="en-US" dirty="0"/>
              <a:t>         </a:t>
            </a:r>
            <a:r>
              <a:rPr lang="en-US" sz="1400" b="1" dirty="0">
                <a:latin typeface="Courier New" pitchFamily="49" charset="0"/>
              </a:rPr>
              <a:t>WHAT(1) : flag indicating that all region </a:t>
            </a:r>
            <a:r>
              <a:rPr lang="en-US" sz="1400" b="1" dirty="0" err="1">
                <a:latin typeface="Courier New" pitchFamily="49" charset="0"/>
              </a:rPr>
              <a:t>importances</a:t>
            </a:r>
            <a:r>
              <a:rPr lang="en-US" sz="1400" b="1" dirty="0">
                <a:latin typeface="Courier New" pitchFamily="49" charset="0"/>
              </a:rPr>
              <a:t> shall be 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         modified by a particle-dependent factor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/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WHAT(2) &gt;= 0.0 : modifying factor M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       &lt;  0.0 : M is reset to the default value 1.0 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/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WHAT(3) = lower bound of the particle </a:t>
            </a:r>
            <a:r>
              <a:rPr lang="en-US" sz="1400" b="1" dirty="0" smtClean="0">
                <a:latin typeface="Courier New" pitchFamily="49" charset="0"/>
              </a:rPr>
              <a:t>indices/names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(Default: = 1.0)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/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WHAT(4) = upper bound of the particle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b="1" dirty="0">
                <a:latin typeface="Courier New" pitchFamily="49" charset="0"/>
              </a:rPr>
              <a:t/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(Default: = WHAT(3) if WHAT(3) &gt; 0, all particles otherwise)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/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WHAT(5) = step length in assigning  particle indices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(Default: 1.0)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/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WHAT(6) = not used</a:t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/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SDUM    = PRIMARY :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importance biasing is applied also to primaries</a:t>
            </a:r>
            <a:r>
              <a:rPr lang="en-US" sz="1400" b="1" dirty="0">
                <a:latin typeface="Courier New" pitchFamily="49" charset="0"/>
              </a:rPr>
              <a:t/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          </a:t>
            </a:r>
            <a:r>
              <a:rPr lang="en-US" sz="1400" b="1" dirty="0" err="1">
                <a:latin typeface="Courier New" pitchFamily="49" charset="0"/>
              </a:rPr>
              <a:t>NOPRIMARy</a:t>
            </a:r>
            <a:r>
              <a:rPr lang="en-US" sz="1400" b="1" dirty="0">
                <a:latin typeface="Courier New" pitchFamily="49" charset="0"/>
              </a:rPr>
              <a:t> : </a:t>
            </a:r>
            <a:r>
              <a:rPr lang="en-US" sz="1400" dirty="0">
                <a:solidFill>
                  <a:srgbClr val="000000"/>
                </a:solidFill>
              </a:rPr>
              <a:t>importance biasing is applied only to </a:t>
            </a:r>
            <a:r>
              <a:rPr lang="en-US" sz="1400" dirty="0" err="1">
                <a:solidFill>
                  <a:srgbClr val="000000"/>
                </a:solidFill>
              </a:rPr>
              <a:t>secondaries</a:t>
            </a:r>
            <a:r>
              <a:rPr lang="en-US" sz="1400" dirty="0">
                <a:solidFill>
                  <a:srgbClr val="000000"/>
                </a:solidFill>
              </a:rPr>
              <a:t/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b="1" dirty="0"/>
              <a:t>         </a:t>
            </a:r>
            <a:r>
              <a:rPr lang="en-US" sz="1400" b="1" dirty="0" smtClean="0"/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Default </a:t>
            </a:r>
            <a:r>
              <a:rPr lang="en-US" sz="1400" dirty="0">
                <a:solidFill>
                  <a:srgbClr val="000000"/>
                </a:solidFill>
              </a:rPr>
              <a:t>= PRIMARY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</a:p>
        </p:txBody>
      </p:sp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762000" y="1049338"/>
            <a:ext cx="7924800" cy="823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762000" y="354013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Weight Windows - 1</a:t>
            </a:r>
            <a:r>
              <a:rPr lang="en-US" sz="2000" dirty="0">
                <a:solidFill>
                  <a:schemeClr val="tx2"/>
                </a:solidFill>
              </a:rPr>
              <a:t>                            </a:t>
            </a:r>
            <a:r>
              <a:rPr lang="en-US" dirty="0">
                <a:solidFill>
                  <a:schemeClr val="tx2"/>
                </a:solidFill>
              </a:rPr>
              <a:t>Input cards:  </a:t>
            </a:r>
            <a:r>
              <a:rPr lang="en-US" b="1" dirty="0">
                <a:solidFill>
                  <a:srgbClr val="FF0000"/>
                </a:solidFill>
              </a:rPr>
              <a:t>WW-FACTO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                                                                         WW-THRES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                                                                         WW-PROFI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7412" name="Text Box 9"/>
          <p:cNvSpPr txBox="1">
            <a:spLocks noChangeArrowheads="1"/>
          </p:cNvSpPr>
          <p:nvPr/>
        </p:nvSpPr>
        <p:spPr bwMode="auto">
          <a:xfrm>
            <a:off x="827088" y="1377950"/>
            <a:ext cx="7920037" cy="5003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The weight window technique is a combination of splitting and Russian</a:t>
            </a:r>
          </a:p>
          <a:p>
            <a:r>
              <a:rPr lang="en-US" sz="1800">
                <a:solidFill>
                  <a:srgbClr val="000000"/>
                </a:solidFill>
              </a:rPr>
              <a:t>Roulette, but it is based on the </a:t>
            </a:r>
            <a:r>
              <a:rPr lang="en-US" sz="1800">
                <a:solidFill>
                  <a:srgbClr val="0066FF"/>
                </a:solidFill>
              </a:rPr>
              <a:t>absolute value</a:t>
            </a:r>
            <a:r>
              <a:rPr lang="en-US" sz="1800">
                <a:solidFill>
                  <a:srgbClr val="000000"/>
                </a:solidFill>
              </a:rPr>
              <a:t> of the weight of each</a:t>
            </a:r>
          </a:p>
          <a:p>
            <a:r>
              <a:rPr lang="en-US" sz="1800">
                <a:solidFill>
                  <a:srgbClr val="000000"/>
                </a:solidFill>
              </a:rPr>
              <a:t>individual particle, rather than on relative region importance.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The user sets an </a:t>
            </a:r>
            <a:r>
              <a:rPr lang="en-US" sz="1800">
                <a:solidFill>
                  <a:srgbClr val="0066FF"/>
                </a:solidFill>
              </a:rPr>
              <a:t>upper and a lower weight limit</a:t>
            </a:r>
            <a:r>
              <a:rPr lang="en-US" sz="1800">
                <a:solidFill>
                  <a:srgbClr val="000000"/>
                </a:solidFill>
              </a:rPr>
              <a:t>, generally as a function</a:t>
            </a:r>
          </a:p>
          <a:p>
            <a:r>
              <a:rPr lang="en-US" sz="1800">
                <a:solidFill>
                  <a:srgbClr val="000000"/>
                </a:solidFill>
              </a:rPr>
              <a:t>of region, energy and particle. Particles having a weight larger than the</a:t>
            </a:r>
          </a:p>
          <a:p>
            <a:r>
              <a:rPr lang="en-US" sz="1800">
                <a:solidFill>
                  <a:srgbClr val="000000"/>
                </a:solidFill>
              </a:rPr>
              <a:t>upper limit are split, those with weights smaller than the lower limit</a:t>
            </a:r>
          </a:p>
          <a:p>
            <a:r>
              <a:rPr lang="en-US" sz="1800">
                <a:solidFill>
                  <a:srgbClr val="000000"/>
                </a:solidFill>
              </a:rPr>
              <a:t>are submitted to Russian Roulette (killed or put back “inside the window”).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Weight windows are a more powerful biasing tool than importance biasing, but they require also more experience and patience to set it up correctly.  </a:t>
            </a:r>
            <a:r>
              <a:rPr lang="en-US" sz="1800">
                <a:solidFill>
                  <a:srgbClr val="FF0000"/>
                </a:solidFill>
              </a:rPr>
              <a:t>“It is more an art than a science”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200">
                <a:solidFill>
                  <a:srgbClr val="000000"/>
                </a:solidFill>
              </a:rPr>
              <a:t>(Quote from the MCNP manual)</a:t>
            </a:r>
          </a:p>
          <a:p>
            <a:endParaRPr lang="en-US" sz="1200" baseline="-25000">
              <a:solidFill>
                <a:srgbClr val="0066FF"/>
              </a:solidFill>
            </a:endParaRPr>
          </a:p>
          <a:p>
            <a:endParaRPr lang="en-US" sz="1800" baseline="-25000">
              <a:solidFill>
                <a:srgbClr val="000000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The use of weight windows is essential whenever other biasing techniques generate large weight fluctuations in a given phase space region.</a:t>
            </a:r>
          </a:p>
          <a:p>
            <a:endParaRPr lang="en-US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762000" y="26064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Weight Windows - 2</a:t>
            </a:r>
            <a:r>
              <a:rPr lang="en-US" sz="2000" dirty="0">
                <a:solidFill>
                  <a:schemeClr val="tx2"/>
                </a:solidFill>
              </a:rPr>
              <a:t>                            </a:t>
            </a:r>
            <a:r>
              <a:rPr lang="en-US" dirty="0">
                <a:solidFill>
                  <a:schemeClr val="tx2"/>
                </a:solidFill>
              </a:rPr>
              <a:t>Input cards:  </a:t>
            </a:r>
            <a:r>
              <a:rPr lang="en-US" b="1" dirty="0">
                <a:solidFill>
                  <a:srgbClr val="FF0000"/>
                </a:solidFill>
              </a:rPr>
              <a:t>WW-FACTO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                                                                         WW-THRES 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solidFill>
                  <a:srgbClr val="FF0000"/>
                </a:solidFill>
              </a:rPr>
              <a:t>                                                                         WW-PROFI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652490" y="1124744"/>
            <a:ext cx="7920038" cy="54641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</a:rPr>
              <a:t>Killing a particle with a very low weight (with respect to the average for a given phase space region) decreases </a:t>
            </a:r>
            <a:r>
              <a:rPr lang="en-US" sz="1800" b="1" i="1" dirty="0">
                <a:solidFill>
                  <a:srgbClr val="FF0000"/>
                </a:solidFill>
              </a:rPr>
              <a:t>t</a:t>
            </a:r>
            <a:r>
              <a:rPr lang="en-US" sz="1800" dirty="0">
                <a:solidFill>
                  <a:srgbClr val="000000"/>
                </a:solidFill>
              </a:rPr>
              <a:t>  but has very little effect on the score (and therefore on </a:t>
            </a:r>
            <a:r>
              <a:rPr lang="en-US" sz="1800" b="1" i="1" dirty="0">
                <a:solidFill>
                  <a:srgbClr val="FF0000"/>
                </a:solidFill>
                <a:latin typeface="Symbol" pitchFamily="18" charset="2"/>
              </a:rPr>
              <a:t>s </a:t>
            </a:r>
            <a:r>
              <a:rPr lang="en-US" sz="1800" dirty="0">
                <a:solidFill>
                  <a:srgbClr val="000000"/>
                </a:solidFill>
              </a:rPr>
              <a:t>)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Splitting a particle with a large weight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 lvl="1">
              <a:buClr>
                <a:srgbClr val="FF0000"/>
              </a:buClr>
              <a:buSzPct val="150000"/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i="1" dirty="0">
                <a:solidFill>
                  <a:srgbClr val="0066FF"/>
                </a:solidFill>
              </a:rPr>
              <a:t>increases</a:t>
            </a:r>
            <a:r>
              <a:rPr lang="en-US" dirty="0">
                <a:solidFill>
                  <a:srgbClr val="0066FF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</a:rPr>
              <a:t>t</a:t>
            </a:r>
            <a:r>
              <a:rPr lang="en-US" dirty="0">
                <a:solidFill>
                  <a:srgbClr val="000000"/>
                </a:solidFill>
              </a:rPr>
              <a:t> (in proportion to the number of additional particles to be  </a:t>
            </a:r>
          </a:p>
          <a:p>
            <a:pPr lvl="1">
              <a:buClr>
                <a:srgbClr val="FF0000"/>
              </a:buClr>
              <a:buSzPct val="150000"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 followed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lvl="1">
              <a:buClr>
                <a:srgbClr val="FF0000"/>
              </a:buClr>
              <a:buSzPct val="150000"/>
              <a:buFontTx/>
              <a:buChar char="•"/>
            </a:pPr>
            <a:r>
              <a:rPr lang="en-US" dirty="0">
                <a:solidFill>
                  <a:srgbClr val="000000"/>
                </a:solidFill>
              </a:rPr>
              <a:t> but at the same time </a:t>
            </a:r>
            <a:r>
              <a:rPr lang="en-US" i="1" dirty="0">
                <a:solidFill>
                  <a:srgbClr val="0066FF"/>
                </a:solidFill>
              </a:rPr>
              <a:t>reduces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="1" i="1" dirty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000000"/>
                </a:solidFill>
              </a:rPr>
              <a:t>  by avoiding large fluctuations in the </a:t>
            </a:r>
          </a:p>
          <a:p>
            <a:pPr lvl="1">
              <a:buClr>
                <a:srgbClr val="FF0000"/>
              </a:buClr>
              <a:buSzPct val="150000"/>
            </a:pPr>
            <a:r>
              <a:rPr lang="en-US" dirty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 contributions </a:t>
            </a:r>
            <a:r>
              <a:rPr lang="en-US" dirty="0">
                <a:solidFill>
                  <a:srgbClr val="000000"/>
                </a:solidFill>
              </a:rPr>
              <a:t>to scoring.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The global effect is to reduce </a:t>
            </a:r>
            <a:r>
              <a:rPr lang="en-US" sz="1800" b="1" i="1" dirty="0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b="1" i="1" baseline="30000" dirty="0">
                <a:solidFill>
                  <a:srgbClr val="FF0000"/>
                </a:solidFill>
              </a:rPr>
              <a:t>2</a:t>
            </a:r>
            <a:r>
              <a:rPr lang="en-US" sz="1800" b="1" i="1" dirty="0">
                <a:solidFill>
                  <a:srgbClr val="FF0000"/>
                </a:solidFill>
              </a:rPr>
              <a:t>t</a:t>
            </a:r>
          </a:p>
          <a:p>
            <a:endParaRPr lang="en-US" sz="1800" b="1" i="1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A too wide window is of course ineffective, but also too narrow windows should be avoided. Otherwise, too much CPU time would be spent in repeated splitting / Russian Roulette. </a:t>
            </a:r>
            <a:r>
              <a:rPr lang="en-US" sz="1800" dirty="0">
                <a:solidFill>
                  <a:srgbClr val="0066FF"/>
                </a:solidFill>
              </a:rPr>
              <a:t>A typical ratio between the upper and the lower edge of the window is about 10.</a:t>
            </a:r>
            <a:r>
              <a:rPr lang="en-US" sz="1800" dirty="0">
                <a:solidFill>
                  <a:srgbClr val="000000"/>
                </a:solidFill>
              </a:rPr>
              <a:t> It is also possible to do Russian Roulette without splitting (setting the upper window edge to infinity) or splitting without Russian Roulette (setting the lower edge to zero)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10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19460" name="Rectangle 21"/>
          <p:cNvSpPr>
            <a:spLocks noChangeArrowheads="1"/>
          </p:cNvSpPr>
          <p:nvPr/>
        </p:nvSpPr>
        <p:spPr bwMode="auto">
          <a:xfrm>
            <a:off x="714348" y="1000108"/>
            <a:ext cx="8064500" cy="5256212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9461" name="Rectangle 22"/>
          <p:cNvSpPr>
            <a:spLocks noChangeArrowheads="1"/>
          </p:cNvSpPr>
          <p:nvPr/>
        </p:nvSpPr>
        <p:spPr bwMode="auto">
          <a:xfrm>
            <a:off x="4767263" y="3836988"/>
            <a:ext cx="184150" cy="336550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9473" name="AutoShape 36" descr="25%"/>
          <p:cNvSpPr>
            <a:spLocks noChangeArrowheads="1"/>
          </p:cNvSpPr>
          <p:nvPr/>
        </p:nvSpPr>
        <p:spPr bwMode="auto">
          <a:xfrm rot="5400000">
            <a:off x="3852862" y="2205038"/>
            <a:ext cx="2087563" cy="2808288"/>
          </a:xfrm>
          <a:custGeom>
            <a:avLst/>
            <a:gdLst>
              <a:gd name="T0" fmla="*/ 1826618 w 21600"/>
              <a:gd name="T1" fmla="*/ 1404144 h 21600"/>
              <a:gd name="T2" fmla="*/ 1043782 w 21600"/>
              <a:gd name="T3" fmla="*/ 2808288 h 21600"/>
              <a:gd name="T4" fmla="*/ 260945 w 21600"/>
              <a:gd name="T5" fmla="*/ 1404144 h 21600"/>
              <a:gd name="T6" fmla="*/ 104378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9462" name="Rectangle 23"/>
          <p:cNvSpPr>
            <a:spLocks noChangeArrowheads="1"/>
          </p:cNvSpPr>
          <p:nvPr/>
        </p:nvSpPr>
        <p:spPr bwMode="auto">
          <a:xfrm>
            <a:off x="1776413" y="1628775"/>
            <a:ext cx="6481762" cy="38893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19463" name="Line 25"/>
          <p:cNvSpPr>
            <a:spLocks noChangeShapeType="1"/>
          </p:cNvSpPr>
          <p:nvPr/>
        </p:nvSpPr>
        <p:spPr bwMode="auto">
          <a:xfrm flipV="1">
            <a:off x="3492500" y="2565400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64" name="Line 26"/>
          <p:cNvSpPr>
            <a:spLocks noChangeShapeType="1"/>
          </p:cNvSpPr>
          <p:nvPr/>
        </p:nvSpPr>
        <p:spPr bwMode="auto">
          <a:xfrm>
            <a:off x="3500430" y="4143380"/>
            <a:ext cx="2727333" cy="509583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endParaRPr lang="en-GB"/>
          </a:p>
        </p:txBody>
      </p:sp>
      <p:sp>
        <p:nvSpPr>
          <p:cNvPr id="19465" name="Text Box 27"/>
          <p:cNvSpPr txBox="1">
            <a:spLocks noChangeArrowheads="1"/>
          </p:cNvSpPr>
          <p:nvPr/>
        </p:nvSpPr>
        <p:spPr bwMode="auto">
          <a:xfrm>
            <a:off x="7681913" y="5613400"/>
            <a:ext cx="8509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Energy</a:t>
            </a:r>
          </a:p>
        </p:txBody>
      </p:sp>
      <p:sp>
        <p:nvSpPr>
          <p:cNvPr id="19466" name="Text Box 28"/>
          <p:cNvSpPr txBox="1">
            <a:spLocks noChangeArrowheads="1"/>
          </p:cNvSpPr>
          <p:nvPr/>
        </p:nvSpPr>
        <p:spPr bwMode="auto">
          <a:xfrm>
            <a:off x="827088" y="1628775"/>
            <a:ext cx="88741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19467" name="Text Box 29"/>
          <p:cNvSpPr txBox="1">
            <a:spLocks noChangeArrowheads="1"/>
          </p:cNvSpPr>
          <p:nvPr/>
        </p:nvSpPr>
        <p:spPr bwMode="auto">
          <a:xfrm>
            <a:off x="1258888" y="4005263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W1</a:t>
            </a:r>
            <a:endParaRPr lang="en-US" sz="1400" b="1" baseline="-25000"/>
          </a:p>
        </p:txBody>
      </p:sp>
      <p:sp>
        <p:nvSpPr>
          <p:cNvPr id="19468" name="Text Box 30"/>
          <p:cNvSpPr txBox="1">
            <a:spLocks noChangeArrowheads="1"/>
          </p:cNvSpPr>
          <p:nvPr/>
        </p:nvSpPr>
        <p:spPr bwMode="auto">
          <a:xfrm>
            <a:off x="1258888" y="2924175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W2</a:t>
            </a:r>
            <a:endParaRPr lang="en-US" sz="1400" b="1" baseline="-25000"/>
          </a:p>
        </p:txBody>
      </p:sp>
      <p:sp>
        <p:nvSpPr>
          <p:cNvPr id="19469" name="Text Box 31"/>
          <p:cNvSpPr txBox="1">
            <a:spLocks noChangeArrowheads="1"/>
          </p:cNvSpPr>
          <p:nvPr/>
        </p:nvSpPr>
        <p:spPr bwMode="auto">
          <a:xfrm>
            <a:off x="3276600" y="5589588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E1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19470" name="Text Box 32"/>
          <p:cNvSpPr txBox="1">
            <a:spLocks noChangeArrowheads="1"/>
          </p:cNvSpPr>
          <p:nvPr/>
        </p:nvSpPr>
        <p:spPr bwMode="auto">
          <a:xfrm>
            <a:off x="6040438" y="5575300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E2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19471" name="Line 33"/>
          <p:cNvSpPr>
            <a:spLocks noChangeShapeType="1"/>
          </p:cNvSpPr>
          <p:nvPr/>
        </p:nvSpPr>
        <p:spPr bwMode="auto">
          <a:xfrm>
            <a:off x="1763713" y="41354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72" name="Rectangle 34" descr="25%"/>
          <p:cNvSpPr>
            <a:spLocks noChangeArrowheads="1"/>
          </p:cNvSpPr>
          <p:nvPr/>
        </p:nvSpPr>
        <p:spPr bwMode="auto">
          <a:xfrm>
            <a:off x="1792288" y="3068638"/>
            <a:ext cx="1700212" cy="1050925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9474" name="Rectangle 37" descr="25%"/>
          <p:cNvSpPr>
            <a:spLocks noChangeArrowheads="1"/>
          </p:cNvSpPr>
          <p:nvPr/>
        </p:nvSpPr>
        <p:spPr bwMode="auto">
          <a:xfrm>
            <a:off x="6242050" y="1643063"/>
            <a:ext cx="1987550" cy="3859212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9475" name="Line 38"/>
          <p:cNvSpPr>
            <a:spLocks noChangeShapeType="1"/>
          </p:cNvSpPr>
          <p:nvPr/>
        </p:nvSpPr>
        <p:spPr bwMode="auto">
          <a:xfrm>
            <a:off x="6240463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9476" name="Text Box 40"/>
          <p:cNvSpPr txBox="1">
            <a:spLocks noChangeArrowheads="1"/>
          </p:cNvSpPr>
          <p:nvPr/>
        </p:nvSpPr>
        <p:spPr bwMode="auto">
          <a:xfrm>
            <a:off x="1817688" y="3341688"/>
            <a:ext cx="157480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constant window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for E&lt;E1</a:t>
            </a:r>
          </a:p>
        </p:txBody>
      </p:sp>
      <p:sp>
        <p:nvSpPr>
          <p:cNvPr id="19477" name="Text Box 41"/>
          <p:cNvSpPr txBox="1">
            <a:spLocks noChangeArrowheads="1"/>
          </p:cNvSpPr>
          <p:nvPr/>
        </p:nvSpPr>
        <p:spPr bwMode="auto">
          <a:xfrm>
            <a:off x="6757988" y="3357563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no window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for E&gt;E2</a:t>
            </a:r>
          </a:p>
        </p:txBody>
      </p:sp>
      <p:sp>
        <p:nvSpPr>
          <p:cNvPr id="19478" name="Text Box 42"/>
          <p:cNvSpPr txBox="1">
            <a:spLocks noChangeArrowheads="1"/>
          </p:cNvSpPr>
          <p:nvPr/>
        </p:nvSpPr>
        <p:spPr bwMode="auto">
          <a:xfrm>
            <a:off x="3795713" y="3241675"/>
            <a:ext cx="2139950" cy="7302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gradually increasing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(or decreasing) window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for E1&lt;E&lt;E2</a:t>
            </a:r>
          </a:p>
        </p:txBody>
      </p:sp>
      <p:sp>
        <p:nvSpPr>
          <p:cNvPr id="19479" name="Rectangle 43"/>
          <p:cNvSpPr>
            <a:spLocks noChangeArrowheads="1"/>
          </p:cNvSpPr>
          <p:nvPr/>
        </p:nvSpPr>
        <p:spPr bwMode="auto">
          <a:xfrm>
            <a:off x="762000" y="116632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Weight Windows - </a:t>
            </a:r>
            <a:r>
              <a:rPr lang="en-US" sz="2400" b="1" dirty="0" smtClean="0">
                <a:solidFill>
                  <a:schemeClr val="tx2"/>
                </a:solidFill>
              </a:rPr>
              <a:t>3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9482" name="Line 47"/>
          <p:cNvSpPr>
            <a:spLocks noChangeShapeType="1"/>
          </p:cNvSpPr>
          <p:nvPr/>
        </p:nvSpPr>
        <p:spPr bwMode="auto">
          <a:xfrm>
            <a:off x="3492500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9483" name="Line 48"/>
          <p:cNvSpPr>
            <a:spLocks noChangeShapeType="1"/>
          </p:cNvSpPr>
          <p:nvPr/>
        </p:nvSpPr>
        <p:spPr bwMode="auto">
          <a:xfrm>
            <a:off x="1776413" y="30686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80" name="Text Box 45"/>
          <p:cNvSpPr txBox="1">
            <a:spLocks noChangeArrowheads="1"/>
          </p:cNvSpPr>
          <p:nvPr/>
        </p:nvSpPr>
        <p:spPr bwMode="auto">
          <a:xfrm>
            <a:off x="2500298" y="4845050"/>
            <a:ext cx="2755900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000000"/>
                </a:solidFill>
              </a:rPr>
              <a:t>Russian Roulette</a:t>
            </a:r>
          </a:p>
        </p:txBody>
      </p:sp>
      <p:sp>
        <p:nvSpPr>
          <p:cNvPr id="19481" name="Text Box 46"/>
          <p:cNvSpPr txBox="1">
            <a:spLocks noChangeArrowheads="1"/>
          </p:cNvSpPr>
          <p:nvPr/>
        </p:nvSpPr>
        <p:spPr bwMode="auto">
          <a:xfrm>
            <a:off x="2700338" y="2133601"/>
            <a:ext cx="1387475" cy="4001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Splitting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ChangeArrowheads="1"/>
          </p:cNvSpPr>
          <p:nvPr/>
        </p:nvSpPr>
        <p:spPr bwMode="auto">
          <a:xfrm>
            <a:off x="762000" y="268288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Weight Windows - </a:t>
            </a:r>
            <a:r>
              <a:rPr lang="en-US" sz="2400" b="1" dirty="0" smtClean="0">
                <a:solidFill>
                  <a:schemeClr val="tx2"/>
                </a:solidFill>
              </a:rPr>
              <a:t>4</a:t>
            </a:r>
            <a:r>
              <a:rPr lang="en-US" sz="2000" dirty="0" smtClean="0">
                <a:solidFill>
                  <a:schemeClr val="tx2"/>
                </a:solidFill>
              </a:rPr>
              <a:t>                            </a:t>
            </a:r>
            <a:r>
              <a:rPr lang="en-US" dirty="0">
                <a:solidFill>
                  <a:schemeClr val="tx2"/>
                </a:solidFill>
              </a:rPr>
              <a:t>Input cards:  </a:t>
            </a:r>
            <a:r>
              <a:rPr lang="en-US" b="1" dirty="0"/>
              <a:t>WW-FACTO </a:t>
            </a:r>
            <a:br>
              <a:rPr lang="en-US" b="1" dirty="0"/>
            </a:br>
            <a:r>
              <a:rPr lang="en-US" b="1" dirty="0">
                <a:solidFill>
                  <a:srgbClr val="FF0000"/>
                </a:solidFill>
              </a:rPr>
              <a:t>                                                                         WW-THRES 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4580" name="Rectangle 3"/>
          <p:cNvSpPr>
            <a:spLocks noChangeArrowheads="1"/>
          </p:cNvSpPr>
          <p:nvPr/>
        </p:nvSpPr>
        <p:spPr bwMode="auto">
          <a:xfrm>
            <a:off x="684213" y="1052513"/>
            <a:ext cx="8064500" cy="53292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1776413" y="1628775"/>
            <a:ext cx="6481762" cy="388937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4582" name="Text Box 10"/>
          <p:cNvSpPr txBox="1">
            <a:spLocks noChangeArrowheads="1"/>
          </p:cNvSpPr>
          <p:nvPr/>
        </p:nvSpPr>
        <p:spPr bwMode="auto">
          <a:xfrm>
            <a:off x="7681913" y="5613400"/>
            <a:ext cx="8509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Energy</a:t>
            </a:r>
          </a:p>
        </p:txBody>
      </p:sp>
      <p:sp>
        <p:nvSpPr>
          <p:cNvPr id="24583" name="Text Box 11"/>
          <p:cNvSpPr txBox="1">
            <a:spLocks noChangeArrowheads="1"/>
          </p:cNvSpPr>
          <p:nvPr/>
        </p:nvSpPr>
        <p:spPr bwMode="auto">
          <a:xfrm>
            <a:off x="827088" y="1628775"/>
            <a:ext cx="88741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</a:rPr>
              <a:t>Weight</a:t>
            </a:r>
          </a:p>
        </p:txBody>
      </p:sp>
      <p:sp>
        <p:nvSpPr>
          <p:cNvPr id="24584" name="Text Box 12"/>
          <p:cNvSpPr txBox="1">
            <a:spLocks noChangeArrowheads="1"/>
          </p:cNvSpPr>
          <p:nvPr/>
        </p:nvSpPr>
        <p:spPr bwMode="auto">
          <a:xfrm>
            <a:off x="5205413" y="564832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WHAT(1)</a:t>
            </a:r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2470150" y="5646738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WHAT(2)</a:t>
            </a:r>
          </a:p>
        </p:txBody>
      </p:sp>
      <p:sp>
        <p:nvSpPr>
          <p:cNvPr id="24586" name="Text Box 14"/>
          <p:cNvSpPr txBox="1">
            <a:spLocks noChangeArrowheads="1"/>
          </p:cNvSpPr>
          <p:nvPr/>
        </p:nvSpPr>
        <p:spPr bwMode="auto">
          <a:xfrm>
            <a:off x="684213" y="3905250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WHAT(1)</a:t>
            </a:r>
          </a:p>
        </p:txBody>
      </p:sp>
      <p:sp>
        <p:nvSpPr>
          <p:cNvPr id="24587" name="Text Box 15"/>
          <p:cNvSpPr txBox="1">
            <a:spLocks noChangeArrowheads="1"/>
          </p:cNvSpPr>
          <p:nvPr/>
        </p:nvSpPr>
        <p:spPr bwMode="auto">
          <a:xfrm>
            <a:off x="698500" y="279717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WHAT(2)</a:t>
            </a:r>
          </a:p>
        </p:txBody>
      </p:sp>
      <p:sp>
        <p:nvSpPr>
          <p:cNvPr id="24588" name="Text Box 16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4589" name="Text Box 17"/>
          <p:cNvSpPr txBox="1">
            <a:spLocks noChangeArrowheads="1"/>
          </p:cNvSpPr>
          <p:nvPr/>
        </p:nvSpPr>
        <p:spPr bwMode="auto">
          <a:xfrm>
            <a:off x="1835150" y="4149725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W1</a:t>
            </a:r>
            <a:endParaRPr lang="en-US" sz="1400" b="1" baseline="-25000"/>
          </a:p>
        </p:txBody>
      </p:sp>
      <p:sp>
        <p:nvSpPr>
          <p:cNvPr id="24590" name="Text Box 18"/>
          <p:cNvSpPr txBox="1">
            <a:spLocks noChangeArrowheads="1"/>
          </p:cNvSpPr>
          <p:nvPr/>
        </p:nvSpPr>
        <p:spPr bwMode="auto">
          <a:xfrm>
            <a:off x="1817688" y="2781300"/>
            <a:ext cx="47625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W2</a:t>
            </a:r>
            <a:endParaRPr lang="en-US" sz="1400" b="1" baseline="-25000"/>
          </a:p>
        </p:txBody>
      </p:sp>
      <p:sp>
        <p:nvSpPr>
          <p:cNvPr id="24591" name="Text Box 19"/>
          <p:cNvSpPr txBox="1">
            <a:spLocks noChangeArrowheads="1"/>
          </p:cNvSpPr>
          <p:nvPr/>
        </p:nvSpPr>
        <p:spPr bwMode="auto">
          <a:xfrm>
            <a:off x="3117850" y="5211763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E1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24592" name="Text Box 20"/>
          <p:cNvSpPr txBox="1">
            <a:spLocks noChangeArrowheads="1"/>
          </p:cNvSpPr>
          <p:nvPr/>
        </p:nvSpPr>
        <p:spPr bwMode="auto">
          <a:xfrm>
            <a:off x="5853113" y="5214938"/>
            <a:ext cx="403225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E2</a:t>
            </a:r>
            <a:endParaRPr lang="en-US" sz="1400" b="1" baseline="-25000">
              <a:solidFill>
                <a:srgbClr val="FF0000"/>
              </a:solidFill>
            </a:endParaRPr>
          </a:p>
        </p:txBody>
      </p:sp>
      <p:sp>
        <p:nvSpPr>
          <p:cNvPr id="24593" name="Text Box 25"/>
          <p:cNvSpPr txBox="1">
            <a:spLocks noChangeArrowheads="1"/>
          </p:cNvSpPr>
          <p:nvPr/>
        </p:nvSpPr>
        <p:spPr bwMode="auto">
          <a:xfrm>
            <a:off x="3536950" y="564832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WHAT(3)</a:t>
            </a:r>
          </a:p>
        </p:txBody>
      </p:sp>
      <p:sp>
        <p:nvSpPr>
          <p:cNvPr id="24594" name="Line 26"/>
          <p:cNvSpPr>
            <a:spLocks noChangeShapeType="1"/>
          </p:cNvSpPr>
          <p:nvPr/>
        </p:nvSpPr>
        <p:spPr bwMode="auto">
          <a:xfrm>
            <a:off x="1763713" y="41354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595" name="Text Box 27"/>
          <p:cNvSpPr txBox="1">
            <a:spLocks noChangeArrowheads="1"/>
          </p:cNvSpPr>
          <p:nvPr/>
        </p:nvSpPr>
        <p:spPr bwMode="auto">
          <a:xfrm>
            <a:off x="6273800" y="5646738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Courier New" pitchFamily="49" charset="0"/>
              </a:rPr>
              <a:t>WW-FACTO</a:t>
            </a:r>
          </a:p>
          <a:p>
            <a:pPr algn="ctr"/>
            <a:r>
              <a:rPr lang="en-US" sz="1400">
                <a:latin typeface="Courier New" pitchFamily="49" charset="0"/>
              </a:rPr>
              <a:t>WHAT(3)</a:t>
            </a:r>
          </a:p>
        </p:txBody>
      </p:sp>
      <p:sp>
        <p:nvSpPr>
          <p:cNvPr id="24596" name="Text Box 28"/>
          <p:cNvSpPr txBox="1">
            <a:spLocks noChangeArrowheads="1"/>
          </p:cNvSpPr>
          <p:nvPr/>
        </p:nvSpPr>
        <p:spPr bwMode="auto">
          <a:xfrm>
            <a:off x="3375025" y="5719763"/>
            <a:ext cx="3048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4597" name="Text Box 29"/>
          <p:cNvSpPr txBox="1">
            <a:spLocks noChangeArrowheads="1"/>
          </p:cNvSpPr>
          <p:nvPr/>
        </p:nvSpPr>
        <p:spPr bwMode="auto">
          <a:xfrm>
            <a:off x="6099175" y="5699125"/>
            <a:ext cx="30480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4598" name="Text Box 30"/>
          <p:cNvSpPr txBox="1">
            <a:spLocks noChangeArrowheads="1"/>
          </p:cNvSpPr>
          <p:nvPr/>
        </p:nvSpPr>
        <p:spPr bwMode="auto">
          <a:xfrm>
            <a:off x="1757363" y="1039813"/>
            <a:ext cx="2166937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region dependent</a:t>
            </a:r>
          </a:p>
          <a:p>
            <a:r>
              <a:rPr lang="en-US" sz="1400" dirty="0">
                <a:solidFill>
                  <a:srgbClr val="FF0000"/>
                </a:solidFill>
              </a:rPr>
              <a:t>particle type dependent</a:t>
            </a:r>
          </a:p>
        </p:txBody>
      </p:sp>
      <p:sp>
        <p:nvSpPr>
          <p:cNvPr id="24599" name="Line 31"/>
          <p:cNvSpPr>
            <a:spLocks noChangeShapeType="1"/>
          </p:cNvSpPr>
          <p:nvPr/>
        </p:nvSpPr>
        <p:spPr bwMode="auto">
          <a:xfrm flipV="1">
            <a:off x="3492500" y="2565400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600" name="Line 32"/>
          <p:cNvSpPr>
            <a:spLocks noChangeShapeType="1"/>
          </p:cNvSpPr>
          <p:nvPr/>
        </p:nvSpPr>
        <p:spPr bwMode="auto">
          <a:xfrm>
            <a:off x="3492500" y="4149725"/>
            <a:ext cx="2735263" cy="503238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4601" name="Rectangle 34" descr="25%"/>
          <p:cNvSpPr>
            <a:spLocks noChangeArrowheads="1"/>
          </p:cNvSpPr>
          <p:nvPr/>
        </p:nvSpPr>
        <p:spPr bwMode="auto">
          <a:xfrm>
            <a:off x="1792288" y="3068638"/>
            <a:ext cx="1700212" cy="1050925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02" name="AutoShape 35" descr="25%"/>
          <p:cNvSpPr>
            <a:spLocks noChangeArrowheads="1"/>
          </p:cNvSpPr>
          <p:nvPr/>
        </p:nvSpPr>
        <p:spPr bwMode="auto">
          <a:xfrm rot="5400000">
            <a:off x="3852862" y="2205038"/>
            <a:ext cx="2087563" cy="2808288"/>
          </a:xfrm>
          <a:custGeom>
            <a:avLst/>
            <a:gdLst>
              <a:gd name="T0" fmla="*/ 1826618 w 21600"/>
              <a:gd name="T1" fmla="*/ 1404144 h 21600"/>
              <a:gd name="T2" fmla="*/ 1043782 w 21600"/>
              <a:gd name="T3" fmla="*/ 2808288 h 21600"/>
              <a:gd name="T4" fmla="*/ 260945 w 21600"/>
              <a:gd name="T5" fmla="*/ 1404144 h 21600"/>
              <a:gd name="T6" fmla="*/ 104378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03" name="Line 36"/>
          <p:cNvSpPr>
            <a:spLocks noChangeShapeType="1"/>
          </p:cNvSpPr>
          <p:nvPr/>
        </p:nvSpPr>
        <p:spPr bwMode="auto">
          <a:xfrm>
            <a:off x="3492500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4604" name="Rectangle 41" descr="25%"/>
          <p:cNvSpPr>
            <a:spLocks noChangeArrowheads="1"/>
          </p:cNvSpPr>
          <p:nvPr/>
        </p:nvSpPr>
        <p:spPr bwMode="auto">
          <a:xfrm>
            <a:off x="6242050" y="1643063"/>
            <a:ext cx="1987550" cy="3859212"/>
          </a:xfrm>
          <a:prstGeom prst="rect">
            <a:avLst/>
          </a:prstGeom>
          <a:pattFill prst="pct25">
            <a:fgClr>
              <a:schemeClr val="bg2"/>
            </a:fgClr>
            <a:bgClr>
              <a:schemeClr val="bg1"/>
            </a:bgClr>
          </a:pattFill>
          <a:ln w="2857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4605" name="Line 42"/>
          <p:cNvSpPr>
            <a:spLocks noChangeShapeType="1"/>
          </p:cNvSpPr>
          <p:nvPr/>
        </p:nvSpPr>
        <p:spPr bwMode="auto">
          <a:xfrm>
            <a:off x="6240463" y="1628775"/>
            <a:ext cx="0" cy="3889375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4606" name="Text Box 43"/>
          <p:cNvSpPr txBox="1">
            <a:spLocks noChangeArrowheads="1"/>
          </p:cNvSpPr>
          <p:nvPr/>
        </p:nvSpPr>
        <p:spPr bwMode="auto">
          <a:xfrm>
            <a:off x="6227763" y="4533900"/>
            <a:ext cx="722312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W1 / </a:t>
            </a:r>
            <a:endParaRPr lang="en-US" sz="1400" b="1" baseline="-25000"/>
          </a:p>
        </p:txBody>
      </p:sp>
      <p:sp>
        <p:nvSpPr>
          <p:cNvPr id="24607" name="Text Box 44"/>
          <p:cNvSpPr txBox="1">
            <a:spLocks noChangeArrowheads="1"/>
          </p:cNvSpPr>
          <p:nvPr/>
        </p:nvSpPr>
        <p:spPr bwMode="auto">
          <a:xfrm>
            <a:off x="6748463" y="4437063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WHAT(3)</a:t>
            </a:r>
          </a:p>
        </p:txBody>
      </p:sp>
      <p:sp>
        <p:nvSpPr>
          <p:cNvPr id="24608" name="Text Box 45"/>
          <p:cNvSpPr txBox="1">
            <a:spLocks noChangeArrowheads="1"/>
          </p:cNvSpPr>
          <p:nvPr/>
        </p:nvSpPr>
        <p:spPr bwMode="auto">
          <a:xfrm>
            <a:off x="6242050" y="2365375"/>
            <a:ext cx="73660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/>
              <a:t>W2 x </a:t>
            </a:r>
            <a:endParaRPr lang="en-US" sz="1400" b="1" baseline="-25000"/>
          </a:p>
        </p:txBody>
      </p:sp>
      <p:sp>
        <p:nvSpPr>
          <p:cNvPr id="24609" name="Text Box 46"/>
          <p:cNvSpPr txBox="1">
            <a:spLocks noChangeArrowheads="1"/>
          </p:cNvSpPr>
          <p:nvPr/>
        </p:nvSpPr>
        <p:spPr bwMode="auto">
          <a:xfrm>
            <a:off x="6792913" y="2263775"/>
            <a:ext cx="1035050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WW-THRES</a:t>
            </a:r>
          </a:p>
          <a:p>
            <a:pPr algn="ctr"/>
            <a:r>
              <a:rPr lang="en-US" sz="1400">
                <a:solidFill>
                  <a:srgbClr val="FF0000"/>
                </a:solidFill>
                <a:latin typeface="Courier New" pitchFamily="49" charset="0"/>
              </a:rPr>
              <a:t>WHAT(3)</a:t>
            </a:r>
          </a:p>
        </p:txBody>
      </p:sp>
      <p:sp>
        <p:nvSpPr>
          <p:cNvPr id="24610" name="Line 47"/>
          <p:cNvSpPr>
            <a:spLocks noChangeShapeType="1"/>
          </p:cNvSpPr>
          <p:nvPr/>
        </p:nvSpPr>
        <p:spPr bwMode="auto">
          <a:xfrm>
            <a:off x="1776413" y="3068638"/>
            <a:ext cx="1716087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WW-FACTO</a:t>
            </a:r>
            <a:r>
              <a:rPr lang="en-US" sz="1200" b="1">
                <a:latin typeface="Courier New" pitchFamily="49" charset="0"/>
              </a:rPr>
              <a:t>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13.0     120.0       1.5      27.0      31.0       2.0</a:t>
            </a: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83568" y="1693252"/>
            <a:ext cx="841851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Defines Weight Windows in selected regions</a:t>
            </a:r>
            <a:b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WHAT(1) &gt;= 0.0 : Window “bottom” weight</a:t>
            </a: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 dirty="0">
                <a:latin typeface="Courier New" pitchFamily="49" charset="0"/>
              </a:rPr>
              <a:t>&lt; 0.0 : resets to -1.0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(no Russian Roulette, Default)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Weight below which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Russian Roulette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is played at the lower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energy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threshold </a:t>
            </a:r>
            <a:endParaRPr lang="en-US" sz="1400" dirty="0" smtClean="0">
              <a:solidFill>
                <a:srgbClr val="000000"/>
              </a:solidFill>
              <a:latin typeface="+mn-lt"/>
            </a:endParaRP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(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set by WW-THRES). 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WHAT(2)  &gt;  1.7 * WHAT(1) : Window “top” weight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 dirty="0">
                <a:latin typeface="Courier New" pitchFamily="49" charset="0"/>
              </a:rPr>
              <a:t>=  0.0           : ignored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 dirty="0">
                <a:latin typeface="Courier New" pitchFamily="49" charset="0"/>
              </a:rPr>
              <a:t>=&lt; 1.7 * WHAT(1) : resets to infinity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(</a:t>
            </a:r>
            <a:r>
              <a:rPr lang="en-US" sz="1400" dirty="0">
                <a:solidFill>
                  <a:srgbClr val="000000"/>
                </a:solidFill>
              </a:rPr>
              <a:t>no Splitting, Default) 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dirty="0">
                <a:solidFill>
                  <a:srgbClr val="000000"/>
                </a:solidFill>
              </a:rPr>
              <a:t>Weight above which </a:t>
            </a:r>
            <a:r>
              <a:rPr lang="en-US" sz="1400" i="1" dirty="0">
                <a:solidFill>
                  <a:srgbClr val="000000"/>
                </a:solidFill>
              </a:rPr>
              <a:t>Splitting</a:t>
            </a:r>
            <a:r>
              <a:rPr lang="en-US" sz="1400" dirty="0">
                <a:solidFill>
                  <a:srgbClr val="000000"/>
                </a:solidFill>
              </a:rPr>
              <a:t> is applied at the lower energy </a:t>
            </a:r>
            <a:r>
              <a:rPr lang="en-US" sz="1400" dirty="0" smtClean="0">
                <a:solidFill>
                  <a:srgbClr val="000000"/>
                </a:solidFill>
              </a:rPr>
              <a:t>threshold </a:t>
            </a:r>
            <a:r>
              <a:rPr lang="en-US" sz="1400" dirty="0">
                <a:solidFill>
                  <a:srgbClr val="000000"/>
                </a:solidFill>
              </a:rPr>
              <a:t>(set by </a:t>
            </a:r>
            <a:endParaRPr lang="en-US" sz="1400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                            WW-THRES</a:t>
            </a:r>
            <a:r>
              <a:rPr lang="en-US" sz="1400" dirty="0">
                <a:solidFill>
                  <a:srgbClr val="000000"/>
                </a:solidFill>
              </a:rPr>
              <a:t>).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WHAT(3)  &gt; 0.0  : Multiplicative factor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(Default: 1.0)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 dirty="0">
                <a:latin typeface="Courier New" pitchFamily="49" charset="0"/>
              </a:rPr>
              <a:t>= 0.0  : ignored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b="1" dirty="0">
                <a:latin typeface="Courier New" pitchFamily="49" charset="0"/>
              </a:rPr>
              <a:t>&lt; 0.0  : resets to 1.0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  <a:r>
              <a:rPr lang="en-US" sz="1400" dirty="0">
                <a:solidFill>
                  <a:srgbClr val="000000"/>
                </a:solidFill>
              </a:rPr>
              <a:t>Factor to be applied to the two energy thresholds </a:t>
            </a:r>
            <a:r>
              <a:rPr lang="en-US" sz="1400" dirty="0" smtClean="0">
                <a:solidFill>
                  <a:srgbClr val="000000"/>
                </a:solidFill>
              </a:rPr>
              <a:t>for                                                                    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                            Russian </a:t>
            </a:r>
            <a:r>
              <a:rPr lang="en-US" sz="1400" dirty="0">
                <a:solidFill>
                  <a:srgbClr val="000000"/>
                </a:solidFill>
              </a:rPr>
              <a:t>Roulette / Splitting (set by WW-THRES)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Weight Windows - </a:t>
            </a:r>
            <a:r>
              <a:rPr lang="en-US" sz="2400" b="1" dirty="0" smtClean="0">
                <a:solidFill>
                  <a:schemeClr val="tx2"/>
                </a:solidFill>
              </a:rPr>
              <a:t>5</a:t>
            </a:r>
            <a:r>
              <a:rPr lang="en-US" sz="2000" dirty="0" smtClean="0">
                <a:solidFill>
                  <a:schemeClr val="tx2"/>
                </a:solidFill>
              </a:rPr>
              <a:t>                      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WW-FACTO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09" name="Rectangle 4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WW-FACTO</a:t>
            </a:r>
            <a:r>
              <a:rPr lang="en-US" sz="1200" b="1">
                <a:latin typeface="Courier New" pitchFamily="49" charset="0"/>
              </a:rPr>
              <a:t>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13.0     120.0       1.5      27.0      31.0       2.0</a:t>
            </a: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725488" y="1844675"/>
            <a:ext cx="8321509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WHAT(4) = lower bound of the region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2.0)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region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(Default = WHAT(4))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1.0)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SDUM    :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a number from 1.0 to 5.0 in any position, indicating </a:t>
            </a:r>
            <a:r>
              <a:rPr lang="en-US" sz="1400" dirty="0" smtClean="0">
                <a:solidFill>
                  <a:srgbClr val="000000"/>
                </a:solidFill>
              </a:rPr>
              <a:t>the l</a:t>
            </a:r>
            <a:r>
              <a:rPr lang="en-US" sz="1400" b="1" dirty="0" smtClean="0"/>
              <a:t>ow-energy </a:t>
            </a:r>
            <a:r>
              <a:rPr lang="en-US" sz="1400" b="1" dirty="0"/>
              <a:t>neutron </a:t>
            </a:r>
            <a:endParaRPr lang="en-US" sz="1400" b="1" dirty="0" smtClean="0"/>
          </a:p>
          <a:p>
            <a:pPr eaLnBrk="0" hangingPunct="0"/>
            <a:r>
              <a:rPr lang="en-US" sz="1400" b="1" dirty="0" smtClean="0"/>
              <a:t>                     weight-window </a:t>
            </a:r>
            <a:r>
              <a:rPr lang="en-US" sz="1400" b="1" dirty="0"/>
              <a:t>profile</a:t>
            </a:r>
            <a:r>
              <a:rPr lang="en-US" sz="1400" dirty="0">
                <a:solidFill>
                  <a:srgbClr val="000000"/>
                </a:solidFill>
              </a:rPr>
              <a:t> to be </a:t>
            </a:r>
            <a:r>
              <a:rPr lang="en-US" sz="1400" dirty="0" smtClean="0">
                <a:solidFill>
                  <a:srgbClr val="000000"/>
                </a:solidFill>
              </a:rPr>
              <a:t>applied in </a:t>
            </a:r>
            <a:r>
              <a:rPr lang="en-US" sz="1400" dirty="0">
                <a:solidFill>
                  <a:srgbClr val="000000"/>
                </a:solidFill>
              </a:rPr>
              <a:t>the regions selected </a:t>
            </a:r>
            <a:endParaRPr lang="en-US" sz="1400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                               (</a:t>
            </a:r>
            <a:r>
              <a:rPr lang="en-US" sz="1400" dirty="0">
                <a:solidFill>
                  <a:srgbClr val="000000"/>
                </a:solidFill>
              </a:rPr>
              <a:t>see WW-PROFI). (Default = 1.0)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blank, zero or non numerical: ignored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&lt; 0.0 : resets to 1.0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b="1" i="1" dirty="0" smtClean="0">
                <a:solidFill>
                  <a:srgbClr val="FF0000"/>
                </a:solidFill>
                <a:latin typeface="Courier New" pitchFamily="49" charset="0"/>
              </a:rPr>
              <a:t>Attention: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Option </a:t>
            </a:r>
            <a:r>
              <a:rPr lang="en-US" dirty="0">
                <a:solidFill>
                  <a:srgbClr val="000000"/>
                </a:solidFill>
              </a:rPr>
              <a:t>WW-FACTO alone is not sufficient to define a weight </a:t>
            </a:r>
            <a:r>
              <a:rPr lang="en-US" dirty="0" smtClean="0">
                <a:solidFill>
                  <a:srgbClr val="000000"/>
                </a:solidFill>
              </a:rPr>
              <a:t>window</a:t>
            </a:r>
            <a:r>
              <a:rPr lang="en-US" dirty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One </a:t>
            </a:r>
            <a:r>
              <a:rPr lang="en-US" dirty="0">
                <a:solidFill>
                  <a:srgbClr val="000000"/>
                </a:solidFill>
              </a:rPr>
              <a:t>or </a:t>
            </a:r>
            <a:r>
              <a:rPr lang="en-US" dirty="0" smtClean="0">
                <a:solidFill>
                  <a:srgbClr val="000000"/>
                </a:solidFill>
              </a:rPr>
              <a:t>more </a:t>
            </a:r>
            <a:r>
              <a:rPr lang="en-US" dirty="0">
                <a:solidFill>
                  <a:srgbClr val="000000"/>
                </a:solidFill>
              </a:rPr>
              <a:t>WW-THRES cards are also necessary in order </a:t>
            </a:r>
            <a:r>
              <a:rPr lang="en-US" dirty="0" smtClean="0">
                <a:solidFill>
                  <a:srgbClr val="000000"/>
                </a:solidFill>
              </a:rPr>
              <a:t>to </a:t>
            </a:r>
            <a:r>
              <a:rPr lang="en-US" dirty="0">
                <a:solidFill>
                  <a:srgbClr val="000000"/>
                </a:solidFill>
              </a:rPr>
              <a:t>activate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the </a:t>
            </a:r>
            <a:r>
              <a:rPr lang="en-US" dirty="0">
                <a:solidFill>
                  <a:srgbClr val="000000"/>
                </a:solidFill>
              </a:rPr>
              <a:t>window.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1511" name="Rectangle 6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12" name="Rectangle 7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Weight Windows - </a:t>
            </a:r>
            <a:r>
              <a:rPr lang="en-US" sz="2400" b="1" dirty="0" smtClean="0">
                <a:solidFill>
                  <a:schemeClr val="tx2"/>
                </a:solidFill>
              </a:rPr>
              <a:t>6</a:t>
            </a:r>
            <a:r>
              <a:rPr lang="en-US" sz="2000" dirty="0" smtClean="0">
                <a:solidFill>
                  <a:schemeClr val="tx2"/>
                </a:solidFill>
              </a:rPr>
              <a:t>                       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WW-FACTO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9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Overview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5124" name="Text Box 16"/>
          <p:cNvSpPr txBox="1">
            <a:spLocks noChangeArrowheads="1"/>
          </p:cNvSpPr>
          <p:nvPr/>
        </p:nvSpPr>
        <p:spPr bwMode="auto">
          <a:xfrm>
            <a:off x="900113" y="1052513"/>
            <a:ext cx="8243887" cy="47705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u="sng" dirty="0">
                <a:solidFill>
                  <a:schemeClr val="accent2"/>
                </a:solidFill>
              </a:rPr>
              <a:t>General concepts: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 Analog vs. biased Monte Carlo calculation</a:t>
            </a:r>
          </a:p>
          <a:p>
            <a:r>
              <a:rPr lang="en-US" dirty="0">
                <a:solidFill>
                  <a:schemeClr val="accent2"/>
                </a:solidFill>
              </a:rPr>
              <a:t>   </a:t>
            </a:r>
          </a:p>
          <a:p>
            <a:r>
              <a:rPr lang="en-US" sz="2200" u="sng" dirty="0"/>
              <a:t>Biasing options</a:t>
            </a:r>
            <a:endParaRPr lang="en-US" sz="2200" i="1" u="sng" dirty="0"/>
          </a:p>
          <a:p>
            <a:r>
              <a:rPr lang="en-US" dirty="0">
                <a:solidFill>
                  <a:srgbClr val="000000"/>
                </a:solidFill>
              </a:rPr>
              <a:t>(only the most important / common options available in FLUKA)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sz="2000" dirty="0"/>
              <a:t>  </a:t>
            </a:r>
            <a:r>
              <a:rPr lang="en-US" dirty="0"/>
              <a:t>Importance biasing</a:t>
            </a:r>
          </a:p>
          <a:p>
            <a:r>
              <a:rPr lang="en-US" dirty="0"/>
              <a:t>   Weight Windows</a:t>
            </a:r>
          </a:p>
          <a:p>
            <a:r>
              <a:rPr lang="en-US" dirty="0"/>
              <a:t>   Leading particle biasing</a:t>
            </a:r>
          </a:p>
          <a:p>
            <a:r>
              <a:rPr lang="en-US" dirty="0"/>
              <a:t>   Multiplicity tuning</a:t>
            </a:r>
          </a:p>
          <a:p>
            <a:r>
              <a:rPr lang="en-US" dirty="0" smtClean="0"/>
              <a:t>   Non-analogue </a:t>
            </a:r>
            <a:r>
              <a:rPr lang="en-US" dirty="0"/>
              <a:t>neutron absorption</a:t>
            </a:r>
          </a:p>
          <a:p>
            <a:r>
              <a:rPr lang="en-US" dirty="0"/>
              <a:t>   Biasing mean-free paths - decay lengths biasing </a:t>
            </a:r>
          </a:p>
          <a:p>
            <a:r>
              <a:rPr lang="en-US" dirty="0"/>
              <a:t>                                          - </a:t>
            </a:r>
            <a:r>
              <a:rPr lang="en-US" dirty="0" err="1"/>
              <a:t>hadronic</a:t>
            </a:r>
            <a:r>
              <a:rPr lang="en-US" dirty="0"/>
              <a:t> inelastic interaction lengths </a:t>
            </a:r>
          </a:p>
          <a:p>
            <a:r>
              <a:rPr lang="en-US" dirty="0"/>
              <a:t>   User-written biasing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533" name="Rectangle 4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WW-THRES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2.0      0.05       2.4       3.0       7.0       0.0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200">
                <a:solidFill>
                  <a:srgbClr val="000000"/>
                </a:solidFill>
                <a:latin typeface="Courier New" pitchFamily="49" charset="0"/>
              </a:rPr>
            </a:b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725488" y="1700213"/>
            <a:ext cx="7856638" cy="51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>Defines the energy limits and particle-dependent modification factors </a:t>
            </a:r>
          </a:p>
          <a:p>
            <a:pPr eaLnBrk="0" hangingPunct="0"/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  <a:t/>
            </a:r>
            <a:br>
              <a:rPr lang="en-US" sz="1400" b="1" dirty="0">
                <a:solidFill>
                  <a:schemeClr val="accent2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WHAT(1) &gt;  0.0: upper kinetic energy threshold (</a:t>
            </a:r>
            <a:r>
              <a:rPr lang="en-US" sz="1400" b="1" dirty="0" err="1">
                <a:latin typeface="Courier New" pitchFamily="49" charset="0"/>
              </a:rPr>
              <a:t>GeV</a:t>
            </a:r>
            <a:r>
              <a:rPr lang="en-US" sz="1400" b="1" dirty="0">
                <a:latin typeface="Courier New" pitchFamily="49" charset="0"/>
              </a:rPr>
              <a:t>)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Low-energy neutrons: lower group number (included)</a:t>
            </a:r>
            <a:br>
              <a:rPr lang="en-US" sz="1400" dirty="0">
                <a:solidFill>
                  <a:srgbClr val="000000"/>
                </a:solidFill>
                <a:latin typeface="+mn-lt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 0.0: ignored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&lt;  0.0: any previously selected threshold is cancelled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WHAT(2) &gt;= 0.0 and &lt; WHAT(1): lower kinetic energy threshold (</a:t>
            </a:r>
            <a:r>
              <a:rPr lang="en-US" sz="1400" b="1" dirty="0" err="1">
                <a:latin typeface="Courier New" pitchFamily="49" charset="0"/>
              </a:rPr>
              <a:t>GeV</a:t>
            </a:r>
            <a:r>
              <a:rPr lang="en-US" sz="1400" b="1" dirty="0">
                <a:latin typeface="Courier New" pitchFamily="49" charset="0"/>
              </a:rPr>
              <a:t>)</a:t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        </a:t>
            </a:r>
            <a:r>
              <a:rPr lang="en-US" sz="1400" dirty="0">
                <a:solidFill>
                  <a:srgbClr val="000000"/>
                </a:solidFill>
              </a:rPr>
              <a:t>Low-energy neutrons: upper group number (included)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&lt;  0.0 or &gt; WHAT(1): WHAT(2) is set = WHAT(1)</a:t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WHAT(3) &gt; 0.0: amplification factor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to define the weight window width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</a:rPr>
              <a:t>                    </a:t>
            </a:r>
            <a:r>
              <a:rPr lang="en-US" sz="1400" dirty="0" smtClean="0">
                <a:solidFill>
                  <a:srgbClr val="000000"/>
                </a:solidFill>
              </a:rPr>
              <a:t>                     at </a:t>
            </a:r>
            <a:r>
              <a:rPr lang="en-US" sz="1400" dirty="0">
                <a:solidFill>
                  <a:srgbClr val="000000"/>
                </a:solidFill>
              </a:rPr>
              <a:t>the higher energy threshold represented by WHAT(1).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       </a:t>
            </a:r>
          </a:p>
          <a:p>
            <a:pPr eaLnBrk="0" hangingPunct="0">
              <a:lnSpc>
                <a:spcPct val="80000"/>
              </a:lnSpc>
            </a:pPr>
            <a:r>
              <a:rPr lang="en-US" sz="1400" dirty="0">
                <a:latin typeface="Courier New" pitchFamily="49" charset="0"/>
              </a:rPr>
              <a:t>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The weight window at the higher energy threshold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is obtained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by </a:t>
            </a:r>
            <a:endParaRPr lang="en-US" sz="1400" dirty="0" smtClean="0">
              <a:solidFill>
                <a:srgbClr val="000000"/>
              </a:solidFill>
              <a:latin typeface="+mn-lt"/>
            </a:endParaRPr>
          </a:p>
          <a:p>
            <a:pPr eaLnBrk="0" hangingPunct="0">
              <a:lnSpc>
                <a:spcPct val="80000"/>
              </a:lnSpc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            multiplying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by WHAT(3) the upper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weight limit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and by dividing by </a:t>
            </a:r>
            <a:endParaRPr lang="en-US" sz="1400" dirty="0" smtClean="0">
              <a:solidFill>
                <a:srgbClr val="000000"/>
              </a:solidFill>
              <a:latin typeface="+mn-lt"/>
            </a:endParaRPr>
          </a:p>
          <a:p>
            <a:pPr eaLnBrk="0" hangingPunct="0">
              <a:lnSpc>
                <a:spcPct val="80000"/>
              </a:lnSpc>
            </a:pP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            the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same factor the lower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weight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limit. (Default = 10.0)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&lt; 0.0: |WHAT(3)|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</a:rPr>
              <a:t>multiplication factor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for the lower and upper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+mn-lt"/>
              </a:rPr>
              <a:t>                  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weight limits for the particles selected by WHAT(4-6)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+mn-lt"/>
              </a:rPr>
              <a:t>                   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(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Default = 1.0)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2535" name="Rectangle 6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2536" name="Rectangle 7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Weight Windows - </a:t>
            </a:r>
            <a:r>
              <a:rPr lang="en-US" sz="2400" b="1" dirty="0" smtClean="0">
                <a:solidFill>
                  <a:schemeClr val="tx2"/>
                </a:solidFill>
              </a:rPr>
              <a:t>7</a:t>
            </a:r>
            <a:r>
              <a:rPr lang="en-US" sz="2000" dirty="0" smtClean="0">
                <a:solidFill>
                  <a:schemeClr val="tx2"/>
                </a:solidFill>
              </a:rPr>
              <a:t>                      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WW-THRES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762000" y="96678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WW-THRES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2.0      0.05       2.4       3.0       7.0       0.0</a:t>
            </a:r>
            <a:br>
              <a:rPr lang="en-US" sz="1200" b="1">
                <a:solidFill>
                  <a:srgbClr val="000000"/>
                </a:solidFill>
                <a:latin typeface="Courier New" pitchFamily="49" charset="0"/>
              </a:rPr>
            </a:b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725488" y="1773238"/>
            <a:ext cx="8186857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WHAT(4) = lower bound of the particle </a:t>
            </a:r>
            <a:r>
              <a:rPr lang="en-US" sz="1400" b="1" dirty="0" smtClean="0">
                <a:latin typeface="Courier New" pitchFamily="49" charset="0"/>
              </a:rPr>
              <a:t>indices/names </a:t>
            </a:r>
            <a:r>
              <a:rPr lang="en-US" sz="1400" dirty="0">
                <a:solidFill>
                  <a:srgbClr val="000000"/>
                </a:solidFill>
              </a:rPr>
              <a:t>(Default = 1.0) </a:t>
            </a:r>
          </a:p>
          <a:p>
            <a:pPr eaLnBrk="0" hangingPunct="0"/>
            <a:r>
              <a:rPr lang="en-US" sz="1400" dirty="0"/>
              <a:t>     </a:t>
            </a:r>
            <a:r>
              <a:rPr lang="en-US" sz="1400" dirty="0" smtClean="0"/>
              <a:t>                          </a:t>
            </a:r>
            <a:r>
              <a:rPr lang="en-US" sz="1400" dirty="0">
                <a:solidFill>
                  <a:srgbClr val="000000"/>
                </a:solidFill>
              </a:rPr>
              <a:t>Note that particle index 40 indicates low-energy </a:t>
            </a:r>
            <a:r>
              <a:rPr lang="en-US" sz="1400" dirty="0" smtClean="0">
                <a:solidFill>
                  <a:srgbClr val="000000"/>
                </a:solidFill>
              </a:rPr>
              <a:t>neutrons (for </a:t>
            </a:r>
            <a:r>
              <a:rPr lang="en-US" sz="1400" dirty="0">
                <a:solidFill>
                  <a:srgbClr val="000000"/>
                </a:solidFill>
              </a:rPr>
              <a:t>this </a:t>
            </a:r>
            <a:r>
              <a:rPr lang="en-US" sz="1400" dirty="0" smtClean="0">
                <a:solidFill>
                  <a:srgbClr val="000000"/>
                </a:solidFill>
              </a:rPr>
              <a:t>purpose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                               </a:t>
            </a:r>
            <a:r>
              <a:rPr lang="en-US" sz="1400" dirty="0">
                <a:solidFill>
                  <a:srgbClr val="000000"/>
                </a:solidFill>
              </a:rPr>
              <a:t>only!). Particle index 8 indicates </a:t>
            </a:r>
            <a:r>
              <a:rPr lang="en-US" sz="1400" dirty="0" smtClean="0">
                <a:solidFill>
                  <a:srgbClr val="000000"/>
                </a:solidFill>
              </a:rPr>
              <a:t>neutrons </a:t>
            </a:r>
            <a:r>
              <a:rPr lang="en-US" sz="1400" dirty="0">
                <a:solidFill>
                  <a:srgbClr val="000000"/>
                </a:solidFill>
              </a:rPr>
              <a:t>with energy &gt; </a:t>
            </a:r>
            <a:r>
              <a:rPr lang="en-US" sz="1400" dirty="0" smtClean="0">
                <a:solidFill>
                  <a:srgbClr val="000000"/>
                </a:solidFill>
              </a:rPr>
              <a:t>20 </a:t>
            </a:r>
            <a:r>
              <a:rPr lang="en-US" sz="1400" dirty="0" err="1">
                <a:solidFill>
                  <a:srgbClr val="000000"/>
                </a:solidFill>
              </a:rPr>
              <a:t>MeV</a:t>
            </a:r>
            <a:r>
              <a:rPr lang="en-US" sz="1400" dirty="0">
                <a:solidFill>
                  <a:srgbClr val="000000"/>
                </a:solidFill>
              </a:rPr>
              <a:t>.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particle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  </a:t>
            </a:r>
            <a:r>
              <a:rPr lang="en-US" sz="1400" dirty="0">
                <a:solidFill>
                  <a:srgbClr val="000000"/>
                </a:solidFill>
              </a:rPr>
              <a:t>(Default = WHAT(4) if WHAT(4) &gt; 0, all particles otherwise)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indices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(Default = 1.0)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SDUM    = PRIMARY: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the weight window applies also to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primary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particles (default)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</a:t>
            </a:r>
            <a:r>
              <a:rPr lang="en-US" sz="1400" b="1" dirty="0" err="1">
                <a:latin typeface="Courier New" pitchFamily="49" charset="0"/>
              </a:rPr>
              <a:t>NOPRIMARy</a:t>
            </a:r>
            <a:r>
              <a:rPr lang="en-US" sz="1400" dirty="0">
                <a:latin typeface="Courier New" pitchFamily="49" charset="0"/>
              </a:rPr>
              <a:t>: </a:t>
            </a:r>
            <a:r>
              <a:rPr lang="en-US" sz="1400" dirty="0">
                <a:solidFill>
                  <a:srgbClr val="000000"/>
                </a:solidFill>
              </a:rPr>
              <a:t>the weight window doesn't apply to primaries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3559" name="Rectangle 6"/>
          <p:cNvSpPr>
            <a:spLocks noChangeArrowheads="1"/>
          </p:cNvSpPr>
          <p:nvPr/>
        </p:nvSpPr>
        <p:spPr bwMode="auto">
          <a:xfrm>
            <a:off x="762000" y="1020763"/>
            <a:ext cx="7924800" cy="579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3560" name="Rectangle 7"/>
          <p:cNvSpPr>
            <a:spLocks noChangeArrowheads="1"/>
          </p:cNvSpPr>
          <p:nvPr/>
        </p:nvSpPr>
        <p:spPr bwMode="auto">
          <a:xfrm>
            <a:off x="762000" y="26035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Weight Windows - </a:t>
            </a:r>
            <a:r>
              <a:rPr lang="en-US" sz="2400" b="1" dirty="0" smtClean="0">
                <a:solidFill>
                  <a:schemeClr val="tx2"/>
                </a:solidFill>
              </a:rPr>
              <a:t>8</a:t>
            </a:r>
            <a:r>
              <a:rPr lang="en-US" sz="2000" dirty="0" smtClean="0">
                <a:solidFill>
                  <a:schemeClr val="tx2"/>
                </a:solidFill>
              </a:rPr>
              <a:t>                       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WW-THRES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684213" y="1052513"/>
            <a:ext cx="8064500" cy="53292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25604" name="Text Box 11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5605" name="Rectangle 34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Selecting Weight Windows - 1</a:t>
            </a:r>
            <a:r>
              <a:rPr lang="en-US" sz="2000">
                <a:solidFill>
                  <a:schemeClr val="tx2"/>
                </a:solidFill>
              </a:rPr>
              <a:t>                          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5606" name="Rectangle 35"/>
          <p:cNvSpPr>
            <a:spLocks noChangeArrowheads="1"/>
          </p:cNvSpPr>
          <p:nvPr/>
        </p:nvSpPr>
        <p:spPr bwMode="auto">
          <a:xfrm>
            <a:off x="762000" y="995363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0.0       0.0      4.64        8.       18.        2.</a:t>
            </a:r>
            <a:r>
              <a:rPr lang="en-US" sz="1200" b="1">
                <a:solidFill>
                  <a:srgbClr val="FF0000"/>
                </a:solidFill>
                <a:latin typeface="Courier New" pitchFamily="49" charset="0"/>
              </a:rPr>
              <a:t>PRINT</a:t>
            </a:r>
          </a:p>
          <a:p>
            <a:pPr eaLnBrk="0" hangingPunct="0"/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5607" name="Rectangle 36"/>
          <p:cNvSpPr>
            <a:spLocks noChangeArrowheads="1"/>
          </p:cNvSpPr>
          <p:nvPr/>
        </p:nvSpPr>
        <p:spPr bwMode="auto">
          <a:xfrm>
            <a:off x="762000" y="1065213"/>
            <a:ext cx="7924800" cy="506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5608" name="Text Box 37"/>
          <p:cNvSpPr txBox="1">
            <a:spLocks noChangeArrowheads="1"/>
          </p:cNvSpPr>
          <p:nvPr/>
        </p:nvSpPr>
        <p:spPr bwMode="auto">
          <a:xfrm>
            <a:off x="693738" y="2124075"/>
            <a:ext cx="7897812" cy="23844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 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Hadron importance RR/Splitting counters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1  0.00E+00  0.00E+00  0.00E+00       2  0.00E+00  0.00E+00  0.00E+00       3  1.15E+05  9.31E-01  4.70E-02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1  0.00E+00  0.00E+00  0.00E+00       2  0.00E+00  0.00E+00  0.00E+00       3  0.00E+00  0.00E+00  0.00E+00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solidFill>
                  <a:schemeClr val="accent2"/>
                </a:solidFill>
                <a:latin typeface="Courier New" pitchFamily="49" charset="0"/>
              </a:rPr>
              <a:t>N. of RR  &lt;Wt&gt;  in  &lt;Wt&gt; kil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4  1.36E+04  4.66E-01  1.47E-01       5  8.97E+03  3.22E-01  1.06E-01       6  6.03E+03  2.16E-01  7.10E-02</a:t>
            </a:r>
          </a:p>
          <a:p>
            <a:endParaRPr lang="en-US" sz="9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Reg. #  </a:t>
            </a:r>
            <a:r>
              <a:rPr lang="en-US" sz="900">
                <a:latin typeface="Courier New" pitchFamily="49" charset="0"/>
              </a:rPr>
              <a:t>N. of Sp  &lt;Wt&gt;  in  &lt;Wt&gt; out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      4  1.01E+05  9.99E-01  7.64E-01       5  9.25E+04  6.80E-01  5.23E-01       6  8.24E+04  4.65E-01  3.55E-01</a:t>
            </a:r>
          </a:p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…</a:t>
            </a:r>
          </a:p>
          <a:p>
            <a:endParaRPr lang="en-US" sz="900">
              <a:latin typeface="Courier New" pitchFamily="49" charset="0"/>
            </a:endParaRPr>
          </a:p>
        </p:txBody>
      </p:sp>
      <p:sp>
        <p:nvSpPr>
          <p:cNvPr id="25609" name="Text Box 38"/>
          <p:cNvSpPr txBox="1">
            <a:spLocks noChangeArrowheads="1"/>
          </p:cNvSpPr>
          <p:nvPr/>
        </p:nvSpPr>
        <p:spPr bwMode="auto">
          <a:xfrm>
            <a:off x="739775" y="1755775"/>
            <a:ext cx="1744663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i="1">
                <a:solidFill>
                  <a:srgbClr val="FF0000"/>
                </a:solidFill>
              </a:rPr>
              <a:t>FLUKA output file:</a:t>
            </a:r>
          </a:p>
        </p:txBody>
      </p:sp>
      <p:sp>
        <p:nvSpPr>
          <p:cNvPr id="25610" name="Line 39"/>
          <p:cNvSpPr>
            <a:spLocks noChangeShapeType="1"/>
          </p:cNvSpPr>
          <p:nvPr/>
        </p:nvSpPr>
        <p:spPr bwMode="auto">
          <a:xfrm flipH="1">
            <a:off x="5940425" y="1412875"/>
            <a:ext cx="1368425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25611" name="Text Box 40"/>
          <p:cNvSpPr txBox="1">
            <a:spLocks noChangeArrowheads="1"/>
          </p:cNvSpPr>
          <p:nvPr/>
        </p:nvSpPr>
        <p:spPr bwMode="auto">
          <a:xfrm>
            <a:off x="684213" y="4437063"/>
            <a:ext cx="8102600" cy="21002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"N. of RR"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Number of FLUKA particles entering a region and which are not split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          (i.e., particles undergoing Russian Roulette as well as neither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          Russian Roulette nor splitting)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"&lt;Wt&gt;  in"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these particles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solidFill>
                  <a:schemeClr val="accent2"/>
                </a:solidFill>
                <a:latin typeface="Courier New" pitchFamily="49" charset="0"/>
              </a:rPr>
              <a:t>"&lt;Wt&gt; kil"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particles killed after being submitted to Russian 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             Roulette</a:t>
            </a:r>
          </a:p>
          <a:p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"N. of Sp"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</a:t>
            </a:r>
            <a:r>
              <a:rPr lang="en-US" sz="1200">
                <a:latin typeface="Courier New" pitchFamily="49" charset="0"/>
              </a:rPr>
              <a:t>Number of FLUKA particles entering the region and which are split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"&lt;Wt&gt;  in"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these particles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"&lt;Wt&gt; out"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--&gt; Average weight of particles after being submitted to splitting</a:t>
            </a:r>
          </a:p>
          <a:p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25612" name="Rectangle 41"/>
          <p:cNvSpPr>
            <a:spLocks noChangeArrowheads="1"/>
          </p:cNvSpPr>
          <p:nvPr/>
        </p:nvSpPr>
        <p:spPr bwMode="auto">
          <a:xfrm>
            <a:off x="760413" y="2130425"/>
            <a:ext cx="7924800" cy="223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Selecting Weight Windows - 2</a:t>
            </a:r>
            <a:r>
              <a:rPr lang="en-US" sz="2000">
                <a:solidFill>
                  <a:schemeClr val="tx2"/>
                </a:solidFill>
              </a:rPr>
              <a:t>                          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6629" name="Rectangle 6"/>
          <p:cNvSpPr>
            <a:spLocks noChangeArrowheads="1"/>
          </p:cNvSpPr>
          <p:nvPr/>
        </p:nvSpPr>
        <p:spPr bwMode="auto">
          <a:xfrm>
            <a:off x="684213" y="1052513"/>
            <a:ext cx="8064500" cy="518477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630" name="Rectangle 7"/>
          <p:cNvSpPr>
            <a:spLocks noChangeArrowheads="1"/>
          </p:cNvSpPr>
          <p:nvPr/>
        </p:nvSpPr>
        <p:spPr bwMode="auto">
          <a:xfrm>
            <a:off x="0" y="3141663"/>
            <a:ext cx="900113" cy="7191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6631" name="Rectangle 8"/>
          <p:cNvSpPr>
            <a:spLocks noChangeArrowheads="1"/>
          </p:cNvSpPr>
          <p:nvPr/>
        </p:nvSpPr>
        <p:spPr bwMode="auto">
          <a:xfrm>
            <a:off x="684213" y="4252913"/>
            <a:ext cx="7831137" cy="155257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   </a:t>
            </a:r>
            <a:r>
              <a:rPr lang="en-US" sz="1200" i="1">
                <a:solidFill>
                  <a:srgbClr val="000000"/>
                </a:solidFill>
              </a:rPr>
              <a:t>Note -1:</a:t>
            </a:r>
            <a:r>
              <a:rPr lang="en-US" sz="1200">
                <a:solidFill>
                  <a:srgbClr val="000000"/>
                </a:solidFill>
              </a:rPr>
              <a:t>   RR and splitting arising from Weight-Window biasing (options WW-FACTOR, WW-THRESh,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WW-PROFI) or from multiplicity biasing (WHAT(2) in option BIASING) are not accounted for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 in the counters.</a:t>
            </a:r>
          </a:p>
          <a:p>
            <a:endParaRPr lang="en-US" sz="1200">
              <a:solidFill>
                <a:srgbClr val="000000"/>
              </a:solidFill>
            </a:endParaRPr>
          </a:p>
          <a:p>
            <a:r>
              <a:rPr lang="en-US" sz="1200" i="1">
                <a:solidFill>
                  <a:srgbClr val="000000"/>
                </a:solidFill>
              </a:rPr>
              <a:t>  Note – 2:</a:t>
            </a:r>
            <a:r>
              <a:rPr lang="en-US" sz="1200">
                <a:solidFill>
                  <a:srgbClr val="000000"/>
                </a:solidFill>
              </a:rPr>
              <a:t>  Separate counters are printed for hadrons/muons, electrons/photons and low-energy neutrons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(referring to importance biasing requested by BIASING, respectively, with WHAT(1) = 1.0, 2.0 </a:t>
            </a:r>
          </a:p>
          <a:p>
            <a:r>
              <a:rPr lang="en-US" sz="1200">
                <a:solidFill>
                  <a:srgbClr val="000000"/>
                </a:solidFill>
              </a:rPr>
              <a:t>                  and 3.0, or = 0.0 for all).</a:t>
            </a:r>
          </a:p>
          <a:p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684213" y="1041400"/>
            <a:ext cx="8129587" cy="27193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>
                <a:solidFill>
                  <a:srgbClr val="000000"/>
                </a:solidFill>
              </a:rPr>
              <a:t>where</a:t>
            </a:r>
          </a:p>
          <a:p>
            <a:endParaRPr lang="en-US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>
                <a:latin typeface="Courier New" pitchFamily="49" charset="0"/>
              </a:rPr>
              <a:t>  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A =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"N. of RR"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+</a:t>
            </a:r>
            <a:r>
              <a:rPr lang="en-US">
                <a:latin typeface="Courier New" pitchFamily="49" charset="0"/>
              </a:rPr>
              <a:t> "N. of Sp" </a:t>
            </a:r>
          </a:p>
          <a:p>
            <a:r>
              <a:rPr lang="en-US">
                <a:latin typeface="Courier New" pitchFamily="49" charset="0"/>
              </a:rPr>
              <a:t>    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i="1">
                <a:solidFill>
                  <a:srgbClr val="FF0000"/>
                </a:solidFill>
              </a:rPr>
              <a:t>total number of particles entering the region</a:t>
            </a:r>
          </a:p>
          <a:p>
            <a:r>
              <a:rPr lang="en-US">
                <a:latin typeface="Courier New" pitchFamily="49" charset="0"/>
              </a:rPr>
              <a:t> </a:t>
            </a:r>
          </a:p>
          <a:p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   B =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("&lt;Wt&gt; in"_RR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chemeClr val="accent2"/>
                </a:solidFill>
                <a:latin typeface="Courier New" pitchFamily="49" charset="0"/>
              </a:rPr>
              <a:t>* "N. of RR")</a:t>
            </a:r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+</a:t>
            </a:r>
            <a:r>
              <a:rPr lang="en-US">
                <a:latin typeface="Courier New" pitchFamily="49" charset="0"/>
              </a:rPr>
              <a:t> ("&lt;Wt&gt; in"_Sp * "N. of Sp") </a:t>
            </a:r>
          </a:p>
          <a:p>
            <a:r>
              <a:rPr lang="en-US">
                <a:latin typeface="Courier New" pitchFamily="49" charset="0"/>
              </a:rPr>
              <a:t>    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= </a:t>
            </a:r>
            <a:r>
              <a:rPr lang="en-US" i="1">
                <a:solidFill>
                  <a:srgbClr val="FF0000"/>
                </a:solidFill>
              </a:rPr>
              <a:t>total weight of the particles entering the region</a:t>
            </a:r>
          </a:p>
          <a:p>
            <a:endParaRPr lang="en-US" i="1"/>
          </a:p>
          <a:p>
            <a:r>
              <a:rPr lang="en-US">
                <a:latin typeface="Courier New" pitchFamily="49" charset="0"/>
              </a:rPr>
              <a:t> </a:t>
            </a:r>
            <a:r>
              <a:rPr lang="en-US">
                <a:solidFill>
                  <a:srgbClr val="FF0000"/>
                </a:solidFill>
                <a:latin typeface="Courier New" pitchFamily="49" charset="0"/>
              </a:rPr>
              <a:t>B/A = </a:t>
            </a:r>
            <a:r>
              <a:rPr lang="en-US" i="1">
                <a:solidFill>
                  <a:srgbClr val="FF0000"/>
                </a:solidFill>
              </a:rPr>
              <a:t>average weight of the particles entering the region</a:t>
            </a:r>
          </a:p>
          <a:p>
            <a:endParaRPr lang="en-US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9448800" y="6142038"/>
            <a:ext cx="1841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Selecting Weight Windows - 3</a:t>
            </a:r>
            <a:r>
              <a:rPr lang="en-US" sz="2000">
                <a:solidFill>
                  <a:schemeClr val="tx2"/>
                </a:solidFill>
              </a:rPr>
              <a:t>                           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684213" y="1052513"/>
            <a:ext cx="8064500" cy="518477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7654" name="Rectangle 5"/>
          <p:cNvSpPr>
            <a:spLocks noChangeArrowheads="1"/>
          </p:cNvSpPr>
          <p:nvPr/>
        </p:nvSpPr>
        <p:spPr bwMode="auto">
          <a:xfrm>
            <a:off x="0" y="3141663"/>
            <a:ext cx="900113" cy="719137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900113" y="1074738"/>
            <a:ext cx="7980070" cy="4278094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dirty="0">
                <a:solidFill>
                  <a:schemeClr val="accent2"/>
                </a:solidFill>
              </a:rPr>
              <a:t>Strategy:</a:t>
            </a:r>
            <a:endParaRPr lang="en-US" i="1" dirty="0">
              <a:solidFill>
                <a:schemeClr val="accent2"/>
              </a:solidFill>
            </a:endParaRPr>
          </a:p>
          <a:p>
            <a:pPr marL="342900" indent="-342900"/>
            <a:endParaRPr lang="en-US" i="1" dirty="0">
              <a:solidFill>
                <a:schemeClr val="accent2"/>
              </a:solidFill>
            </a:endParaRP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run without any biasing and print counter, </a:t>
            </a:r>
            <a:r>
              <a:rPr lang="en-US" sz="1400" i="1" dirty="0">
                <a:solidFill>
                  <a:srgbClr val="000000"/>
                </a:solidFill>
              </a:rPr>
              <a:t>e.g.,</a:t>
            </a:r>
          </a:p>
          <a:p>
            <a:pPr marL="342900" indent="-342900">
              <a:buFontTx/>
              <a:buAutoNum type="arabicPeriod"/>
            </a:pP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 1.0        1.        9.          PRINT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marL="342900" indent="-342900">
              <a:buFontTx/>
              <a:buAutoNum type="arabicPeriod" startAt="2"/>
            </a:pPr>
            <a:r>
              <a:rPr lang="en-US" sz="1400" dirty="0" smtClean="0">
                <a:solidFill>
                  <a:srgbClr val="000000"/>
                </a:solidFill>
              </a:rPr>
              <a:t>analyze </a:t>
            </a:r>
            <a:r>
              <a:rPr lang="en-US" sz="1400" dirty="0">
                <a:solidFill>
                  <a:srgbClr val="000000"/>
                </a:solidFill>
              </a:rPr>
              <a:t>counter and adjust region importance biasing, </a:t>
            </a:r>
            <a:r>
              <a:rPr lang="en-US" sz="1400" i="1" dirty="0">
                <a:solidFill>
                  <a:srgbClr val="000000"/>
                </a:solidFill>
              </a:rPr>
              <a:t>e.g., </a:t>
            </a:r>
            <a:r>
              <a:rPr lang="en-US" sz="1400" dirty="0">
                <a:solidFill>
                  <a:srgbClr val="000000"/>
                </a:solidFill>
              </a:rPr>
              <a:t>according to the inverse of </a:t>
            </a:r>
          </a:p>
          <a:p>
            <a:pPr marL="342900" indent="-342900"/>
            <a:r>
              <a:rPr lang="en-US" sz="1400" dirty="0">
                <a:solidFill>
                  <a:srgbClr val="000000"/>
                </a:solidFill>
              </a:rPr>
              <a:t>      the attenuation in shielding, add other biasing, </a:t>
            </a:r>
            <a:r>
              <a:rPr lang="en-US" sz="1400" i="1" dirty="0">
                <a:solidFill>
                  <a:srgbClr val="000000"/>
                </a:solidFill>
              </a:rPr>
              <a:t>e.g.,</a:t>
            </a:r>
            <a:r>
              <a:rPr lang="en-US" sz="1400" dirty="0">
                <a:solidFill>
                  <a:srgbClr val="000000"/>
                </a:solidFill>
              </a:rPr>
              <a:t> leading particle </a:t>
            </a:r>
            <a:r>
              <a:rPr lang="en-US" sz="1400" dirty="0" smtClean="0">
                <a:solidFill>
                  <a:srgbClr val="000000"/>
                </a:solidFill>
              </a:rPr>
              <a:t>biasing, </a:t>
            </a:r>
            <a:r>
              <a:rPr lang="en-US" sz="1400" dirty="0">
                <a:solidFill>
                  <a:srgbClr val="000000"/>
                </a:solidFill>
              </a:rPr>
              <a:t>run and print </a:t>
            </a:r>
          </a:p>
          <a:p>
            <a:pPr marL="342900" indent="-342900"/>
            <a:r>
              <a:rPr lang="en-US" sz="1400" dirty="0">
                <a:solidFill>
                  <a:srgbClr val="000000"/>
                </a:solidFill>
              </a:rPr>
              <a:t>      counter again</a:t>
            </a:r>
          </a:p>
          <a:p>
            <a:pPr marL="342900" indent="-342900">
              <a:buFontTx/>
              <a:buAutoNum type="arabicPeriod" startAt="2"/>
            </a:pPr>
            <a:endParaRPr lang="en-US" sz="1400" dirty="0">
              <a:solidFill>
                <a:srgbClr val="000000"/>
              </a:solidFill>
            </a:endParaRP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 1.0        1.        9.          PRINT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1.47        4.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2.15        5.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3.16        6.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4.64        7.</a:t>
            </a:r>
          </a:p>
          <a:p>
            <a:pPr marL="342900" indent="-342900"/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BIASING          0.0       1.0      4.64        8.</a:t>
            </a:r>
          </a:p>
          <a:p>
            <a:pPr marL="342900" indent="-342900"/>
            <a:endParaRPr lang="en-US" dirty="0">
              <a:solidFill>
                <a:srgbClr val="000000"/>
              </a:solidFill>
            </a:endParaRPr>
          </a:p>
          <a:p>
            <a:pPr marL="342900" indent="-342900">
              <a:buFontTx/>
              <a:buAutoNum type="arabicPeriod" startAt="3"/>
            </a:pPr>
            <a:r>
              <a:rPr lang="en-US" sz="1400" dirty="0" smtClean="0">
                <a:solidFill>
                  <a:srgbClr val="000000"/>
                </a:solidFill>
              </a:rPr>
              <a:t>analyze </a:t>
            </a:r>
            <a:r>
              <a:rPr lang="en-US" sz="1400" dirty="0">
                <a:solidFill>
                  <a:srgbClr val="000000"/>
                </a:solidFill>
              </a:rPr>
              <a:t>counter, select Weight Windows (WW-THRES, WW-FACTO) around average </a:t>
            </a:r>
          </a:p>
          <a:p>
            <a:pPr marL="342900" indent="-342900"/>
            <a:r>
              <a:rPr lang="en-US" sz="1400" dirty="0">
                <a:solidFill>
                  <a:srgbClr val="000000"/>
                </a:solidFill>
              </a:rPr>
              <a:t>      weights and perform final (high-statistics) run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762000" y="44624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Leading particle biasing - 1</a:t>
            </a:r>
            <a:r>
              <a:rPr lang="en-US" sz="2000" dirty="0">
                <a:solidFill>
                  <a:schemeClr val="tx2"/>
                </a:solidFill>
              </a:rPr>
              <a:t>             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EMF-BIAS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755576" y="1048082"/>
            <a:ext cx="7775575" cy="590931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Leading particle biasing is available </a:t>
            </a:r>
            <a:r>
              <a:rPr lang="en-US" sz="1800" dirty="0">
                <a:solidFill>
                  <a:srgbClr val="0066FF"/>
                </a:solidFill>
              </a:rPr>
              <a:t>only for e</a:t>
            </a:r>
            <a:r>
              <a:rPr lang="en-US" sz="1800" baseline="30000" dirty="0">
                <a:solidFill>
                  <a:srgbClr val="0066FF"/>
                </a:solidFill>
              </a:rPr>
              <a:t>+</a:t>
            </a:r>
            <a:r>
              <a:rPr lang="en-US" sz="1800" dirty="0">
                <a:solidFill>
                  <a:srgbClr val="0066FF"/>
                </a:solidFill>
              </a:rPr>
              <a:t>, e</a:t>
            </a:r>
            <a:r>
              <a:rPr lang="en-US" sz="1800" baseline="30000" dirty="0">
                <a:solidFill>
                  <a:srgbClr val="0066FF"/>
                </a:solidFill>
              </a:rPr>
              <a:t>-</a:t>
            </a:r>
            <a:r>
              <a:rPr lang="en-US" sz="1800" dirty="0">
                <a:solidFill>
                  <a:srgbClr val="0066FF"/>
                </a:solidFill>
              </a:rPr>
              <a:t> and photons</a:t>
            </a:r>
            <a:r>
              <a:rPr lang="en-US" sz="1800" dirty="0">
                <a:solidFill>
                  <a:srgbClr val="000000"/>
                </a:solidFill>
              </a:rPr>
              <a:t>. 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It is generally used to avoid the geometrical increase with energy of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dirty="0" smtClean="0">
                <a:solidFill>
                  <a:srgbClr val="000000"/>
                </a:solidFill>
              </a:rPr>
              <a:t> the </a:t>
            </a:r>
            <a:r>
              <a:rPr lang="en-US" sz="1800" dirty="0">
                <a:solidFill>
                  <a:srgbClr val="000000"/>
                </a:solidFill>
              </a:rPr>
              <a:t>number of particles in an electromagnetic shower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It is characteristic of EM interactions that two particles are </a:t>
            </a:r>
            <a:r>
              <a:rPr lang="en-US" sz="1800" dirty="0" smtClean="0">
                <a:solidFill>
                  <a:srgbClr val="000000"/>
                </a:solidFill>
              </a:rPr>
              <a:t> 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</a:pPr>
            <a:r>
              <a:rPr lang="en-US" sz="1800" dirty="0" smtClean="0">
                <a:solidFill>
                  <a:srgbClr val="000000"/>
                </a:solidFill>
              </a:rPr>
              <a:t>   present in </a:t>
            </a:r>
            <a:r>
              <a:rPr lang="en-US" sz="1800" dirty="0">
                <a:solidFill>
                  <a:srgbClr val="000000"/>
                </a:solidFill>
              </a:rPr>
              <a:t>the final state (at least in the approximation made by 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</a:pPr>
            <a:r>
              <a:rPr lang="en-US" sz="1800" dirty="0" smtClean="0">
                <a:solidFill>
                  <a:srgbClr val="000000"/>
                </a:solidFill>
              </a:rPr>
              <a:t>   most MC </a:t>
            </a:r>
            <a:r>
              <a:rPr lang="en-US" sz="1800" dirty="0">
                <a:solidFill>
                  <a:srgbClr val="000000"/>
                </a:solidFill>
              </a:rPr>
              <a:t>codes).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66FF"/>
                </a:solidFill>
              </a:rPr>
              <a:t>Only one of the two is randomly retained</a:t>
            </a:r>
            <a:r>
              <a:rPr lang="en-US" sz="1800" dirty="0">
                <a:solidFill>
                  <a:srgbClr val="000000"/>
                </a:solidFill>
              </a:rPr>
              <a:t> and its weight is adjusted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dirty="0" smtClean="0">
                <a:solidFill>
                  <a:srgbClr val="000000"/>
                </a:solidFill>
              </a:rPr>
              <a:t> so </a:t>
            </a:r>
            <a:r>
              <a:rPr lang="en-US" sz="1800" dirty="0">
                <a:solidFill>
                  <a:srgbClr val="000000"/>
                </a:solidFill>
              </a:rPr>
              <a:t>as to </a:t>
            </a:r>
            <a:r>
              <a:rPr lang="en-US" sz="1800" dirty="0">
                <a:solidFill>
                  <a:srgbClr val="CC0000"/>
                </a:solidFill>
              </a:rPr>
              <a:t>conserve weight x probability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</a:t>
            </a:r>
            <a:r>
              <a:rPr lang="en-US" sz="1800" dirty="0">
                <a:solidFill>
                  <a:srgbClr val="0066FF"/>
                </a:solidFill>
              </a:rPr>
              <a:t>most energetic</a:t>
            </a:r>
            <a:r>
              <a:rPr lang="en-US" sz="1800" dirty="0">
                <a:solidFill>
                  <a:srgbClr val="000000"/>
                </a:solidFill>
              </a:rPr>
              <a:t> of the two particles is kept with higher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  probability (as </a:t>
            </a:r>
            <a:r>
              <a:rPr lang="en-US" sz="1800" dirty="0" smtClean="0">
                <a:solidFill>
                  <a:srgbClr val="000000"/>
                </a:solidFill>
              </a:rPr>
              <a:t>it is </a:t>
            </a:r>
            <a:r>
              <a:rPr lang="en-US" sz="1800" dirty="0">
                <a:solidFill>
                  <a:srgbClr val="000000"/>
                </a:solidFill>
              </a:rPr>
              <a:t>the one which is more efficient in propagating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  the shower).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Leading particle biasing is very effective at </a:t>
            </a:r>
            <a:r>
              <a:rPr lang="en-US" sz="1800" dirty="0">
                <a:solidFill>
                  <a:srgbClr val="0066FF"/>
                </a:solidFill>
              </a:rPr>
              <a:t>reducing </a:t>
            </a:r>
            <a:r>
              <a:rPr lang="en-US" sz="1800" i="1" dirty="0">
                <a:solidFill>
                  <a:srgbClr val="0066FF"/>
                </a:solidFill>
              </a:rPr>
              <a:t>t</a:t>
            </a:r>
            <a:r>
              <a:rPr lang="en-US" sz="1800" dirty="0">
                <a:solidFill>
                  <a:srgbClr val="000000"/>
                </a:solidFill>
              </a:rPr>
              <a:t> but </a:t>
            </a:r>
            <a:r>
              <a:rPr lang="en-US" sz="1800" dirty="0">
                <a:solidFill>
                  <a:srgbClr val="0066FF"/>
                </a:solidFill>
              </a:rPr>
              <a:t>increases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  <a:buFont typeface="Symbol" pitchFamily="18" charset="2"/>
              <a:buChar char=" "/>
            </a:pPr>
            <a:r>
              <a:rPr lang="en-US" sz="1800" i="1" dirty="0" smtClean="0">
                <a:solidFill>
                  <a:srgbClr val="0066FF"/>
                </a:solidFill>
                <a:latin typeface="Symbol" pitchFamily="18" charset="2"/>
              </a:rPr>
              <a:t>  </a:t>
            </a:r>
            <a:r>
              <a:rPr lang="en-US" sz="1800" i="1" dirty="0">
                <a:solidFill>
                  <a:srgbClr val="0066FF"/>
                </a:solidFill>
                <a:latin typeface="Symbol" pitchFamily="18" charset="2"/>
              </a:rPr>
              <a:t>s</a:t>
            </a:r>
            <a:r>
              <a:rPr lang="en-US" sz="1800" dirty="0">
                <a:solidFill>
                  <a:srgbClr val="000000"/>
                </a:solidFill>
              </a:rPr>
              <a:t> by </a:t>
            </a:r>
            <a:r>
              <a:rPr lang="en-US" sz="1800" dirty="0" smtClean="0">
                <a:solidFill>
                  <a:srgbClr val="000000"/>
                </a:solidFill>
              </a:rPr>
              <a:t>introducing</a:t>
            </a:r>
            <a:r>
              <a:rPr lang="en-US" sz="1800" dirty="0" smtClean="0">
                <a:solidFill>
                  <a:srgbClr val="0066FF"/>
                </a:solidFill>
              </a:rPr>
              <a:t> </a:t>
            </a:r>
            <a:r>
              <a:rPr lang="en-US" sz="1800" dirty="0">
                <a:solidFill>
                  <a:srgbClr val="0066FF"/>
                </a:solidFill>
              </a:rPr>
              <a:t>weight fluctuations</a:t>
            </a:r>
            <a:r>
              <a:rPr lang="en-US" sz="1800" dirty="0">
                <a:solidFill>
                  <a:srgbClr val="000000"/>
                </a:solidFill>
              </a:rPr>
              <a:t>. </a:t>
            </a:r>
            <a:r>
              <a:rPr lang="en-US" sz="1800" dirty="0" smtClean="0">
                <a:solidFill>
                  <a:srgbClr val="000000"/>
                </a:solidFill>
              </a:rPr>
              <a:t>If its application is not limited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  <a:buFont typeface="Symbol" pitchFamily="18" charset="2"/>
              <a:buChar char=" "/>
            </a:pPr>
            <a:r>
              <a:rPr lang="en-US" sz="1800" dirty="0" smtClean="0">
                <a:solidFill>
                  <a:srgbClr val="000000"/>
                </a:solidFill>
              </a:rPr>
              <a:t>  below a suitable energy threshold, </a:t>
            </a:r>
            <a:r>
              <a:rPr lang="en-US" sz="1800" dirty="0">
                <a:solidFill>
                  <a:srgbClr val="000000"/>
                </a:solidFill>
              </a:rPr>
              <a:t>it should </a:t>
            </a:r>
            <a:r>
              <a:rPr lang="en-US" sz="1800" dirty="0" smtClean="0">
                <a:solidFill>
                  <a:srgbClr val="000000"/>
                </a:solidFill>
              </a:rPr>
              <a:t>be </a:t>
            </a:r>
            <a:r>
              <a:rPr lang="en-US" sz="1800" dirty="0">
                <a:solidFill>
                  <a:srgbClr val="000000"/>
                </a:solidFill>
              </a:rPr>
              <a:t>backed up by </a:t>
            </a:r>
            <a:r>
              <a:rPr lang="en-US" sz="1800" dirty="0" smtClean="0">
                <a:solidFill>
                  <a:srgbClr val="000000"/>
                </a:solidFill>
              </a:rPr>
              <a:t>weight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50000"/>
              <a:buFont typeface="Symbol" pitchFamily="18" charset="2"/>
              <a:buChar char=" "/>
            </a:pPr>
            <a:r>
              <a:rPr lang="en-US" sz="1800" dirty="0" smtClean="0">
                <a:solidFill>
                  <a:srgbClr val="000000"/>
                </a:solidFill>
              </a:rPr>
              <a:t>  windows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  <a:p>
            <a:pPr>
              <a:buFontTx/>
              <a:buChar char="•"/>
            </a:pPr>
            <a:endParaRPr lang="en-US" sz="18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             </a:t>
            </a:r>
            <a:endParaRPr lang="en-US" sz="18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b="1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EMF-BIAS</a:t>
            </a:r>
            <a:r>
              <a:rPr lang="en-US" sz="1200" b="1">
                <a:latin typeface="Courier New" pitchFamily="49" charset="0"/>
              </a:rPr>
              <a:t>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1022.        0.     5.E-4       16.       20.        2.LPBEMF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725488" y="1844675"/>
            <a:ext cx="7595349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For SDUM = LPBEMF (default):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WHAT(1) &gt; 0.0: leading particle biasing (LPB) is activated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WHAT(1) =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 sz="1400" baseline="30000" dirty="0" smtClean="0">
                <a:solidFill>
                  <a:srgbClr val="000000"/>
                </a:solidFill>
                <a:latin typeface="Courier New" pitchFamily="49" charset="0"/>
              </a:rPr>
              <a:t>0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×b0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 sz="1400" baseline="30000" dirty="0" smtClean="0">
                <a:solidFill>
                  <a:srgbClr val="000000"/>
                </a:solidFill>
                <a:latin typeface="Courier New" pitchFamily="49" charset="0"/>
              </a:rPr>
              <a:t>1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×b1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 sz="1400" baseline="30000" dirty="0" smtClean="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×b2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 sz="1400" baseline="30000" dirty="0" smtClean="0">
                <a:solidFill>
                  <a:srgbClr val="000000"/>
                </a:solidFill>
                <a:latin typeface="Courier New" pitchFamily="49" charset="0"/>
              </a:rPr>
              <a:t>3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×b3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 sz="1400" baseline="30000" dirty="0" smtClean="0">
                <a:solidFill>
                  <a:srgbClr val="000000"/>
                </a:solidFill>
                <a:latin typeface="Courier New" pitchFamily="49" charset="0"/>
              </a:rPr>
              <a:t>4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×b4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 sz="1400" baseline="30000" dirty="0" smtClean="0">
                <a:solidFill>
                  <a:srgbClr val="000000"/>
                </a:solidFill>
                <a:latin typeface="Courier New" pitchFamily="49" charset="0"/>
              </a:rPr>
              <a:t>5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×b5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 sz="1400" baseline="30000" dirty="0" smtClean="0">
                <a:solidFill>
                  <a:srgbClr val="000000"/>
                </a:solidFill>
                <a:latin typeface="Courier New" pitchFamily="49" charset="0"/>
              </a:rPr>
              <a:t>6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×b6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2</a:t>
            </a:r>
            <a:r>
              <a:rPr lang="en-US" sz="1400" baseline="30000" dirty="0" smtClean="0">
                <a:solidFill>
                  <a:srgbClr val="000000"/>
                </a:solidFill>
                <a:latin typeface="Courier New" pitchFamily="49" charset="0"/>
              </a:rPr>
              <a:t>7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×b7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b0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= 1 : LPB for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bremsstrahlung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and pair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production)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b1 = 1 : LPB for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bremsstrahlung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b2 = 1 : LPB for pair production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b3 = 1 : LPB for positron annihilation at rest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b4 = 1 : LPB for Compton scattering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b5 = 1 : LPB for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Bhabha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&amp;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Moller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scattering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b6 = 1 : LPB for photoelectric effect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b7 = 1 : LPB for positron annihilation in flight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Note: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WHAT(1) = 1022 activates LPB for all physical effects</a:t>
            </a:r>
            <a:br>
              <a:rPr lang="en-US" sz="1400" dirty="0">
                <a:solidFill>
                  <a:srgbClr val="000000"/>
                </a:solidFill>
                <a:latin typeface="+mn-lt"/>
              </a:rPr>
            </a:br>
            <a:r>
              <a:rPr lang="en-US" sz="1400" dirty="0">
                <a:solidFill>
                  <a:srgbClr val="000000"/>
                </a:solidFill>
                <a:latin typeface="+mn-lt"/>
              </a:rPr>
              <a:t>                  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(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values larger than 1022 are converted to 1022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)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(FLAIR uses 254)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&lt; 0.0: leading particle biasing is switched off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0.0: ignored</a:t>
            </a:r>
            <a:endParaRPr lang="en-US" sz="1400" b="1" dirty="0">
              <a:solidFill>
                <a:srgbClr val="27B206"/>
              </a:solidFill>
              <a:latin typeface="Courier New" pitchFamily="49" charset="0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Leading particle biasing - 2</a:t>
            </a:r>
            <a:r>
              <a:rPr lang="en-US" sz="2000">
                <a:solidFill>
                  <a:schemeClr val="tx2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EMF-BIAS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25" name="Rectangle 4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EMF-BIAS</a:t>
            </a:r>
            <a:r>
              <a:rPr lang="en-US" sz="1200" b="1">
                <a:latin typeface="Courier New" pitchFamily="49" charset="0"/>
              </a:rPr>
              <a:t>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1022.        0.     5.E-4       16.       20.        2.LPBEMF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683568" y="1700808"/>
            <a:ext cx="814357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WHAT(2) &gt; 0.0: energy threshold below which LPB is played for 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              electrons and positrons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</a:t>
            </a:r>
            <a:r>
              <a:rPr lang="en-US" sz="1400" dirty="0">
                <a:solidFill>
                  <a:srgbClr val="000000"/>
                </a:solidFill>
              </a:rPr>
              <a:t>electrons: kinetic energy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</a:rPr>
              <a:t>                    </a:t>
            </a:r>
            <a:r>
              <a:rPr lang="en-US" sz="1400" dirty="0" smtClean="0">
                <a:solidFill>
                  <a:srgbClr val="000000"/>
                </a:solidFill>
              </a:rPr>
              <a:t>                       </a:t>
            </a:r>
            <a:r>
              <a:rPr lang="en-US" sz="1400" dirty="0">
                <a:solidFill>
                  <a:srgbClr val="000000"/>
                </a:solidFill>
              </a:rPr>
              <a:t>positrons: total energy plus rest mass energy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&lt; 0.0: resets any previously defined threshold to infinity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</a:t>
            </a:r>
            <a:r>
              <a:rPr lang="en-US" sz="1400" dirty="0">
                <a:solidFill>
                  <a:srgbClr val="000000"/>
                </a:solidFill>
              </a:rPr>
              <a:t>(i.e., LPB is played at all energies, Default)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0.0: ignored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dirty="0"/>
              <a:t>         </a:t>
            </a:r>
            <a:r>
              <a:rPr lang="en-US" sz="1400" b="1" dirty="0">
                <a:latin typeface="Courier New" pitchFamily="49" charset="0"/>
              </a:rPr>
              <a:t>WHAT(3) &gt; 0.0: energy threshold below which LPB is played for photons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&lt; 0.0: resets any previously defined threshold to infinity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>
                <a:solidFill>
                  <a:srgbClr val="000000"/>
                </a:solidFill>
              </a:rPr>
              <a:t>i.e., LPB is played at all energies, Default)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0.0: ignored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WHAT(4) = lower bound of the region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2.0)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region </a:t>
            </a:r>
            <a:r>
              <a:rPr lang="en-US" sz="1400" b="1" dirty="0" smtClean="0">
                <a:latin typeface="Courier New" pitchFamily="49" charset="0"/>
              </a:rPr>
              <a:t>indices/names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Default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= WHAT(4))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1.0)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endParaRPr lang="en-US" sz="1400" dirty="0">
              <a:latin typeface="Courier New" pitchFamily="49" charset="0"/>
            </a:endParaRPr>
          </a:p>
        </p:txBody>
      </p:sp>
      <p:sp>
        <p:nvSpPr>
          <p:cNvPr id="30727" name="Rectangle 6"/>
          <p:cNvSpPr>
            <a:spLocks noChangeArrowheads="1"/>
          </p:cNvSpPr>
          <p:nvPr/>
        </p:nvSpPr>
        <p:spPr bwMode="auto">
          <a:xfrm>
            <a:off x="762000" y="980728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28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Leading particle biasing - 3</a:t>
            </a:r>
            <a:r>
              <a:rPr lang="en-US" sz="2000">
                <a:solidFill>
                  <a:schemeClr val="tx2"/>
                </a:solidFill>
              </a:rPr>
              <a:t>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EMF-BIAS</a:t>
            </a:r>
            <a:endParaRPr lang="en-US" b="1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Multiplicity tuning - 1</a:t>
            </a:r>
            <a:r>
              <a:rPr lang="en-US" sz="2000">
                <a:solidFill>
                  <a:schemeClr val="tx2"/>
                </a:solidFill>
              </a:rPr>
              <a:t> 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27088" y="1112838"/>
            <a:ext cx="7775575" cy="5340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 dirty="0">
                <a:solidFill>
                  <a:srgbClr val="0066FF"/>
                </a:solidFill>
              </a:rPr>
              <a:t> Multiplicity tuning</a:t>
            </a:r>
            <a:r>
              <a:rPr lang="en-US" sz="1800" dirty="0">
                <a:solidFill>
                  <a:srgbClr val="000000"/>
                </a:solidFill>
              </a:rPr>
              <a:t> is meant to be for hadrons what Leading Particle 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Biasing is for electrons and photons.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 </a:t>
            </a:r>
            <a:r>
              <a:rPr lang="en-US" sz="1800" dirty="0" err="1">
                <a:solidFill>
                  <a:srgbClr val="000000"/>
                </a:solidFill>
              </a:rPr>
              <a:t>hadronic</a:t>
            </a:r>
            <a:r>
              <a:rPr lang="en-US" sz="1800" dirty="0">
                <a:solidFill>
                  <a:srgbClr val="000000"/>
                </a:solidFill>
              </a:rPr>
              <a:t> nuclear interaction at LHC energies can end in hundreds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of </a:t>
            </a:r>
            <a:r>
              <a:rPr lang="en-US" sz="1800" dirty="0" err="1">
                <a:solidFill>
                  <a:srgbClr val="000000"/>
                </a:solidFill>
              </a:rPr>
              <a:t>secondaries</a:t>
            </a:r>
            <a:r>
              <a:rPr lang="en-US" sz="1800" dirty="0">
                <a:solidFill>
                  <a:srgbClr val="000000"/>
                </a:solidFill>
              </a:rPr>
              <a:t>. Thus, to simulate a whole </a:t>
            </a:r>
            <a:r>
              <a:rPr lang="en-US" sz="1800" dirty="0" err="1">
                <a:solidFill>
                  <a:srgbClr val="000000"/>
                </a:solidFill>
              </a:rPr>
              <a:t>hadronic</a:t>
            </a:r>
            <a:r>
              <a:rPr lang="en-US" sz="1800" dirty="0">
                <a:solidFill>
                  <a:srgbClr val="000000"/>
                </a:solidFill>
              </a:rPr>
              <a:t> cascade in bulk  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matter may take a lot of CPU time.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Except for the leading particle, many </a:t>
            </a:r>
            <a:r>
              <a:rPr lang="en-US" sz="1800" dirty="0" err="1">
                <a:solidFill>
                  <a:srgbClr val="000000"/>
                </a:solidFill>
              </a:rPr>
              <a:t>secondaries</a:t>
            </a:r>
            <a:r>
              <a:rPr lang="en-US" sz="1800" dirty="0">
                <a:solidFill>
                  <a:srgbClr val="000000"/>
                </a:solidFill>
              </a:rPr>
              <a:t> are of the same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type and have similar energies and other characteristics.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Therefore, it is possible to </a:t>
            </a:r>
            <a:r>
              <a:rPr lang="en-US" sz="1800" dirty="0">
                <a:solidFill>
                  <a:srgbClr val="0066FF"/>
                </a:solidFill>
              </a:rPr>
              <a:t>discard a predetermined average fraction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of them, provided the weight of those which are kept and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transported be adjusted so that the total weight is conserved </a:t>
            </a:r>
            <a:r>
              <a:rPr lang="en-US" sz="1800" i="1" dirty="0">
                <a:solidFill>
                  <a:srgbClr val="000000"/>
                </a:solidFill>
              </a:rPr>
              <a:t>(but </a:t>
            </a:r>
          </a:p>
          <a:p>
            <a:r>
              <a:rPr lang="en-US" sz="1800" i="1" dirty="0">
                <a:solidFill>
                  <a:srgbClr val="000000"/>
                </a:solidFill>
              </a:rPr>
              <a:t>  the leading particle </a:t>
            </a:r>
            <a:r>
              <a:rPr lang="en-US" sz="1800" i="1" dirty="0" smtClean="0">
                <a:solidFill>
                  <a:srgbClr val="000000"/>
                </a:solidFill>
              </a:rPr>
              <a:t>is never discarded</a:t>
            </a:r>
            <a:r>
              <a:rPr lang="en-US" sz="1800" i="1" dirty="0">
                <a:solidFill>
                  <a:srgbClr val="000000"/>
                </a:solidFill>
              </a:rPr>
              <a:t>).</a:t>
            </a:r>
          </a:p>
          <a:p>
            <a:endParaRPr lang="en-US" sz="1800" i="1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user can tune the average multiplicity in different regions of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space by setting a region-dependent reduction factor </a:t>
            </a:r>
            <a:r>
              <a:rPr lang="en-US" sz="1800" i="1" dirty="0">
                <a:solidFill>
                  <a:srgbClr val="000000"/>
                </a:solidFill>
              </a:rPr>
              <a:t>(in fact, it can </a:t>
            </a:r>
          </a:p>
          <a:p>
            <a:r>
              <a:rPr lang="en-US" sz="1800" i="1" dirty="0">
                <a:solidFill>
                  <a:srgbClr val="000000"/>
                </a:solidFill>
              </a:rPr>
              <a:t>  even be &gt; 1 ! But this possibility is seldom used).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             </a:t>
            </a:r>
            <a:endParaRPr lang="en-US" sz="18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Multiplicity tuning - 2</a:t>
            </a:r>
            <a:r>
              <a:rPr lang="en-US" sz="2000">
                <a:solidFill>
                  <a:schemeClr val="tx2"/>
                </a:solidFill>
              </a:rPr>
              <a:t>                           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BIASING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 b="1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BIASING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       1.0       0.7       1.0        8.       18.        1.</a:t>
            </a: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611560" y="1700808"/>
            <a:ext cx="834715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WHAT(1) specifies the particles to be </a:t>
            </a:r>
            <a:r>
              <a:rPr lang="en-US" sz="1400" b="1" dirty="0" smtClean="0">
                <a:latin typeface="Courier New" pitchFamily="49" charset="0"/>
              </a:rPr>
              <a:t>biased with WHAT(3)</a:t>
            </a:r>
            <a:r>
              <a:rPr lang="en-US" sz="1400" i="1" dirty="0" smtClean="0">
                <a:solidFill>
                  <a:srgbClr val="000000"/>
                </a:solidFill>
                <a:latin typeface="Courier New" pitchFamily="49" charset="0"/>
              </a:rPr>
              <a:t> (see before)</a:t>
            </a:r>
            <a:r>
              <a:rPr lang="en-US" sz="1400" b="1" dirty="0" smtClean="0">
                <a:latin typeface="Courier New" pitchFamily="49" charset="0"/>
              </a:rPr>
              <a:t> </a:t>
            </a:r>
            <a:r>
              <a:rPr lang="en-US" sz="1400" b="1" dirty="0">
                <a:latin typeface="Courier New" pitchFamily="49" charset="0"/>
              </a:rPr>
              <a:t/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= 0.0 : </a:t>
            </a:r>
            <a:r>
              <a:rPr lang="en-US" sz="1400" dirty="0">
                <a:solidFill>
                  <a:srgbClr val="000000"/>
                </a:solidFill>
              </a:rPr>
              <a:t>all particles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= 1.0 : </a:t>
            </a:r>
            <a:r>
              <a:rPr lang="en-US" sz="1400" dirty="0">
                <a:solidFill>
                  <a:srgbClr val="000000"/>
                </a:solidFill>
              </a:rPr>
              <a:t>hadrons and </a:t>
            </a:r>
            <a:r>
              <a:rPr lang="en-US" sz="1400" dirty="0" err="1">
                <a:solidFill>
                  <a:srgbClr val="000000"/>
                </a:solidFill>
              </a:rPr>
              <a:t>muons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= 2.0 : </a:t>
            </a:r>
            <a:r>
              <a:rPr lang="en-US" sz="1400" dirty="0">
                <a:solidFill>
                  <a:srgbClr val="000000"/>
                </a:solidFill>
              </a:rPr>
              <a:t>electrons, positrons and photons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WHAT(2) = RR (or splitting) factor by which the average number of</a:t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          </a:t>
            </a:r>
            <a:r>
              <a:rPr lang="en-US" sz="1400" b="1" dirty="0" err="1">
                <a:latin typeface="Courier New" pitchFamily="49" charset="0"/>
              </a:rPr>
              <a:t>secondaries</a:t>
            </a:r>
            <a:r>
              <a:rPr lang="en-US" sz="1400" b="1" dirty="0">
                <a:latin typeface="Courier New" pitchFamily="49" charset="0"/>
              </a:rPr>
              <a:t> produced in a collision should be reduced (or</a:t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b="1" dirty="0">
                <a:latin typeface="Courier New" pitchFamily="49" charset="0"/>
              </a:rPr>
              <a:t>               increased).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(Default = 1.0)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</a:t>
            </a:r>
          </a:p>
          <a:p>
            <a:r>
              <a:rPr lang="en-US" sz="1400" b="1" dirty="0">
                <a:latin typeface="Courier New" pitchFamily="49" charset="0"/>
              </a:rPr>
              <a:t>     WHAT(3) =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(see importance biasing)</a:t>
            </a:r>
          </a:p>
          <a:p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WHAT(4) = lower bound of the region </a:t>
            </a:r>
            <a:r>
              <a:rPr lang="en-US" sz="1400" b="1" dirty="0" smtClean="0">
                <a:latin typeface="Courier New" pitchFamily="49" charset="0"/>
              </a:rPr>
              <a:t>indices/names </a:t>
            </a:r>
            <a:r>
              <a:rPr lang="en-US" sz="1400" dirty="0">
                <a:solidFill>
                  <a:srgbClr val="000000"/>
                </a:solidFill>
              </a:rPr>
              <a:t>(Default = 2.0)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region </a:t>
            </a:r>
            <a:r>
              <a:rPr lang="en-US" sz="1400" b="1" dirty="0" smtClean="0">
                <a:latin typeface="Courier New" pitchFamily="49" charset="0"/>
              </a:rPr>
              <a:t>indices/names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WHAT(4))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</a:t>
            </a:r>
            <a:r>
              <a:rPr lang="en-US" sz="1400" b="1" dirty="0" smtClean="0">
                <a:latin typeface="Courier New" pitchFamily="49" charset="0"/>
              </a:rPr>
              <a:t>indices/names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1.0)</a:t>
            </a:r>
          </a:p>
          <a:p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SDUM    = RRPRONLY</a:t>
            </a:r>
            <a:r>
              <a:rPr lang="en-US" sz="1400" dirty="0">
                <a:latin typeface="Courier New" pitchFamily="49" charset="0"/>
              </a:rPr>
              <a:t>: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multiplicity biasing for primary particles only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</a:t>
            </a:r>
            <a:r>
              <a:rPr lang="en-US" sz="1400" b="1" dirty="0">
                <a:latin typeface="Courier New" pitchFamily="49" charset="0"/>
              </a:rPr>
              <a:t>= (blank)</a:t>
            </a:r>
            <a:r>
              <a:rPr lang="en-US" sz="1400" dirty="0">
                <a:latin typeface="Courier New" pitchFamily="49" charset="0"/>
              </a:rPr>
              <a:t>:  </a:t>
            </a:r>
            <a:r>
              <a:rPr lang="en-US" sz="1400" dirty="0">
                <a:solidFill>
                  <a:srgbClr val="000000"/>
                </a:solidFill>
              </a:rPr>
              <a:t>ignored (Default)</a:t>
            </a:r>
            <a:endParaRPr lang="en-US" sz="1400" b="1" dirty="0">
              <a:solidFill>
                <a:srgbClr val="27B206"/>
              </a:solidFill>
            </a:endParaRPr>
          </a:p>
        </p:txBody>
      </p:sp>
      <p:sp>
        <p:nvSpPr>
          <p:cNvPr id="32776" name="Rectangle 7"/>
          <p:cNvSpPr>
            <a:spLocks noChangeArrowheads="1"/>
          </p:cNvSpPr>
          <p:nvPr/>
        </p:nvSpPr>
        <p:spPr bwMode="auto">
          <a:xfrm>
            <a:off x="762000" y="980728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Analog vs. Biased - 1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775575" cy="3659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Analog Monte Carlo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samples from</a:t>
            </a:r>
            <a:r>
              <a:rPr lang="en-US" sz="1800">
                <a:solidFill>
                  <a:srgbClr val="0066FF"/>
                </a:solidFill>
              </a:rPr>
              <a:t> actual phase space distributions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predicts average quantities and </a:t>
            </a:r>
            <a:r>
              <a:rPr lang="en-US" sz="1800">
                <a:solidFill>
                  <a:srgbClr val="0066FF"/>
                </a:solidFill>
              </a:rPr>
              <a:t>all statistical moments</a:t>
            </a:r>
            <a:r>
              <a:rPr lang="en-US" sz="1800">
                <a:solidFill>
                  <a:srgbClr val="000000"/>
                </a:solidFill>
              </a:rPr>
              <a:t> of any order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preserves </a:t>
            </a:r>
            <a:r>
              <a:rPr lang="en-US" sz="1800">
                <a:solidFill>
                  <a:srgbClr val="0066FF"/>
                </a:solidFill>
              </a:rPr>
              <a:t>correlations</a:t>
            </a:r>
            <a:r>
              <a:rPr lang="en-US" sz="1800">
                <a:solidFill>
                  <a:srgbClr val="000000"/>
                </a:solidFill>
              </a:rPr>
              <a:t> and reproduces </a:t>
            </a:r>
            <a:r>
              <a:rPr lang="en-US" sz="1800">
                <a:solidFill>
                  <a:srgbClr val="0066FF"/>
                </a:solidFill>
              </a:rPr>
              <a:t>fluctuations</a:t>
            </a:r>
            <a:r>
              <a:rPr lang="en-US" sz="1800">
                <a:solidFill>
                  <a:srgbClr val="000000"/>
                </a:solidFill>
              </a:rPr>
              <a:t> (provided the  </a:t>
            </a:r>
          </a:p>
          <a:p>
            <a:r>
              <a:rPr lang="en-US" sz="1800">
                <a:solidFill>
                  <a:srgbClr val="000000"/>
                </a:solidFill>
              </a:rPr>
              <a:t>  physics is correct…)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is </a:t>
            </a:r>
            <a:r>
              <a:rPr lang="en-US" sz="1800" i="1">
                <a:solidFill>
                  <a:srgbClr val="000000"/>
                </a:solidFill>
              </a:rPr>
              <a:t>(almost)</a:t>
            </a:r>
            <a:r>
              <a:rPr lang="en-US" sz="1800">
                <a:solidFill>
                  <a:srgbClr val="000000"/>
                </a:solidFill>
              </a:rPr>
              <a:t> safe and can </a:t>
            </a:r>
            <a:r>
              <a:rPr lang="en-US" sz="1800" i="1">
                <a:solidFill>
                  <a:srgbClr val="000000"/>
                </a:solidFill>
              </a:rPr>
              <a:t>(sometimes)</a:t>
            </a:r>
            <a:r>
              <a:rPr lang="en-US" sz="1800">
                <a:solidFill>
                  <a:srgbClr val="000000"/>
                </a:solidFill>
              </a:rPr>
              <a:t> be used as “black box” </a:t>
            </a:r>
          </a:p>
          <a:p>
            <a:r>
              <a:rPr lang="en-US" sz="1800">
                <a:solidFill>
                  <a:schemeClr val="accent2"/>
                </a:solidFill>
              </a:rPr>
              <a:t>   </a:t>
            </a:r>
          </a:p>
          <a:p>
            <a:pPr algn="ctr"/>
            <a:r>
              <a:rPr lang="en-US" sz="2400">
                <a:solidFill>
                  <a:srgbClr val="FF0000"/>
                </a:solidFill>
              </a:rPr>
              <a:t>BUT</a:t>
            </a:r>
          </a:p>
          <a:p>
            <a:endParaRPr lang="en-US" sz="24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is </a:t>
            </a:r>
            <a:r>
              <a:rPr lang="en-US" sz="1800">
                <a:solidFill>
                  <a:srgbClr val="0066FF"/>
                </a:solidFill>
              </a:rPr>
              <a:t>inefficient</a:t>
            </a:r>
            <a:r>
              <a:rPr lang="en-US" sz="1800">
                <a:solidFill>
                  <a:srgbClr val="000000"/>
                </a:solidFill>
              </a:rPr>
              <a:t> and converges very slowly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fails to predict important contributions due to </a:t>
            </a:r>
            <a:r>
              <a:rPr lang="en-US" sz="1800">
                <a:solidFill>
                  <a:srgbClr val="0066FF"/>
                </a:solidFill>
              </a:rPr>
              <a:t>rare events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Non-analog neutron absorption - 1</a:t>
            </a:r>
            <a:r>
              <a:rPr lang="en-US" sz="2000">
                <a:solidFill>
                  <a:schemeClr val="tx2"/>
                </a:solidFill>
              </a:rPr>
              <a:t>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LOW-BIAS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827088" y="1314450"/>
            <a:ext cx="7775575" cy="387798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9900"/>
              </a:buClr>
              <a:buSzPct val="20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Also called</a:t>
            </a:r>
            <a:r>
              <a:rPr lang="en-US" sz="1800" dirty="0">
                <a:solidFill>
                  <a:srgbClr val="0066FF"/>
                </a:solidFill>
              </a:rPr>
              <a:t> survival biasing</a:t>
            </a:r>
            <a:r>
              <a:rPr lang="en-US" sz="2000" dirty="0">
                <a:solidFill>
                  <a:srgbClr val="000000"/>
                </a:solidFill>
              </a:rPr>
              <a:t>   </a:t>
            </a:r>
          </a:p>
          <a:p>
            <a:pPr>
              <a:buClr>
                <a:srgbClr val="009900"/>
              </a:buClr>
              <a:buSzPct val="200000"/>
              <a:buFontTx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buClr>
                <a:srgbClr val="009900"/>
              </a:buClr>
              <a:buSzPct val="20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It is implemented in most low-energy neutron transport codes, were </a:t>
            </a:r>
          </a:p>
          <a:p>
            <a:pPr>
              <a:buClr>
                <a:srgbClr val="009900"/>
              </a:buClr>
              <a:buSzPct val="200000"/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   </a:t>
            </a:r>
            <a:r>
              <a:rPr lang="en-US" sz="1800" dirty="0">
                <a:solidFill>
                  <a:srgbClr val="000000"/>
                </a:solidFill>
              </a:rPr>
              <a:t>the user must choose between two options:</a:t>
            </a:r>
            <a:r>
              <a:rPr lang="en-US" sz="2000" dirty="0">
                <a:solidFill>
                  <a:srgbClr val="000000"/>
                </a:solidFill>
              </a:rPr>
              <a:t>  </a:t>
            </a:r>
          </a:p>
          <a:p>
            <a:pPr>
              <a:buClr>
                <a:srgbClr val="009900"/>
              </a:buClr>
              <a:buSzPct val="200000"/>
            </a:pPr>
            <a:endParaRPr lang="en-US" sz="1800" dirty="0">
              <a:solidFill>
                <a:srgbClr val="000000"/>
              </a:solidFill>
            </a:endParaRP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sz="1800" dirty="0">
                <a:solidFill>
                  <a:srgbClr val="000000"/>
                </a:solidFill>
              </a:rPr>
              <a:t> at each neutron collision either analog scattering or absorption </a:t>
            </a:r>
          </a:p>
          <a:p>
            <a:pPr lvl="1">
              <a:buClr>
                <a:srgbClr val="FF0000"/>
              </a:buClr>
              <a:buSzPct val="100000"/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  according </a:t>
            </a:r>
            <a:r>
              <a:rPr lang="en-US" sz="1800" dirty="0">
                <a:solidFill>
                  <a:srgbClr val="000000"/>
                </a:solidFill>
              </a:rPr>
              <a:t>to the </a:t>
            </a:r>
            <a:r>
              <a:rPr lang="en-US" sz="1800" dirty="0"/>
              <a:t>actual physical probability</a:t>
            </a:r>
            <a:r>
              <a:rPr lang="en-US" sz="1800" i="1" dirty="0"/>
              <a:t> 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s</a:t>
            </a:r>
            <a:r>
              <a:rPr lang="en-US" sz="1800" i="1" dirty="0">
                <a:solidFill>
                  <a:srgbClr val="FF0000"/>
                </a:solidFill>
              </a:rPr>
              <a:t>/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T</a:t>
            </a:r>
            <a:r>
              <a:rPr lang="en-US" i="1" baseline="-25000" dirty="0">
                <a:solidFill>
                  <a:srgbClr val="FF0000"/>
                </a:solidFill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  </a:t>
            </a:r>
            <a:r>
              <a:rPr lang="en-US" sz="1800" dirty="0">
                <a:solidFill>
                  <a:srgbClr val="000000"/>
                </a:solidFill>
              </a:rPr>
              <a:t>and </a:t>
            </a:r>
            <a:r>
              <a:rPr lang="en-US" sz="1800" dirty="0" smtClean="0">
                <a:solidFill>
                  <a:srgbClr val="000000"/>
                </a:solidFill>
              </a:rPr>
              <a:t>             </a:t>
            </a:r>
          </a:p>
          <a:p>
            <a:pPr lvl="1">
              <a:buClr>
                <a:srgbClr val="FF0000"/>
              </a:buClr>
              <a:buSzPct val="100000"/>
            </a:pPr>
            <a:r>
              <a:rPr lang="en-US" sz="1800" i="1" dirty="0" smtClean="0">
                <a:solidFill>
                  <a:srgbClr val="000000"/>
                </a:solidFill>
              </a:rPr>
              <a:t>   </a:t>
            </a:r>
            <a:r>
              <a:rPr lang="en-US" sz="1800" i="1" dirty="0" smtClean="0">
                <a:solidFill>
                  <a:srgbClr val="FF0000"/>
                </a:solidFill>
              </a:rPr>
              <a:t>(</a:t>
            </a:r>
            <a:r>
              <a:rPr lang="en-US" sz="1800" i="1" dirty="0">
                <a:solidFill>
                  <a:srgbClr val="FF0000"/>
                </a:solidFill>
              </a:rPr>
              <a:t>1- 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s</a:t>
            </a:r>
            <a:r>
              <a:rPr lang="en-US" sz="1800" i="1" dirty="0">
                <a:solidFill>
                  <a:srgbClr val="FF0000"/>
                </a:solidFill>
              </a:rPr>
              <a:t>/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T</a:t>
            </a:r>
            <a:r>
              <a:rPr lang="en-US" sz="1800" i="1" dirty="0">
                <a:solidFill>
                  <a:srgbClr val="FF0000"/>
                </a:solidFill>
              </a:rPr>
              <a:t>)</a:t>
            </a:r>
            <a:r>
              <a:rPr lang="en-US" sz="1800" dirty="0">
                <a:solidFill>
                  <a:srgbClr val="000000"/>
                </a:solidFill>
              </a:rPr>
              <a:t>, </a:t>
            </a:r>
            <a:r>
              <a:rPr lang="en-US" sz="1800" dirty="0" smtClean="0">
                <a:solidFill>
                  <a:srgbClr val="000000"/>
                </a:solidFill>
              </a:rPr>
              <a:t> respectively</a:t>
            </a:r>
            <a:endParaRPr lang="en-US" sz="1800" dirty="0">
              <a:solidFill>
                <a:srgbClr val="000000"/>
              </a:solidFill>
            </a:endParaRP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§"/>
            </a:pPr>
            <a:r>
              <a:rPr lang="en-US" sz="1800" i="1" dirty="0">
                <a:solidFill>
                  <a:srgbClr val="000000"/>
                </a:solidFill>
              </a:rPr>
              <a:t> </a:t>
            </a:r>
            <a:r>
              <a:rPr lang="en-US" sz="1800" dirty="0"/>
              <a:t>systematic survival</a:t>
            </a:r>
            <a:r>
              <a:rPr lang="en-US" sz="1800" dirty="0">
                <a:solidFill>
                  <a:srgbClr val="000000"/>
                </a:solidFill>
              </a:rPr>
              <a:t> with a weight reduced by a factor</a:t>
            </a:r>
            <a:r>
              <a:rPr lang="en-US" sz="1800" i="1" dirty="0">
                <a:solidFill>
                  <a:srgbClr val="000000"/>
                </a:solidFill>
              </a:rPr>
              <a:t> 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s</a:t>
            </a:r>
            <a:r>
              <a:rPr lang="en-US" sz="1800" i="1" dirty="0">
                <a:solidFill>
                  <a:srgbClr val="FF0000"/>
                </a:solidFill>
              </a:rPr>
              <a:t>/</a:t>
            </a:r>
            <a:r>
              <a:rPr lang="en-US" sz="1800" i="1" dirty="0" err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 dirty="0" err="1">
                <a:solidFill>
                  <a:srgbClr val="FF0000"/>
                </a:solidFill>
              </a:rPr>
              <a:t>T</a:t>
            </a:r>
            <a:endParaRPr lang="en-US" sz="1800" i="1" baseline="-25000" dirty="0">
              <a:solidFill>
                <a:srgbClr val="FF0000"/>
              </a:solidFill>
            </a:endParaRPr>
          </a:p>
          <a:p>
            <a:pPr lvl="1">
              <a:buClr>
                <a:srgbClr val="FF0000"/>
              </a:buClr>
              <a:buSzPct val="150000"/>
              <a:buFont typeface="Wingdings" pitchFamily="2" charset="2"/>
              <a:buChar char="§"/>
            </a:pPr>
            <a:endParaRPr lang="en-US" sz="1800" i="1" baseline="-25000" dirty="0">
              <a:solidFill>
                <a:srgbClr val="FF0000"/>
              </a:solidFill>
            </a:endParaRPr>
          </a:p>
          <a:p>
            <a:pPr lvl="1">
              <a:buClr>
                <a:srgbClr val="009900"/>
              </a:buClr>
              <a:buSzPct val="200000"/>
            </a:pPr>
            <a:endParaRPr lang="en-US" sz="1800" i="1" baseline="-25000" dirty="0">
              <a:solidFill>
                <a:srgbClr val="FF0000"/>
              </a:solidFill>
            </a:endParaRPr>
          </a:p>
          <a:p>
            <a:pPr>
              <a:buClr>
                <a:srgbClr val="009900"/>
              </a:buClr>
              <a:buSzPct val="20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In FLUKA there </a:t>
            </a:r>
            <a:r>
              <a:rPr lang="en-US" sz="1800" dirty="0" smtClean="0">
                <a:solidFill>
                  <a:srgbClr val="000000"/>
                </a:solidFill>
              </a:rPr>
              <a:t>is also a different alternative: </a:t>
            </a:r>
            <a:r>
              <a:rPr lang="en-US" sz="1800" dirty="0">
                <a:solidFill>
                  <a:srgbClr val="000000"/>
                </a:solidFill>
              </a:rPr>
              <a:t>the user can force   </a:t>
            </a:r>
          </a:p>
          <a:p>
            <a:pPr>
              <a:buClr>
                <a:srgbClr val="009900"/>
              </a:buClr>
              <a:buSzPct val="200000"/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dirty="0" smtClean="0">
                <a:solidFill>
                  <a:srgbClr val="000000"/>
                </a:solidFill>
              </a:rPr>
              <a:t>  the </a:t>
            </a:r>
            <a:r>
              <a:rPr lang="en-US" sz="1800" dirty="0">
                <a:solidFill>
                  <a:srgbClr val="000000"/>
                </a:solidFill>
              </a:rPr>
              <a:t>neutron absorption probability to take </a:t>
            </a:r>
            <a:r>
              <a:rPr lang="en-US" sz="1800" dirty="0"/>
              <a:t>an arbitrary value</a:t>
            </a:r>
            <a:r>
              <a:rPr lang="en-US" sz="1800" dirty="0">
                <a:solidFill>
                  <a:srgbClr val="000000"/>
                </a:solidFill>
              </a:rPr>
              <a:t>,   </a:t>
            </a:r>
          </a:p>
          <a:p>
            <a:pPr>
              <a:buClr>
                <a:srgbClr val="009900"/>
              </a:buClr>
              <a:buSzPct val="200000"/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dirty="0" smtClean="0">
                <a:solidFill>
                  <a:srgbClr val="000000"/>
                </a:solidFill>
              </a:rPr>
              <a:t>  pre-assigned </a:t>
            </a:r>
            <a:r>
              <a:rPr lang="en-US" sz="1800" dirty="0">
                <a:solidFill>
                  <a:srgbClr val="000000"/>
                </a:solidFill>
              </a:rPr>
              <a:t>on a region-by-region basis and as a function of energy.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Non-analog neutron absorption - 2</a:t>
            </a:r>
            <a:r>
              <a:rPr lang="en-US" sz="2000">
                <a:solidFill>
                  <a:schemeClr val="tx2"/>
                </a:solidFill>
              </a:rPr>
              <a:t>     </a:t>
            </a:r>
            <a:r>
              <a:rPr lang="en-US">
                <a:solidFill>
                  <a:schemeClr val="tx2"/>
                </a:solidFill>
              </a:rPr>
              <a:t>Input card:  </a:t>
            </a:r>
            <a:r>
              <a:rPr lang="en-US" b="1">
                <a:solidFill>
                  <a:srgbClr val="FF0000"/>
                </a:solidFill>
              </a:rPr>
              <a:t>LOW-BIAS</a:t>
            </a:r>
            <a:endParaRPr lang="en-US" b="1" i="1">
              <a:solidFill>
                <a:srgbClr val="FF0000"/>
              </a:solidFill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827088" y="1314450"/>
            <a:ext cx="7775575" cy="36623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 When and how to use it ?</a:t>
            </a:r>
          </a:p>
          <a:p>
            <a:endParaRPr lang="en-US" sz="180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A small survival probability is often assigned to thermal neutrons to </a:t>
            </a:r>
          </a:p>
          <a:p>
            <a:r>
              <a:rPr lang="en-US" sz="1800">
                <a:solidFill>
                  <a:srgbClr val="000000"/>
                </a:solidFill>
              </a:rPr>
              <a:t>  </a:t>
            </a:r>
            <a:r>
              <a:rPr lang="en-US" sz="1800">
                <a:solidFill>
                  <a:srgbClr val="0066FF"/>
                </a:solidFill>
              </a:rPr>
              <a:t>limit the number of scatterings</a:t>
            </a:r>
            <a:r>
              <a:rPr lang="en-US" sz="1800">
                <a:solidFill>
                  <a:srgbClr val="000000"/>
                </a:solidFill>
              </a:rPr>
              <a:t> in non-absorbing media.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It is also very useful in material with unusual scattering properties </a:t>
            </a:r>
          </a:p>
          <a:p>
            <a:r>
              <a:rPr lang="en-US" sz="1800">
                <a:solidFill>
                  <a:srgbClr val="000000"/>
                </a:solidFill>
              </a:rPr>
              <a:t>  (</a:t>
            </a:r>
            <a:r>
              <a:rPr lang="en-US" sz="1800" i="1">
                <a:solidFill>
                  <a:srgbClr val="000000"/>
                </a:solidFill>
              </a:rPr>
              <a:t>e.g</a:t>
            </a:r>
            <a:r>
              <a:rPr lang="en-US" sz="1800">
                <a:solidFill>
                  <a:srgbClr val="000000"/>
                </a:solidFill>
              </a:rPr>
              <a:t>., iron)</a:t>
            </a:r>
          </a:p>
          <a:p>
            <a:endParaRPr lang="en-US" sz="18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Survival probabilities too small with respect to the physical one 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s</a:t>
            </a:r>
            <a:r>
              <a:rPr lang="en-US" sz="1800" i="1">
                <a:solidFill>
                  <a:srgbClr val="FF0000"/>
                </a:solidFill>
              </a:rPr>
              <a:t>/</a:t>
            </a:r>
            <a:r>
              <a:rPr lang="en-US" sz="1800" i="1">
                <a:solidFill>
                  <a:srgbClr val="FF0000"/>
                </a:solidFill>
                <a:latin typeface="Symbol" pitchFamily="18" charset="2"/>
              </a:rPr>
              <a:t>s</a:t>
            </a:r>
            <a:r>
              <a:rPr lang="en-US" sz="1800" i="1" baseline="-25000">
                <a:solidFill>
                  <a:srgbClr val="FF0000"/>
                </a:solidFill>
              </a:rPr>
              <a:t>T</a:t>
            </a:r>
            <a:r>
              <a:rPr lang="en-US" i="1" baseline="-25000">
                <a:solidFill>
                  <a:srgbClr val="FF0000"/>
                </a:solidFill>
              </a:rPr>
              <a:t> </a:t>
            </a:r>
          </a:p>
          <a:p>
            <a:r>
              <a:rPr lang="en-US" sz="1800">
                <a:solidFill>
                  <a:srgbClr val="000000"/>
                </a:solidFill>
              </a:rPr>
              <a:t>   may introduce large weight fluctuations due to the very different   </a:t>
            </a:r>
          </a:p>
          <a:p>
            <a:r>
              <a:rPr lang="en-US" sz="1800">
                <a:solidFill>
                  <a:srgbClr val="000000"/>
                </a:solidFill>
              </a:rPr>
              <a:t>   number of collisions suffered by individual neutrons: in these cases     </a:t>
            </a:r>
          </a:p>
          <a:p>
            <a:r>
              <a:rPr lang="en-US" sz="1800">
                <a:solidFill>
                  <a:srgbClr val="000000"/>
                </a:solidFill>
              </a:rPr>
              <a:t>   a Weight Window should be applied. </a:t>
            </a:r>
            <a:r>
              <a:rPr lang="en-US" sz="1800" i="1">
                <a:solidFill>
                  <a:srgbClr val="FF0000"/>
                </a:solidFill>
              </a:rPr>
              <a:t>(Never set the absorption </a:t>
            </a:r>
          </a:p>
          <a:p>
            <a:r>
              <a:rPr lang="en-US" sz="1800" i="1">
                <a:solidFill>
                  <a:srgbClr val="FF0000"/>
                </a:solidFill>
              </a:rPr>
              <a:t>   probability</a:t>
            </a:r>
            <a:r>
              <a:rPr lang="en-US" i="1">
                <a:solidFill>
                  <a:srgbClr val="FF0000"/>
                </a:solidFill>
              </a:rPr>
              <a:t> </a:t>
            </a:r>
            <a:r>
              <a:rPr lang="en-US" sz="1800" i="1">
                <a:solidFill>
                  <a:srgbClr val="FF0000"/>
                </a:solidFill>
              </a:rPr>
              <a:t>larger</a:t>
            </a:r>
            <a:r>
              <a:rPr lang="en-US"/>
              <a:t> </a:t>
            </a:r>
            <a:r>
              <a:rPr lang="en-US" sz="1800" i="1">
                <a:solidFill>
                  <a:srgbClr val="FF0000"/>
                </a:solidFill>
              </a:rPr>
              <a:t>than a few times the physical one !!)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62000" y="110013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1200">
              <a:solidFill>
                <a:srgbClr val="0000FF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LOW-BIAS</a:t>
            </a:r>
            <a:r>
              <a:rPr lang="en-US" sz="1200" b="1">
                <a:latin typeface="Courier New" pitchFamily="49" charset="0"/>
              </a:rPr>
              <a:t>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60.0      47.0      0.95       5.0      19.0       0.0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</a:t>
            </a: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79512" y="1916113"/>
            <a:ext cx="834715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WHAT(1) &gt; 0.0 : group cut-off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0.0, i.e., no cut-off)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Neutrons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in energy groups with number &gt;= WHAT(1)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are not transported. </a:t>
            </a:r>
            <a:r>
              <a:rPr lang="en-US" sz="1400" dirty="0" smtClean="0">
                <a:solidFill>
                  <a:srgbClr val="CC0000"/>
                </a:solidFill>
                <a:latin typeface="Courier New" pitchFamily="49" charset="0"/>
              </a:rPr>
              <a:t>Don’t use it! Use PART-THR instead</a:t>
            </a:r>
            <a:endParaRPr lang="en-US" sz="1400" dirty="0">
              <a:solidFill>
                <a:srgbClr val="CC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WHAT(2) &gt; 0.0 : group limit for non-analogue absorption</a:t>
            </a:r>
            <a:r>
              <a:rPr lang="en-US" sz="1400" dirty="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(Default: depends on DEFAULTS setting)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     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Neutrons in energy groups &gt;= WHAT(2) undergo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non-analogue absorption. If WHAT(2)&gt; NMGP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(=260) </a:t>
            </a:r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     analogue absorption is applied to all groups.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WHAT(3) &gt; 0.0 : non-analogue survival probability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b="1" dirty="0" smtClean="0">
                <a:latin typeface="Courier New" pitchFamily="49" charset="0"/>
              </a:rPr>
              <a:t>1-(</a:t>
            </a:r>
            <a:r>
              <a:rPr lang="en-US" sz="1400" b="1" dirty="0" err="1">
                <a:latin typeface="Symbol" pitchFamily="18" charset="2"/>
              </a:rPr>
              <a:t>s</a:t>
            </a:r>
            <a:r>
              <a:rPr lang="en-US" sz="1400" b="1" baseline="-25000" dirty="0" err="1">
                <a:latin typeface="Courier New" pitchFamily="49" charset="0"/>
              </a:rPr>
              <a:t>abs</a:t>
            </a:r>
            <a:r>
              <a:rPr lang="en-US" sz="1400" b="1" dirty="0">
                <a:latin typeface="Courier New" pitchFamily="49" charset="0"/>
              </a:rPr>
              <a:t>/</a:t>
            </a:r>
            <a:r>
              <a:rPr lang="en-US" sz="1400" b="1" dirty="0" err="1">
                <a:latin typeface="Symbol" pitchFamily="18" charset="2"/>
              </a:rPr>
              <a:t>s</a:t>
            </a:r>
            <a:r>
              <a:rPr lang="en-US" sz="1400" b="1" baseline="-25000" dirty="0" err="1">
                <a:latin typeface="Courier New" pitchFamily="49" charset="0"/>
              </a:rPr>
              <a:t>tot</a:t>
            </a:r>
            <a:r>
              <a:rPr lang="en-US" sz="1400" b="1" dirty="0">
                <a:latin typeface="Courier New" pitchFamily="49" charset="0"/>
              </a:rPr>
              <a:t>)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(Default: depends on DEFAULTS setting)</a:t>
            </a: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WHAT(4) = lower bound of the region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2.0)</a:t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region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WHAT(4))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(Default = 1.)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Non-analog neutron absorption - 3</a:t>
            </a:r>
            <a:r>
              <a:rPr lang="en-US" sz="2000" dirty="0">
                <a:solidFill>
                  <a:schemeClr val="tx2"/>
                </a:solidFill>
              </a:rPr>
              <a:t>    </a:t>
            </a: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Input </a:t>
            </a:r>
            <a:r>
              <a:rPr lang="en-US" dirty="0">
                <a:solidFill>
                  <a:schemeClr val="tx2"/>
                </a:solidFill>
              </a:rPr>
              <a:t>card:  </a:t>
            </a:r>
            <a:r>
              <a:rPr lang="en-US" b="1" dirty="0">
                <a:solidFill>
                  <a:srgbClr val="FF0000"/>
                </a:solidFill>
              </a:rPr>
              <a:t>LOW-BIAS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1</a:t>
            </a:r>
            <a:r>
              <a:rPr lang="en-US" sz="2000" dirty="0">
                <a:solidFill>
                  <a:schemeClr val="tx2"/>
                </a:solidFill>
              </a:rPr>
              <a:t>              </a:t>
            </a:r>
            <a:r>
              <a:rPr lang="en-US" sz="2000" dirty="0" smtClean="0">
                <a:solidFill>
                  <a:schemeClr val="tx2"/>
                </a:solidFill>
              </a:rPr>
              <a:t>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775575" cy="3843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Decay lengths: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2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</a:t>
            </a:r>
            <a:r>
              <a:rPr lang="en-US" sz="1800" dirty="0">
                <a:solidFill>
                  <a:srgbClr val="0066FF"/>
                </a:solidFill>
              </a:rPr>
              <a:t>mean life/average decay length</a:t>
            </a:r>
            <a:r>
              <a:rPr lang="en-US" sz="1800" dirty="0">
                <a:solidFill>
                  <a:srgbClr val="000000"/>
                </a:solidFill>
              </a:rPr>
              <a:t> of unstable particles can be </a:t>
            </a:r>
          </a:p>
          <a:p>
            <a:pPr>
              <a:buClr>
                <a:srgbClr val="FF0000"/>
              </a:buClr>
              <a:buSzPct val="120000"/>
            </a:pPr>
            <a:r>
              <a:rPr lang="en-US" sz="1800" dirty="0">
                <a:solidFill>
                  <a:srgbClr val="000000"/>
                </a:solidFill>
              </a:rPr>
              <a:t>   artificially shortened.</a:t>
            </a:r>
          </a:p>
          <a:p>
            <a:pPr>
              <a:buClr>
                <a:srgbClr val="FF0000"/>
              </a:buClr>
              <a:buSzPct val="120000"/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2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It is also possible to </a:t>
            </a:r>
            <a:r>
              <a:rPr lang="en-US" sz="1800" dirty="0">
                <a:solidFill>
                  <a:srgbClr val="0066FF"/>
                </a:solidFill>
              </a:rPr>
              <a:t>increase the generation rate</a:t>
            </a:r>
            <a:r>
              <a:rPr lang="en-US" sz="1800" dirty="0">
                <a:solidFill>
                  <a:srgbClr val="000000"/>
                </a:solidFill>
              </a:rPr>
              <a:t> of decay products </a:t>
            </a:r>
          </a:p>
          <a:p>
            <a:pPr>
              <a:buClr>
                <a:srgbClr val="FF0000"/>
              </a:buClr>
              <a:buSzPct val="120000"/>
            </a:pPr>
            <a:r>
              <a:rPr lang="en-US" sz="1800" dirty="0">
                <a:solidFill>
                  <a:srgbClr val="000000"/>
                </a:solidFill>
              </a:rPr>
              <a:t>  without the parent particle actually disappearing.</a:t>
            </a:r>
          </a:p>
          <a:p>
            <a:pPr>
              <a:buClr>
                <a:srgbClr val="FF0000"/>
              </a:buClr>
              <a:buSzPct val="120000"/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2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Typically used to enhance statistics of </a:t>
            </a:r>
            <a:r>
              <a:rPr lang="en-US" sz="1800" dirty="0" err="1">
                <a:solidFill>
                  <a:srgbClr val="0066FF"/>
                </a:solidFill>
              </a:rPr>
              <a:t>muon</a:t>
            </a:r>
            <a:r>
              <a:rPr lang="en-US" sz="1800" dirty="0">
                <a:solidFill>
                  <a:srgbClr val="0066FF"/>
                </a:solidFill>
              </a:rPr>
              <a:t> or neutrino production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  <a:p>
            <a:pPr>
              <a:buClr>
                <a:srgbClr val="FF0000"/>
              </a:buClr>
              <a:buSzPct val="120000"/>
              <a:buFontTx/>
              <a:buChar char="•"/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2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kinematics of the decay can also be biased (decay angle).</a:t>
            </a:r>
            <a:endParaRPr lang="en-US" sz="1800" baseline="-25000" dirty="0">
              <a:solidFill>
                <a:srgbClr val="0066FF"/>
              </a:solidFill>
            </a:endParaRPr>
          </a:p>
          <a:p>
            <a:pPr>
              <a:buClr>
                <a:srgbClr val="FF0000"/>
              </a:buClr>
              <a:buSzPct val="120000"/>
              <a:buFontTx/>
              <a:buChar char="•"/>
            </a:pPr>
            <a:endParaRPr lang="en-US" sz="1800" baseline="-25000" dirty="0">
              <a:solidFill>
                <a:srgbClr val="0066FF"/>
              </a:solidFill>
            </a:endParaRPr>
          </a:p>
          <a:p>
            <a:pPr>
              <a:buClr>
                <a:srgbClr val="FF0000"/>
              </a:buClr>
              <a:buSzPct val="120000"/>
            </a:pPr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7893" name="Text Box 9"/>
          <p:cNvSpPr txBox="1">
            <a:spLocks noChangeArrowheads="1"/>
          </p:cNvSpPr>
          <p:nvPr/>
        </p:nvSpPr>
        <p:spPr bwMode="auto">
          <a:xfrm>
            <a:off x="539552" y="1893888"/>
            <a:ext cx="8387232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for SDUM = GDECAY: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WHAT(1) :  mean decay length (cm) of the particle in the laboratory </a:t>
            </a:r>
          </a:p>
          <a:p>
            <a:pPr eaLnBrk="0" hangingPunct="0"/>
            <a:r>
              <a:rPr lang="en-US" sz="1400" b="1" dirty="0">
                <a:latin typeface="Courier New" pitchFamily="49" charset="0"/>
              </a:rPr>
              <a:t>                frame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is set = |WHAT(1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if smaller than the physical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decay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length </a:t>
            </a:r>
            <a:endParaRPr lang="en-US" sz="1400" dirty="0" smtClean="0">
              <a:solidFill>
                <a:srgbClr val="000000"/>
              </a:solidFill>
              <a:latin typeface="+mn-lt"/>
            </a:endParaRP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    (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otherwise it is left unchanged). 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&lt; 0.0 : </a:t>
            </a:r>
            <a:r>
              <a:rPr lang="en-US" sz="1400" dirty="0">
                <a:solidFill>
                  <a:srgbClr val="000000"/>
                </a:solidFill>
              </a:rPr>
              <a:t>At the decay point </a:t>
            </a:r>
            <a:r>
              <a:rPr lang="en-US" sz="1400" b="1" dirty="0">
                <a:solidFill>
                  <a:srgbClr val="000000"/>
                </a:solidFill>
              </a:rPr>
              <a:t>Russian Roulette (</a:t>
            </a:r>
            <a:r>
              <a:rPr lang="en-US" sz="1400" b="1" dirty="0" smtClean="0">
                <a:solidFill>
                  <a:srgbClr val="000000"/>
                </a:solidFill>
              </a:rPr>
              <a:t>i.e. random </a:t>
            </a:r>
            <a:r>
              <a:rPr lang="en-US" sz="1400" b="1" dirty="0">
                <a:solidFill>
                  <a:srgbClr val="000000"/>
                </a:solidFill>
              </a:rPr>
              <a:t>choice</a:t>
            </a:r>
            <a:r>
              <a:rPr lang="en-US" sz="1400" b="1" dirty="0" smtClean="0">
                <a:solidFill>
                  <a:srgbClr val="000000"/>
                </a:solidFill>
              </a:rPr>
              <a:t>)</a:t>
            </a:r>
          </a:p>
          <a:p>
            <a:pPr eaLnBrk="0" hangingPunct="0"/>
            <a:r>
              <a:rPr lang="en-US" sz="1400" b="1" dirty="0" smtClean="0">
                <a:solidFill>
                  <a:srgbClr val="000000"/>
                </a:solidFill>
              </a:rPr>
              <a:t>                                  </a:t>
            </a:r>
            <a:r>
              <a:rPr lang="en-US" sz="1400" b="1" dirty="0">
                <a:solidFill>
                  <a:srgbClr val="000000"/>
                </a:solidFill>
              </a:rPr>
              <a:t>decides whether the particle </a:t>
            </a:r>
            <a:r>
              <a:rPr lang="en-US" sz="1400" b="1" dirty="0" smtClean="0">
                <a:solidFill>
                  <a:srgbClr val="000000"/>
                </a:solidFill>
              </a:rPr>
              <a:t>actually </a:t>
            </a:r>
            <a:r>
              <a:rPr lang="en-US" sz="1400" b="1" dirty="0">
                <a:solidFill>
                  <a:srgbClr val="000000"/>
                </a:solidFill>
              </a:rPr>
              <a:t>will survive or not</a:t>
            </a:r>
            <a:r>
              <a:rPr lang="en-US" sz="1400" dirty="0">
                <a:solidFill>
                  <a:srgbClr val="000000"/>
                </a:solidFill>
              </a:rPr>
              <a:t> </a:t>
            </a:r>
            <a:endParaRPr lang="en-US" sz="1400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                                                  after </a:t>
            </a:r>
            <a:r>
              <a:rPr lang="en-US" sz="1400" dirty="0">
                <a:solidFill>
                  <a:srgbClr val="000000"/>
                </a:solidFill>
              </a:rPr>
              <a:t>creation of </a:t>
            </a:r>
            <a:r>
              <a:rPr lang="en-US" sz="1400" dirty="0" smtClean="0">
                <a:solidFill>
                  <a:srgbClr val="000000"/>
                </a:solidFill>
              </a:rPr>
              <a:t>the </a:t>
            </a:r>
            <a:r>
              <a:rPr lang="en-US" sz="1400" dirty="0">
                <a:solidFill>
                  <a:srgbClr val="000000"/>
                </a:solidFill>
              </a:rPr>
              <a:t>decay products. The latter are created in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</a:rPr>
              <a:t>                        </a:t>
            </a:r>
            <a:r>
              <a:rPr lang="en-US" sz="1400" dirty="0" smtClean="0">
                <a:solidFill>
                  <a:srgbClr val="000000"/>
                </a:solidFill>
              </a:rPr>
              <a:t>                          </a:t>
            </a:r>
            <a:r>
              <a:rPr lang="en-US" sz="1400" dirty="0">
                <a:solidFill>
                  <a:srgbClr val="000000"/>
                </a:solidFill>
              </a:rPr>
              <a:t>any case and their weight adjusted taking into </a:t>
            </a:r>
            <a:r>
              <a:rPr lang="en-US" sz="1400" dirty="0" smtClean="0">
                <a:solidFill>
                  <a:srgbClr val="000000"/>
                </a:solidFill>
              </a:rPr>
              <a:t>account </a:t>
            </a:r>
            <a:r>
              <a:rPr lang="en-US" sz="1400" dirty="0">
                <a:solidFill>
                  <a:srgbClr val="000000"/>
                </a:solidFill>
              </a:rPr>
              <a:t>the ratio </a:t>
            </a:r>
            <a:endParaRPr lang="en-US" sz="1400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                                                  between </a:t>
            </a:r>
            <a:r>
              <a:rPr lang="en-US" sz="1400" dirty="0">
                <a:solidFill>
                  <a:srgbClr val="000000"/>
                </a:solidFill>
              </a:rPr>
              <a:t>biased and physical </a:t>
            </a:r>
            <a:r>
              <a:rPr lang="en-US" sz="1400" dirty="0" smtClean="0">
                <a:solidFill>
                  <a:srgbClr val="000000"/>
                </a:solidFill>
              </a:rPr>
              <a:t> survival </a:t>
            </a:r>
            <a:r>
              <a:rPr lang="en-US" sz="1400" dirty="0">
                <a:solidFill>
                  <a:srgbClr val="000000"/>
                </a:solidFill>
              </a:rPr>
              <a:t>probability.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solidFill>
                  <a:srgbClr val="000000"/>
                </a:solidFill>
              </a:rPr>
              <a:t>           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&gt; 0.0 : </a:t>
            </a:r>
            <a:r>
              <a:rPr lang="en-US" sz="1400" dirty="0">
                <a:solidFill>
                  <a:srgbClr val="000000"/>
                </a:solidFill>
              </a:rPr>
              <a:t>Let </a:t>
            </a:r>
            <a:r>
              <a:rPr lang="en-US" sz="1400" dirty="0" err="1">
                <a:solidFill>
                  <a:srgbClr val="000000"/>
                </a:solidFill>
              </a:rPr>
              <a:t>P</a:t>
            </a:r>
            <a:r>
              <a:rPr lang="en-US" sz="1400" baseline="-25000" dirty="0" err="1">
                <a:solidFill>
                  <a:srgbClr val="000000"/>
                </a:solidFill>
              </a:rPr>
              <a:t>u</a:t>
            </a:r>
            <a:r>
              <a:rPr lang="en-US" sz="1400" dirty="0">
                <a:solidFill>
                  <a:srgbClr val="000000"/>
                </a:solidFill>
              </a:rPr>
              <a:t> = unbiased probability and </a:t>
            </a:r>
            <a:r>
              <a:rPr lang="en-US" sz="1400" dirty="0" err="1">
                <a:solidFill>
                  <a:srgbClr val="000000"/>
                </a:solidFill>
              </a:rPr>
              <a:t>P</a:t>
            </a:r>
            <a:r>
              <a:rPr lang="en-US" sz="1400" baseline="-25000" dirty="0" err="1">
                <a:solidFill>
                  <a:srgbClr val="000000"/>
                </a:solidFill>
              </a:rPr>
              <a:t>b</a:t>
            </a:r>
            <a:r>
              <a:rPr lang="en-US" sz="1400" dirty="0">
                <a:solidFill>
                  <a:srgbClr val="000000"/>
                </a:solidFill>
              </a:rPr>
              <a:t> = biased </a:t>
            </a:r>
            <a:r>
              <a:rPr lang="en-US" sz="1400" dirty="0" smtClean="0">
                <a:solidFill>
                  <a:srgbClr val="000000"/>
                </a:solidFill>
              </a:rPr>
              <a:t>probability</a:t>
            </a:r>
            <a:r>
              <a:rPr lang="en-US" sz="1400" dirty="0">
                <a:solidFill>
                  <a:srgbClr val="000000"/>
                </a:solidFill>
              </a:rPr>
              <a:t>: at </a:t>
            </a:r>
            <a:r>
              <a:rPr lang="en-US" sz="1400" dirty="0" smtClean="0">
                <a:solidFill>
                  <a:srgbClr val="000000"/>
                </a:solidFill>
              </a:rPr>
              <a:t>the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                                                   </a:t>
            </a:r>
            <a:r>
              <a:rPr lang="en-US" sz="1400" dirty="0">
                <a:solidFill>
                  <a:srgbClr val="000000"/>
                </a:solidFill>
              </a:rPr>
              <a:t>decay point </a:t>
            </a:r>
            <a:r>
              <a:rPr lang="en-US" sz="1400" b="1" dirty="0">
                <a:solidFill>
                  <a:srgbClr val="000000"/>
                </a:solidFill>
              </a:rPr>
              <a:t>the particle </a:t>
            </a:r>
            <a:r>
              <a:rPr lang="en-US" sz="1400" b="1" dirty="0" smtClean="0">
                <a:solidFill>
                  <a:srgbClr val="000000"/>
                </a:solidFill>
              </a:rPr>
              <a:t>always </a:t>
            </a:r>
            <a:r>
              <a:rPr lang="en-US" sz="1400" b="1" dirty="0">
                <a:solidFill>
                  <a:srgbClr val="000000"/>
                </a:solidFill>
              </a:rPr>
              <a:t>survives with a reduced 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1400" b="1" dirty="0" smtClean="0">
                <a:solidFill>
                  <a:srgbClr val="000000"/>
                </a:solidFill>
              </a:rPr>
              <a:t>                                  weight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b="1" dirty="0">
                <a:solidFill>
                  <a:srgbClr val="000000"/>
                </a:solidFill>
              </a:rPr>
              <a:t>W=(</a:t>
            </a:r>
            <a:r>
              <a:rPr lang="en-US" sz="1400" b="1" dirty="0" smtClean="0">
                <a:solidFill>
                  <a:srgbClr val="000000"/>
                </a:solidFill>
              </a:rPr>
              <a:t>1-P</a:t>
            </a:r>
            <a:r>
              <a:rPr lang="en-US" sz="1400" b="1" baseline="-25000" dirty="0" smtClean="0">
                <a:solidFill>
                  <a:srgbClr val="000000"/>
                </a:solidFill>
              </a:rPr>
              <a:t>u</a:t>
            </a:r>
            <a:r>
              <a:rPr lang="en-US" sz="1400" b="1" dirty="0" smtClean="0">
                <a:solidFill>
                  <a:srgbClr val="000000"/>
                </a:solidFill>
              </a:rPr>
              <a:t>/</a:t>
            </a:r>
            <a:r>
              <a:rPr lang="en-US" sz="1400" b="1" dirty="0" err="1" smtClean="0">
                <a:solidFill>
                  <a:srgbClr val="000000"/>
                </a:solidFill>
              </a:rPr>
              <a:t>P</a:t>
            </a:r>
            <a:r>
              <a:rPr lang="en-US" sz="1400" b="1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400" b="1" dirty="0" smtClean="0">
                <a:solidFill>
                  <a:srgbClr val="000000"/>
                </a:solidFill>
              </a:rPr>
              <a:t>). </a:t>
            </a:r>
            <a:r>
              <a:rPr lang="en-US" sz="1400" dirty="0" smtClean="0">
                <a:solidFill>
                  <a:srgbClr val="000000"/>
                </a:solidFill>
              </a:rPr>
              <a:t>Its </a:t>
            </a:r>
            <a:r>
              <a:rPr lang="en-US" sz="1400" dirty="0">
                <a:solidFill>
                  <a:srgbClr val="000000"/>
                </a:solidFill>
              </a:rPr>
              <a:t>daughters are given a weight </a:t>
            </a:r>
            <a:r>
              <a:rPr lang="en-US" sz="1400" b="1" dirty="0" smtClean="0">
                <a:solidFill>
                  <a:srgbClr val="000000"/>
                </a:solidFill>
              </a:rPr>
              <a:t>W=</a:t>
            </a:r>
            <a:r>
              <a:rPr lang="en-US" sz="1400" b="1" dirty="0" err="1" smtClean="0">
                <a:solidFill>
                  <a:srgbClr val="000000"/>
                </a:solidFill>
              </a:rPr>
              <a:t>P</a:t>
            </a:r>
            <a:r>
              <a:rPr lang="en-US" sz="1400" b="1" baseline="-25000" dirty="0" err="1" smtClean="0">
                <a:solidFill>
                  <a:srgbClr val="000000"/>
                </a:solidFill>
              </a:rPr>
              <a:t>u</a:t>
            </a:r>
            <a:r>
              <a:rPr lang="en-US" sz="1400" b="1" dirty="0" smtClean="0">
                <a:solidFill>
                  <a:srgbClr val="000000"/>
                </a:solidFill>
              </a:rPr>
              <a:t>/</a:t>
            </a:r>
            <a:r>
              <a:rPr lang="en-US" sz="1400" b="1" dirty="0" err="1" smtClean="0">
                <a:solidFill>
                  <a:srgbClr val="000000"/>
                </a:solidFill>
              </a:rPr>
              <a:t>P</a:t>
            </a:r>
            <a:r>
              <a:rPr lang="en-US" sz="1400" b="1" baseline="-25000" dirty="0" err="1" smtClean="0">
                <a:solidFill>
                  <a:srgbClr val="000000"/>
                </a:solidFill>
              </a:rPr>
              <a:t>b</a:t>
            </a:r>
            <a:endParaRPr lang="en-US" sz="1400" b="1" dirty="0" smtClean="0">
              <a:solidFill>
                <a:srgbClr val="000000"/>
              </a:solidFill>
            </a:endParaRP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</a:rPr>
              <a:t>                                                  (as </a:t>
            </a:r>
            <a:r>
              <a:rPr lang="en-US" sz="1400" dirty="0">
                <a:solidFill>
                  <a:srgbClr val="000000"/>
                </a:solidFill>
              </a:rPr>
              <a:t>in case WHAT(1) &lt; 0.0).</a:t>
            </a:r>
            <a:br>
              <a:rPr lang="en-US" sz="1400" dirty="0">
                <a:solidFill>
                  <a:srgbClr val="000000"/>
                </a:solidFill>
              </a:rPr>
            </a:b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37894" name="Rectangle 10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7895" name="Rectangle 11"/>
          <p:cNvSpPr>
            <a:spLocks noChangeArrowheads="1"/>
          </p:cNvSpPr>
          <p:nvPr/>
        </p:nvSpPr>
        <p:spPr bwMode="auto">
          <a:xfrm>
            <a:off x="762000" y="110013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-3.E+3        1.        1.       13.       16.        0.GDECAY</a:t>
            </a: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7896" name="Rectangle 1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2</a:t>
            </a:r>
            <a:r>
              <a:rPr lang="en-US" sz="2000" dirty="0">
                <a:solidFill>
                  <a:schemeClr val="tx2"/>
                </a:solidFill>
              </a:rPr>
              <a:t>          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652724" y="1844824"/>
            <a:ext cx="8239756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for SDUM = blank:</a:t>
            </a:r>
            <a:br>
              <a:rPr lang="en-US" sz="1400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  </a:t>
            </a:r>
          </a:p>
          <a:p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</a:rPr>
              <a:t>WHAT(1) : the mean life of the particle in its rest frame is reduced </a:t>
            </a:r>
          </a:p>
          <a:p>
            <a:r>
              <a:rPr lang="en-US" sz="1400" b="1" dirty="0">
                <a:latin typeface="Courier New" pitchFamily="49" charset="0"/>
              </a:rPr>
              <a:t>              by a factor |WHAT(1)| 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(must be &lt;= 1.0)</a:t>
            </a:r>
            <a:r>
              <a:rPr lang="en-US" sz="1400" b="1" dirty="0">
                <a:latin typeface="+mj-lt"/>
              </a:rPr>
              <a:t> </a:t>
            </a:r>
          </a:p>
          <a:p>
            <a:endParaRPr lang="en-US" sz="1400" b="1" dirty="0"/>
          </a:p>
          <a:p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&lt; 0.0 :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(as for SDUM=GDECAY)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Russian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Roulette </a:t>
            </a:r>
          </a:p>
          <a:p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&gt; 0.0 : </a:t>
            </a:r>
            <a:r>
              <a:rPr lang="en-US" sz="1400" i="1" dirty="0">
                <a:solidFill>
                  <a:srgbClr val="000000"/>
                </a:solidFill>
              </a:rPr>
              <a:t>(as for </a:t>
            </a:r>
            <a:r>
              <a:rPr lang="en-US" sz="1400" i="1" dirty="0" smtClean="0">
                <a:solidFill>
                  <a:srgbClr val="000000"/>
                </a:solidFill>
              </a:rPr>
              <a:t>SDUM=GDECAY</a:t>
            </a:r>
            <a:r>
              <a:rPr lang="en-US" sz="1400" i="1" dirty="0">
                <a:solidFill>
                  <a:srgbClr val="000000"/>
                </a:solidFill>
              </a:rPr>
              <a:t>) </a:t>
            </a:r>
            <a:r>
              <a:rPr lang="en-US" sz="1400" i="1" dirty="0" smtClean="0">
                <a:solidFill>
                  <a:srgbClr val="000000"/>
                </a:solidFill>
              </a:rPr>
              <a:t> </a:t>
            </a:r>
            <a:r>
              <a:rPr lang="en-US" sz="1400" b="1" dirty="0" smtClean="0">
                <a:solidFill>
                  <a:srgbClr val="000000"/>
                </a:solidFill>
              </a:rPr>
              <a:t>the </a:t>
            </a:r>
            <a:r>
              <a:rPr lang="en-US" sz="1400" b="1" dirty="0">
                <a:solidFill>
                  <a:srgbClr val="000000"/>
                </a:solidFill>
              </a:rPr>
              <a:t>particle always </a:t>
            </a:r>
            <a:r>
              <a:rPr lang="en-US" sz="1400" b="1" dirty="0" smtClean="0">
                <a:solidFill>
                  <a:srgbClr val="000000"/>
                </a:solidFill>
              </a:rPr>
              <a:t>survives                 </a:t>
            </a:r>
          </a:p>
          <a:p>
            <a:r>
              <a:rPr lang="en-US" sz="1400" b="1" dirty="0" smtClean="0">
                <a:solidFill>
                  <a:srgbClr val="000000"/>
                </a:solidFill>
              </a:rPr>
              <a:t>                                   with </a:t>
            </a:r>
            <a:r>
              <a:rPr lang="en-US" sz="1400" b="1" dirty="0">
                <a:solidFill>
                  <a:srgbClr val="000000"/>
                </a:solidFill>
              </a:rPr>
              <a:t>a reduced weight</a:t>
            </a:r>
            <a:endParaRPr lang="en-US" sz="1400" dirty="0">
              <a:solidFill>
                <a:srgbClr val="000000"/>
              </a:solidFill>
            </a:endParaRPr>
          </a:p>
          <a:p>
            <a:endParaRPr lang="en-US" sz="1400" b="1" dirty="0"/>
          </a:p>
          <a:p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for SDUM = blank or GDECAY</a:t>
            </a:r>
          </a:p>
          <a:p>
            <a:pPr eaLnBrk="0" hangingPunct="0"/>
            <a:endParaRPr lang="en-US" sz="1400" dirty="0">
              <a:solidFill>
                <a:srgbClr val="FF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WHAT(2) and WHAT(3) :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i="1" dirty="0">
                <a:solidFill>
                  <a:srgbClr val="000000"/>
                </a:solidFill>
              </a:rPr>
              <a:t>(see interaction length biasing) 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WHAT(4) = lower bound of the particle index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1.0)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particle index</a:t>
            </a:r>
            <a:r>
              <a:rPr lang="en-US" sz="1400" dirty="0">
                <a:latin typeface="Courier New" pitchFamily="49" charset="0"/>
              </a:rPr>
              <a:t> 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WHAT(4) if WHAT(4) &gt; 0, 46 otherwise)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indices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(Default = 1.0)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FF0000"/>
                </a:solidFill>
                <a:latin typeface="Courier New" pitchFamily="49" charset="0"/>
              </a:rPr>
              <a:t> </a:t>
            </a:r>
          </a:p>
          <a:p>
            <a:pPr eaLnBrk="0" hangingPunct="0"/>
            <a:endParaRPr lang="en-US" sz="1400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762000" y="1100138"/>
            <a:ext cx="8839200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de-DE" sz="120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  -0.5        1.        1.       13.       16.        0.</a:t>
            </a:r>
            <a:r>
              <a:rPr lang="en-US" b="1">
                <a:solidFill>
                  <a:srgbClr val="000000"/>
                </a:solidFill>
              </a:rPr>
              <a:t/>
            </a:r>
            <a:br>
              <a:rPr lang="en-US" b="1">
                <a:solidFill>
                  <a:srgbClr val="000000"/>
                </a:solidFill>
              </a:rPr>
            </a:b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38920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</a:t>
            </a:r>
            <a:r>
              <a:rPr lang="en-US" sz="2400" b="1" dirty="0" smtClean="0">
                <a:solidFill>
                  <a:schemeClr val="tx2"/>
                </a:solidFill>
              </a:rPr>
              <a:t>– 3</a:t>
            </a:r>
            <a:r>
              <a:rPr lang="en-US" sz="2000" dirty="0" smtClean="0">
                <a:solidFill>
                  <a:schemeClr val="tx2"/>
                </a:solidFill>
              </a:rPr>
              <a:t>                 </a:t>
            </a:r>
            <a:r>
              <a:rPr lang="en-US" dirty="0" smtClean="0">
                <a:solidFill>
                  <a:schemeClr val="tx2"/>
                </a:solidFill>
              </a:rPr>
              <a:t>Input </a:t>
            </a:r>
            <a:r>
              <a:rPr lang="en-US" dirty="0">
                <a:solidFill>
                  <a:schemeClr val="tx2"/>
                </a:solidFill>
              </a:rPr>
              <a:t>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4</a:t>
            </a:r>
            <a:r>
              <a:rPr lang="en-US" sz="2000" dirty="0">
                <a:solidFill>
                  <a:schemeClr val="tx2"/>
                </a:solidFill>
              </a:rPr>
              <a:t>        </a:t>
            </a:r>
            <a:r>
              <a:rPr lang="en-US" sz="2000" dirty="0" smtClean="0">
                <a:solidFill>
                  <a:schemeClr val="tx2"/>
                </a:solidFill>
              </a:rPr>
              <a:t>  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632700" cy="439261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Interaction lengths: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In a similar way, the </a:t>
            </a:r>
            <a:r>
              <a:rPr lang="en-US" sz="1800" dirty="0" err="1">
                <a:solidFill>
                  <a:srgbClr val="000000"/>
                </a:solidFill>
              </a:rPr>
              <a:t>hadron</a:t>
            </a:r>
            <a:r>
              <a:rPr lang="en-US" sz="1800" dirty="0">
                <a:solidFill>
                  <a:srgbClr val="000000"/>
                </a:solidFill>
              </a:rPr>
              <a:t> or photon </a:t>
            </a:r>
            <a:r>
              <a:rPr lang="en-US" sz="1800" dirty="0">
                <a:solidFill>
                  <a:srgbClr val="0066FF"/>
                </a:solidFill>
              </a:rPr>
              <a:t>mean free path for nuclear </a:t>
            </a:r>
          </a:p>
          <a:p>
            <a:r>
              <a:rPr lang="en-US" sz="1800" dirty="0">
                <a:solidFill>
                  <a:srgbClr val="0066FF"/>
                </a:solidFill>
              </a:rPr>
              <a:t>  interactions</a:t>
            </a:r>
            <a:r>
              <a:rPr lang="en-US" sz="1800" dirty="0">
                <a:solidFill>
                  <a:srgbClr val="000000"/>
                </a:solidFill>
              </a:rPr>
              <a:t> can be artificially decreased by a predefined particle-  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or material-dependent factor.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This option is useful for instance to increase the probability for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 beam interaction in a </a:t>
            </a:r>
            <a:r>
              <a:rPr lang="en-US" sz="1800" b="1" dirty="0">
                <a:solidFill>
                  <a:srgbClr val="0066FF"/>
                </a:solidFill>
              </a:rPr>
              <a:t>very thin target</a:t>
            </a:r>
            <a:r>
              <a:rPr lang="en-US" sz="1800" b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or in a material of </a:t>
            </a:r>
            <a:r>
              <a:rPr lang="en-US" sz="1800" dirty="0">
                <a:solidFill>
                  <a:srgbClr val="0066FF"/>
                </a:solidFill>
              </a:rPr>
              <a:t>very low    </a:t>
            </a:r>
          </a:p>
          <a:p>
            <a:r>
              <a:rPr lang="en-US" sz="1800" dirty="0">
                <a:solidFill>
                  <a:srgbClr val="0066FF"/>
                </a:solidFill>
              </a:rPr>
              <a:t>   density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It is also </a:t>
            </a:r>
            <a:r>
              <a:rPr lang="en-US" sz="1800" dirty="0">
                <a:solidFill>
                  <a:srgbClr val="0066FF"/>
                </a:solidFill>
              </a:rPr>
              <a:t>necessary to simulate photonuclear reactions</a:t>
            </a:r>
            <a:r>
              <a:rPr lang="en-US" sz="1800" dirty="0">
                <a:solidFill>
                  <a:srgbClr val="000000"/>
                </a:solidFill>
              </a:rPr>
              <a:t> with 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acceptable statistics, the photonuclear cross section being much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  smaller </a:t>
            </a:r>
            <a:r>
              <a:rPr lang="en-US" sz="1800" dirty="0" smtClean="0">
                <a:solidFill>
                  <a:srgbClr val="000000"/>
                </a:solidFill>
              </a:rPr>
              <a:t>than </a:t>
            </a:r>
            <a:r>
              <a:rPr lang="en-US" sz="1800" dirty="0">
                <a:solidFill>
                  <a:srgbClr val="000000"/>
                </a:solidFill>
              </a:rPr>
              <a:t>that for EM processes.</a:t>
            </a: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477465" y="1844824"/>
            <a:ext cx="826861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 smtClean="0">
                <a:latin typeface="Courier New" pitchFamily="49" charset="0"/>
              </a:rPr>
              <a:t>     </a:t>
            </a:r>
            <a:r>
              <a:rPr lang="en-US" sz="1400" b="1" dirty="0" smtClean="0">
                <a:latin typeface="Courier New" pitchFamily="49" charset="0"/>
              </a:rPr>
              <a:t>WHAT(1):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i="1" dirty="0" smtClean="0">
                <a:solidFill>
                  <a:srgbClr val="000000"/>
                </a:solidFill>
                <a:latin typeface="Courier New" pitchFamily="49" charset="0"/>
              </a:rPr>
              <a:t>(see decay length biasing)</a:t>
            </a:r>
            <a:r>
              <a:rPr lang="en-US" sz="1400" dirty="0" smtClean="0">
                <a:latin typeface="Courier New" pitchFamily="49" charset="0"/>
              </a:rPr>
              <a:t/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/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     </a:t>
            </a:r>
            <a:r>
              <a:rPr lang="en-US" sz="1400" b="1" dirty="0" smtClean="0">
                <a:latin typeface="Courier New" pitchFamily="49" charset="0"/>
              </a:rPr>
              <a:t>WHAT(2) : biasing factor for </a:t>
            </a:r>
            <a:r>
              <a:rPr lang="en-US" sz="1400" b="1" dirty="0" err="1" smtClean="0">
                <a:latin typeface="Courier New" pitchFamily="49" charset="0"/>
              </a:rPr>
              <a:t>hadronic</a:t>
            </a:r>
            <a:r>
              <a:rPr lang="en-US" sz="1400" b="1" dirty="0" smtClean="0">
                <a:latin typeface="Courier New" pitchFamily="49" charset="0"/>
              </a:rPr>
              <a:t> inelastic interactions</a:t>
            </a:r>
            <a:r>
              <a:rPr lang="en-US" sz="1400" dirty="0" smtClean="0">
                <a:latin typeface="Courier New" pitchFamily="49" charset="0"/>
              </a:rPr>
              <a:t/>
            </a:r>
            <a:br>
              <a:rPr lang="en-US" sz="1400" dirty="0" smtClean="0">
                <a:latin typeface="Courier New" pitchFamily="49" charset="0"/>
              </a:rPr>
            </a:br>
            <a:r>
              <a:rPr lang="en-US" sz="1400" dirty="0" smtClean="0">
                <a:latin typeface="Courier New" pitchFamily="49" charset="0"/>
              </a:rPr>
              <a:t>                </a:t>
            </a:r>
          </a:p>
          <a:p>
            <a:pPr eaLnBrk="0" hangingPunct="0"/>
            <a:r>
              <a:rPr lang="en-US" sz="1400" dirty="0" smtClean="0">
                <a:latin typeface="Courier New" pitchFamily="49" charset="0"/>
              </a:rPr>
              <a:t>               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The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hadronic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inelastic interaction length of the particle is reduced by a 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    factor |WHAT(2)| (must be &lt;= 1.0)</a:t>
            </a:r>
          </a:p>
          <a:p>
            <a:pPr eaLnBrk="0" hangingPunct="0"/>
            <a:r>
              <a:rPr lang="en-US" sz="1400" dirty="0" smtClean="0">
                <a:latin typeface="Courier New" pitchFamily="49" charset="0"/>
              </a:rPr>
              <a:t>                </a:t>
            </a:r>
            <a:endParaRPr lang="en-US" sz="1400" dirty="0">
              <a:latin typeface="Courier New" pitchFamily="49" charset="0"/>
            </a:endParaRP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   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&lt; 0. :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At the interaction point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Russian Roulette (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i.e. random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choice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)</a:t>
            </a:r>
          </a:p>
          <a:p>
            <a:pPr eaLnBrk="0" hangingPunct="0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                                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decides whether the particle 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actually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will survive or not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after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creation of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the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secondaries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products. The latter are created in</a:t>
            </a:r>
            <a:br>
              <a:rPr lang="en-US" sz="1400" dirty="0">
                <a:solidFill>
                  <a:srgbClr val="000000"/>
                </a:solidFill>
                <a:latin typeface="+mn-lt"/>
              </a:rPr>
            </a:br>
            <a:r>
              <a:rPr lang="en-US" sz="1400" dirty="0">
                <a:solidFill>
                  <a:srgbClr val="000000"/>
                </a:solidFill>
                <a:latin typeface="+mn-lt"/>
              </a:rPr>
              <a:t>                    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any case and their weight adjusted taking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into account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the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ratio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between biased and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physical survival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probability.</a:t>
            </a:r>
          </a:p>
          <a:p>
            <a:pPr eaLnBrk="0" hangingPunct="0"/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        &gt; 0. :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At the interaction point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the particle 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always survives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with </a:t>
            </a:r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a</a:t>
            </a:r>
          </a:p>
          <a:p>
            <a:pPr eaLnBrk="0" hangingPunct="0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                                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reduced weight.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The </a:t>
            </a:r>
            <a:r>
              <a:rPr lang="en-US" sz="1400" dirty="0" err="1" smtClean="0">
                <a:solidFill>
                  <a:srgbClr val="000000"/>
                </a:solidFill>
                <a:latin typeface="+mn-lt"/>
              </a:rPr>
              <a:t>secondaries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are created in any case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and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their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weight adjusted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taking into account the ratio between</a:t>
            </a:r>
            <a:br>
              <a:rPr lang="en-US" sz="1400" dirty="0">
                <a:solidFill>
                  <a:srgbClr val="000000"/>
                </a:solidFill>
                <a:latin typeface="+mn-lt"/>
              </a:rPr>
            </a:br>
            <a:r>
              <a:rPr lang="en-US" sz="1400" dirty="0">
                <a:solidFill>
                  <a:srgbClr val="000000"/>
                </a:solidFill>
                <a:latin typeface="+mn-lt"/>
              </a:rPr>
              <a:t>                      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biased and physical survival probability. </a:t>
            </a:r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0967" name="Rectangle 6"/>
          <p:cNvSpPr>
            <a:spLocks noChangeArrowheads="1"/>
          </p:cNvSpPr>
          <p:nvPr/>
        </p:nvSpPr>
        <p:spPr bwMode="auto">
          <a:xfrm>
            <a:off x="762000" y="1227138"/>
            <a:ext cx="883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1" dirty="0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 dirty="0">
                <a:latin typeface="Courier New" pitchFamily="49" charset="0"/>
              </a:rPr>
              <a:t>         </a:t>
            </a:r>
            <a:r>
              <a:rPr lang="en-US" sz="1200" b="1" dirty="0">
                <a:solidFill>
                  <a:srgbClr val="000000"/>
                </a:solidFill>
                <a:latin typeface="Courier New" pitchFamily="49" charset="0"/>
              </a:rPr>
              <a:t>0.0      0.02       11.        7.        0.        </a:t>
            </a:r>
            <a:r>
              <a:rPr lang="en-US" sz="1200" b="1" dirty="0" smtClean="0">
                <a:solidFill>
                  <a:srgbClr val="000000"/>
                </a:solidFill>
                <a:latin typeface="Courier New" pitchFamily="49" charset="0"/>
              </a:rPr>
              <a:t>0.</a:t>
            </a:r>
            <a:r>
              <a:rPr lang="en-US" dirty="0" smtClean="0"/>
              <a:t> </a:t>
            </a:r>
            <a:endParaRPr lang="de-DE" sz="1200" dirty="0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 dirty="0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 dirty="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40968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5</a:t>
            </a:r>
            <a:r>
              <a:rPr lang="en-US" sz="2000" dirty="0">
                <a:solidFill>
                  <a:schemeClr val="tx2"/>
                </a:solidFill>
              </a:rPr>
              <a:t>            </a:t>
            </a:r>
            <a:r>
              <a:rPr lang="en-US" sz="2000" dirty="0" smtClean="0">
                <a:solidFill>
                  <a:schemeClr val="tx2"/>
                </a:solidFill>
              </a:rPr>
              <a:t>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685800" y="1066800"/>
            <a:ext cx="7924800" cy="3962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it-IT" sz="240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0" y="3200400"/>
            <a:ext cx="1066800" cy="16764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25488" y="1946275"/>
            <a:ext cx="811792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WHAT(3) : If &gt; 2.0 : number of the material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to which the inelastic</a:t>
            </a:r>
            <a:br>
              <a:rPr lang="en-US" sz="1400" dirty="0">
                <a:solidFill>
                  <a:srgbClr val="000000"/>
                </a:solidFill>
                <a:latin typeface="+mn-lt"/>
              </a:rPr>
            </a:br>
            <a:r>
              <a:rPr lang="en-US" sz="1400" dirty="0">
                <a:solidFill>
                  <a:srgbClr val="000000"/>
                </a:solidFill>
                <a:latin typeface="+mn-lt"/>
              </a:rPr>
              <a:t>                       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biasing factor has to be applied.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     </a:t>
            </a:r>
            <a:r>
              <a:rPr lang="en-US" sz="1400" b="1" dirty="0">
                <a:latin typeface="Courier New" pitchFamily="49" charset="0"/>
              </a:rPr>
              <a:t>&lt; 0.0 : resets to the default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 prev. assigned value</a:t>
            </a: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     </a:t>
            </a:r>
            <a:r>
              <a:rPr lang="en-US" sz="1400" b="1" dirty="0">
                <a:latin typeface="Courier New" pitchFamily="49" charset="0"/>
              </a:rPr>
              <a:t>= 0.0 : ignored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if a value has been previously assigned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to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specific</a:t>
            </a:r>
          </a:p>
          <a:p>
            <a:pPr eaLnBrk="0" hangingPunct="0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                                      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material, otherwise all materials</a:t>
            </a:r>
            <a:r>
              <a:rPr lang="en-US" sz="1400" dirty="0">
                <a:latin typeface="+mn-lt"/>
              </a:rPr>
              <a:t> </a:t>
            </a:r>
          </a:p>
          <a:p>
            <a:pPr eaLnBrk="0" hangingPunct="0"/>
            <a:r>
              <a:rPr lang="en-US" sz="1400" dirty="0">
                <a:latin typeface="Courier New" pitchFamily="49" charset="0"/>
              </a:rPr>
              <a:t>               </a:t>
            </a:r>
            <a:r>
              <a:rPr lang="en-US" sz="1400" b="1" dirty="0">
                <a:latin typeface="Courier New" pitchFamily="49" charset="0"/>
              </a:rPr>
              <a:t>0.0 &lt; WHAT(3) =&lt; 2.0 : all materials</a:t>
            </a:r>
            <a:br>
              <a:rPr lang="en-US" sz="1400" b="1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          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Default = 0.0) </a:t>
            </a:r>
          </a:p>
          <a:p>
            <a:pPr eaLnBrk="0" hangingPunct="0"/>
            <a:endParaRPr lang="en-US" sz="1400" dirty="0">
              <a:solidFill>
                <a:srgbClr val="000000"/>
              </a:solidFill>
              <a:latin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</a:rPr>
              <a:t>     WHAT(4) = lower bound of the particle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r>
              <a:rPr lang="en-US" sz="1400" dirty="0" smtClean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(Default = 1.0)</a:t>
            </a:r>
            <a:br>
              <a:rPr lang="en-US" sz="1400" dirty="0">
                <a:solidFill>
                  <a:srgbClr val="000000"/>
                </a:solidFill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WHAT(5) = upper bound of the particle </a:t>
            </a:r>
            <a:r>
              <a:rPr lang="en-US" sz="1400" b="1" dirty="0" smtClean="0">
                <a:latin typeface="Courier New" pitchFamily="49" charset="0"/>
              </a:rPr>
              <a:t>indices/names</a:t>
            </a:r>
            <a:endParaRPr lang="en-US" sz="1400" dirty="0">
              <a:latin typeface="Courier New" pitchFamily="49" charset="0"/>
            </a:endParaRPr>
          </a:p>
          <a:p>
            <a:r>
              <a:rPr lang="en-US" sz="1400" dirty="0">
                <a:latin typeface="Courier New" pitchFamily="49" charset="0"/>
              </a:rPr>
              <a:t>              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WHAT(4) if WHAT(4) &gt; 0, 46 otherwise)</a:t>
            </a:r>
            <a:br>
              <a:rPr lang="en-US" sz="1400" dirty="0">
                <a:solidFill>
                  <a:srgbClr val="000000"/>
                </a:solidFill>
                <a:latin typeface="+mn-lt"/>
              </a:rPr>
            </a:br>
            <a:r>
              <a:rPr lang="en-US" sz="1400" dirty="0">
                <a:latin typeface="Courier New" pitchFamily="49" charset="0"/>
              </a:rPr>
              <a:t/>
            </a:r>
            <a:br>
              <a:rPr lang="en-US" sz="1400" dirty="0">
                <a:latin typeface="Courier New" pitchFamily="49" charset="0"/>
              </a:rPr>
            </a:br>
            <a:r>
              <a:rPr lang="en-US" sz="1400" dirty="0">
                <a:latin typeface="Courier New" pitchFamily="49" charset="0"/>
              </a:rPr>
              <a:t>     </a:t>
            </a:r>
            <a:r>
              <a:rPr lang="en-US" sz="1400" b="1" dirty="0">
                <a:latin typeface="Courier New" pitchFamily="49" charset="0"/>
              </a:rPr>
              <a:t>WHAT(6) = step length in assigning indices</a:t>
            </a:r>
            <a:r>
              <a:rPr lang="en-US" sz="1400" dirty="0"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(Default = 1.0)</a:t>
            </a:r>
            <a:br>
              <a:rPr lang="en-US" sz="1400" dirty="0">
                <a:solidFill>
                  <a:srgbClr val="000000"/>
                </a:solidFill>
                <a:latin typeface="+mn-lt"/>
              </a:rPr>
            </a:br>
            <a:endParaRPr lang="en-U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762000" y="1122363"/>
            <a:ext cx="79248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991" name="Rectangle 6"/>
          <p:cNvSpPr>
            <a:spLocks noChangeArrowheads="1"/>
          </p:cNvSpPr>
          <p:nvPr/>
        </p:nvSpPr>
        <p:spPr bwMode="auto">
          <a:xfrm>
            <a:off x="762000" y="1270000"/>
            <a:ext cx="88392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200" b="1">
                <a:solidFill>
                  <a:schemeClr val="accent2"/>
                </a:solidFill>
                <a:latin typeface="Courier New" pitchFamily="49" charset="0"/>
              </a:rPr>
              <a:t>LAM-BIAS</a:t>
            </a:r>
            <a:r>
              <a:rPr lang="en-US" sz="1200" b="1">
                <a:latin typeface="Courier New" pitchFamily="49" charset="0"/>
              </a:rPr>
              <a:t>         </a:t>
            </a:r>
            <a:r>
              <a:rPr lang="en-US" sz="1200" b="1">
                <a:solidFill>
                  <a:srgbClr val="000000"/>
                </a:solidFill>
                <a:latin typeface="Courier New" pitchFamily="49" charset="0"/>
              </a:rPr>
              <a:t>0.0      0.02       11.        7.        0.        0.</a:t>
            </a:r>
            <a:endParaRPr lang="de-DE" sz="1200" b="1">
              <a:solidFill>
                <a:srgbClr val="000000"/>
              </a:solidFill>
              <a:latin typeface="Courier New" pitchFamily="49" charset="0"/>
            </a:endParaRPr>
          </a:p>
          <a:p>
            <a:pPr eaLnBrk="0" hangingPunct="0"/>
            <a:endParaRPr lang="en-US" sz="1400" b="1">
              <a:solidFill>
                <a:schemeClr val="tx1"/>
              </a:solidFill>
              <a:latin typeface="Courier New" pitchFamily="49" charset="0"/>
            </a:endParaRPr>
          </a:p>
          <a:p>
            <a:pPr eaLnBrk="0" hangingPunct="0"/>
            <a:endParaRPr lang="en-US" sz="1400">
              <a:solidFill>
                <a:schemeClr val="tx1"/>
              </a:solidFill>
              <a:latin typeface="Courier New" pitchFamily="49" charset="0"/>
            </a:endParaRPr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Biasing mean free paths – 6</a:t>
            </a:r>
            <a:r>
              <a:rPr lang="en-US" sz="2000" dirty="0">
                <a:solidFill>
                  <a:schemeClr val="tx2"/>
                </a:solidFill>
              </a:rPr>
              <a:t>            </a:t>
            </a:r>
            <a:r>
              <a:rPr lang="en-US" sz="2000" dirty="0" smtClean="0">
                <a:solidFill>
                  <a:schemeClr val="tx2"/>
                </a:solidFill>
              </a:rPr>
              <a:t>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LAM-BIAS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User-written </a:t>
            </a:r>
            <a:r>
              <a:rPr lang="en-US" sz="2400" b="1" dirty="0" smtClean="0">
                <a:solidFill>
                  <a:schemeClr val="tx2"/>
                </a:solidFill>
              </a:rPr>
              <a:t>biasing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sp>
        <p:nvSpPr>
          <p:cNvPr id="43012" name="Rectangle 8"/>
          <p:cNvSpPr>
            <a:spLocks noChangeArrowheads="1"/>
          </p:cNvSpPr>
          <p:nvPr/>
        </p:nvSpPr>
        <p:spPr bwMode="auto">
          <a:xfrm>
            <a:off x="684213" y="1125538"/>
            <a:ext cx="8064500" cy="5256212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it-IT"/>
          </a:p>
        </p:txBody>
      </p:sp>
      <p:sp>
        <p:nvSpPr>
          <p:cNvPr id="43013" name="Rectangle 9"/>
          <p:cNvSpPr>
            <a:spLocks noChangeArrowheads="1"/>
          </p:cNvSpPr>
          <p:nvPr/>
        </p:nvSpPr>
        <p:spPr bwMode="auto">
          <a:xfrm>
            <a:off x="23813" y="3317875"/>
            <a:ext cx="971550" cy="936625"/>
          </a:xfrm>
          <a:prstGeom prst="rect">
            <a:avLst/>
          </a:prstGeom>
          <a:solidFill>
            <a:schemeClr val="bg1"/>
          </a:solidFill>
          <a:ln w="2857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3014" name="Text Box 10"/>
          <p:cNvSpPr txBox="1">
            <a:spLocks noChangeArrowheads="1"/>
          </p:cNvSpPr>
          <p:nvPr/>
        </p:nvSpPr>
        <p:spPr bwMode="auto">
          <a:xfrm>
            <a:off x="1042988" y="1052513"/>
            <a:ext cx="3827462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ubsset.f :</a:t>
            </a:r>
            <a:r>
              <a:rPr lang="en-US">
                <a:latin typeface="Courier New" pitchFamily="49" charset="0"/>
              </a:rPr>
              <a:t>   </a:t>
            </a:r>
            <a:r>
              <a:rPr lang="en-US"/>
              <a:t>User BiaSing SETting</a:t>
            </a:r>
          </a:p>
        </p:txBody>
      </p:sp>
      <p:sp>
        <p:nvSpPr>
          <p:cNvPr id="43015" name="Text Box 11"/>
          <p:cNvSpPr txBox="1">
            <a:spLocks noChangeArrowheads="1"/>
          </p:cNvSpPr>
          <p:nvPr/>
        </p:nvSpPr>
        <p:spPr bwMode="auto">
          <a:xfrm>
            <a:off x="1031875" y="3357563"/>
            <a:ext cx="4845050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usimbs.f:</a:t>
            </a:r>
            <a:r>
              <a:rPr lang="en-US">
                <a:latin typeface="Courier New" pitchFamily="49" charset="0"/>
              </a:rPr>
              <a:t>   </a:t>
            </a:r>
            <a:r>
              <a:rPr lang="en-US"/>
              <a:t>User defined IMportance BiaSing</a:t>
            </a:r>
          </a:p>
        </p:txBody>
      </p:sp>
      <p:sp>
        <p:nvSpPr>
          <p:cNvPr id="43016" name="Text Box 12"/>
          <p:cNvSpPr txBox="1">
            <a:spLocks noChangeArrowheads="1"/>
          </p:cNvSpPr>
          <p:nvPr/>
        </p:nvSpPr>
        <p:spPr bwMode="auto">
          <a:xfrm>
            <a:off x="1042988" y="5516563"/>
            <a:ext cx="646112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49" charset="0"/>
              </a:rPr>
              <a:t>udcdrl.f:</a:t>
            </a:r>
            <a:r>
              <a:rPr lang="en-US">
                <a:latin typeface="Courier New" pitchFamily="49" charset="0"/>
              </a:rPr>
              <a:t>   </a:t>
            </a:r>
            <a:r>
              <a:rPr lang="en-US"/>
              <a:t>User defined DeCay DiRection biasing and Lambda </a:t>
            </a:r>
          </a:p>
        </p:txBody>
      </p:sp>
      <p:sp>
        <p:nvSpPr>
          <p:cNvPr id="43017" name="Text Box 13"/>
          <p:cNvSpPr txBox="1">
            <a:spLocks noChangeArrowheads="1"/>
          </p:cNvSpPr>
          <p:nvPr/>
        </p:nvSpPr>
        <p:spPr bwMode="auto">
          <a:xfrm>
            <a:off x="1479550" y="2365375"/>
            <a:ext cx="6261100" cy="10048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SUBROUTINE UBSSET (     IR, RRHADR, IMPHAD, IMPLOW, IMPEMF,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&amp;                    IGCUTO, IGNONA, PNONAN, IGDWSC, FDOWSC,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&amp;                    JWSHPP,  WWLOW,  WWHIG,  WWMUL, EXPTR ,</a:t>
            </a:r>
          </a:p>
          <a:p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     &amp;                    ELECUT, GAMCUT,  LPEMF, ELPEMF, PLPEMF )</a:t>
            </a:r>
          </a:p>
          <a:p>
            <a:endParaRPr lang="en-US" sz="1200">
              <a:latin typeface="Courier New" pitchFamily="49" charset="0"/>
            </a:endParaRPr>
          </a:p>
        </p:txBody>
      </p:sp>
      <p:sp>
        <p:nvSpPr>
          <p:cNvPr id="43018" name="Text Box 14"/>
          <p:cNvSpPr txBox="1">
            <a:spLocks noChangeArrowheads="1"/>
          </p:cNvSpPr>
          <p:nvPr/>
        </p:nvSpPr>
        <p:spPr bwMode="auto">
          <a:xfrm>
            <a:off x="1458913" y="1341438"/>
            <a:ext cx="5992812" cy="5175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called after reading in the input file and before first event</a:t>
            </a:r>
          </a:p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allows to alter almost any biasing weight on a region-dependent basis</a:t>
            </a:r>
          </a:p>
        </p:txBody>
      </p:sp>
      <p:sp>
        <p:nvSpPr>
          <p:cNvPr id="43019" name="Oval 15"/>
          <p:cNvSpPr>
            <a:spLocks noChangeArrowheads="1"/>
          </p:cNvSpPr>
          <p:nvPr/>
        </p:nvSpPr>
        <p:spPr bwMode="auto">
          <a:xfrm>
            <a:off x="3841750" y="2362200"/>
            <a:ext cx="288925" cy="287338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3020" name="Oval 16"/>
          <p:cNvSpPr>
            <a:spLocks noChangeArrowheads="1"/>
          </p:cNvSpPr>
          <p:nvPr/>
        </p:nvSpPr>
        <p:spPr bwMode="auto">
          <a:xfrm>
            <a:off x="4932363" y="2352675"/>
            <a:ext cx="2232025" cy="287338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21" name="Text Box 18"/>
          <p:cNvSpPr txBox="1">
            <a:spLocks noChangeArrowheads="1"/>
          </p:cNvSpPr>
          <p:nvPr/>
        </p:nvSpPr>
        <p:spPr bwMode="auto">
          <a:xfrm>
            <a:off x="3419475" y="1882775"/>
            <a:ext cx="1195388" cy="2746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region number</a:t>
            </a:r>
          </a:p>
        </p:txBody>
      </p:sp>
      <p:sp>
        <p:nvSpPr>
          <p:cNvPr id="43022" name="Text Box 19"/>
          <p:cNvSpPr txBox="1">
            <a:spLocks noChangeArrowheads="1"/>
          </p:cNvSpPr>
          <p:nvPr/>
        </p:nvSpPr>
        <p:spPr bwMode="auto">
          <a:xfrm>
            <a:off x="5392738" y="1887538"/>
            <a:ext cx="1530350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region importances</a:t>
            </a:r>
          </a:p>
        </p:txBody>
      </p:sp>
      <p:sp>
        <p:nvSpPr>
          <p:cNvPr id="43023" name="Line 20"/>
          <p:cNvSpPr>
            <a:spLocks noChangeShapeType="1"/>
          </p:cNvSpPr>
          <p:nvPr/>
        </p:nvSpPr>
        <p:spPr bwMode="auto">
          <a:xfrm>
            <a:off x="3986213" y="2112963"/>
            <a:ext cx="0" cy="215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3024" name="Line 21"/>
          <p:cNvSpPr>
            <a:spLocks noChangeShapeType="1"/>
          </p:cNvSpPr>
          <p:nvPr/>
        </p:nvSpPr>
        <p:spPr bwMode="auto">
          <a:xfrm>
            <a:off x="6065838" y="2103438"/>
            <a:ext cx="0" cy="215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3025" name="Text Box 22"/>
          <p:cNvSpPr txBox="1">
            <a:spLocks noChangeArrowheads="1"/>
          </p:cNvSpPr>
          <p:nvPr/>
        </p:nvSpPr>
        <p:spPr bwMode="auto">
          <a:xfrm>
            <a:off x="1557338" y="1901825"/>
            <a:ext cx="1098550" cy="2746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>
                <a:solidFill>
                  <a:srgbClr val="000000"/>
                </a:solidFill>
              </a:rPr>
              <a:t>For example:</a:t>
            </a:r>
          </a:p>
        </p:txBody>
      </p:sp>
      <p:sp>
        <p:nvSpPr>
          <p:cNvPr id="43026" name="Text Box 23"/>
          <p:cNvSpPr txBox="1">
            <a:spLocks noChangeArrowheads="1"/>
          </p:cNvSpPr>
          <p:nvPr/>
        </p:nvSpPr>
        <p:spPr bwMode="auto">
          <a:xfrm>
            <a:off x="1514475" y="3717925"/>
            <a:ext cx="7124700" cy="9429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 dirty="0">
                <a:solidFill>
                  <a:schemeClr val="accent2"/>
                </a:solidFill>
              </a:rPr>
              <a:t> called at </a:t>
            </a:r>
            <a:r>
              <a:rPr lang="en-US" sz="1400" i="1" dirty="0">
                <a:solidFill>
                  <a:schemeClr val="accent2"/>
                </a:solidFill>
              </a:rPr>
              <a:t>every</a:t>
            </a:r>
            <a:r>
              <a:rPr lang="en-US" sz="1400" dirty="0">
                <a:solidFill>
                  <a:schemeClr val="accent2"/>
                </a:solidFill>
              </a:rPr>
              <a:t> particle step (!)</a:t>
            </a:r>
          </a:p>
          <a:p>
            <a:pPr>
              <a:buFontTx/>
              <a:buChar char="•"/>
            </a:pPr>
            <a:r>
              <a:rPr lang="en-US" sz="1400" dirty="0">
                <a:solidFill>
                  <a:schemeClr val="accent2"/>
                </a:solidFill>
              </a:rPr>
              <a:t> allows to implement any importance biasing scheme based on region number and/or</a:t>
            </a:r>
          </a:p>
          <a:p>
            <a:r>
              <a:rPr lang="en-US" sz="1400" dirty="0">
                <a:solidFill>
                  <a:schemeClr val="accent2"/>
                </a:solidFill>
              </a:rPr>
              <a:t>  phase space coordinates</a:t>
            </a:r>
          </a:p>
          <a:p>
            <a:pPr>
              <a:buFontTx/>
              <a:buChar char="•"/>
            </a:pPr>
            <a:r>
              <a:rPr lang="en-US" sz="1400" dirty="0">
                <a:solidFill>
                  <a:schemeClr val="accent2"/>
                </a:solidFill>
              </a:rPr>
              <a:t> enabled with </a:t>
            </a:r>
            <a:r>
              <a:rPr lang="en-US" sz="1400" dirty="0">
                <a:solidFill>
                  <a:schemeClr val="accent2"/>
                </a:solidFill>
                <a:latin typeface="Courier New" pitchFamily="49" charset="0"/>
              </a:rPr>
              <a:t>BIASING/SDUM=USER</a:t>
            </a:r>
          </a:p>
        </p:txBody>
      </p:sp>
      <p:sp>
        <p:nvSpPr>
          <p:cNvPr id="43027" name="Text Box 24"/>
          <p:cNvSpPr txBox="1">
            <a:spLocks noChangeArrowheads="1"/>
          </p:cNvSpPr>
          <p:nvPr/>
        </p:nvSpPr>
        <p:spPr bwMode="auto">
          <a:xfrm>
            <a:off x="1619250" y="5019675"/>
            <a:ext cx="3927475" cy="3365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</a:t>
            </a:r>
            <a:r>
              <a:rPr lang="en-US" sz="1200">
                <a:solidFill>
                  <a:srgbClr val="000000"/>
                </a:solidFill>
                <a:latin typeface="Courier New" pitchFamily="49" charset="0"/>
              </a:rPr>
              <a:t>SUBROUTINE USIMBS ( MREG, NEWREG, FIMP )</a:t>
            </a:r>
          </a:p>
        </p:txBody>
      </p:sp>
      <p:sp>
        <p:nvSpPr>
          <p:cNvPr id="43028" name="Text Box 25"/>
          <p:cNvSpPr txBox="1">
            <a:spLocks noChangeArrowheads="1"/>
          </p:cNvSpPr>
          <p:nvPr/>
        </p:nvSpPr>
        <p:spPr bwMode="auto">
          <a:xfrm>
            <a:off x="1979613" y="4659313"/>
            <a:ext cx="3248025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region number at beginning and end of step</a:t>
            </a:r>
          </a:p>
        </p:txBody>
      </p:sp>
      <p:sp>
        <p:nvSpPr>
          <p:cNvPr id="43029" name="Oval 26"/>
          <p:cNvSpPr>
            <a:spLocks noChangeArrowheads="1"/>
          </p:cNvSpPr>
          <p:nvPr/>
        </p:nvSpPr>
        <p:spPr bwMode="auto">
          <a:xfrm>
            <a:off x="3563938" y="5091113"/>
            <a:ext cx="503237" cy="287337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30" name="Oval 27"/>
          <p:cNvSpPr>
            <a:spLocks noChangeArrowheads="1"/>
          </p:cNvSpPr>
          <p:nvPr/>
        </p:nvSpPr>
        <p:spPr bwMode="auto">
          <a:xfrm>
            <a:off x="4140200" y="5091113"/>
            <a:ext cx="647700" cy="287337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31" name="Line 28"/>
          <p:cNvSpPr>
            <a:spLocks noChangeShapeType="1"/>
          </p:cNvSpPr>
          <p:nvPr/>
        </p:nvSpPr>
        <p:spPr bwMode="auto">
          <a:xfrm>
            <a:off x="3708400" y="4875213"/>
            <a:ext cx="100013" cy="1920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32" name="Line 29"/>
          <p:cNvSpPr>
            <a:spLocks noChangeShapeType="1"/>
          </p:cNvSpPr>
          <p:nvPr/>
        </p:nvSpPr>
        <p:spPr bwMode="auto">
          <a:xfrm>
            <a:off x="4427538" y="4875213"/>
            <a:ext cx="28575" cy="192087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33" name="Text Box 30"/>
          <p:cNvSpPr txBox="1">
            <a:spLocks noChangeArrowheads="1"/>
          </p:cNvSpPr>
          <p:nvPr/>
        </p:nvSpPr>
        <p:spPr bwMode="auto">
          <a:xfrm>
            <a:off x="5572125" y="4659313"/>
            <a:ext cx="2124075" cy="27463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ratio of region importances</a:t>
            </a:r>
          </a:p>
        </p:txBody>
      </p:sp>
      <p:sp>
        <p:nvSpPr>
          <p:cNvPr id="43034" name="Oval 31"/>
          <p:cNvSpPr>
            <a:spLocks noChangeArrowheads="1"/>
          </p:cNvSpPr>
          <p:nvPr/>
        </p:nvSpPr>
        <p:spPr bwMode="auto">
          <a:xfrm>
            <a:off x="4832350" y="5091113"/>
            <a:ext cx="531813" cy="287337"/>
          </a:xfrm>
          <a:prstGeom prst="ellipse">
            <a:avLst/>
          </a:prstGeom>
          <a:noFill/>
          <a:ln w="12700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3035" name="Line 32"/>
          <p:cNvSpPr>
            <a:spLocks noChangeShapeType="1"/>
          </p:cNvSpPr>
          <p:nvPr/>
        </p:nvSpPr>
        <p:spPr bwMode="auto">
          <a:xfrm flipH="1">
            <a:off x="5292725" y="4875213"/>
            <a:ext cx="431800" cy="215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43036" name="Text Box 33"/>
          <p:cNvSpPr txBox="1">
            <a:spLocks noChangeArrowheads="1"/>
          </p:cNvSpPr>
          <p:nvPr/>
        </p:nvSpPr>
        <p:spPr bwMode="auto">
          <a:xfrm>
            <a:off x="1512888" y="5932488"/>
            <a:ext cx="6464300" cy="3048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400">
                <a:solidFill>
                  <a:schemeClr val="accent2"/>
                </a:solidFill>
              </a:rPr>
              <a:t> only for neutrinos emitted in decays: bias on direction of emitted neutrino</a:t>
            </a:r>
          </a:p>
        </p:txBody>
      </p:sp>
      <p:sp>
        <p:nvSpPr>
          <p:cNvPr id="43037" name="Line 34"/>
          <p:cNvSpPr>
            <a:spLocks noChangeShapeType="1"/>
          </p:cNvSpPr>
          <p:nvPr/>
        </p:nvSpPr>
        <p:spPr bwMode="auto">
          <a:xfrm>
            <a:off x="755650" y="3298825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3038" name="Line 35"/>
          <p:cNvSpPr>
            <a:spLocks noChangeShapeType="1"/>
          </p:cNvSpPr>
          <p:nvPr/>
        </p:nvSpPr>
        <p:spPr bwMode="auto">
          <a:xfrm>
            <a:off x="755650" y="5487988"/>
            <a:ext cx="784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Analog vs. Biased - 2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900113" y="1125538"/>
            <a:ext cx="7848600" cy="530701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Biased Monte Carlo</a:t>
            </a:r>
          </a:p>
          <a:p>
            <a:endParaRPr lang="en-US" sz="2000">
              <a:solidFill>
                <a:srgbClr val="00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samples from </a:t>
            </a:r>
            <a:r>
              <a:rPr lang="en-US" sz="1800">
                <a:solidFill>
                  <a:srgbClr val="0066FF"/>
                </a:solidFill>
              </a:rPr>
              <a:t>artificial distributions</a:t>
            </a:r>
            <a:r>
              <a:rPr lang="en-US" sz="1800">
                <a:solidFill>
                  <a:srgbClr val="000000"/>
                </a:solidFill>
              </a:rPr>
              <a:t> and applies a</a:t>
            </a:r>
            <a:r>
              <a:rPr lang="en-US" sz="1800">
                <a:solidFill>
                  <a:srgbClr val="0066FF"/>
                </a:solidFill>
              </a:rPr>
              <a:t> weight</a:t>
            </a:r>
            <a:r>
              <a:rPr lang="en-US" sz="1800">
                <a:solidFill>
                  <a:srgbClr val="000000"/>
                </a:solidFill>
              </a:rPr>
              <a:t> to the   </a:t>
            </a:r>
          </a:p>
          <a:p>
            <a:r>
              <a:rPr lang="en-US" sz="1800">
                <a:solidFill>
                  <a:srgbClr val="000000"/>
                </a:solidFill>
              </a:rPr>
              <a:t>  particles to correct for the bias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predicts </a:t>
            </a:r>
            <a:r>
              <a:rPr lang="en-US" sz="1800">
                <a:solidFill>
                  <a:srgbClr val="0066FF"/>
                </a:solidFill>
              </a:rPr>
              <a:t>average quantities, but not the higher moments</a:t>
            </a:r>
          </a:p>
          <a:p>
            <a:r>
              <a:rPr lang="en-US" sz="1800">
                <a:solidFill>
                  <a:srgbClr val="000000"/>
                </a:solidFill>
              </a:rPr>
              <a:t>  </a:t>
            </a:r>
            <a:r>
              <a:rPr lang="en-US" sz="1800" i="1">
                <a:solidFill>
                  <a:srgbClr val="000000"/>
                </a:solidFill>
              </a:rPr>
              <a:t>(on the contrary, its goal is to minimize the second moment)</a:t>
            </a:r>
          </a:p>
          <a:p>
            <a:pPr>
              <a:buFontTx/>
              <a:buChar char="•"/>
            </a:pPr>
            <a:r>
              <a:rPr lang="en-US" sz="1800" i="1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0000"/>
                </a:solidFill>
              </a:rPr>
              <a:t>same mean with smaller variance, </a:t>
            </a:r>
            <a:r>
              <a:rPr lang="en-US" sz="1800" i="1">
                <a:solidFill>
                  <a:srgbClr val="000000"/>
                </a:solidFill>
              </a:rPr>
              <a:t>i.e.,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66FF"/>
                </a:solidFill>
              </a:rPr>
              <a:t>faster convergence</a:t>
            </a:r>
          </a:p>
          <a:p>
            <a:endParaRPr lang="en-US" sz="1800" i="1">
              <a:solidFill>
                <a:srgbClr val="000000"/>
              </a:solidFill>
            </a:endParaRPr>
          </a:p>
          <a:p>
            <a:pPr algn="ctr"/>
            <a:r>
              <a:rPr lang="en-US" sz="2400">
                <a:solidFill>
                  <a:srgbClr val="FF0000"/>
                </a:solidFill>
              </a:rPr>
              <a:t>BUT</a:t>
            </a:r>
          </a:p>
          <a:p>
            <a:endParaRPr lang="en-US" sz="2400">
              <a:solidFill>
                <a:srgbClr val="FF0000"/>
              </a:solidFill>
            </a:endParaRP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0066FF"/>
                </a:solidFill>
              </a:rPr>
              <a:t>cannot</a:t>
            </a:r>
            <a:r>
              <a:rPr lang="en-US" sz="1800">
                <a:solidFill>
                  <a:srgbClr val="000000"/>
                </a:solidFill>
              </a:rPr>
              <a:t> reproduce correlations and fluctuations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requires physical judgment, experience and a good understanding of </a:t>
            </a:r>
          </a:p>
          <a:p>
            <a:r>
              <a:rPr lang="en-US" sz="1800">
                <a:solidFill>
                  <a:srgbClr val="000000"/>
                </a:solidFill>
              </a:rPr>
              <a:t>  the problem (</a:t>
            </a:r>
            <a:r>
              <a:rPr lang="en-US" sz="1800">
                <a:solidFill>
                  <a:srgbClr val="0066FF"/>
                </a:solidFill>
              </a:rPr>
              <a:t>it is not a “black box”!</a:t>
            </a:r>
            <a:r>
              <a:rPr lang="en-US" sz="1800">
                <a:solidFill>
                  <a:srgbClr val="000000"/>
                </a:solidFill>
              </a:rPr>
              <a:t>)</a:t>
            </a:r>
          </a:p>
          <a:p>
            <a:pPr>
              <a:buFontTx/>
              <a:buChar char="•"/>
            </a:pPr>
            <a:r>
              <a:rPr lang="en-US" sz="1800">
                <a:solidFill>
                  <a:srgbClr val="000000"/>
                </a:solidFill>
              </a:rPr>
              <a:t> in general, a user does not get the definitive result after the first  </a:t>
            </a:r>
          </a:p>
          <a:p>
            <a:r>
              <a:rPr lang="en-US" sz="1800">
                <a:solidFill>
                  <a:srgbClr val="000000"/>
                </a:solidFill>
              </a:rPr>
              <a:t>  run, but needs to do a </a:t>
            </a:r>
            <a:r>
              <a:rPr lang="en-US" sz="1800">
                <a:solidFill>
                  <a:srgbClr val="0066FF"/>
                </a:solidFill>
              </a:rPr>
              <a:t>series of test runs</a:t>
            </a:r>
            <a:r>
              <a:rPr lang="en-US" sz="1800">
                <a:solidFill>
                  <a:srgbClr val="000000"/>
                </a:solidFill>
              </a:rPr>
              <a:t> in order </a:t>
            </a:r>
            <a:r>
              <a:rPr lang="en-US" sz="1800">
                <a:solidFill>
                  <a:srgbClr val="0066FF"/>
                </a:solidFill>
              </a:rPr>
              <a:t>to optimize the  </a:t>
            </a:r>
          </a:p>
          <a:p>
            <a:r>
              <a:rPr lang="en-US" sz="1800">
                <a:solidFill>
                  <a:srgbClr val="0066FF"/>
                </a:solidFill>
              </a:rPr>
              <a:t>  biasing parameters</a:t>
            </a:r>
          </a:p>
          <a:p>
            <a:endParaRPr lang="en-US" sz="1800">
              <a:solidFill>
                <a:srgbClr val="0066FF"/>
              </a:solidFill>
            </a:endParaRPr>
          </a:p>
          <a:p>
            <a:r>
              <a:rPr lang="en-US" sz="1800">
                <a:solidFill>
                  <a:srgbClr val="000000"/>
                </a:solidFill>
              </a:rPr>
              <a:t>                 </a:t>
            </a:r>
            <a:r>
              <a:rPr lang="en-US" sz="1800" b="1">
                <a:solidFill>
                  <a:srgbClr val="000000"/>
                </a:solidFill>
              </a:rPr>
              <a:t>balance between user’s time and CPU time</a:t>
            </a:r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>
            <a:off x="1258888" y="6237288"/>
            <a:ext cx="720725" cy="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37"/>
          <p:cNvSpPr>
            <a:spLocks noGrp="1"/>
          </p:cNvSpPr>
          <p:nvPr>
            <p:ph idx="1"/>
          </p:nvPr>
        </p:nvSpPr>
        <p:spPr>
          <a:xfrm>
            <a:off x="685800" y="1412776"/>
            <a:ext cx="7924800" cy="518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BIASING</a:t>
            </a:r>
            <a:endParaRPr lang="en-US" sz="1600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	1) region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importance biasing (surface splitting or Russian Roulette)</a:t>
            </a:r>
          </a:p>
          <a:p>
            <a:pPr>
              <a:buFont typeface="Wingdings" pitchFamily="2" charset="2"/>
              <a:buNone/>
            </a:pP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    2) multiplicity tuning at </a:t>
            </a:r>
            <a:r>
              <a:rPr lang="en-US" sz="1800" kern="1200" dirty="0" err="1" smtClean="0">
                <a:solidFill>
                  <a:srgbClr val="000000"/>
                </a:solidFill>
                <a:latin typeface="Comic Sans MS" pitchFamily="66" charset="0"/>
              </a:rPr>
              <a:t>hadronic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 interactions</a:t>
            </a:r>
            <a:endParaRPr lang="en-US" sz="1800" kern="12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WW-FACTO / WW-THRES</a:t>
            </a:r>
            <a:endParaRPr lang="en-US" sz="1600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	definition of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weight windows</a:t>
            </a:r>
            <a:endParaRPr lang="en-US" sz="1800" kern="12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EMF-BIAS</a:t>
            </a:r>
            <a:endParaRPr lang="en-US" sz="16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1600" dirty="0" smtClean="0">
                <a:cs typeface="Tahoma" pitchFamily="34" charset="0"/>
              </a:rPr>
              <a:t>	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leading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particle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biasing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for e+, e- and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photon interactions</a:t>
            </a:r>
            <a:endParaRPr lang="en-US" sz="1800" kern="12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LOW-BIAS</a:t>
            </a:r>
            <a:endParaRPr lang="en-US" sz="1600" dirty="0" smtClean="0">
              <a:solidFill>
                <a:srgbClr val="0000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1600" dirty="0" smtClean="0">
                <a:cs typeface="Tahoma" pitchFamily="34" charset="0"/>
              </a:rPr>
              <a:t>	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non-analog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neutron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absorption (survival biasing)</a:t>
            </a:r>
            <a:endParaRPr lang="en-US" sz="1800" kern="12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dirty="0" smtClean="0">
                <a:solidFill>
                  <a:srgbClr val="FF0000"/>
                </a:solidFill>
              </a:rPr>
              <a:t>LAM-BIAS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	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mean free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path 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biasing (decay length biasing, </a:t>
            </a:r>
            <a:r>
              <a:rPr lang="en-US" sz="1800" kern="1200" dirty="0" err="1" smtClean="0">
                <a:solidFill>
                  <a:srgbClr val="000000"/>
                </a:solidFill>
                <a:latin typeface="Comic Sans MS" pitchFamily="66" charset="0"/>
              </a:rPr>
              <a:t>hadronic</a:t>
            </a:r>
            <a:r>
              <a:rPr lang="en-US" sz="1800" kern="1200" dirty="0" smtClean="0">
                <a:solidFill>
                  <a:srgbClr val="000000"/>
                </a:solidFill>
                <a:latin typeface="Comic Sans MS" pitchFamily="66" charset="0"/>
              </a:rPr>
              <a:t> interaction length biasing) </a:t>
            </a:r>
            <a:endParaRPr lang="en-US" sz="1600" dirty="0" smtClean="0">
              <a:cs typeface="Tahoma" pitchFamily="34" charset="0"/>
            </a:endParaRPr>
          </a:p>
          <a:p>
            <a:pPr>
              <a:buNone/>
            </a:pPr>
            <a:endParaRPr lang="en-US" sz="1600" dirty="0" smtClean="0"/>
          </a:p>
        </p:txBody>
      </p:sp>
      <p:sp>
        <p:nvSpPr>
          <p:cNvPr id="8196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5570C6-23F8-4A5B-BC60-4EDA053341DF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8198" name="Text Box 30"/>
          <p:cNvSpPr txBox="1">
            <a:spLocks noChangeArrowheads="1"/>
          </p:cNvSpPr>
          <p:nvPr/>
        </p:nvSpPr>
        <p:spPr bwMode="auto">
          <a:xfrm>
            <a:off x="13660438" y="47418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etc.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85800" y="260410"/>
            <a:ext cx="7772400" cy="609600"/>
          </a:xfrm>
        </p:spPr>
        <p:txBody>
          <a:bodyPr/>
          <a:lstStyle/>
          <a:p>
            <a:r>
              <a:rPr lang="en-US" sz="2400" b="1" kern="1200" dirty="0" smtClean="0">
                <a:latin typeface="Comic Sans MS" pitchFamily="66" charset="0"/>
                <a:ea typeface="+mn-ea"/>
                <a:cs typeface="+mn-cs"/>
              </a:rPr>
              <a:t>Summary of main input cards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Reduce variance or CPU time ?</a:t>
            </a:r>
            <a:endParaRPr lang="en-US" sz="2400" b="1" i="1">
              <a:solidFill>
                <a:schemeClr val="tx2"/>
              </a:solidFill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827088" y="1052736"/>
            <a:ext cx="7993062" cy="512448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A Figure of Merit</a:t>
            </a:r>
          </a:p>
          <a:p>
            <a:endParaRPr lang="en-US" sz="2200" dirty="0">
              <a:solidFill>
                <a:srgbClr val="FF0000"/>
              </a:solidFill>
            </a:endParaRPr>
          </a:p>
          <a:p>
            <a:pPr algn="ctr"/>
            <a:r>
              <a:rPr lang="en-US" sz="2200" dirty="0">
                <a:solidFill>
                  <a:srgbClr val="0066FF"/>
                </a:solidFill>
              </a:rPr>
              <a:t>Computer cost of an estimator = </a:t>
            </a:r>
            <a:r>
              <a:rPr lang="en-US" sz="2200" b="1" i="1" dirty="0">
                <a:solidFill>
                  <a:srgbClr val="0066FF"/>
                </a:solidFill>
                <a:latin typeface="Symbol" pitchFamily="18" charset="2"/>
              </a:rPr>
              <a:t>s</a:t>
            </a:r>
            <a:r>
              <a:rPr lang="en-US" sz="2200" b="1" i="1" baseline="30000" dirty="0">
                <a:solidFill>
                  <a:srgbClr val="0066FF"/>
                </a:solidFill>
              </a:rPr>
              <a:t>2</a:t>
            </a:r>
            <a:r>
              <a:rPr lang="en-US" sz="2200" b="1" i="1" dirty="0">
                <a:solidFill>
                  <a:srgbClr val="0066FF"/>
                </a:solidFill>
              </a:rPr>
              <a:t> x t</a:t>
            </a:r>
          </a:p>
          <a:p>
            <a:pPr algn="ctr"/>
            <a:endParaRPr lang="en-US" sz="2200" b="1" i="1" dirty="0">
              <a:solidFill>
                <a:srgbClr val="0066FF"/>
              </a:solidFill>
            </a:endParaRPr>
          </a:p>
          <a:p>
            <a:pPr algn="ctr"/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(</a:t>
            </a:r>
            <a:r>
              <a:rPr lang="en-US" b="1" i="1" dirty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b="1" i="1" baseline="30000" dirty="0">
                <a:solidFill>
                  <a:srgbClr val="000000"/>
                </a:solidFill>
              </a:rPr>
              <a:t>2 </a:t>
            </a:r>
            <a:r>
              <a:rPr lang="en-US" dirty="0">
                <a:solidFill>
                  <a:srgbClr val="000000"/>
                </a:solidFill>
              </a:rPr>
              <a:t>= Variance, </a:t>
            </a:r>
            <a:r>
              <a:rPr lang="en-US" b="1" i="1" dirty="0">
                <a:solidFill>
                  <a:srgbClr val="000000"/>
                </a:solidFill>
              </a:rPr>
              <a:t>t </a:t>
            </a:r>
            <a:r>
              <a:rPr lang="en-US" dirty="0">
                <a:solidFill>
                  <a:srgbClr val="000000"/>
                </a:solidFill>
              </a:rPr>
              <a:t>=CPU time per primary particle)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SzPct val="12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some biasing techniques are aiming at reducing </a:t>
            </a:r>
            <a:r>
              <a:rPr lang="en-US" sz="1800" i="1" dirty="0" smtClean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 dirty="0" smtClean="0">
                <a:solidFill>
                  <a:srgbClr val="000000"/>
                </a:solidFill>
              </a:rPr>
              <a:t>, </a:t>
            </a:r>
            <a:r>
              <a:rPr lang="en-US" sz="1800" dirty="0">
                <a:solidFill>
                  <a:srgbClr val="000000"/>
                </a:solidFill>
              </a:rPr>
              <a:t>others at reducing </a:t>
            </a:r>
            <a:r>
              <a:rPr lang="en-US" sz="1800" i="1" dirty="0">
                <a:solidFill>
                  <a:srgbClr val="000000"/>
                </a:solidFill>
              </a:rPr>
              <a:t>t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2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often </a:t>
            </a:r>
            <a:r>
              <a:rPr lang="en-US" sz="1800" dirty="0">
                <a:solidFill>
                  <a:srgbClr val="0066FF"/>
                </a:solidFill>
              </a:rPr>
              <a:t>reducing </a:t>
            </a:r>
            <a:r>
              <a:rPr lang="en-US" sz="1800" i="1" dirty="0" smtClean="0">
                <a:solidFill>
                  <a:srgbClr val="0066FF"/>
                </a:solidFill>
                <a:latin typeface="Symbol" pitchFamily="18" charset="2"/>
              </a:rPr>
              <a:t>s</a:t>
            </a:r>
            <a:r>
              <a:rPr lang="en-US" sz="1800" dirty="0" smtClean="0">
                <a:solidFill>
                  <a:srgbClr val="0066FF"/>
                </a:solidFill>
              </a:rPr>
              <a:t> </a:t>
            </a:r>
            <a:r>
              <a:rPr lang="en-US" sz="1800" dirty="0">
                <a:solidFill>
                  <a:srgbClr val="0066FF"/>
                </a:solidFill>
              </a:rPr>
              <a:t>increases </a:t>
            </a:r>
            <a:r>
              <a:rPr lang="en-US" sz="1800" i="1" dirty="0">
                <a:solidFill>
                  <a:srgbClr val="0066FF"/>
                </a:solidFill>
              </a:rPr>
              <a:t>t</a:t>
            </a:r>
            <a:r>
              <a:rPr lang="en-US" sz="1800" dirty="0">
                <a:solidFill>
                  <a:srgbClr val="0066FF"/>
                </a:solidFill>
              </a:rPr>
              <a:t>, and </a:t>
            </a:r>
            <a:r>
              <a:rPr lang="en-US" sz="1800" i="1" dirty="0" err="1">
                <a:solidFill>
                  <a:srgbClr val="0066FF"/>
                </a:solidFill>
              </a:rPr>
              <a:t>viceversa</a:t>
            </a:r>
            <a:endParaRPr lang="en-US" sz="1800" i="1" dirty="0">
              <a:solidFill>
                <a:srgbClr val="0066FF"/>
              </a:solidFill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SzPct val="12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therefore, minimizing </a:t>
            </a:r>
            <a:r>
              <a:rPr lang="en-US" sz="1800" i="1" dirty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 i="1" baseline="30000" dirty="0">
                <a:solidFill>
                  <a:srgbClr val="000000"/>
                </a:solidFill>
              </a:rPr>
              <a:t>2</a:t>
            </a:r>
            <a:r>
              <a:rPr lang="en-US" sz="1800" i="1" dirty="0">
                <a:solidFill>
                  <a:srgbClr val="000000"/>
                </a:solidFill>
              </a:rPr>
              <a:t>x t</a:t>
            </a:r>
            <a:r>
              <a:rPr lang="en-US" sz="1800" dirty="0">
                <a:solidFill>
                  <a:srgbClr val="000000"/>
                </a:solidFill>
              </a:rPr>
              <a:t> means to reduce </a:t>
            </a:r>
            <a:r>
              <a:rPr lang="en-US" sz="1800" i="1" dirty="0" smtClean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at a faster rate than </a:t>
            </a:r>
            <a:r>
              <a:rPr lang="en-US" sz="1800" i="1" dirty="0">
                <a:solidFill>
                  <a:srgbClr val="000000"/>
                </a:solidFill>
              </a:rPr>
              <a:t> 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20000"/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i="1" dirty="0" smtClean="0">
                <a:solidFill>
                  <a:srgbClr val="000000"/>
                </a:solidFill>
              </a:rPr>
              <a:t>t</a:t>
            </a:r>
            <a:r>
              <a:rPr lang="en-US" sz="1800" dirty="0" smtClean="0">
                <a:solidFill>
                  <a:srgbClr val="000000"/>
                </a:solidFill>
              </a:rPr>
              <a:t> increases </a:t>
            </a:r>
            <a:r>
              <a:rPr lang="en-US" sz="1800" dirty="0">
                <a:solidFill>
                  <a:srgbClr val="000000"/>
                </a:solidFill>
              </a:rPr>
              <a:t>or </a:t>
            </a:r>
            <a:r>
              <a:rPr lang="en-US" sz="1800" i="1" dirty="0" err="1" smtClean="0">
                <a:solidFill>
                  <a:srgbClr val="000000"/>
                </a:solidFill>
              </a:rPr>
              <a:t>viceversa</a:t>
            </a:r>
            <a:endParaRPr lang="en-US" sz="1800" i="1" dirty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  <a:buClr>
                <a:srgbClr val="FF0000"/>
              </a:buClr>
              <a:buSzPct val="12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choice depends on the problem, and sometimes a </a:t>
            </a:r>
            <a:r>
              <a:rPr lang="en-US" sz="1800" dirty="0">
                <a:solidFill>
                  <a:srgbClr val="0066FF"/>
                </a:solidFill>
              </a:rPr>
              <a:t>combination of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20000"/>
            </a:pPr>
            <a:r>
              <a:rPr lang="en-US" sz="1800" dirty="0">
                <a:solidFill>
                  <a:srgbClr val="0066FF"/>
                </a:solidFill>
              </a:rPr>
              <a:t>   several techniques</a:t>
            </a:r>
            <a:r>
              <a:rPr lang="en-US" sz="1800" dirty="0">
                <a:solidFill>
                  <a:srgbClr val="000000"/>
                </a:solidFill>
              </a:rPr>
              <a:t> is most effective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20000"/>
              <a:buFontTx/>
              <a:buChar char="•"/>
            </a:pPr>
            <a:r>
              <a:rPr lang="en-US" sz="1800" b="1" i="1" dirty="0">
                <a:solidFill>
                  <a:srgbClr val="000000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bad judgment, or excessive “forcing” on one of the two variables can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20000"/>
            </a:pPr>
            <a:r>
              <a:rPr lang="en-US" sz="1800" dirty="0">
                <a:solidFill>
                  <a:srgbClr val="000000"/>
                </a:solidFill>
              </a:rPr>
              <a:t>   have </a:t>
            </a:r>
            <a:r>
              <a:rPr lang="en-US" sz="1800" dirty="0">
                <a:solidFill>
                  <a:srgbClr val="0066FF"/>
                </a:solidFill>
              </a:rPr>
              <a:t>catastrophic consequences</a:t>
            </a:r>
            <a:r>
              <a:rPr lang="en-US" sz="1800" dirty="0">
                <a:solidFill>
                  <a:srgbClr val="000000"/>
                </a:solidFill>
              </a:rPr>
              <a:t> on the other one, making computer    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20000"/>
            </a:pPr>
            <a:r>
              <a:rPr lang="en-US" sz="1800" dirty="0">
                <a:solidFill>
                  <a:srgbClr val="000000"/>
                </a:solidFill>
              </a:rPr>
              <a:t>   cost explode</a:t>
            </a:r>
            <a:endParaRPr lang="en-US" sz="1800" b="1" i="1" dirty="0">
              <a:solidFill>
                <a:srgbClr val="000000"/>
              </a:solidFill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2151063" y="1700808"/>
            <a:ext cx="5400675" cy="504825"/>
          </a:xfrm>
          <a:prstGeom prst="rect">
            <a:avLst/>
          </a:prstGeom>
          <a:noFill/>
          <a:ln w="28575" algn="ctr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762000" y="152400"/>
            <a:ext cx="809628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- 1</a:t>
            </a:r>
            <a:r>
              <a:rPr lang="en-US" sz="2000" dirty="0">
                <a:solidFill>
                  <a:schemeClr val="tx2"/>
                </a:solidFill>
              </a:rPr>
              <a:t>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900113" y="1462088"/>
            <a:ext cx="7775575" cy="427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it is the simplest, most “safe” and easiest to use of all biasing </a:t>
            </a:r>
          </a:p>
          <a:p>
            <a:pPr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dirty="0" smtClean="0">
                <a:solidFill>
                  <a:srgbClr val="000000"/>
                </a:solidFill>
              </a:rPr>
              <a:t> techniques  </a:t>
            </a:r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importance biasing combines </a:t>
            </a:r>
            <a:r>
              <a:rPr lang="en-US" sz="1800" i="1" dirty="0">
                <a:solidFill>
                  <a:srgbClr val="000000"/>
                </a:solidFill>
              </a:rPr>
              <a:t>two techniques</a:t>
            </a:r>
            <a:r>
              <a:rPr lang="en-US" sz="1800" dirty="0">
                <a:solidFill>
                  <a:srgbClr val="000000"/>
                </a:solidFill>
              </a:rPr>
              <a:t>:</a:t>
            </a:r>
          </a:p>
          <a:p>
            <a:pPr>
              <a:buClr>
                <a:srgbClr val="FF0000"/>
              </a:buClr>
              <a:buSzPct val="150000"/>
              <a:buFontTx/>
              <a:buChar char="•"/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50000"/>
            </a:pPr>
            <a:r>
              <a:rPr lang="en-US" sz="2000" dirty="0">
                <a:solidFill>
                  <a:srgbClr val="000000"/>
                </a:solidFill>
              </a:rPr>
              <a:t>             </a:t>
            </a:r>
            <a:r>
              <a:rPr lang="en-US" sz="2000" dirty="0">
                <a:solidFill>
                  <a:srgbClr val="FF0000"/>
                </a:solidFill>
              </a:rPr>
              <a:t>Surface Splitting</a:t>
            </a:r>
            <a:r>
              <a:rPr lang="en-US" sz="1800" dirty="0">
                <a:solidFill>
                  <a:srgbClr val="000000"/>
                </a:solidFill>
              </a:rPr>
              <a:t>   (reduces </a:t>
            </a:r>
            <a:r>
              <a:rPr lang="en-US" sz="1800" i="1" dirty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sz="1800" dirty="0">
                <a:solidFill>
                  <a:srgbClr val="000000"/>
                </a:solidFill>
              </a:rPr>
              <a:t> but increases </a:t>
            </a:r>
            <a:r>
              <a:rPr lang="en-US" sz="1800" i="1" dirty="0">
                <a:solidFill>
                  <a:srgbClr val="000000"/>
                </a:solidFill>
              </a:rPr>
              <a:t>t</a:t>
            </a:r>
            <a:r>
              <a:rPr lang="en-US" sz="1800" dirty="0">
                <a:solidFill>
                  <a:srgbClr val="000000"/>
                </a:solidFill>
              </a:rPr>
              <a:t>)</a:t>
            </a:r>
          </a:p>
          <a:p>
            <a:pPr>
              <a:buClr>
                <a:srgbClr val="FF0000"/>
              </a:buClr>
              <a:buSzPct val="150000"/>
            </a:pPr>
            <a:r>
              <a:rPr lang="en-US" sz="2000" i="1" dirty="0">
                <a:solidFill>
                  <a:srgbClr val="000000"/>
                </a:solidFill>
              </a:rPr>
              <a:t>             </a:t>
            </a:r>
            <a:r>
              <a:rPr lang="en-US" sz="2000" dirty="0">
                <a:solidFill>
                  <a:srgbClr val="FF0000"/>
                </a:solidFill>
              </a:rPr>
              <a:t>Russian Roulette</a:t>
            </a:r>
            <a:r>
              <a:rPr lang="en-US" sz="1800" dirty="0">
                <a:solidFill>
                  <a:srgbClr val="000000"/>
                </a:solidFill>
              </a:rPr>
              <a:t>     (does the opposite)</a:t>
            </a:r>
          </a:p>
          <a:p>
            <a:pPr>
              <a:buClr>
                <a:srgbClr val="FF0000"/>
              </a:buClr>
              <a:buSzPct val="150000"/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50000"/>
              <a:buFontTx/>
              <a:buChar char="•"/>
            </a:pPr>
            <a:endParaRPr lang="en-US" sz="1800" i="1" dirty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user assigns a </a:t>
            </a:r>
            <a:r>
              <a:rPr lang="en-US" sz="1800" dirty="0">
                <a:solidFill>
                  <a:srgbClr val="0066FF"/>
                </a:solidFill>
              </a:rPr>
              <a:t>relative importance</a:t>
            </a:r>
            <a:r>
              <a:rPr lang="en-US" sz="1800" dirty="0">
                <a:solidFill>
                  <a:srgbClr val="000000"/>
                </a:solidFill>
              </a:rPr>
              <a:t> to each geometry region (the </a:t>
            </a:r>
          </a:p>
          <a:p>
            <a:pPr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 </a:t>
            </a:r>
            <a:r>
              <a:rPr lang="en-US" sz="1800" dirty="0" smtClean="0">
                <a:solidFill>
                  <a:srgbClr val="000000"/>
                </a:solidFill>
              </a:rPr>
              <a:t> actual </a:t>
            </a:r>
            <a:r>
              <a:rPr lang="en-US" sz="1800" dirty="0">
                <a:solidFill>
                  <a:srgbClr val="000000"/>
                </a:solidFill>
              </a:rPr>
              <a:t>absolute value doesn’t matter), based on</a:t>
            </a:r>
          </a:p>
          <a:p>
            <a:pPr>
              <a:buClr>
                <a:srgbClr val="FF0000"/>
              </a:buClr>
              <a:buSzPct val="150000"/>
            </a:pPr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     1. expected </a:t>
            </a:r>
            <a:r>
              <a:rPr lang="en-US" sz="1800" dirty="0" err="1">
                <a:solidFill>
                  <a:srgbClr val="0066FF"/>
                </a:solidFill>
              </a:rPr>
              <a:t>fluence</a:t>
            </a:r>
            <a:r>
              <a:rPr lang="en-US" sz="1800" dirty="0">
                <a:solidFill>
                  <a:srgbClr val="0066FF"/>
                </a:solidFill>
              </a:rPr>
              <a:t> attenuation</a:t>
            </a:r>
            <a:r>
              <a:rPr lang="en-US" sz="1800" dirty="0">
                <a:solidFill>
                  <a:srgbClr val="000000"/>
                </a:solidFill>
              </a:rPr>
              <a:t> with respect to other regions </a:t>
            </a:r>
          </a:p>
          <a:p>
            <a:pPr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     2. probability of </a:t>
            </a:r>
            <a:r>
              <a:rPr lang="en-US" sz="1800" dirty="0">
                <a:solidFill>
                  <a:srgbClr val="0066FF"/>
                </a:solidFill>
              </a:rPr>
              <a:t>contribution to score</a:t>
            </a:r>
            <a:r>
              <a:rPr lang="en-US" sz="1800" dirty="0">
                <a:solidFill>
                  <a:srgbClr val="000000"/>
                </a:solidFill>
              </a:rPr>
              <a:t> by particles entering the </a:t>
            </a:r>
          </a:p>
          <a:p>
            <a:pPr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         region</a:t>
            </a:r>
          </a:p>
          <a:p>
            <a:pPr>
              <a:buFontTx/>
              <a:buChar char="•"/>
            </a:pPr>
            <a:endParaRPr lang="en-US" sz="18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- 2</a:t>
            </a:r>
            <a:r>
              <a:rPr lang="en-US" sz="2000" dirty="0">
                <a:solidFill>
                  <a:schemeClr val="tx2"/>
                </a:solidFill>
              </a:rPr>
              <a:t>   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775575" cy="45751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Surface Splitting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A particle crosses a region boundary, coming from a region of importance </a:t>
            </a:r>
            <a:r>
              <a:rPr lang="en-US" sz="1800" dirty="0">
                <a:solidFill>
                  <a:srgbClr val="0066FF"/>
                </a:solidFill>
              </a:rPr>
              <a:t>I</a:t>
            </a:r>
            <a:r>
              <a:rPr lang="en-US" sz="1800" baseline="-25000" dirty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 and entering a region of </a:t>
            </a:r>
            <a:r>
              <a:rPr lang="en-US" sz="1800" b="1" i="1" dirty="0">
                <a:solidFill>
                  <a:srgbClr val="0066FF"/>
                </a:solidFill>
              </a:rPr>
              <a:t>higher</a:t>
            </a:r>
            <a:r>
              <a:rPr lang="en-US" sz="1800" b="1" dirty="0">
                <a:solidFill>
                  <a:srgbClr val="0066FF"/>
                </a:solidFill>
              </a:rPr>
              <a:t> </a:t>
            </a:r>
            <a:r>
              <a:rPr lang="en-US" sz="1800" dirty="0">
                <a:solidFill>
                  <a:srgbClr val="000000"/>
                </a:solidFill>
              </a:rPr>
              <a:t>importance</a:t>
            </a:r>
            <a:r>
              <a:rPr lang="en-US" sz="1800" dirty="0">
                <a:solidFill>
                  <a:srgbClr val="0066FF"/>
                </a:solidFill>
              </a:rPr>
              <a:t> </a:t>
            </a:r>
            <a:r>
              <a:rPr lang="en-US" sz="1800" dirty="0" smtClean="0">
                <a:solidFill>
                  <a:srgbClr val="0066FF"/>
                </a:solidFill>
              </a:rPr>
              <a:t>I</a:t>
            </a:r>
            <a:r>
              <a:rPr lang="en-US" sz="1800" baseline="-25000" dirty="0" smtClean="0">
                <a:solidFill>
                  <a:srgbClr val="0066FF"/>
                </a:solidFill>
              </a:rPr>
              <a:t>2 </a:t>
            </a:r>
            <a:r>
              <a:rPr lang="en-US" sz="1800" dirty="0" smtClean="0">
                <a:solidFill>
                  <a:srgbClr val="0066FF"/>
                </a:solidFill>
              </a:rPr>
              <a:t>&gt; I</a:t>
            </a:r>
            <a:r>
              <a:rPr lang="en-US" sz="1800" baseline="-25000" dirty="0" smtClean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: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particle is replaced on average by </a:t>
            </a:r>
            <a:r>
              <a:rPr lang="en-US" sz="1800" dirty="0">
                <a:solidFill>
                  <a:srgbClr val="0066FF"/>
                </a:solidFill>
              </a:rPr>
              <a:t>n=I</a:t>
            </a:r>
            <a:r>
              <a:rPr lang="en-US" sz="1800" baseline="-25000" dirty="0">
                <a:solidFill>
                  <a:srgbClr val="0066FF"/>
                </a:solidFill>
              </a:rPr>
              <a:t>2</a:t>
            </a:r>
            <a:r>
              <a:rPr lang="en-US" sz="1800" dirty="0">
                <a:solidFill>
                  <a:srgbClr val="0066FF"/>
                </a:solidFill>
              </a:rPr>
              <a:t>/I</a:t>
            </a:r>
            <a:r>
              <a:rPr lang="en-US" sz="1800" baseline="-25000" dirty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66FF"/>
                </a:solidFill>
              </a:rPr>
              <a:t> identical particles</a:t>
            </a:r>
            <a:r>
              <a:rPr lang="en-US" sz="1800" dirty="0">
                <a:solidFill>
                  <a:srgbClr val="000000"/>
                </a:solidFill>
              </a:rPr>
              <a:t>  </a:t>
            </a:r>
          </a:p>
          <a:p>
            <a:pPr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  </a:t>
            </a:r>
            <a:r>
              <a:rPr lang="en-US" sz="1800" dirty="0">
                <a:solidFill>
                  <a:srgbClr val="000000"/>
                </a:solidFill>
              </a:rPr>
              <a:t>with the same characteristics</a:t>
            </a:r>
          </a:p>
          <a:p>
            <a:pPr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</a:t>
            </a:r>
            <a:r>
              <a:rPr lang="en-US" sz="1800" dirty="0">
                <a:solidFill>
                  <a:srgbClr val="0066FF"/>
                </a:solidFill>
              </a:rPr>
              <a:t>weight</a:t>
            </a:r>
            <a:r>
              <a:rPr lang="en-US" sz="1800" dirty="0">
                <a:solidFill>
                  <a:srgbClr val="000000"/>
                </a:solidFill>
              </a:rPr>
              <a:t> of each “daughter” </a:t>
            </a:r>
            <a:r>
              <a:rPr lang="en-US" sz="1800" dirty="0">
                <a:solidFill>
                  <a:srgbClr val="0066FF"/>
                </a:solidFill>
              </a:rPr>
              <a:t>is multiplied by I</a:t>
            </a:r>
            <a:r>
              <a:rPr lang="en-US" sz="1800" baseline="-25000" dirty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66FF"/>
                </a:solidFill>
              </a:rPr>
              <a:t>/I</a:t>
            </a:r>
            <a:r>
              <a:rPr lang="en-US" sz="1800" baseline="-25000" dirty="0">
                <a:solidFill>
                  <a:srgbClr val="0066FF"/>
                </a:solidFill>
              </a:rPr>
              <a:t>2</a:t>
            </a:r>
          </a:p>
          <a:p>
            <a:pPr>
              <a:buFontTx/>
              <a:buChar char="•"/>
            </a:pPr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0000"/>
              </a:solidFill>
            </a:endParaRPr>
          </a:p>
          <a:p>
            <a:r>
              <a:rPr lang="en-US" sz="1800" dirty="0" smtClean="0">
                <a:solidFill>
                  <a:srgbClr val="000000"/>
                </a:solidFill>
              </a:rPr>
              <a:t>If  </a:t>
            </a:r>
            <a:r>
              <a:rPr lang="en-US" sz="1800" dirty="0">
                <a:solidFill>
                  <a:srgbClr val="000000"/>
                </a:solidFill>
              </a:rPr>
              <a:t>I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/I</a:t>
            </a:r>
            <a:r>
              <a:rPr lang="en-US" sz="1800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 is </a:t>
            </a:r>
            <a:r>
              <a:rPr lang="en-US" sz="1800" dirty="0">
                <a:solidFill>
                  <a:srgbClr val="000000"/>
                </a:solidFill>
              </a:rPr>
              <a:t>too large, </a:t>
            </a:r>
            <a:r>
              <a:rPr lang="en-US" sz="1800" dirty="0">
                <a:solidFill>
                  <a:srgbClr val="0066FF"/>
                </a:solidFill>
              </a:rPr>
              <a:t>excessive splitting</a:t>
            </a:r>
            <a:r>
              <a:rPr lang="en-US" sz="1800" dirty="0">
                <a:solidFill>
                  <a:srgbClr val="000000"/>
                </a:solidFill>
              </a:rPr>
              <a:t> may occur with codes which do not provide an appropriate protection 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An </a:t>
            </a:r>
            <a:r>
              <a:rPr lang="en-US" sz="1800" dirty="0">
                <a:solidFill>
                  <a:srgbClr val="0066FF"/>
                </a:solidFill>
              </a:rPr>
              <a:t>internal limit</a:t>
            </a:r>
            <a:r>
              <a:rPr lang="en-US" sz="1800" dirty="0">
                <a:solidFill>
                  <a:srgbClr val="000000"/>
                </a:solidFill>
              </a:rPr>
              <a:t> in FLUKA prevents excessive splitting if I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/I</a:t>
            </a:r>
            <a:r>
              <a:rPr lang="en-US" sz="1800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 is too large (&gt; 5), a problem found in many biased codes.</a:t>
            </a:r>
          </a:p>
          <a:p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- 3</a:t>
            </a:r>
            <a:r>
              <a:rPr lang="en-US" sz="2000" dirty="0">
                <a:solidFill>
                  <a:schemeClr val="tx2"/>
                </a:solidFill>
              </a:rPr>
              <a:t>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    </a:t>
            </a:r>
            <a:r>
              <a:rPr lang="en-US" dirty="0">
                <a:solidFill>
                  <a:schemeClr val="tx2"/>
                </a:solidFill>
              </a:rPr>
              <a:t>Input card:  </a:t>
            </a:r>
            <a:r>
              <a:rPr lang="en-US" b="1" dirty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900113" y="1196975"/>
            <a:ext cx="7920037" cy="42386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Russian Roulette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A particle crosses a region boundary, coming from a region of importance </a:t>
            </a:r>
            <a:r>
              <a:rPr lang="en-US" sz="1800" dirty="0">
                <a:solidFill>
                  <a:srgbClr val="0066FF"/>
                </a:solidFill>
              </a:rPr>
              <a:t>I</a:t>
            </a:r>
            <a:r>
              <a:rPr lang="en-US" sz="1800" baseline="-25000" dirty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 and entering a region of </a:t>
            </a:r>
            <a:r>
              <a:rPr lang="en-US" sz="1800" b="1" i="1" dirty="0">
                <a:solidFill>
                  <a:srgbClr val="0066FF"/>
                </a:solidFill>
              </a:rPr>
              <a:t>lower</a:t>
            </a:r>
            <a:r>
              <a:rPr lang="en-US" sz="1800" dirty="0">
                <a:solidFill>
                  <a:srgbClr val="000000"/>
                </a:solidFill>
              </a:rPr>
              <a:t> importance</a:t>
            </a:r>
            <a:r>
              <a:rPr lang="en-US" sz="1800" dirty="0">
                <a:solidFill>
                  <a:srgbClr val="0066FF"/>
                </a:solidFill>
              </a:rPr>
              <a:t> </a:t>
            </a:r>
            <a:r>
              <a:rPr lang="en-US" sz="1800" dirty="0" smtClean="0">
                <a:solidFill>
                  <a:srgbClr val="0066FF"/>
                </a:solidFill>
              </a:rPr>
              <a:t>I</a:t>
            </a:r>
            <a:r>
              <a:rPr lang="en-US" sz="1800" baseline="-25000" dirty="0" smtClean="0">
                <a:solidFill>
                  <a:srgbClr val="0066FF"/>
                </a:solidFill>
              </a:rPr>
              <a:t>2 </a:t>
            </a:r>
            <a:r>
              <a:rPr lang="en-US" sz="1800" dirty="0" smtClean="0">
                <a:solidFill>
                  <a:srgbClr val="0066FF"/>
                </a:solidFill>
              </a:rPr>
              <a:t>&lt; I</a:t>
            </a:r>
            <a:r>
              <a:rPr lang="en-US" sz="1800" baseline="-25000" dirty="0" smtClean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: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pPr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the particle is submitted to a random </a:t>
            </a:r>
            <a:r>
              <a:rPr lang="en-US" sz="1800" dirty="0">
                <a:solidFill>
                  <a:srgbClr val="0066FF"/>
                </a:solidFill>
              </a:rPr>
              <a:t>survival test</a:t>
            </a:r>
            <a:r>
              <a:rPr lang="en-US" sz="1800" dirty="0">
                <a:solidFill>
                  <a:srgbClr val="000000"/>
                </a:solidFill>
              </a:rPr>
              <a:t>: with a chance   </a:t>
            </a:r>
          </a:p>
          <a:p>
            <a:pPr>
              <a:buClr>
                <a:srgbClr val="FF0000"/>
              </a:buClr>
              <a:buSzPct val="150000"/>
            </a:pPr>
            <a:r>
              <a:rPr lang="en-US" sz="1800" dirty="0">
                <a:solidFill>
                  <a:srgbClr val="0066FF"/>
                </a:solidFill>
              </a:rPr>
              <a:t>   </a:t>
            </a:r>
            <a:r>
              <a:rPr lang="en-US" sz="1800" dirty="0">
                <a:solidFill>
                  <a:srgbClr val="000000"/>
                </a:solidFill>
              </a:rPr>
              <a:t>I</a:t>
            </a:r>
            <a:r>
              <a:rPr lang="en-US" sz="1800" baseline="-25000" dirty="0">
                <a:solidFill>
                  <a:srgbClr val="000000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/I</a:t>
            </a:r>
            <a:r>
              <a:rPr lang="en-US" sz="1800" baseline="-25000" dirty="0">
                <a:solidFill>
                  <a:srgbClr val="000000"/>
                </a:solidFill>
              </a:rPr>
              <a:t>1</a:t>
            </a:r>
            <a:r>
              <a:rPr lang="en-US" sz="1800" dirty="0">
                <a:solidFill>
                  <a:srgbClr val="000000"/>
                </a:solidFill>
              </a:rPr>
              <a:t> the particle survives with its </a:t>
            </a:r>
            <a:r>
              <a:rPr lang="en-US" sz="1800" dirty="0">
                <a:solidFill>
                  <a:srgbClr val="0066FF"/>
                </a:solidFill>
              </a:rPr>
              <a:t>weight increased by a factor I</a:t>
            </a:r>
            <a:r>
              <a:rPr lang="en-US" sz="1800" baseline="-25000" dirty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66FF"/>
                </a:solidFill>
              </a:rPr>
              <a:t>/I</a:t>
            </a:r>
            <a:r>
              <a:rPr lang="en-US" sz="1800" baseline="-25000" dirty="0">
                <a:solidFill>
                  <a:srgbClr val="0066FF"/>
                </a:solidFill>
              </a:rPr>
              <a:t>2</a:t>
            </a:r>
            <a:r>
              <a:rPr lang="en-US" sz="1800" dirty="0">
                <a:solidFill>
                  <a:srgbClr val="000000"/>
                </a:solidFill>
              </a:rPr>
              <a:t>   </a:t>
            </a:r>
          </a:p>
          <a:p>
            <a:pPr>
              <a:buClr>
                <a:srgbClr val="FF0000"/>
              </a:buClr>
              <a:buSzPct val="150000"/>
              <a:buFontTx/>
              <a:buChar char="•"/>
            </a:pPr>
            <a:r>
              <a:rPr lang="en-US" sz="1800" dirty="0">
                <a:solidFill>
                  <a:srgbClr val="000000"/>
                </a:solidFill>
              </a:rPr>
              <a:t> with a chance </a:t>
            </a:r>
            <a:r>
              <a:rPr lang="en-US" sz="1800" dirty="0">
                <a:solidFill>
                  <a:srgbClr val="0066FF"/>
                </a:solidFill>
              </a:rPr>
              <a:t>(</a:t>
            </a:r>
            <a:r>
              <a:rPr lang="en-US" sz="1800" dirty="0" smtClean="0">
                <a:solidFill>
                  <a:srgbClr val="0066FF"/>
                </a:solidFill>
              </a:rPr>
              <a:t>1 - I</a:t>
            </a:r>
            <a:r>
              <a:rPr lang="en-US" sz="1800" baseline="-25000" dirty="0" smtClean="0">
                <a:solidFill>
                  <a:srgbClr val="0066FF"/>
                </a:solidFill>
              </a:rPr>
              <a:t>2</a:t>
            </a:r>
            <a:r>
              <a:rPr lang="en-US" sz="1800" dirty="0" smtClean="0">
                <a:solidFill>
                  <a:srgbClr val="0066FF"/>
                </a:solidFill>
              </a:rPr>
              <a:t>/I</a:t>
            </a:r>
            <a:r>
              <a:rPr lang="en-US" sz="1800" baseline="-25000" dirty="0" smtClean="0">
                <a:solidFill>
                  <a:srgbClr val="0066FF"/>
                </a:solidFill>
              </a:rPr>
              <a:t>1</a:t>
            </a:r>
            <a:r>
              <a:rPr lang="en-US" sz="1800" dirty="0">
                <a:solidFill>
                  <a:srgbClr val="0066FF"/>
                </a:solidFill>
              </a:rPr>
              <a:t>)</a:t>
            </a:r>
            <a:r>
              <a:rPr lang="en-US" sz="1800" dirty="0">
                <a:solidFill>
                  <a:srgbClr val="000000"/>
                </a:solidFill>
              </a:rPr>
              <a:t> the particle is killed</a:t>
            </a:r>
            <a:endParaRPr lang="en-US" sz="1800" baseline="-25000" dirty="0">
              <a:solidFill>
                <a:srgbClr val="0066FF"/>
              </a:solidFill>
            </a:endParaRPr>
          </a:p>
          <a:p>
            <a:pPr>
              <a:buFontTx/>
              <a:buChar char="•"/>
            </a:pPr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66FF"/>
              </a:solidFill>
            </a:endParaRPr>
          </a:p>
          <a:p>
            <a:endParaRPr lang="en-US" sz="1800" baseline="-25000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Importance biasing is commonly used to </a:t>
            </a:r>
            <a:r>
              <a:rPr lang="en-US" sz="1800" dirty="0">
                <a:solidFill>
                  <a:srgbClr val="0066FF"/>
                </a:solidFill>
              </a:rPr>
              <a:t>maintain a uniform particle population</a:t>
            </a:r>
            <a:r>
              <a:rPr lang="en-US" sz="1800" dirty="0">
                <a:solidFill>
                  <a:srgbClr val="000000"/>
                </a:solidFill>
              </a:rPr>
              <a:t>, compensating for attenuation due to absorption or distance. In FLUKA it can be </a:t>
            </a:r>
            <a:r>
              <a:rPr lang="en-US" sz="1800" dirty="0">
                <a:solidFill>
                  <a:srgbClr val="0066FF"/>
                </a:solidFill>
              </a:rPr>
              <a:t>tuned per particle type</a:t>
            </a:r>
            <a:r>
              <a:rPr lang="en-US" sz="1800" dirty="0">
                <a:solidFill>
                  <a:srgbClr val="000000"/>
                </a:solidFill>
              </a:rPr>
              <a:t>.</a:t>
            </a:r>
          </a:p>
          <a:p>
            <a:endParaRPr lang="en-US" sz="1800" dirty="0">
              <a:solidFill>
                <a:srgbClr val="000000"/>
              </a:solidFill>
            </a:endParaRPr>
          </a:p>
          <a:p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762000" y="1524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chemeClr val="tx2"/>
                </a:solidFill>
              </a:rPr>
              <a:t>Importance biasing - 4</a:t>
            </a:r>
            <a:r>
              <a:rPr lang="en-US" sz="2000" dirty="0">
                <a:solidFill>
                  <a:schemeClr val="tx2"/>
                </a:solidFill>
              </a:rPr>
              <a:t>                          </a:t>
            </a:r>
            <a:r>
              <a:rPr lang="en-US" sz="2000" dirty="0" smtClean="0">
                <a:solidFill>
                  <a:schemeClr val="tx2"/>
                </a:solidFill>
              </a:rPr>
              <a:t>   </a:t>
            </a:r>
            <a:r>
              <a:rPr lang="en-US" dirty="0">
                <a:solidFill>
                  <a:schemeClr val="tx2"/>
                </a:solidFill>
              </a:rPr>
              <a:t>Input card: 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BIASING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55650" y="1196975"/>
            <a:ext cx="7920038" cy="3843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>
                <a:solidFill>
                  <a:srgbClr val="000000"/>
                </a:solidFill>
              </a:rPr>
              <a:t>Note:</a:t>
            </a:r>
          </a:p>
          <a:p>
            <a:endParaRPr lang="en-US" sz="2400" b="1" i="1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In FLUKA, for technical reasons, </a:t>
            </a:r>
            <a:r>
              <a:rPr lang="en-US" sz="1800" dirty="0" err="1">
                <a:solidFill>
                  <a:srgbClr val="000000"/>
                </a:solidFill>
              </a:rPr>
              <a:t>importances</a:t>
            </a:r>
            <a:r>
              <a:rPr lang="en-US" sz="1800" dirty="0">
                <a:solidFill>
                  <a:srgbClr val="000000"/>
                </a:solidFill>
              </a:rPr>
              <a:t> are internally stored as integers. Therefore, </a:t>
            </a:r>
            <a:r>
              <a:rPr lang="en-US" sz="1800" dirty="0" err="1">
                <a:solidFill>
                  <a:srgbClr val="0066FF"/>
                </a:solidFill>
              </a:rPr>
              <a:t>importances</a:t>
            </a:r>
            <a:r>
              <a:rPr lang="en-US" sz="1800" dirty="0">
                <a:solidFill>
                  <a:srgbClr val="0066FF"/>
                </a:solidFill>
              </a:rPr>
              <a:t> can only take values between 0.0001 and 100000</a:t>
            </a:r>
            <a:r>
              <a:rPr lang="en-US" sz="1800" dirty="0">
                <a:solidFill>
                  <a:srgbClr val="000000"/>
                </a:solidFill>
              </a:rPr>
              <a:t>. An input values 0.00015 is read as 0.0001, 0.00234 is read as 0.0023, </a:t>
            </a:r>
            <a:r>
              <a:rPr lang="en-US" sz="1800" i="1" dirty="0">
                <a:solidFill>
                  <a:srgbClr val="000000"/>
                </a:solidFill>
              </a:rPr>
              <a:t>etc.</a:t>
            </a:r>
          </a:p>
          <a:p>
            <a:endParaRPr lang="en-US" sz="1800" i="1" dirty="0">
              <a:solidFill>
                <a:srgbClr val="000000"/>
              </a:solidFill>
            </a:endParaRPr>
          </a:p>
          <a:p>
            <a:r>
              <a:rPr lang="en-US" sz="1800" dirty="0">
                <a:solidFill>
                  <a:srgbClr val="000000"/>
                </a:solidFill>
              </a:rPr>
              <a:t>There is also a user routine </a:t>
            </a:r>
            <a:r>
              <a:rPr lang="en-US" sz="1800" b="1" dirty="0">
                <a:solidFill>
                  <a:srgbClr val="0066FF"/>
                </a:solidFill>
              </a:rPr>
              <a:t>USIMBS</a:t>
            </a:r>
            <a:r>
              <a:rPr lang="en-US" sz="1800" dirty="0">
                <a:solidFill>
                  <a:srgbClr val="000000"/>
                </a:solidFill>
              </a:rPr>
              <a:t> which allows to assign </a:t>
            </a:r>
            <a:r>
              <a:rPr lang="en-US" sz="1800" dirty="0" err="1">
                <a:solidFill>
                  <a:srgbClr val="000000"/>
                </a:solidFill>
              </a:rPr>
              <a:t>importances</a:t>
            </a:r>
            <a:r>
              <a:rPr lang="en-US" sz="1800" dirty="0">
                <a:solidFill>
                  <a:srgbClr val="000000"/>
                </a:solidFill>
              </a:rPr>
              <a:t> not only at boundaries, but </a:t>
            </a:r>
            <a:r>
              <a:rPr lang="en-US" sz="1800" dirty="0">
                <a:solidFill>
                  <a:srgbClr val="FF0000"/>
                </a:solidFill>
              </a:rPr>
              <a:t>at each step</a:t>
            </a:r>
            <a:r>
              <a:rPr lang="en-US" sz="1800" dirty="0">
                <a:solidFill>
                  <a:srgbClr val="000000"/>
                </a:solidFill>
              </a:rPr>
              <a:t>, according to any logic desired by the user (as a function of position, direction, energy,…). </a:t>
            </a:r>
          </a:p>
          <a:p>
            <a:r>
              <a:rPr lang="en-US" sz="1800" dirty="0">
                <a:solidFill>
                  <a:srgbClr val="000000"/>
                </a:solidFill>
              </a:rPr>
              <a:t>Very powerful, but </a:t>
            </a:r>
            <a:r>
              <a:rPr lang="en-US" sz="1800" b="1" i="1" dirty="0">
                <a:solidFill>
                  <a:srgbClr val="000000"/>
                </a:solidFill>
              </a:rPr>
              <a:t>time-consuming</a:t>
            </a:r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1800" dirty="0" smtClean="0">
                <a:solidFill>
                  <a:srgbClr val="000000"/>
                </a:solidFill>
              </a:rPr>
              <a:t> (</a:t>
            </a:r>
            <a:r>
              <a:rPr lang="en-US" sz="1800" dirty="0">
                <a:solidFill>
                  <a:srgbClr val="000000"/>
                </a:solidFill>
              </a:rPr>
              <a:t>it is called at each step!). The user must balance the time gained by biasing </a:t>
            </a:r>
            <a:r>
              <a:rPr lang="en-US" sz="1800" dirty="0" smtClean="0">
                <a:solidFill>
                  <a:srgbClr val="000000"/>
                </a:solidFill>
              </a:rPr>
              <a:t> with </a:t>
            </a:r>
            <a:r>
              <a:rPr lang="en-US" sz="1800" dirty="0">
                <a:solidFill>
                  <a:srgbClr val="000000"/>
                </a:solidFill>
              </a:rPr>
              <a:t>that wasted by calls.</a:t>
            </a:r>
          </a:p>
          <a:p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9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0033CC"/>
      </a:accent2>
      <a:accent3>
        <a:srgbClr val="FFFFFF"/>
      </a:accent3>
      <a:accent4>
        <a:srgbClr val="353A77"/>
      </a:accent4>
      <a:accent5>
        <a:srgbClr val="F4E9C1"/>
      </a:accent5>
      <a:accent6>
        <a:srgbClr val="002DB9"/>
      </a:accent6>
      <a:hlink>
        <a:srgbClr val="6F89F7"/>
      </a:hlink>
      <a:folHlink>
        <a:srgbClr val="CFDBFD"/>
      </a:folHlink>
    </a:clrScheme>
    <a:fontScheme name="Bluepri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9900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0033CC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002DB9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13850</TotalTime>
  <Words>3471</Words>
  <Application>Microsoft Office PowerPoint</Application>
  <PresentationFormat>Overhead</PresentationFormat>
  <Paragraphs>655</Paragraphs>
  <Slides>40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Blueprint</vt:lpstr>
      <vt:lpstr>Biasing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Summary of main input cards 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Biasing</dc:title>
  <dc:creator>Francesco Cerutti</dc:creator>
  <cp:lastModifiedBy>sroesler</cp:lastModifiedBy>
  <cp:revision>963</cp:revision>
  <cp:lastPrinted>2004-07-08T08:47:15Z</cp:lastPrinted>
  <dcterms:created xsi:type="dcterms:W3CDTF">2003-02-06T18:33:45Z</dcterms:created>
  <dcterms:modified xsi:type="dcterms:W3CDTF">2012-04-21T11:41:57Z</dcterms:modified>
</cp:coreProperties>
</file>