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895" r:id="rId2"/>
    <p:sldId id="945" r:id="rId3"/>
    <p:sldId id="903" r:id="rId4"/>
    <p:sldId id="925" r:id="rId5"/>
    <p:sldId id="926" r:id="rId6"/>
    <p:sldId id="927" r:id="rId7"/>
    <p:sldId id="916" r:id="rId8"/>
    <p:sldId id="904" r:id="rId9"/>
    <p:sldId id="905" r:id="rId10"/>
    <p:sldId id="947" r:id="rId11"/>
    <p:sldId id="930" r:id="rId12"/>
    <p:sldId id="906" r:id="rId13"/>
    <p:sldId id="907" r:id="rId14"/>
    <p:sldId id="946" r:id="rId15"/>
    <p:sldId id="908" r:id="rId16"/>
    <p:sldId id="932" r:id="rId17"/>
    <p:sldId id="931" r:id="rId18"/>
    <p:sldId id="910" r:id="rId19"/>
    <p:sldId id="911" r:id="rId20"/>
    <p:sldId id="912" r:id="rId21"/>
    <p:sldId id="943" r:id="rId22"/>
    <p:sldId id="915" r:id="rId23"/>
    <p:sldId id="913" r:id="rId24"/>
    <p:sldId id="944" r:id="rId25"/>
    <p:sldId id="936" r:id="rId26"/>
    <p:sldId id="917" r:id="rId27"/>
    <p:sldId id="918" r:id="rId28"/>
    <p:sldId id="919" r:id="rId29"/>
    <p:sldId id="949" r:id="rId30"/>
    <p:sldId id="920" r:id="rId31"/>
    <p:sldId id="922" r:id="rId32"/>
    <p:sldId id="921" r:id="rId33"/>
    <p:sldId id="928" r:id="rId34"/>
    <p:sldId id="929" r:id="rId35"/>
    <p:sldId id="938" r:id="rId36"/>
    <p:sldId id="942" r:id="rId37"/>
    <p:sldId id="948" r:id="rId38"/>
    <p:sldId id="950" r:id="rId39"/>
    <p:sldId id="939" r:id="rId40"/>
  </p:sldIdLst>
  <p:sldSz cx="9144000" cy="6858000" type="overhead"/>
  <p:notesSz cx="67310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73ED05"/>
    <a:srgbClr val="009900"/>
    <a:srgbClr val="CC0000"/>
    <a:srgbClr val="0066FF"/>
    <a:srgbClr val="FFFFCC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2435" autoAdjust="0"/>
  </p:normalViewPr>
  <p:slideViewPr>
    <p:cSldViewPr>
      <p:cViewPr varScale="1">
        <p:scale>
          <a:sx n="101" d="100"/>
          <a:sy n="101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2F30EB1-709D-426C-A253-2DAFB117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65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57238"/>
            <a:ext cx="4949825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95825"/>
            <a:ext cx="4941887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8892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6038" rIns="90488" bIns="460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9AB751D-58F3-4218-A3A3-65D0A71D3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8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EFF86-B98E-4B2E-96B0-4A5E1E4307E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5B545-D0F8-45E5-9041-53EE7F3EF9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8A2D4-2FEB-41DF-8E3A-B85B9EE7B98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312C5-FA79-4186-8898-AA40CD719CD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00475" y="9394825"/>
            <a:ext cx="2965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6038" rIns="90488" bIns="46038" anchor="b"/>
          <a:lstStyle/>
          <a:p>
            <a:pPr algn="r" defTabSz="909638"/>
            <a:fld id="{8BC7F0F1-4EFA-4EAE-BCF1-639AE969CE8E}" type="slidenum">
              <a:rPr lang="en-US" sz="1200">
                <a:latin typeface="Tahoma" pitchFamily="34" charset="0"/>
              </a:rPr>
              <a:pPr algn="r" defTabSz="909638"/>
              <a:t>14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57238"/>
            <a:ext cx="4948238" cy="3711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CB298-F6D6-41D9-8550-E7CD3A7290D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A7B78-4192-46FF-A611-1622405CD9A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948F6-A5BE-48F8-BB4A-04726DDC727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D2137-D405-4791-A20C-C4389020FC2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83008-7755-4C72-B20F-EDD688824F7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722D5-6F5C-442A-B0DC-3A014ED579A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AAFE4-164E-4F07-8490-AD61C253FE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C2B31-3AEF-4276-A774-4D6674495C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F05B4-7C0C-4649-AE30-39CA4A43F08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06F46-6B0C-41A6-B312-30E9BF19815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0C47E-9BE0-475D-B697-D8D4A02E4EC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E51A0-90B2-4CD2-AE48-58C999D38CA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9BFE8-8BC5-43D0-AD37-05A4EDBEE9D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7E005-0368-4C14-89F3-14AA89345C2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8F47A-91A4-46D5-BF3F-250D3FF17A2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8F47A-91A4-46D5-BF3F-250D3FF17A2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A24E3-EF86-48CC-B617-488AAC6CFFF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5E54E-7942-4404-B9F3-D229209A5CF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18590-D5CE-4AF4-BB66-FC149E96B09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28E15-B652-4A0A-BB42-C70E07DC62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E903E-B09B-4F33-9C51-936673816DA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C0F43-A491-4792-8785-647E1748066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21C40-CAD3-4E51-A352-EBBD5C25E6B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DA4F9-99C2-48FC-9C5D-3A23CC670B8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7600" cy="36957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1538"/>
            <a:ext cx="5384800" cy="443388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98EA2-8136-4B1A-8B8A-64324E9F025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0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CE14A-DF54-48E9-BC81-C8E03A0E900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CE14A-DF54-48E9-BC81-C8E03A0E900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557D5-3BAB-4083-A9D7-DD74AEA3E2C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81BE3-AF1C-4398-9D5A-2BDE9758401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8ABF6-1FA9-4D35-AE54-061BDF5F421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A9382-387D-4079-84E3-8161B306E2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C80AF-719F-4DC9-9DC9-0F3ABC682A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C0B60-1A48-4144-AED5-BAFB33866E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81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38862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/>
          <p:cNvGrpSpPr>
            <a:grpSpLocks/>
          </p:cNvGrpSpPr>
          <p:nvPr userDrawn="1"/>
        </p:nvGrpSpPr>
        <p:grpSpPr bwMode="auto">
          <a:xfrm>
            <a:off x="640334" y="548680"/>
            <a:ext cx="6049963" cy="2851150"/>
            <a:chOff x="382" y="559"/>
            <a:chExt cx="3811" cy="1796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6" name="Line 3"/>
          <p:cNvSpPr>
            <a:spLocks noChangeShapeType="1"/>
          </p:cNvSpPr>
          <p:nvPr userDrawn="1"/>
        </p:nvSpPr>
        <p:spPr bwMode="ltGray">
          <a:xfrm>
            <a:off x="8748464" y="634752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702" r:id="rId3"/>
    <p:sldLayoutId id="2147483703" r:id="rId4"/>
    <p:sldLayoutId id="214748370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1484313"/>
            <a:ext cx="7772400" cy="10953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34" charset="0"/>
              </a:rPr>
              <a:t>EM interactions</a:t>
            </a:r>
          </a:p>
        </p:txBody>
      </p:sp>
      <p:pic>
        <p:nvPicPr>
          <p:cNvPr id="5124" name="Picture 17" descr="logo3000x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771800" y="4797152"/>
            <a:ext cx="5111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dirty="0" smtClean="0">
                <a:latin typeface="+mn-lt"/>
              </a:rPr>
              <a:t>Beginners’ </a:t>
            </a:r>
            <a:r>
              <a:rPr lang="en-US" sz="2400" dirty="0">
                <a:latin typeface="+mn-lt"/>
              </a:rPr>
              <a:t>FLUKA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Compton profile examples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55650" y="4221163"/>
            <a:ext cx="7772400" cy="11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008000"/>
                </a:solidFill>
                <a:latin typeface="+mn-lt"/>
                <a:sym typeface="Symbol" pitchFamily="18" charset="2"/>
              </a:rPr>
              <a:t>green = free electron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blue   = binding with  form factors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CA2302"/>
                </a:solidFill>
                <a:latin typeface="+mn-lt"/>
                <a:sym typeface="Symbol" pitchFamily="18" charset="2"/>
              </a:rPr>
              <a:t>red     </a:t>
            </a:r>
            <a:r>
              <a:rPr lang="en-US" sz="2400" dirty="0" smtClean="0">
                <a:solidFill>
                  <a:srgbClr val="CA2302"/>
                </a:solidFill>
                <a:latin typeface="+mn-lt"/>
                <a:sym typeface="Symbol" pitchFamily="18" charset="2"/>
              </a:rPr>
              <a:t>= binding </a:t>
            </a:r>
            <a:r>
              <a:rPr lang="en-US" sz="2400" dirty="0">
                <a:solidFill>
                  <a:srgbClr val="CA2302"/>
                </a:solidFill>
                <a:latin typeface="+mn-lt"/>
                <a:sym typeface="Symbol" pitchFamily="18" charset="2"/>
              </a:rPr>
              <a:t>with shells and orbital motion</a:t>
            </a:r>
          </a:p>
        </p:txBody>
      </p:sp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4532313" y="765175"/>
            <a:ext cx="4611687" cy="3648075"/>
            <a:chOff x="2855" y="482"/>
            <a:chExt cx="2905" cy="2298"/>
          </a:xfrm>
        </p:grpSpPr>
        <p:pic>
          <p:nvPicPr>
            <p:cNvPr id="14346" name="Picture 3" descr="aumult_50"/>
            <p:cNvPicPr>
              <a:picLocks noChangeAspect="1" noChangeArrowheads="1"/>
            </p:cNvPicPr>
            <p:nvPr/>
          </p:nvPicPr>
          <p:blipFill>
            <a:blip r:embed="rId2" cstate="print"/>
            <a:srcRect l="9360" t="50824" r="8040" b="3049"/>
            <a:stretch>
              <a:fillRect/>
            </a:stretch>
          </p:blipFill>
          <p:spPr bwMode="auto">
            <a:xfrm>
              <a:off x="2855" y="482"/>
              <a:ext cx="2905" cy="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5"/>
            <p:cNvSpPr txBox="1">
              <a:spLocks noChangeArrowheads="1"/>
            </p:cNvSpPr>
            <p:nvPr/>
          </p:nvSpPr>
          <p:spPr bwMode="auto">
            <a:xfrm>
              <a:off x="3243" y="981"/>
              <a:ext cx="1023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</a:rPr>
                <a:t>50 keV </a:t>
              </a:r>
              <a:r>
                <a:rPr lang="en-US" sz="1800">
                  <a:latin typeface="Times New Roman" pitchFamily="18" charset="0"/>
                  <a:sym typeface="Symbol" pitchFamily="18" charset="2"/>
                </a:rPr>
                <a:t> on Au</a:t>
              </a:r>
            </a:p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  <a:sym typeface="Symbol" pitchFamily="18" charset="2"/>
                </a:rPr>
                <a:t>         E’/E</a:t>
              </a:r>
            </a:p>
          </p:txBody>
        </p:sp>
      </p:grpSp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35496" y="836613"/>
            <a:ext cx="4608513" cy="3252787"/>
            <a:chOff x="0" y="527"/>
            <a:chExt cx="2903" cy="2049"/>
          </a:xfrm>
        </p:grpSpPr>
        <p:pic>
          <p:nvPicPr>
            <p:cNvPr id="14344" name="Picture 11" descr="aumulti_500"/>
            <p:cNvPicPr>
              <a:picLocks noChangeAspect="1" noChangeArrowheads="1"/>
            </p:cNvPicPr>
            <p:nvPr/>
          </p:nvPicPr>
          <p:blipFill>
            <a:blip r:embed="rId3" cstate="print"/>
            <a:srcRect l="6351" t="50824" r="9564" b="7286"/>
            <a:stretch>
              <a:fillRect/>
            </a:stretch>
          </p:blipFill>
          <p:spPr bwMode="auto">
            <a:xfrm>
              <a:off x="0" y="527"/>
              <a:ext cx="2903" cy="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383" y="935"/>
              <a:ext cx="1095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</a:rPr>
                <a:t>500 keV </a:t>
              </a:r>
              <a:r>
                <a:rPr lang="en-US" sz="1800">
                  <a:latin typeface="Times New Roman" pitchFamily="18" charset="0"/>
                  <a:sym typeface="Symbol" pitchFamily="18" charset="2"/>
                </a:rPr>
                <a:t> on Au</a:t>
              </a:r>
            </a:p>
            <a:p>
              <a:pPr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latin typeface="Times New Roman" pitchFamily="18" charset="0"/>
                  <a:sym typeface="Symbol" pitchFamily="18" charset="2"/>
                </a:rPr>
                <a:t>         E’/E</a:t>
              </a:r>
            </a:p>
          </p:txBody>
        </p:sp>
      </p:grp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519113" y="5373688"/>
            <a:ext cx="8624887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Larger effect at very low energies, where, however, the dominant process is photoelectric.</a:t>
            </a:r>
          </a:p>
          <a:p>
            <a:r>
              <a:rPr lang="en-US"/>
              <a:t>Visible: shell structure near E’=E, smearing from motion at low E’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104" y="3861048"/>
            <a:ext cx="683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E’/E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2616" y="3789040"/>
            <a:ext cx="6832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E’/E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957574" y="2131148"/>
            <a:ext cx="15488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E/Z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14934" y="2059140"/>
            <a:ext cx="15488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E/Z 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dE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smtClean="0"/>
              <a:t>Polarization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19138" y="1484313"/>
            <a:ext cx="7956550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POLARIZA </a:t>
            </a:r>
            <a:r>
              <a:rPr lang="fr-FR" sz="1600" dirty="0" err="1">
                <a:solidFill>
                  <a:srgbClr val="0000FF"/>
                </a:solidFill>
                <a:latin typeface="Courier New" pitchFamily="49" charset="0"/>
              </a:rPr>
              <a:t>Pcosx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dirty="0" err="1" smtClean="0">
                <a:solidFill>
                  <a:srgbClr val="0000FF"/>
                </a:solidFill>
                <a:latin typeface="Courier New" pitchFamily="49" charset="0"/>
              </a:rPr>
              <a:t>Pcosy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dirty="0" err="1" smtClean="0">
                <a:solidFill>
                  <a:srgbClr val="0000FF"/>
                </a:solidFill>
                <a:latin typeface="Courier New" pitchFamily="49" charset="0"/>
              </a:rPr>
              <a:t>Pcosz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Flag1	</a:t>
            </a:r>
            <a:r>
              <a:rPr lang="fr-FR" sz="1600" dirty="0" smtClean="0">
                <a:solidFill>
                  <a:srgbClr val="0000FF"/>
                </a:solidFill>
                <a:latin typeface="Courier New" pitchFamily="49" charset="0"/>
              </a:rPr>
              <a:t> Fraction   Flag2</a:t>
            </a:r>
            <a:endParaRPr lang="en-US" sz="18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881538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By default, source photons are NOT polarized. Polarization can be set by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23928" y="1941513"/>
            <a:ext cx="4969247" cy="175432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Flag1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&gt;=</a:t>
            </a:r>
            <a:r>
              <a:rPr lang="en-US" sz="1800" dirty="0" smtClean="0"/>
              <a:t> 1 </a:t>
            </a:r>
            <a:r>
              <a:rPr lang="en-US" sz="1800" dirty="0" smtClean="0">
                <a:sym typeface="Wingdings" pitchFamily="2" charset="2"/>
              </a:rPr>
              <a:t> </a:t>
            </a:r>
            <a:r>
              <a:rPr lang="en-US" sz="1800" dirty="0"/>
              <a:t>Pol. direction </a:t>
            </a:r>
            <a:r>
              <a:rPr lang="en-US" sz="1800" dirty="0" smtClean="0"/>
              <a:t>orthogonal to direction </a:t>
            </a:r>
            <a:r>
              <a:rPr lang="en-US" sz="1800" dirty="0"/>
              <a:t>of motion, </a:t>
            </a:r>
            <a:endParaRPr lang="en-US" sz="1800" dirty="0" smtClean="0"/>
          </a:p>
          <a:p>
            <a:r>
              <a:rPr lang="en-US" sz="1800" dirty="0" smtClean="0"/>
              <a:t>Fraction </a:t>
            </a:r>
            <a:r>
              <a:rPr lang="en-US" sz="1800" dirty="0"/>
              <a:t>+ flag2 </a:t>
            </a:r>
            <a:r>
              <a:rPr lang="en-US" sz="1800" dirty="0">
                <a:sym typeface="Wingdings" pitchFamily="2" charset="2"/>
              </a:rPr>
              <a:t></a:t>
            </a:r>
            <a:r>
              <a:rPr lang="en-US" sz="1800" dirty="0"/>
              <a:t> fraction of polarized/</a:t>
            </a:r>
            <a:r>
              <a:rPr lang="en-US" sz="1800" dirty="0" err="1"/>
              <a:t>unpolarized</a:t>
            </a:r>
            <a:r>
              <a:rPr lang="en-US" sz="1800" dirty="0"/>
              <a:t> or polarized/orthogonally polarized photons </a:t>
            </a:r>
            <a:r>
              <a:rPr lang="en-US" sz="1800" b="1" i="1" dirty="0"/>
              <a:t>(see the manual for further details)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3923928" y="4299669"/>
            <a:ext cx="4320480" cy="2225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Effect of photon polarization</a:t>
            </a:r>
          </a:p>
          <a:p>
            <a:r>
              <a:rPr lang="en-US" dirty="0"/>
              <a:t>Deposited dose</a:t>
            </a:r>
          </a:p>
          <a:p>
            <a:r>
              <a:rPr lang="en-US" dirty="0"/>
              <a:t>by 30 </a:t>
            </a:r>
            <a:r>
              <a:rPr lang="en-US" dirty="0" err="1"/>
              <a:t>keV</a:t>
            </a:r>
            <a:r>
              <a:rPr lang="en-US" dirty="0"/>
              <a:t> photons on Water</a:t>
            </a:r>
          </a:p>
          <a:p>
            <a:r>
              <a:rPr lang="en-US" dirty="0"/>
              <a:t>at 3 distances from beam axis </a:t>
            </a:r>
          </a:p>
          <a:p>
            <a:r>
              <a:rPr lang="en-US" dirty="0"/>
              <a:t>as a function of penetration depth for 3 orientations </a:t>
            </a:r>
            <a:r>
              <a:rPr lang="en-US" dirty="0" err="1"/>
              <a:t>wrt</a:t>
            </a:r>
            <a:r>
              <a:rPr lang="en-US" dirty="0"/>
              <a:t> the polarization direction</a:t>
            </a:r>
          </a:p>
        </p:txBody>
      </p:sp>
      <p:pic>
        <p:nvPicPr>
          <p:cNvPr id="16392" name="Picture 10" descr="polbenb_all"/>
          <p:cNvPicPr>
            <a:picLocks noChangeAspect="1" noChangeArrowheads="1"/>
          </p:cNvPicPr>
          <p:nvPr/>
        </p:nvPicPr>
        <p:blipFill>
          <a:blip r:embed="rId3" cstate="print"/>
          <a:srcRect l="1756" r="7475" b="5934"/>
          <a:stretch>
            <a:fillRect/>
          </a:stretch>
        </p:blipFill>
        <p:spPr bwMode="auto">
          <a:xfrm>
            <a:off x="250825" y="1844824"/>
            <a:ext cx="36004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60608" y="6309320"/>
            <a:ext cx="8851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Z[cm]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88675" y="4389005"/>
            <a:ext cx="171232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Dose [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Pair Production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43000"/>
            <a:ext cx="7924800" cy="5181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009900"/>
              </a:buClr>
            </a:pPr>
            <a:r>
              <a:rPr lang="en-US" dirty="0" smtClean="0"/>
              <a:t>Angular and energy distribution of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,e</a:t>
            </a:r>
            <a:r>
              <a:rPr lang="en-US" baseline="30000" dirty="0" smtClean="0"/>
              <a:t>- </a:t>
            </a:r>
            <a:r>
              <a:rPr lang="en-US" dirty="0" smtClean="0"/>
              <a:t>described correctly (no “fixed angle” or similar approximation)</a:t>
            </a:r>
          </a:p>
          <a:p>
            <a:pPr eaLnBrk="1" hangingPunct="1">
              <a:spcAft>
                <a:spcPts val="1200"/>
              </a:spcAft>
              <a:buClr>
                <a:srgbClr val="009900"/>
              </a:buClr>
            </a:pPr>
            <a:r>
              <a:rPr lang="en-US" dirty="0" smtClean="0"/>
              <a:t>No approximations near threshold</a:t>
            </a:r>
          </a:p>
          <a:p>
            <a:pPr eaLnBrk="1" hangingPunct="1">
              <a:spcAft>
                <a:spcPts val="1200"/>
              </a:spcAft>
              <a:buClr>
                <a:srgbClr val="009900"/>
              </a:buClr>
            </a:pPr>
            <a:r>
              <a:rPr lang="en-US" dirty="0" smtClean="0"/>
              <a:t>Extended to 1000 </a:t>
            </a:r>
            <a:r>
              <a:rPr lang="en-US" dirty="0" err="1" smtClean="0"/>
              <a:t>TeV</a:t>
            </a:r>
            <a:r>
              <a:rPr lang="en-US" dirty="0" smtClean="0"/>
              <a:t> taking into account the </a:t>
            </a:r>
            <a:r>
              <a:rPr lang="en-US" dirty="0" smtClean="0">
                <a:solidFill>
                  <a:srgbClr val="CC0000"/>
                </a:solidFill>
              </a:rPr>
              <a:t>LPM</a:t>
            </a:r>
            <a:r>
              <a:rPr lang="en-US" dirty="0" smtClean="0"/>
              <a:t> (Landau-</a:t>
            </a:r>
            <a:r>
              <a:rPr lang="en-US" dirty="0" err="1" smtClean="0"/>
              <a:t>Pomeranchuk</a:t>
            </a:r>
            <a:r>
              <a:rPr lang="en-US" dirty="0" smtClean="0"/>
              <a:t>-</a:t>
            </a:r>
            <a:r>
              <a:rPr lang="en-US" dirty="0" err="1" smtClean="0"/>
              <a:t>Migdal</a:t>
            </a:r>
            <a:r>
              <a:rPr lang="en-US" dirty="0" smtClean="0"/>
              <a:t>) effect </a:t>
            </a:r>
          </a:p>
          <a:p>
            <a:pPr eaLnBrk="1" hangingPunct="1">
              <a:buClr>
                <a:srgbClr val="009900"/>
              </a:buClr>
            </a:pPr>
            <a:r>
              <a:rPr lang="en-US" dirty="0" smtClean="0"/>
              <a:t>Differences between emitted e</a:t>
            </a:r>
            <a:r>
              <a:rPr lang="en-US" baseline="30000" dirty="0" smtClean="0"/>
              <a:t>+ </a:t>
            </a:r>
            <a:r>
              <a:rPr lang="en-US" dirty="0" smtClean="0"/>
              <a:t>and e</a:t>
            </a:r>
            <a:r>
              <a:rPr lang="en-US" baseline="30000" dirty="0" smtClean="0"/>
              <a:t>-</a:t>
            </a:r>
            <a:r>
              <a:rPr lang="en-US" dirty="0" smtClean="0"/>
              <a:t> at threshold accounted 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73238"/>
            <a:ext cx="8604250" cy="16557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Giant Resonance interaction</a:t>
            </a:r>
          </a:p>
          <a:p>
            <a:pPr eaLnBrk="1" hangingPunct="1"/>
            <a:r>
              <a:rPr lang="en-US" sz="2000" dirty="0" smtClean="0">
                <a:solidFill>
                  <a:srgbClr val="CC0000"/>
                </a:solidFill>
              </a:rPr>
              <a:t>Quasi-Deuteron effect</a:t>
            </a:r>
          </a:p>
          <a:p>
            <a:pPr eaLnBrk="1" hangingPunct="1"/>
            <a:r>
              <a:rPr lang="en-US" sz="2000" dirty="0" smtClean="0">
                <a:solidFill>
                  <a:srgbClr val="CC0066"/>
                </a:solidFill>
              </a:rPr>
              <a:t>Delta Resonance production</a:t>
            </a:r>
          </a:p>
          <a:p>
            <a:pPr eaLnBrk="1" hangingPunct="1"/>
            <a:r>
              <a:rPr lang="en-US" sz="2000" dirty="0" smtClean="0">
                <a:solidFill>
                  <a:srgbClr val="6600FF"/>
                </a:solidFill>
              </a:rPr>
              <a:t>Vector Meson Dominance  (</a:t>
            </a:r>
            <a:r>
              <a:rPr lang="en-US" sz="2000" b="1" dirty="0" smtClean="0">
                <a:solidFill>
                  <a:srgbClr val="6600FF"/>
                </a:solidFill>
                <a:sym typeface="Symbol" pitchFamily="18" charset="2"/>
              </a:rPr>
              <a:t></a:t>
            </a:r>
            <a:r>
              <a:rPr lang="en-US" sz="2000" dirty="0" smtClean="0">
                <a:solidFill>
                  <a:srgbClr val="6600FF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6600FF"/>
                </a:solidFill>
                <a:sym typeface="Symbol" pitchFamily="18" charset="2"/>
              </a:rPr>
              <a:t> </a:t>
            </a:r>
            <a:r>
              <a:rPr lang="en-US" sz="2000" b="1" dirty="0" smtClean="0">
                <a:solidFill>
                  <a:srgbClr val="6600FF"/>
                </a:solidFill>
                <a:latin typeface="Symbol" pitchFamily="18" charset="2"/>
                <a:sym typeface="Symbol" pitchFamily="18" charset="2"/>
              </a:rPr>
              <a:t>r</a:t>
            </a:r>
            <a:r>
              <a:rPr lang="en-US" sz="2000" dirty="0" smtClean="0">
                <a:solidFill>
                  <a:srgbClr val="6600FF"/>
                </a:solidFill>
                <a:sym typeface="Symbol" pitchFamily="18" charset="2"/>
              </a:rPr>
              <a:t>,</a:t>
            </a:r>
            <a:r>
              <a:rPr lang="en-US" sz="2000" b="1" dirty="0" smtClean="0">
                <a:solidFill>
                  <a:srgbClr val="6600FF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6600FF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sz="2000" b="1" dirty="0" smtClean="0">
                <a:solidFill>
                  <a:srgbClr val="66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6600FF"/>
                </a:solidFill>
                <a:sym typeface="Symbol" pitchFamily="18" charset="2"/>
              </a:rPr>
              <a:t>mesons) at high energies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Photonuclear interactions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8459787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Photon-nucleus interactions in FLUKA are simulated over the whole energy </a:t>
            </a:r>
            <a:r>
              <a:rPr lang="en-US" sz="2400" dirty="0" smtClean="0"/>
              <a:t>range</a:t>
            </a:r>
            <a:r>
              <a:rPr lang="en-US" sz="2400" dirty="0"/>
              <a:t>, through different mechanisms:</a:t>
            </a:r>
          </a:p>
        </p:txBody>
      </p:sp>
      <p:sp>
        <p:nvSpPr>
          <p:cNvPr id="1183749" name="Text Box 5"/>
          <p:cNvSpPr txBox="1">
            <a:spLocks noChangeArrowheads="1"/>
          </p:cNvSpPr>
          <p:nvPr/>
        </p:nvSpPr>
        <p:spPr bwMode="auto">
          <a:xfrm>
            <a:off x="611188" y="3356992"/>
            <a:ext cx="8013700" cy="19177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Nuclear effects on the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initial state</a:t>
            </a:r>
            <a:r>
              <a:rPr lang="en-US" sz="2400" dirty="0"/>
              <a:t> (i.e. Fermi motion) and on the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final state</a:t>
            </a:r>
            <a:r>
              <a:rPr lang="en-US" sz="2400" dirty="0"/>
              <a:t> (</a:t>
            </a:r>
            <a:r>
              <a:rPr lang="en-US" sz="2400" dirty="0" err="1"/>
              <a:t>reinteraction</a:t>
            </a:r>
            <a:r>
              <a:rPr lang="en-US" sz="2400" dirty="0"/>
              <a:t> / emission of reaction products) are treated by the FLUKA </a:t>
            </a:r>
            <a:r>
              <a:rPr lang="en-US" sz="2400" dirty="0" err="1"/>
              <a:t>hadronic</a:t>
            </a:r>
            <a:r>
              <a:rPr lang="en-US" sz="2400" dirty="0"/>
              <a:t> interaction model (PEANUT)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/>
              <a:t> INC + pre-equilibrium + evaporation/fission/breakup  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11188" y="5373216"/>
            <a:ext cx="835330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</a:rPr>
              <a:t>The (small) photonuclear interaction probability can be enhanced through </a:t>
            </a:r>
            <a:r>
              <a:rPr lang="en-US" sz="2400" dirty="0" smtClean="0">
                <a:solidFill>
                  <a:srgbClr val="009900"/>
                </a:solidFill>
              </a:rPr>
              <a:t>biasing (see command </a:t>
            </a:r>
            <a:r>
              <a:rPr lang="en-US" sz="2400" dirty="0" smtClean="0">
                <a:solidFill>
                  <a:srgbClr val="FF0000"/>
                </a:solidFill>
              </a:rPr>
              <a:t>LAM-BIAS</a:t>
            </a:r>
            <a:r>
              <a:rPr lang="en-US" sz="2400" dirty="0" smtClean="0">
                <a:solidFill>
                  <a:srgbClr val="009900"/>
                </a:solidFill>
              </a:rPr>
              <a:t>)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Photonuclear interactions: options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3567" y="1988840"/>
            <a:ext cx="8064897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PHOTONUC Flag			Mat1	Mat2	</a:t>
            </a:r>
            <a:r>
              <a:rPr lang="fr-FR" sz="1600" b="1" dirty="0" err="1">
                <a:solidFill>
                  <a:srgbClr val="0000FF"/>
                </a:solidFill>
                <a:latin typeface="Courier New" pitchFamily="49" charset="0"/>
              </a:rPr>
              <a:t>Step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endParaRPr lang="en-US" sz="18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52316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Photonuclear interactions are </a:t>
            </a:r>
            <a:r>
              <a:rPr lang="en-US">
                <a:solidFill>
                  <a:srgbClr val="CC0000"/>
                </a:solidFill>
              </a:rPr>
              <a:t>NOT activated</a:t>
            </a:r>
            <a:r>
              <a:rPr lang="en-US"/>
              <a:t> with any default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08038" y="1556792"/>
            <a:ext cx="2076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To activate them: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8801" y="3933056"/>
            <a:ext cx="8675687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Since the photonuclear cross section is very small, </a:t>
            </a:r>
            <a:r>
              <a:rPr lang="en-US" sz="1800" dirty="0">
                <a:solidFill>
                  <a:srgbClr val="FF0000"/>
                </a:solidFill>
              </a:rPr>
              <a:t>PHOTONUC</a:t>
            </a:r>
            <a:r>
              <a:rPr lang="en-US" sz="1800" dirty="0"/>
              <a:t> should be always accompanied by </a:t>
            </a:r>
            <a:r>
              <a:rPr lang="en-US" sz="1800" dirty="0">
                <a:solidFill>
                  <a:srgbClr val="FF0000"/>
                </a:solidFill>
              </a:rPr>
              <a:t>LAM-BIAS</a:t>
            </a:r>
            <a:r>
              <a:rPr lang="en-US" sz="1800" dirty="0"/>
              <a:t> </a:t>
            </a:r>
            <a:r>
              <a:rPr lang="en-US" sz="1800" dirty="0" smtClean="0"/>
              <a:t> with SDUM = blank (see </a:t>
            </a:r>
            <a:r>
              <a:rPr lang="en-US" sz="1800" dirty="0"/>
              <a:t>lecture on biasing)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39552" y="4602614"/>
            <a:ext cx="8136904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LAM-BIAS 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0.0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Factor	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Mat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PHOTON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5085184"/>
            <a:ext cx="8389967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Applications:</a:t>
            </a:r>
          </a:p>
          <a:p>
            <a:r>
              <a:rPr lang="en-US" sz="1800" dirty="0"/>
              <a:t>	electron accelerator shielding and activation</a:t>
            </a:r>
          </a:p>
          <a:p>
            <a:r>
              <a:rPr lang="en-US" sz="1800" dirty="0"/>
              <a:t> 	neutron background by underground </a:t>
            </a:r>
            <a:r>
              <a:rPr lang="en-US" sz="1800" dirty="0" err="1" smtClean="0"/>
              <a:t>muons</a:t>
            </a:r>
            <a:r>
              <a:rPr lang="en-US" sz="1800" dirty="0" smtClean="0"/>
              <a:t> (together with </a:t>
            </a:r>
            <a:r>
              <a:rPr lang="en-US" sz="1800" dirty="0" err="1" smtClean="0"/>
              <a:t>muon</a:t>
            </a:r>
            <a:endParaRPr lang="en-US" sz="1800" dirty="0" smtClean="0"/>
          </a:p>
          <a:p>
            <a:r>
              <a:rPr lang="en-US" sz="1800" dirty="0" smtClean="0"/>
              <a:t>	photonuclear </a:t>
            </a:r>
            <a:r>
              <a:rPr lang="en-US" sz="1800" dirty="0"/>
              <a:t>interactions (</a:t>
            </a:r>
            <a:r>
              <a:rPr lang="en-US" sz="1800" dirty="0" smtClean="0"/>
              <a:t>option</a:t>
            </a: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MUPHOTON</a:t>
            </a:r>
            <a:r>
              <a:rPr lang="en-US" sz="1800" dirty="0"/>
              <a:t>)  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9475" y="2348880"/>
            <a:ext cx="794067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Flag </a:t>
            </a:r>
            <a:r>
              <a:rPr lang="en-US" sz="1800" dirty="0"/>
              <a:t>controls  activation of interactions, with the possibility to select a subset of the photonuclear mechanisms</a:t>
            </a:r>
          </a:p>
        </p:txBody>
      </p:sp>
      <p:pic>
        <p:nvPicPr>
          <p:cNvPr id="11" name="Picture 10" descr="photonu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8136904" cy="7585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Photonuclear Interactions: benchmark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0825" y="4938713"/>
            <a:ext cx="9144000" cy="15859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Yield of neutrons per incident electron as a function of initial e</a:t>
            </a:r>
            <a:r>
              <a:rPr lang="en-US" baseline="30000"/>
              <a:t>-</a:t>
            </a:r>
            <a:r>
              <a:rPr lang="en-US"/>
              <a:t> energy. Open symbols: FLUKA, closed symbols: experimental data </a:t>
            </a:r>
            <a:r>
              <a:rPr lang="en-US" sz="1800"/>
              <a:t>(Barber and George, Phys. Rev. 116, 1551-1559 (1959))</a:t>
            </a:r>
          </a:p>
          <a:p>
            <a:r>
              <a:rPr lang="en-US">
                <a:solidFill>
                  <a:srgbClr val="CC0000"/>
                </a:solidFill>
              </a:rPr>
              <a:t>Left:  Pb,</a:t>
            </a:r>
            <a:r>
              <a:rPr lang="en-US"/>
              <a:t> 1.01 X</a:t>
            </a:r>
            <a:r>
              <a:rPr lang="en-US" baseline="-25000"/>
              <a:t>0</a:t>
            </a:r>
            <a:r>
              <a:rPr lang="en-US"/>
              <a:t> (lower points) and 5.93 X</a:t>
            </a:r>
            <a:r>
              <a:rPr lang="en-US" baseline="-25000"/>
              <a:t>0 </a:t>
            </a:r>
            <a:r>
              <a:rPr lang="en-US"/>
              <a:t>(upper) </a:t>
            </a:r>
          </a:p>
          <a:p>
            <a:r>
              <a:rPr lang="en-US">
                <a:solidFill>
                  <a:srgbClr val="CC0000"/>
                </a:solidFill>
              </a:rPr>
              <a:t>Right: U,</a:t>
            </a:r>
            <a:r>
              <a:rPr lang="en-US"/>
              <a:t>  1.14  and 3.46 X</a:t>
            </a:r>
            <a:r>
              <a:rPr lang="en-US" baseline="-25000"/>
              <a:t>0</a:t>
            </a:r>
          </a:p>
        </p:txBody>
      </p:sp>
      <p:pic>
        <p:nvPicPr>
          <p:cNvPr id="20485" name="Picture 6" descr="pbthick"/>
          <p:cNvPicPr>
            <a:picLocks noChangeAspect="1" noChangeArrowheads="1"/>
          </p:cNvPicPr>
          <p:nvPr/>
        </p:nvPicPr>
        <p:blipFill>
          <a:blip r:embed="rId3" cstate="print"/>
          <a:srcRect l="1920" t="9360" r="13080" b="5640"/>
          <a:stretch>
            <a:fillRect/>
          </a:stretch>
        </p:blipFill>
        <p:spPr bwMode="auto">
          <a:xfrm>
            <a:off x="566738" y="765175"/>
            <a:ext cx="421481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uthick"/>
          <p:cNvPicPr>
            <a:picLocks noChangeAspect="1" noChangeArrowheads="1"/>
          </p:cNvPicPr>
          <p:nvPr/>
        </p:nvPicPr>
        <p:blipFill>
          <a:blip r:embed="rId4" cstate="print"/>
          <a:srcRect l="1920" t="9360" r="13080" b="5640"/>
          <a:stretch>
            <a:fillRect/>
          </a:stretch>
        </p:blipFill>
        <p:spPr bwMode="auto">
          <a:xfrm>
            <a:off x="4743450" y="765175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43000"/>
            <a:ext cx="4032448" cy="523875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Reaction: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aseline="30000" dirty="0" smtClean="0">
                <a:latin typeface="+mn-lt"/>
              </a:rPr>
              <a:t>208</a:t>
            </a:r>
            <a:r>
              <a:rPr lang="en-US" sz="2000" dirty="0" smtClean="0">
                <a:latin typeface="+mn-lt"/>
              </a:rPr>
              <a:t>Pb(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,x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n)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+mn-lt"/>
                <a:sym typeface="Symbol" pitchFamily="18" charset="2"/>
              </a:rPr>
              <a:t>20 </a:t>
            </a:r>
            <a:r>
              <a:rPr lang="en-US" sz="2000" b="1" dirty="0" smtClean="0">
                <a:latin typeface="+mn-lt"/>
                <a:sym typeface="Symbol" pitchFamily="18" charset="2"/>
              </a:rPr>
              <a:t></a:t>
            </a:r>
            <a:r>
              <a:rPr lang="en-US" sz="2000" dirty="0" smtClean="0">
                <a:latin typeface="+mn-lt"/>
                <a:sym typeface="Symbol" pitchFamily="18" charset="2"/>
              </a:rPr>
              <a:t> </a:t>
            </a:r>
            <a:r>
              <a:rPr lang="en-US" sz="2000" dirty="0" err="1" smtClean="0">
                <a:latin typeface="+mn-lt"/>
                <a:sym typeface="Symbol" pitchFamily="18" charset="2"/>
              </a:rPr>
              <a:t>E</a:t>
            </a:r>
            <a:r>
              <a:rPr lang="en-US" sz="2000" b="1" baseline="-25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000" dirty="0" smtClean="0">
                <a:latin typeface="+mn-lt"/>
                <a:sym typeface="Symbol" pitchFamily="18" charset="2"/>
              </a:rPr>
              <a:t> </a:t>
            </a:r>
            <a:r>
              <a:rPr lang="en-US" sz="2000" b="1" dirty="0" smtClean="0">
                <a:latin typeface="+mn-lt"/>
                <a:sym typeface="Symbol" pitchFamily="18" charset="2"/>
              </a:rPr>
              <a:t></a:t>
            </a:r>
            <a:r>
              <a:rPr lang="en-US" sz="2000" dirty="0" smtClean="0">
                <a:latin typeface="+mn-lt"/>
                <a:sym typeface="Symbol" pitchFamily="18" charset="2"/>
              </a:rPr>
              <a:t> 140 </a:t>
            </a:r>
            <a:r>
              <a:rPr lang="en-US" sz="2000" dirty="0" err="1" smtClean="0">
                <a:latin typeface="+mn-lt"/>
                <a:sym typeface="Symbol" pitchFamily="18" charset="2"/>
              </a:rPr>
              <a:t>MeV</a:t>
            </a:r>
            <a:endParaRPr lang="en-US" sz="2000" dirty="0" smtClean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dirty="0" smtClean="0">
              <a:latin typeface="+mn-lt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+mn-lt"/>
              </a:rPr>
              <a:t>Cross section for multiple neutron emission as a function of photon energy,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Different colors refer to neutron multiplicity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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n ,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with 2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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n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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 8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0000FF"/>
              </a:solidFill>
              <a:latin typeface="+mn-lt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+mn-lt"/>
                <a:sym typeface="Symbol" pitchFamily="18" charset="2"/>
              </a:rPr>
              <a:t>Symbols: exp. data (</a:t>
            </a:r>
            <a:r>
              <a:rPr lang="en-US" sz="1800" dirty="0" smtClean="0">
                <a:latin typeface="+mn-lt"/>
                <a:sym typeface="Symbol" pitchFamily="18" charset="2"/>
              </a:rPr>
              <a:t>NPA367, 237 (1981) ; NPA390, 221 (1982) )</a:t>
            </a:r>
            <a:endParaRPr lang="en-US" sz="2000" dirty="0" smtClean="0">
              <a:latin typeface="+mn-lt"/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+mn-lt"/>
                <a:sym typeface="Symbol" pitchFamily="18" charset="2"/>
              </a:rPr>
              <a:t>Lines: FLUKA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651" y="260350"/>
            <a:ext cx="4824413" cy="6477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dirty="0" smtClean="0"/>
              <a:t>Photonuclear int.: example</a:t>
            </a:r>
          </a:p>
        </p:txBody>
      </p:sp>
      <p:pic>
        <p:nvPicPr>
          <p:cNvPr id="21509" name="Picture 4" descr="pbphnc"/>
          <p:cNvPicPr>
            <a:picLocks noChangeAspect="1" noChangeArrowheads="1"/>
          </p:cNvPicPr>
          <p:nvPr/>
        </p:nvPicPr>
        <p:blipFill>
          <a:blip r:embed="rId3" cstate="print"/>
          <a:srcRect r="13217" b="3656"/>
          <a:stretch>
            <a:fillRect/>
          </a:stretch>
        </p:blipFill>
        <p:spPr bwMode="auto">
          <a:xfrm>
            <a:off x="4572000" y="188913"/>
            <a:ext cx="42926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6024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err="1" smtClean="0"/>
              <a:t>Photomuon</a:t>
            </a:r>
            <a:r>
              <a:rPr lang="en-US" sz="3200" dirty="0" smtClean="0"/>
              <a:t> production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55650" y="2780928"/>
            <a:ext cx="7775575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PHOTONUC Flag	</a:t>
            </a:r>
            <a:r>
              <a:rPr lang="fr-FR" sz="1600" b="1" dirty="0" err="1">
                <a:solidFill>
                  <a:srgbClr val="0000FF"/>
                </a:solidFill>
                <a:latin typeface="Courier New" pitchFamily="49" charset="0"/>
              </a:rPr>
              <a:t>Lambias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0.0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Mat1	Mat2	</a:t>
            </a:r>
            <a:r>
              <a:rPr lang="fr-FR" sz="1600" b="1" dirty="0" err="1">
                <a:solidFill>
                  <a:srgbClr val="0000FF"/>
                </a:solidFill>
                <a:latin typeface="Courier New" pitchFamily="49" charset="0"/>
              </a:rPr>
              <a:t>Step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MUMUPAIR</a:t>
            </a:r>
            <a:endParaRPr lang="en-US" sz="1800" b="1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815816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Muon pair production by photons</a:t>
            </a:r>
            <a:r>
              <a:rPr lang="en-US">
                <a:solidFill>
                  <a:srgbClr val="CC0000"/>
                </a:solidFill>
              </a:rPr>
              <a:t> is NOT activated</a:t>
            </a:r>
            <a:r>
              <a:rPr lang="en-US"/>
              <a:t> with any default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492500" y="2276872"/>
            <a:ext cx="1729961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To activ</a:t>
            </a:r>
            <a:r>
              <a:rPr lang="en-US" sz="1800" b="1" dirty="0"/>
              <a:t>a</a:t>
            </a:r>
            <a:r>
              <a:rPr lang="en-US" sz="1800" dirty="0"/>
              <a:t>te it: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684213" y="4293096"/>
            <a:ext cx="7940675" cy="11906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Flag </a:t>
            </a:r>
            <a:r>
              <a:rPr lang="en-US" sz="1800" dirty="0"/>
              <a:t>controls  activation of interactions, with the possibility to select a subset of the </a:t>
            </a:r>
            <a:r>
              <a:rPr lang="en-US" sz="1800" dirty="0" err="1" smtClean="0"/>
              <a:t>photomuon</a:t>
            </a:r>
            <a:r>
              <a:rPr lang="en-US" sz="1800" dirty="0" smtClean="0"/>
              <a:t> mechanisms (coherent, incoherent, inelastic...)</a:t>
            </a:r>
            <a:endParaRPr lang="en-US" sz="1800" dirty="0"/>
          </a:p>
          <a:p>
            <a:r>
              <a:rPr lang="en-US" sz="1800" dirty="0"/>
              <a:t>Biasing of </a:t>
            </a:r>
            <a:r>
              <a:rPr lang="en-US" sz="1800" dirty="0" err="1"/>
              <a:t>photomuon</a:t>
            </a:r>
            <a:r>
              <a:rPr lang="en-US" sz="1800" dirty="0"/>
              <a:t> production can be done directly with this card, </a:t>
            </a:r>
            <a:r>
              <a:rPr lang="en-US" sz="1800" dirty="0" smtClean="0"/>
              <a:t>setting WHAT(2</a:t>
            </a:r>
            <a:r>
              <a:rPr lang="en-US" sz="1800" dirty="0"/>
              <a:t>)</a:t>
            </a:r>
          </a:p>
        </p:txBody>
      </p:sp>
      <p:pic>
        <p:nvPicPr>
          <p:cNvPr id="8" name="Picture 7" descr="photonu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356992"/>
            <a:ext cx="7786742" cy="73000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924050" y="31670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Electron/Positron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Bremsstrahlung</a:t>
            </a:r>
            <a:endParaRPr lang="en-US" sz="32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33" y="1196429"/>
            <a:ext cx="820896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dirty="0" smtClean="0"/>
              <a:t>Energy-differential cross sections based on the </a:t>
            </a:r>
            <a:r>
              <a:rPr lang="en-US" dirty="0" smtClean="0">
                <a:solidFill>
                  <a:srgbClr val="CC0000"/>
                </a:solidFill>
              </a:rPr>
              <a:t>Seltzer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C0000"/>
                </a:solidFill>
              </a:rPr>
              <a:t> Berger </a:t>
            </a:r>
            <a:r>
              <a:rPr lang="en-US" dirty="0" smtClean="0"/>
              <a:t>database, interpolated and extended to a finer energy mesh, tip, and larger energies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dirty="0" smtClean="0"/>
              <a:t>Finite value at </a:t>
            </a:r>
            <a:r>
              <a:rPr lang="en-US" dirty="0" smtClean="0">
                <a:solidFill>
                  <a:srgbClr val="CC0000"/>
                </a:solidFill>
              </a:rPr>
              <a:t>tip </a:t>
            </a:r>
            <a:r>
              <a:rPr lang="en-US" dirty="0" smtClean="0"/>
              <a:t>energy </a:t>
            </a:r>
            <a:r>
              <a:rPr lang="en-US" sz="1800" dirty="0" smtClean="0"/>
              <a:t>(tip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== </a:t>
            </a:r>
            <a:r>
              <a:rPr lang="en-US" sz="1800" dirty="0" smtClean="0"/>
              <a:t>max energy of photon)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dirty="0" smtClean="0"/>
              <a:t>Extended to 1000 TeV taking into account the </a:t>
            </a:r>
            <a:r>
              <a:rPr lang="en-US" dirty="0" smtClean="0">
                <a:solidFill>
                  <a:srgbClr val="CC0000"/>
                </a:solidFill>
              </a:rPr>
              <a:t>LPM</a:t>
            </a:r>
            <a:r>
              <a:rPr lang="en-US" dirty="0" smtClean="0"/>
              <a:t> (Landau-</a:t>
            </a:r>
            <a:r>
              <a:rPr lang="en-US" dirty="0" err="1" smtClean="0"/>
              <a:t>Pomeranchuk</a:t>
            </a:r>
            <a:r>
              <a:rPr lang="en-US" dirty="0" smtClean="0"/>
              <a:t>-</a:t>
            </a:r>
            <a:r>
              <a:rPr lang="en-US" dirty="0" err="1" smtClean="0"/>
              <a:t>Migdal</a:t>
            </a:r>
            <a:r>
              <a:rPr lang="en-US" dirty="0" smtClean="0"/>
              <a:t>) effect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dirty="0" smtClean="0"/>
              <a:t>Soft photon suppression (</a:t>
            </a:r>
            <a:r>
              <a:rPr lang="en-US" dirty="0" err="1" smtClean="0"/>
              <a:t>Ter-Mikaelyan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C0000"/>
                </a:solidFill>
              </a:rPr>
              <a:t>polarization</a:t>
            </a:r>
            <a:r>
              <a:rPr lang="en-US" dirty="0" smtClean="0"/>
              <a:t> effect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dirty="0" smtClean="0"/>
              <a:t>Special treatment of </a:t>
            </a:r>
            <a:r>
              <a:rPr lang="en-US" dirty="0" smtClean="0">
                <a:solidFill>
                  <a:srgbClr val="CC0000"/>
                </a:solidFill>
              </a:rPr>
              <a:t>positron</a:t>
            </a:r>
            <a:r>
              <a:rPr lang="en-US" dirty="0" smtClean="0"/>
              <a:t> </a:t>
            </a:r>
            <a:r>
              <a:rPr lang="en-US" dirty="0" err="1" smtClean="0"/>
              <a:t>bremsstrahlung</a:t>
            </a:r>
            <a:r>
              <a:rPr lang="en-US" dirty="0" smtClean="0"/>
              <a:t> with ad hoc spectra at low energies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9900"/>
              </a:buClr>
              <a:buSzPct val="81000"/>
            </a:pPr>
            <a:r>
              <a:rPr lang="en-US" dirty="0" smtClean="0"/>
              <a:t>Detailed photon </a:t>
            </a:r>
            <a:r>
              <a:rPr lang="en-US" dirty="0" smtClean="0">
                <a:solidFill>
                  <a:srgbClr val="CC0000"/>
                </a:solidFill>
              </a:rPr>
              <a:t>angular distribution</a:t>
            </a:r>
            <a:r>
              <a:rPr lang="en-US" dirty="0" smtClean="0"/>
              <a:t> fully correlated to energy</a:t>
            </a:r>
          </a:p>
          <a:p>
            <a:pPr eaLnBrk="1" hangingPunct="1">
              <a:lnSpc>
                <a:spcPct val="90000"/>
              </a:lnSpc>
              <a:buClr>
                <a:srgbClr val="009900"/>
              </a:buClr>
              <a:buSzPct val="81000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624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Topics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7" y="692696"/>
            <a:ext cx="3960813" cy="5832475"/>
          </a:xfrm>
          <a:noFill/>
          <a:ln w="31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settings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Interactions of leptons/photons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Photon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Photoelectric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Compton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Rayleigh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Photonuclear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Photomuon</a:t>
            </a:r>
            <a:r>
              <a:rPr lang="en-US" dirty="0" smtClean="0"/>
              <a:t>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Electron/positron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Bremsstrahlung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Scattering on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Muon</a:t>
            </a:r>
            <a:r>
              <a:rPr lang="en-US" dirty="0" smtClean="0"/>
              <a:t> interactions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Bremsstrahlung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Pair production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Nuclear interactions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4859089" y="692696"/>
            <a:ext cx="3889375" cy="55451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Ionization energy losses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Continuous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Delta-ray production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Transport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Multiple scattering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Single scattering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These are common to all charged particles,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although traditionally associated with EM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/>
            </a:pPr>
            <a:endParaRPr lang="en-US" sz="18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2214563" y="44624"/>
            <a:ext cx="485775" cy="649287"/>
          </a:xfrm>
          <a:prstGeom prst="downArrow">
            <a:avLst>
              <a:gd name="adj1" fmla="val 50000"/>
              <a:gd name="adj2" fmla="val 33415"/>
            </a:avLst>
          </a:prstGeom>
          <a:solidFill>
            <a:srgbClr val="FFCC00">
              <a:alpha val="65097"/>
            </a:srgbClr>
          </a:solidFill>
          <a:ln w="3175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Bremsstrahlung</a:t>
            </a:r>
            <a:r>
              <a:rPr lang="en-US" sz="3200" dirty="0" smtClean="0"/>
              <a:t>: benchmark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372200" y="1772816"/>
            <a:ext cx="2663825" cy="314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MeV</a:t>
            </a:r>
            <a:r>
              <a:rPr lang="en-US" dirty="0"/>
              <a:t> electrons on Iron,</a:t>
            </a:r>
          </a:p>
          <a:p>
            <a:r>
              <a:rPr lang="en-US" dirty="0" err="1"/>
              <a:t>Bremsstrahlung</a:t>
            </a:r>
            <a:r>
              <a:rPr lang="en-US" dirty="0"/>
              <a:t> photon spectra </a:t>
            </a:r>
          </a:p>
          <a:p>
            <a:r>
              <a:rPr lang="en-US" dirty="0"/>
              <a:t>measured (dots)</a:t>
            </a:r>
          </a:p>
          <a:p>
            <a:r>
              <a:rPr lang="en-US" dirty="0"/>
              <a:t> and </a:t>
            </a:r>
          </a:p>
          <a:p>
            <a:r>
              <a:rPr lang="en-US" dirty="0"/>
              <a:t>simulated (</a:t>
            </a:r>
            <a:r>
              <a:rPr lang="en-US" dirty="0" err="1"/>
              <a:t>histos</a:t>
            </a:r>
            <a:r>
              <a:rPr lang="en-US" dirty="0"/>
              <a:t>)</a:t>
            </a:r>
          </a:p>
          <a:p>
            <a:r>
              <a:rPr lang="en-US" dirty="0"/>
              <a:t>at three different angles </a:t>
            </a:r>
          </a:p>
          <a:p>
            <a:endParaRPr lang="en-US" dirty="0"/>
          </a:p>
        </p:txBody>
      </p:sp>
      <p:pic>
        <p:nvPicPr>
          <p:cNvPr id="25605" name="Picture 6" descr="benche_1_ppt"/>
          <p:cNvPicPr>
            <a:picLocks noChangeAspect="1" noChangeArrowheads="1"/>
          </p:cNvPicPr>
          <p:nvPr/>
        </p:nvPicPr>
        <p:blipFill>
          <a:blip r:embed="rId3" cstate="print"/>
          <a:srcRect l="8661" t="38173" r="14760" b="10269"/>
          <a:stretch>
            <a:fillRect/>
          </a:stretch>
        </p:blipFill>
        <p:spPr bwMode="auto">
          <a:xfrm>
            <a:off x="900088" y="1182017"/>
            <a:ext cx="5472112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Bremsstrahlung</a:t>
            </a:r>
            <a:r>
              <a:rPr lang="en-US" sz="3200" dirty="0" smtClean="0"/>
              <a:t>: benchmark II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372100" y="1712317"/>
            <a:ext cx="2592388" cy="3444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12 and 20.9 </a:t>
            </a:r>
            <a:r>
              <a:rPr lang="en-US" dirty="0" err="1"/>
              <a:t>MeV</a:t>
            </a:r>
            <a:r>
              <a:rPr lang="en-US" dirty="0"/>
              <a:t> electrons on a W-Au-Al target,</a:t>
            </a:r>
          </a:p>
          <a:p>
            <a:r>
              <a:rPr lang="en-US" dirty="0" err="1"/>
              <a:t>bremsstrahlung</a:t>
            </a:r>
            <a:r>
              <a:rPr lang="en-US" dirty="0"/>
              <a:t> photon spectra in the forward direction </a:t>
            </a:r>
          </a:p>
          <a:p>
            <a:r>
              <a:rPr lang="en-US" dirty="0"/>
              <a:t>measured (dots) and simulated (</a:t>
            </a:r>
            <a:r>
              <a:rPr lang="en-US" dirty="0" err="1"/>
              <a:t>histos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26629" name="Picture 5" descr="wbr209a12_ppt"/>
          <p:cNvPicPr>
            <a:picLocks noChangeAspect="1" noChangeArrowheads="1"/>
          </p:cNvPicPr>
          <p:nvPr/>
        </p:nvPicPr>
        <p:blipFill>
          <a:blip r:embed="rId3" cstate="print"/>
          <a:srcRect l="9232" t="38173" r="14189" b="10858"/>
          <a:stretch>
            <a:fillRect/>
          </a:stretch>
        </p:blipFill>
        <p:spPr bwMode="auto">
          <a:xfrm>
            <a:off x="827063" y="1196752"/>
            <a:ext cx="5545137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968" y="319088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err="1" smtClean="0"/>
              <a:t>Bremsstrahlung</a:t>
            </a:r>
            <a:r>
              <a:rPr lang="en-US" sz="3200" dirty="0" smtClean="0"/>
              <a:t>: benchmark III</a:t>
            </a:r>
            <a:br>
              <a:rPr lang="en-US" sz="3200" dirty="0" smtClean="0"/>
            </a:br>
            <a:r>
              <a:rPr lang="en-US" sz="1800" dirty="0" smtClean="0"/>
              <a:t>Esposito et al., LNF 93-072   </a:t>
            </a:r>
            <a:endParaRPr lang="en-US" sz="3200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194072"/>
            <a:ext cx="6619875" cy="54752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732588" y="138113"/>
            <a:ext cx="2411412" cy="614527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ADONE storage ring</a:t>
            </a:r>
          </a:p>
          <a:p>
            <a:endParaRPr lang="en-US" dirty="0"/>
          </a:p>
          <a:p>
            <a:r>
              <a:rPr lang="en-US" dirty="0"/>
              <a:t>1.5 </a:t>
            </a:r>
            <a:r>
              <a:rPr lang="en-US" dirty="0" err="1"/>
              <a:t>GeV</a:t>
            </a:r>
            <a:r>
              <a:rPr lang="en-US" dirty="0"/>
              <a:t> e</a:t>
            </a:r>
            <a:r>
              <a:rPr lang="en-US" baseline="30000" dirty="0"/>
              <a:t>-</a:t>
            </a:r>
          </a:p>
          <a:p>
            <a:endParaRPr lang="en-US" baseline="30000" dirty="0"/>
          </a:p>
          <a:p>
            <a:pPr>
              <a:spcAft>
                <a:spcPts val="1200"/>
              </a:spcAft>
            </a:pPr>
            <a:r>
              <a:rPr lang="en-US" dirty="0" err="1"/>
              <a:t>Bremss</a:t>
            </a:r>
            <a:r>
              <a:rPr lang="en-US" dirty="0"/>
              <a:t>. on the residual gas in the straight sections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Measured </a:t>
            </a:r>
            <a:r>
              <a:rPr lang="en-US" dirty="0"/>
              <a:t>with  TLD’s matrices at different distances from the straight Section</a:t>
            </a:r>
          </a:p>
          <a:p>
            <a:r>
              <a:rPr lang="en-US" dirty="0" smtClean="0"/>
              <a:t>Here</a:t>
            </a:r>
            <a:r>
              <a:rPr lang="en-US" dirty="0"/>
              <a:t>: dose vs. horizontal position at different vertical positions , d=218cm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e</a:t>
            </a:r>
            <a:r>
              <a:rPr lang="en-US" sz="3200" baseline="30000" smtClean="0"/>
              <a:t>± </a:t>
            </a:r>
            <a:r>
              <a:rPr lang="en-US" sz="3200" smtClean="0"/>
              <a:t>interactions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830" y="1844824"/>
            <a:ext cx="7994650" cy="1277938"/>
          </a:xfrm>
        </p:spPr>
        <p:txBody>
          <a:bodyPr/>
          <a:lstStyle/>
          <a:p>
            <a:pPr eaLnBrk="1" hangingPunct="1">
              <a:buClr>
                <a:srgbClr val="009900"/>
              </a:buClr>
            </a:pPr>
            <a:r>
              <a:rPr lang="en-US" sz="2000" dirty="0" smtClean="0">
                <a:solidFill>
                  <a:srgbClr val="CC0000"/>
                </a:solidFill>
              </a:rPr>
              <a:t>At rest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CC0000"/>
                </a:solidFill>
              </a:rPr>
              <a:t>in flight</a:t>
            </a:r>
            <a:r>
              <a:rPr lang="en-US" sz="2000" dirty="0" smtClean="0"/>
              <a:t> according to </a:t>
            </a:r>
            <a:r>
              <a:rPr lang="en-US" sz="2000" dirty="0" err="1" smtClean="0">
                <a:solidFill>
                  <a:srgbClr val="009900"/>
                </a:solidFill>
              </a:rPr>
              <a:t>Heitler</a:t>
            </a:r>
            <a:r>
              <a:rPr lang="en-US" sz="2000" dirty="0" smtClean="0"/>
              <a:t>.</a:t>
            </a:r>
          </a:p>
          <a:p>
            <a:pPr eaLnBrk="1" hangingPunct="1">
              <a:buClr>
                <a:srgbClr val="009900"/>
              </a:buClr>
            </a:pPr>
            <a:r>
              <a:rPr lang="en-US" sz="2000" dirty="0" smtClean="0"/>
              <a:t>In annihilation at rest, account for mutual </a:t>
            </a:r>
            <a:r>
              <a:rPr lang="en-US" sz="2000" dirty="0" smtClean="0">
                <a:solidFill>
                  <a:srgbClr val="CC0000"/>
                </a:solidFill>
              </a:rPr>
              <a:t>polarization</a:t>
            </a:r>
            <a:r>
              <a:rPr lang="en-US" sz="2000" dirty="0" smtClean="0"/>
              <a:t> of the two photons</a:t>
            </a:r>
          </a:p>
          <a:p>
            <a:pPr eaLnBrk="1" hangingPunct="1">
              <a:buClr>
                <a:srgbClr val="009900"/>
              </a:buClr>
            </a:pPr>
            <a:r>
              <a:rPr lang="en-US" sz="2000" dirty="0" err="1" smtClean="0">
                <a:solidFill>
                  <a:srgbClr val="C00000"/>
                </a:solidFill>
              </a:rPr>
              <a:t>Acolinearity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of the photons at rest can be </a:t>
            </a:r>
            <a:r>
              <a:rPr lang="en-US" sz="2000" dirty="0" smtClean="0"/>
              <a:t>requested, with</a:t>
            </a:r>
          </a:p>
          <a:p>
            <a:pPr marL="0" indent="0" eaLnBrk="1" hangingPunct="1">
              <a:buClr>
                <a:srgbClr val="009900"/>
              </a:buCl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annihilation photon energies spread out</a:t>
            </a:r>
            <a:endParaRPr lang="en-US" sz="2000" dirty="0" smtClean="0"/>
          </a:p>
          <a:p>
            <a:pPr eaLnBrk="1" hangingPunct="1">
              <a:buClr>
                <a:srgbClr val="009900"/>
              </a:buClr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4702" y="1268760"/>
            <a:ext cx="4097338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Positron Annihilation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02990" y="3860800"/>
            <a:ext cx="2228850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99592" y="4725144"/>
            <a:ext cx="79946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2" charset="2"/>
              <a:buChar char="l"/>
            </a:pP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: </a:t>
            </a:r>
            <a:r>
              <a:rPr lang="en-US" dirty="0" err="1">
                <a:solidFill>
                  <a:srgbClr val="CC0000"/>
                </a:solidFill>
              </a:rPr>
              <a:t>Bhabha</a:t>
            </a:r>
            <a:endParaRPr lang="en-US" dirty="0">
              <a:solidFill>
                <a:srgbClr val="CC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2" charset="2"/>
              <a:buChar char="l"/>
            </a:pPr>
            <a:r>
              <a:rPr lang="en-US" dirty="0"/>
              <a:t>e</a:t>
            </a:r>
            <a:r>
              <a:rPr lang="en-US" baseline="30000" dirty="0"/>
              <a:t>-  :   </a:t>
            </a:r>
            <a:r>
              <a:rPr lang="en-US" dirty="0" err="1">
                <a:solidFill>
                  <a:srgbClr val="CC0000"/>
                </a:solidFill>
              </a:rPr>
              <a:t>Møller</a:t>
            </a:r>
            <a:endParaRPr lang="en-US" dirty="0">
              <a:solidFill>
                <a:srgbClr val="CC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Electron scattering: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228084" y="1268413"/>
            <a:ext cx="2592388" cy="4054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Transmitted (forward) and backscattered (backward) electron angular distributions for 1.75 </a:t>
            </a:r>
            <a:r>
              <a:rPr lang="en-US" dirty="0" err="1"/>
              <a:t>MeV</a:t>
            </a:r>
            <a:r>
              <a:rPr lang="en-US" dirty="0"/>
              <a:t> electrons on a 0.364 g/cm</a:t>
            </a:r>
            <a:r>
              <a:rPr lang="en-US" baseline="30000" dirty="0"/>
              <a:t>2</a:t>
            </a:r>
            <a:r>
              <a:rPr lang="en-US" dirty="0"/>
              <a:t> thick Copper foil Measured (dots) and simulated (</a:t>
            </a:r>
            <a:r>
              <a:rPr lang="en-US" dirty="0" err="1"/>
              <a:t>histos</a:t>
            </a:r>
            <a:r>
              <a:rPr lang="en-US" dirty="0"/>
              <a:t>) data</a:t>
            </a:r>
          </a:p>
          <a:p>
            <a:endParaRPr lang="en-US" dirty="0"/>
          </a:p>
        </p:txBody>
      </p:sp>
      <p:pic>
        <p:nvPicPr>
          <p:cNvPr id="29701" name="Picture 5" descr="b8mc93_ppt"/>
          <p:cNvPicPr>
            <a:picLocks noChangeAspect="1" noChangeArrowheads="1"/>
          </p:cNvPicPr>
          <p:nvPr/>
        </p:nvPicPr>
        <p:blipFill>
          <a:blip r:embed="rId3" cstate="print"/>
          <a:srcRect l="1253" t="29587" r="15985" b="3957"/>
          <a:stretch>
            <a:fillRect/>
          </a:stretch>
        </p:blipFill>
        <p:spPr bwMode="auto">
          <a:xfrm>
            <a:off x="752897" y="692150"/>
            <a:ext cx="54752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23850" y="260350"/>
            <a:ext cx="882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2400" dirty="0">
                <a:solidFill>
                  <a:schemeClr val="tx2"/>
                </a:solidFill>
              </a:rPr>
              <a:t>The ATLAS EM “accordion” </a:t>
            </a:r>
            <a:r>
              <a:rPr lang="en-US" sz="2400" dirty="0" err="1">
                <a:solidFill>
                  <a:schemeClr val="tx2"/>
                </a:solidFill>
              </a:rPr>
              <a:t>calo</a:t>
            </a:r>
            <a:r>
              <a:rPr lang="en-US" sz="2400" dirty="0">
                <a:solidFill>
                  <a:schemeClr val="tx2"/>
                </a:solidFill>
              </a:rPr>
              <a:t> (standalone test beams)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411760" y="5165402"/>
            <a:ext cx="4629794" cy="46166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Energy resolution 10-100 </a:t>
            </a:r>
            <a:r>
              <a:rPr lang="en-US" sz="2400" dirty="0" err="1">
                <a:latin typeface="+mn-lt"/>
              </a:rPr>
              <a:t>GeV</a:t>
            </a:r>
            <a:r>
              <a:rPr lang="en-US" sz="2400" dirty="0">
                <a:latin typeface="Tahoma" pitchFamily="34" charset="0"/>
              </a:rPr>
              <a:t>: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95736" y="5661248"/>
          <a:ext cx="2419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320480" imgH="419040" progId="Equation.3">
                  <p:embed/>
                </p:oleObj>
              </mc:Choice>
              <mc:Fallback>
                <p:oleObj name="Equation" r:id="rId4" imgW="13204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661248"/>
                        <a:ext cx="2419350" cy="765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860032" y="5650615"/>
          <a:ext cx="26527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1447560" imgH="419040" progId="Equation.3">
                  <p:embed/>
                </p:oleObj>
              </mc:Choice>
              <mc:Fallback>
                <p:oleObj name="Equation" r:id="rId6" imgW="14475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650615"/>
                        <a:ext cx="2652712" cy="7651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3889375" cy="33655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/>
              <a:t>Detail of the FLUKA geometry and 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052513"/>
            <a:ext cx="9144000" cy="4076700"/>
            <a:chOff x="0" y="799"/>
            <a:chExt cx="5760" cy="2568"/>
          </a:xfrm>
        </p:grpSpPr>
        <p:pic>
          <p:nvPicPr>
            <p:cNvPr id="1035" name="Picture 8" descr="phiprof"/>
            <p:cNvPicPr>
              <a:picLocks noChangeAspect="1" noChangeArrowheads="1"/>
            </p:cNvPicPr>
            <p:nvPr/>
          </p:nvPicPr>
          <p:blipFill>
            <a:blip r:embed="rId8" cstate="print"/>
            <a:srcRect l="6206" t="20192" r="4820" b="17009"/>
            <a:stretch>
              <a:fillRect/>
            </a:stretch>
          </p:blipFill>
          <p:spPr bwMode="auto">
            <a:xfrm rot="-5400000">
              <a:off x="3061" y="890"/>
              <a:ext cx="2472" cy="2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3385" name="AutoShape 9"/>
            <p:cNvSpPr>
              <a:spLocks noChangeArrowheads="1"/>
            </p:cNvSpPr>
            <p:nvPr/>
          </p:nvSpPr>
          <p:spPr bwMode="auto">
            <a:xfrm>
              <a:off x="20" y="1479"/>
              <a:ext cx="793" cy="181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0" y="2114"/>
              <a:ext cx="707" cy="5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287 GeV 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electron</a:t>
              </a:r>
            </a:p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1038" name="AutoShape 11"/>
            <p:cNvSpPr>
              <a:spLocks noChangeArrowheads="1"/>
            </p:cNvSpPr>
            <p:nvPr/>
          </p:nvSpPr>
          <p:spPr bwMode="auto">
            <a:xfrm>
              <a:off x="3308" y="799"/>
              <a:ext cx="2177" cy="317"/>
            </a:xfrm>
            <a:prstGeom prst="leftArrow">
              <a:avLst>
                <a:gd name="adj1" fmla="val 50000"/>
                <a:gd name="adj2" fmla="val 171688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039" name="Text Box 12"/>
            <p:cNvSpPr txBox="1">
              <a:spLocks noChangeArrowheads="1"/>
            </p:cNvSpPr>
            <p:nvPr/>
          </p:nvSpPr>
          <p:spPr bwMode="auto">
            <a:xfrm>
              <a:off x="3883" y="844"/>
              <a:ext cx="1171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deposited energy</a:t>
              </a:r>
            </a:p>
          </p:txBody>
        </p:sp>
        <p:sp>
          <p:nvSpPr>
            <p:cNvPr id="1040" name="Text Box 13"/>
            <p:cNvSpPr txBox="1">
              <a:spLocks noChangeArrowheads="1"/>
            </p:cNvSpPr>
            <p:nvPr/>
          </p:nvSpPr>
          <p:spPr bwMode="auto">
            <a:xfrm>
              <a:off x="3308" y="2296"/>
              <a:ext cx="998" cy="520"/>
            </a:xfrm>
            <a:prstGeom prst="rect">
              <a:avLst/>
            </a:prstGeom>
            <a:noFill/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/>
                <a:t>Stars : fluka</a:t>
              </a:r>
            </a:p>
            <a:p>
              <a:r>
                <a:rPr lang="en-US" sz="1600"/>
                <a:t>Dots: expt.   (RD3 collab.)</a:t>
              </a:r>
            </a:p>
          </p:txBody>
        </p:sp>
        <p:sp>
          <p:nvSpPr>
            <p:cNvPr id="1041" name="AutoShape 14"/>
            <p:cNvSpPr>
              <a:spLocks noChangeArrowheads="1"/>
            </p:cNvSpPr>
            <p:nvPr/>
          </p:nvSpPr>
          <p:spPr bwMode="auto">
            <a:xfrm>
              <a:off x="5420" y="1071"/>
              <a:ext cx="340" cy="2132"/>
            </a:xfrm>
            <a:prstGeom prst="upArrow">
              <a:avLst>
                <a:gd name="adj1" fmla="val 50000"/>
                <a:gd name="adj2" fmla="val 156765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042" name="Text Box 15"/>
            <p:cNvSpPr txBox="1">
              <a:spLocks noChangeArrowheads="1"/>
            </p:cNvSpPr>
            <p:nvPr/>
          </p:nvSpPr>
          <p:spPr bwMode="auto">
            <a:xfrm rot="-5400000">
              <a:off x="5068" y="2241"/>
              <a:ext cx="1035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impact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position</a:t>
              </a:r>
            </a:p>
          </p:txBody>
        </p:sp>
        <p:pic>
          <p:nvPicPr>
            <p:cNvPr id="1043" name="Picture 16" descr="acczoomb"/>
            <p:cNvPicPr>
              <a:picLocks noChangeAspect="1" noChangeArrowheads="1"/>
            </p:cNvPicPr>
            <p:nvPr/>
          </p:nvPicPr>
          <p:blipFill>
            <a:blip r:embed="rId9" cstate="print"/>
            <a:srcRect l="4901" t="28641" r="7381" b="5513"/>
            <a:stretch>
              <a:fillRect/>
            </a:stretch>
          </p:blipFill>
          <p:spPr bwMode="auto">
            <a:xfrm>
              <a:off x="748" y="1207"/>
              <a:ext cx="2224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4787900" y="836613"/>
            <a:ext cx="401637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response vs. electron impact position</a:t>
            </a:r>
            <a:endParaRPr lang="en-US" sz="16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Muon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2048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Bremsstrahlung</a:t>
            </a:r>
            <a:r>
              <a:rPr lang="en-US" sz="3200" dirty="0" smtClean="0"/>
              <a:t> and pair production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540" y="3212976"/>
            <a:ext cx="7708900" cy="1366837"/>
          </a:xfrm>
        </p:spPr>
        <p:txBody>
          <a:bodyPr/>
          <a:lstStyle/>
          <a:p>
            <a:pPr eaLnBrk="1" hangingPunct="1">
              <a:buClr>
                <a:srgbClr val="009900"/>
              </a:buClr>
            </a:pPr>
            <a:r>
              <a:rPr lang="en-US" dirty="0" err="1" smtClean="0">
                <a:solidFill>
                  <a:srgbClr val="CC0000"/>
                </a:solidFill>
              </a:rPr>
              <a:t>Bremsstrahlung</a:t>
            </a:r>
            <a:r>
              <a:rPr lang="en-US" dirty="0" smtClean="0"/>
              <a:t>: implemented in FLUKA including the effect of nuclear form factors </a:t>
            </a:r>
          </a:p>
          <a:p>
            <a:pPr eaLnBrk="1" hangingPunct="1">
              <a:buClr>
                <a:srgbClr val="009900"/>
              </a:buClr>
            </a:pPr>
            <a:r>
              <a:rPr lang="en-US" dirty="0" smtClean="0">
                <a:solidFill>
                  <a:srgbClr val="CC0000"/>
                </a:solidFill>
              </a:rPr>
              <a:t>Pair Production</a:t>
            </a:r>
            <a:r>
              <a:rPr lang="en-US" dirty="0" smtClean="0"/>
              <a:t>: implemented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55576" y="1139260"/>
            <a:ext cx="8137078" cy="156966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9900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/>
              <a:t> At </a:t>
            </a:r>
            <a:r>
              <a:rPr lang="en-US" sz="2400" dirty="0"/>
              <a:t>high energies, </a:t>
            </a:r>
            <a:r>
              <a:rPr lang="en-US" sz="2400" dirty="0" err="1"/>
              <a:t>bremsstrahlung</a:t>
            </a:r>
            <a:r>
              <a:rPr lang="en-US" sz="2400" dirty="0"/>
              <a:t>  and </a:t>
            </a:r>
            <a:r>
              <a:rPr lang="en-US" sz="2400" dirty="0" smtClean="0"/>
              <a:t>pair production </a:t>
            </a:r>
          </a:p>
          <a:p>
            <a:pPr>
              <a:spcBef>
                <a:spcPts val="0"/>
              </a:spcBef>
              <a:buClr>
                <a:srgbClr val="009900"/>
              </a:buClr>
              <a:buSzPct val="80000"/>
            </a:pPr>
            <a:r>
              <a:rPr lang="en-US" sz="2400" dirty="0" smtClean="0"/>
              <a:t>   are  </a:t>
            </a:r>
            <a:r>
              <a:rPr lang="en-US" sz="2400" dirty="0"/>
              <a:t>important also for </a:t>
            </a:r>
            <a:r>
              <a:rPr lang="en-US" sz="2400" dirty="0" err="1"/>
              <a:t>muons</a:t>
            </a:r>
            <a:r>
              <a:rPr lang="en-US" sz="2400" dirty="0"/>
              <a:t> and </a:t>
            </a:r>
            <a:r>
              <a:rPr lang="en-US" sz="2400" dirty="0" smtClean="0"/>
              <a:t>charged </a:t>
            </a:r>
            <a:r>
              <a:rPr lang="en-US" sz="2400" dirty="0"/>
              <a:t>hadrons. 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009900"/>
              </a:buClr>
              <a:buSzPct val="80000"/>
            </a:pPr>
            <a:r>
              <a:rPr lang="en-US" sz="2400" dirty="0" smtClean="0"/>
              <a:t>   For </a:t>
            </a:r>
            <a:r>
              <a:rPr lang="en-US" sz="2400" dirty="0"/>
              <a:t>instance, in Lead the </a:t>
            </a:r>
            <a:r>
              <a:rPr lang="en-US" sz="2400" dirty="0" err="1" smtClean="0"/>
              <a:t>muon</a:t>
            </a:r>
            <a:r>
              <a:rPr lang="en-US" sz="2400" dirty="0" smtClean="0"/>
              <a:t> energy </a:t>
            </a:r>
            <a:r>
              <a:rPr lang="en-US" sz="2400" dirty="0"/>
              <a:t>loss </a:t>
            </a:r>
            <a:r>
              <a:rPr lang="en-US" sz="2400" dirty="0" smtClean="0"/>
              <a:t>is </a:t>
            </a:r>
          </a:p>
          <a:p>
            <a:pPr>
              <a:spcBef>
                <a:spcPts val="0"/>
              </a:spcBef>
              <a:buClr>
                <a:srgbClr val="009900"/>
              </a:buClr>
              <a:buSzPct val="80000"/>
            </a:pPr>
            <a:r>
              <a:rPr lang="en-US" sz="2400" dirty="0" smtClean="0"/>
              <a:t>   dominated </a:t>
            </a:r>
            <a:r>
              <a:rPr lang="en-US" sz="2400" dirty="0"/>
              <a:t>by these processes  above </a:t>
            </a:r>
            <a:r>
              <a:rPr lang="en-US" sz="2400" dirty="0" smtClean="0"/>
              <a:t>300 </a:t>
            </a:r>
            <a:r>
              <a:rPr lang="en-US" sz="2400" dirty="0" err="1"/>
              <a:t>GeV</a:t>
            </a:r>
            <a:r>
              <a:rPr lang="en-US" sz="2400" dirty="0"/>
              <a:t>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71823" y="2708920"/>
            <a:ext cx="6840537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For </a:t>
            </a:r>
            <a:r>
              <a:rPr lang="en-US" sz="3200" dirty="0" err="1">
                <a:solidFill>
                  <a:schemeClr val="tx2"/>
                </a:solidFill>
              </a:rPr>
              <a:t>muons</a:t>
            </a:r>
            <a:r>
              <a:rPr lang="en-US" sz="3200" dirty="0">
                <a:solidFill>
                  <a:schemeClr val="tx2"/>
                </a:solidFill>
              </a:rPr>
              <a:t> and all charged hadrons: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5288" y="5300663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PAIRBREM Flag	e</a:t>
            </a:r>
            <a:r>
              <a:rPr 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Thresh 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  <a:sym typeface="Symbol" pitchFamily="18" charset="2"/>
              </a:rPr>
              <a:t>Thresh Mat1	Mat2	Step</a:t>
            </a:r>
            <a:endParaRPr lang="en-US" sz="1800" b="1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76238" y="4533900"/>
            <a:ext cx="8767762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Activation of these  processes  and thresholds of </a:t>
            </a:r>
            <a:r>
              <a:rPr lang="en-US" sz="1800" dirty="0">
                <a:solidFill>
                  <a:srgbClr val="009900"/>
                </a:solidFill>
              </a:rPr>
              <a:t>EXPLICIT  </a:t>
            </a:r>
            <a:r>
              <a:rPr lang="en-US" sz="1800" b="1" dirty="0">
                <a:solidFill>
                  <a:srgbClr val="009900"/>
                </a:solidFill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1800" dirty="0"/>
              <a:t>and e</a:t>
            </a:r>
            <a:r>
              <a:rPr lang="en-US" sz="1800" baseline="30000" dirty="0"/>
              <a:t>± </a:t>
            </a:r>
            <a:r>
              <a:rPr lang="en-US" sz="1800" dirty="0"/>
              <a:t> production depend on the DEFAULTS chosen. They are controlled by the card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76238" y="5902325"/>
            <a:ext cx="8213725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Below threshold, energy loss is accounted for in a continuous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13"/>
          <p:cNvGrpSpPr>
            <a:grpSpLocks/>
          </p:cNvGrpSpPr>
          <p:nvPr/>
        </p:nvGrpSpPr>
        <p:grpSpPr bwMode="auto">
          <a:xfrm>
            <a:off x="1979613" y="1744489"/>
            <a:ext cx="5113337" cy="5068887"/>
            <a:chOff x="1247" y="981"/>
            <a:chExt cx="3221" cy="3193"/>
          </a:xfrm>
        </p:grpSpPr>
        <p:pic>
          <p:nvPicPr>
            <p:cNvPr id="32776" name="Picture 7" descr="tiletot"/>
            <p:cNvPicPr>
              <a:picLocks noChangeAspect="1" noChangeArrowheads="1"/>
            </p:cNvPicPr>
            <p:nvPr/>
          </p:nvPicPr>
          <p:blipFill>
            <a:blip r:embed="rId3" cstate="print"/>
            <a:srcRect l="2501" t="23686" r="10556" b="15491"/>
            <a:stretch>
              <a:fillRect/>
            </a:stretch>
          </p:blipFill>
          <p:spPr bwMode="auto">
            <a:xfrm>
              <a:off x="1247" y="981"/>
              <a:ext cx="3221" cy="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>
              <a:off x="1766" y="1752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322" y="1616"/>
              <a:ext cx="830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CC0000"/>
                  </a:solidFill>
                </a:rPr>
                <a:t>ionization</a:t>
              </a:r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H="1">
              <a:off x="2562" y="2478"/>
              <a:ext cx="227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2744" y="2087"/>
              <a:ext cx="1409" cy="44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CC0000"/>
                  </a:solidFill>
                </a:rPr>
                <a:t>Bremsstrahlung</a:t>
              </a:r>
              <a:r>
                <a:rPr lang="en-US" dirty="0">
                  <a:solidFill>
                    <a:srgbClr val="CC0000"/>
                  </a:solidFill>
                </a:rPr>
                <a:t> +</a:t>
              </a:r>
            </a:p>
            <a:p>
              <a:r>
                <a:rPr lang="en-US" dirty="0">
                  <a:solidFill>
                    <a:srgbClr val="CC0000"/>
                  </a:solidFill>
                </a:rPr>
                <a:t>Pair production</a:t>
              </a:r>
            </a:p>
          </p:txBody>
        </p:sp>
      </p:grpSp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2048" y="116632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000" dirty="0" smtClean="0"/>
              <a:t>Energy Deposition spectrum in the Atlas tile-calorimeter prototype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879475" y="1181695"/>
            <a:ext cx="79629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300 </a:t>
            </a:r>
            <a:r>
              <a:rPr lang="en-US" sz="2800" dirty="0" err="1"/>
              <a:t>GeV</a:t>
            </a:r>
            <a:r>
              <a:rPr lang="en-US" sz="2800" dirty="0"/>
              <a:t> </a:t>
            </a:r>
            <a:r>
              <a:rPr lang="en-US" sz="2800" dirty="0" err="1"/>
              <a:t>muons</a:t>
            </a:r>
            <a:r>
              <a:rPr lang="en-US" sz="2800" dirty="0"/>
              <a:t> on iron + </a:t>
            </a:r>
            <a:r>
              <a:rPr lang="en-US" sz="2800" dirty="0" err="1"/>
              <a:t>scintillator</a:t>
            </a:r>
            <a:r>
              <a:rPr lang="en-US" sz="2800" dirty="0"/>
              <a:t>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2048" y="116632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000" dirty="0" smtClean="0"/>
              <a:t>Energy Deposition spectrum in the Atlas tile-calorimeter prototype</a:t>
            </a:r>
          </a:p>
        </p:txBody>
      </p:sp>
      <p:pic>
        <p:nvPicPr>
          <p:cNvPr id="1212421" name="Picture 5" descr="tilepeak"/>
          <p:cNvPicPr>
            <a:picLocks noChangeAspect="1" noChangeArrowheads="1"/>
          </p:cNvPicPr>
          <p:nvPr/>
        </p:nvPicPr>
        <p:blipFill>
          <a:blip r:embed="rId3" cstate="print"/>
          <a:srcRect l="1320" t="23463" r="9840" b="17873"/>
          <a:stretch>
            <a:fillRect/>
          </a:stretch>
        </p:blipFill>
        <p:spPr bwMode="auto">
          <a:xfrm>
            <a:off x="107504" y="2060848"/>
            <a:ext cx="4573588" cy="427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12422" name="Picture 6" descr="tilegt3"/>
          <p:cNvPicPr>
            <a:picLocks noChangeAspect="1" noChangeArrowheads="1"/>
          </p:cNvPicPr>
          <p:nvPr/>
        </p:nvPicPr>
        <p:blipFill>
          <a:blip r:embed="rId4" cstate="print"/>
          <a:srcRect l="5760" t="20499" r="9241" b="17281"/>
          <a:stretch>
            <a:fillRect/>
          </a:stretch>
        </p:blipFill>
        <p:spPr bwMode="auto">
          <a:xfrm>
            <a:off x="4643438" y="1844675"/>
            <a:ext cx="4510087" cy="467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879475" y="1325711"/>
            <a:ext cx="7962900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300 </a:t>
            </a:r>
            <a:r>
              <a:rPr lang="en-US" sz="2800" dirty="0" err="1"/>
              <a:t>GeV</a:t>
            </a:r>
            <a:r>
              <a:rPr lang="en-US" sz="2800" dirty="0"/>
              <a:t> </a:t>
            </a:r>
            <a:r>
              <a:rPr lang="en-US" sz="2800" dirty="0" err="1"/>
              <a:t>muons</a:t>
            </a:r>
            <a:r>
              <a:rPr lang="en-US" sz="2800" dirty="0"/>
              <a:t> on iron + </a:t>
            </a:r>
            <a:r>
              <a:rPr lang="en-US" sz="2800" dirty="0" err="1"/>
              <a:t>scintillator</a:t>
            </a:r>
            <a:r>
              <a:rPr lang="en-US" sz="2800" dirty="0"/>
              <a:t> structure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99992" y="1700808"/>
            <a:ext cx="504056" cy="21602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9512" y="2132856"/>
            <a:ext cx="467544" cy="7200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688" y="6093296"/>
            <a:ext cx="24513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energy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377" y="6093296"/>
            <a:ext cx="17459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endParaRPr lang="en-US" dirty="0" smtClean="0"/>
          </a:p>
          <a:p>
            <a:r>
              <a:rPr lang="en-US" dirty="0" smtClean="0"/>
              <a:t>energy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 E-M FLUKA (EMF) at a glance</a:t>
            </a:r>
            <a:endParaRPr lang="en-US" sz="3200" dirty="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50825" y="4376330"/>
            <a:ext cx="84248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EMF							EMF-OFF</a:t>
            </a:r>
            <a:endParaRPr lang="en-US" sz="16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571472" y="1000108"/>
            <a:ext cx="8366125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Energy range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 for  e</a:t>
            </a:r>
            <a:r>
              <a:rPr lang="en-US" baseline="30000" dirty="0">
                <a:latin typeface="+mj-lt"/>
                <a:ea typeface="Tahoma" pitchFamily="34" charset="0"/>
                <a:cs typeface="Tahoma" pitchFamily="34" charset="0"/>
              </a:rPr>
              <a:t>+ 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, e</a:t>
            </a:r>
            <a:r>
              <a:rPr lang="en-US" baseline="30000" dirty="0">
                <a:latin typeface="+mj-lt"/>
                <a:ea typeface="Tahoma" pitchFamily="34" charset="0"/>
                <a:cs typeface="Tahoma" pitchFamily="34" charset="0"/>
              </a:rPr>
              <a:t>-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 , </a:t>
            </a:r>
            <a:r>
              <a:rPr lang="en-US" b="1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: 1 </a:t>
            </a:r>
            <a:r>
              <a:rPr lang="en-US" dirty="0" err="1" smtClean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keV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(100 </a:t>
            </a:r>
            <a:r>
              <a:rPr lang="en-US" dirty="0" err="1" smtClean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eV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for </a:t>
            </a:r>
            <a:r>
              <a:rPr lang="en-US" b="1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</a:t>
            </a:r>
            <a:r>
              <a:rPr lang="en-US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 )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- 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1000 TeV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Full coupling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in both directions with hadrons and low-energy neutrons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Energy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conservation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within computer precision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Up-to-date</a:t>
            </a:r>
            <a:r>
              <a:rPr lang="en-US" dirty="0">
                <a:solidFill>
                  <a:srgbClr val="CC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b="1" dirty="0" smtClean="0">
                <a:ea typeface="Tahoma" pitchFamily="34" charset="0"/>
                <a:cs typeface="Tahoma" pitchFamily="34" charset="0"/>
                <a:sym typeface="Symbol" pitchFamily="18" charset="2"/>
              </a:rPr>
              <a:t> 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cross 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  <a:sym typeface="Symbol" pitchFamily="18" charset="2"/>
              </a:rPr>
              <a:t>section tabulations from EPDL97 database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827088" y="2781300"/>
            <a:ext cx="7176965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EMF 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is activated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by default….and with  most </a:t>
            </a:r>
            <a:r>
              <a:rPr lang="en-US" sz="1800" b="1" dirty="0">
                <a:latin typeface="+mj-lt"/>
                <a:ea typeface="Tahoma" pitchFamily="34" charset="0"/>
                <a:cs typeface="Tahoma" pitchFamily="34" charset="0"/>
              </a:rPr>
              <a:t>DEFAULTS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options,</a:t>
            </a:r>
          </a:p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   </a:t>
            </a:r>
            <a:r>
              <a:rPr lang="en-US" sz="1800" dirty="0" smtClean="0">
                <a:latin typeface="+mj-lt"/>
                <a:ea typeface="Tahoma" pitchFamily="34" charset="0"/>
                <a:cs typeface="Tahoma" pitchFamily="34" charset="0"/>
              </a:rPr>
              <a:t>      except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: EET-TRAN, NEUTRONS, SHIELDING 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2843213" y="3573463"/>
            <a:ext cx="2736647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 To </a:t>
            </a:r>
            <a:r>
              <a:rPr lang="en-US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de-activate</a:t>
            </a:r>
            <a:r>
              <a:rPr lang="en-US" sz="1800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EMF: 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1547813" y="4797425"/>
            <a:ext cx="5892960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With EMF-OFF, E.M. energy is deposited on the spot</a:t>
            </a:r>
          </a:p>
          <a:p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Consider also the </a:t>
            </a:r>
            <a:r>
              <a:rPr lang="en-US" sz="1800" b="1" dirty="0">
                <a:latin typeface="+mj-lt"/>
                <a:ea typeface="Tahoma" pitchFamily="34" charset="0"/>
                <a:cs typeface="Tahoma" pitchFamily="34" charset="0"/>
              </a:rPr>
              <a:t>DISCARD</a:t>
            </a:r>
            <a:r>
              <a:rPr lang="en-US" sz="1800" dirty="0">
                <a:latin typeface="+mj-lt"/>
                <a:ea typeface="Tahoma" pitchFamily="34" charset="0"/>
                <a:cs typeface="Tahoma" pitchFamily="34" charset="0"/>
              </a:rPr>
              <a:t> command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250825" y="5516563"/>
            <a:ext cx="864235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Production and transport of </a:t>
            </a:r>
            <a:r>
              <a:rPr lang="en-US" dirty="0">
                <a:solidFill>
                  <a:srgbClr val="CC0000"/>
                </a:solidFill>
                <a:latin typeface="+mj-lt"/>
                <a:ea typeface="Tahoma" pitchFamily="34" charset="0"/>
                <a:cs typeface="Tahoma" pitchFamily="34" charset="0"/>
              </a:rPr>
              <a:t>optical photons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latin typeface="+mj-lt"/>
                <a:ea typeface="Tahoma" pitchFamily="34" charset="0"/>
                <a:cs typeface="Tahoma" pitchFamily="34" charset="0"/>
              </a:rPr>
              <a:t>Cherenkov</a:t>
            </a:r>
            <a:r>
              <a:rPr lang="en-US" dirty="0">
                <a:latin typeface="+mj-lt"/>
                <a:ea typeface="Tahoma" pitchFamily="34" charset="0"/>
                <a:cs typeface="Tahoma" pitchFamily="34" charset="0"/>
              </a:rPr>
              <a:t>, scintillation) is implemented. Since it needs user coding, it is not  treated in this beginners course </a:t>
            </a:r>
          </a:p>
        </p:txBody>
      </p:sp>
      <p:pic>
        <p:nvPicPr>
          <p:cNvPr id="12" name="Picture 11" descr="emf-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09024"/>
            <a:ext cx="8429684" cy="37723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 Photonuclear Reactions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50913" y="3502025"/>
            <a:ext cx="1841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95288" y="4221088"/>
            <a:ext cx="8556625" cy="2169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  <a:buClr>
                <a:srgbClr val="009900"/>
              </a:buClr>
              <a:buSzPct val="180000"/>
              <a:buFontTx/>
              <a:buChar char="•"/>
            </a:pPr>
            <a:r>
              <a:rPr lang="en-US" dirty="0"/>
              <a:t>The cross section can be factorized (</a:t>
            </a:r>
            <a:r>
              <a:rPr lang="en-US" dirty="0" smtClean="0"/>
              <a:t>following </a:t>
            </a:r>
            <a:r>
              <a:rPr lang="en-US" dirty="0" err="1"/>
              <a:t>Bezrukov-Bugaev</a:t>
            </a:r>
            <a:r>
              <a:rPr lang="en-US" dirty="0"/>
              <a:t>) in  </a:t>
            </a:r>
          </a:p>
          <a:p>
            <a:pPr indent="342900" algn="just">
              <a:spcAft>
                <a:spcPts val="600"/>
              </a:spcAft>
              <a:buClr>
                <a:srgbClr val="009900"/>
              </a:buClr>
              <a:buSzPct val="180000"/>
            </a:pPr>
            <a:r>
              <a:rPr lang="en-US" dirty="0">
                <a:solidFill>
                  <a:srgbClr val="CC0000"/>
                </a:solidFill>
              </a:rPr>
              <a:t>virtual photon</a:t>
            </a:r>
            <a:r>
              <a:rPr lang="en-US" dirty="0"/>
              <a:t> production and </a:t>
            </a:r>
            <a:r>
              <a:rPr lang="en-US" dirty="0">
                <a:solidFill>
                  <a:srgbClr val="CC0000"/>
                </a:solidFill>
              </a:rPr>
              <a:t>photon-nucleus </a:t>
            </a:r>
            <a:r>
              <a:rPr lang="en-US" dirty="0" smtClean="0"/>
              <a:t>reaction</a:t>
            </a:r>
            <a:endParaRPr lang="en-US" dirty="0"/>
          </a:p>
          <a:p>
            <a:pPr indent="342900">
              <a:spcAft>
                <a:spcPts val="600"/>
              </a:spcAft>
              <a:buClr>
                <a:srgbClr val="009900"/>
              </a:buClr>
              <a:buSzPct val="180000"/>
              <a:buFontTx/>
              <a:buChar char="•"/>
            </a:pPr>
            <a:r>
              <a:rPr lang="en-US" dirty="0">
                <a:solidFill>
                  <a:srgbClr val="CC0000"/>
                </a:solidFill>
              </a:rPr>
              <a:t>Nuclear screening</a:t>
            </a:r>
            <a:r>
              <a:rPr lang="en-US" dirty="0"/>
              <a:t> is taken into </a:t>
            </a:r>
            <a:r>
              <a:rPr lang="en-US" dirty="0" smtClean="0"/>
              <a:t>account</a:t>
            </a:r>
            <a:endParaRPr lang="en-US" dirty="0"/>
          </a:p>
          <a:p>
            <a:pPr indent="342900">
              <a:spcAft>
                <a:spcPts val="0"/>
              </a:spcAft>
              <a:buClr>
                <a:srgbClr val="009900"/>
              </a:buClr>
              <a:buSzPct val="180000"/>
              <a:buFontTx/>
              <a:buChar char="•"/>
            </a:pPr>
            <a:r>
              <a:rPr lang="en-US" dirty="0"/>
              <a:t>Only  </a:t>
            </a:r>
            <a:r>
              <a:rPr lang="en-US" dirty="0">
                <a:solidFill>
                  <a:srgbClr val="CC0000"/>
                </a:solidFill>
              </a:rPr>
              <a:t>Virtual Meson Interactions</a:t>
            </a:r>
            <a:r>
              <a:rPr lang="en-US" dirty="0"/>
              <a:t>  are modeled, following the  </a:t>
            </a:r>
          </a:p>
          <a:p>
            <a:pPr indent="342900">
              <a:spcAft>
                <a:spcPts val="600"/>
              </a:spcAft>
              <a:buClr>
                <a:srgbClr val="009900"/>
              </a:buClr>
              <a:buSzPct val="180000"/>
            </a:pPr>
            <a:r>
              <a:rPr lang="en-US" dirty="0"/>
              <a:t>FLUKA meson-nucleon interaction </a:t>
            </a:r>
            <a:r>
              <a:rPr lang="en-US" dirty="0" smtClean="0"/>
              <a:t>models</a:t>
            </a:r>
            <a:endParaRPr lang="en-US" dirty="0"/>
          </a:p>
          <a:p>
            <a:pPr indent="342900">
              <a:spcAft>
                <a:spcPts val="600"/>
              </a:spcAft>
              <a:buClr>
                <a:srgbClr val="009900"/>
              </a:buClr>
              <a:buSzPct val="180000"/>
              <a:buFontTx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Nuclear effects</a:t>
            </a:r>
            <a:r>
              <a:rPr lang="en-US" dirty="0"/>
              <a:t> are the same as for hadron-nucleus interactions </a:t>
            </a:r>
          </a:p>
        </p:txBody>
      </p:sp>
      <p:pic>
        <p:nvPicPr>
          <p:cNvPr id="33798" name="Picture 7" descr="wangfig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5538"/>
            <a:ext cx="58801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350000" y="1169789"/>
            <a:ext cx="2736850" cy="255454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Schematic view of a </a:t>
            </a:r>
            <a:r>
              <a:rPr lang="en-US" b="1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/>
              <a:t>interaction. </a:t>
            </a:r>
          </a:p>
          <a:p>
            <a:r>
              <a:rPr lang="en-US" dirty="0"/>
              <a:t>The interaction is mediated by a virtual photon. </a:t>
            </a:r>
          </a:p>
          <a:p>
            <a:r>
              <a:rPr lang="en-US" dirty="0"/>
              <a:t>The final state can be </a:t>
            </a:r>
            <a:r>
              <a:rPr lang="en-US" dirty="0" smtClean="0"/>
              <a:t>more complex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    </a:t>
            </a:r>
            <a:r>
              <a:rPr lang="en-US" sz="3200" dirty="0" err="1" smtClean="0"/>
              <a:t>Muon</a:t>
            </a:r>
            <a:r>
              <a:rPr lang="en-US" sz="3200" dirty="0" smtClean="0"/>
              <a:t> photonuclear: options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39750" y="4797152"/>
            <a:ext cx="84248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LAM-BIAS 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0.0   Factor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 Mat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MUON+  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MUON-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 dirty="0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55650" y="1125538"/>
            <a:ext cx="782637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</a:t>
            </a:r>
            <a:r>
              <a:rPr lang="en-US">
                <a:sym typeface="Symbol" pitchFamily="18" charset="2"/>
              </a:rPr>
              <a:t>  </a:t>
            </a:r>
            <a:r>
              <a:rPr lang="en-US"/>
              <a:t>photonuclear interactions are </a:t>
            </a:r>
            <a:r>
              <a:rPr lang="en-US">
                <a:solidFill>
                  <a:srgbClr val="CC0000"/>
                </a:solidFill>
              </a:rPr>
              <a:t>NOT activated</a:t>
            </a:r>
            <a:r>
              <a:rPr lang="en-US"/>
              <a:t> with any default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808038" y="1652588"/>
            <a:ext cx="20764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 activate them: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68313" y="3861048"/>
            <a:ext cx="8424862" cy="6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Since the </a:t>
            </a:r>
            <a:r>
              <a:rPr lang="en-US" b="1" dirty="0">
                <a:sym typeface="Symbol" pitchFamily="18" charset="2"/>
              </a:rPr>
              <a:t></a:t>
            </a:r>
            <a:r>
              <a:rPr lang="en-US" dirty="0"/>
              <a:t> </a:t>
            </a:r>
            <a:r>
              <a:rPr lang="en-US" sz="1800" dirty="0"/>
              <a:t>photonuclear cross section is very small, MUPHOTON should be always accompanied by LAM-BIAS ( see lecture on biasing)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879475" y="2589213"/>
            <a:ext cx="7940675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CC0000"/>
                </a:solidFill>
              </a:rPr>
              <a:t>Flag </a:t>
            </a:r>
            <a:r>
              <a:rPr lang="en-US" sz="1800" dirty="0"/>
              <a:t>controls activation of interactions, with the possibility to simulate the interaction without explicit production and transport of </a:t>
            </a:r>
            <a:r>
              <a:rPr lang="en-US" sz="1800" dirty="0" err="1"/>
              <a:t>secondaries</a:t>
            </a:r>
            <a:endParaRPr lang="en-US" sz="1800" dirty="0"/>
          </a:p>
          <a:p>
            <a:r>
              <a:rPr lang="en-US" sz="1800" dirty="0" smtClean="0"/>
              <a:t>(this </a:t>
            </a:r>
            <a:r>
              <a:rPr lang="en-US" sz="1800" dirty="0"/>
              <a:t>gives the correct </a:t>
            </a:r>
            <a:r>
              <a:rPr lang="en-US" sz="1800" dirty="0" err="1"/>
              <a:t>muon</a:t>
            </a:r>
            <a:r>
              <a:rPr lang="en-US" sz="1800" dirty="0"/>
              <a:t> energy loss/ straggling)</a:t>
            </a: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611559" y="2133600"/>
            <a:ext cx="820891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MUPHOTON Flag 	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0.0    0.0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Mat1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Mat2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</a:t>
            </a:r>
            <a:r>
              <a:rPr lang="fr-FR" sz="1600" b="1" dirty="0" err="1" smtClean="0">
                <a:solidFill>
                  <a:srgbClr val="0000FF"/>
                </a:solidFill>
                <a:latin typeface="Courier New" pitchFamily="49" charset="0"/>
              </a:rPr>
              <a:t>Step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		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445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err="1" smtClean="0"/>
              <a:t>Muon</a:t>
            </a:r>
            <a:r>
              <a:rPr lang="en-US" sz="3200" dirty="0" smtClean="0"/>
              <a:t>-induced neutron background in underground labs</a:t>
            </a:r>
          </a:p>
        </p:txBody>
      </p:sp>
      <p:pic>
        <p:nvPicPr>
          <p:cNvPr id="35844" name="Picture 4" descr="rate_energy"/>
          <p:cNvPicPr>
            <a:picLocks noChangeAspect="1" noChangeArrowheads="1"/>
          </p:cNvPicPr>
          <p:nvPr/>
        </p:nvPicPr>
        <p:blipFill>
          <a:blip r:embed="rId3" cstate="print"/>
          <a:srcRect l="4027" t="6673" r="5321" b="6673"/>
          <a:stretch>
            <a:fillRect/>
          </a:stretch>
        </p:blipFill>
        <p:spPr bwMode="auto">
          <a:xfrm>
            <a:off x="0" y="1412875"/>
            <a:ext cx="5364163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54625" y="1163638"/>
            <a:ext cx="3889375" cy="541686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dirty="0"/>
              <a:t>Neutron production rate as a function of </a:t>
            </a:r>
            <a:r>
              <a:rPr lang="en-US" dirty="0" err="1"/>
              <a:t>muon</a:t>
            </a:r>
            <a:r>
              <a:rPr lang="en-US" dirty="0"/>
              <a:t> energy</a:t>
            </a:r>
          </a:p>
          <a:p>
            <a:pPr marL="342900" indent="-342900"/>
            <a:r>
              <a:rPr lang="en-US" dirty="0" err="1" smtClean="0"/>
              <a:t>Stars+line</a:t>
            </a:r>
            <a:r>
              <a:rPr lang="en-US" dirty="0" smtClean="0"/>
              <a:t> </a:t>
            </a:r>
            <a:r>
              <a:rPr lang="en-US" dirty="0"/>
              <a:t>: FLUKA simulation with a fit to a power law.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Exp. points:</a:t>
            </a:r>
          </a:p>
          <a:p>
            <a:pPr marL="342900" indent="-342900"/>
            <a:r>
              <a:rPr lang="en-US" dirty="0"/>
              <a:t>   abscissa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average </a:t>
            </a:r>
            <a:r>
              <a:rPr lang="en-US" b="1" dirty="0">
                <a:sym typeface="Symbol" pitchFamily="18" charset="2"/>
              </a:rPr>
              <a:t></a:t>
            </a:r>
            <a:r>
              <a:rPr lang="en-US" dirty="0"/>
              <a:t> </a:t>
            </a:r>
            <a:r>
              <a:rPr lang="en-US" dirty="0" smtClean="0"/>
              <a:t>energy</a:t>
            </a:r>
            <a:endParaRPr lang="en-US" dirty="0"/>
          </a:p>
          <a:p>
            <a:pPr marL="342900" indent="-342900"/>
            <a:r>
              <a:rPr lang="en-US" dirty="0"/>
              <a:t>   at the experiment's depth: </a:t>
            </a:r>
          </a:p>
          <a:p>
            <a:pPr marL="342900" indent="-342900">
              <a:buFontTx/>
              <a:buAutoNum type="alphaUcParenR"/>
            </a:pPr>
            <a:r>
              <a:rPr lang="en-US" dirty="0"/>
              <a:t>20 </a:t>
            </a:r>
            <a:r>
              <a:rPr lang="en-US" dirty="0" err="1"/>
              <a:t>m.w.e</a:t>
            </a:r>
            <a:r>
              <a:rPr lang="en-US" dirty="0"/>
              <a:t>. </a:t>
            </a:r>
          </a:p>
          <a:p>
            <a:pPr marL="342900" indent="-342900">
              <a:buFontTx/>
              <a:buAutoNum type="alphaUcParenR"/>
            </a:pPr>
            <a:r>
              <a:rPr lang="en-US" dirty="0"/>
              <a:t>25 </a:t>
            </a:r>
            <a:r>
              <a:rPr lang="en-US" dirty="0" err="1"/>
              <a:t>m.w.e</a:t>
            </a:r>
            <a:r>
              <a:rPr lang="en-US" dirty="0"/>
              <a:t>. </a:t>
            </a:r>
          </a:p>
          <a:p>
            <a:pPr marL="342900" indent="-342900"/>
            <a:r>
              <a:rPr lang="en-US" dirty="0"/>
              <a:t>C) 32 </a:t>
            </a:r>
            <a:r>
              <a:rPr lang="en-US" dirty="0" err="1"/>
              <a:t>m.w.e</a:t>
            </a:r>
            <a:r>
              <a:rPr lang="en-US" dirty="0"/>
              <a:t>. (Palo Verde)</a:t>
            </a:r>
          </a:p>
          <a:p>
            <a:pPr marL="342900" indent="-342900"/>
            <a:r>
              <a:rPr lang="en-US" dirty="0"/>
              <a:t>D) 316 </a:t>
            </a:r>
            <a:r>
              <a:rPr lang="en-US" dirty="0" err="1"/>
              <a:t>m.w.e</a:t>
            </a:r>
            <a:r>
              <a:rPr lang="en-US" dirty="0"/>
              <a:t>. </a:t>
            </a:r>
          </a:p>
          <a:p>
            <a:pPr marL="342900" indent="-342900"/>
            <a:r>
              <a:rPr lang="en-US" dirty="0"/>
              <a:t>E) 750 </a:t>
            </a:r>
            <a:r>
              <a:rPr lang="en-US" dirty="0" err="1"/>
              <a:t>m.w.e</a:t>
            </a:r>
            <a:r>
              <a:rPr lang="en-US" dirty="0"/>
              <a:t>. </a:t>
            </a:r>
          </a:p>
          <a:p>
            <a:pPr marL="342900" indent="-342900"/>
            <a:r>
              <a:rPr lang="en-US" dirty="0"/>
              <a:t>F) 3650 </a:t>
            </a:r>
            <a:r>
              <a:rPr lang="en-US" dirty="0" err="1"/>
              <a:t>m.w.e</a:t>
            </a:r>
            <a:r>
              <a:rPr lang="en-US" dirty="0"/>
              <a:t>. (LVD)</a:t>
            </a:r>
          </a:p>
          <a:p>
            <a:pPr marL="342900" indent="-342900"/>
            <a:r>
              <a:rPr lang="en-US" dirty="0"/>
              <a:t>G) 5200 </a:t>
            </a:r>
            <a:r>
              <a:rPr lang="en-US" dirty="0" err="1"/>
              <a:t>m.w.e</a:t>
            </a:r>
            <a:r>
              <a:rPr lang="en-US" dirty="0"/>
              <a:t>. (LSD</a:t>
            </a:r>
            <a:r>
              <a:rPr lang="en-US" dirty="0" smtClean="0"/>
              <a:t>)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sz="1600" dirty="0" err="1" smtClean="0"/>
              <a:t>m.w.e</a:t>
            </a:r>
            <a:r>
              <a:rPr lang="en-US" sz="1600" dirty="0" smtClean="0"/>
              <a:t>. = meter of water equivalent</a:t>
            </a:r>
            <a:endParaRPr lang="en-US" sz="16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66292" y="1159917"/>
            <a:ext cx="2741612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PRD64 (2001) 013012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          </a:t>
            </a:r>
            <a:r>
              <a:rPr lang="en-US" sz="3200" dirty="0" err="1" smtClean="0"/>
              <a:t>Muon</a:t>
            </a:r>
            <a:r>
              <a:rPr lang="en-US" sz="3200" dirty="0" smtClean="0"/>
              <a:t> Capture (1)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4" b="305"/>
          <a:stretch>
            <a:fillRect/>
          </a:stretch>
        </p:blipFill>
        <p:spPr bwMode="auto">
          <a:xfrm>
            <a:off x="684534" y="980728"/>
            <a:ext cx="8178784" cy="521208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         </a:t>
            </a:r>
            <a:r>
              <a:rPr lang="en-US" sz="3200" dirty="0" err="1" smtClean="0"/>
              <a:t>Muon</a:t>
            </a:r>
            <a:r>
              <a:rPr lang="en-US" sz="3200" dirty="0" smtClean="0"/>
              <a:t> Capture (2)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0"/>
          <a:stretch>
            <a:fillRect/>
          </a:stretch>
        </p:blipFill>
        <p:spPr bwMode="auto">
          <a:xfrm>
            <a:off x="4794250" y="1989138"/>
            <a:ext cx="4170363" cy="3521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7893" name="Picture 6" descr="muca_n"/>
          <p:cNvPicPr>
            <a:picLocks noChangeAspect="1" noChangeArrowheads="1"/>
          </p:cNvPicPr>
          <p:nvPr/>
        </p:nvPicPr>
        <p:blipFill>
          <a:blip r:embed="rId4" cstate="print"/>
          <a:srcRect l="3778" t="10333" r="6750" b="11060"/>
          <a:stretch>
            <a:fillRect/>
          </a:stretch>
        </p:blipFill>
        <p:spPr bwMode="auto">
          <a:xfrm>
            <a:off x="379413" y="836613"/>
            <a:ext cx="45704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7620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sz="3200" b="1" dirty="0" smtClean="0">
                <a:solidFill>
                  <a:schemeClr val="tx2"/>
                </a:solidFill>
              </a:rPr>
              <a:t>Electromagnetic </a:t>
            </a:r>
            <a:r>
              <a:rPr lang="en-US" sz="3200" b="1" dirty="0">
                <a:solidFill>
                  <a:schemeClr val="tx2"/>
                </a:solidFill>
              </a:rPr>
              <a:t>dissociation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135162"/>
            <a:ext cx="5715000" cy="431006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925513" y="5627688"/>
            <a:ext cx="7272337" cy="8255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000000"/>
                </a:solidFill>
              </a:rPr>
              <a:t>Note:</a:t>
            </a:r>
            <a:r>
              <a:rPr lang="en-US" sz="1600" i="1"/>
              <a:t>  </a:t>
            </a:r>
            <a:r>
              <a:rPr lang="en-US" sz="1600">
                <a:solidFill>
                  <a:srgbClr val="27B206"/>
                </a:solidFill>
              </a:rPr>
              <a:t>Electromagnetic dissociation is already relevant for interactions of </a:t>
            </a:r>
          </a:p>
          <a:p>
            <a:r>
              <a:rPr lang="en-US" sz="1600">
                <a:solidFill>
                  <a:srgbClr val="27B206"/>
                </a:solidFill>
              </a:rPr>
              <a:t>           few GeV/n ions in heavy targets.</a:t>
            </a:r>
          </a:p>
          <a:p>
            <a:endParaRPr lang="en-US" sz="1600">
              <a:solidFill>
                <a:srgbClr val="27B2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11188" y="18891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it-IT" i="1">
              <a:solidFill>
                <a:schemeClr val="tx2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714375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chemeClr val="tx2"/>
                </a:solidFill>
              </a:rPr>
              <a:t>Electromagnetic dissociation - </a:t>
            </a:r>
            <a:r>
              <a:rPr lang="en-US" sz="2400" b="1" i="1">
                <a:solidFill>
                  <a:srgbClr val="0000FF"/>
                </a:solidFill>
              </a:rPr>
              <a:t>Benchmarks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213" y="1066800"/>
            <a:ext cx="4751387" cy="4445000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571472" y="5429264"/>
            <a:ext cx="8262198" cy="115416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7B206"/>
                </a:solidFill>
              </a:rPr>
              <a:t>Electromagnetic dissociation cross sections (total, 1nX, 2nX) for 30GeV/n </a:t>
            </a:r>
            <a:r>
              <a:rPr lang="en-US" sz="1600" dirty="0" err="1">
                <a:solidFill>
                  <a:srgbClr val="27B206"/>
                </a:solidFill>
              </a:rPr>
              <a:t>Pb</a:t>
            </a:r>
            <a:r>
              <a:rPr lang="en-US" sz="1600" dirty="0">
                <a:solidFill>
                  <a:srgbClr val="27B206"/>
                </a:solidFill>
              </a:rPr>
              <a:t> ions 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27B206"/>
                </a:solidFill>
              </a:rPr>
              <a:t>Al, Cu, </a:t>
            </a:r>
            <a:r>
              <a:rPr lang="en-US" sz="1600" dirty="0" err="1">
                <a:solidFill>
                  <a:srgbClr val="27B206"/>
                </a:solidFill>
              </a:rPr>
              <a:t>Sn</a:t>
            </a:r>
            <a:r>
              <a:rPr lang="en-US" sz="1600" dirty="0">
                <a:solidFill>
                  <a:srgbClr val="27B206"/>
                </a:solidFill>
              </a:rPr>
              <a:t>, and </a:t>
            </a:r>
            <a:r>
              <a:rPr lang="en-US" sz="1600" dirty="0" err="1">
                <a:solidFill>
                  <a:srgbClr val="27B206"/>
                </a:solidFill>
              </a:rPr>
              <a:t>Pb</a:t>
            </a:r>
            <a:r>
              <a:rPr lang="en-US" sz="1600" dirty="0">
                <a:solidFill>
                  <a:srgbClr val="27B206"/>
                </a:solidFill>
              </a:rPr>
              <a:t> targets.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FLUKA: lines (calculated cross section as a function of target charge)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Exp. data: </a:t>
            </a:r>
            <a:r>
              <a:rPr lang="en-US" sz="1600" dirty="0" err="1">
                <a:solidFill>
                  <a:srgbClr val="000000"/>
                </a:solidFill>
              </a:rPr>
              <a:t>M.B.Golubeva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i="1" dirty="0">
                <a:solidFill>
                  <a:srgbClr val="000000"/>
                </a:solidFill>
              </a:rPr>
              <a:t>et al</a:t>
            </a:r>
            <a:r>
              <a:rPr lang="en-US" sz="1600" i="1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12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19075"/>
            <a:ext cx="7461274" cy="638157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n-lt"/>
              </a:rPr>
              <a:t>       158 </a:t>
            </a:r>
            <a:r>
              <a:rPr lang="en-US" sz="2400" b="1" dirty="0" err="1" smtClean="0">
                <a:latin typeface="+mn-lt"/>
              </a:rPr>
              <a:t>GeV</a:t>
            </a:r>
            <a:r>
              <a:rPr lang="en-US" sz="2400" b="1" dirty="0" smtClean="0">
                <a:latin typeface="+mn-lt"/>
              </a:rPr>
              <a:t>/n </a:t>
            </a:r>
            <a:r>
              <a:rPr lang="en-US" sz="2400" b="1" dirty="0" err="1" smtClean="0">
                <a:latin typeface="+mn-lt"/>
              </a:rPr>
              <a:t>Pb</a:t>
            </a:r>
            <a:r>
              <a:rPr lang="en-US" sz="2400" b="1" dirty="0" smtClean="0">
                <a:latin typeface="+mn-lt"/>
              </a:rPr>
              <a:t> ion fragmentation</a:t>
            </a:r>
          </a:p>
        </p:txBody>
      </p:sp>
      <p:sp>
        <p:nvSpPr>
          <p:cNvPr id="2096134" name="Rectangle 4"/>
          <p:cNvSpPr>
            <a:spLocks noChangeArrowheads="1"/>
          </p:cNvSpPr>
          <p:nvPr/>
        </p:nvSpPr>
        <p:spPr bwMode="auto">
          <a:xfrm>
            <a:off x="179512" y="4915034"/>
            <a:ext cx="76041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1800" dirty="0"/>
              <a:t>Fragment charge cross section for 158 </a:t>
            </a:r>
            <a:r>
              <a:rPr lang="en-US" sz="1800" dirty="0" err="1"/>
              <a:t>AGeV</a:t>
            </a:r>
            <a:r>
              <a:rPr lang="en-US" sz="1800" dirty="0"/>
              <a:t> </a:t>
            </a:r>
            <a:r>
              <a:rPr lang="en-US" sz="1800" dirty="0" err="1"/>
              <a:t>Pb</a:t>
            </a:r>
            <a:r>
              <a:rPr lang="en-US" sz="1800" dirty="0"/>
              <a:t> ions on various targets. Data (symbols) from </a:t>
            </a:r>
            <a:r>
              <a:rPr lang="en-US" sz="1800" dirty="0">
                <a:solidFill>
                  <a:schemeClr val="accent2"/>
                </a:solidFill>
              </a:rPr>
              <a:t>NPA662, 207 (2000), NPA707, 513 (2002) (blue circles)</a:t>
            </a:r>
            <a:r>
              <a:rPr lang="en-US" sz="1800" dirty="0"/>
              <a:t> and from </a:t>
            </a:r>
            <a:r>
              <a:rPr lang="en-US" sz="1800" dirty="0" err="1">
                <a:solidFill>
                  <a:srgbClr val="FF0000"/>
                </a:solidFill>
              </a:rPr>
              <a:t>C.Scheidenberger</a:t>
            </a:r>
            <a:r>
              <a:rPr lang="en-US" sz="1800" dirty="0">
                <a:solidFill>
                  <a:srgbClr val="FF0000"/>
                </a:solidFill>
              </a:rPr>
              <a:t> et al. PRC70, 014902 (2004)</a:t>
            </a:r>
            <a:r>
              <a:rPr lang="en-US" sz="1800" dirty="0"/>
              <a:t>, </a:t>
            </a:r>
            <a:r>
              <a:rPr lang="en-US" sz="1800">
                <a:solidFill>
                  <a:srgbClr val="FF0000"/>
                </a:solidFill>
              </a:rPr>
              <a:t>(</a:t>
            </a:r>
            <a:r>
              <a:rPr lang="en-US" sz="1800" smtClean="0">
                <a:solidFill>
                  <a:srgbClr val="FF0000"/>
                </a:solidFill>
              </a:rPr>
              <a:t>red squares</a:t>
            </a:r>
            <a:r>
              <a:rPr lang="en-US" sz="1800" dirty="0">
                <a:solidFill>
                  <a:srgbClr val="FF0000"/>
                </a:solidFill>
              </a:rPr>
              <a:t>),</a:t>
            </a:r>
            <a:r>
              <a:rPr lang="en-US" sz="1800" dirty="0"/>
              <a:t> </a:t>
            </a:r>
            <a:r>
              <a:rPr lang="en-US" sz="1800" i="1" dirty="0" smtClean="0">
                <a:solidFill>
                  <a:srgbClr val="FFC000"/>
                </a:solidFill>
              </a:rPr>
              <a:t>yellow</a:t>
            </a:r>
            <a:r>
              <a:rPr lang="en-US" sz="1800" dirty="0" smtClean="0"/>
              <a:t> </a:t>
            </a:r>
            <a:r>
              <a:rPr lang="en-US" sz="1800" dirty="0" err="1" smtClean="0"/>
              <a:t>histos</a:t>
            </a:r>
            <a:r>
              <a:rPr lang="en-US" sz="1800" dirty="0" smtClean="0"/>
              <a:t> </a:t>
            </a:r>
            <a:r>
              <a:rPr lang="en-US" sz="1800" dirty="0"/>
              <a:t>are </a:t>
            </a:r>
            <a:r>
              <a:rPr lang="en-US" sz="1800" dirty="0">
                <a:solidFill>
                  <a:srgbClr val="000000"/>
                </a:solidFill>
              </a:rPr>
              <a:t>FLUKA</a:t>
            </a:r>
            <a:r>
              <a:rPr lang="en-US" sz="1800" dirty="0"/>
              <a:t> (with DPMJET-III) </a:t>
            </a:r>
            <a:r>
              <a:rPr lang="en-US" sz="1800" dirty="0" smtClean="0"/>
              <a:t>predictions: </a:t>
            </a:r>
            <a:r>
              <a:rPr lang="en-US" sz="1800" i="1" dirty="0" smtClean="0">
                <a:solidFill>
                  <a:srgbClr val="990099"/>
                </a:solidFill>
              </a:rPr>
              <a:t>purple</a:t>
            </a:r>
            <a:r>
              <a:rPr lang="en-US" sz="1800" dirty="0" smtClean="0"/>
              <a:t> </a:t>
            </a:r>
            <a:r>
              <a:rPr lang="en-US" sz="1800" dirty="0" err="1" smtClean="0"/>
              <a:t>histos</a:t>
            </a:r>
            <a:r>
              <a:rPr lang="en-US" sz="1800" dirty="0" smtClean="0"/>
              <a:t> are </a:t>
            </a:r>
            <a:r>
              <a:rPr lang="en-US" sz="1800" dirty="0"/>
              <a:t>the electromagnetic dissociation contribution</a:t>
            </a:r>
          </a:p>
        </p:txBody>
      </p:sp>
      <p:sp>
        <p:nvSpPr>
          <p:cNvPr id="2096135" name="Oval 5"/>
          <p:cNvSpPr>
            <a:spLocks noChangeArrowheads="1"/>
          </p:cNvSpPr>
          <p:nvPr/>
        </p:nvSpPr>
        <p:spPr bwMode="auto">
          <a:xfrm>
            <a:off x="8027988" y="476250"/>
            <a:ext cx="936625" cy="1512888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flukac_pb_ne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95498"/>
            <a:ext cx="7786742" cy="466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771800" y="2564904"/>
            <a:ext cx="316835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000" dirty="0" smtClean="0"/>
              <a:t>Spare slides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5888"/>
            <a:ext cx="8388350" cy="7207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6600"/>
                </a:solidFill>
              </a:rPr>
              <a:t>  Electromagnetic </a:t>
            </a:r>
            <a:r>
              <a:rPr lang="en-US" sz="2800" dirty="0" smtClean="0">
                <a:solidFill>
                  <a:srgbClr val="006600"/>
                </a:solidFill>
              </a:rPr>
              <a:t>dissociation: example</a:t>
            </a:r>
          </a:p>
        </p:txBody>
      </p:sp>
      <p:pic>
        <p:nvPicPr>
          <p:cNvPr id="40964" name="Picture 3" descr="gnsi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914400"/>
            <a:ext cx="57912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601216" y="5394325"/>
            <a:ext cx="800323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baseline="30000" dirty="0" smtClean="0">
                <a:solidFill>
                  <a:srgbClr val="FF6600"/>
                </a:solidFill>
              </a:rPr>
              <a:t>28</a:t>
            </a:r>
            <a:r>
              <a:rPr lang="en-US" dirty="0" smtClean="0">
                <a:solidFill>
                  <a:srgbClr val="FF6600"/>
                </a:solidFill>
              </a:rPr>
              <a:t>Si(</a:t>
            </a:r>
            <a:r>
              <a:rPr lang="en-US" dirty="0" err="1" smtClean="0">
                <a:solidFill>
                  <a:srgbClr val="FF6600"/>
                </a:solidFill>
                <a:latin typeface="Symbol" pitchFamily="18" charset="2"/>
              </a:rPr>
              <a:t>g</a:t>
            </a:r>
            <a:r>
              <a:rPr lang="en-US" dirty="0" err="1" smtClean="0">
                <a:solidFill>
                  <a:srgbClr val="FF6600"/>
                </a:solidFill>
              </a:rPr>
              <a:t>,tot</a:t>
            </a:r>
            <a:r>
              <a:rPr lang="en-US" dirty="0">
                <a:solidFill>
                  <a:srgbClr val="FF6600"/>
                </a:solidFill>
              </a:rPr>
              <a:t>)</a:t>
            </a:r>
            <a:r>
              <a:rPr lang="en-US" dirty="0"/>
              <a:t> as recorded in FLUKA database, </a:t>
            </a:r>
            <a:r>
              <a:rPr lang="en-US" dirty="0">
                <a:solidFill>
                  <a:srgbClr val="FF0000"/>
                </a:solidFill>
              </a:rPr>
              <a:t>8 interval Bezier fit</a:t>
            </a:r>
            <a:r>
              <a:rPr lang="en-US" dirty="0"/>
              <a:t> as used for the Electromagnetic Dissociation event generator.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Transport thresholds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552" y="840769"/>
            <a:ext cx="8353425" cy="53245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EM </a:t>
            </a:r>
            <a:r>
              <a:rPr lang="en-US" dirty="0"/>
              <a:t>particles are transported until their energy falls below a  </a:t>
            </a:r>
            <a:r>
              <a:rPr lang="en-US" dirty="0" smtClean="0"/>
              <a:t>preset  </a:t>
            </a:r>
            <a:r>
              <a:rPr lang="en-US" dirty="0"/>
              <a:t>threshold. In FLUKA, this energy threshold can be set  </a:t>
            </a:r>
            <a:r>
              <a:rPr lang="en-US" dirty="0">
                <a:solidFill>
                  <a:srgbClr val="CC0000"/>
                </a:solidFill>
              </a:rPr>
              <a:t>REGION BY REGION. </a:t>
            </a:r>
          </a:p>
          <a:p>
            <a:endParaRPr lang="en-US" dirty="0">
              <a:solidFill>
                <a:srgbClr val="CC0000"/>
              </a:solidFill>
            </a:endParaRPr>
          </a:p>
          <a:p>
            <a:endParaRPr lang="en-US" dirty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endParaRPr lang="en-US" dirty="0" smtClean="0">
              <a:solidFill>
                <a:srgbClr val="CC0000"/>
              </a:solidFill>
            </a:endParaRPr>
          </a:p>
          <a:p>
            <a:r>
              <a:rPr lang="en-US" sz="1800" dirty="0" smtClean="0">
                <a:solidFill>
                  <a:srgbClr val="CC0000"/>
                </a:solidFill>
              </a:rPr>
              <a:t>HOW </a:t>
            </a:r>
            <a:r>
              <a:rPr lang="en-US" sz="1800" dirty="0">
                <a:solidFill>
                  <a:srgbClr val="CC0000"/>
                </a:solidFill>
              </a:rPr>
              <a:t>to choose?</a:t>
            </a:r>
          </a:p>
          <a:p>
            <a:r>
              <a:rPr lang="en-US" sz="1800" dirty="0" smtClean="0"/>
              <a:t>It </a:t>
            </a:r>
            <a:r>
              <a:rPr lang="en-US" sz="1800" dirty="0"/>
              <a:t>depends on the “granularity” of the geometry and/or of the scoring mesh and on the “interest” in a given region. Energy/range tables are very useful (see for instance   </a:t>
            </a:r>
            <a:r>
              <a:rPr lang="en-US" sz="1800" dirty="0">
                <a:hlinkClick r:id="rId3"/>
              </a:rPr>
              <a:t>http://physics.nist.gov</a:t>
            </a:r>
            <a:r>
              <a:rPr lang="en-US" sz="1800" dirty="0"/>
              <a:t> )</a:t>
            </a:r>
          </a:p>
          <a:p>
            <a:r>
              <a:rPr lang="en-US" sz="1800" dirty="0" smtClean="0">
                <a:solidFill>
                  <a:srgbClr val="CC0000"/>
                </a:solidFill>
              </a:rPr>
              <a:t>Warning </a:t>
            </a:r>
            <a:r>
              <a:rPr lang="en-US" sz="1800" dirty="0">
                <a:solidFill>
                  <a:srgbClr val="CC0000"/>
                </a:solidFill>
              </a:rPr>
              <a:t>1</a:t>
            </a:r>
            <a:r>
              <a:rPr lang="en-US" sz="1800" dirty="0"/>
              <a:t>: to reproduce correctly electronic equilibrium, neighboring </a:t>
            </a:r>
            <a:r>
              <a:rPr lang="en-US" sz="1800" dirty="0" smtClean="0"/>
              <a:t> regions </a:t>
            </a:r>
            <a:r>
              <a:rPr lang="en-US" sz="1800" dirty="0"/>
              <a:t>should have the same electron </a:t>
            </a:r>
            <a:r>
              <a:rPr lang="en-US" sz="1800" dirty="0">
                <a:solidFill>
                  <a:srgbClr val="CC0000"/>
                </a:solidFill>
              </a:rPr>
              <a:t>energy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C804C8"/>
                </a:solidFill>
              </a:rPr>
              <a:t>NOT  </a:t>
            </a:r>
            <a:r>
              <a:rPr lang="en-US" sz="1800" dirty="0">
                <a:solidFill>
                  <a:srgbClr val="C804C8"/>
                </a:solidFill>
              </a:rPr>
              <a:t>range</a:t>
            </a:r>
            <a:r>
              <a:rPr lang="en-US" sz="1800" dirty="0"/>
              <a:t>) threshold.  To be kept in mind for sampling calorimeters</a:t>
            </a:r>
          </a:p>
          <a:p>
            <a:r>
              <a:rPr lang="en-US" sz="1800" dirty="0">
                <a:solidFill>
                  <a:srgbClr val="CC0000"/>
                </a:solidFill>
              </a:rPr>
              <a:t>Warning 2</a:t>
            </a:r>
            <a:r>
              <a:rPr lang="en-US" sz="1800" dirty="0"/>
              <a:t> : Photon thresholds should be lower than electron thresholds </a:t>
            </a:r>
            <a:r>
              <a:rPr lang="en-US" sz="1800" dirty="0" smtClean="0"/>
              <a:t>(photons travel </a:t>
            </a:r>
            <a:r>
              <a:rPr lang="en-US" sz="1800" dirty="0"/>
              <a:t>more)</a:t>
            </a:r>
          </a:p>
          <a:p>
            <a:r>
              <a:rPr lang="en-US" sz="1800" dirty="0">
                <a:solidFill>
                  <a:srgbClr val="CC0000"/>
                </a:solidFill>
              </a:rPr>
              <a:t>Warning 3</a:t>
            </a:r>
            <a:r>
              <a:rPr lang="en-US" sz="1800" dirty="0"/>
              <a:t>: </a:t>
            </a:r>
            <a:r>
              <a:rPr lang="en-US" sz="1800" b="1" i="1" dirty="0"/>
              <a:t>low thresholds </a:t>
            </a:r>
            <a:r>
              <a:rPr lang="en-US" sz="1800" b="1" i="1" dirty="0" smtClean="0"/>
              <a:t>are CPU </a:t>
            </a:r>
            <a:r>
              <a:rPr lang="en-US" sz="1800" b="1" i="1" dirty="0"/>
              <a:t>eaters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11560" y="1818473"/>
            <a:ext cx="7991475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EMFCUT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fr-FR" sz="1600" b="1" dirty="0" smtClean="0">
                <a:solidFill>
                  <a:srgbClr val="0000FF"/>
                </a:solidFill>
                <a:latin typeface="Courier New" pitchFamily="49" charset="0"/>
              </a:rPr>
              <a:t>  e</a:t>
            </a:r>
            <a:r>
              <a:rPr lang="en-US" sz="1600" b="1" baseline="30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Thresh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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Thresh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  0.0   Reg1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Reg2	Step</a:t>
            </a: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endParaRPr lang="en-US" sz="1600" dirty="0">
              <a:latin typeface="Courier New" pitchFamily="49" charset="0"/>
            </a:endParaRPr>
          </a:p>
        </p:txBody>
      </p:sp>
      <p:pic>
        <p:nvPicPr>
          <p:cNvPr id="8" name="Picture 7" descr="emfcut1-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103" y="2272366"/>
            <a:ext cx="8036353" cy="10001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Production Thresholds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8013700" cy="57861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 dirty="0"/>
              <a:t>Let’s  introduce a concept that is treated again in the discussion of  ionization energy losses: the separation between </a:t>
            </a:r>
            <a:r>
              <a:rPr lang="en-US" dirty="0">
                <a:solidFill>
                  <a:srgbClr val="CC0000"/>
                </a:solidFill>
              </a:rPr>
              <a:t>CONTINUOUS </a:t>
            </a:r>
            <a:r>
              <a:rPr lang="en-US" dirty="0"/>
              <a:t>and</a:t>
            </a:r>
            <a:r>
              <a:rPr lang="en-US" dirty="0">
                <a:solidFill>
                  <a:srgbClr val="CC0000"/>
                </a:solidFill>
              </a:rPr>
              <a:t> DISCRETE</a:t>
            </a:r>
            <a:r>
              <a:rPr lang="en-US" dirty="0"/>
              <a:t> energy deposition:</a:t>
            </a:r>
          </a:p>
          <a:p>
            <a:pPr marL="114300" indent="-114300">
              <a:spcAft>
                <a:spcPts val="1200"/>
              </a:spcAft>
            </a:pPr>
            <a:r>
              <a:rPr lang="en-US" dirty="0"/>
              <a:t>The simulation of all atomic interaction processes is not possible in all-purposes MCs, because</a:t>
            </a:r>
          </a:p>
          <a:p>
            <a:pPr marL="800100" lvl="1" indent="-571500">
              <a:buSzPct val="200000"/>
              <a:buFontTx/>
              <a:buChar char="•"/>
            </a:pPr>
            <a:r>
              <a:rPr lang="en-US" dirty="0">
                <a:solidFill>
                  <a:srgbClr val="009900"/>
                </a:solidFill>
              </a:rPr>
              <a:t>the modeling of very low energy transfer would need detailed atomic/molecular physics</a:t>
            </a:r>
          </a:p>
          <a:p>
            <a:pPr marL="800100" lvl="1" indent="-571500">
              <a:spcAft>
                <a:spcPts val="1200"/>
              </a:spcAft>
              <a:buSzPct val="200000"/>
              <a:buFontTx/>
              <a:buChar char="•"/>
            </a:pPr>
            <a:r>
              <a:rPr lang="en-US" dirty="0">
                <a:solidFill>
                  <a:srgbClr val="009900"/>
                </a:solidFill>
              </a:rPr>
              <a:t>the CPU time would </a:t>
            </a:r>
            <a:r>
              <a:rPr lang="en-US" dirty="0" smtClean="0">
                <a:solidFill>
                  <a:srgbClr val="009900"/>
                </a:solidFill>
              </a:rPr>
              <a:t>diverge</a:t>
            </a:r>
            <a:endParaRPr lang="en-US" dirty="0">
              <a:solidFill>
                <a:srgbClr val="009900"/>
              </a:solidFill>
            </a:endParaRPr>
          </a:p>
          <a:p>
            <a:pPr marL="800100" lvl="1" indent="-571500">
              <a:buFont typeface="Wingdings" pitchFamily="2" charset="2"/>
              <a:buChar char="à"/>
            </a:pPr>
            <a:r>
              <a:rPr lang="en-US" dirty="0">
                <a:solidFill>
                  <a:srgbClr val="990099"/>
                </a:solidFill>
                <a:sym typeface="Wingdings" pitchFamily="2" charset="2"/>
              </a:rPr>
              <a:t>1) ONLY interactions resulting in a “substantial” energy transfer are simulated explicitly</a:t>
            </a:r>
          </a:p>
          <a:p>
            <a:pPr marL="800100" lvl="1" indent="-571500">
              <a:spcAft>
                <a:spcPts val="1200"/>
              </a:spcAft>
              <a:buFont typeface="Wingdings" pitchFamily="2" charset="2"/>
              <a:buChar char="à"/>
            </a:pPr>
            <a:r>
              <a:rPr lang="en-US" dirty="0">
                <a:solidFill>
                  <a:srgbClr val="990099"/>
                </a:solidFill>
              </a:rPr>
              <a:t>2) All other interactions are “condensed” in a continuous energy loss along the particle step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dirty="0" smtClean="0"/>
              <a:t>Condition </a:t>
            </a:r>
            <a:r>
              <a:rPr lang="en-US" dirty="0"/>
              <a:t>1) is implemented by setting a threshold for the energy of the produced secondary </a:t>
            </a:r>
            <a:r>
              <a:rPr lang="en-US" dirty="0" smtClean="0"/>
              <a:t>particles (“delta rays”) :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dirty="0" smtClean="0"/>
              <a:t>                                   SDUM = PROD-CUT</a:t>
            </a:r>
          </a:p>
          <a:p>
            <a:pPr marL="114300" indent="-114300">
              <a:buFont typeface="Wingdings" pitchFamily="2" charset="2"/>
              <a:buNone/>
            </a:pPr>
            <a:r>
              <a:rPr lang="en-US" dirty="0" smtClean="0"/>
              <a:t>The production threshold is also used as lowest energy limit  to prepare cross section tabulations at initialization stage.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/>
              <a:t>Production Thresholds -II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11509" y="1484784"/>
            <a:ext cx="8208963" cy="3385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r"/>
              </a:tabLst>
            </a:pPr>
            <a:r>
              <a:rPr lang="fr-FR" sz="1600" dirty="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 dirty="0">
                <a:solidFill>
                  <a:srgbClr val="0000FF"/>
                </a:solidFill>
                <a:latin typeface="Courier New" pitchFamily="49" charset="0"/>
              </a:rPr>
              <a:t>EMFCUT	e</a:t>
            </a:r>
            <a:r>
              <a:rPr lang="en-US" sz="1600" b="1" baseline="300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±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Thresh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Thresh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Fudgem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	 Mat1	Mat2	Step	PROD-CUT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233926" name="Text Box 6"/>
          <p:cNvSpPr txBox="1">
            <a:spLocks noChangeArrowheads="1"/>
          </p:cNvSpPr>
          <p:nvPr/>
        </p:nvSpPr>
        <p:spPr bwMode="auto">
          <a:xfrm>
            <a:off x="5076825" y="980728"/>
            <a:ext cx="21558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MATERIAL !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11560" y="2636912"/>
            <a:ext cx="7911140" cy="646331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9900"/>
                </a:solidFill>
              </a:rPr>
              <a:t>Fudgem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>
                <a:solidFill>
                  <a:srgbClr val="009900"/>
                </a:solidFill>
              </a:rPr>
              <a:t>is related to multiple scattering. = 0 </a:t>
            </a:r>
            <a:r>
              <a:rPr lang="en-US" sz="1800" dirty="0" smtClean="0">
                <a:solidFill>
                  <a:srgbClr val="009900"/>
                </a:solidFill>
              </a:rPr>
              <a:t>below</a:t>
            </a:r>
            <a:r>
              <a:rPr lang="en-US" sz="1800" dirty="0" smtClean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sz="1800" dirty="0" smtClean="0">
                <a:solidFill>
                  <a:srgbClr val="009900"/>
                </a:solidFill>
              </a:rPr>
              <a:t> 10 </a:t>
            </a:r>
            <a:r>
              <a:rPr lang="en-US" sz="1800" dirty="0">
                <a:solidFill>
                  <a:srgbClr val="009900"/>
                </a:solidFill>
              </a:rPr>
              <a:t>keV , </a:t>
            </a:r>
            <a:r>
              <a:rPr lang="en-US" sz="18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800" dirty="0">
                <a:solidFill>
                  <a:srgbClr val="009900"/>
                </a:solidFill>
              </a:rPr>
              <a:t> 1 </a:t>
            </a:r>
            <a:r>
              <a:rPr lang="en-US" sz="1800" dirty="0" smtClean="0">
                <a:solidFill>
                  <a:srgbClr val="009900"/>
                </a:solidFill>
              </a:rPr>
              <a:t>above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MUST be set, if the field is empty </a:t>
            </a:r>
            <a:r>
              <a:rPr lang="en-US" sz="1800" dirty="0" smtClean="0">
                <a:solidFill>
                  <a:srgbClr val="FF0000"/>
                </a:solidFill>
                <a:sym typeface="Wingdings" pitchFamily="2" charset="2"/>
              </a:rPr>
              <a:t> 0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808038" y="980728"/>
            <a:ext cx="41592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electromagnetic interactions:</a:t>
            </a:r>
          </a:p>
        </p:txBody>
      </p:sp>
      <p:sp>
        <p:nvSpPr>
          <p:cNvPr id="1233929" name="Text Box 9"/>
          <p:cNvSpPr txBox="1">
            <a:spLocks noChangeArrowheads="1"/>
          </p:cNvSpPr>
          <p:nvPr/>
        </p:nvSpPr>
        <p:spPr bwMode="auto">
          <a:xfrm>
            <a:off x="611560" y="3358629"/>
            <a:ext cx="8013700" cy="1006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Warning 1:  </a:t>
            </a:r>
            <a:r>
              <a:rPr lang="en-US" dirty="0"/>
              <a:t>production and transport thresholds are set by default, depending on the DEFAULTS card.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RELY</a:t>
            </a:r>
            <a:r>
              <a:rPr lang="en-US" dirty="0"/>
              <a:t> on them, choose those best suited for your problem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11560" y="4349973"/>
            <a:ext cx="8156575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Warning 2: </a:t>
            </a:r>
            <a:r>
              <a:rPr lang="en-US" dirty="0"/>
              <a:t>if</a:t>
            </a:r>
            <a:r>
              <a:rPr lang="en-US" dirty="0">
                <a:solidFill>
                  <a:srgbClr val="CC0000"/>
                </a:solidFill>
              </a:rPr>
              <a:t>  </a:t>
            </a:r>
            <a:r>
              <a:rPr lang="en-US" dirty="0"/>
              <a:t>prod-cut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/>
              <a:t> </a:t>
            </a:r>
            <a:r>
              <a:rPr lang="en-US" dirty="0"/>
              <a:t>transport  cut, CPU is wasted in producing/dumping particles on spot. Sometimes it could be convenient to define several “equal” materials with different production thresholds </a:t>
            </a:r>
            <a:r>
              <a:rPr lang="en-US" dirty="0" smtClean="0"/>
              <a:t>(and different names)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10" name="Picture 9" descr="emfcut2-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988840"/>
            <a:ext cx="7929618" cy="52398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1560" y="5661248"/>
            <a:ext cx="8156575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Warning </a:t>
            </a:r>
            <a:r>
              <a:rPr lang="en-US" dirty="0" smtClean="0">
                <a:solidFill>
                  <a:srgbClr val="CC0000"/>
                </a:solidFill>
              </a:rPr>
              <a:t>3: </a:t>
            </a:r>
            <a:r>
              <a:rPr lang="en-US" dirty="0"/>
              <a:t>if</a:t>
            </a:r>
            <a:r>
              <a:rPr lang="en-US" dirty="0">
                <a:solidFill>
                  <a:srgbClr val="CC0000"/>
                </a:solidFill>
              </a:rPr>
              <a:t>  </a:t>
            </a:r>
            <a:r>
              <a:rPr lang="en-US" dirty="0"/>
              <a:t>prod-cut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 smtClean="0"/>
              <a:t> </a:t>
            </a:r>
            <a:r>
              <a:rPr lang="en-US" dirty="0"/>
              <a:t>transport  </a:t>
            </a:r>
            <a:r>
              <a:rPr lang="en-US" dirty="0" smtClean="0"/>
              <a:t>cut , the program automatically increases the transport threshold , because it cannot transport a particle that it is not supposed to handle. </a:t>
            </a:r>
            <a:endParaRPr 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5295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Photon 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Photoelectric effect</a:t>
            </a:r>
          </a:p>
        </p:txBody>
      </p:sp>
      <p:graphicFrame>
        <p:nvGraphicFramePr>
          <p:cNvPr id="1173572" name="Group 68"/>
          <p:cNvGraphicFramePr>
            <a:graphicFrameLocks noGrp="1"/>
          </p:cNvGraphicFramePr>
          <p:nvPr>
            <p:ph sz="half" idx="2"/>
          </p:nvPr>
        </p:nvGraphicFramePr>
        <p:xfrm>
          <a:off x="684213" y="1039813"/>
          <a:ext cx="5903912" cy="1803401"/>
        </p:xfrm>
        <a:graphic>
          <a:graphicData uri="http://schemas.openxmlformats.org/drawingml/2006/table">
            <a:tbl>
              <a:tblPr/>
              <a:tblGrid>
                <a:gridCol w="2986087"/>
                <a:gridCol w="2917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Detailed treatment of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Fluorescence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Photoelectron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Angular distribution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Approximate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Auger effect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Effect of photon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Polarization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304" name="Rectangle 69"/>
          <p:cNvSpPr>
            <a:spLocks noChangeArrowheads="1"/>
          </p:cNvSpPr>
          <p:nvPr/>
        </p:nvSpPr>
        <p:spPr bwMode="auto">
          <a:xfrm>
            <a:off x="250825" y="4324350"/>
            <a:ext cx="8424863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</a:t>
            </a:r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EMFFLUO	Flag	Mat1	Mat2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	</a:t>
            </a:r>
            <a:endParaRPr lang="en-US" sz="1800"/>
          </a:p>
        </p:txBody>
      </p:sp>
      <p:sp>
        <p:nvSpPr>
          <p:cNvPr id="12305" name="Text Box 70"/>
          <p:cNvSpPr txBox="1">
            <a:spLocks noChangeArrowheads="1"/>
          </p:cNvSpPr>
          <p:nvPr/>
        </p:nvSpPr>
        <p:spPr bwMode="auto">
          <a:xfrm>
            <a:off x="323850" y="2898775"/>
            <a:ext cx="8424863" cy="1311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Fluorescence</a:t>
            </a:r>
            <a:r>
              <a:rPr lang="en-US" dirty="0"/>
              <a:t> </a:t>
            </a:r>
            <a:r>
              <a:rPr lang="en-US" dirty="0" smtClean="0"/>
              <a:t> after </a:t>
            </a:r>
            <a:r>
              <a:rPr lang="en-US" dirty="0"/>
              <a:t>photoelectric is activated only with a subset of DEFAULTS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CPU time</a:t>
            </a:r>
            <a:r>
              <a:rPr lang="en-US" dirty="0"/>
              <a:t>   vs.  </a:t>
            </a:r>
            <a:r>
              <a:rPr lang="en-US" dirty="0">
                <a:solidFill>
                  <a:srgbClr val="CC0000"/>
                </a:solidFill>
              </a:rPr>
              <a:t>precision in small granularity</a:t>
            </a:r>
          </a:p>
          <a:p>
            <a:pPr algn="ctr"/>
            <a:r>
              <a:rPr lang="en-US" dirty="0" smtClean="0"/>
              <a:t>To activate/deactivate  </a:t>
            </a:r>
            <a:r>
              <a:rPr lang="en-US" dirty="0"/>
              <a:t>it:</a:t>
            </a:r>
          </a:p>
        </p:txBody>
      </p:sp>
      <p:sp>
        <p:nvSpPr>
          <p:cNvPr id="12317" name="Text Box 91"/>
          <p:cNvSpPr txBox="1">
            <a:spLocks noChangeArrowheads="1"/>
          </p:cNvSpPr>
          <p:nvPr/>
        </p:nvSpPr>
        <p:spPr bwMode="auto">
          <a:xfrm>
            <a:off x="447675" y="5837238"/>
            <a:ext cx="7996238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Warning</a:t>
            </a:r>
            <a:r>
              <a:rPr lang="en-US" dirty="0"/>
              <a:t>: check consistency with production/transport thresholds</a:t>
            </a:r>
          </a:p>
        </p:txBody>
      </p:sp>
      <p:pic>
        <p:nvPicPr>
          <p:cNvPr id="9" name="Picture 8" descr="emfflu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143512"/>
            <a:ext cx="8398630" cy="5715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428596" y="4714884"/>
            <a:ext cx="8424863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Flag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dirty="0" smtClean="0"/>
              <a:t> 0: Activate	Flag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dirty="0" smtClean="0"/>
              <a:t> 0: De-activate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Compton and Rayleigh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7924800" cy="5181600"/>
          </a:xfrm>
        </p:spPr>
        <p:txBody>
          <a:bodyPr/>
          <a:lstStyle/>
          <a:p>
            <a:pPr eaLnBrk="1" hangingPunct="1">
              <a:buClr>
                <a:srgbClr val="009900"/>
              </a:buClr>
            </a:pPr>
            <a:r>
              <a:rPr lang="en-US" dirty="0" smtClean="0"/>
              <a:t>Account for </a:t>
            </a:r>
            <a:r>
              <a:rPr lang="en-US" dirty="0" smtClean="0">
                <a:solidFill>
                  <a:srgbClr val="CC0000"/>
                </a:solidFill>
              </a:rPr>
              <a:t>atomic bonds </a:t>
            </a:r>
            <a:r>
              <a:rPr lang="en-US" dirty="0" smtClean="0"/>
              <a:t>using inelastic </a:t>
            </a:r>
            <a:r>
              <a:rPr lang="en-US" dirty="0" err="1" smtClean="0"/>
              <a:t>Hartree-Fock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form factors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(very important at low E in  high Z materials)</a:t>
            </a:r>
          </a:p>
          <a:p>
            <a:pPr eaLnBrk="1" hangingPunct="1">
              <a:buClr>
                <a:srgbClr val="009900"/>
              </a:buClr>
            </a:pPr>
            <a:r>
              <a:rPr lang="en-US" dirty="0" smtClean="0">
                <a:solidFill>
                  <a:srgbClr val="FF0000"/>
                </a:solidFill>
              </a:rPr>
              <a:t>NEW :  </a:t>
            </a:r>
            <a:r>
              <a:rPr lang="en-US" dirty="0" smtClean="0"/>
              <a:t>Compton with </a:t>
            </a:r>
            <a:r>
              <a:rPr lang="en-US" dirty="0" smtClean="0">
                <a:solidFill>
                  <a:srgbClr val="FF0000"/>
                </a:solidFill>
              </a:rPr>
              <a:t>atomic bonds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orbital motion</a:t>
            </a:r>
            <a:r>
              <a:rPr lang="en-US" dirty="0" smtClean="0"/>
              <a:t> (as better alternative  to form factors)</a:t>
            </a:r>
          </a:p>
          <a:p>
            <a:pPr lvl="1" eaLnBrk="1" hangingPunct="1">
              <a:buClr>
                <a:srgbClr val="FF0000"/>
              </a:buClr>
            </a:pPr>
            <a:r>
              <a:rPr lang="en-US" dirty="0" smtClean="0"/>
              <a:t>Atomic shells from databases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Orbital motion from database + fit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Followed by fluorescence </a:t>
            </a:r>
          </a:p>
          <a:p>
            <a:pPr eaLnBrk="1" hangingPunct="1">
              <a:buClr>
                <a:srgbClr val="009900"/>
              </a:buClr>
            </a:pPr>
            <a:r>
              <a:rPr lang="en-US" dirty="0" smtClean="0"/>
              <a:t>Account for effect of photon </a:t>
            </a:r>
            <a:r>
              <a:rPr lang="en-US" dirty="0" smtClean="0">
                <a:solidFill>
                  <a:srgbClr val="CC0000"/>
                </a:solidFill>
              </a:rPr>
              <a:t>polarization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68313" y="5517232"/>
            <a:ext cx="8424862" cy="365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0000FF"/>
                </a:solidFill>
                <a:latin typeface="Courier New" pitchFamily="49" charset="0"/>
              </a:rPr>
              <a:t>EMFRAY	Flag	Reg1	Reg2	Step</a:t>
            </a:r>
            <a:r>
              <a:rPr lang="fr-FR" sz="1600">
                <a:solidFill>
                  <a:srgbClr val="0000FF"/>
                </a:solidFill>
                <a:latin typeface="Courier New" pitchFamily="49" charset="0"/>
              </a:rPr>
              <a:t>			</a:t>
            </a:r>
            <a:endParaRPr lang="en-US" sz="1800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68313" y="4509120"/>
            <a:ext cx="8085137" cy="976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Inelastic Form Factors, Compton profile  and Rayleigh scattering  are activated only  with a subset of DEFAULTS . </a:t>
            </a:r>
          </a:p>
          <a:p>
            <a:r>
              <a:rPr lang="en-US" sz="1800" dirty="0"/>
              <a:t>To activate/deactivate: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835150" y="6021288"/>
            <a:ext cx="4921250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Look in the manual for further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16754</TotalTime>
  <Words>2255</Words>
  <Application>Microsoft Office PowerPoint</Application>
  <PresentationFormat>Overhead</PresentationFormat>
  <Paragraphs>327</Paragraphs>
  <Slides>39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Blueprint</vt:lpstr>
      <vt:lpstr>Equation</vt:lpstr>
      <vt:lpstr>EM interactions</vt:lpstr>
      <vt:lpstr>Topics</vt:lpstr>
      <vt:lpstr> E-M FLUKA (EMF) at a glance</vt:lpstr>
      <vt:lpstr>Transport thresholds</vt:lpstr>
      <vt:lpstr>Production Thresholds</vt:lpstr>
      <vt:lpstr>Production Thresholds -II</vt:lpstr>
      <vt:lpstr>PowerPoint Presentation</vt:lpstr>
      <vt:lpstr>Photoelectric effect</vt:lpstr>
      <vt:lpstr>Compton and Rayleigh</vt:lpstr>
      <vt:lpstr>Compton profile examples</vt:lpstr>
      <vt:lpstr>Polarization</vt:lpstr>
      <vt:lpstr>Pair Production</vt:lpstr>
      <vt:lpstr>Photonuclear interactions</vt:lpstr>
      <vt:lpstr>Photonuclear interactions: options</vt:lpstr>
      <vt:lpstr>Photonuclear Interactions: benchmark</vt:lpstr>
      <vt:lpstr>Photonuclear int.: example</vt:lpstr>
      <vt:lpstr>Photomuon production</vt:lpstr>
      <vt:lpstr>PowerPoint Presentation</vt:lpstr>
      <vt:lpstr>Bremsstrahlung</vt:lpstr>
      <vt:lpstr>Bremsstrahlung: benchmark</vt:lpstr>
      <vt:lpstr>Bremsstrahlung: benchmark II</vt:lpstr>
      <vt:lpstr>Bremsstrahlung: benchmark III Esposito et al., LNF 93-072   </vt:lpstr>
      <vt:lpstr>Other e± interactions</vt:lpstr>
      <vt:lpstr>Electron scattering:</vt:lpstr>
      <vt:lpstr>PowerPoint Presentation</vt:lpstr>
      <vt:lpstr>PowerPoint Presentation</vt:lpstr>
      <vt:lpstr>Bremsstrahlung and pair production </vt:lpstr>
      <vt:lpstr>Energy Deposition spectrum in the Atlas tile-calorimeter prototype</vt:lpstr>
      <vt:lpstr>Energy Deposition spectrum in the Atlas tile-calorimeter prototype</vt:lpstr>
      <vt:lpstr>Muon Photonuclear Reactions</vt:lpstr>
      <vt:lpstr>    Muon photonuclear: options</vt:lpstr>
      <vt:lpstr>Muon-induced neutron background in underground labs</vt:lpstr>
      <vt:lpstr>          Muon Capture (1)</vt:lpstr>
      <vt:lpstr>         Muon Capture (2)</vt:lpstr>
      <vt:lpstr>PowerPoint Presentation</vt:lpstr>
      <vt:lpstr>PowerPoint Presentation</vt:lpstr>
      <vt:lpstr>       158 GeV/n Pb ion fragmentation</vt:lpstr>
      <vt:lpstr>PowerPoint Presentation</vt:lpstr>
      <vt:lpstr>  Electromagnetic dissociation: example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Roesler</dc:creator>
  <cp:lastModifiedBy>Alberto Fasso</cp:lastModifiedBy>
  <cp:revision>1010</cp:revision>
  <cp:lastPrinted>2004-07-08T08:47:15Z</cp:lastPrinted>
  <dcterms:created xsi:type="dcterms:W3CDTF">2003-02-06T18:33:45Z</dcterms:created>
  <dcterms:modified xsi:type="dcterms:W3CDTF">2012-05-02T20:32:25Z</dcterms:modified>
</cp:coreProperties>
</file>