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44"/>
  </p:notesMasterIdLst>
  <p:handoutMasterIdLst>
    <p:handoutMasterId r:id="rId45"/>
  </p:handoutMasterIdLst>
  <p:sldIdLst>
    <p:sldId id="895" r:id="rId2"/>
    <p:sldId id="924" r:id="rId3"/>
    <p:sldId id="932" r:id="rId4"/>
    <p:sldId id="974" r:id="rId5"/>
    <p:sldId id="933" r:id="rId6"/>
    <p:sldId id="934" r:id="rId7"/>
    <p:sldId id="935" r:id="rId8"/>
    <p:sldId id="936" r:id="rId9"/>
    <p:sldId id="937" r:id="rId10"/>
    <p:sldId id="976" r:id="rId11"/>
    <p:sldId id="981" r:id="rId12"/>
    <p:sldId id="982" r:id="rId13"/>
    <p:sldId id="983" r:id="rId14"/>
    <p:sldId id="949" r:id="rId15"/>
    <p:sldId id="940" r:id="rId16"/>
    <p:sldId id="941" r:id="rId17"/>
    <p:sldId id="944" r:id="rId18"/>
    <p:sldId id="943" r:id="rId19"/>
    <p:sldId id="946" r:id="rId20"/>
    <p:sldId id="947" r:id="rId21"/>
    <p:sldId id="951" r:id="rId22"/>
    <p:sldId id="952" r:id="rId23"/>
    <p:sldId id="953" r:id="rId24"/>
    <p:sldId id="954" r:id="rId25"/>
    <p:sldId id="955" r:id="rId26"/>
    <p:sldId id="956" r:id="rId27"/>
    <p:sldId id="957" r:id="rId28"/>
    <p:sldId id="958" r:id="rId29"/>
    <p:sldId id="959" r:id="rId30"/>
    <p:sldId id="960" r:id="rId31"/>
    <p:sldId id="961" r:id="rId32"/>
    <p:sldId id="962" r:id="rId33"/>
    <p:sldId id="971" r:id="rId34"/>
    <p:sldId id="972" r:id="rId35"/>
    <p:sldId id="973" r:id="rId36"/>
    <p:sldId id="965" r:id="rId37"/>
    <p:sldId id="966" r:id="rId38"/>
    <p:sldId id="967" r:id="rId39"/>
    <p:sldId id="968" r:id="rId40"/>
    <p:sldId id="969" r:id="rId41"/>
    <p:sldId id="970" r:id="rId42"/>
    <p:sldId id="985" r:id="rId43"/>
  </p:sldIdLst>
  <p:sldSz cx="9144000" cy="6858000" type="overhead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3399"/>
    <a:srgbClr val="0066FF"/>
    <a:srgbClr val="000066"/>
    <a:srgbClr val="FFFF00"/>
    <a:srgbClr val="73ED05"/>
    <a:srgbClr val="CC00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321" autoAdjust="0"/>
    <p:restoredTop sz="92435" autoAdjust="0"/>
  </p:normalViewPr>
  <p:slideViewPr>
    <p:cSldViewPr>
      <p:cViewPr varScale="1">
        <p:scale>
          <a:sx n="51" d="100"/>
          <a:sy n="51" d="100"/>
        </p:scale>
        <p:origin x="-4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fld id="{0C34BB43-C25F-445E-91CE-F538F0D4B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1273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algn="r"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85813"/>
            <a:ext cx="5138738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4876800"/>
            <a:ext cx="521335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775"/>
            <a:ext cx="3048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algn="r"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fld id="{60FC81A5-3BE7-49CF-A87A-A54248EEE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27F64F63-0C39-4689-AFA0-8F63DB89ED36}" type="slidenum">
              <a:rPr lang="en-US" smtClean="0"/>
              <a:pPr defTabSz="949325"/>
              <a:t>1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4008426" y="9756514"/>
            <a:ext cx="3127710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50572"/>
            <a:fld id="{0DFDEFF7-6B11-438F-BD10-86ED94ADFC8B}" type="slidenum">
              <a:rPr lang="en-US" sz="1300"/>
              <a:pPr algn="r" defTabSz="950572"/>
              <a:t>12</a:t>
            </a:fld>
            <a:endParaRPr lang="en-US" sz="1300" dirty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A8E3C790-D5A4-4124-BB95-AC73AFF9C7E8}" type="slidenum">
              <a:rPr lang="en-US" smtClean="0"/>
              <a:pPr defTabSz="949325"/>
              <a:t>13</a:t>
            </a:fld>
            <a:endParaRPr lang="en-US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F8D8539F-0AA8-4571-AF7D-2112862419D6}" type="slidenum">
              <a:rPr lang="en-US" smtClean="0"/>
              <a:pPr defTabSz="949325"/>
              <a:t>14</a:t>
            </a:fld>
            <a:endParaRPr lang="en-US" smtClean="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DAE17341-EC85-4D90-BA46-969BA7D0A855}" type="slidenum">
              <a:rPr lang="en-US" smtClean="0"/>
              <a:pPr defTabSz="949325"/>
              <a:t>15</a:t>
            </a:fld>
            <a:endParaRPr lang="en-US" smtClean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D5BFB129-5674-4F99-8D1B-C683D8EB008C}" type="slidenum">
              <a:rPr lang="en-US" smtClean="0"/>
              <a:pPr defTabSz="949325"/>
              <a:t>16</a:t>
            </a:fld>
            <a:endParaRPr lang="en-US" smtClean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8A275C72-24DA-4DC3-92B6-FA7E878B92B8}" type="slidenum">
              <a:rPr lang="en-US" smtClean="0"/>
              <a:pPr defTabSz="949325"/>
              <a:t>17</a:t>
            </a:fld>
            <a:endParaRPr lang="en-US" smtClean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20CD04BF-E788-4018-8238-AE30E425AC48}" type="slidenum">
              <a:rPr lang="en-US" smtClean="0"/>
              <a:pPr defTabSz="949325"/>
              <a:t>18</a:t>
            </a:fld>
            <a:endParaRPr lang="en-US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845E1FC9-8D50-4C31-92F5-722CDE0850CF}" type="slidenum">
              <a:rPr lang="en-US" smtClean="0"/>
              <a:pPr defTabSz="949325"/>
              <a:t>19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3F0912FE-5A7A-4C39-ACAD-0ABDE2B9E8F9}" type="slidenum">
              <a:rPr lang="en-US" smtClean="0"/>
              <a:pPr defTabSz="949325"/>
              <a:t>20</a:t>
            </a:fld>
            <a:endParaRPr lang="en-US" smtClean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18922A7F-5D03-4F14-B5E2-AF1F55A6A133}" type="slidenum">
              <a:rPr lang="en-US" sz="1300">
                <a:latin typeface="Tahoma" pitchFamily="34" charset="0"/>
              </a:rPr>
              <a:pPr algn="r" defTabSz="949325"/>
              <a:t>21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940E825E-BB12-40E5-B3D2-C9255662CB4A}" type="slidenum">
              <a:rPr lang="en-US" smtClean="0"/>
              <a:pPr defTabSz="949325"/>
              <a:t>2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77761F56-BB5D-4F16-BEB7-0A9A945E73B8}" type="slidenum">
              <a:rPr lang="en-US" sz="1300">
                <a:latin typeface="Tahoma" pitchFamily="34" charset="0"/>
              </a:rPr>
              <a:pPr algn="r" defTabSz="949325"/>
              <a:t>22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F6A984F5-2542-4A75-9928-6EEEAD8920AB}" type="slidenum">
              <a:rPr lang="en-US" sz="1300">
                <a:latin typeface="Tahoma" pitchFamily="34" charset="0"/>
              </a:rPr>
              <a:pPr algn="r" defTabSz="949325"/>
              <a:t>23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542F2CD9-8365-40AC-BD89-02658F888EBA}" type="slidenum">
              <a:rPr lang="en-US" sz="1300">
                <a:latin typeface="Tahoma" pitchFamily="34" charset="0"/>
              </a:rPr>
              <a:pPr algn="r" defTabSz="949325"/>
              <a:t>24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015F6E00-4C54-4ED3-A412-8D09F4A34011}" type="slidenum">
              <a:rPr lang="en-US" sz="1300">
                <a:latin typeface="Tahoma" pitchFamily="34" charset="0"/>
              </a:rPr>
              <a:pPr algn="r" defTabSz="949325"/>
              <a:t>25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339300F8-34B7-4DE3-9AD7-E3F8CF62EADC}" type="slidenum">
              <a:rPr lang="en-US" sz="1300">
                <a:latin typeface="Tahoma" pitchFamily="34" charset="0"/>
              </a:rPr>
              <a:pPr algn="r" defTabSz="949325"/>
              <a:t>26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6417E8C8-F0DA-4634-A912-1F89FAE0D3D3}" type="slidenum">
              <a:rPr lang="en-US" sz="1300">
                <a:latin typeface="Tahoma" pitchFamily="34" charset="0"/>
              </a:rPr>
              <a:pPr algn="r" defTabSz="949325"/>
              <a:t>27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4C49D290-C5DE-4256-996B-5EEB0C0BBBC6}" type="slidenum">
              <a:rPr lang="en-US" sz="1300">
                <a:latin typeface="Tahoma" pitchFamily="34" charset="0"/>
              </a:rPr>
              <a:pPr algn="r" defTabSz="949325"/>
              <a:t>28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7F5C9F94-431B-4598-950C-EC12BD9E985A}" type="slidenum">
              <a:rPr lang="en-US" sz="1300">
                <a:latin typeface="Tahoma" pitchFamily="34" charset="0"/>
              </a:rPr>
              <a:pPr algn="r" defTabSz="949325"/>
              <a:t>29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B067F107-D48C-44F3-929C-7F52599EDF44}" type="slidenum">
              <a:rPr lang="en-US" sz="1300">
                <a:latin typeface="Tahoma" pitchFamily="34" charset="0"/>
              </a:rPr>
              <a:pPr algn="r" defTabSz="949325"/>
              <a:t>30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1B86EB13-64D3-4EA1-BAF6-96331878C060}" type="slidenum">
              <a:rPr lang="en-US" sz="1300">
                <a:latin typeface="Tahoma" pitchFamily="34" charset="0"/>
              </a:rPr>
              <a:pPr algn="r" defTabSz="949325"/>
              <a:t>31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18F68592-7932-4A1A-AE36-906AF69B5B74}" type="slidenum">
              <a:rPr lang="en-US" smtClean="0"/>
              <a:pPr defTabSz="949325"/>
              <a:t>3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2395665D-CE9F-4AD0-ACBA-58D77B2AA1CF}" type="slidenum">
              <a:rPr lang="en-US" sz="1300">
                <a:latin typeface="Tahoma" pitchFamily="34" charset="0"/>
              </a:rPr>
              <a:pPr algn="r" defTabSz="949325"/>
              <a:t>32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6E79B65F-B50F-4545-9C31-B3739D08E0F0}" type="slidenum">
              <a:rPr lang="en-US" sz="1300">
                <a:latin typeface="Tahoma" pitchFamily="34" charset="0"/>
              </a:rPr>
              <a:pPr algn="r" defTabSz="949325"/>
              <a:t>33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930C2D63-2414-4282-8FBD-C7E64AD599AB}" type="slidenum">
              <a:rPr lang="en-US" sz="1300">
                <a:latin typeface="Tahoma" pitchFamily="34" charset="0"/>
              </a:rPr>
              <a:pPr algn="r" defTabSz="949325"/>
              <a:t>34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930C2D63-2414-4282-8FBD-C7E64AD599AB}" type="slidenum">
              <a:rPr lang="en-US" sz="1300">
                <a:latin typeface="Tahoma" pitchFamily="34" charset="0"/>
              </a:rPr>
              <a:pPr algn="r" defTabSz="949325"/>
              <a:t>35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4F104A2A-1F78-41FD-8D06-52B1B9BD9250}" type="slidenum">
              <a:rPr lang="en-US" sz="1300">
                <a:latin typeface="Tahoma" pitchFamily="34" charset="0"/>
              </a:rPr>
              <a:pPr algn="r" defTabSz="949325"/>
              <a:t>36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707A4A1E-D648-4BD8-8C2D-782EBFECD196}" type="slidenum">
              <a:rPr lang="en-US" sz="1300">
                <a:latin typeface="Tahoma" pitchFamily="34" charset="0"/>
              </a:rPr>
              <a:pPr algn="r" defTabSz="949325"/>
              <a:t>37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B8EBB4EA-9E91-4FFC-A1FA-158BA2DB3B66}" type="slidenum">
              <a:rPr lang="en-US" smtClean="0"/>
              <a:pPr defTabSz="949325"/>
              <a:t>5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FEB0B862-6251-42CF-AEC9-F69DBA27EEF8}" type="slidenum">
              <a:rPr lang="en-US" smtClean="0"/>
              <a:pPr defTabSz="949325"/>
              <a:t>6</a:t>
            </a:fld>
            <a:endParaRPr lang="en-US" smtClean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99C26CEB-BD88-4AAF-AE2C-965213B5B54C}" type="slidenum">
              <a:rPr lang="en-US" smtClean="0"/>
              <a:pPr defTabSz="949325"/>
              <a:t>7</a:t>
            </a:fld>
            <a:endParaRPr lang="en-US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B1963EC7-7B6E-49BB-A46E-A94A02BDB964}" type="slidenum">
              <a:rPr lang="en-US" smtClean="0"/>
              <a:pPr defTabSz="949325"/>
              <a:t>8</a:t>
            </a:fld>
            <a:endParaRPr lang="en-US" smtClean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FF69BCC1-8FE0-41ED-84F5-6AA2D836FDE3}" type="slidenum">
              <a:rPr lang="en-US" smtClean="0"/>
              <a:pPr defTabSz="949325"/>
              <a:t>9</a:t>
            </a:fld>
            <a:endParaRPr lang="en-US" smtClean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4008426" y="9756514"/>
            <a:ext cx="3127710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50572"/>
            <a:fld id="{C185D43C-B421-4671-8FB1-D8A47EBBA3DD}" type="slidenum">
              <a:rPr lang="en-US" sz="1300"/>
              <a:pPr algn="r" defTabSz="950572"/>
              <a:t>11</a:t>
            </a:fld>
            <a:endParaRPr lang="en-US" sz="1300" dirty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FAF7E0D-93D5-4E6E-B466-D42264236462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7</a:t>
            </a:r>
            <a:r>
              <a:rPr lang="en-US" baseline="30000" smtClean="0"/>
              <a:t>th</a:t>
            </a:r>
            <a:r>
              <a:rPr lang="en-US" smtClean="0"/>
              <a:t> Fluka Course, Paris Sept.29-Oct.3, 2008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BE514B0-4C7A-4D36-9891-756475D41A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EF4F-8158-411F-9051-BE59A819D60C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775E9-610D-44D1-9A15-2564BDAC20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D57D-73E5-4835-BA9F-6FC5E20C23FB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2878A-E771-4D25-BB92-765FC074BB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54C14-44C4-4E8F-B184-105449D34240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4EF83-CF72-49E4-8014-17AFE36DE4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E70EB-9CF6-4F0D-8D62-93D3A802BC62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326B5-7093-4415-9F67-67F4CC2E4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0772B-19E7-4EC0-93DE-1726E697A4A6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D47F5-E7CF-402D-A0E6-E73F1F96CD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2FD4F-53E7-4FAA-B748-16C68061D0D9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0A4A0-3FAC-488C-8AF0-3AD8A78DCC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DCCD6-2F27-428B-AD09-FFE654338864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A6845-F397-4E76-A748-61CA57D3FA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7BEF3-0201-4C00-A211-652E0ADB622B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64493-80C5-4E50-A90F-01117F453D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CC093-1502-445F-96F7-3C3BAE720F27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4BFBA-87AA-4EAC-B0F0-BC832F971A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1DA60-9511-4F0C-82FB-6BE5EA3E9D90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14A6-C0FE-406E-A946-9267383788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3F83D57D-73E5-4835-BA9F-6FC5E20C23FB}" type="datetime1">
              <a:rPr lang="en-US" smtClean="0"/>
              <a:pPr>
                <a:defRPr/>
              </a:pPr>
              <a:t>4/27/2012</a:t>
            </a:fld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82878A-E771-4D25-BB92-765FC074BB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/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 eaLnBrk="0" hangingPunct="0"/>
            <a:endParaRPr lang="en-GB" sz="1200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 descr="logo3000x2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188913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48735" y="4586351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b="0" dirty="0" smtClean="0">
                <a:latin typeface="Tahoma" pitchFamily="34" charset="0"/>
                <a:cs typeface="Tahoma" pitchFamily="34" charset="0"/>
              </a:rPr>
              <a:t>FLUKA Beginner’s Course</a:t>
            </a:r>
            <a:endParaRPr lang="en-US" sz="20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27584" y="1822222"/>
            <a:ext cx="7315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000" b="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Ionization and Transport</a:t>
            </a:r>
            <a:endParaRPr lang="en-US" sz="4000" b="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stopping power ( NEW)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3399"/>
                </a:solidFill>
              </a:rPr>
              <a:t>Besides Coulomb scattering with atomic electrons, particles undergo Coulomb scattering also with atomic nuclei</a:t>
            </a:r>
          </a:p>
          <a:p>
            <a:r>
              <a:rPr lang="en-US" dirty="0" smtClean="0">
                <a:solidFill>
                  <a:srgbClr val="333399"/>
                </a:solidFill>
              </a:rPr>
              <a:t>The resulting energy losses, called nuclear stopping power, are smaller than the atomic ones, but are important for</a:t>
            </a:r>
          </a:p>
          <a:p>
            <a:pPr lvl="1"/>
            <a:r>
              <a:rPr lang="en-US" sz="2400" dirty="0" smtClean="0">
                <a:solidFill>
                  <a:srgbClr val="333399"/>
                </a:solidFill>
              </a:rPr>
              <a:t>Heavy particles (i.e. ions) </a:t>
            </a:r>
          </a:p>
          <a:p>
            <a:pPr lvl="1"/>
            <a:r>
              <a:rPr lang="en-US" sz="2400" dirty="0" smtClean="0">
                <a:solidFill>
                  <a:srgbClr val="333399"/>
                </a:solidFill>
              </a:rPr>
              <a:t>Damage to materials  (NIEL, DPA )</a:t>
            </a:r>
            <a:endParaRPr lang="en-US" sz="2400" dirty="0">
              <a:solidFill>
                <a:srgbClr val="3333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8A6845-F397-4E76-A748-61CA57D3FA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dpa: Displacements Per Atom</a:t>
            </a:r>
          </a:p>
        </p:txBody>
      </p:sp>
      <p:sp>
        <p:nvSpPr>
          <p:cNvPr id="6147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B669A1-8F57-4C1D-8790-408C07E2464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9450" y="981074"/>
            <a:ext cx="7924800" cy="5519759"/>
          </a:xfrm>
          <a:prstGeom prst="rect">
            <a:avLst/>
          </a:prstGeom>
        </p:spPr>
        <p:txBody>
          <a:bodyPr/>
          <a:lstStyle/>
          <a:p>
            <a:pPr marL="341313" indent="-341313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kern="0" dirty="0" smtClean="0">
                <a:solidFill>
                  <a:srgbClr val="C00000"/>
                </a:solidFill>
                <a:latin typeface="+mn-lt"/>
              </a:rPr>
              <a:t>FLUKA</a:t>
            </a:r>
            <a:r>
              <a:rPr lang="en-US" sz="2000" kern="0" dirty="0" smtClean="0">
                <a:solidFill>
                  <a:srgbClr val="333399"/>
                </a:solidFill>
                <a:latin typeface="+mn-lt"/>
              </a:rPr>
              <a:t> generalized particle name: 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DPA-SCO</a:t>
            </a:r>
          </a:p>
          <a:p>
            <a:pPr marL="341313" indent="-341313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kern="0" dirty="0">
                <a:solidFill>
                  <a:srgbClr val="333399"/>
                </a:solidFill>
                <a:latin typeface="+mn-lt"/>
              </a:rPr>
              <a:t>Is a measure of the amount of radiation damage in irradiated materials</a:t>
            </a:r>
            <a:br>
              <a:rPr lang="en-US" sz="2000" kern="0" dirty="0">
                <a:solidFill>
                  <a:srgbClr val="333399"/>
                </a:solidFill>
                <a:latin typeface="+mn-lt"/>
              </a:rPr>
            </a:br>
            <a:r>
              <a:rPr lang="en-US" sz="1800" i="1" kern="0" dirty="0">
                <a:solidFill>
                  <a:srgbClr val="009900"/>
                </a:solidFill>
                <a:latin typeface="+mn-lt"/>
              </a:rPr>
              <a:t>For example, </a:t>
            </a:r>
            <a:r>
              <a:rPr lang="en-US" sz="1800" i="1" kern="0" dirty="0" smtClean="0">
                <a:solidFill>
                  <a:srgbClr val="009900"/>
                </a:solidFill>
                <a:latin typeface="+mn-lt"/>
              </a:rPr>
              <a:t>means </a:t>
            </a:r>
            <a:r>
              <a:rPr lang="en-US" sz="1800" i="1" kern="0" dirty="0">
                <a:solidFill>
                  <a:srgbClr val="009900"/>
                </a:solidFill>
                <a:latin typeface="+mn-lt"/>
              </a:rPr>
              <a:t>each atom in the material has been displaced from its </a:t>
            </a:r>
            <a:r>
              <a:rPr lang="en-US" sz="1800" i="1" kern="0" dirty="0" smtClean="0">
                <a:solidFill>
                  <a:srgbClr val="C00000"/>
                </a:solidFill>
                <a:latin typeface="+mn-lt"/>
              </a:rPr>
              <a:t>3 </a:t>
            </a:r>
            <a:r>
              <a:rPr lang="en-US" sz="1800" i="1" kern="0" dirty="0" err="1" smtClean="0">
                <a:solidFill>
                  <a:srgbClr val="C00000"/>
                </a:solidFill>
                <a:latin typeface="+mn-lt"/>
              </a:rPr>
              <a:t>dpa</a:t>
            </a:r>
            <a:r>
              <a:rPr lang="en-US" sz="1800" i="1" kern="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1800" i="1" kern="0" dirty="0" smtClean="0">
                <a:solidFill>
                  <a:srgbClr val="009900"/>
                </a:solidFill>
                <a:latin typeface="+mn-lt"/>
              </a:rPr>
              <a:t>site </a:t>
            </a:r>
            <a:r>
              <a:rPr lang="en-US" sz="1800" i="1" kern="0" dirty="0">
                <a:solidFill>
                  <a:srgbClr val="009900"/>
                </a:solidFill>
                <a:latin typeface="+mn-lt"/>
              </a:rPr>
              <a:t>within the structural lattice of the material an average of 3 times</a:t>
            </a:r>
          </a:p>
          <a:p>
            <a:pPr marL="341313" indent="-341313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kern="0" dirty="0">
                <a:solidFill>
                  <a:srgbClr val="333399"/>
                </a:solidFill>
                <a:latin typeface="+mn-lt"/>
              </a:rPr>
              <a:t>Displacement damage can be induced by all particles produced in the hadronic cascade, including high energy photons.</a:t>
            </a:r>
            <a:br>
              <a:rPr lang="en-US" sz="2000" kern="0" dirty="0">
                <a:solidFill>
                  <a:srgbClr val="333399"/>
                </a:solidFill>
                <a:latin typeface="+mn-lt"/>
              </a:rPr>
            </a:br>
            <a:r>
              <a:rPr lang="en-US" sz="1800" kern="0" dirty="0">
                <a:solidFill>
                  <a:srgbClr val="009900"/>
                </a:solidFill>
                <a:latin typeface="+mn-lt"/>
              </a:rPr>
              <a:t>The latter, however, have to initiate a reaction producing charged particles, neutrons or ions.</a:t>
            </a:r>
          </a:p>
          <a:p>
            <a:pPr marL="341313" indent="-341313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kern="0" dirty="0">
                <a:solidFill>
                  <a:srgbClr val="333399"/>
                </a:solidFill>
                <a:latin typeface="+mn-lt"/>
              </a:rPr>
              <a:t>The </a:t>
            </a:r>
            <a:r>
              <a:rPr lang="en-US" sz="2000" kern="0" dirty="0" err="1">
                <a:solidFill>
                  <a:srgbClr val="C00000"/>
                </a:solidFill>
                <a:latin typeface="+mn-lt"/>
              </a:rPr>
              <a:t>dpa</a:t>
            </a:r>
            <a:r>
              <a:rPr lang="en-US" sz="2000" kern="0" dirty="0">
                <a:solidFill>
                  <a:srgbClr val="333399"/>
                </a:solidFill>
                <a:latin typeface="+mn-lt"/>
              </a:rPr>
              <a:t> quantity is directly related with the total number of defects (or Frenkel pairs</a:t>
            </a:r>
            <a:r>
              <a:rPr lang="en-US" sz="2000" kern="0" dirty="0" smtClean="0">
                <a:solidFill>
                  <a:srgbClr val="333399"/>
                </a:solidFill>
                <a:latin typeface="+mn-lt"/>
              </a:rPr>
              <a:t>):</a:t>
            </a:r>
            <a:endParaRPr lang="en-US" sz="2000" kern="0" dirty="0">
              <a:solidFill>
                <a:srgbClr val="333399"/>
              </a:solidFill>
              <a:latin typeface="+mn-lt"/>
            </a:endParaRPr>
          </a:p>
          <a:p>
            <a:pPr marL="341313" indent="-341313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000" kern="0" dirty="0">
              <a:solidFill>
                <a:srgbClr val="333399"/>
              </a:solidFill>
              <a:latin typeface="+mn-lt"/>
            </a:endParaRPr>
          </a:p>
          <a:p>
            <a:pPr marL="341313" indent="-341313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000" kern="0" dirty="0">
              <a:solidFill>
                <a:srgbClr val="333399"/>
              </a:solidFill>
              <a:latin typeface="+mn-lt"/>
            </a:endParaRPr>
          </a:p>
          <a:p>
            <a:pPr marL="341313" indent="-341313">
              <a:spcBef>
                <a:spcPct val="20000"/>
              </a:spcBef>
              <a:buClr>
                <a:srgbClr val="6F89F7"/>
              </a:buClr>
              <a:buSzPct val="80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kern="0" dirty="0">
                <a:solidFill>
                  <a:srgbClr val="333399"/>
                </a:solidFill>
                <a:latin typeface="Symbol" charset="0"/>
              </a:rPr>
              <a:t>	</a:t>
            </a:r>
            <a:r>
              <a:rPr lang="en-US" sz="2000" b="1" kern="0" dirty="0">
                <a:solidFill>
                  <a:srgbClr val="333399"/>
                </a:solidFill>
                <a:latin typeface="Symbol" charset="0"/>
              </a:rPr>
              <a:t>r</a:t>
            </a:r>
            <a:r>
              <a:rPr lang="en-US" sz="2000" kern="0" dirty="0">
                <a:solidFill>
                  <a:srgbClr val="333399"/>
                </a:solidFill>
                <a:latin typeface="Symbol" charset="0"/>
              </a:rPr>
              <a:t>	</a:t>
            </a:r>
            <a:r>
              <a:rPr lang="en-US" sz="2000" kern="0" dirty="0">
                <a:solidFill>
                  <a:srgbClr val="333399"/>
                </a:solidFill>
                <a:latin typeface="+mn-lt"/>
              </a:rPr>
              <a:t>atoms/cm</a:t>
            </a:r>
            <a:r>
              <a:rPr lang="en-US" sz="2000" kern="0" baseline="33000" dirty="0">
                <a:solidFill>
                  <a:srgbClr val="333399"/>
                </a:solidFill>
                <a:latin typeface="+mn-lt"/>
              </a:rPr>
              <a:t>3</a:t>
            </a:r>
            <a:br>
              <a:rPr lang="en-US" sz="2000" kern="0" baseline="33000" dirty="0">
                <a:solidFill>
                  <a:srgbClr val="333399"/>
                </a:solidFill>
                <a:latin typeface="+mn-lt"/>
              </a:rPr>
            </a:br>
            <a:r>
              <a:rPr lang="en-US" sz="2000" b="1" kern="0" dirty="0">
                <a:solidFill>
                  <a:srgbClr val="333399"/>
                </a:solidFill>
                <a:latin typeface="+mn-lt"/>
              </a:rPr>
              <a:t>N</a:t>
            </a:r>
            <a:r>
              <a:rPr lang="en-US" sz="2000" b="1" kern="0" baseline="-33000" dirty="0">
                <a:solidFill>
                  <a:srgbClr val="333399"/>
                </a:solidFill>
                <a:latin typeface="+mn-lt"/>
              </a:rPr>
              <a:t>i</a:t>
            </a:r>
            <a:r>
              <a:rPr lang="en-US" sz="2000" kern="0" baseline="-33000" dirty="0">
                <a:solidFill>
                  <a:srgbClr val="333399"/>
                </a:solidFill>
                <a:latin typeface="+mn-lt"/>
              </a:rPr>
              <a:t>	</a:t>
            </a:r>
            <a:r>
              <a:rPr lang="en-US" sz="2000" kern="0" dirty="0">
                <a:solidFill>
                  <a:srgbClr val="333399"/>
                </a:solidFill>
                <a:latin typeface="+mn-lt"/>
              </a:rPr>
              <a:t>particles </a:t>
            </a:r>
            <a:r>
              <a:rPr lang="en-US" sz="2000" kern="0" dirty="0" smtClean="0">
                <a:solidFill>
                  <a:srgbClr val="333399"/>
                </a:solidFill>
                <a:latin typeface="+mn-lt"/>
              </a:rPr>
              <a:t>per interaction channel </a:t>
            </a:r>
            <a:r>
              <a:rPr lang="en-US" sz="2000" kern="0" dirty="0" err="1" smtClean="0">
                <a:solidFill>
                  <a:srgbClr val="333399"/>
                </a:solidFill>
                <a:latin typeface="+mn-lt"/>
              </a:rPr>
              <a:t>i</a:t>
            </a:r>
            <a:r>
              <a:rPr lang="en-US" sz="2000" kern="0" dirty="0">
                <a:solidFill>
                  <a:srgbClr val="333399"/>
                </a:solidFill>
                <a:latin typeface="+mn-lt"/>
              </a:rPr>
              <a:t/>
            </a:r>
            <a:br>
              <a:rPr lang="en-US" sz="2000" kern="0" dirty="0">
                <a:solidFill>
                  <a:srgbClr val="333399"/>
                </a:solidFill>
                <a:latin typeface="+mn-lt"/>
              </a:rPr>
            </a:br>
            <a:r>
              <a:rPr lang="en-US" sz="2000" b="1" kern="0" dirty="0" err="1">
                <a:solidFill>
                  <a:srgbClr val="333399"/>
                </a:solidFill>
                <a:latin typeface="+mn-lt"/>
              </a:rPr>
              <a:t>N</a:t>
            </a:r>
            <a:r>
              <a:rPr lang="en-US" sz="2000" b="1" kern="0" baseline="-33000" dirty="0" err="1">
                <a:solidFill>
                  <a:srgbClr val="333399"/>
                </a:solidFill>
                <a:latin typeface="+mn-lt"/>
              </a:rPr>
              <a:t>f</a:t>
            </a:r>
            <a:r>
              <a:rPr lang="en-US" sz="2000" b="1" kern="0" baseline="33000" dirty="0" err="1">
                <a:solidFill>
                  <a:srgbClr val="333399"/>
                </a:solidFill>
                <a:latin typeface="+mn-lt"/>
              </a:rPr>
              <a:t>i</a:t>
            </a:r>
            <a:r>
              <a:rPr lang="en-US" sz="2000" kern="0" baseline="33000" dirty="0">
                <a:solidFill>
                  <a:srgbClr val="333399"/>
                </a:solidFill>
                <a:latin typeface="+mn-lt"/>
              </a:rPr>
              <a:t>	</a:t>
            </a:r>
            <a:r>
              <a:rPr lang="en-US" sz="2000" kern="0" dirty="0">
                <a:solidFill>
                  <a:srgbClr val="333399"/>
                </a:solidFill>
                <a:latin typeface="+mn-lt"/>
              </a:rPr>
              <a:t>Frenkel pairs per channel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3251200" y="4751388"/>
          <a:ext cx="2179638" cy="839787"/>
        </p:xfrm>
        <a:graphic>
          <a:graphicData uri="http://schemas.openxmlformats.org/presentationml/2006/ole">
            <p:oleObj spid="_x0000_s37890" name="Equation" r:id="rId4" imgW="11048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Damage to Electronics</a:t>
            </a:r>
          </a:p>
        </p:txBody>
      </p:sp>
      <p:sp>
        <p:nvSpPr>
          <p:cNvPr id="30722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2461395-E6AC-4AA9-A4B4-C7EB97C02D93}" type="slidenum">
              <a:rPr lang="en-US" smtClean="0"/>
              <a:pPr/>
              <a:t>12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57158" y="1428736"/>
          <a:ext cx="6593939" cy="2201025"/>
        </p:xfrm>
        <a:graphic>
          <a:graphicData uri="http://schemas.openxmlformats.org/drawingml/2006/table">
            <a:tbl>
              <a:tblPr/>
              <a:tblGrid>
                <a:gridCol w="1080203"/>
                <a:gridCol w="1590952"/>
                <a:gridCol w="3922784"/>
              </a:tblGrid>
              <a:tr h="27095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Category</a:t>
                      </a:r>
                    </a:p>
                  </a:txBody>
                  <a:tcPr marL="66696" marR="66696" marT="33349" marB="3334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Scales with simulated/measured quantity</a:t>
                      </a:r>
                    </a:p>
                  </a:txBody>
                  <a:tcPr marL="66696" marR="66696" marT="33349" marB="3334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686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Single Event effects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(Random in time)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Single Event Upset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(SEU)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High-energy hadron fluence (&gt;20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MeV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)* [cm-2]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2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Single Event Latchup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(SEL)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High-energy hadron fluence (&gt;20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MeV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)** [cm-2]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6686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Cumulative effects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(Long term)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Total Ionizing Dose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(TID)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Ionizing Dose [GeV/g]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668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Displacement damage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MeV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neutron equivalent  [cm-2] {NIEL}</a:t>
                      </a:r>
                    </a:p>
                  </a:txBody>
                  <a:tcPr marL="66696" marR="66696" marT="33349" marB="333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142844" y="4643446"/>
            <a:ext cx="4214842" cy="1428760"/>
          </a:xfrm>
          <a:prstGeom prst="rect">
            <a:avLst/>
          </a:prstGeom>
        </p:spPr>
        <p:txBody>
          <a:bodyPr/>
          <a:lstStyle/>
          <a:p>
            <a:pPr marL="344488" indent="-344488" algn="just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None/>
              <a:defRPr/>
            </a:pPr>
            <a:r>
              <a:rPr lang="en-US" sz="1800" kern="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  * Reality is more complicated (</a:t>
            </a:r>
            <a:r>
              <a:rPr lang="en-US" sz="1800" i="1" kern="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e.g.</a:t>
            </a:r>
            <a:r>
              <a:rPr lang="en-US" sz="1800" kern="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, contribution of thermal neutrons)</a:t>
            </a:r>
          </a:p>
          <a:p>
            <a:pPr marL="344488" indent="-344488" algn="just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kern="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** Energy threshold for inducing SEL is often higher than 20 </a:t>
            </a:r>
            <a:r>
              <a:rPr lang="en-US" sz="1800" kern="0" dirty="0" err="1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MeV</a:t>
            </a:r>
            <a:endParaRPr lang="en-US" sz="1800" kern="0" dirty="0">
              <a:solidFill>
                <a:srgbClr val="00000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02525" y="2719388"/>
            <a:ext cx="763588" cy="368300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dirty="0">
                <a:solidFill>
                  <a:srgbClr val="990000"/>
                </a:solidFill>
                <a:latin typeface="+mn-lt"/>
              </a:rPr>
              <a:t>DOSE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92975" y="3244850"/>
            <a:ext cx="1255713" cy="369888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dirty="0">
                <a:solidFill>
                  <a:srgbClr val="990000"/>
                </a:solidFill>
                <a:latin typeface="+mn-lt"/>
              </a:rPr>
              <a:t>SI1MEVNE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7888" y="1979613"/>
            <a:ext cx="1354137" cy="369887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rgbClr val="990000"/>
                </a:solidFill>
              </a:rPr>
              <a:t>HADGT20M</a:t>
            </a:r>
            <a:endParaRPr lang="en-GB" sz="1800" dirty="0">
              <a:solidFill>
                <a:srgbClr val="990000"/>
              </a:solidFill>
              <a:latin typeface="+mn-lt"/>
            </a:endParaRPr>
          </a:p>
        </p:txBody>
      </p:sp>
      <p:sp>
        <p:nvSpPr>
          <p:cNvPr id="30751" name="TextBox 13"/>
          <p:cNvSpPr txBox="1">
            <a:spLocks noChangeArrowheads="1"/>
          </p:cNvSpPr>
          <p:nvPr/>
        </p:nvSpPr>
        <p:spPr bwMode="auto">
          <a:xfrm>
            <a:off x="7070725" y="692150"/>
            <a:ext cx="18573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>
                <a:solidFill>
                  <a:srgbClr val="0000FF"/>
                </a:solidFill>
              </a:rPr>
              <a:t>Generalized </a:t>
            </a:r>
          </a:p>
          <a:p>
            <a:pPr algn="ctr"/>
            <a:r>
              <a:rPr lang="en-GB">
                <a:solidFill>
                  <a:srgbClr val="0000FF"/>
                </a:solidFill>
              </a:rPr>
              <a:t>particle</a:t>
            </a:r>
          </a:p>
        </p:txBody>
      </p:sp>
      <p:pic>
        <p:nvPicPr>
          <p:cNvPr id="307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7700" y="3644900"/>
            <a:ext cx="4506913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3" name="Oval 15"/>
          <p:cNvSpPr>
            <a:spLocks noChangeArrowheads="1"/>
          </p:cNvSpPr>
          <p:nvPr/>
        </p:nvSpPr>
        <p:spPr bwMode="auto">
          <a:xfrm>
            <a:off x="7019925" y="3171825"/>
            <a:ext cx="1800225" cy="473075"/>
          </a:xfrm>
          <a:prstGeom prst="ellipse">
            <a:avLst/>
          </a:prstGeom>
          <a:noFill/>
          <a:ln w="635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en-GB"/>
          </a:p>
        </p:txBody>
      </p:sp>
      <p:cxnSp>
        <p:nvCxnSpPr>
          <p:cNvPr id="30754" name="Straight Arrow Connector 17"/>
          <p:cNvCxnSpPr>
            <a:cxnSpLocks noChangeShapeType="1"/>
            <a:stCxn id="30753" idx="4"/>
          </p:cNvCxnSpPr>
          <p:nvPr/>
        </p:nvCxnSpPr>
        <p:spPr bwMode="auto">
          <a:xfrm rot="5400000">
            <a:off x="7372350" y="3652838"/>
            <a:ext cx="555625" cy="539750"/>
          </a:xfrm>
          <a:prstGeom prst="straightConnector1">
            <a:avLst/>
          </a:prstGeom>
          <a:noFill/>
          <a:ln w="6350" algn="ctr">
            <a:solidFill>
              <a:srgbClr val="FF0000"/>
            </a:solidFill>
            <a:round/>
            <a:headEnd type="none" w="sm" len="sm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Energy dependent quantities I</a:t>
            </a:r>
          </a:p>
        </p:txBody>
      </p:sp>
      <p:sp>
        <p:nvSpPr>
          <p:cNvPr id="44033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5260C3-BEF7-419B-A75B-60FC4B3329C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9450" y="1071546"/>
            <a:ext cx="7924800" cy="4948256"/>
          </a:xfrm>
          <a:prstGeom prst="rect">
            <a:avLst/>
          </a:prstGeom>
        </p:spPr>
        <p:txBody>
          <a:bodyPr/>
          <a:lstStyle/>
          <a:p>
            <a:pPr marL="341313" indent="-341313" algn="just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Most charged particle transport programs sample the next collision point by evaluating the cross-section at the beginning of the step, </a:t>
            </a:r>
            <a:r>
              <a:rPr lang="en-US" sz="2400" u="sng" kern="0" dirty="0" smtClean="0">
                <a:solidFill>
                  <a:srgbClr val="333399"/>
                </a:solidFill>
                <a:latin typeface="+mn-lt"/>
              </a:rPr>
              <a:t>neglecting its energy dependence</a:t>
            </a: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 and the particle energy loss;</a:t>
            </a:r>
          </a:p>
          <a:p>
            <a:pPr marL="341313" indent="-341313" algn="just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The cross-section for </a:t>
            </a:r>
            <a:r>
              <a:rPr lang="el-GR" sz="2400" dirty="0" smtClean="0">
                <a:solidFill>
                  <a:srgbClr val="CC0000"/>
                </a:solidFill>
              </a:rPr>
              <a:t>δ</a:t>
            </a: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 </a:t>
            </a: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ray</a:t>
            </a: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 production at low energies is roughly inversely proportional to the particle energy;</a:t>
            </a:r>
          </a:p>
          <a:p>
            <a:pPr marL="341313" indent="-341313" algn="just">
              <a:spcBef>
                <a:spcPct val="20000"/>
              </a:spcBef>
              <a:buClr>
                <a:srgbClr val="6F89F7"/>
              </a:buClr>
              <a:buSzPct val="8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i="1" kern="0" dirty="0" smtClean="0">
                <a:solidFill>
                  <a:srgbClr val="333399"/>
                </a:solidFill>
                <a:latin typeface="+mn-lt"/>
              </a:rPr>
              <a:t>	</a:t>
            </a:r>
            <a:r>
              <a:rPr lang="en-US" i="1" kern="0" dirty="0" smtClean="0">
                <a:solidFill>
                  <a:srgbClr val="009900"/>
                </a:solidFill>
                <a:latin typeface="+mn-lt"/>
              </a:rPr>
              <a:t>a typical 20% fractional energy loss per step would correspond to a similar variation in the cross section</a:t>
            </a:r>
          </a:p>
          <a:p>
            <a:pPr marL="341313" indent="-341313" algn="just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Some codes use a rejection technique based on the ration between the cross section values at the two step endpoints, but this approach is </a:t>
            </a:r>
            <a:r>
              <a:rPr lang="en-US" sz="2400" u="sng" kern="0" dirty="0" smtClean="0">
                <a:solidFill>
                  <a:srgbClr val="333399"/>
                </a:solidFill>
                <a:latin typeface="+mn-lt"/>
              </a:rPr>
              <a:t>valid only for monotonically decreasing</a:t>
            </a: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 cross sections.</a:t>
            </a:r>
            <a:endParaRPr lang="en-US" sz="2400" kern="0" dirty="0">
              <a:solidFill>
                <a:srgbClr val="333399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Energy dependent quantities II</a:t>
            </a:r>
          </a:p>
        </p:txBody>
      </p:sp>
      <p:sp>
        <p:nvSpPr>
          <p:cNvPr id="46081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3D8D42C-C98B-4DC9-B1F5-C58598DB9C8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9450" y="1071546"/>
            <a:ext cx="7924800" cy="4643470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6F89F7"/>
              </a:buClr>
              <a:buSzPct val="8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FLUKA takes in account </a:t>
            </a:r>
            <a:r>
              <a:rPr lang="en-US" sz="2400" u="sng" kern="0" dirty="0" smtClean="0">
                <a:solidFill>
                  <a:srgbClr val="009900"/>
                </a:solidFill>
                <a:latin typeface="+mn-lt"/>
              </a:rPr>
              <a:t>exactly</a:t>
            </a: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 the continuous energy dependence of:</a:t>
            </a:r>
          </a:p>
          <a:p>
            <a:pPr marL="341313" indent="-341313" algn="just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kern="0" dirty="0" smtClean="0">
              <a:solidFill>
                <a:srgbClr val="333399"/>
              </a:solidFill>
              <a:latin typeface="+mn-lt"/>
            </a:endParaRPr>
          </a:p>
          <a:p>
            <a:pPr marL="341313" indent="-341313" algn="just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Discrete event cross section</a:t>
            </a:r>
          </a:p>
          <a:p>
            <a:pPr marL="341313" indent="-341313" algn="just">
              <a:spcBef>
                <a:spcPct val="20000"/>
              </a:spcBef>
              <a:buClr>
                <a:srgbClr val="6F89F7"/>
              </a:buClr>
              <a:buSzPct val="80000"/>
              <a:buFont typeface="Wingdings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Stopping power</a:t>
            </a:r>
          </a:p>
          <a:p>
            <a:pPr algn="just">
              <a:spcBef>
                <a:spcPct val="20000"/>
              </a:spcBef>
              <a:buClr>
                <a:srgbClr val="6F89F7"/>
              </a:buClr>
              <a:buSzPct val="8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kern="0" dirty="0" smtClean="0">
              <a:solidFill>
                <a:srgbClr val="333399"/>
              </a:solidFill>
              <a:latin typeface="+mn-lt"/>
            </a:endParaRPr>
          </a:p>
          <a:p>
            <a:pPr algn="just">
              <a:spcBef>
                <a:spcPct val="20000"/>
              </a:spcBef>
              <a:buClr>
                <a:srgbClr val="6F89F7"/>
              </a:buClr>
              <a:buSzPct val="8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kern="0" dirty="0" smtClean="0">
              <a:solidFill>
                <a:srgbClr val="333399"/>
              </a:solidFill>
              <a:latin typeface="+mn-lt"/>
            </a:endParaRPr>
          </a:p>
          <a:p>
            <a:pPr algn="just">
              <a:spcBef>
                <a:spcPct val="20000"/>
              </a:spcBef>
              <a:buClr>
                <a:srgbClr val="6F89F7"/>
              </a:buClr>
              <a:buSzPct val="8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kern="0" dirty="0" smtClean="0">
              <a:solidFill>
                <a:srgbClr val="333399"/>
              </a:solidFill>
              <a:latin typeface="+mn-lt"/>
            </a:endParaRPr>
          </a:p>
          <a:p>
            <a:pPr algn="just">
              <a:spcBef>
                <a:spcPct val="20000"/>
              </a:spcBef>
              <a:buClr>
                <a:srgbClr val="6F89F7"/>
              </a:buClr>
              <a:buSzPct val="8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kern="0" dirty="0" smtClean="0">
                <a:solidFill>
                  <a:srgbClr val="333399"/>
                </a:solidFill>
                <a:latin typeface="+mn-lt"/>
              </a:rPr>
              <a:t>Biasing the rejection technique on the 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ratio between the cross section value at the second endpoint ant </a:t>
            </a:r>
            <a:r>
              <a:rPr lang="en-US" sz="2400" u="sng" kern="0" dirty="0" smtClean="0">
                <a:solidFill>
                  <a:srgbClr val="009900"/>
                </a:solidFill>
                <a:latin typeface="+mn-lt"/>
              </a:rPr>
              <a:t>its maximum</a:t>
            </a:r>
            <a:r>
              <a:rPr lang="en-US" sz="2400" kern="0" dirty="0" smtClean="0">
                <a:solidFill>
                  <a:srgbClr val="009900"/>
                </a:solidFill>
                <a:latin typeface="+mn-lt"/>
              </a:rPr>
              <a:t> value between the two end point energies.</a:t>
            </a:r>
            <a:endParaRPr lang="en-US" sz="2400" kern="0" dirty="0">
              <a:solidFill>
                <a:srgbClr val="333399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 options</a:t>
            </a:r>
          </a:p>
        </p:txBody>
      </p:sp>
      <p:sp>
        <p:nvSpPr>
          <p:cNvPr id="48129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0823EA-E54D-42E8-9BD8-EFDCB0DBA25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642910" y="1071546"/>
            <a:ext cx="8143932" cy="701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Ionization fluctuations are simulated or not depending on the  DEFAULTS used. Can be controlled </a:t>
            </a:r>
            <a:r>
              <a:rPr lang="en-US" dirty="0" smtClean="0"/>
              <a:t>by the </a:t>
            </a:r>
            <a:r>
              <a:rPr lang="en-US" dirty="0" smtClean="0">
                <a:solidFill>
                  <a:srgbClr val="C00000"/>
                </a:solidFill>
              </a:rPr>
              <a:t>IONFLUCT </a:t>
            </a:r>
            <a:r>
              <a:rPr lang="en-US" dirty="0" smtClean="0"/>
              <a:t>card:  </a:t>
            </a:r>
            <a:endParaRPr lang="en-US" dirty="0"/>
          </a:p>
        </p:txBody>
      </p:sp>
      <p:sp>
        <p:nvSpPr>
          <p:cNvPr id="1270790" name="Text Box 6"/>
          <p:cNvSpPr txBox="1">
            <a:spLocks noChangeArrowheads="1"/>
          </p:cNvSpPr>
          <p:nvPr/>
        </p:nvSpPr>
        <p:spPr bwMode="auto">
          <a:xfrm>
            <a:off x="785786" y="4357694"/>
            <a:ext cx="7572428" cy="120032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Remember always that </a:t>
            </a:r>
            <a:r>
              <a:rPr lang="el-G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</a:t>
            </a: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-ray production is controlled independently and cannot be switched off for e</a:t>
            </a:r>
            <a:r>
              <a:rPr lang="en-US" sz="2400" b="1" i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  <a:r>
              <a:rPr lang="en-US" sz="2400" b="1" i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(it would be physically meaningless)</a:t>
            </a:r>
            <a:endParaRPr lang="el-GR" sz="2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42910" y="2143116"/>
            <a:ext cx="814393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IONFLUCT 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FlagH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	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FlagEM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  Accuracy      Mat1	Mat2	 STEP</a:t>
            </a:r>
            <a:endParaRPr lang="fr-FR" sz="1400" b="1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Heavy 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800000"/>
                </a:solidFill>
              </a:rPr>
              <a:t>Ionization energy losses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Up-to-date effective charge parameterizations</a:t>
            </a:r>
          </a:p>
          <a:p>
            <a:pPr eaLnBrk="1" hangingPunct="1"/>
            <a:r>
              <a:rPr lang="en-US" dirty="0" smtClean="0"/>
              <a:t>Energy loss straggling according to:</a:t>
            </a:r>
          </a:p>
          <a:p>
            <a:pPr lvl="1" eaLnBrk="1" hangingPunct="1"/>
            <a:r>
              <a:rPr lang="en-US" dirty="0" smtClean="0"/>
              <a:t>“normal” first Born approximation</a:t>
            </a:r>
          </a:p>
          <a:p>
            <a:pPr lvl="1" eaLnBrk="1" hangingPunct="1"/>
            <a:r>
              <a:rPr lang="en-US" dirty="0" smtClean="0"/>
              <a:t>Charge exchange effects (dominant at low energies, ad-hoc model developed for  FLUKA)</a:t>
            </a:r>
          </a:p>
          <a:p>
            <a:pPr lvl="1" eaLnBrk="1" hangingPunct="1"/>
            <a:r>
              <a:rPr lang="en-US" dirty="0" smtClean="0"/>
              <a:t>Mott cross section</a:t>
            </a:r>
          </a:p>
          <a:p>
            <a:pPr lvl="1" eaLnBrk="1" hangingPunct="1"/>
            <a:r>
              <a:rPr lang="en-US" dirty="0" smtClean="0"/>
              <a:t>Nuclear form factors (high energies)</a:t>
            </a:r>
          </a:p>
          <a:p>
            <a:pPr lvl="1" eaLnBrk="1" hangingPunct="1"/>
            <a:r>
              <a:rPr lang="en-US" dirty="0" smtClean="0"/>
              <a:t>Direct e+/e- production</a:t>
            </a:r>
          </a:p>
        </p:txBody>
      </p:sp>
      <p:sp>
        <p:nvSpPr>
          <p:cNvPr id="54273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0FF424B-FEB7-4933-AE27-50D6E0BBEC76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Heavy ions dE/dx</a:t>
            </a:r>
          </a:p>
        </p:txBody>
      </p:sp>
      <p:sp>
        <p:nvSpPr>
          <p:cNvPr id="56321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4B5552F-A2CD-4766-A5F5-556F437F663A}" type="slidenum">
              <a:rPr lang="en-US" smtClean="0"/>
              <a:pPr/>
              <a:t>17</a:t>
            </a:fld>
            <a:endParaRPr lang="en-US" smtClean="0"/>
          </a:p>
        </p:txBody>
      </p:sp>
      <p:pic>
        <p:nvPicPr>
          <p:cNvPr id="56323" name="Picture 5" descr="dedxu"/>
          <p:cNvPicPr>
            <a:picLocks noChangeAspect="1" noChangeArrowheads="1"/>
          </p:cNvPicPr>
          <p:nvPr/>
        </p:nvPicPr>
        <p:blipFill>
          <a:blip r:embed="rId3" cstate="print"/>
          <a:srcRect l="4388" t="24568" r="16222" b="18843"/>
          <a:stretch>
            <a:fillRect/>
          </a:stretch>
        </p:blipFill>
        <p:spPr bwMode="auto">
          <a:xfrm>
            <a:off x="0" y="935038"/>
            <a:ext cx="45370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6" descr="dedxar"/>
          <p:cNvPicPr>
            <a:picLocks noChangeAspect="1" noChangeArrowheads="1"/>
          </p:cNvPicPr>
          <p:nvPr/>
        </p:nvPicPr>
        <p:blipFill>
          <a:blip r:embed="rId4" cstate="print"/>
          <a:srcRect l="5055" t="25452" r="14305" b="21176"/>
          <a:stretch>
            <a:fillRect/>
          </a:stretch>
        </p:blipFill>
        <p:spPr bwMode="auto">
          <a:xfrm>
            <a:off x="4535488" y="1052513"/>
            <a:ext cx="46085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5" name="Text Box 7"/>
          <p:cNvSpPr txBox="1">
            <a:spLocks noChangeArrowheads="1"/>
          </p:cNvSpPr>
          <p:nvPr/>
        </p:nvSpPr>
        <p:spPr bwMode="auto">
          <a:xfrm>
            <a:off x="158750" y="5373688"/>
            <a:ext cx="8985250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Comparison of experimental (R.Bimbot, NIMB69 (1992) 1) (red) and FLUKA (blue) stopping powers of Argon and Uranium ions in different materials and at different energies.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350250" cy="603250"/>
          </a:xfrm>
        </p:spPr>
        <p:txBody>
          <a:bodyPr/>
          <a:lstStyle/>
          <a:p>
            <a:pPr eaLnBrk="1" hangingPunct="1"/>
            <a:r>
              <a:rPr lang="en-US" sz="2800" b="1" smtClean="0"/>
              <a:t>Bragg peaks vs exp. data: </a:t>
            </a:r>
            <a:r>
              <a:rPr lang="en-US" sz="2800" b="1" baseline="30000" smtClean="0"/>
              <a:t>20</a:t>
            </a:r>
            <a:r>
              <a:rPr lang="en-US" sz="2800" b="1" smtClean="0"/>
              <a:t>Ne @ 670 MeV/n</a:t>
            </a:r>
          </a:p>
        </p:txBody>
      </p:sp>
      <p:sp>
        <p:nvSpPr>
          <p:cNvPr id="58369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B02BC9C-B01A-42B0-AF48-A3487444A8C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541965" y="1142984"/>
            <a:ext cx="3244877" cy="2308324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/>
              <a:t>Dose </a:t>
            </a:r>
            <a:r>
              <a:rPr lang="en-US" sz="1800" dirty="0" err="1"/>
              <a:t>vs</a:t>
            </a:r>
            <a:r>
              <a:rPr lang="en-US" sz="1800" dirty="0"/>
              <a:t> depth distribution for 670 </a:t>
            </a:r>
            <a:r>
              <a:rPr lang="en-US" sz="1800" dirty="0" err="1"/>
              <a:t>MeV</a:t>
            </a:r>
            <a:r>
              <a:rPr lang="en-US" sz="1800" dirty="0"/>
              <a:t>/n </a:t>
            </a:r>
            <a:r>
              <a:rPr lang="en-US" sz="1800" baseline="30000" dirty="0"/>
              <a:t>20</a:t>
            </a:r>
            <a:r>
              <a:rPr lang="en-US" sz="1800" dirty="0"/>
              <a:t>Ne ions on a </a:t>
            </a:r>
            <a:r>
              <a:rPr lang="en-US" sz="1800" dirty="0" smtClean="0"/>
              <a:t>water phantom. 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>
                <a:solidFill>
                  <a:srgbClr val="008000"/>
                </a:solidFill>
              </a:rPr>
              <a:t>green</a:t>
            </a:r>
            <a:r>
              <a:rPr lang="en-US" sz="1800" dirty="0"/>
              <a:t> line is the FLUKA </a:t>
            </a:r>
            <a:r>
              <a:rPr lang="en-US" sz="1800" dirty="0" smtClean="0"/>
              <a:t>prediction. The </a:t>
            </a:r>
            <a:r>
              <a:rPr lang="en-US" sz="1800" dirty="0"/>
              <a:t>symbols are exp data from </a:t>
            </a:r>
            <a:r>
              <a:rPr lang="en-US" sz="1800" dirty="0">
                <a:solidFill>
                  <a:srgbClr val="CC0000"/>
                </a:solidFill>
              </a:rPr>
              <a:t>LBL</a:t>
            </a:r>
            <a:r>
              <a:rPr lang="en-US" sz="1800" dirty="0"/>
              <a:t> and </a:t>
            </a:r>
            <a:r>
              <a:rPr lang="en-US" sz="1800" dirty="0" smtClean="0">
                <a:solidFill>
                  <a:schemeClr val="hlink"/>
                </a:solidFill>
              </a:rPr>
              <a:t>GSI.</a:t>
            </a:r>
            <a:endParaRPr lang="en-US" sz="1800" dirty="0">
              <a:solidFill>
                <a:schemeClr val="hlink"/>
              </a:solidFill>
            </a:endParaRPr>
          </a:p>
          <a:p>
            <a:pPr algn="just"/>
            <a:endParaRPr lang="en-US" sz="1800" dirty="0">
              <a:solidFill>
                <a:srgbClr val="33CCCC"/>
              </a:solidFill>
            </a:endParaRPr>
          </a:p>
        </p:txBody>
      </p:sp>
      <p:pic>
        <p:nvPicPr>
          <p:cNvPr id="58373" name="Picture 5" descr="ne20670"/>
          <p:cNvPicPr>
            <a:picLocks noChangeAspect="1" noChangeArrowheads="1"/>
          </p:cNvPicPr>
          <p:nvPr/>
        </p:nvPicPr>
        <p:blipFill>
          <a:blip r:embed="rId3" cstate="print"/>
          <a:srcRect l="6541" t="36647" r="12209" b="7294"/>
          <a:stretch>
            <a:fillRect/>
          </a:stretch>
        </p:blipFill>
        <p:spPr bwMode="auto">
          <a:xfrm>
            <a:off x="0" y="1000108"/>
            <a:ext cx="5543550" cy="541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Oval 6"/>
          <p:cNvSpPr>
            <a:spLocks noChangeArrowheads="1"/>
          </p:cNvSpPr>
          <p:nvPr/>
        </p:nvSpPr>
        <p:spPr bwMode="auto">
          <a:xfrm rot="2257492">
            <a:off x="3960813" y="4673583"/>
            <a:ext cx="1152525" cy="36036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 flipV="1">
            <a:off x="3816350" y="4960921"/>
            <a:ext cx="431800" cy="1444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1316038" y="4960921"/>
            <a:ext cx="2455862" cy="3365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A50021"/>
                </a:solidFill>
              </a:rPr>
              <a:t>Fragmentation products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00100" y="1285860"/>
            <a:ext cx="3746498" cy="338554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Exp. Data </a:t>
            </a:r>
            <a:r>
              <a:rPr lang="en-US" sz="1600" dirty="0" err="1"/>
              <a:t>Jpn.J.Med.Phys</a:t>
            </a:r>
            <a:r>
              <a:rPr lang="en-US" sz="1600" dirty="0"/>
              <a:t>. </a:t>
            </a:r>
            <a:r>
              <a:rPr lang="en-US" sz="1600" u="sng" dirty="0"/>
              <a:t>18</a:t>
            </a:r>
            <a:r>
              <a:rPr lang="en-US" sz="1600" dirty="0"/>
              <a:t>, 1,1998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08962" cy="609600"/>
          </a:xfrm>
        </p:spPr>
        <p:txBody>
          <a:bodyPr/>
          <a:lstStyle/>
          <a:p>
            <a:pPr eaLnBrk="1" hangingPunct="1"/>
            <a:r>
              <a:rPr lang="en-US" sz="2400" b="1" smtClean="0"/>
              <a:t>Bragg peaks vs exp. data: </a:t>
            </a:r>
            <a:r>
              <a:rPr lang="en-US" sz="2400" b="1" baseline="30000" smtClean="0"/>
              <a:t>12</a:t>
            </a:r>
            <a:r>
              <a:rPr lang="en-US" sz="2400" b="1" smtClean="0"/>
              <a:t>C @ 270 &amp; 330 MeV/n</a:t>
            </a:r>
          </a:p>
        </p:txBody>
      </p:sp>
      <p:sp>
        <p:nvSpPr>
          <p:cNvPr id="60417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8A8A720-8EF5-4AD8-82E3-547B613E8D97}" type="slidenum">
              <a:rPr lang="en-US" smtClean="0"/>
              <a:pPr/>
              <a:t>19</a:t>
            </a:fld>
            <a:endParaRPr lang="en-US" smtClean="0"/>
          </a:p>
        </p:txBody>
      </p:sp>
      <p:pic>
        <p:nvPicPr>
          <p:cNvPr id="60419" name="Picture 3" descr="c12270330"/>
          <p:cNvPicPr>
            <a:picLocks noChangeAspect="1" noChangeArrowheads="1"/>
          </p:cNvPicPr>
          <p:nvPr/>
        </p:nvPicPr>
        <p:blipFill>
          <a:blip r:embed="rId3" cstate="print"/>
          <a:srcRect l="6541" t="36647" r="10292" b="7294"/>
          <a:stretch>
            <a:fillRect/>
          </a:stretch>
        </p:blipFill>
        <p:spPr bwMode="auto">
          <a:xfrm>
            <a:off x="0" y="1000108"/>
            <a:ext cx="5543550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5429256" y="1071546"/>
            <a:ext cx="3357586" cy="3231654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/>
              <a:t>Dose </a:t>
            </a:r>
            <a:r>
              <a:rPr lang="en-US" sz="1800" dirty="0" err="1"/>
              <a:t>vs</a:t>
            </a:r>
            <a:r>
              <a:rPr lang="en-US" sz="1800" dirty="0"/>
              <a:t> depth distribution for 270  and 330 </a:t>
            </a:r>
            <a:r>
              <a:rPr lang="en-US" sz="1800" dirty="0" err="1"/>
              <a:t>MeV</a:t>
            </a:r>
            <a:r>
              <a:rPr lang="en-US" sz="1800" dirty="0"/>
              <a:t>/n </a:t>
            </a:r>
            <a:r>
              <a:rPr lang="en-US" sz="1800" baseline="30000" dirty="0"/>
              <a:t>12</a:t>
            </a:r>
            <a:r>
              <a:rPr lang="en-US" sz="1800" dirty="0"/>
              <a:t>C ions on a water phantom</a:t>
            </a:r>
            <a:r>
              <a:rPr lang="en-US" sz="1800" dirty="0" smtClean="0"/>
              <a:t>.</a:t>
            </a:r>
          </a:p>
          <a:p>
            <a:pPr algn="just"/>
            <a:endParaRPr lang="en-US" sz="1800" dirty="0"/>
          </a:p>
          <a:p>
            <a:pPr algn="just"/>
            <a:r>
              <a:rPr lang="en-US" sz="1800" dirty="0"/>
              <a:t>The full </a:t>
            </a:r>
            <a:r>
              <a:rPr lang="en-US" sz="1800" dirty="0">
                <a:solidFill>
                  <a:srgbClr val="008000"/>
                </a:solidFill>
              </a:rPr>
              <a:t>green</a:t>
            </a:r>
            <a:r>
              <a:rPr lang="en-US" sz="1800" dirty="0"/>
              <a:t> and dashed </a:t>
            </a:r>
            <a:r>
              <a:rPr lang="en-US" sz="1800" dirty="0">
                <a:solidFill>
                  <a:schemeClr val="accent2"/>
                </a:solidFill>
              </a:rPr>
              <a:t>blue </a:t>
            </a:r>
            <a:r>
              <a:rPr lang="en-US" sz="1800" dirty="0"/>
              <a:t>lines are the FLUKA </a:t>
            </a:r>
            <a:r>
              <a:rPr lang="en-US" sz="1800" dirty="0" smtClean="0"/>
              <a:t>predictions.</a:t>
            </a:r>
          </a:p>
          <a:p>
            <a:pPr algn="just"/>
            <a:endParaRPr lang="en-US" sz="1800" dirty="0"/>
          </a:p>
          <a:p>
            <a:pPr algn="just"/>
            <a:r>
              <a:rPr lang="en-US" sz="1800" dirty="0"/>
              <a:t>The </a:t>
            </a:r>
            <a:r>
              <a:rPr lang="en-US" sz="1800" dirty="0">
                <a:solidFill>
                  <a:srgbClr val="CC0000"/>
                </a:solidFill>
              </a:rPr>
              <a:t>symbols </a:t>
            </a:r>
            <a:r>
              <a:rPr lang="en-US" sz="1800" dirty="0"/>
              <a:t>are exp data from </a:t>
            </a:r>
            <a:r>
              <a:rPr lang="en-US" sz="1800" dirty="0" smtClean="0">
                <a:solidFill>
                  <a:schemeClr val="hlink"/>
                </a:solidFill>
              </a:rPr>
              <a:t>GSI.</a:t>
            </a:r>
            <a:endParaRPr lang="en-US" sz="1800" dirty="0">
              <a:solidFill>
                <a:schemeClr val="hlink"/>
              </a:solidFill>
            </a:endParaRPr>
          </a:p>
          <a:p>
            <a:pPr algn="just"/>
            <a:endParaRPr lang="en-US" sz="2400" dirty="0">
              <a:latin typeface="Tahoma" pitchFamily="34" charset="0"/>
            </a:endParaRPr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3671888" y="5105383"/>
            <a:ext cx="792162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60423" name="Oval 7"/>
          <p:cNvSpPr>
            <a:spLocks noChangeArrowheads="1"/>
          </p:cNvSpPr>
          <p:nvPr/>
        </p:nvSpPr>
        <p:spPr bwMode="auto">
          <a:xfrm>
            <a:off x="2736850" y="5105383"/>
            <a:ext cx="792163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28662" y="1285860"/>
            <a:ext cx="3746498" cy="338554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Exp. Data </a:t>
            </a:r>
            <a:r>
              <a:rPr lang="en-US" sz="1600" dirty="0" err="1"/>
              <a:t>Jpn.J.Med.Phys</a:t>
            </a:r>
            <a:r>
              <a:rPr lang="en-US" sz="1600" dirty="0"/>
              <a:t>. </a:t>
            </a:r>
            <a:r>
              <a:rPr lang="en-US" sz="1600" u="sng" dirty="0"/>
              <a:t>18</a:t>
            </a:r>
            <a:r>
              <a:rPr lang="en-US" sz="1600" dirty="0"/>
              <a:t>, 1,1998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096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cs typeface="Tahoma" pitchFamily="34" charset="0"/>
              </a:rPr>
              <a:t>Topics</a:t>
            </a:r>
          </a:p>
        </p:txBody>
      </p:sp>
      <p:sp>
        <p:nvSpPr>
          <p:cNvPr id="29698" name="Rectangle 4"/>
          <p:cNvSpPr>
            <a:spLocks noGrp="1" noChangeArrowheads="1"/>
          </p:cNvSpPr>
          <p:nvPr>
            <p:ph idx="1"/>
          </p:nvPr>
        </p:nvSpPr>
        <p:spPr>
          <a:xfrm>
            <a:off x="571472" y="928670"/>
            <a:ext cx="8143932" cy="5808683"/>
          </a:xfrm>
          <a:ln w="3175">
            <a:noFill/>
          </a:ln>
        </p:spPr>
        <p:txBody>
          <a:bodyPr numCol="2"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General settings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Interactions of leptons/photons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Photon interactions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Photoelectric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Compton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Rayleigh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Pair production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Photonuclear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Photomuon production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Electron/positron interactions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Bremsstrahlung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Scattering on electrons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Muon interactions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Bremsstrahlung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Pair production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cs typeface="Tahoma" pitchFamily="34" charset="0"/>
              </a:rPr>
              <a:t>Nuclear interactions</a:t>
            </a:r>
          </a:p>
          <a:p>
            <a:pPr>
              <a:defRPr/>
            </a:pPr>
            <a:r>
              <a:rPr lang="en-US" dirty="0" smtClean="0">
                <a:cs typeface="Tahoma" pitchFamily="34" charset="0"/>
              </a:rPr>
              <a:t>Ionization energy losses</a:t>
            </a:r>
          </a:p>
          <a:p>
            <a:pPr lvl="1">
              <a:defRPr/>
            </a:pPr>
            <a:r>
              <a:rPr lang="en-US" dirty="0" smtClean="0">
                <a:cs typeface="Tahoma" pitchFamily="34" charset="0"/>
              </a:rPr>
              <a:t>Continuous</a:t>
            </a:r>
          </a:p>
          <a:p>
            <a:pPr lvl="1">
              <a:defRPr/>
            </a:pPr>
            <a:r>
              <a:rPr lang="en-US" dirty="0" smtClean="0">
                <a:cs typeface="Tahoma" pitchFamily="34" charset="0"/>
              </a:rPr>
              <a:t>Delta-ray production</a:t>
            </a:r>
          </a:p>
          <a:p>
            <a:pPr>
              <a:defRPr/>
            </a:pPr>
            <a:r>
              <a:rPr lang="en-US" dirty="0" smtClean="0">
                <a:cs typeface="Tahoma" pitchFamily="34" charset="0"/>
              </a:rPr>
              <a:t>Transport</a:t>
            </a:r>
          </a:p>
          <a:p>
            <a:pPr lvl="1">
              <a:defRPr/>
            </a:pPr>
            <a:r>
              <a:rPr lang="en-US" dirty="0" smtClean="0">
                <a:cs typeface="Tahoma" pitchFamily="34" charset="0"/>
              </a:rPr>
              <a:t>Multiple scattering</a:t>
            </a:r>
          </a:p>
          <a:p>
            <a:pPr lvl="1">
              <a:defRPr/>
            </a:pPr>
            <a:r>
              <a:rPr lang="en-US" dirty="0" smtClean="0">
                <a:cs typeface="Tahoma" pitchFamily="34" charset="0"/>
              </a:rPr>
              <a:t>Single scattering</a:t>
            </a:r>
          </a:p>
          <a:p>
            <a:pPr algn="r">
              <a:buNone/>
              <a:defRPr/>
            </a:pPr>
            <a:r>
              <a:rPr lang="en-US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These are common to </a:t>
            </a:r>
          </a:p>
          <a:p>
            <a:pPr algn="r">
              <a:buNone/>
              <a:defRPr/>
            </a:pPr>
            <a:r>
              <a:rPr lang="en-US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all charged particles,</a:t>
            </a:r>
          </a:p>
          <a:p>
            <a:pPr algn="r">
              <a:buNone/>
              <a:defRPr/>
            </a:pPr>
            <a:r>
              <a:rPr lang="en-US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although traditionally associated with EM</a:t>
            </a:r>
          </a:p>
          <a:p>
            <a:pPr lvl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ahoma" pitchFamily="34" charset="0"/>
              </a:rPr>
              <a:t>Transport in Magnetic field</a:t>
            </a:r>
          </a:p>
          <a:p>
            <a:pPr lvl="2" eaLnBrk="1" hangingPunct="1">
              <a:lnSpc>
                <a:spcPct val="90000"/>
              </a:lnSpc>
            </a:pPr>
            <a:endParaRPr lang="en-US" dirty="0" smtClean="0">
              <a:cs typeface="Tahoma" pitchFamily="34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dirty="0" smtClean="0">
              <a:cs typeface="Tahoma" pitchFamily="34" charset="0"/>
            </a:endParaRPr>
          </a:p>
        </p:txBody>
      </p:sp>
      <p:sp>
        <p:nvSpPr>
          <p:cNvPr id="29700" name="AutoShape 6"/>
          <p:cNvSpPr>
            <a:spLocks noChangeArrowheads="1"/>
          </p:cNvSpPr>
          <p:nvPr/>
        </p:nvSpPr>
        <p:spPr bwMode="auto">
          <a:xfrm>
            <a:off x="6286512" y="214290"/>
            <a:ext cx="485775" cy="649287"/>
          </a:xfrm>
          <a:prstGeom prst="downArrow">
            <a:avLst>
              <a:gd name="adj1" fmla="val 50000"/>
              <a:gd name="adj2" fmla="val 33415"/>
            </a:avLst>
          </a:prstGeom>
          <a:solidFill>
            <a:srgbClr val="FFCC00">
              <a:alpha val="65097"/>
            </a:srgbClr>
          </a:solidFill>
          <a:ln w="3175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08962" cy="609600"/>
          </a:xfrm>
        </p:spPr>
        <p:txBody>
          <a:bodyPr/>
          <a:lstStyle/>
          <a:p>
            <a:pPr eaLnBrk="1" hangingPunct="1"/>
            <a:r>
              <a:rPr lang="en-US" sz="2400" b="1" smtClean="0"/>
              <a:t>Bragg peaks vs exp. data: </a:t>
            </a:r>
            <a:r>
              <a:rPr lang="en-US" sz="2400" b="1" baseline="30000" smtClean="0"/>
              <a:t>12</a:t>
            </a:r>
            <a:r>
              <a:rPr lang="en-US" sz="2400" b="1" smtClean="0"/>
              <a:t>C @ 270 MeV/n</a:t>
            </a:r>
          </a:p>
        </p:txBody>
      </p:sp>
      <p:sp>
        <p:nvSpPr>
          <p:cNvPr id="62465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0253BE-140F-47AD-B0B0-18BE048F82D7}" type="slidenum">
              <a:rPr lang="en-US" smtClean="0"/>
              <a:pPr/>
              <a:t>20</a:t>
            </a:fld>
            <a:endParaRPr lang="en-US" smtClean="0"/>
          </a:p>
        </p:txBody>
      </p:sp>
      <p:pic>
        <p:nvPicPr>
          <p:cNvPr id="62468" name="Picture 4" descr="c12270nr"/>
          <p:cNvPicPr>
            <a:picLocks noChangeAspect="1" noChangeArrowheads="1"/>
          </p:cNvPicPr>
          <p:nvPr/>
        </p:nvPicPr>
        <p:blipFill>
          <a:blip r:embed="rId3" cstate="print"/>
          <a:srcRect l="6541" t="36647" r="6541" b="7294"/>
          <a:stretch>
            <a:fillRect/>
          </a:stretch>
        </p:blipFill>
        <p:spPr bwMode="auto">
          <a:xfrm>
            <a:off x="0" y="1000108"/>
            <a:ext cx="6048375" cy="552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572132" y="1142984"/>
            <a:ext cx="3214710" cy="43396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/>
              <a:t>Close-up of the dose </a:t>
            </a:r>
            <a:r>
              <a:rPr lang="en-US" sz="1800" dirty="0" err="1"/>
              <a:t>vs</a:t>
            </a:r>
            <a:r>
              <a:rPr lang="en-US" sz="1800" dirty="0"/>
              <a:t> depth distribution for 270 </a:t>
            </a:r>
            <a:r>
              <a:rPr lang="en-US" sz="1800" dirty="0" err="1"/>
              <a:t>MeV</a:t>
            </a:r>
            <a:r>
              <a:rPr lang="en-US" sz="1800" dirty="0"/>
              <a:t>/n </a:t>
            </a:r>
            <a:r>
              <a:rPr lang="en-US" sz="1800" baseline="30000" dirty="0"/>
              <a:t>12</a:t>
            </a:r>
            <a:r>
              <a:rPr lang="en-US" sz="1800" dirty="0"/>
              <a:t>C ions on a water phantom</a:t>
            </a:r>
            <a:r>
              <a:rPr lang="en-US" sz="1800" dirty="0" smtClean="0"/>
              <a:t>.</a:t>
            </a:r>
          </a:p>
          <a:p>
            <a:pPr algn="just"/>
            <a:endParaRPr lang="en-US" sz="1800" dirty="0"/>
          </a:p>
          <a:p>
            <a:pPr algn="just"/>
            <a:r>
              <a:rPr lang="en-US" sz="1800" dirty="0"/>
              <a:t>The </a:t>
            </a:r>
            <a:r>
              <a:rPr lang="en-US" sz="1800" dirty="0">
                <a:solidFill>
                  <a:srgbClr val="008000"/>
                </a:solidFill>
              </a:rPr>
              <a:t>green</a:t>
            </a:r>
            <a:r>
              <a:rPr lang="en-US" sz="1800" dirty="0"/>
              <a:t> line is the FLUKA prediction with the nominal 0.15% energy </a:t>
            </a:r>
            <a:r>
              <a:rPr lang="en-US" sz="1800" dirty="0" smtClean="0"/>
              <a:t>spread.</a:t>
            </a:r>
            <a:endParaRPr lang="en-US" sz="1800" dirty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>
                <a:solidFill>
                  <a:schemeClr val="hlink"/>
                </a:solidFill>
              </a:rPr>
              <a:t>dotted light blue</a:t>
            </a:r>
            <a:r>
              <a:rPr lang="en-US" sz="1800" dirty="0"/>
              <a:t> line is the prediction for no spread, and the </a:t>
            </a:r>
            <a:r>
              <a:rPr lang="en-US" sz="1800" dirty="0">
                <a:solidFill>
                  <a:schemeClr val="accent2"/>
                </a:solidFill>
              </a:rPr>
              <a:t>dashed blue</a:t>
            </a:r>
            <a:r>
              <a:rPr lang="en-US" sz="1800" dirty="0"/>
              <a:t> one the prediction for </a:t>
            </a:r>
            <a:r>
              <a:rPr lang="en-US" sz="1800" i="1" dirty="0"/>
              <a:t>I </a:t>
            </a:r>
            <a:r>
              <a:rPr lang="en-US" sz="1800" dirty="0"/>
              <a:t>increased by 1 </a:t>
            </a:r>
            <a:r>
              <a:rPr lang="en-US" sz="1800" dirty="0" err="1" smtClean="0"/>
              <a:t>eV</a:t>
            </a:r>
            <a:r>
              <a:rPr lang="en-US" sz="1800" dirty="0" smtClean="0"/>
              <a:t>.</a:t>
            </a:r>
            <a:endParaRPr lang="en-US" sz="1800" dirty="0">
              <a:solidFill>
                <a:schemeClr val="hlink"/>
              </a:solidFill>
            </a:endParaRPr>
          </a:p>
          <a:p>
            <a:pPr algn="just"/>
            <a:endParaRPr lang="en-US" sz="2400" dirty="0">
              <a:latin typeface="Tahom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00100" y="1285860"/>
            <a:ext cx="3746498" cy="338554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Exp. Data </a:t>
            </a:r>
            <a:r>
              <a:rPr lang="en-US" sz="1600" dirty="0" err="1"/>
              <a:t>Jpn.J.Med.Phys</a:t>
            </a:r>
            <a:r>
              <a:rPr lang="en-US" sz="1600" dirty="0"/>
              <a:t>. </a:t>
            </a:r>
            <a:r>
              <a:rPr lang="en-US" sz="1600" u="sng" dirty="0"/>
              <a:t>18</a:t>
            </a:r>
            <a:r>
              <a:rPr lang="en-US" sz="1600" dirty="0"/>
              <a:t>, 1,1998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1484313"/>
            <a:ext cx="7772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Charged particle transport</a:t>
            </a:r>
          </a:p>
        </p:txBody>
      </p:sp>
      <p:sp>
        <p:nvSpPr>
          <p:cNvPr id="64514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981200" y="4365625"/>
            <a:ext cx="7162800" cy="2024063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64515" name="Picture 8" descr="logo3000x2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F9B899-3AB2-454B-85A1-E899F07D890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Setting particle transport threshold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50938" y="2500313"/>
            <a:ext cx="7993062" cy="3665537"/>
          </a:xfrm>
        </p:spPr>
        <p:txBody>
          <a:bodyPr/>
          <a:lstStyle/>
          <a:p>
            <a:pPr eaLnBrk="1" hangingPunct="1"/>
            <a:r>
              <a:rPr lang="en-US" dirty="0" err="1" smtClean="0"/>
              <a:t>Hadron</a:t>
            </a:r>
            <a:r>
              <a:rPr lang="en-US" dirty="0" smtClean="0"/>
              <a:t> and </a:t>
            </a:r>
            <a:r>
              <a:rPr lang="en-US" dirty="0" err="1" smtClean="0"/>
              <a:t>muon</a:t>
            </a:r>
            <a:r>
              <a:rPr lang="en-US" dirty="0" smtClean="0"/>
              <a:t> transport thresholds are set with this card (see the manual for details);</a:t>
            </a:r>
          </a:p>
          <a:p>
            <a:pPr eaLnBrk="1" hangingPunct="1"/>
            <a:r>
              <a:rPr lang="en-US" dirty="0" smtClean="0"/>
              <a:t>The neutron threshold has a special meaning (as shown in the low energy neutron lecture), leave at the default value (1 x 10</a:t>
            </a:r>
            <a:r>
              <a:rPr lang="en-US" baseline="30000" dirty="0" smtClean="0"/>
              <a:t>-5</a:t>
            </a:r>
            <a:r>
              <a:rPr lang="en-US" dirty="0" smtClean="0"/>
              <a:t> </a:t>
            </a:r>
            <a:r>
              <a:rPr lang="en-US" dirty="0" err="1" smtClean="0"/>
              <a:t>eV</a:t>
            </a:r>
            <a:r>
              <a:rPr lang="en-US" dirty="0" smtClean="0"/>
              <a:t>);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i="1" dirty="0" smtClean="0">
                <a:solidFill>
                  <a:srgbClr val="CC0000"/>
                </a:solidFill>
              </a:rPr>
              <a:t>Warning: the behavior of PART-THR for neutrons has changed with the 2008 release!!</a:t>
            </a:r>
          </a:p>
          <a:p>
            <a:pPr eaLnBrk="1" hangingPunct="1"/>
            <a:r>
              <a:rPr lang="en-US" dirty="0" smtClean="0"/>
              <a:t>The threshold for </a:t>
            </a:r>
            <a:r>
              <a:rPr lang="en-US" dirty="0" err="1" smtClean="0"/>
              <a:t>nbar’s</a:t>
            </a:r>
            <a:r>
              <a:rPr lang="en-US" dirty="0" smtClean="0"/>
              <a:t> and neutral </a:t>
            </a:r>
            <a:r>
              <a:rPr lang="en-US" dirty="0" err="1" smtClean="0"/>
              <a:t>kaons</a:t>
            </a:r>
            <a:r>
              <a:rPr lang="en-US" dirty="0" smtClean="0"/>
              <a:t> should always be zero.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10" y="1500174"/>
            <a:ext cx="814393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PART-THR      Thresh     Part1	     Part2      Step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2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652320" y="6400800"/>
            <a:ext cx="1600200" cy="304800"/>
          </a:xfrm>
          <a:noFill/>
        </p:spPr>
        <p:txBody>
          <a:bodyPr/>
          <a:lstStyle/>
          <a:p>
            <a:fld id="{AFDF3BAD-60B4-4AE0-9441-E5EC562C79D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812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Charged particle transport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8120" y="1143000"/>
            <a:ext cx="7924800" cy="518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Besides energy losses, charged particles undergo scattering by atomic nuclei.  The </a:t>
            </a:r>
            <a:r>
              <a:rPr lang="en-US" dirty="0" err="1" smtClean="0">
                <a:solidFill>
                  <a:srgbClr val="CC0000"/>
                </a:solidFill>
              </a:rPr>
              <a:t>Molière</a:t>
            </a:r>
            <a:r>
              <a:rPr lang="en-US" dirty="0" smtClean="0"/>
              <a:t> multiple scattering </a:t>
            </a:r>
            <a:r>
              <a:rPr lang="en-US" dirty="0" smtClean="0">
                <a:solidFill>
                  <a:srgbClr val="CC0000"/>
                </a:solidFill>
              </a:rPr>
              <a:t>(MCS)</a:t>
            </a:r>
            <a:r>
              <a:rPr lang="en-US" dirty="0" smtClean="0"/>
              <a:t> theory is commonly used to describe the cumulative effect of all scatterings along a charged  particle step.  However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9900"/>
                </a:solidFill>
              </a:rPr>
              <a:t>Final </a:t>
            </a:r>
            <a:r>
              <a:rPr lang="en-US" dirty="0" smtClean="0"/>
              <a:t>deflection </a:t>
            </a:r>
            <a:r>
              <a:rPr lang="en-US" dirty="0" err="1" smtClean="0"/>
              <a:t>wrt</a:t>
            </a:r>
            <a:r>
              <a:rPr lang="en-US" dirty="0" smtClean="0"/>
              <a:t> initial direction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9900"/>
                </a:solidFill>
              </a:rPr>
              <a:t>Lateral</a:t>
            </a:r>
            <a:r>
              <a:rPr lang="en-US" dirty="0" smtClean="0"/>
              <a:t> displacement during the step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9900"/>
                </a:solidFill>
              </a:rPr>
              <a:t>Shortening </a:t>
            </a:r>
            <a:r>
              <a:rPr lang="en-US" dirty="0" smtClean="0"/>
              <a:t>of the straight step with respect to the total trajectory due to “</a:t>
            </a:r>
            <a:r>
              <a:rPr lang="en-US" dirty="0" err="1" smtClean="0"/>
              <a:t>wiggliness</a:t>
            </a:r>
            <a:r>
              <a:rPr lang="en-US" dirty="0" smtClean="0"/>
              <a:t>” of the path  (often referred to as </a:t>
            </a:r>
            <a:r>
              <a:rPr lang="en-US" dirty="0" smtClean="0">
                <a:solidFill>
                  <a:srgbClr val="009900"/>
                </a:solidFill>
              </a:rPr>
              <a:t>PLC,</a:t>
            </a:r>
            <a:r>
              <a:rPr lang="en-US" dirty="0" smtClean="0"/>
              <a:t> path length correction)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009900"/>
                </a:solidFill>
              </a:rPr>
              <a:t>Truncation</a:t>
            </a:r>
            <a:r>
              <a:rPr lang="en-US" dirty="0" smtClean="0"/>
              <a:t> of the step on boundaries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Interplay with </a:t>
            </a:r>
            <a:r>
              <a:rPr lang="en-US" dirty="0" smtClean="0">
                <a:solidFill>
                  <a:srgbClr val="009900"/>
                </a:solidFill>
              </a:rPr>
              <a:t>magnetic field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MUST </a:t>
            </a:r>
            <a:r>
              <a:rPr lang="en-US" dirty="0" smtClean="0"/>
              <a:t>all be accounted for accurately, to avoid </a:t>
            </a:r>
            <a:r>
              <a:rPr lang="en-US" dirty="0" smtClean="0">
                <a:solidFill>
                  <a:srgbClr val="CC0000"/>
                </a:solidFill>
              </a:rPr>
              <a:t>artifacts</a:t>
            </a:r>
            <a:r>
              <a:rPr lang="en-US" dirty="0" smtClean="0"/>
              <a:t> like unphysical distributions on boundary and </a:t>
            </a:r>
            <a:r>
              <a:rPr lang="en-US" dirty="0" smtClean="0">
                <a:solidFill>
                  <a:srgbClr val="CC0000"/>
                </a:solidFill>
              </a:rPr>
              <a:t>step length dependence of the results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710D1B-3A0E-45A3-9BD0-38248828BB3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004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The FLUKA  MCS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8988" y="981075"/>
            <a:ext cx="8355012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Accurate </a:t>
            </a:r>
            <a:r>
              <a:rPr lang="en-US" sz="2000" dirty="0" smtClean="0">
                <a:solidFill>
                  <a:srgbClr val="CC0000"/>
                </a:solidFill>
              </a:rPr>
              <a:t>PLC</a:t>
            </a:r>
            <a:r>
              <a:rPr lang="en-US" sz="2000" dirty="0" smtClean="0"/>
              <a:t> (not the average value but sampled from a distribution), giving a </a:t>
            </a:r>
            <a:r>
              <a:rPr lang="en-US" sz="2000" dirty="0" smtClean="0">
                <a:solidFill>
                  <a:srgbClr val="009900"/>
                </a:solidFill>
              </a:rPr>
              <a:t>complete independence from step size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Correct </a:t>
            </a:r>
            <a:r>
              <a:rPr lang="en-US" sz="2000" dirty="0" smtClean="0">
                <a:solidFill>
                  <a:srgbClr val="CC0000"/>
                </a:solidFill>
              </a:rPr>
              <a:t>lateral displacement</a:t>
            </a:r>
            <a:r>
              <a:rPr lang="en-US" sz="2000" dirty="0" smtClean="0"/>
              <a:t> even near a boundary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CC0000"/>
                </a:solidFill>
              </a:rPr>
              <a:t>Correlations</a:t>
            </a:r>
            <a:r>
              <a:rPr lang="en-US" sz="2000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                           PLC             </a:t>
            </a:r>
            <a:r>
              <a:rPr lang="en-US" sz="2000" dirty="0" smtClean="0">
                <a:sym typeface="Symbol" pitchFamily="18" charset="2"/>
              </a:rPr>
              <a:t></a:t>
            </a:r>
            <a:r>
              <a:rPr lang="en-US" sz="2000" dirty="0" smtClean="0"/>
              <a:t> lateral deflection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             lateral displacement </a:t>
            </a:r>
            <a:r>
              <a:rPr lang="en-US" sz="2000" dirty="0" smtClean="0">
                <a:sym typeface="Symbol" pitchFamily="18" charset="2"/>
              </a:rPr>
              <a:t></a:t>
            </a:r>
            <a:r>
              <a:rPr lang="en-US" sz="2000" dirty="0" smtClean="0"/>
              <a:t> longitudinal displacement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                scattering angle     </a:t>
            </a:r>
            <a:r>
              <a:rPr lang="en-US" sz="2000" dirty="0" smtClean="0">
                <a:sym typeface="Symbol" pitchFamily="18" charset="2"/>
              </a:rPr>
              <a:t></a:t>
            </a:r>
            <a:r>
              <a:rPr lang="en-US" sz="2000" dirty="0" smtClean="0"/>
              <a:t> longitudinal displacement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Variation with energy of the Moliere </a:t>
            </a:r>
            <a:r>
              <a:rPr lang="en-US" sz="2000" dirty="0" smtClean="0">
                <a:solidFill>
                  <a:srgbClr val="CC0000"/>
                </a:solidFill>
              </a:rPr>
              <a:t>screening correction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Optionally</a:t>
            </a:r>
            <a:r>
              <a:rPr lang="en-US" sz="2000" dirty="0" smtClean="0">
                <a:solidFill>
                  <a:srgbClr val="CC0000"/>
                </a:solidFill>
              </a:rPr>
              <a:t>, spin-relativistic corrections</a:t>
            </a:r>
            <a:r>
              <a:rPr lang="en-US" sz="2000" dirty="0" smtClean="0"/>
              <a:t> (1st or 2nd Born approximation) and effect of nucleus finite size (</a:t>
            </a:r>
            <a:r>
              <a:rPr lang="en-US" sz="2000" dirty="0" smtClean="0">
                <a:solidFill>
                  <a:srgbClr val="CC0000"/>
                </a:solidFill>
              </a:rPr>
              <a:t>form factors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CC0000"/>
                </a:solidFill>
              </a:rPr>
              <a:t>Special</a:t>
            </a:r>
            <a:r>
              <a:rPr lang="en-US" sz="2000" dirty="0" smtClean="0"/>
              <a:t> geometry tracking </a:t>
            </a:r>
            <a:r>
              <a:rPr lang="en-US" sz="2000" dirty="0" smtClean="0">
                <a:solidFill>
                  <a:srgbClr val="CC0000"/>
                </a:solidFill>
              </a:rPr>
              <a:t>near boundaries</a:t>
            </a:r>
            <a:r>
              <a:rPr lang="en-US" sz="2000" dirty="0" smtClean="0"/>
              <a:t>, with automatic control of the step size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On user request, </a:t>
            </a:r>
            <a:r>
              <a:rPr lang="en-US" sz="2000" dirty="0" smtClean="0">
                <a:solidFill>
                  <a:srgbClr val="CC0000"/>
                </a:solidFill>
              </a:rPr>
              <a:t>single scattering</a:t>
            </a:r>
            <a:r>
              <a:rPr lang="en-US" sz="2000" dirty="0" smtClean="0"/>
              <a:t> automatically replaces multiple scattering for steps close to a boundary or too short to satisfy Moliere theory. A full Single Scattering option is also available.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Moliere theory used strictly within its  </a:t>
            </a:r>
            <a:r>
              <a:rPr lang="en-US" sz="2000" dirty="0" smtClean="0">
                <a:solidFill>
                  <a:srgbClr val="CC0000"/>
                </a:solidFill>
              </a:rPr>
              <a:t>limits of validity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combined effect of MCS and </a:t>
            </a:r>
            <a:r>
              <a:rPr lang="en-US" sz="2000" dirty="0" smtClean="0">
                <a:solidFill>
                  <a:srgbClr val="CC0000"/>
                </a:solidFill>
              </a:rPr>
              <a:t>magnetic fields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The FLUKA MCS - II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143000"/>
            <a:ext cx="79248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As a result, FLUKA can correctly simulate </a:t>
            </a:r>
            <a:r>
              <a:rPr lang="en-US" dirty="0" smtClean="0">
                <a:solidFill>
                  <a:srgbClr val="CC0000"/>
                </a:solidFill>
              </a:rPr>
              <a:t>electron backscattering </a:t>
            </a:r>
            <a:r>
              <a:rPr lang="en-US" dirty="0" smtClean="0"/>
              <a:t>even at very low energies and in most cases without switching off the condensed history transport (a real challenge for an algorithm based on Moliere theory!);</a:t>
            </a:r>
          </a:p>
          <a:p>
            <a:pPr eaLnBrk="1" hangingPunct="1"/>
            <a:r>
              <a:rPr lang="en-US" dirty="0" smtClean="0"/>
              <a:t>The sophisticated treatment of boundaries allows also to deal successfully with gases, very thin regions and interfaces;</a:t>
            </a:r>
          </a:p>
          <a:p>
            <a:pPr eaLnBrk="1" hangingPunct="1"/>
            <a:r>
              <a:rPr lang="en-US" dirty="0" smtClean="0"/>
              <a:t>The same algorithm is used for charged hadrons and </a:t>
            </a:r>
            <a:r>
              <a:rPr lang="en-US" dirty="0" err="1" smtClean="0"/>
              <a:t>muons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812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Single Scattering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8120" y="1143000"/>
            <a:ext cx="7924800" cy="5181600"/>
          </a:xfrm>
        </p:spPr>
        <p:txBody>
          <a:bodyPr/>
          <a:lstStyle/>
          <a:p>
            <a:pPr eaLnBrk="1" hangingPunct="1"/>
            <a:r>
              <a:rPr lang="en-US" smtClean="0"/>
              <a:t>In very thin layers, wires, or gases, Molière theory does not apply.</a:t>
            </a:r>
          </a:p>
          <a:p>
            <a:pPr eaLnBrk="1" hangingPunct="1"/>
            <a:r>
              <a:rPr lang="en-US" smtClean="0"/>
              <a:t>In FLUKA, it is possible to replace the standard multiple scattering algorithm by </a:t>
            </a:r>
            <a:r>
              <a:rPr lang="en-US" smtClean="0">
                <a:solidFill>
                  <a:srgbClr val="CC0000"/>
                </a:solidFill>
              </a:rPr>
              <a:t>single scattering</a:t>
            </a:r>
            <a:r>
              <a:rPr lang="en-US" smtClean="0"/>
              <a:t> in defined materials (option MULSOPT).</a:t>
            </a:r>
          </a:p>
          <a:p>
            <a:pPr eaLnBrk="1" hangingPunct="1"/>
            <a:r>
              <a:rPr lang="en-US" smtClean="0"/>
              <a:t>Cross section as given by Molière (for consistency)</a:t>
            </a:r>
          </a:p>
          <a:p>
            <a:pPr eaLnBrk="1" hangingPunct="1"/>
            <a:r>
              <a:rPr lang="en-US" smtClean="0"/>
              <a:t>Integrated analytically without approximations</a:t>
            </a:r>
          </a:p>
          <a:p>
            <a:pPr eaLnBrk="1" hangingPunct="1"/>
            <a:r>
              <a:rPr lang="en-US" smtClean="0"/>
              <a:t>Nuclear and spin-relativistic corrections are applied in a straightforward way by a rejection technique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14AA2F-5263-48C0-8EC3-206423BD44D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76802" name="Rectangle 56"/>
          <p:cNvSpPr>
            <a:spLocks noGrp="1" noChangeArrowheads="1"/>
          </p:cNvSpPr>
          <p:nvPr>
            <p:ph type="title" idx="4294967295"/>
          </p:nvPr>
        </p:nvSpPr>
        <p:spPr>
          <a:xfrm>
            <a:off x="76004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Electron Backscattering</a:t>
            </a:r>
          </a:p>
        </p:txBody>
      </p:sp>
      <p:graphicFrame>
        <p:nvGraphicFramePr>
          <p:cNvPr id="1291368" name="Group 104"/>
          <p:cNvGraphicFramePr>
            <a:graphicFrameLocks noGrp="1"/>
          </p:cNvGraphicFramePr>
          <p:nvPr>
            <p:ph idx="4294967295"/>
          </p:nvPr>
        </p:nvGraphicFramePr>
        <p:xfrm>
          <a:off x="607691" y="1143000"/>
          <a:ext cx="8355013" cy="3203766"/>
        </p:xfrm>
        <a:graphic>
          <a:graphicData uri="http://schemas.openxmlformats.org/drawingml/2006/table">
            <a:tbl>
              <a:tblPr/>
              <a:tblGrid>
                <a:gridCol w="1393825"/>
                <a:gridCol w="1390650"/>
                <a:gridCol w="1393825"/>
                <a:gridCol w="1392238"/>
                <a:gridCol w="1390650"/>
                <a:gridCol w="1393825"/>
              </a:tblGrid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Energy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(keV)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Material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Experim.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(Drescher et al 1970)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FLUKA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Single scattering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FLUKA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Multiple scattering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CPU time single/mult ratio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0.044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2.73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0.313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0.328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0.292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0.478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102.2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0.291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0.288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0.513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0.502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0.469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1.59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851" name="Text Box 105"/>
          <p:cNvSpPr txBox="1">
            <a:spLocks noChangeArrowheads="1"/>
          </p:cNvSpPr>
          <p:nvPr/>
        </p:nvSpPr>
        <p:spPr bwMode="auto">
          <a:xfrm>
            <a:off x="323528" y="4652963"/>
            <a:ext cx="8639175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Fraction of normally incident electrons backscattered out of a surface.</a:t>
            </a:r>
          </a:p>
          <a:p>
            <a:r>
              <a:rPr lang="en-US"/>
              <a:t>All statistical errors are less than 1%.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0C4A89-4193-4B8E-9BAE-B0717FD0A328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004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User control of MCS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43063"/>
            <a:ext cx="8143875" cy="43576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dirty="0" smtClean="0"/>
              <a:t>Allows to optimize the treatment of multiple Coulomb scattering;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dirty="0" smtClean="0"/>
              <a:t>Not needed in shielding problems, but important for backscattering and precision dosimetry;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dirty="0" smtClean="0"/>
              <a:t>Can be tuned by material;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dirty="0" smtClean="0"/>
              <a:t>Special feature: possibility to </a:t>
            </a:r>
            <a:r>
              <a:rPr lang="en-US" dirty="0" smtClean="0">
                <a:solidFill>
                  <a:srgbClr val="CC0000"/>
                </a:solidFill>
              </a:rPr>
              <a:t>suppress</a:t>
            </a:r>
            <a:r>
              <a:rPr lang="en-US" dirty="0" smtClean="0"/>
              <a:t> multiple scattering (applications: </a:t>
            </a:r>
            <a:r>
              <a:rPr lang="en-US" dirty="0" smtClean="0">
                <a:solidFill>
                  <a:srgbClr val="FF3300"/>
                </a:solidFill>
              </a:rPr>
              <a:t>gas Bremsstrahlung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9900"/>
                </a:solidFill>
              </a:rPr>
              <a:t>proton beam interactions with residual gas</a:t>
            </a:r>
            <a:r>
              <a:rPr lang="en-US" dirty="0" smtClean="0"/>
              <a:t>);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dirty="0" smtClean="0"/>
              <a:t>Also very important: used to request transport with </a:t>
            </a:r>
            <a:r>
              <a:rPr lang="en-US" dirty="0" smtClean="0">
                <a:solidFill>
                  <a:srgbClr val="CC0000"/>
                </a:solidFill>
              </a:rPr>
              <a:t>single scattering </a:t>
            </a:r>
            <a:r>
              <a:rPr lang="en-US" dirty="0" smtClean="0"/>
              <a:t>(CPU demanding, but affordable and very accurate at low electron energies, </a:t>
            </a:r>
            <a:r>
              <a:rPr lang="en-US" b="1" i="1" dirty="0" smtClean="0"/>
              <a:t>can be tuned x material!)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10" y="1000108"/>
            <a:ext cx="814393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MULSOPT        Flag1     Flag2     Flag3      Mat1      Mat2      Step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SDUM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E6107F1-7B5E-4A6A-9DAF-5889FD3687A0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08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16024" y="227112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Control of step size</a:t>
            </a:r>
          </a:p>
        </p:txBody>
      </p:sp>
      <p:pic>
        <p:nvPicPr>
          <p:cNvPr id="8089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1389856"/>
            <a:ext cx="4694238" cy="4343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  <p:sp>
        <p:nvSpPr>
          <p:cNvPr id="80900" name="Text Box 6"/>
          <p:cNvSpPr txBox="1">
            <a:spLocks noChangeArrowheads="1"/>
          </p:cNvSpPr>
          <p:nvPr/>
        </p:nvSpPr>
        <p:spPr bwMode="auto">
          <a:xfrm>
            <a:off x="4932363" y="2758281"/>
            <a:ext cx="4140200" cy="2254250"/>
          </a:xfrm>
          <a:prstGeom prst="rect">
            <a:avLst/>
          </a:prstGeom>
          <a:noFill/>
          <a:ln w="28575" algn="ctr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Comparison of calculated and experimental depth-dose profiles, for 0.5 </a:t>
            </a:r>
            <a:r>
              <a:rPr lang="en-US" dirty="0" err="1"/>
              <a:t>MeV</a:t>
            </a:r>
            <a:r>
              <a:rPr lang="en-US" dirty="0"/>
              <a:t> e</a:t>
            </a:r>
            <a:r>
              <a:rPr lang="en-US" baseline="30000" dirty="0"/>
              <a:t>-</a:t>
            </a:r>
            <a:r>
              <a:rPr lang="en-US" dirty="0"/>
              <a:t>  on Al,</a:t>
            </a:r>
          </a:p>
          <a:p>
            <a:r>
              <a:rPr lang="en-US" dirty="0"/>
              <a:t>with three different step </a:t>
            </a:r>
            <a:r>
              <a:rPr lang="en-US" dirty="0" smtClean="0"/>
              <a:t>sizes. </a:t>
            </a:r>
            <a:r>
              <a:rPr lang="en-US" dirty="0"/>
              <a:t>(2%, 8%, 20%)</a:t>
            </a:r>
          </a:p>
          <a:p>
            <a:r>
              <a:rPr lang="en-US" dirty="0"/>
              <a:t>Symbols: experimental </a:t>
            </a:r>
            <a:r>
              <a:rPr lang="en-US" dirty="0" smtClean="0"/>
              <a:t>data. </a:t>
            </a:r>
            <a:endParaRPr lang="en-US" dirty="0"/>
          </a:p>
          <a:p>
            <a:r>
              <a:rPr lang="en-US" dirty="0"/>
              <a:t>r</a:t>
            </a:r>
            <a:r>
              <a:rPr lang="en-US" baseline="-25000" dirty="0"/>
              <a:t>0</a:t>
            </a:r>
            <a:r>
              <a:rPr lang="en-US" dirty="0"/>
              <a:t> is the </a:t>
            </a:r>
            <a:r>
              <a:rPr lang="en-US" dirty="0" err="1"/>
              <a:t>csda</a:t>
            </a:r>
            <a:r>
              <a:rPr lang="en-US" dirty="0"/>
              <a:t> range</a:t>
            </a:r>
          </a:p>
        </p:txBody>
      </p:sp>
      <p:sp>
        <p:nvSpPr>
          <p:cNvPr id="80901" name="Text Box 7"/>
          <p:cNvSpPr txBox="1">
            <a:spLocks noChangeArrowheads="1"/>
          </p:cNvSpPr>
          <p:nvPr/>
        </p:nvSpPr>
        <p:spPr bwMode="auto">
          <a:xfrm>
            <a:off x="4911725" y="670718"/>
            <a:ext cx="3908425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Step size is fixed by the corresponding </a:t>
            </a:r>
            <a:r>
              <a:rPr lang="en-US">
                <a:solidFill>
                  <a:srgbClr val="CC0000"/>
                </a:solidFill>
              </a:rPr>
              <a:t>percentage energy loss</a:t>
            </a:r>
            <a:r>
              <a:rPr lang="en-US">
                <a:solidFill>
                  <a:srgbClr val="000000"/>
                </a:solidFill>
              </a:rPr>
              <a:t> of the particle</a:t>
            </a:r>
          </a:p>
        </p:txBody>
      </p:sp>
      <p:sp>
        <p:nvSpPr>
          <p:cNvPr id="80902" name="Text Box 8"/>
          <p:cNvSpPr txBox="1">
            <a:spLocks noChangeArrowheads="1"/>
          </p:cNvSpPr>
          <p:nvPr/>
        </p:nvSpPr>
        <p:spPr bwMode="auto">
          <a:xfrm>
            <a:off x="4984750" y="1678781"/>
            <a:ext cx="4159250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Thanks to FLUKA mcs and boundary treatment, results are stable vs. (reasonable) step size</a:t>
            </a:r>
          </a:p>
        </p:txBody>
      </p:sp>
      <p:sp>
        <p:nvSpPr>
          <p:cNvPr id="80903" name="Line 9"/>
          <p:cNvSpPr>
            <a:spLocks noChangeShapeType="1"/>
          </p:cNvSpPr>
          <p:nvPr/>
        </p:nvSpPr>
        <p:spPr bwMode="auto">
          <a:xfrm flipH="1">
            <a:off x="4500563" y="4053681"/>
            <a:ext cx="431800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energy losses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000108"/>
            <a:ext cx="8143932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Charged hadrons</a:t>
            </a:r>
          </a:p>
          <a:p>
            <a:pPr eaLnBrk="1" hangingPunct="1">
              <a:defRPr/>
            </a:pPr>
            <a:r>
              <a:rPr lang="en-US" dirty="0" smtClean="0"/>
              <a:t>Muons</a:t>
            </a:r>
          </a:p>
          <a:p>
            <a:pPr eaLnBrk="1" hangingPunct="1">
              <a:defRPr/>
            </a:pPr>
            <a:r>
              <a:rPr lang="en-US" dirty="0" smtClean="0"/>
              <a:t>Electrons/positrons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Heavy Ions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i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b="1" i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b="1" i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 share the same approach!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buNone/>
              <a:defRPr/>
            </a:pPr>
            <a:r>
              <a:rPr lang="en-US" dirty="0" smtClean="0"/>
              <a:t>… but some extra features  are needed for </a:t>
            </a:r>
            <a:r>
              <a:rPr lang="en-US" dirty="0" smtClean="0">
                <a:solidFill>
                  <a:srgbClr val="CC0000"/>
                </a:solidFill>
              </a:rPr>
              <a:t>Heavy Ions</a:t>
            </a:r>
          </a:p>
        </p:txBody>
      </p:sp>
      <p:sp>
        <p:nvSpPr>
          <p:cNvPr id="31745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7EA16AD-1864-48E6-96DE-28BBE99E2DF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CD3C02A-CB70-46B0-B3EA-B724A0CDE26D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8294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Control of step size II</a:t>
            </a:r>
          </a:p>
        </p:txBody>
      </p:sp>
      <p:sp>
        <p:nvSpPr>
          <p:cNvPr id="82947" name="Text Box 8"/>
          <p:cNvSpPr txBox="1">
            <a:spLocks noChangeArrowheads="1"/>
          </p:cNvSpPr>
          <p:nvPr/>
        </p:nvSpPr>
        <p:spPr bwMode="auto">
          <a:xfrm>
            <a:off x="642910" y="1000108"/>
            <a:ext cx="8215370" cy="532453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Step sizes are optimized by the DEFAULT settings. If the user REALLY needs to change </a:t>
            </a:r>
            <a:r>
              <a:rPr lang="en-US" dirty="0" smtClean="0"/>
              <a:t>them with: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C00000"/>
                </a:solidFill>
              </a:rPr>
              <a:t>DEstep</a:t>
            </a:r>
            <a:r>
              <a:rPr lang="en-US" dirty="0" smtClean="0"/>
              <a:t> should always be below 30% </a:t>
            </a:r>
          </a:p>
          <a:p>
            <a:pPr marL="344488" lvl="1" indent="-179388">
              <a:buFontTx/>
              <a:buChar char="•"/>
            </a:pPr>
            <a:r>
              <a:rPr lang="en-US" dirty="0" smtClean="0"/>
              <a:t>In most routine problems, a 20% fraction energy loss gives satisfactory results. For dosimetry, 5-10% should be preferred.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CC0000"/>
                </a:solidFill>
              </a:rPr>
              <a:t>WARNING</a:t>
            </a:r>
            <a:r>
              <a:rPr lang="en-US" dirty="0" smtClean="0"/>
              <a:t> : if a magnetic field is present, it is important to set also a maximum absolute step length and possibly a precision goal for boundary crossing by means of command STEPSIZE (see later)</a:t>
            </a:r>
          </a:p>
        </p:txBody>
      </p:sp>
      <p:sp>
        <p:nvSpPr>
          <p:cNvPr id="82952" name="Text Box 7"/>
          <p:cNvSpPr txBox="1">
            <a:spLocks noChangeArrowheads="1"/>
          </p:cNvSpPr>
          <p:nvPr/>
        </p:nvSpPr>
        <p:spPr bwMode="auto">
          <a:xfrm>
            <a:off x="785786" y="1785926"/>
            <a:ext cx="1061509" cy="4001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For EM</a:t>
            </a:r>
            <a:endParaRPr lang="en-US" dirty="0"/>
          </a:p>
        </p:txBody>
      </p:sp>
      <p:sp>
        <p:nvSpPr>
          <p:cNvPr id="82953" name="Text Box 10"/>
          <p:cNvSpPr txBox="1">
            <a:spLocks noChangeArrowheads="1"/>
          </p:cNvSpPr>
          <p:nvPr/>
        </p:nvSpPr>
        <p:spPr bwMode="auto">
          <a:xfrm>
            <a:off x="785786" y="2957452"/>
            <a:ext cx="1418978" cy="4001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For Had/</a:t>
            </a:r>
            <a:r>
              <a:rPr lang="el-GR" dirty="0" smtClean="0"/>
              <a:t>μ</a:t>
            </a:r>
            <a:endParaRPr lang="el-GR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2910" y="2191400"/>
            <a:ext cx="814393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nb-NO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EMFFIX          Mat1	 DEstep1      Mat2   DEstep2      Mat3   DEstep3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42910" y="3334408"/>
            <a:ext cx="814393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FLUKAFIX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DEstep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                        Mat1      Mat2      Step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73A8738-FE9B-4708-BACD-06C4227E2EE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Magnetic field tracking in FLUKA</a:t>
            </a:r>
          </a:p>
        </p:txBody>
      </p:sp>
      <p:sp>
        <p:nvSpPr>
          <p:cNvPr id="130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8988" y="1125538"/>
            <a:ext cx="8355012" cy="51657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FLUKA allows for tracking in </a:t>
            </a:r>
            <a:r>
              <a:rPr lang="en-US" sz="2000" dirty="0" smtClean="0">
                <a:solidFill>
                  <a:srgbClr val="CC0000"/>
                </a:solidFill>
              </a:rPr>
              <a:t>arbitrarily complex magnetic fields</a:t>
            </a:r>
            <a:r>
              <a:rPr lang="en-US" sz="2000" dirty="0" smtClean="0"/>
              <a:t>. Magnetic field tracking is performed by</a:t>
            </a:r>
            <a:r>
              <a:rPr lang="en-US" sz="2000" dirty="0" smtClean="0">
                <a:solidFill>
                  <a:srgbClr val="CC0000"/>
                </a:solidFill>
              </a:rPr>
              <a:t> iterations </a:t>
            </a:r>
            <a:r>
              <a:rPr lang="en-US" sz="2000" dirty="0" smtClean="0"/>
              <a:t>until a given accuracy when crossing a boundary is achieved.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Meaningful user input is required when setting up the parameters defining the tracking accuracy</a:t>
            </a:r>
            <a:r>
              <a:rPr lang="en-US" sz="2000" dirty="0" smtClean="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Furthermore, when tracking in magnetic fields FLUKA accounts for:</a:t>
            </a:r>
          </a:p>
          <a:p>
            <a:pPr marL="514350" lvl="1" indent="-342900" eaLnBrk="1" hangingPunct="1">
              <a:lnSpc>
                <a:spcPct val="90000"/>
              </a:lnSpc>
              <a:buClr>
                <a:srgbClr val="CC0000"/>
              </a:buClr>
              <a:buSzPct val="80000"/>
              <a:defRPr/>
            </a:pPr>
            <a:r>
              <a:rPr lang="en-US" sz="1800" dirty="0" smtClean="0"/>
              <a:t>The </a:t>
            </a:r>
            <a:r>
              <a:rPr lang="en-US" sz="1800" dirty="0" smtClean="0">
                <a:solidFill>
                  <a:srgbClr val="009900"/>
                </a:solidFill>
              </a:rPr>
              <a:t>precession of the </a:t>
            </a:r>
            <a:r>
              <a:rPr lang="en-US" sz="1800" dirty="0" err="1" smtClean="0">
                <a:solidFill>
                  <a:srgbClr val="009900"/>
                </a:solidFill>
              </a:rPr>
              <a:t>mcs</a:t>
            </a:r>
            <a:r>
              <a:rPr lang="en-US" sz="1800" dirty="0" smtClean="0"/>
              <a:t> final direction around the particle direction: this is critical in order to preserve the various correlations embedded in the FLUKA advanced MCS algorithm</a:t>
            </a:r>
          </a:p>
          <a:p>
            <a:pPr marL="514350" lvl="1" indent="-342900" eaLnBrk="1" hangingPunct="1">
              <a:lnSpc>
                <a:spcPct val="90000"/>
              </a:lnSpc>
              <a:buClr>
                <a:srgbClr val="CC0000"/>
              </a:buClr>
              <a:buSzPct val="80000"/>
              <a:defRPr/>
            </a:pPr>
            <a:r>
              <a:rPr lang="en-US" sz="1800" dirty="0" smtClean="0"/>
              <a:t>The </a:t>
            </a:r>
            <a:r>
              <a:rPr lang="en-US" sz="1800" dirty="0" smtClean="0">
                <a:solidFill>
                  <a:srgbClr val="009900"/>
                </a:solidFill>
              </a:rPr>
              <a:t>precession of</a:t>
            </a:r>
            <a:r>
              <a:rPr lang="en-US" sz="1800" dirty="0" smtClean="0"/>
              <a:t> a (possible) particle </a:t>
            </a:r>
            <a:r>
              <a:rPr lang="en-US" sz="1800" dirty="0" smtClean="0">
                <a:solidFill>
                  <a:srgbClr val="009900"/>
                </a:solidFill>
              </a:rPr>
              <a:t>polarization </a:t>
            </a:r>
            <a:r>
              <a:rPr lang="en-US" sz="1800" dirty="0" smtClean="0"/>
              <a:t>around its direction of motion: this matters only when polarization of charged particles is a issue (mostly for </a:t>
            </a:r>
            <a:r>
              <a:rPr lang="en-US" sz="1800" dirty="0" err="1" smtClean="0"/>
              <a:t>muons</a:t>
            </a:r>
            <a:r>
              <a:rPr lang="en-US" sz="1800" dirty="0" smtClean="0"/>
              <a:t> in </a:t>
            </a:r>
            <a:r>
              <a:rPr lang="en-US" sz="1800" dirty="0" err="1" smtClean="0"/>
              <a:t>Fluka</a:t>
            </a:r>
            <a:r>
              <a:rPr lang="en-US" sz="1800" dirty="0" smtClean="0"/>
              <a:t>)</a:t>
            </a:r>
          </a:p>
          <a:p>
            <a:pPr marL="514350" lvl="1" indent="-342900" eaLnBrk="1" hangingPunct="1">
              <a:lnSpc>
                <a:spcPct val="90000"/>
              </a:lnSpc>
              <a:buClr>
                <a:srgbClr val="CC0000"/>
              </a:buClr>
              <a:buSzPct val="80000"/>
              <a:defRPr/>
            </a:pPr>
            <a:r>
              <a:rPr lang="en-US" sz="1800" dirty="0" smtClean="0"/>
              <a:t>The </a:t>
            </a:r>
            <a:r>
              <a:rPr lang="en-US" sz="1800" dirty="0" smtClean="0">
                <a:solidFill>
                  <a:srgbClr val="009900"/>
                </a:solidFill>
              </a:rPr>
              <a:t>decrease of the particle momentum</a:t>
            </a:r>
            <a:r>
              <a:rPr lang="en-US" sz="1800" dirty="0" smtClean="0"/>
              <a:t> due to energy losses along a given step and hence the corresponding decrease of its curvature radius. Since FLUKA allows for fairly large (up to 20%) fractional energy losses per step, this correction is important in order to prevent excessive tracking inaccuracies to build up, or force to use very small steps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1702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How to define a magnetic field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1702" y="1143000"/>
            <a:ext cx="79248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Declare the regions with field in the </a:t>
            </a:r>
            <a:r>
              <a:rPr lang="en-US" dirty="0" smtClean="0">
                <a:solidFill>
                  <a:srgbClr val="CC0000"/>
                </a:solidFill>
              </a:rPr>
              <a:t>ASSIGNMAT</a:t>
            </a:r>
            <a:r>
              <a:rPr lang="en-US" dirty="0" smtClean="0"/>
              <a:t> card (what(5))</a:t>
            </a:r>
          </a:p>
          <a:p>
            <a:pPr eaLnBrk="1" hangingPunct="1"/>
            <a:r>
              <a:rPr lang="en-US" dirty="0" smtClean="0"/>
              <a:t>Set field/precision with the card </a:t>
            </a:r>
            <a:r>
              <a:rPr lang="en-US" dirty="0" smtClean="0">
                <a:solidFill>
                  <a:srgbClr val="C00000"/>
                </a:solidFill>
              </a:rPr>
              <a:t>MGNFIELD</a:t>
            </a:r>
            <a:r>
              <a:rPr lang="en-US" dirty="0" smtClean="0"/>
              <a:t>: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IF the field is UNIFORM set its components (</a:t>
            </a:r>
            <a:r>
              <a:rPr lang="en-US" dirty="0" err="1" smtClean="0"/>
              <a:t>tesla</a:t>
            </a:r>
            <a:r>
              <a:rPr lang="en-US" dirty="0" smtClean="0"/>
              <a:t>) in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x</a:t>
            </a:r>
            <a:r>
              <a:rPr lang="en-US" dirty="0" smtClean="0"/>
              <a:t>, B</a:t>
            </a:r>
            <a:r>
              <a:rPr lang="en-US" baseline="-25000" dirty="0" smtClean="0"/>
              <a:t>y,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z</a:t>
            </a:r>
            <a:endParaRPr lang="en-US" baseline="-25000" dirty="0" smtClean="0"/>
          </a:p>
          <a:p>
            <a:pPr eaLnBrk="1" hangingPunct="1"/>
            <a:r>
              <a:rPr lang="en-US" dirty="0" smtClean="0"/>
              <a:t>If not, leave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x</a:t>
            </a:r>
            <a:r>
              <a:rPr lang="en-US" dirty="0" smtClean="0"/>
              <a:t>=B</a:t>
            </a:r>
            <a:r>
              <a:rPr lang="en-US" baseline="-25000" dirty="0" smtClean="0"/>
              <a:t>y</a:t>
            </a:r>
            <a:r>
              <a:rPr lang="en-US" dirty="0" smtClean="0"/>
              <a:t>=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z</a:t>
            </a:r>
            <a:r>
              <a:rPr lang="en-US" dirty="0" smtClean="0"/>
              <a:t>=0 and provide a magnetic field </a:t>
            </a:r>
            <a:r>
              <a:rPr lang="en-US" dirty="0" err="1" smtClean="0"/>
              <a:t>pointwise</a:t>
            </a:r>
            <a:r>
              <a:rPr lang="en-US" dirty="0" smtClean="0"/>
              <a:t> through the user routine </a:t>
            </a:r>
            <a:r>
              <a:rPr lang="en-US" dirty="0" smtClean="0">
                <a:solidFill>
                  <a:srgbClr val="CC0000"/>
                </a:solidFill>
              </a:rPr>
              <a:t>MGNFLD </a:t>
            </a:r>
            <a:r>
              <a:rPr lang="en-US" dirty="0" smtClean="0">
                <a:solidFill>
                  <a:srgbClr val="000000"/>
                </a:solidFill>
              </a:rPr>
              <a:t>(see later)</a:t>
            </a:r>
          </a:p>
          <a:p>
            <a:pPr eaLnBrk="1" hangingPunct="1"/>
            <a:r>
              <a:rPr lang="el-GR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α</a:t>
            </a:r>
            <a:r>
              <a:rPr lang="en-US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, </a:t>
            </a:r>
            <a:r>
              <a:rPr lang="el-GR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ε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, </a:t>
            </a:r>
            <a:r>
              <a:rPr lang="en-US" dirty="0" err="1" smtClean="0">
                <a:solidFill>
                  <a:srgbClr val="CC0000"/>
                </a:solidFill>
                <a:sym typeface="Symbol" pitchFamily="18" charset="2"/>
              </a:rPr>
              <a:t>Smin</a:t>
            </a:r>
            <a:r>
              <a:rPr lang="en-US" baseline="-25000" dirty="0" smtClean="0">
                <a:solidFill>
                  <a:srgbClr val="CC0000"/>
                </a:solidFill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control the precision of the tracking, (see next slides) . They can be overridden/complemented by the STEPSIZE card</a:t>
            </a:r>
            <a:endParaRPr lang="en-US" baseline="-25000" dirty="0" smtClean="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5576" y="2060848"/>
            <a:ext cx="814393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* ..+....1....+....2....+....3....+....4....+....5....+....6....+....7..</a:t>
            </a:r>
          </a:p>
          <a:p>
            <a:pPr eaLnBrk="0" hangingPunct="0"/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MGNFIELD          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α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sz="1400" dirty="0" smtClean="0">
                <a:latin typeface="Courier New" pitchFamily="49" charset="0"/>
                <a:cs typeface="Courier New" pitchFamily="49" charset="0"/>
              </a:rPr>
              <a:t>ε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Smin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Bx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By  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Bz</a:t>
            </a:r>
            <a:endParaRPr lang="en-US" sz="1400" b="1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E3D3578-56BB-47B9-9E80-A24898679597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60040" y="260648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Magnetic field tracking in FLUKA</a:t>
            </a: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4355976" y="2204864"/>
            <a:ext cx="4788024" cy="3477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CC0000"/>
                </a:solidFill>
              </a:rPr>
              <a:t>red line</a:t>
            </a:r>
            <a:r>
              <a:rPr lang="en-US" dirty="0"/>
              <a:t> is the path actually followed, 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3399"/>
                </a:solidFill>
              </a:rPr>
              <a:t>magenta segment</a:t>
            </a:r>
            <a:r>
              <a:rPr lang="en-US" dirty="0"/>
              <a:t> </a:t>
            </a:r>
            <a:r>
              <a:rPr lang="en-US" dirty="0" smtClean="0"/>
              <a:t>is the </a:t>
            </a:r>
            <a:r>
              <a:rPr lang="en-US" dirty="0"/>
              <a:t>last </a:t>
            </a:r>
            <a:r>
              <a:rPr lang="en-US" dirty="0" err="1"/>
              <a:t>substep</a:t>
            </a:r>
            <a:r>
              <a:rPr lang="en-US" dirty="0"/>
              <a:t>, shortened because of a boundary crossing</a:t>
            </a:r>
          </a:p>
          <a:p>
            <a:pPr marL="396875" lvl="1" indent="-274638">
              <a:buFontTx/>
              <a:buBlip>
                <a:blip r:embed="rId3"/>
              </a:buBlip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l-GR" b="1" dirty="0">
                <a:solidFill>
                  <a:srgbClr val="CC0000"/>
                </a:solidFill>
                <a:sym typeface="Symbol" pitchFamily="18" charset="2"/>
              </a:rPr>
              <a:t></a:t>
            </a:r>
            <a:r>
              <a:rPr lang="en-US" dirty="0"/>
              <a:t>= max. tracking </a:t>
            </a:r>
            <a:r>
              <a:rPr lang="en-US" dirty="0" smtClean="0"/>
              <a:t>angle (MGNFIELD</a:t>
            </a:r>
            <a:r>
              <a:rPr lang="en-US" dirty="0"/>
              <a:t>)</a:t>
            </a:r>
          </a:p>
          <a:p>
            <a:pPr marL="396875" lvl="1" indent="-274638">
              <a:buFontTx/>
              <a:buBlip>
                <a:blip r:embed="rId3"/>
              </a:buBlip>
            </a:pP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l-GR" b="1" dirty="0">
                <a:solidFill>
                  <a:schemeClr val="accent2"/>
                </a:solidFill>
                <a:sym typeface="Symbol" pitchFamily="18" charset="2"/>
              </a:rPr>
              <a:t></a:t>
            </a:r>
            <a:r>
              <a:rPr lang="en-US" b="1" dirty="0">
                <a:sym typeface="Symbol" pitchFamily="18" charset="2"/>
              </a:rPr>
              <a:t> </a:t>
            </a:r>
            <a:r>
              <a:rPr lang="en-US" dirty="0"/>
              <a:t>= max. tracking/missing error (MGNFIELD or STEPSIZE)</a:t>
            </a:r>
          </a:p>
          <a:p>
            <a:pPr marL="396875" lvl="1" indent="-274638">
              <a:buFontTx/>
              <a:buBlip>
                <a:blip r:embed="rId3"/>
              </a:buBlip>
            </a:pPr>
            <a:r>
              <a:rPr lang="en-US" dirty="0"/>
              <a:t> </a:t>
            </a:r>
            <a:r>
              <a:rPr lang="el-GR" b="1" dirty="0">
                <a:solidFill>
                  <a:srgbClr val="0066FF"/>
                </a:solidFill>
                <a:sym typeface="Symbol" pitchFamily="18" charset="2"/>
              </a:rPr>
              <a:t></a:t>
            </a:r>
            <a:r>
              <a:rPr lang="en-US" dirty="0">
                <a:solidFill>
                  <a:srgbClr val="0066FF"/>
                </a:solidFill>
              </a:rPr>
              <a:t> ‘</a:t>
            </a:r>
            <a:r>
              <a:rPr lang="en-US" dirty="0"/>
              <a:t> = max. </a:t>
            </a:r>
            <a:r>
              <a:rPr lang="en-US" dirty="0" err="1"/>
              <a:t>bdrx</a:t>
            </a:r>
            <a:r>
              <a:rPr lang="en-US" dirty="0"/>
              <a:t> error (MGNFIELD or STEPSIZE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4822" name="Text Box 8"/>
          <p:cNvSpPr txBox="1">
            <a:spLocks noChangeArrowheads="1"/>
          </p:cNvSpPr>
          <p:nvPr/>
        </p:nvSpPr>
        <p:spPr bwMode="auto">
          <a:xfrm>
            <a:off x="3598863" y="908720"/>
            <a:ext cx="5545137" cy="13112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The true step (black) is approximated by linear sub-steps. Sub-step length and boundary crossing iteration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are governed by the required tracking precision</a:t>
            </a:r>
          </a:p>
        </p:txBody>
      </p:sp>
      <p:pic>
        <p:nvPicPr>
          <p:cNvPr id="7" name="Picture 6" descr="mgfldtrk_ppt.eps"/>
          <p:cNvPicPr>
            <a:picLocks noChangeAspect="1"/>
          </p:cNvPicPr>
          <p:nvPr/>
        </p:nvPicPr>
        <p:blipFill>
          <a:blip r:embed="rId4" cstate="print"/>
          <a:srcRect l="13874" t="34600" r="24849" b="9051"/>
          <a:stretch>
            <a:fillRect/>
          </a:stretch>
        </p:blipFill>
        <p:spPr>
          <a:xfrm>
            <a:off x="323528" y="1268760"/>
            <a:ext cx="4104456" cy="53435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47864" y="5534561"/>
            <a:ext cx="5544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 end  point is ALWAYS on the true path,</a:t>
            </a:r>
          </a:p>
          <a:p>
            <a:r>
              <a:rPr lang="en-US" dirty="0" smtClean="0"/>
              <a:t>generally NOT exactly on the boundary, but </a:t>
            </a:r>
          </a:p>
          <a:p>
            <a:r>
              <a:rPr lang="en-US" dirty="0" smtClean="0"/>
              <a:t>at  a distance  &lt; </a:t>
            </a:r>
            <a:r>
              <a:rPr lang="el-GR" b="1" dirty="0" smtClean="0">
                <a:solidFill>
                  <a:srgbClr val="0066FF"/>
                </a:solidFill>
                <a:sym typeface="Symbol" pitchFamily="18" charset="2"/>
              </a:rPr>
              <a:t></a:t>
            </a:r>
            <a:r>
              <a:rPr lang="en-US" dirty="0" smtClean="0">
                <a:solidFill>
                  <a:srgbClr val="0066FF"/>
                </a:solidFill>
              </a:rPr>
              <a:t> ‘ </a:t>
            </a:r>
            <a:r>
              <a:rPr lang="en-US" dirty="0" smtClean="0">
                <a:solidFill>
                  <a:srgbClr val="333399"/>
                </a:solidFill>
              </a:rPr>
              <a:t>from the true boundary </a:t>
            </a:r>
          </a:p>
          <a:p>
            <a:r>
              <a:rPr lang="en-US" dirty="0" smtClean="0">
                <a:solidFill>
                  <a:srgbClr val="333399"/>
                </a:solidFill>
              </a:rPr>
              <a:t>crossing (</a:t>
            </a:r>
            <a:r>
              <a:rPr lang="en-US" dirty="0" smtClean="0">
                <a:solidFill>
                  <a:srgbClr val="0066FF"/>
                </a:solidFill>
                <a:sym typeface="Symbol" pitchFamily="18" charset="2"/>
              </a:rPr>
              <a:t>light blue  </a:t>
            </a:r>
            <a:r>
              <a:rPr lang="en-US" dirty="0" smtClean="0">
                <a:solidFill>
                  <a:srgbClr val="333399"/>
                </a:solidFill>
              </a:rPr>
              <a:t>arc)</a:t>
            </a:r>
            <a:endParaRPr lang="en-US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C8E40B0-ECA0-407A-B439-6536B458C7BA}" type="slidenum">
              <a:rPr lang="en-US" smtClean="0"/>
              <a:pPr/>
              <a:t>34</a:t>
            </a:fld>
            <a:endParaRPr lang="en-US" dirty="0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4056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Setting the tracking precision</a:t>
            </a:r>
            <a:r>
              <a:rPr lang="en-US" sz="3200" dirty="0" smtClean="0"/>
              <a:t> I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6475" y="1557338"/>
            <a:ext cx="8137525" cy="1800225"/>
          </a:xfrm>
        </p:spPr>
        <p:txBody>
          <a:bodyPr/>
          <a:lstStyle/>
          <a:p>
            <a:pPr eaLnBrk="1" hangingPunct="1"/>
            <a:r>
              <a:rPr lang="en-US" sz="2000" dirty="0" smtClean="0">
                <a:solidFill>
                  <a:srgbClr val="CC0000"/>
                </a:solidFill>
                <a:sym typeface="Symbol" pitchFamily="18" charset="2"/>
              </a:rPr>
              <a:t> 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 smtClean="0"/>
              <a:t>largest angle in degrees that a charged particle is allowed to travel in a single sub-step. Default = 57.0 (but a maximum of 30.0 is recommended!)</a:t>
            </a:r>
          </a:p>
          <a:p>
            <a:pPr eaLnBrk="1" hangingPunct="1"/>
            <a:r>
              <a:rPr lang="en-US" sz="2000" dirty="0" smtClean="0">
                <a:solidFill>
                  <a:srgbClr val="CC0000"/>
                </a:solidFill>
                <a:sym typeface="Symbol" pitchFamily="18" charset="2"/>
              </a:rPr>
              <a:t> 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 smtClean="0"/>
              <a:t>upper limit to error of the boundary iteration in cm (</a:t>
            </a:r>
            <a:r>
              <a:rPr lang="en-US" sz="2000" dirty="0" smtClean="0">
                <a:sym typeface="Symbol" pitchFamily="18" charset="2"/>
              </a:rPr>
              <a:t>’ in fig.)</a:t>
            </a:r>
            <a:r>
              <a:rPr lang="en-US" sz="2000" dirty="0" smtClean="0"/>
              <a:t>. It also sets the tracking error </a:t>
            </a:r>
            <a:r>
              <a:rPr lang="en-US" sz="2000" dirty="0" smtClean="0">
                <a:sym typeface="Symbol" pitchFamily="18" charset="2"/>
              </a:rPr>
              <a:t>. </a:t>
            </a:r>
            <a:r>
              <a:rPr lang="en-US" sz="2000" dirty="0" smtClean="0"/>
              <a:t>Default = 0.05 cm</a:t>
            </a:r>
          </a:p>
          <a:p>
            <a:pPr eaLnBrk="1" hangingPunct="1"/>
            <a:endParaRPr lang="en-US" sz="2000" dirty="0" smtClean="0"/>
          </a:p>
        </p:txBody>
      </p:sp>
      <p:pic>
        <p:nvPicPr>
          <p:cNvPr id="6" name="Picture 5" descr="mgfldtrk_ppt.eps"/>
          <p:cNvPicPr>
            <a:picLocks noChangeAspect="1"/>
          </p:cNvPicPr>
          <p:nvPr/>
        </p:nvPicPr>
        <p:blipFill>
          <a:blip r:embed="rId3" cstate="print"/>
          <a:srcRect l="35185" t="34600" r="31426" b="47711"/>
          <a:stretch>
            <a:fillRect/>
          </a:stretch>
        </p:blipFill>
        <p:spPr>
          <a:xfrm>
            <a:off x="179512" y="3501008"/>
            <a:ext cx="3456384" cy="25922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55368" y="3356992"/>
            <a:ext cx="56886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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and/or 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b="1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are too large, boundaries  may be missed ( as in the plot);</a:t>
            </a:r>
          </a:p>
          <a:p>
            <a:r>
              <a:rPr lang="en-US" dirty="0" smtClean="0">
                <a:sym typeface="Symbol"/>
              </a:rPr>
              <a:t>IF they are too small, CPU time explodes....</a:t>
            </a:r>
          </a:p>
          <a:p>
            <a:r>
              <a:rPr lang="en-US" dirty="0" smtClean="0">
                <a:sym typeface="Symbol"/>
              </a:rPr>
              <a:t>Both 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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and  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i="1" dirty="0" smtClean="0">
                <a:sym typeface="Symbol"/>
              </a:rPr>
              <a:t>  </a:t>
            </a:r>
            <a:r>
              <a:rPr lang="en-US" dirty="0" smtClean="0">
                <a:sym typeface="Symbol"/>
              </a:rPr>
              <a:t>conditions  are fulfilled during tracking. </a:t>
            </a:r>
          </a:p>
          <a:p>
            <a:r>
              <a:rPr lang="en-US" dirty="0" smtClean="0">
                <a:sym typeface="Wingdings" pitchFamily="2" charset="2"/>
              </a:rPr>
              <a:t> Set them according to your problem</a:t>
            </a:r>
          </a:p>
          <a:p>
            <a:pPr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 Tune 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by region </a:t>
            </a:r>
            <a:r>
              <a:rPr lang="en-US" dirty="0" smtClean="0">
                <a:solidFill>
                  <a:srgbClr val="333399"/>
                </a:solidFill>
                <a:sym typeface="Symbol"/>
              </a:rPr>
              <a:t>with the STEPSIZE card</a:t>
            </a:r>
          </a:p>
          <a:p>
            <a:pPr>
              <a:buFont typeface="Wingdings"/>
              <a:buChar char="à"/>
            </a:pPr>
            <a:r>
              <a:rPr lang="en-US" dirty="0" smtClean="0">
                <a:solidFill>
                  <a:srgbClr val="333399"/>
                </a:solidFill>
                <a:sym typeface="Symbol"/>
              </a:rPr>
              <a:t> Be careful when very small regions exists in your setting : 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i="1" dirty="0" smtClean="0">
                <a:sym typeface="Symbol"/>
              </a:rPr>
              <a:t>  </a:t>
            </a:r>
            <a:r>
              <a:rPr lang="en-US" u="sng" dirty="0" smtClean="0">
                <a:solidFill>
                  <a:srgbClr val="009900"/>
                </a:solidFill>
                <a:sym typeface="Symbol"/>
              </a:rPr>
              <a:t>must be smaller than the region dimensions!</a:t>
            </a:r>
          </a:p>
          <a:p>
            <a:endParaRPr lang="en-US" dirty="0" smtClean="0">
              <a:solidFill>
                <a:srgbClr val="FF0000"/>
              </a:solidFill>
              <a:sym typeface="Symbol"/>
            </a:endParaRPr>
          </a:p>
          <a:p>
            <a:endParaRPr lang="en-US" i="1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42910" y="928670"/>
            <a:ext cx="814393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MGNFIELD           </a:t>
            </a:r>
            <a:r>
              <a:rPr lang="el-GR" sz="1400" b="1" dirty="0" smtClean="0">
                <a:latin typeface="Courier New"/>
              </a:rPr>
              <a:t>α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sz="1400" dirty="0" smtClean="0">
                <a:latin typeface="Courier New"/>
              </a:rPr>
              <a:t>ε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Smin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Bx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By  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Bz</a:t>
            </a:r>
            <a:endParaRPr lang="en-US" sz="1400" b="1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94239" y="6580584"/>
            <a:ext cx="1600200" cy="304800"/>
          </a:xfrm>
          <a:noFill/>
        </p:spPr>
        <p:txBody>
          <a:bodyPr/>
          <a:lstStyle/>
          <a:p>
            <a:fld id="{2C8E40B0-ECA0-407A-B439-6536B458C7BA}" type="slidenum">
              <a:rPr lang="en-US" smtClean="0"/>
              <a:pPr/>
              <a:t>35</a:t>
            </a:fld>
            <a:endParaRPr lang="en-US" dirty="0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2048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Setting the tracking precision II</a:t>
            </a:r>
            <a:r>
              <a:rPr lang="en-US" sz="3200" dirty="0" smtClean="0"/>
              <a:t> 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0039" y="1808559"/>
            <a:ext cx="8064500" cy="4895850"/>
          </a:xfrm>
        </p:spPr>
        <p:txBody>
          <a:bodyPr/>
          <a:lstStyle/>
          <a:p>
            <a:pPr eaLnBrk="1" hangingPunct="1"/>
            <a:r>
              <a:rPr lang="en-US" sz="2000" dirty="0" err="1" smtClean="0">
                <a:solidFill>
                  <a:srgbClr val="CC0000"/>
                </a:solidFill>
              </a:rPr>
              <a:t>Smin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minimum sub-step length. If the radius of curvature is so small that the maximum sub-step compatible with </a:t>
            </a:r>
            <a:r>
              <a:rPr lang="en-US" sz="2000" dirty="0" smtClean="0">
                <a:sym typeface="Symbol" pitchFamily="18" charset="2"/>
              </a:rPr>
              <a:t> is smaller than </a:t>
            </a:r>
            <a:r>
              <a:rPr lang="en-US" sz="2000" dirty="0" err="1" smtClean="0">
                <a:sym typeface="Symbol" pitchFamily="18" charset="2"/>
              </a:rPr>
              <a:t>Smin</a:t>
            </a:r>
            <a:r>
              <a:rPr lang="en-US" sz="2000" dirty="0" smtClean="0">
                <a:sym typeface="Symbol" pitchFamily="18" charset="2"/>
              </a:rPr>
              <a:t>, then the condition on </a:t>
            </a:r>
            <a:r>
              <a:rPr lang="en-US" sz="2000" dirty="0" smtClean="0">
                <a:solidFill>
                  <a:srgbClr val="CC0000"/>
                </a:solidFill>
                <a:sym typeface="Symbol" pitchFamily="18" charset="2"/>
              </a:rPr>
              <a:t> is </a:t>
            </a:r>
            <a:r>
              <a:rPr lang="en-US" sz="2000" dirty="0" smtClean="0"/>
              <a:t> overridden. It avoids endless tracking of spiraling low energy particles. Default = 0.1 cm</a:t>
            </a:r>
          </a:p>
          <a:p>
            <a:pPr eaLnBrk="1" hangingPunct="1">
              <a:buNone/>
            </a:pPr>
            <a:endParaRPr lang="en-US" sz="2000" dirty="0" smtClean="0"/>
          </a:p>
        </p:txBody>
      </p:sp>
      <p:pic>
        <p:nvPicPr>
          <p:cNvPr id="10" name="Picture 9" descr="mgsmin.eps"/>
          <p:cNvPicPr>
            <a:picLocks noChangeAspect="1"/>
          </p:cNvPicPr>
          <p:nvPr/>
        </p:nvPicPr>
        <p:blipFill>
          <a:blip r:embed="rId3" cstate="print"/>
          <a:srcRect l="33089" t="22520" r="21463" b="38374"/>
          <a:stretch>
            <a:fillRect/>
          </a:stretch>
        </p:blipFill>
        <p:spPr>
          <a:xfrm>
            <a:off x="1043607" y="3608784"/>
            <a:ext cx="3096344" cy="266429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139952" y="3392760"/>
            <a:ext cx="4896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Particle 1: the sub-step corresponding to </a:t>
            </a:r>
            <a:r>
              <a:rPr lang="en-US" dirty="0" smtClean="0">
                <a:sym typeface="Symbol"/>
              </a:rPr>
              <a:t> is &gt; </a:t>
            </a:r>
            <a:r>
              <a:rPr lang="en-US" dirty="0" err="1" smtClean="0">
                <a:sym typeface="Symbol"/>
              </a:rPr>
              <a:t>Smin</a:t>
            </a:r>
            <a:r>
              <a:rPr lang="en-US" dirty="0" smtClean="0">
                <a:sym typeface="Symbol"/>
              </a:rPr>
              <a:t> -&gt; accept</a:t>
            </a:r>
          </a:p>
          <a:p>
            <a:r>
              <a:rPr lang="en-US" dirty="0" smtClean="0">
                <a:sym typeface="Symbol"/>
              </a:rPr>
              <a:t>Particle 2: </a:t>
            </a:r>
            <a:r>
              <a:rPr lang="en-US" dirty="0" smtClean="0"/>
              <a:t>the sub-step corresponding to </a:t>
            </a:r>
            <a:r>
              <a:rPr lang="en-US" dirty="0" smtClean="0">
                <a:sym typeface="Symbol"/>
              </a:rPr>
              <a:t> is &lt; </a:t>
            </a:r>
            <a:r>
              <a:rPr lang="en-US" dirty="0" err="1" smtClean="0">
                <a:sym typeface="Symbol"/>
              </a:rPr>
              <a:t>Smin</a:t>
            </a:r>
            <a:r>
              <a:rPr lang="en-US" dirty="0" smtClean="0">
                <a:sym typeface="Symbol"/>
              </a:rPr>
              <a:t> -&gt;  increase 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Smin</a:t>
            </a:r>
            <a:r>
              <a:rPr lang="en-US" dirty="0" smtClean="0">
                <a:sym typeface="Symbol"/>
              </a:rPr>
              <a:t> can be set by region with the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STEPSIZE </a:t>
            </a:r>
            <a:r>
              <a:rPr lang="en-US" dirty="0" smtClean="0">
                <a:sym typeface="Symbol"/>
              </a:rPr>
              <a:t>card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76540" y="1108454"/>
            <a:ext cx="814393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MGNFIELD           </a:t>
            </a:r>
            <a:r>
              <a:rPr lang="el-GR" sz="1400" b="1" dirty="0" smtClean="0">
                <a:latin typeface="Courier New"/>
              </a:rPr>
              <a:t>α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sz="1400" b="1" dirty="0" smtClean="0">
                <a:latin typeface="Courier New"/>
              </a:rPr>
              <a:t>ε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Smin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Bx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By  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Bz</a:t>
            </a:r>
            <a:endParaRPr lang="en-US" sz="1400" b="1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2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19689" y="6508576"/>
            <a:ext cx="1600200" cy="304800"/>
          </a:xfrm>
          <a:noFill/>
        </p:spPr>
        <p:txBody>
          <a:bodyPr/>
          <a:lstStyle/>
          <a:p>
            <a:fld id="{55683D33-99AC-443B-975A-84813978B3A6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8032" y="260648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Setting precision by region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881014"/>
            <a:ext cx="8389937" cy="4392612"/>
          </a:xfrm>
        </p:spPr>
        <p:txBody>
          <a:bodyPr/>
          <a:lstStyle/>
          <a:p>
            <a:pPr eaLnBrk="1" hangingPunct="1"/>
            <a:r>
              <a:rPr lang="en-US" dirty="0" err="1" smtClean="0"/>
              <a:t>Smin</a:t>
            </a:r>
            <a:r>
              <a:rPr lang="en-US" dirty="0" smtClean="0"/>
              <a:t>: </a:t>
            </a:r>
            <a:r>
              <a:rPr lang="en-US" dirty="0" smtClean="0">
                <a:sym typeface="Symbol" pitchFamily="18" charset="2"/>
              </a:rPr>
              <a:t>(if what(1)&gt;0)</a:t>
            </a:r>
            <a:r>
              <a:rPr lang="en-US" dirty="0" smtClean="0"/>
              <a:t> minimum step size in cm Overrides </a:t>
            </a:r>
            <a:r>
              <a:rPr lang="en-US" dirty="0" smtClean="0">
                <a:solidFill>
                  <a:srgbClr val="C00000"/>
                </a:solidFill>
              </a:rPr>
              <a:t>MGNFIELD</a:t>
            </a:r>
            <a:r>
              <a:rPr lang="en-US" dirty="0" smtClean="0"/>
              <a:t> if larger than its setting;</a:t>
            </a:r>
          </a:p>
          <a:p>
            <a:pPr eaLnBrk="1" hangingPunct="1"/>
            <a:r>
              <a:rPr lang="en-US" b="1" dirty="0" smtClean="0">
                <a:solidFill>
                  <a:srgbClr val="C00000"/>
                </a:solidFill>
                <a:sym typeface="Symbol" pitchFamily="18" charset="2"/>
              </a:rPr>
              <a:t></a:t>
            </a:r>
            <a:r>
              <a:rPr lang="en-US" dirty="0" smtClean="0">
                <a:sym typeface="Symbol" pitchFamily="18" charset="2"/>
              </a:rPr>
              <a:t> (if what(1)&lt;0) : max error on the location of intersection with boundary.;</a:t>
            </a:r>
            <a:endParaRPr lang="en-US" dirty="0" smtClean="0"/>
          </a:p>
          <a:p>
            <a:pPr lvl="1" eaLnBrk="1" hangingPunct="1"/>
            <a:r>
              <a:rPr lang="en-US" dirty="0" smtClean="0"/>
              <a:t>The possibility to have different “precision” in different regions allows to save CPU time.</a:t>
            </a:r>
          </a:p>
          <a:p>
            <a:pPr eaLnBrk="1" hangingPunct="1"/>
            <a:r>
              <a:rPr lang="en-US" dirty="0" err="1" smtClean="0">
                <a:solidFill>
                  <a:srgbClr val="C00000"/>
                </a:solidFill>
              </a:rPr>
              <a:t>Smax</a:t>
            </a:r>
            <a:r>
              <a:rPr lang="en-US" dirty="0" smtClean="0"/>
              <a:t>: max step size in cm.  Default:100000. cm for a region without magnetic field, 10 cm without;</a:t>
            </a:r>
          </a:p>
          <a:p>
            <a:pPr lvl="1" eaLnBrk="1" hangingPunct="1"/>
            <a:r>
              <a:rPr lang="en-US" dirty="0" err="1" smtClean="0">
                <a:solidFill>
                  <a:srgbClr val="C00000"/>
                </a:solidFill>
              </a:rPr>
              <a:t>Smax</a:t>
            </a:r>
            <a:r>
              <a:rPr lang="en-US" dirty="0" smtClean="0"/>
              <a:t> can be useful for instance for large vacuum regions with relatively low magnetic field  </a:t>
            </a:r>
          </a:p>
          <a:p>
            <a:pPr lvl="1" eaLnBrk="1" hangingPunct="1"/>
            <a:r>
              <a:rPr lang="en-US" dirty="0" smtClean="0"/>
              <a:t>It should not be used for general step control, use </a:t>
            </a:r>
            <a:r>
              <a:rPr lang="en-US" dirty="0" smtClean="0">
                <a:solidFill>
                  <a:srgbClr val="C00000"/>
                </a:solidFill>
              </a:rPr>
              <a:t>EMFFIX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FLUKAFIX</a:t>
            </a:r>
            <a:r>
              <a:rPr lang="en-US" dirty="0" smtClean="0"/>
              <a:t> if needed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10" y="1036446"/>
            <a:ext cx="8143932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nn-NO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STEPSIZE      Smin/</a:t>
            </a:r>
            <a:r>
              <a:rPr lang="el-GR" sz="1400" dirty="0" smtClean="0">
                <a:latin typeface="Courier New"/>
              </a:rPr>
              <a:t>ε</a:t>
            </a:r>
            <a:r>
              <a:rPr lang="en-US" sz="1400" dirty="0" smtClean="0">
                <a:latin typeface="Courier New"/>
              </a:rPr>
              <a:t>     </a:t>
            </a:r>
            <a:r>
              <a:rPr lang="nn-NO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Smax      Reg1      Reg2      Step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2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34200" y="6508576"/>
            <a:ext cx="1600200" cy="304800"/>
          </a:xfrm>
          <a:noFill/>
        </p:spPr>
        <p:txBody>
          <a:bodyPr/>
          <a:lstStyle/>
          <a:p>
            <a:fld id="{C0A3BD41-C20B-4840-ACCD-136C00B960B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6024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The </a:t>
            </a:r>
            <a:r>
              <a:rPr lang="en-US" sz="3200" b="1" dirty="0" err="1" smtClean="0"/>
              <a:t>magfld.f</a:t>
            </a:r>
            <a:r>
              <a:rPr lang="en-US" sz="3200" b="1" dirty="0" smtClean="0"/>
              <a:t> user routine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036464"/>
            <a:ext cx="8281987" cy="4786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This routine allows to define arbitrarily complex magnetic fields: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>
                <a:solidFill>
                  <a:srgbClr val="CC0000"/>
                </a:solidFill>
              </a:rPr>
              <a:t>SUBROUTINE MAGFLD ( X, Y, Z, BTX, BTY, BTZ, B, NREG, IDISC)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                              		   </a:t>
            </a:r>
            <a:r>
              <a:rPr lang="en-US" sz="2000" dirty="0" smtClean="0">
                <a:solidFill>
                  <a:srgbClr val="009900"/>
                </a:solidFill>
              </a:rPr>
              <a:t>Input variables</a:t>
            </a:r>
            <a:r>
              <a:rPr lang="en-US" sz="2000" dirty="0" smtClean="0"/>
              <a:t>: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 		   </a:t>
            </a:r>
            <a:r>
              <a:rPr lang="en-US" sz="2000" dirty="0" err="1" smtClean="0"/>
              <a:t>x,y,z</a:t>
            </a:r>
            <a:r>
              <a:rPr lang="en-US" sz="2000" dirty="0" smtClean="0"/>
              <a:t> 	= 	current </a:t>
            </a:r>
            <a:r>
              <a:rPr lang="en-US" sz="2000" dirty="0" smtClean="0">
                <a:solidFill>
                  <a:srgbClr val="CC0000"/>
                </a:solidFill>
              </a:rPr>
              <a:t>position</a:t>
            </a:r>
            <a:r>
              <a:rPr lang="en-US" sz="2000" dirty="0" smtClean="0"/>
              <a:t>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 		</a:t>
            </a:r>
            <a:r>
              <a:rPr lang="en-US" sz="2000" dirty="0" err="1" smtClean="0"/>
              <a:t>nreg</a:t>
            </a:r>
            <a:r>
              <a:rPr lang="en-US" sz="2000" dirty="0" smtClean="0"/>
              <a:t>   	= 	current </a:t>
            </a:r>
            <a:r>
              <a:rPr lang="en-US" sz="2000" dirty="0" smtClean="0">
                <a:solidFill>
                  <a:srgbClr val="CC0000"/>
                </a:solidFill>
              </a:rPr>
              <a:t>region</a:t>
            </a:r>
            <a:r>
              <a:rPr lang="en-US" sz="2000" dirty="0" smtClean="0"/>
              <a:t>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 			</a:t>
            </a:r>
            <a:r>
              <a:rPr lang="en-US" sz="2000" dirty="0" smtClean="0">
                <a:solidFill>
                  <a:srgbClr val="009900"/>
                </a:solidFill>
              </a:rPr>
              <a:t>Output variables</a:t>
            </a:r>
            <a:r>
              <a:rPr lang="en-US" sz="2000" dirty="0" smtClean="0"/>
              <a:t>: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		 </a:t>
            </a:r>
            <a:r>
              <a:rPr lang="en-US" sz="2000" dirty="0" err="1" smtClean="0"/>
              <a:t>btx,bty,btz</a:t>
            </a:r>
            <a:r>
              <a:rPr lang="en-US" sz="2000" dirty="0" smtClean="0"/>
              <a:t>    	=   	</a:t>
            </a:r>
            <a:r>
              <a:rPr lang="en-US" sz="2000" dirty="0" smtClean="0">
                <a:solidFill>
                  <a:srgbClr val="CC0000"/>
                </a:solidFill>
              </a:rPr>
              <a:t>cosines</a:t>
            </a:r>
            <a:r>
              <a:rPr lang="en-US" sz="2000" dirty="0" smtClean="0"/>
              <a:t> of the </a:t>
            </a:r>
            <a:r>
              <a:rPr lang="en-US" sz="2000" dirty="0" err="1" smtClean="0"/>
              <a:t>magn</a:t>
            </a:r>
            <a:r>
              <a:rPr lang="en-US" sz="2000" dirty="0" smtClean="0"/>
              <a:t>. field vector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		B 	= 	magnetic field </a:t>
            </a:r>
            <a:r>
              <a:rPr lang="en-US" sz="2000" dirty="0" smtClean="0">
                <a:solidFill>
                  <a:srgbClr val="CC0000"/>
                </a:solidFill>
              </a:rPr>
              <a:t>intensity </a:t>
            </a:r>
            <a:r>
              <a:rPr lang="en-US" sz="2000" dirty="0" smtClean="0"/>
              <a:t>(Tesla)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	 	</a:t>
            </a:r>
            <a:r>
              <a:rPr lang="en-US" sz="2000" dirty="0" err="1" smtClean="0"/>
              <a:t>idisc</a:t>
            </a:r>
            <a:r>
              <a:rPr lang="en-US" sz="2000" dirty="0" smtClean="0"/>
              <a:t> 	=	set to 1 if the particle has to be 			discarded 	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endParaRPr lang="en-US" sz="2000" dirty="0" smtClean="0"/>
          </a:p>
          <a:p>
            <a:pPr eaLnBrk="1" hangingPunct="1"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All floating point variables are </a:t>
            </a:r>
            <a:r>
              <a:rPr lang="en-US" sz="2000" dirty="0" smtClean="0">
                <a:solidFill>
                  <a:srgbClr val="CC0000"/>
                </a:solidFill>
              </a:rPr>
              <a:t>double precision</a:t>
            </a:r>
            <a:r>
              <a:rPr lang="en-US" sz="2000" dirty="0" smtClean="0"/>
              <a:t> ones!</a:t>
            </a:r>
          </a:p>
          <a:p>
            <a:pPr eaLnBrk="1" hangingPunct="1"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dirty="0" smtClean="0"/>
              <a:t> BTX, BTY, BTZ  must be </a:t>
            </a:r>
            <a:r>
              <a:rPr lang="en-US" sz="2000" dirty="0" smtClean="0">
                <a:solidFill>
                  <a:srgbClr val="CC0000"/>
                </a:solidFill>
              </a:rPr>
              <a:t>normalized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C0000"/>
                </a:solidFill>
              </a:rPr>
              <a:t>to 1</a:t>
            </a:r>
            <a:r>
              <a:rPr lang="en-US" sz="2000" dirty="0" smtClean="0"/>
              <a:t> in double precision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Some warnings about scoring: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24545"/>
            <a:ext cx="8210550" cy="5184775"/>
          </a:xfrm>
        </p:spPr>
        <p:txBody>
          <a:bodyPr/>
          <a:lstStyle/>
          <a:p>
            <a:pPr>
              <a:defRPr/>
            </a:pPr>
            <a:r>
              <a:rPr lang="en-US" smtClean="0"/>
              <a:t>Every charged particle step </a:t>
            </a:r>
            <a:r>
              <a:rPr lang="el-GR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mtClean="0">
                <a:solidFill>
                  <a:srgbClr val="CC0000"/>
                </a:solidFill>
              </a:rPr>
              <a:t> </a:t>
            </a:r>
            <a:r>
              <a:rPr lang="en-US" smtClean="0"/>
              <a:t>has its length constrained by: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Maximum fractional energy loss (see </a:t>
            </a:r>
            <a:r>
              <a:rPr lang="en-US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FLUKAFIX</a:t>
            </a:r>
            <a:r>
              <a:rPr lang="en-US" smtClean="0">
                <a:solidFill>
                  <a:srgbClr val="006666"/>
                </a:solidFill>
              </a:rPr>
              <a:t>)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Maximum step size for that region (see </a:t>
            </a:r>
            <a:r>
              <a:rPr lang="en-US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STEPSIZE</a:t>
            </a:r>
            <a:r>
              <a:rPr lang="en-US" smtClean="0">
                <a:solidFill>
                  <a:srgbClr val="006666"/>
                </a:solidFill>
              </a:rPr>
              <a:t>)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MCS (or other) physical constraints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Distance to next interaction (nuclear, </a:t>
            </a:r>
            <a:r>
              <a:rPr lang="el-GR" smtClean="0">
                <a:solidFill>
                  <a:srgbClr val="006666"/>
                </a:solidFill>
              </a:rPr>
              <a:t>δ</a:t>
            </a:r>
            <a:r>
              <a:rPr lang="en-US" smtClean="0">
                <a:solidFill>
                  <a:srgbClr val="006666"/>
                </a:solidFill>
              </a:rPr>
              <a:t> ray etc)</a:t>
            </a:r>
          </a:p>
          <a:p>
            <a:pPr>
              <a:defRPr/>
            </a:pPr>
            <a:r>
              <a:rPr lang="en-US" smtClean="0"/>
              <a:t>The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average</a:t>
            </a:r>
            <a:r>
              <a:rPr lang="en-US" smtClean="0"/>
              <a:t> energy loss is computed as a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careful integration</a:t>
            </a:r>
            <a:r>
              <a:rPr lang="en-US" smtClean="0"/>
              <a:t> over the dE/dx vs energy curve and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then</a:t>
            </a:r>
            <a:r>
              <a:rPr lang="en-US" smtClean="0"/>
              <a:t> it is fluctuated </a:t>
            </a:r>
            <a:r>
              <a:rPr lang="en-US" smtClean="0">
                <a:sym typeface="Symbol" pitchFamily="18" charset="2"/>
              </a:rPr>
              <a:t> a final </a:t>
            </a:r>
            <a:r>
              <a:rPr lang="el-GR" b="1" i="1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Δ</a:t>
            </a: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E</a:t>
            </a:r>
            <a:r>
              <a:rPr lang="en-US" smtClean="0">
                <a:sym typeface="Symbol" pitchFamily="18" charset="2"/>
              </a:rPr>
              <a:t> is computed and used for scoring  resulting in a scored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average effective </a:t>
            </a:r>
            <a:r>
              <a:rPr lang="el-GR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Δ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E/</a:t>
            </a:r>
            <a:r>
              <a:rPr lang="el-GR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Δ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x </a:t>
            </a:r>
            <a:r>
              <a:rPr lang="en-US" smtClean="0">
                <a:sym typeface="Symbol" pitchFamily="18" charset="2"/>
              </a:rPr>
              <a:t>uniform along that step</a:t>
            </a:r>
          </a:p>
          <a:p>
            <a:pPr>
              <a:defRPr/>
            </a:pPr>
            <a:r>
              <a:rPr lang="en-US" smtClean="0">
                <a:sym typeface="Symbol" pitchFamily="18" charset="2"/>
              </a:rPr>
              <a:t>The particle energy used for track-length estimators is the average one along the step (E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-</a:t>
            </a:r>
            <a:r>
              <a:rPr lang="el-GR" smtClean="0">
                <a:sym typeface="Symbol" pitchFamily="18" charset="2"/>
              </a:rPr>
              <a:t>Δ</a:t>
            </a:r>
            <a:r>
              <a:rPr lang="en-US" smtClean="0">
                <a:sym typeface="Symbol" pitchFamily="18" charset="2"/>
              </a:rPr>
              <a:t>E/2)</a:t>
            </a:r>
            <a:endParaRPr lang="el-GR" baseline="-25000" smtClean="0">
              <a:sym typeface="Symbol" pitchFamily="18" charset="2"/>
            </a:endParaRPr>
          </a:p>
        </p:txBody>
      </p:sp>
      <p:sp>
        <p:nvSpPr>
          <p:cNvPr id="97281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19980CE-7B81-4DA6-878E-5F04157EFECB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USRBIN track apportioning scoring</a:t>
            </a:r>
          </a:p>
        </p:txBody>
      </p:sp>
      <p:sp>
        <p:nvSpPr>
          <p:cNvPr id="99329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369673-46F7-4858-A56D-6964E687440F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895350" y="1050925"/>
            <a:ext cx="6983413" cy="4897438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147637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>
            <a:off x="2051050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2627313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320357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3779838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>
            <a:off x="4356100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8" name="Line 10"/>
          <p:cNvSpPr>
            <a:spLocks noChangeShapeType="1"/>
          </p:cNvSpPr>
          <p:nvPr/>
        </p:nvSpPr>
        <p:spPr bwMode="auto">
          <a:xfrm>
            <a:off x="4932363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9" name="Line 11"/>
          <p:cNvSpPr>
            <a:spLocks noChangeShapeType="1"/>
          </p:cNvSpPr>
          <p:nvPr/>
        </p:nvSpPr>
        <p:spPr bwMode="auto">
          <a:xfrm>
            <a:off x="550862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0" name="Line 12"/>
          <p:cNvSpPr>
            <a:spLocks noChangeShapeType="1"/>
          </p:cNvSpPr>
          <p:nvPr/>
        </p:nvSpPr>
        <p:spPr bwMode="auto">
          <a:xfrm>
            <a:off x="615632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1" name="Line 13"/>
          <p:cNvSpPr>
            <a:spLocks noChangeShapeType="1"/>
          </p:cNvSpPr>
          <p:nvPr/>
        </p:nvSpPr>
        <p:spPr bwMode="auto">
          <a:xfrm>
            <a:off x="6732588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2" name="Line 14"/>
          <p:cNvSpPr>
            <a:spLocks noChangeShapeType="1"/>
          </p:cNvSpPr>
          <p:nvPr/>
        </p:nvSpPr>
        <p:spPr bwMode="auto">
          <a:xfrm>
            <a:off x="7308850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3" name="Line 15"/>
          <p:cNvSpPr>
            <a:spLocks noChangeShapeType="1"/>
          </p:cNvSpPr>
          <p:nvPr/>
        </p:nvSpPr>
        <p:spPr bwMode="auto">
          <a:xfrm>
            <a:off x="900113" y="162877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4" name="Line 16"/>
          <p:cNvSpPr>
            <a:spLocks noChangeShapeType="1"/>
          </p:cNvSpPr>
          <p:nvPr/>
        </p:nvSpPr>
        <p:spPr bwMode="auto">
          <a:xfrm>
            <a:off x="900113" y="227647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5" name="Line 17"/>
          <p:cNvSpPr>
            <a:spLocks noChangeShapeType="1"/>
          </p:cNvSpPr>
          <p:nvPr/>
        </p:nvSpPr>
        <p:spPr bwMode="auto">
          <a:xfrm>
            <a:off x="900113" y="292417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6" name="Line 18"/>
          <p:cNvSpPr>
            <a:spLocks noChangeShapeType="1"/>
          </p:cNvSpPr>
          <p:nvPr/>
        </p:nvSpPr>
        <p:spPr bwMode="auto">
          <a:xfrm>
            <a:off x="900113" y="3573463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7" name="Line 19"/>
          <p:cNvSpPr>
            <a:spLocks noChangeShapeType="1"/>
          </p:cNvSpPr>
          <p:nvPr/>
        </p:nvSpPr>
        <p:spPr bwMode="auto">
          <a:xfrm>
            <a:off x="900113" y="414972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8" name="Line 20"/>
          <p:cNvSpPr>
            <a:spLocks noChangeShapeType="1"/>
          </p:cNvSpPr>
          <p:nvPr/>
        </p:nvSpPr>
        <p:spPr bwMode="auto">
          <a:xfrm>
            <a:off x="900113" y="479742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9" name="Line 21"/>
          <p:cNvSpPr>
            <a:spLocks noChangeShapeType="1"/>
          </p:cNvSpPr>
          <p:nvPr/>
        </p:nvSpPr>
        <p:spPr bwMode="auto">
          <a:xfrm>
            <a:off x="900113" y="5373688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0" name="Line 22"/>
          <p:cNvSpPr>
            <a:spLocks noChangeShapeType="1"/>
          </p:cNvSpPr>
          <p:nvPr/>
        </p:nvSpPr>
        <p:spPr bwMode="auto">
          <a:xfrm flipV="1">
            <a:off x="1187450" y="3429000"/>
            <a:ext cx="2952750" cy="1079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 flipV="1">
            <a:off x="4140200" y="2997200"/>
            <a:ext cx="2303463" cy="431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52" name="Line 24"/>
          <p:cNvSpPr>
            <a:spLocks noChangeShapeType="1"/>
          </p:cNvSpPr>
          <p:nvPr/>
        </p:nvSpPr>
        <p:spPr bwMode="auto">
          <a:xfrm flipV="1">
            <a:off x="6443663" y="2133600"/>
            <a:ext cx="1223962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>
            <a:off x="1187450" y="4437063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4" name="Line 26"/>
          <p:cNvSpPr>
            <a:spLocks noChangeShapeType="1"/>
          </p:cNvSpPr>
          <p:nvPr/>
        </p:nvSpPr>
        <p:spPr bwMode="auto">
          <a:xfrm>
            <a:off x="1476375" y="436562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2051050" y="414972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2627313" y="393382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>
            <a:off x="2195513" y="40767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8" name="Line 30"/>
          <p:cNvSpPr>
            <a:spLocks noChangeShapeType="1"/>
          </p:cNvSpPr>
          <p:nvPr/>
        </p:nvSpPr>
        <p:spPr bwMode="auto">
          <a:xfrm>
            <a:off x="3203575" y="37163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3779838" y="35004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0" name="Line 32"/>
          <p:cNvSpPr>
            <a:spLocks noChangeShapeType="1"/>
          </p:cNvSpPr>
          <p:nvPr/>
        </p:nvSpPr>
        <p:spPr bwMode="auto">
          <a:xfrm>
            <a:off x="4356100" y="32845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1" name="Line 33"/>
          <p:cNvSpPr>
            <a:spLocks noChangeShapeType="1"/>
          </p:cNvSpPr>
          <p:nvPr/>
        </p:nvSpPr>
        <p:spPr bwMode="auto">
          <a:xfrm>
            <a:off x="4932363" y="32131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2" name="Line 34"/>
          <p:cNvSpPr>
            <a:spLocks noChangeShapeType="1"/>
          </p:cNvSpPr>
          <p:nvPr/>
        </p:nvSpPr>
        <p:spPr bwMode="auto">
          <a:xfrm>
            <a:off x="5508625" y="3141663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3" name="Line 35"/>
          <p:cNvSpPr>
            <a:spLocks noChangeShapeType="1"/>
          </p:cNvSpPr>
          <p:nvPr/>
        </p:nvSpPr>
        <p:spPr bwMode="auto">
          <a:xfrm>
            <a:off x="6156325" y="29972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4" name="Line 36"/>
          <p:cNvSpPr>
            <a:spLocks noChangeShapeType="1"/>
          </p:cNvSpPr>
          <p:nvPr/>
        </p:nvSpPr>
        <p:spPr bwMode="auto">
          <a:xfrm>
            <a:off x="6588125" y="28527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5" name="Line 37"/>
          <p:cNvSpPr>
            <a:spLocks noChangeShapeType="1"/>
          </p:cNvSpPr>
          <p:nvPr/>
        </p:nvSpPr>
        <p:spPr bwMode="auto">
          <a:xfrm>
            <a:off x="6732588" y="270827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6" name="Line 38"/>
          <p:cNvSpPr>
            <a:spLocks noChangeShapeType="1"/>
          </p:cNvSpPr>
          <p:nvPr/>
        </p:nvSpPr>
        <p:spPr bwMode="auto">
          <a:xfrm>
            <a:off x="7308850" y="23495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7" name="Line 39"/>
          <p:cNvSpPr>
            <a:spLocks noChangeShapeType="1"/>
          </p:cNvSpPr>
          <p:nvPr/>
        </p:nvSpPr>
        <p:spPr bwMode="auto">
          <a:xfrm>
            <a:off x="7451725" y="22050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0392" name="AutoShape 40"/>
          <p:cNvSpPr>
            <a:spLocks noChangeAspect="1" noChangeArrowheads="1"/>
          </p:cNvSpPr>
          <p:nvPr/>
        </p:nvSpPr>
        <p:spPr bwMode="auto">
          <a:xfrm>
            <a:off x="3995738" y="3357563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393" name="AutoShape 41"/>
          <p:cNvSpPr>
            <a:spLocks noChangeAspect="1" noChangeArrowheads="1"/>
          </p:cNvSpPr>
          <p:nvPr/>
        </p:nvSpPr>
        <p:spPr bwMode="auto">
          <a:xfrm>
            <a:off x="6372225" y="2924175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394" name="AutoShape 42"/>
          <p:cNvSpPr>
            <a:spLocks noChangeAspect="1" noChangeArrowheads="1"/>
          </p:cNvSpPr>
          <p:nvPr/>
        </p:nvSpPr>
        <p:spPr bwMode="auto">
          <a:xfrm>
            <a:off x="1116013" y="4437063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395" name="AutoShape 43"/>
          <p:cNvSpPr>
            <a:spLocks noChangeAspect="1" noChangeArrowheads="1"/>
          </p:cNvSpPr>
          <p:nvPr/>
        </p:nvSpPr>
        <p:spPr bwMode="auto">
          <a:xfrm>
            <a:off x="7596188" y="2060575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9372" name="Line 44"/>
          <p:cNvSpPr>
            <a:spLocks noChangeShapeType="1"/>
          </p:cNvSpPr>
          <p:nvPr/>
        </p:nvSpPr>
        <p:spPr bwMode="auto">
          <a:xfrm>
            <a:off x="2843213" y="2636838"/>
            <a:ext cx="576262" cy="8636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73" name="Text Box 45"/>
          <p:cNvSpPr txBox="1">
            <a:spLocks noChangeArrowheads="1"/>
          </p:cNvSpPr>
          <p:nvPr/>
        </p:nvSpPr>
        <p:spPr bwMode="auto">
          <a:xfrm>
            <a:off x="2392363" y="2205038"/>
            <a:ext cx="4900612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energy deposition will be </a:t>
            </a:r>
            <a:r>
              <a:rPr lang="el-GR"/>
              <a:t>Δ</a:t>
            </a:r>
            <a:r>
              <a:rPr lang="en-US"/>
              <a:t>l/</a:t>
            </a:r>
            <a:r>
              <a:rPr lang="el-GR"/>
              <a:t>Δ</a:t>
            </a:r>
            <a:r>
              <a:rPr lang="en-US"/>
              <a:t>x </a:t>
            </a:r>
            <a:r>
              <a:rPr lang="el-GR"/>
              <a:t>Δ</a:t>
            </a:r>
            <a:r>
              <a:rPr lang="en-US"/>
              <a:t>E</a:t>
            </a:r>
            <a:endParaRPr lang="el-GR"/>
          </a:p>
        </p:txBody>
      </p:sp>
      <p:sp>
        <p:nvSpPr>
          <p:cNvPr id="99374" name="Line 46"/>
          <p:cNvSpPr>
            <a:spLocks noChangeShapeType="1"/>
          </p:cNvSpPr>
          <p:nvPr/>
        </p:nvSpPr>
        <p:spPr bwMode="auto">
          <a:xfrm>
            <a:off x="3276600" y="3860800"/>
            <a:ext cx="358775" cy="2159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75" name="Line 47"/>
          <p:cNvSpPr>
            <a:spLocks noChangeShapeType="1"/>
          </p:cNvSpPr>
          <p:nvPr/>
        </p:nvSpPr>
        <p:spPr bwMode="auto">
          <a:xfrm>
            <a:off x="3779838" y="3644900"/>
            <a:ext cx="71437" cy="360363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76" name="Text Box 48"/>
          <p:cNvSpPr txBox="1">
            <a:spLocks noChangeArrowheads="1"/>
          </p:cNvSpPr>
          <p:nvPr/>
        </p:nvSpPr>
        <p:spPr bwMode="auto">
          <a:xfrm>
            <a:off x="3616325" y="4005263"/>
            <a:ext cx="4556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</a:t>
            </a:r>
            <a:r>
              <a:rPr lang="en-US"/>
              <a:t>l</a:t>
            </a:r>
            <a:endParaRPr lang="el-GR"/>
          </a:p>
        </p:txBody>
      </p:sp>
      <p:sp>
        <p:nvSpPr>
          <p:cNvPr id="99377" name="Line 49"/>
          <p:cNvSpPr>
            <a:spLocks noChangeShapeType="1"/>
          </p:cNvSpPr>
          <p:nvPr/>
        </p:nvSpPr>
        <p:spPr bwMode="auto">
          <a:xfrm>
            <a:off x="1258888" y="4652963"/>
            <a:ext cx="2160587" cy="576262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78" name="Line 50"/>
          <p:cNvSpPr>
            <a:spLocks noChangeShapeType="1"/>
          </p:cNvSpPr>
          <p:nvPr/>
        </p:nvSpPr>
        <p:spPr bwMode="auto">
          <a:xfrm flipH="1">
            <a:off x="3851275" y="3644900"/>
            <a:ext cx="288925" cy="1512888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79" name="Text Box 51"/>
          <p:cNvSpPr txBox="1">
            <a:spLocks noChangeArrowheads="1"/>
          </p:cNvSpPr>
          <p:nvPr/>
        </p:nvSpPr>
        <p:spPr bwMode="auto">
          <a:xfrm>
            <a:off x="3543300" y="5157788"/>
            <a:ext cx="1041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</a:t>
            </a:r>
            <a:r>
              <a:rPr lang="en-US"/>
              <a:t>x, </a:t>
            </a:r>
            <a:r>
              <a:rPr lang="el-GR"/>
              <a:t>Δ</a:t>
            </a:r>
            <a:r>
              <a:rPr lang="en-US"/>
              <a:t>E</a:t>
            </a:r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96" name="Rectangle 12"/>
          <p:cNvSpPr>
            <a:spLocks noGrp="1" noChangeArrowheads="1"/>
          </p:cNvSpPr>
          <p:nvPr>
            <p:ph type="title"/>
          </p:nvPr>
        </p:nvSpPr>
        <p:spPr>
          <a:xfrm>
            <a:off x="864586" y="304800"/>
            <a:ext cx="8243918" cy="623870"/>
          </a:xfrm>
        </p:spPr>
        <p:txBody>
          <a:bodyPr/>
          <a:lstStyle/>
          <a:p>
            <a:r>
              <a:rPr lang="en-US" sz="3200" b="1" dirty="0" smtClean="0"/>
              <a:t>Charged particle </a:t>
            </a:r>
            <a:r>
              <a:rPr lang="en-US" sz="3200" b="1" dirty="0" err="1" smtClean="0"/>
              <a:t>dE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dx</a:t>
            </a:r>
            <a:r>
              <a:rPr lang="en-US" sz="3200" b="1" dirty="0" smtClean="0"/>
              <a:t>: </a:t>
            </a:r>
            <a:r>
              <a:rPr lang="en-US" sz="3200" dirty="0" smtClean="0">
                <a:solidFill>
                  <a:srgbClr val="002060"/>
                </a:solidFill>
              </a:rPr>
              <a:t>Bethe-Bloch </a:t>
            </a:r>
            <a:endParaRPr lang="en-US" sz="3200" b="1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B8B2D-BDA2-4375-AD28-9C0284BFF0BA}" type="slidenum">
              <a:rPr lang="en-US"/>
              <a:pPr/>
              <a:t>4</a:t>
            </a:fld>
            <a:endParaRPr lang="en-US"/>
          </a:p>
        </p:txBody>
      </p:sp>
      <p:sp>
        <p:nvSpPr>
          <p:cNvPr id="937997" name="Text Box 13"/>
          <p:cNvSpPr txBox="1">
            <a:spLocks noChangeArrowheads="1"/>
          </p:cNvSpPr>
          <p:nvPr/>
        </p:nvSpPr>
        <p:spPr bwMode="auto">
          <a:xfrm>
            <a:off x="683568" y="1052736"/>
            <a:ext cx="204254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</a:rPr>
              <a:t>Spin </a:t>
            </a:r>
            <a:r>
              <a:rPr lang="en-US" sz="1800" dirty="0" smtClean="0">
                <a:solidFill>
                  <a:srgbClr val="002060"/>
                </a:solidFill>
              </a:rPr>
              <a:t>0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 (spin1 is similar):</a:t>
            </a:r>
            <a:endParaRPr lang="en-US" sz="1800" dirty="0">
              <a:solidFill>
                <a:srgbClr val="002060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755576" y="908720"/>
            <a:ext cx="7829550" cy="1618159"/>
            <a:chOff x="755576" y="1124744"/>
            <a:chExt cx="7829550" cy="1618159"/>
          </a:xfrm>
        </p:grpSpPr>
        <p:sp>
          <p:nvSpPr>
            <p:cNvPr id="21" name="Right Brace 20"/>
            <p:cNvSpPr/>
            <p:nvPr/>
          </p:nvSpPr>
          <p:spPr bwMode="auto">
            <a:xfrm rot="-5400000">
              <a:off x="3849070" y="1415626"/>
              <a:ext cx="214314" cy="928694"/>
            </a:xfrm>
            <a:prstGeom prst="rightBrac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</a:endParaRP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755576" y="1988840"/>
            <a:ext cx="7829550" cy="754063"/>
          </p:xfrm>
          <a:graphic>
            <a:graphicData uri="http://schemas.openxmlformats.org/presentationml/2006/ole">
              <p:oleObj spid="_x0000_s1026" name="Equation" r:id="rId3" imgW="5270400" imgH="507960" progId="Equation.3">
                <p:embed/>
              </p:oleObj>
            </a:graphicData>
          </a:graphic>
        </p:graphicFrame>
        <p:sp>
          <p:nvSpPr>
            <p:cNvPr id="22" name="TextBox 21"/>
            <p:cNvSpPr txBox="1"/>
            <p:nvPr/>
          </p:nvSpPr>
          <p:spPr>
            <a:xfrm>
              <a:off x="3203848" y="1124744"/>
              <a:ext cx="2220848" cy="707886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sym typeface="Symbol"/>
                </a:rPr>
                <a:t></a:t>
              </a:r>
              <a:r>
                <a:rPr lang="en-US" dirty="0" err="1" smtClean="0">
                  <a:solidFill>
                    <a:srgbClr val="FF0000"/>
                  </a:solidFill>
                </a:rPr>
                <a:t>ln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 smtClean="0">
                  <a:solidFill>
                    <a:srgbClr val="FF0000"/>
                  </a:solidFill>
                  <a:sym typeface="Symbol"/>
                </a:rPr>
                <a:t></a:t>
              </a:r>
              <a:r>
                <a:rPr lang="en-US" baseline="30000" dirty="0" smtClean="0">
                  <a:solidFill>
                    <a:srgbClr val="FF0000"/>
                  </a:solidFill>
                  <a:sym typeface="Symbol"/>
                </a:rPr>
                <a:t>4</a:t>
              </a:r>
              <a:r>
                <a:rPr lang="en-US" dirty="0" smtClean="0">
                  <a:solidFill>
                    <a:srgbClr val="FF0000"/>
                  </a:solidFill>
                  <a:sym typeface="Symbol"/>
                </a:rPr>
                <a:t></a:t>
              </a:r>
              <a:r>
                <a:rPr lang="en-US" baseline="30000" dirty="0" smtClean="0">
                  <a:solidFill>
                    <a:srgbClr val="FF0000"/>
                  </a:solidFill>
                  <a:sym typeface="Symbol"/>
                </a:rPr>
                <a:t>4 </a:t>
              </a:r>
              <a:r>
                <a:rPr lang="en-US" dirty="0" smtClean="0">
                  <a:solidFill>
                    <a:srgbClr val="FF0000"/>
                  </a:solidFill>
                  <a:sym typeface="Symbol"/>
                </a:rPr>
                <a:t> relativistic rise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55576" y="2564904"/>
            <a:ext cx="8388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I	: mean excitation energy , material-dependent;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δ	: density correction;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C	: is the shell correction, important at low energies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max</a:t>
            </a:r>
            <a:r>
              <a:rPr lang="en-US" baseline="-25000" dirty="0" smtClean="0"/>
              <a:t>	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2060"/>
                </a:solidFill>
              </a:rPr>
              <a:t>maximum energy transfer to an electron (from kinematics);</a:t>
            </a:r>
            <a:r>
              <a:rPr lang="en-US" dirty="0" smtClean="0">
                <a:solidFill>
                  <a:srgbClr val="FF0000"/>
                </a:solidFill>
              </a:rPr>
              <a:t> Higher order corrections implemented in FLUKA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L</a:t>
            </a:r>
            <a:r>
              <a:rPr lang="en-US" baseline="-25000" dirty="0" smtClean="0"/>
              <a:t>1</a:t>
            </a:r>
            <a:r>
              <a:rPr lang="en-US" dirty="0" smtClean="0"/>
              <a:t>	: </a:t>
            </a:r>
            <a:r>
              <a:rPr lang="en-US" dirty="0" err="1" smtClean="0"/>
              <a:t>Barkas</a:t>
            </a:r>
            <a:r>
              <a:rPr lang="en-US" dirty="0" smtClean="0"/>
              <a:t> correction (z</a:t>
            </a:r>
            <a:r>
              <a:rPr lang="en-US" baseline="30000" dirty="0" smtClean="0"/>
              <a:t>3</a:t>
            </a:r>
            <a:r>
              <a:rPr lang="en-US" dirty="0" smtClean="0"/>
              <a:t>) responsible for the difference in 	  stopping power for particles-antiparticles;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L</a:t>
            </a:r>
            <a:r>
              <a:rPr lang="en-US" baseline="-25000" dirty="0" smtClean="0"/>
              <a:t>2</a:t>
            </a:r>
            <a:r>
              <a:rPr lang="en-US" dirty="0" smtClean="0"/>
              <a:t>	: Bloch (z</a:t>
            </a:r>
            <a:r>
              <a:rPr lang="en-US" baseline="30000" dirty="0" smtClean="0"/>
              <a:t>4</a:t>
            </a:r>
            <a:r>
              <a:rPr lang="en-US" dirty="0" smtClean="0"/>
              <a:t>) correction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G	: Mott corrections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0066" y="5572140"/>
            <a:ext cx="8429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9900"/>
                </a:solidFill>
              </a:rPr>
              <a:t>Valid for </a:t>
            </a:r>
            <a:r>
              <a:rPr lang="en-US" b="1" dirty="0" smtClean="0">
                <a:solidFill>
                  <a:srgbClr val="009900"/>
                </a:solidFill>
              </a:rPr>
              <a:t>m&gt;&gt;m</a:t>
            </a:r>
            <a:r>
              <a:rPr lang="en-US" b="1" baseline="-25000" dirty="0" smtClean="0">
                <a:solidFill>
                  <a:srgbClr val="009900"/>
                </a:solidFill>
              </a:rPr>
              <a:t>e</a:t>
            </a:r>
            <a:r>
              <a:rPr lang="en-US" baseline="-25000" dirty="0" smtClean="0">
                <a:solidFill>
                  <a:srgbClr val="009900"/>
                </a:solidFill>
              </a:rPr>
              <a:t>,</a:t>
            </a:r>
            <a:r>
              <a:rPr lang="en-US" dirty="0" smtClean="0">
                <a:solidFill>
                  <a:srgbClr val="009900"/>
                </a:solidFill>
              </a:rPr>
              <a:t>  However, the formulation for electron/positrons is similar, except for the “energetic” collisions with atomic electrons. </a:t>
            </a:r>
            <a:endParaRPr lang="en-US" baseline="-25000" dirty="0" smtClean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USRBIN track apportioning scoring</a:t>
            </a:r>
          </a:p>
        </p:txBody>
      </p:sp>
      <p:sp>
        <p:nvSpPr>
          <p:cNvPr id="101377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E4C1512-8995-4868-8100-BE7DD52774BA}" type="slidenum">
              <a:rPr lang="en-US" smtClean="0"/>
              <a:pPr/>
              <a:t>40</a:t>
            </a:fld>
            <a:endParaRPr lang="en-US" smtClean="0"/>
          </a:p>
        </p:txBody>
      </p:sp>
      <p:pic>
        <p:nvPicPr>
          <p:cNvPr id="101379" name="Picture 3" descr="ForAlfred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188" y="908050"/>
            <a:ext cx="7021512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USRTRACK scoring: 200 MeV p on C</a:t>
            </a:r>
          </a:p>
        </p:txBody>
      </p:sp>
      <p:sp>
        <p:nvSpPr>
          <p:cNvPr id="103425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9BC640B-1F0E-4DF6-A08F-614259DBDE72}" type="slidenum">
              <a:rPr lang="en-US" smtClean="0"/>
              <a:pPr/>
              <a:t>41</a:t>
            </a:fld>
            <a:endParaRPr lang="en-US" smtClean="0"/>
          </a:p>
        </p:txBody>
      </p:sp>
      <p:pic>
        <p:nvPicPr>
          <p:cNvPr id="103427" name="Picture 3" descr="niel_usrtrack_40_plot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9175" y="981075"/>
            <a:ext cx="643255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735013" y="6021388"/>
            <a:ext cx="5483225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Default settings, </a:t>
            </a:r>
            <a:r>
              <a:rPr lang="en-US">
                <a:sym typeface="Symbol" pitchFamily="18" charset="2"/>
              </a:rPr>
              <a:t> 20% energy loss per step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Ionization Transport Cheat Sheet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14EF83-CF72-49E4-8014-17AFE36DE43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42942" y="1135772"/>
            <a:ext cx="8215338" cy="40934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DELTARAY</a:t>
            </a:r>
            <a:r>
              <a:rPr lang="fr-FR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– </a:t>
            </a:r>
            <a:r>
              <a:rPr lang="fr-FR" b="1" dirty="0" err="1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Modify</a:t>
            </a:r>
            <a:r>
              <a:rPr lang="fr-FR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Delta-ray </a:t>
            </a:r>
            <a:r>
              <a:rPr lang="fr-FR" b="1" dirty="0" err="1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effect</a:t>
            </a:r>
            <a:r>
              <a:rPr lang="fr-FR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b="1" dirty="0" err="1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parameters</a:t>
            </a:r>
            <a:r>
              <a:rPr lang="fr-FR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endParaRPr lang="fr-FR" b="1" dirty="0" smtClean="0">
              <a:solidFill>
                <a:srgbClr val="333399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STERNHEI</a:t>
            </a:r>
            <a:r>
              <a:rPr lang="fr-FR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Ionization potential and density effect</a:t>
            </a:r>
            <a:endParaRPr lang="fr-FR" b="1" dirty="0" smtClean="0">
              <a:solidFill>
                <a:srgbClr val="333399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MAT-PROP   </a:t>
            </a:r>
            <a:r>
              <a:rPr lang="en-US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parameters customization</a:t>
            </a:r>
            <a:endParaRPr lang="fr-F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endParaRPr lang="en-US" b="1" dirty="0" smtClean="0">
              <a:solidFill>
                <a:srgbClr val="333399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IONFLUCT</a:t>
            </a:r>
            <a:r>
              <a:rPr lang="en-US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– Set </a:t>
            </a:r>
            <a:r>
              <a:rPr lang="fr-FR" b="1" dirty="0" err="1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Ionization</a:t>
            </a:r>
            <a:r>
              <a:rPr lang="fr-FR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fluctuation options</a:t>
            </a:r>
            <a:endParaRPr lang="en-US" b="1" dirty="0" smtClean="0">
              <a:solidFill>
                <a:srgbClr val="333399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PART-THR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Set </a:t>
            </a:r>
            <a:r>
              <a:rPr lang="fr-FR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particle</a:t>
            </a:r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 transport </a:t>
            </a:r>
            <a:r>
              <a:rPr lang="fr-FR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threshold</a:t>
            </a:r>
            <a:endParaRPr lang="fr-FR" b="1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</a:endParaRP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endParaRPr lang="nb-NO" b="1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nb-NO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EMFFIX</a:t>
            </a:r>
            <a:r>
              <a:rPr lang="nb-NO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- Set Step Size control for EM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FLUKAFIX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– Set </a:t>
            </a:r>
            <a:r>
              <a:rPr lang="nb-NO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Step Size control for Hadrons/Muons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endParaRPr lang="en-US" b="1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MGNFIELD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Set </a:t>
            </a:r>
            <a:r>
              <a:rPr lang="fr-FR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magnetic</a:t>
            </a:r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fr-FR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field</a:t>
            </a:r>
            <a:r>
              <a:rPr lang="fr-FR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fr-FR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precision</a:t>
            </a:r>
            <a:endParaRPr lang="fr-FR" b="1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</a:endParaRP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nn-NO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STEPSIZE</a:t>
            </a:r>
            <a:r>
              <a:rPr lang="nn-NO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Set </a:t>
            </a:r>
            <a:r>
              <a:rPr lang="en-US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stepsize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in magnetic field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FB244E6-5409-4DC1-A071-CA75808192E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603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Discrete ionization events 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611188" y="908050"/>
            <a:ext cx="8247092" cy="553997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/>
              <a:t>Above a pre-set threshold, ionization is modeled as  </a:t>
            </a:r>
            <a:r>
              <a:rPr lang="el-GR" dirty="0">
                <a:solidFill>
                  <a:srgbClr val="CC0000"/>
                </a:solidFill>
              </a:rPr>
              <a:t>δ</a:t>
            </a:r>
            <a:r>
              <a:rPr lang="en-US" dirty="0">
                <a:solidFill>
                  <a:srgbClr val="CC0000"/>
                </a:solidFill>
              </a:rPr>
              <a:t> ray</a:t>
            </a:r>
            <a:r>
              <a:rPr lang="en-US" dirty="0"/>
              <a:t> production (free </a:t>
            </a:r>
            <a:r>
              <a:rPr lang="en-US" dirty="0" smtClean="0"/>
              <a:t>electrons). The threshold refers to the kinetic energy of the emitted </a:t>
            </a:r>
            <a:r>
              <a:rPr lang="el-GR" dirty="0" smtClean="0">
                <a:solidFill>
                  <a:srgbClr val="CC0000"/>
                </a:solidFill>
              </a:rPr>
              <a:t>δ</a:t>
            </a:r>
            <a:r>
              <a:rPr lang="en-US" dirty="0" smtClean="0">
                <a:solidFill>
                  <a:srgbClr val="CC0000"/>
                </a:solidFill>
              </a:rPr>
              <a:t> ray.</a:t>
            </a:r>
            <a:r>
              <a:rPr lang="en-US" dirty="0" smtClean="0"/>
              <a:t> </a:t>
            </a:r>
          </a:p>
          <a:p>
            <a:pPr marL="347663" indent="-230188">
              <a:buFont typeface="Arial" pitchFamily="34" charset="0"/>
              <a:buChar char="•"/>
            </a:pPr>
            <a:r>
              <a:rPr lang="el-GR" dirty="0" smtClean="0"/>
              <a:t>Spin </a:t>
            </a:r>
            <a:r>
              <a:rPr lang="el-GR" dirty="0"/>
              <a:t>0 or 1/2 δ-ray production (charged hadrons, </a:t>
            </a:r>
            <a:r>
              <a:rPr lang="el-GR" dirty="0" smtClean="0"/>
              <a:t>muons)</a:t>
            </a:r>
            <a:endParaRPr lang="en-US" dirty="0" smtClean="0"/>
          </a:p>
          <a:p>
            <a:pPr marL="347663" indent="-230188">
              <a:buFont typeface="Arial" pitchFamily="34" charset="0"/>
              <a:buChar char="•"/>
            </a:pPr>
            <a:r>
              <a:rPr lang="en-US" dirty="0" smtClean="0"/>
              <a:t>Mott  for heavy ions</a:t>
            </a:r>
            <a:endParaRPr lang="en-US" dirty="0"/>
          </a:p>
          <a:p>
            <a:pPr marL="347663" indent="-230188">
              <a:buFont typeface="Arial" pitchFamily="34" charset="0"/>
              <a:buChar char="•"/>
            </a:pPr>
            <a:r>
              <a:rPr lang="en-US" dirty="0" err="1" smtClean="0"/>
              <a:t>Bhabha</a:t>
            </a:r>
            <a:r>
              <a:rPr lang="en-US" dirty="0" smtClean="0"/>
              <a:t> </a:t>
            </a:r>
            <a:r>
              <a:rPr lang="en-US" dirty="0"/>
              <a:t>scattering (</a:t>
            </a:r>
            <a:r>
              <a:rPr lang="en-US" dirty="0" smtClean="0"/>
              <a:t>e</a:t>
            </a:r>
            <a:r>
              <a:rPr lang="en-US" baseline="30000" dirty="0" smtClean="0"/>
              <a:t>+</a:t>
            </a:r>
            <a:r>
              <a:rPr lang="en-US" dirty="0" smtClean="0"/>
              <a:t>)</a:t>
            </a:r>
          </a:p>
          <a:p>
            <a:pPr marL="347663" indent="-230188">
              <a:buFont typeface="Arial" pitchFamily="34" charset="0"/>
              <a:buChar char="•"/>
            </a:pPr>
            <a:r>
              <a:rPr lang="en-US" dirty="0" err="1" smtClean="0"/>
              <a:t>Møller</a:t>
            </a:r>
            <a:r>
              <a:rPr lang="en-US" dirty="0" smtClean="0"/>
              <a:t> scattering  (e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How to set this threshold?</a:t>
            </a:r>
          </a:p>
          <a:p>
            <a:pPr marL="290513" indent="-174625">
              <a:buFont typeface="Arial" pitchFamily="34" charset="0"/>
              <a:buChar char="•"/>
            </a:pPr>
            <a:r>
              <a:rPr lang="en-US" dirty="0" smtClean="0"/>
              <a:t>Electrons set </a:t>
            </a:r>
            <a:r>
              <a:rPr lang="en-US" dirty="0"/>
              <a:t>by </a:t>
            </a:r>
            <a:r>
              <a:rPr lang="en-US" dirty="0">
                <a:solidFill>
                  <a:srgbClr val="CC0000"/>
                </a:solidFill>
              </a:rPr>
              <a:t>EMFCUT</a:t>
            </a:r>
            <a:r>
              <a:rPr lang="en-US" dirty="0"/>
              <a:t> </a:t>
            </a:r>
            <a:r>
              <a:rPr lang="en-US" dirty="0" smtClean="0"/>
              <a:t> card through the </a:t>
            </a:r>
            <a:r>
              <a:rPr lang="en-US" dirty="0">
                <a:solidFill>
                  <a:srgbClr val="CC0000"/>
                </a:solidFill>
              </a:rPr>
              <a:t>PROD-CUT</a:t>
            </a:r>
            <a:r>
              <a:rPr lang="en-US" dirty="0"/>
              <a:t> </a:t>
            </a:r>
            <a:r>
              <a:rPr lang="en-US" dirty="0" err="1" smtClean="0"/>
              <a:t>sdum</a:t>
            </a:r>
            <a:r>
              <a:rPr lang="en-US" dirty="0" smtClean="0"/>
              <a:t>;</a:t>
            </a:r>
          </a:p>
          <a:p>
            <a:pPr marL="290513" indent="-174625">
              <a:buFont typeface="Arial" pitchFamily="34" charset="0"/>
              <a:buChar char="•"/>
            </a:pPr>
            <a:r>
              <a:rPr lang="en-US" dirty="0" smtClean="0"/>
              <a:t>Charged hadrons/</a:t>
            </a:r>
            <a:r>
              <a:rPr lang="en-US" dirty="0" err="1" smtClean="0"/>
              <a:t>muons</a:t>
            </a:r>
            <a:r>
              <a:rPr lang="en-US" dirty="0" smtClean="0"/>
              <a:t> set by </a:t>
            </a:r>
            <a:r>
              <a:rPr lang="en-US" dirty="0" smtClean="0">
                <a:solidFill>
                  <a:srgbClr val="C00000"/>
                </a:solidFill>
              </a:rPr>
              <a:t>DELTARAY</a:t>
            </a:r>
            <a:r>
              <a:rPr lang="en-US" dirty="0" smtClean="0"/>
              <a:t> card:</a:t>
            </a:r>
          </a:p>
          <a:p>
            <a:pPr marL="290513" indent="-174625">
              <a:buFont typeface="Arial" pitchFamily="34" charset="0"/>
              <a:buChar char="•"/>
            </a:pPr>
            <a:endParaRPr lang="en-US" dirty="0" smtClean="0"/>
          </a:p>
          <a:p>
            <a:pPr marL="290513" indent="-174625">
              <a:buFont typeface="Arial" pitchFamily="34" charset="0"/>
              <a:buChar char="•"/>
            </a:pPr>
            <a:endParaRPr lang="en-US" dirty="0" smtClean="0"/>
          </a:p>
          <a:p>
            <a:pPr marL="290513" indent="-174625"/>
            <a:r>
              <a:rPr lang="en-US" dirty="0" smtClean="0"/>
              <a:t>	</a:t>
            </a:r>
          </a:p>
          <a:p>
            <a:pPr marL="290513" indent="-174625"/>
            <a:r>
              <a:rPr lang="en-US" dirty="0" smtClean="0"/>
              <a:t>where:</a:t>
            </a:r>
          </a:p>
          <a:p>
            <a:pPr defTabSz="347663"/>
            <a:r>
              <a:rPr lang="en-US" sz="1800" dirty="0" smtClean="0">
                <a:solidFill>
                  <a:srgbClr val="0000FF"/>
                </a:solidFill>
              </a:rPr>
              <a:t>	</a:t>
            </a:r>
            <a:r>
              <a:rPr lang="el-GR" sz="1800" dirty="0" smtClean="0">
                <a:solidFill>
                  <a:srgbClr val="0000FF"/>
                </a:solidFill>
              </a:rPr>
              <a:t>δ</a:t>
            </a:r>
            <a:r>
              <a:rPr lang="en-US" sz="1800" dirty="0" smtClean="0">
                <a:solidFill>
                  <a:srgbClr val="0000FF"/>
                </a:solidFill>
              </a:rPr>
              <a:t>Thresh		production threshold, (from materials Mat1 to</a:t>
            </a:r>
            <a:r>
              <a:rPr lang="en-US" sz="1800" dirty="0" smtClean="0">
                <a:solidFill>
                  <a:srgbClr val="0000FF"/>
                </a:solidFill>
                <a:sym typeface="Wingdings" pitchFamily="2" charset="2"/>
              </a:rPr>
              <a:t> Mat2)</a:t>
            </a:r>
          </a:p>
          <a:p>
            <a:pPr defTabSz="347663"/>
            <a:r>
              <a:rPr lang="en-US" sz="1800" dirty="0" smtClean="0">
                <a:solidFill>
                  <a:srgbClr val="0000FF"/>
                </a:solidFill>
                <a:sym typeface="Wingdings" pitchFamily="2" charset="2"/>
              </a:rPr>
              <a:t>	</a:t>
            </a:r>
            <a:r>
              <a:rPr lang="en-US" sz="1800" dirty="0" err="1" smtClean="0">
                <a:solidFill>
                  <a:srgbClr val="0000FF"/>
                </a:solidFill>
              </a:rPr>
              <a:t>Ntab</a:t>
            </a:r>
            <a:r>
              <a:rPr lang="en-US" sz="1800" dirty="0" smtClean="0">
                <a:solidFill>
                  <a:srgbClr val="0000FF"/>
                </a:solidFill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</a:rPr>
              <a:t>Wtab</a:t>
            </a:r>
            <a:r>
              <a:rPr lang="en-US" sz="1800" dirty="0" smtClean="0">
                <a:solidFill>
                  <a:srgbClr val="0000FF"/>
                </a:solidFill>
              </a:rPr>
              <a:t>	control the accuracy of </a:t>
            </a:r>
            <a:r>
              <a:rPr lang="en-US" sz="1800" dirty="0" err="1" smtClean="0">
                <a:solidFill>
                  <a:srgbClr val="0000FF"/>
                </a:solidFill>
              </a:rPr>
              <a:t>dp</a:t>
            </a:r>
            <a:r>
              <a:rPr lang="en-US" sz="1800" dirty="0" smtClean="0">
                <a:solidFill>
                  <a:srgbClr val="0000FF"/>
                </a:solidFill>
              </a:rPr>
              <a:t>/</a:t>
            </a:r>
            <a:r>
              <a:rPr lang="en-US" sz="1800" dirty="0" err="1" smtClean="0">
                <a:solidFill>
                  <a:srgbClr val="0000FF"/>
                </a:solidFill>
              </a:rPr>
              <a:t>dx</a:t>
            </a:r>
            <a:r>
              <a:rPr lang="en-US" sz="1800" dirty="0" smtClean="0">
                <a:solidFill>
                  <a:srgbClr val="0000FF"/>
                </a:solidFill>
              </a:rPr>
              <a:t> tabulations (advanced user)</a:t>
            </a:r>
          </a:p>
          <a:p>
            <a:pPr defTabSz="347663"/>
            <a:r>
              <a:rPr lang="en-US" sz="1800" dirty="0" smtClean="0">
                <a:solidFill>
                  <a:srgbClr val="0000FF"/>
                </a:solidFill>
              </a:rPr>
              <a:t>	PRINT		if is set (not def.) </a:t>
            </a:r>
            <a:r>
              <a:rPr lang="en-US" sz="1800" dirty="0" err="1" smtClean="0">
                <a:solidFill>
                  <a:srgbClr val="0000FF"/>
                </a:solidFill>
              </a:rPr>
              <a:t>dp</a:t>
            </a:r>
            <a:r>
              <a:rPr lang="en-US" sz="1800" dirty="0" smtClean="0">
                <a:solidFill>
                  <a:srgbClr val="0000FF"/>
                </a:solidFill>
              </a:rPr>
              <a:t>/</a:t>
            </a:r>
            <a:r>
              <a:rPr lang="en-US" sz="1800" dirty="0" err="1" smtClean="0">
                <a:solidFill>
                  <a:srgbClr val="0000FF"/>
                </a:solidFill>
              </a:rPr>
              <a:t>dx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rgbClr val="0000FF"/>
                </a:solidFill>
              </a:rPr>
              <a:t>tabulations are printed on </a:t>
            </a:r>
            <a:r>
              <a:rPr lang="en-US" sz="1800" dirty="0" err="1" smtClean="0">
                <a:solidFill>
                  <a:srgbClr val="0000FF"/>
                </a:solidFill>
              </a:rPr>
              <a:t>stdout</a:t>
            </a:r>
            <a:endParaRPr lang="en-US" sz="1800" dirty="0" smtClean="0">
              <a:solidFill>
                <a:srgbClr val="0000FF"/>
              </a:solidFill>
            </a:endParaRP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642942" y="4500570"/>
            <a:ext cx="8358214" cy="5232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DELTARAY     </a:t>
            </a:r>
            <a:r>
              <a:rPr lang="el-G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δ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Thresh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Ntab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Wtab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Mat1      Mat2      Step </a:t>
            </a:r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PRINT</a:t>
            </a:r>
            <a:endParaRPr lang="en-US" sz="1400" b="1" dirty="0">
              <a:solidFill>
                <a:srgbClr val="C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D46535A-ED65-4B07-9408-970C046DCAE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603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Continuous energy losses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85786" y="928670"/>
            <a:ext cx="7715303" cy="378565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/>
              <a:t>Below the </a:t>
            </a:r>
            <a:r>
              <a:rPr lang="el-GR" dirty="0"/>
              <a:t>δ</a:t>
            </a:r>
            <a:r>
              <a:rPr lang="en-US" dirty="0"/>
              <a:t>-ray threshold, energy losses are treated as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“continuous”</a:t>
            </a:r>
            <a:r>
              <a:rPr lang="en-US" dirty="0" smtClean="0"/>
              <a:t>, </a:t>
            </a:r>
            <a:r>
              <a:rPr lang="en-US" dirty="0"/>
              <a:t>with some special features:</a:t>
            </a:r>
          </a:p>
          <a:p>
            <a:pPr marL="290513" lvl="1" indent="-174625" algn="just">
              <a:buFontTx/>
              <a:buChar char="•"/>
            </a:pPr>
            <a:r>
              <a:rPr lang="en-US" dirty="0"/>
              <a:t>Fluctuations of energy loss are simulated with a FLUKA- specific algorithm</a:t>
            </a:r>
          </a:p>
          <a:p>
            <a:pPr marL="290513" lvl="1" indent="-174625" algn="just">
              <a:spcBef>
                <a:spcPts val="1200"/>
              </a:spcBef>
              <a:spcAft>
                <a:spcPts val="1200"/>
              </a:spcAft>
              <a:buFontTx/>
              <a:buChar char="•"/>
            </a:pPr>
            <a:r>
              <a:rPr lang="en-US" dirty="0"/>
              <a:t>The energy dependence of cross sections and </a:t>
            </a:r>
            <a:r>
              <a:rPr lang="en-US" dirty="0" err="1"/>
              <a:t>dE</a:t>
            </a:r>
            <a:r>
              <a:rPr lang="en-US" dirty="0"/>
              <a:t>/</a:t>
            </a:r>
            <a:r>
              <a:rPr lang="en-US" dirty="0" err="1"/>
              <a:t>dx</a:t>
            </a:r>
            <a:r>
              <a:rPr lang="en-US" dirty="0"/>
              <a:t> is taken into account exactly (see later) </a:t>
            </a:r>
          </a:p>
          <a:p>
            <a:pPr marL="290513" lvl="1" indent="-174625" algn="just">
              <a:buFontTx/>
              <a:buChar char="•"/>
            </a:pPr>
            <a:r>
              <a:rPr lang="en-US" dirty="0" smtClean="0"/>
              <a:t>The latest </a:t>
            </a:r>
            <a:r>
              <a:rPr lang="en-US" dirty="0"/>
              <a:t>recommended values of ionization potential and density effect parameters implemented for </a:t>
            </a:r>
            <a:r>
              <a:rPr lang="en-US" dirty="0" smtClean="0"/>
              <a:t>each element </a:t>
            </a:r>
            <a:r>
              <a:rPr lang="en-US" dirty="0"/>
              <a:t>(</a:t>
            </a:r>
            <a:r>
              <a:rPr lang="en-US" dirty="0" err="1"/>
              <a:t>Sternheimer</a:t>
            </a:r>
            <a:r>
              <a:rPr lang="en-US" dirty="0"/>
              <a:t>, Berger &amp; Seltzer), but can be overridden by the user with (set yourself for compounds!)</a:t>
            </a:r>
          </a:p>
          <a:p>
            <a:pPr marL="574675" lvl="1" indent="-117475" algn="just"/>
            <a:endParaRPr lang="el-GR" dirty="0"/>
          </a:p>
        </p:txBody>
      </p:sp>
      <p:sp>
        <p:nvSpPr>
          <p:cNvPr id="35846" name="Oval 7"/>
          <p:cNvSpPr>
            <a:spLocks noChangeArrowheads="1"/>
          </p:cNvSpPr>
          <p:nvPr/>
        </p:nvSpPr>
        <p:spPr bwMode="auto">
          <a:xfrm>
            <a:off x="4143372" y="5128265"/>
            <a:ext cx="863600" cy="647700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28596" y="4572008"/>
            <a:ext cx="8358214" cy="95410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</a:rPr>
              <a:t>* ..+....1....+....2....+....3....+....4....+....5....+....6....+....7..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STERNHEI           C        X0        X1         a         m        </a:t>
            </a:r>
            <a:r>
              <a:rPr lang="el-G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δ</a:t>
            </a:r>
            <a:r>
              <a:rPr lang="en-US" sz="1400" b="1" baseline="-25000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MAT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MAT-PROP        </a:t>
            </a:r>
            <a:r>
              <a:rPr lang="fr-FR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Gasp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fr-FR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Rhosc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fr-FR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Iion</a:t>
            </a:r>
            <a:r>
              <a:rPr lang="fr-FR" sz="1400" b="1" dirty="0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Mat1      Mat2      </a:t>
            </a:r>
            <a:r>
              <a:rPr lang="fr-FR" sz="1400" b="1" dirty="0" err="1" smtClean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Step</a:t>
            </a:r>
            <a:endParaRPr lang="en-US" sz="1400" dirty="0" smtClean="0">
              <a:solidFill>
                <a:schemeClr val="bg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Ionization fluctuations -I</a:t>
            </a:r>
          </a:p>
        </p:txBody>
      </p:sp>
      <p:sp>
        <p:nvSpPr>
          <p:cNvPr id="37889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36EED08-15A0-4882-AB19-CD2382A0D1D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71472" y="928670"/>
            <a:ext cx="8143932" cy="558127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b="1" u="sng" dirty="0" smtClean="0">
                <a:solidFill>
                  <a:srgbClr val="009900"/>
                </a:solidFill>
              </a:rPr>
              <a:t>Landau</a:t>
            </a:r>
            <a:r>
              <a:rPr lang="en-US" dirty="0" smtClean="0"/>
              <a:t> distribution is limited in several respects:</a:t>
            </a:r>
          </a:p>
          <a:p>
            <a:pPr marL="457200" indent="-233363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Maximal energy of  </a:t>
            </a:r>
            <a:r>
              <a:rPr lang="el-GR" dirty="0" smtClean="0">
                <a:solidFill>
                  <a:srgbClr val="CC0000"/>
                </a:solidFill>
              </a:rPr>
              <a:t>δ</a:t>
            </a:r>
            <a:r>
              <a:rPr lang="en-US" dirty="0" smtClean="0">
                <a:solidFill>
                  <a:srgbClr val="CC0000"/>
                </a:solidFill>
              </a:rPr>
              <a:t> ray</a:t>
            </a:r>
            <a:r>
              <a:rPr lang="en-US" dirty="0" smtClean="0"/>
              <a:t> is assumed to be infinite, therefore cannot be applied for long steps or low velocities;</a:t>
            </a:r>
          </a:p>
          <a:p>
            <a:pPr marL="457200" indent="-233363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Cross section for close collisions is assumed to be equal for all particles;</a:t>
            </a:r>
          </a:p>
          <a:p>
            <a:pPr marL="457200" indent="-233363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Fluctuations connected with distant collision are neglected, therefore they cannot be applied for small steps;</a:t>
            </a:r>
          </a:p>
          <a:p>
            <a:pPr marL="457200" indent="-233363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Incompatible with explicit </a:t>
            </a:r>
            <a:r>
              <a:rPr lang="el-GR" dirty="0" smtClean="0">
                <a:solidFill>
                  <a:srgbClr val="CC0000"/>
                </a:solidFill>
              </a:rPr>
              <a:t>δ</a:t>
            </a:r>
            <a:r>
              <a:rPr lang="en-US" dirty="0" smtClean="0">
                <a:solidFill>
                  <a:srgbClr val="CC0000"/>
                </a:solidFill>
              </a:rPr>
              <a:t> ray</a:t>
            </a:r>
            <a:r>
              <a:rPr lang="en-US" dirty="0" smtClean="0"/>
              <a:t> production.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b="1" u="sng" dirty="0" err="1" smtClean="0">
                <a:solidFill>
                  <a:srgbClr val="009900"/>
                </a:solidFill>
              </a:rPr>
              <a:t>Vavilov</a:t>
            </a:r>
            <a:r>
              <a:rPr lang="en-US" dirty="0" smtClean="0"/>
              <a:t> distribution overcomes some of the landau limitations, but is difficult to compute if the step length or the energy are not known a priori.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Ionization fluctuations -II</a:t>
            </a:r>
          </a:p>
        </p:txBody>
      </p:sp>
      <p:sp>
        <p:nvSpPr>
          <p:cNvPr id="39937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3505E4-AF06-4194-B023-AC3E8FC0F5C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85786" y="928670"/>
            <a:ext cx="7786742" cy="517064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The FLUKA approach:</a:t>
            </a:r>
          </a:p>
          <a:p>
            <a:pPr marL="288925" indent="-173038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Based on general statistical properties of the </a:t>
            </a:r>
            <a:r>
              <a:rPr lang="en-US" u="sng" dirty="0" smtClean="0">
                <a:solidFill>
                  <a:srgbClr val="009900"/>
                </a:solidFill>
              </a:rPr>
              <a:t>cumulants</a:t>
            </a:r>
            <a:r>
              <a:rPr lang="en-US" dirty="0" smtClean="0"/>
              <a:t> of a distribution (in this case a Poisson distribution convoluted with d</a:t>
            </a:r>
            <a:r>
              <a:rPr lang="el-GR" dirty="0" smtClean="0"/>
              <a:t>σ</a:t>
            </a:r>
            <a:r>
              <a:rPr lang="en-US" dirty="0" smtClean="0"/>
              <a:t>/</a:t>
            </a:r>
            <a:r>
              <a:rPr lang="en-US" dirty="0" err="1" smtClean="0"/>
              <a:t>dE</a:t>
            </a:r>
            <a:r>
              <a:rPr lang="en-US" dirty="0" smtClean="0"/>
              <a:t>);</a:t>
            </a:r>
          </a:p>
          <a:p>
            <a:pPr marL="288925" indent="-173038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Integrals can be calculated </a:t>
            </a:r>
            <a:r>
              <a:rPr lang="en-US" u="sng" dirty="0" smtClean="0">
                <a:solidFill>
                  <a:srgbClr val="009900"/>
                </a:solidFill>
              </a:rPr>
              <a:t>analytically</a:t>
            </a:r>
            <a:r>
              <a:rPr lang="en-US" dirty="0" smtClean="0"/>
              <a:t> and </a:t>
            </a:r>
            <a:r>
              <a:rPr lang="en-US" u="sng" dirty="0" smtClean="0">
                <a:solidFill>
                  <a:srgbClr val="009900"/>
                </a:solidFill>
              </a:rPr>
              <a:t>exactly</a:t>
            </a:r>
            <a:r>
              <a:rPr lang="en-US" dirty="0" smtClean="0"/>
              <a:t> </a:t>
            </a:r>
            <a:r>
              <a:rPr lang="en-US" i="1" dirty="0" smtClean="0"/>
              <a:t>a priori  </a:t>
            </a:r>
            <a:r>
              <a:rPr lang="en-US" dirty="0" smtClean="0"/>
              <a:t>(min. CPU time);</a:t>
            </a:r>
          </a:p>
          <a:p>
            <a:pPr marL="288925" indent="-173038">
              <a:lnSpc>
                <a:spcPct val="150000"/>
              </a:lnSpc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9900"/>
                </a:solidFill>
              </a:rPr>
              <a:t>Applicable to any kind of charged particle</a:t>
            </a:r>
            <a:r>
              <a:rPr lang="en-US" dirty="0" smtClean="0"/>
              <a:t>, taking into account the proper spin dependent cross section for </a:t>
            </a:r>
            <a:r>
              <a:rPr lang="el-GR" dirty="0" smtClean="0">
                <a:solidFill>
                  <a:srgbClr val="C00000"/>
                </a:solidFill>
              </a:rPr>
              <a:t>δ </a:t>
            </a:r>
            <a:r>
              <a:rPr lang="en-US" dirty="0" smtClean="0">
                <a:solidFill>
                  <a:srgbClr val="C00000"/>
                </a:solidFill>
              </a:rPr>
              <a:t>ray </a:t>
            </a:r>
            <a:r>
              <a:rPr lang="en-US" dirty="0" smtClean="0"/>
              <a:t>production;</a:t>
            </a:r>
          </a:p>
          <a:p>
            <a:pPr marL="288925" indent="-173038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u="sng" dirty="0" smtClean="0">
                <a:solidFill>
                  <a:srgbClr val="009900"/>
                </a:solidFill>
              </a:rPr>
              <a:t>first 6-moments </a:t>
            </a:r>
            <a:r>
              <a:rPr lang="en-US" dirty="0" smtClean="0"/>
              <a:t>of the energy loss distribution are  reproduced: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2904197" y="5500702"/>
          <a:ext cx="1953555" cy="642942"/>
        </p:xfrm>
        <a:graphic>
          <a:graphicData uri="http://schemas.openxmlformats.org/presentationml/2006/ole">
            <p:oleObj spid="_x0000_s43010" name="Equation" r:id="rId4" imgW="1002960" imgH="3301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fluctuations -III</a:t>
            </a:r>
          </a:p>
        </p:txBody>
      </p:sp>
      <p:sp>
        <p:nvSpPr>
          <p:cNvPr id="41985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9BFE342-27B0-499B-B0A8-906A582B2754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41987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309" y="1187464"/>
            <a:ext cx="9037205" cy="420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1988" name="Rectangle 7"/>
          <p:cNvSpPr>
            <a:spLocks noChangeArrowheads="1"/>
          </p:cNvSpPr>
          <p:nvPr/>
        </p:nvSpPr>
        <p:spPr bwMode="auto">
          <a:xfrm>
            <a:off x="457200" y="5486400"/>
            <a:ext cx="82296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Experimental</a:t>
            </a:r>
            <a:r>
              <a:rPr lang="en-US" baseline="30000" dirty="0">
                <a:solidFill>
                  <a:schemeClr val="accent2"/>
                </a:solidFill>
              </a:rPr>
              <a:t> 1</a:t>
            </a:r>
            <a:r>
              <a:rPr lang="en-US" dirty="0">
                <a:solidFill>
                  <a:schemeClr val="accent2"/>
                </a:solidFill>
              </a:rPr>
              <a:t> and calculated energy loss distributions for 2 </a:t>
            </a:r>
            <a:r>
              <a:rPr lang="en-US" dirty="0" err="1">
                <a:solidFill>
                  <a:schemeClr val="accent2"/>
                </a:solidFill>
              </a:rPr>
              <a:t>GeV</a:t>
            </a:r>
            <a:r>
              <a:rPr lang="en-US" dirty="0">
                <a:solidFill>
                  <a:schemeClr val="accent2"/>
                </a:solidFill>
              </a:rPr>
              <a:t>/c positrons (left) and protons (right) traversing 100</a:t>
            </a:r>
            <a:r>
              <a:rPr lang="el-GR" dirty="0">
                <a:solidFill>
                  <a:schemeClr val="accent2"/>
                </a:solidFill>
              </a:rPr>
              <a:t>μ</a:t>
            </a:r>
            <a:r>
              <a:rPr lang="en-US" dirty="0">
                <a:solidFill>
                  <a:schemeClr val="accent2"/>
                </a:solidFill>
              </a:rPr>
              <a:t>m of Si        </a:t>
            </a:r>
            <a:endParaRPr lang="en-US" dirty="0" smtClean="0">
              <a:solidFill>
                <a:schemeClr val="accent2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 err="1" smtClean="0"/>
              <a:t>J.Bak</a:t>
            </a:r>
            <a:r>
              <a:rPr lang="en-US" sz="1600" dirty="0" smtClean="0"/>
              <a:t> </a:t>
            </a:r>
            <a:r>
              <a:rPr lang="en-US" sz="1600" dirty="0"/>
              <a:t>et al. NPB288, 681 (1987)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_fluka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Theme_fluka</Template>
  <TotalTime>15827</TotalTime>
  <Words>3252</Words>
  <Application>Microsoft Office PowerPoint</Application>
  <PresentationFormat>Overhead</PresentationFormat>
  <Paragraphs>475</Paragraphs>
  <Slides>42</Slides>
  <Notes>39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Theme_fluka</vt:lpstr>
      <vt:lpstr>Equation</vt:lpstr>
      <vt:lpstr>Slide 1</vt:lpstr>
      <vt:lpstr>Topics</vt:lpstr>
      <vt:lpstr>Ionization energy losses</vt:lpstr>
      <vt:lpstr>Charged particle dE/dx: Bethe-Bloch </vt:lpstr>
      <vt:lpstr>Discrete ionization events </vt:lpstr>
      <vt:lpstr>Continuous energy losses</vt:lpstr>
      <vt:lpstr>Ionization fluctuations -I</vt:lpstr>
      <vt:lpstr>Ionization fluctuations -II</vt:lpstr>
      <vt:lpstr>Ionization fluctuations -III</vt:lpstr>
      <vt:lpstr>Nuclear stopping power ( NEW)</vt:lpstr>
      <vt:lpstr>dpa: Displacements Per Atom</vt:lpstr>
      <vt:lpstr>Damage to Electronics</vt:lpstr>
      <vt:lpstr>Energy dependent quantities I</vt:lpstr>
      <vt:lpstr>Energy dependent quantities II</vt:lpstr>
      <vt:lpstr>Ionization fluctuation options</vt:lpstr>
      <vt:lpstr>Heavy ions</vt:lpstr>
      <vt:lpstr>Heavy ions dE/dx</vt:lpstr>
      <vt:lpstr>Bragg peaks vs exp. data: 20Ne @ 670 MeV/n</vt:lpstr>
      <vt:lpstr>Bragg peaks vs exp. data: 12C @ 270 &amp; 330 MeV/n</vt:lpstr>
      <vt:lpstr>Bragg peaks vs exp. data: 12C @ 270 MeV/n</vt:lpstr>
      <vt:lpstr>Charged particle transport</vt:lpstr>
      <vt:lpstr>Setting particle transport threshold</vt:lpstr>
      <vt:lpstr>Charged particle transport</vt:lpstr>
      <vt:lpstr>The FLUKA  MCS</vt:lpstr>
      <vt:lpstr>The FLUKA MCS - II</vt:lpstr>
      <vt:lpstr>Single Scattering</vt:lpstr>
      <vt:lpstr>Electron Backscattering</vt:lpstr>
      <vt:lpstr>User control of MCS</vt:lpstr>
      <vt:lpstr>Control of step size</vt:lpstr>
      <vt:lpstr>Control of step size II</vt:lpstr>
      <vt:lpstr>Magnetic field tracking in FLUKA</vt:lpstr>
      <vt:lpstr>How to define a magnetic field</vt:lpstr>
      <vt:lpstr>Magnetic field tracking in FLUKA</vt:lpstr>
      <vt:lpstr>Setting the tracking precision I</vt:lpstr>
      <vt:lpstr>Setting the tracking precision II </vt:lpstr>
      <vt:lpstr>Setting precision by region</vt:lpstr>
      <vt:lpstr>The magfld.f user routine</vt:lpstr>
      <vt:lpstr>Some warnings about scoring:</vt:lpstr>
      <vt:lpstr>USRBIN track apportioning scoring</vt:lpstr>
      <vt:lpstr>USRBIN track apportioning scoring</vt:lpstr>
      <vt:lpstr>USRTRACK scoring: 200 MeV p on C</vt:lpstr>
      <vt:lpstr>Ionization Transport Cheat Sheet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Alfredo Ferrari</dc:creator>
  <cp:lastModifiedBy>roberto</cp:lastModifiedBy>
  <cp:revision>1000</cp:revision>
  <cp:lastPrinted>2004-07-08T08:47:15Z</cp:lastPrinted>
  <dcterms:created xsi:type="dcterms:W3CDTF">2003-02-06T18:33:45Z</dcterms:created>
  <dcterms:modified xsi:type="dcterms:W3CDTF">2012-04-27T14:10:16Z</dcterms:modified>
</cp:coreProperties>
</file>