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6" r:id="rId1"/>
  </p:sldMasterIdLst>
  <p:notesMasterIdLst>
    <p:notesMasterId r:id="rId35"/>
  </p:notesMasterIdLst>
  <p:handoutMasterIdLst>
    <p:handoutMasterId r:id="rId36"/>
  </p:handoutMasterIdLst>
  <p:sldIdLst>
    <p:sldId id="274" r:id="rId2"/>
    <p:sldId id="275" r:id="rId3"/>
    <p:sldId id="470" r:id="rId4"/>
    <p:sldId id="411" r:id="rId5"/>
    <p:sldId id="413" r:id="rId6"/>
    <p:sldId id="414" r:id="rId7"/>
    <p:sldId id="476" r:id="rId8"/>
    <p:sldId id="412" r:id="rId9"/>
    <p:sldId id="415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5" r:id="rId18"/>
    <p:sldId id="426" r:id="rId19"/>
    <p:sldId id="427" r:id="rId20"/>
    <p:sldId id="428" r:id="rId21"/>
    <p:sldId id="459" r:id="rId22"/>
    <p:sldId id="429" r:id="rId23"/>
    <p:sldId id="452" r:id="rId24"/>
    <p:sldId id="450" r:id="rId25"/>
    <p:sldId id="451" r:id="rId26"/>
    <p:sldId id="471" r:id="rId27"/>
    <p:sldId id="472" r:id="rId28"/>
    <p:sldId id="473" r:id="rId29"/>
    <p:sldId id="474" r:id="rId30"/>
    <p:sldId id="475" r:id="rId31"/>
    <p:sldId id="439" r:id="rId32"/>
    <p:sldId id="440" r:id="rId33"/>
    <p:sldId id="477" r:id="rId34"/>
  </p:sldIdLst>
  <p:sldSz cx="9144000" cy="6858000" type="overhead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0000FF"/>
    <a:srgbClr val="FF0000"/>
    <a:srgbClr val="800000"/>
    <a:srgbClr val="CC0000"/>
    <a:srgbClr val="CC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44" d="100"/>
          <a:sy n="44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07" tIns="48105" rIns="96207" bIns="48105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07" tIns="48105" rIns="96207" bIns="48105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07" tIns="48105" rIns="96207" bIns="48105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07" tIns="48105" rIns="96207" bIns="48105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5E7F0B6-8385-4F52-AA8F-E63D92921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50" tIns="48105" rIns="94550" bIns="48105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1257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50" tIns="48105" rIns="94550" bIns="48105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5813"/>
            <a:ext cx="5140325" cy="3854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76800"/>
            <a:ext cx="52133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50" tIns="48105" rIns="94550" bIns="48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6775"/>
            <a:ext cx="3048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50" tIns="48105" rIns="94550" bIns="48105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9756775"/>
            <a:ext cx="3125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50" tIns="48105" rIns="94550" bIns="48105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defRPr sz="13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70E114B-0278-4F24-A6CA-9C752F11C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9B41-6BA0-409A-BCDB-E9F678CFAD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9C7AA-3FF4-47E1-B94D-537666A0183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3DDAE-A2D5-4457-B350-C96EAF0857C9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2709E-CEA8-43DB-954A-D61334218491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910B6-4C4F-422A-9CF3-A99C3DCE3DB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6340B-8EAC-4D43-ACC1-E5AA4F0C7778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C33BD-3FF2-4774-9659-541FAD5487E1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22E7E-5926-4E18-86CB-8C2D6B642F54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075D1-AA8E-40CE-B958-962DEA631AE1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A37DE-9158-4D9F-B688-6813F20D9D4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BCF0A-0A45-4014-9D8B-8952BC88FD2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8E378-CB1C-440A-AB39-46E6E829AE4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4008438" y="9756775"/>
            <a:ext cx="3127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58" tIns="48108" rIns="94558" bIns="48108" anchor="b"/>
          <a:lstStyle/>
          <a:p>
            <a:pPr algn="r" defTabSz="949325"/>
            <a:fld id="{0DE1D1F4-A69B-4A25-8605-EFB462E5309D}" type="slidenum">
              <a:rPr lang="en-US" sz="1300">
                <a:latin typeface="Tahoma" pitchFamily="34" charset="0"/>
              </a:rPr>
              <a:pPr algn="r" defTabSz="949325"/>
              <a:t>25</a:t>
            </a:fld>
            <a:endParaRPr lang="en-US" sz="1300">
              <a:latin typeface="Tahoma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F4CE2-BEC4-46A9-9E90-D9D84D9D451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D29A6-F118-4CEB-8EA5-C21CDA45965B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47F4-1683-4E92-ADA0-D3885CF78CC8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0FFE4-BE52-4F0E-B87C-A8FF12699D71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9A735-8E07-492E-B20F-7FBA41CA1C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4010025" y="9756775"/>
            <a:ext cx="3125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50" tIns="48105" rIns="94550" bIns="48105" anchor="b"/>
          <a:lstStyle/>
          <a:p>
            <a:pPr algn="r" defTabSz="950913">
              <a:spcBef>
                <a:spcPct val="0"/>
              </a:spcBef>
            </a:pPr>
            <a:fld id="{1E55EFD4-EC3E-41DC-907C-BB67C005DAE7}" type="slidenum">
              <a:rPr lang="en-US" sz="1300">
                <a:solidFill>
                  <a:schemeClr val="tx1"/>
                </a:solidFill>
                <a:latin typeface="Tahoma" pitchFamily="34" charset="0"/>
              </a:rPr>
              <a:pPr algn="r" defTabSz="950913">
                <a:spcBef>
                  <a:spcPct val="0"/>
                </a:spcBef>
              </a:pPr>
              <a:t>4</a:t>
            </a:fld>
            <a:endParaRPr lang="en-US" sz="13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010025" y="9756775"/>
            <a:ext cx="3125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50" tIns="48105" rIns="94550" bIns="48105" anchor="b"/>
          <a:lstStyle/>
          <a:p>
            <a:pPr algn="r" defTabSz="950913">
              <a:spcBef>
                <a:spcPct val="0"/>
              </a:spcBef>
            </a:pPr>
            <a:fld id="{EA9A3AD1-421D-4BCE-85E8-AA82BBA9D086}" type="slidenum">
              <a:rPr lang="en-US" sz="1300">
                <a:solidFill>
                  <a:schemeClr val="tx1"/>
                </a:solidFill>
                <a:latin typeface="Tahoma" pitchFamily="34" charset="0"/>
              </a:rPr>
              <a:pPr algn="r" defTabSz="950913">
                <a:spcBef>
                  <a:spcPct val="0"/>
                </a:spcBef>
              </a:pPr>
              <a:t>5</a:t>
            </a:fld>
            <a:endParaRPr lang="en-US" sz="13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010025" y="9756775"/>
            <a:ext cx="3125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50" tIns="48105" rIns="94550" bIns="48105" anchor="b"/>
          <a:lstStyle/>
          <a:p>
            <a:pPr algn="r" defTabSz="950913">
              <a:spcBef>
                <a:spcPct val="0"/>
              </a:spcBef>
            </a:pPr>
            <a:fld id="{AE9AA908-3961-4C73-A962-72A52E6BAEFA}" type="slidenum">
              <a:rPr lang="en-US" sz="1300">
                <a:solidFill>
                  <a:schemeClr val="tx1"/>
                </a:solidFill>
                <a:latin typeface="Tahoma" pitchFamily="34" charset="0"/>
              </a:rPr>
              <a:pPr algn="r" defTabSz="950913">
                <a:spcBef>
                  <a:spcPct val="0"/>
                </a:spcBef>
              </a:pPr>
              <a:t>6</a:t>
            </a:fld>
            <a:endParaRPr lang="en-US" sz="13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F4560-C953-411B-BD50-6114A86FAD1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010025" y="9756775"/>
            <a:ext cx="3125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50" tIns="48105" rIns="94550" bIns="48105" anchor="b"/>
          <a:lstStyle/>
          <a:p>
            <a:pPr algn="r" defTabSz="950913">
              <a:spcBef>
                <a:spcPct val="0"/>
              </a:spcBef>
            </a:pPr>
            <a:fld id="{E7AC17C9-1FA7-48E0-9C49-1CB0D09A6F01}" type="slidenum">
              <a:rPr lang="en-US" sz="1300">
                <a:solidFill>
                  <a:schemeClr val="tx1"/>
                </a:solidFill>
                <a:latin typeface="Tahoma" pitchFamily="34" charset="0"/>
              </a:rPr>
              <a:pPr algn="r" defTabSz="950913">
                <a:spcBef>
                  <a:spcPct val="0"/>
                </a:spcBef>
              </a:pPr>
              <a:t>8</a:t>
            </a:fld>
            <a:endParaRPr lang="en-US" sz="13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010025" y="9756775"/>
            <a:ext cx="3125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50" tIns="48105" rIns="94550" bIns="48105" anchor="b"/>
          <a:lstStyle/>
          <a:p>
            <a:pPr algn="r" defTabSz="950913">
              <a:spcBef>
                <a:spcPct val="0"/>
              </a:spcBef>
            </a:pPr>
            <a:fld id="{16AECB7E-C293-4871-B92E-BB4E625F0543}" type="slidenum">
              <a:rPr lang="en-US" sz="1300">
                <a:solidFill>
                  <a:schemeClr val="tx1"/>
                </a:solidFill>
                <a:latin typeface="Tahoma" pitchFamily="34" charset="0"/>
              </a:rPr>
              <a:pPr algn="r" defTabSz="950913">
                <a:spcBef>
                  <a:spcPct val="0"/>
                </a:spcBef>
              </a:pPr>
              <a:t>9</a:t>
            </a:fld>
            <a:endParaRPr lang="en-US" sz="13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2875D-BBDD-401E-BB36-AC44251E0721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177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DD18593-056A-4CE8-ADAE-8542C4905037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0294-BB70-4F10-AC02-FFF89182EC24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C812-454E-4F74-8109-359DD9DD5360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A9E2-9B17-45DC-BA40-520429CD5B16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C8B5-0B5C-4D1A-82F0-E0BF094B793D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Athens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86D5-3080-46B7-AF26-A30E91A84132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84BE-7498-4C3F-B659-04D9760E4890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B2A1-17ED-47E7-9F02-931A02A29A1F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F0DA-E48C-4976-8D7E-3B0631A54101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020-4BEF-4DA2-A776-E6F475A4EB41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6643-0371-440F-B44F-A22051DD7AEB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C44E-CE5E-467C-810A-514C9B2720CD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0458C"/>
                </a:solidFill>
              </a:rPr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5B6A-C8F5-43DE-8622-FB9CAC3D9495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000">
              <a:solidFill>
                <a:srgbClr val="40458C"/>
              </a:solidFill>
              <a:latin typeface="Comic Sans MS" pitchFamily="66" charset="0"/>
              <a:ea typeface="ＭＳ Ｐゴシック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116742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de-DE" sz="2000">
                <a:solidFill>
                  <a:srgbClr val="40458C"/>
                </a:solidFill>
                <a:latin typeface="Comic Sans MS" pitchFamily="66" charset="0"/>
                <a:ea typeface="ＭＳ Ｐゴシック" charset="-128"/>
              </a:endParaRPr>
            </a:p>
          </p:txBody>
        </p:sp>
      </p:grp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de-DE">
              <a:solidFill>
                <a:srgbClr val="40458C"/>
              </a:solidFill>
            </a:endParaRP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40458C"/>
                </a:solidFill>
              </a:rPr>
              <a:t>7th FLUKA course, NEA, Paris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624F4A61-A641-4850-9608-202A056A385B}" type="slidenum">
              <a:rPr lang="en-US">
                <a:solidFill>
                  <a:srgbClr val="40458C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050088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r">
              <a:spcBef>
                <a:spcPct val="0"/>
              </a:spcBef>
              <a:defRPr/>
            </a:pPr>
            <a:fld id="{4406EBB4-610B-48BE-A7D4-51F6724D5B36}" type="slidenum">
              <a:rPr lang="en-US" sz="1200">
                <a:solidFill>
                  <a:srgbClr val="40458C"/>
                </a:solidFill>
                <a:latin typeface="Tahoma" pitchFamily="34" charset="0"/>
                <a:ea typeface="ＭＳ Ｐゴシック" charset="-128"/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en-US" sz="1200">
              <a:solidFill>
                <a:srgbClr val="40458C"/>
              </a:solidFill>
              <a:latin typeface="Tahoma" pitchFamily="34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7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8735" y="4586351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0" dirty="0" smtClean="0">
                <a:latin typeface="Tahoma" pitchFamily="34" charset="0"/>
                <a:cs typeface="Tahoma" pitchFamily="34" charset="0"/>
              </a:rPr>
              <a:t>FLUKA Beginner’s Course</a:t>
            </a:r>
            <a:endParaRPr lang="en-US" sz="20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4" y="1822222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4000" b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Advanced Geometry</a:t>
            </a:r>
            <a:endParaRPr lang="en-US" sz="4000" b="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Lattice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127125"/>
            <a:ext cx="8142287" cy="51816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FLUKA geometry has </a:t>
            </a:r>
            <a:r>
              <a:rPr lang="en-US" i="1" dirty="0" smtClean="0">
                <a:solidFill>
                  <a:srgbClr val="800000"/>
                </a:solidFill>
              </a:rPr>
              <a:t>replication </a:t>
            </a:r>
            <a:r>
              <a:rPr lang="en-US" dirty="0" smtClean="0">
                <a:solidFill>
                  <a:srgbClr val="800000"/>
                </a:solidFill>
              </a:rPr>
              <a:t>(lattice) capabilities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8000"/>
                </a:solidFill>
              </a:rPr>
              <a:t>Only one </a:t>
            </a:r>
            <a:r>
              <a:rPr lang="en-US" i="1" dirty="0" smtClean="0">
                <a:solidFill>
                  <a:srgbClr val="008000"/>
                </a:solidFill>
              </a:rPr>
              <a:t>level is implemented   </a:t>
            </a:r>
            <a:r>
              <a:rPr lang="en-US" dirty="0" smtClean="0"/>
              <a:t>(no nested lattices are allowed)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indent="-457200" eaLnBrk="1" hangingPunct="1">
              <a:defRPr/>
            </a:pPr>
            <a:r>
              <a:rPr lang="en-US" dirty="0" smtClean="0"/>
              <a:t>The user </a:t>
            </a:r>
            <a:r>
              <a:rPr lang="en-US" dirty="0" smtClean="0">
                <a:solidFill>
                  <a:srgbClr val="800000"/>
                </a:solidFill>
              </a:rPr>
              <a:t>defines lattice positions</a:t>
            </a:r>
            <a:r>
              <a:rPr lang="en-US" dirty="0" smtClean="0"/>
              <a:t> in the geometry and provides </a:t>
            </a:r>
            <a:r>
              <a:rPr lang="en-US" dirty="0" smtClean="0">
                <a:solidFill>
                  <a:srgbClr val="800000"/>
                </a:solidFill>
              </a:rPr>
              <a:t>transformation rules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from the lattice to the prototype region</a:t>
            </a:r>
            <a:r>
              <a:rPr lang="en-US" dirty="0" smtClean="0"/>
              <a:t>: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in the input with the </a:t>
            </a:r>
            <a:r>
              <a:rPr lang="en-US" dirty="0" smtClean="0">
                <a:solidFill>
                  <a:srgbClr val="800000"/>
                </a:solidFill>
              </a:rPr>
              <a:t>ROT-DEFI</a:t>
            </a:r>
            <a:r>
              <a:rPr lang="en-US" dirty="0" smtClean="0"/>
              <a:t> card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in a subroutine (</a:t>
            </a:r>
            <a:r>
              <a:rPr lang="en-US" dirty="0" err="1" smtClean="0">
                <a:solidFill>
                  <a:srgbClr val="800000"/>
                </a:solidFill>
              </a:rPr>
              <a:t>lattic.f</a:t>
            </a:r>
            <a:r>
              <a:rPr lang="en-US" dirty="0" smtClean="0"/>
              <a:t>)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/>
              <a:t>The lattice identification is available for scoring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/>
              <a:t>Transformations include:</a:t>
            </a:r>
            <a:br>
              <a:rPr lang="en-US" dirty="0" smtClean="0"/>
            </a:br>
            <a:r>
              <a:rPr lang="en-US" dirty="0" smtClean="0">
                <a:solidFill>
                  <a:srgbClr val="800000"/>
                </a:solidFill>
              </a:rPr>
              <a:t>Translation, Rotation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800000"/>
                </a:solidFill>
              </a:rPr>
              <a:t> Mirroring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(the last only through routine).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WARNING:</a:t>
            </a:r>
            <a:endParaRPr lang="en-US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dirty="0" smtClean="0"/>
              <a:t>	Do not use </a:t>
            </a:r>
            <a:r>
              <a:rPr lang="en-US" dirty="0" smtClean="0">
                <a:solidFill>
                  <a:srgbClr val="C00000"/>
                </a:solidFill>
              </a:rPr>
              <a:t>scaling or any deformation </a:t>
            </a:r>
            <a:r>
              <a:rPr lang="en-US" dirty="0" smtClean="0"/>
              <a:t>of the coordinate system </a:t>
            </a:r>
          </a:p>
        </p:txBody>
      </p:sp>
      <p:sp>
        <p:nvSpPr>
          <p:cNvPr id="4198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78F50-D16D-4802-B33F-A1E5A571877F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Lattice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08720"/>
            <a:ext cx="7924800" cy="5181600"/>
          </a:xfrm>
        </p:spPr>
        <p:txBody>
          <a:bodyPr/>
          <a:lstStyle/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/>
              <a:t>The regions which constitute the </a:t>
            </a:r>
            <a:r>
              <a:rPr lang="en-US" dirty="0" smtClean="0">
                <a:solidFill>
                  <a:srgbClr val="800000"/>
                </a:solidFill>
              </a:rPr>
              <a:t>elementary cell</a:t>
            </a:r>
            <a:r>
              <a:rPr lang="en-US" dirty="0" smtClean="0"/>
              <a:t> </a:t>
            </a:r>
            <a:r>
              <a:rPr lang="en-US" i="1" dirty="0" smtClean="0"/>
              <a:t>(prototype)</a:t>
            </a:r>
            <a:r>
              <a:rPr lang="en-US" dirty="0" smtClean="0"/>
              <a:t> to be replicated, have to be defined in detail</a:t>
            </a:r>
          </a:p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800000"/>
                </a:solidFill>
              </a:rPr>
              <a:t>Lattices</a:t>
            </a:r>
            <a:r>
              <a:rPr lang="en-US" dirty="0" smtClean="0"/>
              <a:t> </a:t>
            </a:r>
            <a:r>
              <a:rPr lang="en-US" i="1" dirty="0" smtClean="0"/>
              <a:t>(replicas/containers)</a:t>
            </a:r>
            <a:r>
              <a:rPr lang="en-US" dirty="0" smtClean="0"/>
              <a:t> have to be defined as “</a:t>
            </a:r>
            <a:r>
              <a:rPr lang="en-US" dirty="0" smtClean="0">
                <a:solidFill>
                  <a:srgbClr val="800000"/>
                </a:solidFill>
              </a:rPr>
              <a:t>empty</a:t>
            </a:r>
            <a:r>
              <a:rPr lang="en-US" dirty="0" smtClean="0"/>
              <a:t>” regions in their correct location.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WARNING:</a:t>
            </a:r>
            <a:r>
              <a:rPr lang="en-US" dirty="0" smtClean="0"/>
              <a:t> The lattice region </a:t>
            </a:r>
            <a:r>
              <a:rPr lang="en-US" dirty="0" smtClean="0">
                <a:solidFill>
                  <a:srgbClr val="800000"/>
                </a:solidFill>
              </a:rPr>
              <a:t>should map exactly</a:t>
            </a:r>
            <a:r>
              <a:rPr lang="en-US" dirty="0" smtClean="0"/>
              <a:t> the outer surface definition of the elementary cell.</a:t>
            </a:r>
          </a:p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/>
              <a:t>The lattice regions are declared as such with a </a:t>
            </a:r>
            <a:r>
              <a:rPr lang="en-US" dirty="0" smtClean="0">
                <a:solidFill>
                  <a:srgbClr val="008000"/>
                </a:solidFill>
              </a:rPr>
              <a:t>LATTICE</a:t>
            </a:r>
            <a:r>
              <a:rPr lang="en-US" dirty="0" smtClean="0"/>
              <a:t> card at the end of the geometry input</a:t>
            </a:r>
          </a:p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/>
              <a:t>In the </a:t>
            </a:r>
            <a:r>
              <a:rPr lang="en-US" dirty="0" smtClean="0">
                <a:solidFill>
                  <a:srgbClr val="008000"/>
                </a:solidFill>
              </a:rPr>
              <a:t>LATTICE</a:t>
            </a:r>
            <a:r>
              <a:rPr lang="en-US" dirty="0" smtClean="0"/>
              <a:t> card, the user also </a:t>
            </a:r>
            <a:r>
              <a:rPr lang="en-US" dirty="0" smtClean="0">
                <a:solidFill>
                  <a:srgbClr val="800000"/>
                </a:solidFill>
              </a:rPr>
              <a:t>assigns lattice names/numbers to the lattices</a:t>
            </a:r>
            <a:r>
              <a:rPr lang="en-US" dirty="0" smtClean="0"/>
              <a:t>. These names/numbers will identify the replicas in all FLUKA routines and scoring</a:t>
            </a:r>
          </a:p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/>
              <a:t>Several basic cells and associated lattices can be defined within the same geometry, one </a:t>
            </a:r>
            <a:r>
              <a:rPr lang="en-US" dirty="0" smtClean="0">
                <a:solidFill>
                  <a:srgbClr val="008000"/>
                </a:solidFill>
              </a:rPr>
              <a:t>LATTICE</a:t>
            </a:r>
            <a:r>
              <a:rPr lang="en-US" dirty="0" smtClean="0"/>
              <a:t> card will be needed for each set</a:t>
            </a:r>
          </a:p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Non-replicas carry the lattice number </a:t>
            </a:r>
            <a:r>
              <a:rPr lang="en-US" b="1" dirty="0" smtClean="0">
                <a:solidFill>
                  <a:srgbClr val="800000"/>
                </a:solidFill>
              </a:rPr>
              <a:t>0</a:t>
            </a:r>
          </a:p>
          <a:p>
            <a:pPr marL="357188" indent="-357188" eaLnBrk="1" hangingPunct="1">
              <a:lnSpc>
                <a:spcPct val="90000"/>
              </a:lnSpc>
              <a:defRPr/>
            </a:pPr>
            <a:r>
              <a:rPr lang="en-US" dirty="0" smtClean="0"/>
              <a:t>Lattices and plain regions can coexist in the same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LATTICE card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28700"/>
            <a:ext cx="8534400" cy="5472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After the Regions</a:t>
            </a:r>
            <a:r>
              <a:rPr lang="en-US" sz="1800" dirty="0" smtClean="0"/>
              <a:t> definition and </a:t>
            </a:r>
            <a:r>
              <a:rPr lang="en-US" sz="1800" dirty="0" smtClean="0">
                <a:solidFill>
                  <a:srgbClr val="800000"/>
                </a:solidFill>
              </a:rPr>
              <a:t>before the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GEOEND</a:t>
            </a:r>
            <a:r>
              <a:rPr lang="en-US" sz="1800" dirty="0" smtClean="0"/>
              <a:t> card the user can insert the </a:t>
            </a:r>
            <a:r>
              <a:rPr lang="en-US" sz="1800" dirty="0" smtClean="0">
                <a:solidFill>
                  <a:srgbClr val="008000"/>
                </a:solidFill>
              </a:rPr>
              <a:t>LATTICE</a:t>
            </a:r>
            <a:r>
              <a:rPr lang="en-US" sz="1800" dirty="0" smtClean="0"/>
              <a:t> cards</a:t>
            </a:r>
          </a:p>
          <a:p>
            <a:pPr marL="830263"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WHAT(1), WHAT(2), WHAT(3)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Container region range (from, to, step)</a:t>
            </a:r>
          </a:p>
          <a:p>
            <a:pPr marL="830263"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WHAT(4), WHAT(5), WHAT(6)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Name/number(s) of the lattice(s)</a:t>
            </a:r>
          </a:p>
          <a:p>
            <a:pPr marL="830263"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600" dirty="0" smtClean="0"/>
              <a:t>SDUM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800000"/>
                </a:solidFill>
              </a:rPr>
              <a:t>blank</a:t>
            </a:r>
            <a:r>
              <a:rPr lang="en-US" sz="1600" dirty="0" smtClean="0"/>
              <a:t>	to use the transformation from the </a:t>
            </a:r>
            <a:r>
              <a:rPr lang="en-US" sz="1600" dirty="0" err="1" smtClean="0">
                <a:solidFill>
                  <a:srgbClr val="CC0000"/>
                </a:solidFill>
              </a:rPr>
              <a:t>lattic</a:t>
            </a:r>
            <a:r>
              <a:rPr lang="en-US" sz="1600" dirty="0" smtClean="0"/>
              <a:t> routine</a:t>
            </a:r>
            <a:br>
              <a:rPr lang="en-US" sz="1600" dirty="0" smtClean="0"/>
            </a:br>
            <a:r>
              <a:rPr lang="en-US" sz="1600" dirty="0" err="1" smtClean="0">
                <a:solidFill>
                  <a:srgbClr val="800000"/>
                </a:solidFill>
              </a:rPr>
              <a:t>ROT#nn</a:t>
            </a:r>
            <a:r>
              <a:rPr lang="en-US" sz="1600" dirty="0" smtClean="0"/>
              <a:t>	to use a </a:t>
            </a:r>
            <a:r>
              <a:rPr lang="en-US" sz="1600" dirty="0" smtClean="0">
                <a:solidFill>
                  <a:srgbClr val="008000"/>
                </a:solidFill>
              </a:rPr>
              <a:t>ROT-DEFI</a:t>
            </a:r>
            <a:r>
              <a:rPr lang="en-US" sz="1600" dirty="0" smtClean="0"/>
              <a:t> rotation/translation from input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800000"/>
                </a:solidFill>
              </a:rPr>
              <a:t>name</a:t>
            </a:r>
            <a:r>
              <a:rPr lang="en-US" sz="1600" dirty="0" smtClean="0"/>
              <a:t>	the same as above but identifying the </a:t>
            </a:r>
            <a:r>
              <a:rPr lang="en-US" sz="1600" dirty="0" err="1" smtClean="0"/>
              <a:t>roto</a:t>
            </a:r>
            <a:r>
              <a:rPr lang="en-US" sz="1600" dirty="0" smtClean="0"/>
              <a:t>-translation by the name</a:t>
            </a:r>
            <a:br>
              <a:rPr lang="en-US" sz="1600" dirty="0" smtClean="0"/>
            </a:br>
            <a:r>
              <a:rPr lang="en-US" sz="1600" dirty="0" smtClean="0"/>
              <a:t>		assigned in the </a:t>
            </a:r>
            <a:r>
              <a:rPr lang="en-US" sz="1600" dirty="0" smtClean="0">
                <a:solidFill>
                  <a:srgbClr val="008000"/>
                </a:solidFill>
              </a:rPr>
              <a:t>ROT-DEFI</a:t>
            </a:r>
            <a:r>
              <a:rPr lang="en-US" sz="1600" dirty="0" smtClean="0"/>
              <a:t> SDUM (any alphanumeric string you like)</a:t>
            </a:r>
          </a:p>
          <a:p>
            <a:pPr marL="0" indent="0" eaLnBrk="1" hangingPunct="1"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16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0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000000"/>
              </a:solidFill>
              <a:latin typeface="Courier New" pitchFamily="49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000000"/>
              </a:solidFill>
              <a:latin typeface="Courier New" pitchFamily="49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Tahoma" pitchFamily="34" charset="0"/>
              </a:rPr>
              <a:t>*...+....1....+....2....+....3....+....4....+....5....+....6....+....7....+...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10103"/>
                </a:solidFill>
                <a:latin typeface="Courier New" pitchFamily="49" charset="0"/>
                <a:cs typeface="Tahoma" pitchFamily="34" charset="0"/>
              </a:rPr>
              <a:t>LATTICE      6.00000  19.00000            101.0000    114.00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600" dirty="0" smtClean="0"/>
              <a:t>Region # 6 to 19 are the “</a:t>
            </a:r>
            <a:r>
              <a:rPr lang="en-US" sz="1600" dirty="0" smtClean="0">
                <a:solidFill>
                  <a:srgbClr val="800000"/>
                </a:solidFill>
              </a:rPr>
              <a:t>placeholders</a:t>
            </a:r>
            <a:r>
              <a:rPr lang="en-US" sz="1600" dirty="0" smtClean="0"/>
              <a:t>” for the first set replicas. We assign to them lattice numbers from 101 to 114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010103"/>
              </a:solidFill>
              <a:latin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010103"/>
                </a:solidFill>
                <a:latin typeface="Courier New" pitchFamily="49" charset="0"/>
              </a:rPr>
              <a:t>LATTICE       TARGR1                       </a:t>
            </a:r>
            <a:r>
              <a:rPr lang="en-US" sz="1400" b="1" dirty="0" err="1" smtClean="0">
                <a:solidFill>
                  <a:srgbClr val="010103"/>
                </a:solidFill>
                <a:latin typeface="Courier New" pitchFamily="49" charset="0"/>
              </a:rPr>
              <a:t>TargRep</a:t>
            </a:r>
            <a:r>
              <a:rPr lang="en-US" sz="1400" b="1" dirty="0" smtClean="0">
                <a:solidFill>
                  <a:srgbClr val="010103"/>
                </a:solidFill>
                <a:latin typeface="Courier New" pitchFamily="49" charset="0"/>
              </a:rPr>
              <a:t>                    1tra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600" dirty="0" smtClean="0"/>
              <a:t>TARGR1 is the container region using transformation </a:t>
            </a:r>
            <a:r>
              <a:rPr lang="en-US" sz="1600" i="1" dirty="0" smtClean="0"/>
              <a:t>1tra</a:t>
            </a:r>
          </a:p>
        </p:txBody>
      </p:sp>
      <p:sp>
        <p:nvSpPr>
          <p:cNvPr id="4403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83510-C0F3-4C83-A262-40C2F10D38FC}" type="slidenum">
              <a:rPr lang="en-US" smtClean="0">
                <a:ea typeface="MS PGothic" pitchFamily="34" charset="-128"/>
              </a:rPr>
              <a:pPr/>
              <a:t>12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4037" name="Picture 5" descr="lattice-car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892550"/>
            <a:ext cx="78581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Example</a:t>
            </a:r>
          </a:p>
        </p:txBody>
      </p:sp>
      <p:sp>
        <p:nvSpPr>
          <p:cNvPr id="45059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D63E51-395E-4CD9-9ECC-61FEADD058AD}" type="slidenum">
              <a:rPr lang="en-US" smtClean="0">
                <a:ea typeface="MS PGothic" pitchFamily="34" charset="-128"/>
              </a:rPr>
              <a:pPr/>
              <a:t>13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5060" name="Picture 3" descr="ex_latti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81075"/>
            <a:ext cx="73453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5"/>
          <p:cNvSpPr>
            <a:spLocks noChangeShapeType="1"/>
          </p:cNvSpPr>
          <p:nvPr/>
        </p:nvSpPr>
        <p:spPr bwMode="auto">
          <a:xfrm flipV="1">
            <a:off x="4787900" y="4149725"/>
            <a:ext cx="71438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756025" y="5300663"/>
            <a:ext cx="1995488" cy="70802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Empty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lattice container</a:t>
            </a: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V="1">
            <a:off x="2916238" y="3500438"/>
            <a:ext cx="10080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979613" y="4365625"/>
            <a:ext cx="1263650" cy="7016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Prototype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Example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6A12B9-5DC1-435F-B752-A69CB516572B}" type="slidenum">
              <a:rPr lang="en-US" smtClean="0">
                <a:ea typeface="MS PGothic" pitchFamily="34" charset="-128"/>
              </a:rPr>
              <a:pPr/>
              <a:t>14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6084" name="Picture 4" descr="ex_lattice1"/>
          <p:cNvPicPr>
            <a:picLocks noChangeAspect="1" noChangeArrowheads="1"/>
          </p:cNvPicPr>
          <p:nvPr/>
        </p:nvPicPr>
        <p:blipFill>
          <a:blip r:embed="rId3" cstate="print"/>
          <a:srcRect l="17796" t="25331" r="13313" b="12634"/>
          <a:stretch>
            <a:fillRect/>
          </a:stretch>
        </p:blipFill>
        <p:spPr bwMode="auto">
          <a:xfrm>
            <a:off x="755650" y="981075"/>
            <a:ext cx="79930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5364163" y="1557338"/>
            <a:ext cx="503237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982663" cy="3968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40458C"/>
                </a:solidFill>
                <a:latin typeface="Tahoma" pitchFamily="34" charset="0"/>
                <a:ea typeface="+mn-ea"/>
              </a:rPr>
              <a:t>Replica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124075" y="3068638"/>
            <a:ext cx="865188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76375" y="4076700"/>
            <a:ext cx="1263650" cy="7016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Prototype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regions</a:t>
            </a:r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 flipH="1" flipV="1">
            <a:off x="4356100" y="3068638"/>
            <a:ext cx="1514475" cy="64928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 rot="1323386">
            <a:off x="4427538" y="3032125"/>
            <a:ext cx="1892300" cy="3968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00FF00"/>
                </a:solidFill>
                <a:latin typeface="Tahoma" pitchFamily="34" charset="0"/>
                <a:ea typeface="+mn-ea"/>
              </a:rPr>
              <a:t>Transformation</a:t>
            </a: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5867400" y="3644900"/>
            <a:ext cx="217488" cy="2159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0000"/>
            </a:solidFill>
            <a:round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4140200" y="2924175"/>
            <a:ext cx="217488" cy="215900"/>
          </a:xfrm>
          <a:prstGeom prst="ellipse">
            <a:avLst/>
          </a:prstGeom>
          <a:solidFill>
            <a:srgbClr val="FFFFFF">
              <a:alpha val="59999"/>
            </a:srgbClr>
          </a:solidFill>
          <a:ln w="12700" cap="rnd" algn="ctr">
            <a:solidFill>
              <a:srgbClr val="FF0000"/>
            </a:solidFill>
            <a:prstDash val="sysDot"/>
            <a:round/>
            <a:headEnd type="none" w="sm" len="sm"/>
            <a:tailEnd type="none" w="lg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it-IT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867400" y="4797425"/>
            <a:ext cx="2362200" cy="7016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ea typeface="+mn-ea"/>
              </a:rPr>
              <a:t>For every particle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ea typeface="+mn-ea"/>
              </a:rPr>
              <a:t>entering the replica</a:t>
            </a:r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 flipH="1" flipV="1">
            <a:off x="6084888" y="3860800"/>
            <a:ext cx="57467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1335088" y="5661025"/>
            <a:ext cx="5410200" cy="7016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ea typeface="+mn-ea"/>
              </a:rPr>
              <a:t>Its coordinates are transformed to the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ea typeface="+mn-ea"/>
              </a:rPr>
              <a:t>prototype, where FLUKA performs the tracking</a:t>
            </a:r>
          </a:p>
        </p:txBody>
      </p:sp>
      <p:sp>
        <p:nvSpPr>
          <p:cNvPr id="8209" name="Line 21"/>
          <p:cNvSpPr>
            <a:spLocks noChangeShapeType="1"/>
          </p:cNvSpPr>
          <p:nvPr/>
        </p:nvSpPr>
        <p:spPr bwMode="auto">
          <a:xfrm flipV="1">
            <a:off x="3995738" y="3141663"/>
            <a:ext cx="215900" cy="252095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Example</a:t>
            </a:r>
          </a:p>
        </p:txBody>
      </p:sp>
      <p:sp>
        <p:nvSpPr>
          <p:cNvPr id="47107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383FC7-C35B-4FEE-BA14-8AEA23C06756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47108" name="Picture 3" descr="ex_latti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4013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ex_lattic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625600"/>
            <a:ext cx="410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5"/>
          <p:cNvSpPr>
            <a:spLocks noChangeShapeType="1"/>
          </p:cNvSpPr>
          <p:nvPr/>
        </p:nvSpPr>
        <p:spPr bwMode="auto">
          <a:xfrm flipH="1" flipV="1">
            <a:off x="2916238" y="3644900"/>
            <a:ext cx="576262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38475" y="4930775"/>
            <a:ext cx="1316038" cy="70802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Empty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lattice cell</a:t>
            </a:r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 flipV="1">
            <a:off x="1547813" y="3357563"/>
            <a:ext cx="720725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858838" y="4918075"/>
            <a:ext cx="1263650" cy="70167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40458C"/>
                </a:solidFill>
                <a:latin typeface="Tahoma" pitchFamily="34" charset="0"/>
                <a:ea typeface="+mn-ea"/>
              </a:rPr>
              <a:t>Prototype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rgbClr val="40458C"/>
                </a:solidFill>
                <a:latin typeface="Tahoma" pitchFamily="34" charset="0"/>
                <a:ea typeface="+mn-ea"/>
              </a:rPr>
              <a:t>cell</a:t>
            </a:r>
          </a:p>
        </p:txBody>
      </p:sp>
      <p:sp>
        <p:nvSpPr>
          <p:cNvPr id="9227" name="Line 9"/>
          <p:cNvSpPr>
            <a:spLocks noChangeShapeType="1"/>
          </p:cNvSpPr>
          <p:nvPr/>
        </p:nvSpPr>
        <p:spPr bwMode="auto">
          <a:xfrm flipH="1" flipV="1">
            <a:off x="7019925" y="3644900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GB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6616700" y="4941888"/>
            <a:ext cx="925513" cy="708025"/>
          </a:xfrm>
          <a:prstGeom prst="rect">
            <a:avLst/>
          </a:prstGeom>
          <a:noFill/>
          <a:ln w="28575" algn="ctr">
            <a:noFill/>
            <a:miter lim="800000"/>
            <a:headEnd type="none" w="sm" len="sm"/>
            <a:tailEnd type="none" w="lg" len="med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Final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40458C"/>
                </a:solidFill>
                <a:latin typeface="Tahoma" pitchFamily="34" charset="0"/>
                <a:ea typeface="+mn-ea"/>
              </a:rPr>
              <a:t>replica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Transformation by input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24865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Rotations/Translations can be defined with the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ROT-</a:t>
            </a:r>
            <a:r>
              <a:rPr lang="en-US" dirty="0" err="1" smtClean="0">
                <a:solidFill>
                  <a:srgbClr val="008000"/>
                </a:solidFill>
              </a:rPr>
              <a:t>DEFIni</a:t>
            </a:r>
            <a:r>
              <a:rPr lang="en-US" dirty="0" smtClean="0"/>
              <a:t> card</a:t>
            </a:r>
          </a:p>
          <a:p>
            <a:pPr eaLnBrk="1" hangingPunct="1">
              <a:defRPr/>
            </a:pPr>
            <a:r>
              <a:rPr lang="en-US" dirty="0" smtClean="0"/>
              <a:t>Can be assigned to a lattice by </a:t>
            </a:r>
            <a:r>
              <a:rPr lang="en-US" dirty="0" smtClean="0">
                <a:solidFill>
                  <a:srgbClr val="800000"/>
                </a:solidFill>
              </a:rPr>
              <a:t>name</a:t>
            </a:r>
            <a:r>
              <a:rPr lang="en-US" dirty="0" smtClean="0"/>
              <a:t> or with </a:t>
            </a:r>
            <a:r>
              <a:rPr lang="en-US" dirty="0" err="1" smtClean="0">
                <a:solidFill>
                  <a:srgbClr val="008000"/>
                </a:solidFill>
              </a:rPr>
              <a:t>ROT#nnn</a:t>
            </a:r>
            <a:r>
              <a:rPr lang="en-US" dirty="0" smtClean="0"/>
              <a:t> SDUM in the </a:t>
            </a:r>
            <a:r>
              <a:rPr lang="en-US" dirty="0" smtClean="0">
                <a:solidFill>
                  <a:srgbClr val="008000"/>
                </a:solidFill>
              </a:rPr>
              <a:t>LATTICE</a:t>
            </a:r>
            <a:r>
              <a:rPr lang="en-US" dirty="0" smtClean="0"/>
              <a:t> card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ROT-</a:t>
            </a:r>
            <a:r>
              <a:rPr lang="en-US" dirty="0" err="1" smtClean="0">
                <a:solidFill>
                  <a:srgbClr val="008000"/>
                </a:solidFill>
              </a:rPr>
              <a:t>DEFIni</a:t>
            </a:r>
            <a:r>
              <a:rPr lang="en-US" dirty="0" smtClean="0"/>
              <a:t> cards can be consecutive (using the same </a:t>
            </a:r>
            <a:r>
              <a:rPr lang="en-US" dirty="0" smtClean="0">
                <a:solidFill>
                  <a:srgbClr val="800000"/>
                </a:solidFill>
              </a:rPr>
              <a:t>index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800000"/>
                </a:solidFill>
              </a:rPr>
              <a:t>name</a:t>
            </a:r>
            <a:r>
              <a:rPr lang="en-US" dirty="0" smtClean="0"/>
              <a:t>) to define complex transformations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WARNING: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Since matrix multiplication is not commutative the </a:t>
            </a:r>
            <a:r>
              <a:rPr lang="en-US" dirty="0" smtClean="0">
                <a:solidFill>
                  <a:srgbClr val="800000"/>
                </a:solidFill>
              </a:rPr>
              <a:t>order</a:t>
            </a:r>
            <a:r>
              <a:rPr lang="en-US" dirty="0" smtClean="0"/>
              <a:t> of the Rotation/Translation operations in 3D is important.</a:t>
            </a:r>
          </a:p>
        </p:txBody>
      </p:sp>
      <p:sp>
        <p:nvSpPr>
          <p:cNvPr id="4813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C5B4B6-A37A-46D8-810F-EA37CC434289}" type="slidenum">
              <a:rPr lang="en-US" smtClean="0">
                <a:ea typeface="MS PGothic" pitchFamily="34" charset="-128"/>
              </a:rPr>
              <a:pPr/>
              <a:t>16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Numerical Precision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928688"/>
            <a:ext cx="8172450" cy="5181600"/>
          </a:xfrm>
        </p:spPr>
        <p:txBody>
          <a:bodyPr/>
          <a:lstStyle/>
          <a:p>
            <a:pPr eaLnBrk="1" hangingPunct="1"/>
            <a:r>
              <a:rPr lang="en-US" sz="1800" smtClean="0"/>
              <a:t>Due to the nature of the floating point operations in CPU, even if the transformation looks correct the end result could be problematic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	This small misalignment between lattice/transformation/prototype could lead to geometry errors</a:t>
            </a:r>
          </a:p>
          <a:p>
            <a:pPr eaLnBrk="1" hangingPunct="1"/>
            <a:r>
              <a:rPr lang="en-US" sz="1800" smtClean="0"/>
              <a:t>Use as many digits as possible to describe correctly the prototype and lattice cells as well as the transformation.</a:t>
            </a:r>
            <a:br>
              <a:rPr lang="en-US" sz="1800" smtClean="0"/>
            </a:br>
            <a:r>
              <a:rPr lang="en-US" sz="1800" smtClean="0">
                <a:solidFill>
                  <a:srgbClr val="C00000"/>
                </a:solidFill>
              </a:rPr>
              <a:t>It is mandatory that the transformation applied to the container makes the latter EXACTLY corresponding to the prototype</a:t>
            </a:r>
          </a:p>
          <a:p>
            <a:pPr eaLnBrk="1" hangingPunct="1"/>
            <a:r>
              <a:rPr lang="en-US" sz="1800" smtClean="0"/>
              <a:t>One can use a </a:t>
            </a:r>
            <a:r>
              <a:rPr lang="en-US" sz="1800" smtClean="0">
                <a:solidFill>
                  <a:srgbClr val="006600"/>
                </a:solidFill>
              </a:rPr>
              <a:t>FREE</a:t>
            </a:r>
            <a:r>
              <a:rPr lang="en-US" sz="1800" smtClean="0"/>
              <a:t> and </a:t>
            </a:r>
            <a:r>
              <a:rPr lang="en-US" sz="1800" smtClean="0">
                <a:solidFill>
                  <a:srgbClr val="006600"/>
                </a:solidFill>
              </a:rPr>
              <a:t>FIXED</a:t>
            </a:r>
            <a:r>
              <a:rPr lang="en-US" sz="1800" smtClean="0"/>
              <a:t> card before and after the </a:t>
            </a:r>
            <a:r>
              <a:rPr lang="en-US" sz="1800" smtClean="0">
                <a:solidFill>
                  <a:srgbClr val="006600"/>
                </a:solidFill>
              </a:rPr>
              <a:t>ROT-DEFI</a:t>
            </a:r>
            <a:r>
              <a:rPr lang="en-US" sz="1800" smtClean="0"/>
              <a:t> to input more than 9 digits</a:t>
            </a:r>
          </a:p>
          <a:p>
            <a:pPr eaLnBrk="1" hangingPunct="1"/>
            <a:r>
              <a:rPr lang="en-US" sz="1800" smtClean="0">
                <a:solidFill>
                  <a:srgbClr val="006600"/>
                </a:solidFill>
              </a:rPr>
              <a:t>GEOBEGIN</a:t>
            </a:r>
            <a:r>
              <a:rPr lang="en-US" sz="1800" smtClean="0"/>
              <a:t> </a:t>
            </a:r>
            <a:r>
              <a:rPr lang="en-US" sz="1800" smtClean="0">
                <a:solidFill>
                  <a:srgbClr val="006600"/>
                </a:solidFill>
              </a:rPr>
              <a:t>WHAT(2)</a:t>
            </a:r>
            <a:r>
              <a:rPr lang="en-US" sz="1800" smtClean="0"/>
              <a:t> allows to relax the accuracy in boundary identification </a:t>
            </a:r>
            <a:r>
              <a:rPr lang="en-US" sz="1800" smtClean="0">
                <a:solidFill>
                  <a:srgbClr val="C00000"/>
                </a:solidFill>
              </a:rPr>
              <a:t>(USE WITH CAUTION)</a:t>
            </a:r>
          </a:p>
        </p:txBody>
      </p:sp>
      <p:sp>
        <p:nvSpPr>
          <p:cNvPr id="5222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F8B9A8-79B7-4CA9-9304-544B540980BF}" type="slidenum">
              <a:rPr lang="en-US" smtClean="0">
                <a:ea typeface="MS PGothic" pitchFamily="34" charset="-128"/>
              </a:rPr>
              <a:pPr/>
              <a:t>17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52229" name="Group 14"/>
          <p:cNvGrpSpPr>
            <a:grpSpLocks/>
          </p:cNvGrpSpPr>
          <p:nvPr/>
        </p:nvGrpSpPr>
        <p:grpSpPr bwMode="auto">
          <a:xfrm>
            <a:off x="1785938" y="1708150"/>
            <a:ext cx="5456237" cy="1149350"/>
            <a:chOff x="1643042" y="2786058"/>
            <a:chExt cx="5457050" cy="1149447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1643042" y="2786058"/>
              <a:ext cx="1929099" cy="928766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600">
                  <a:solidFill>
                    <a:srgbClr val="40458C"/>
                  </a:solidFill>
                  <a:latin typeface="Tahoma" pitchFamily="34" charset="0"/>
                  <a:ea typeface="+mn-ea"/>
                </a:rPr>
                <a:t>Prototype</a:t>
              </a:r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2357523" y="3143276"/>
              <a:ext cx="500137" cy="428661"/>
            </a:xfrm>
            <a:prstGeom prst="star5">
              <a:avLst/>
            </a:prstGeom>
            <a:ln>
              <a:headEnd type="none" w="sm" len="sm"/>
              <a:tailEnd type="triangle" w="lg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 rot="-1155884">
              <a:off x="5170993" y="3006740"/>
              <a:ext cx="1929099" cy="928765"/>
            </a:xfrm>
            <a:prstGeom prst="rect">
              <a:avLst/>
            </a:prstGeom>
            <a:noFill/>
            <a:ln w="28575" algn="ctr">
              <a:solidFill>
                <a:srgbClr val="C00000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  <a:ea typeface="+mn-ea"/>
                </a:rPr>
                <a:t>Lattice</a:t>
              </a:r>
            </a:p>
          </p:txBody>
        </p:sp>
        <p:sp>
          <p:nvSpPr>
            <p:cNvPr id="10" name="Circular Arrow 9"/>
            <p:cNvSpPr/>
            <p:nvPr/>
          </p:nvSpPr>
          <p:spPr bwMode="auto">
            <a:xfrm rot="12617945">
              <a:off x="5655252" y="3275049"/>
              <a:ext cx="357241" cy="428661"/>
            </a:xfrm>
            <a:prstGeom prst="circularArrow">
              <a:avLst/>
            </a:prstGeom>
            <a:solidFill>
              <a:schemeClr val="accent1"/>
            </a:solidFill>
            <a:ln w="28575" cap="flat" cmpd="sng" algn="ctr">
              <a:solidFill>
                <a:srgbClr val="010103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endParaRPr lang="en-US">
                <a:solidFill>
                  <a:srgbClr val="40458C"/>
                </a:solidFill>
                <a:latin typeface="Tahoma" pitchFamily="34" charset="0"/>
                <a:ea typeface="+mn-ea"/>
              </a:endParaRPr>
            </a:p>
          </p:txBody>
        </p:sp>
        <p:cxnSp>
          <p:nvCxnSpPr>
            <p:cNvPr id="52234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3643306" y="3214686"/>
              <a:ext cx="2000264" cy="285752"/>
            </a:xfrm>
            <a:prstGeom prst="straightConnector1">
              <a:avLst/>
            </a:prstGeom>
            <a:noFill/>
            <a:ln w="28575" algn="ctr">
              <a:solidFill>
                <a:srgbClr val="010103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 rot="484896">
              <a:off x="3222839" y="3041668"/>
              <a:ext cx="2643582" cy="30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400">
                  <a:solidFill>
                    <a:srgbClr val="010103"/>
                  </a:solidFill>
                  <a:latin typeface="Tahoma" pitchFamily="34" charset="0"/>
                  <a:ea typeface="+mn-ea"/>
                </a:rPr>
                <a:t>Transformation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14490" y="2857502"/>
              <a:ext cx="1929100" cy="928765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endParaRPr lang="it-IT" sz="1600">
                <a:solidFill>
                  <a:srgbClr val="40458C"/>
                </a:solidFill>
                <a:latin typeface="Tahoma" pitchFamily="34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Lattice: Important remarks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177213" cy="4157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Materials and other properties</a:t>
            </a:r>
            <a:r>
              <a:rPr lang="en-US" dirty="0" smtClean="0"/>
              <a:t> have to be assigned only to the </a:t>
            </a:r>
            <a:r>
              <a:rPr lang="en-US" dirty="0" smtClean="0">
                <a:solidFill>
                  <a:srgbClr val="800000"/>
                </a:solidFill>
              </a:rPr>
              <a:t>regions constituting the prototype.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 all (user) routines the </a:t>
            </a:r>
            <a:r>
              <a:rPr lang="en-US" dirty="0" smtClean="0">
                <a:solidFill>
                  <a:srgbClr val="800000"/>
                </a:solidFill>
              </a:rPr>
              <a:t>region number</a:t>
            </a:r>
            <a:r>
              <a:rPr lang="en-US" dirty="0" smtClean="0"/>
              <a:t> refers to the corresponding one </a:t>
            </a:r>
            <a:r>
              <a:rPr lang="en-US" dirty="0" smtClean="0">
                <a:solidFill>
                  <a:srgbClr val="800000"/>
                </a:solidFill>
              </a:rPr>
              <a:t>in the prototype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8000"/>
                </a:solidFill>
              </a:rPr>
              <a:t>SCORE</a:t>
            </a:r>
            <a:r>
              <a:rPr lang="en-US" dirty="0" smtClean="0"/>
              <a:t> summary in the </a:t>
            </a:r>
            <a:r>
              <a:rPr lang="en-US" dirty="0" smtClean="0">
                <a:solidFill>
                  <a:srgbClr val="800000"/>
                </a:solidFill>
              </a:rPr>
              <a:t>.out</a:t>
            </a:r>
            <a:r>
              <a:rPr lang="en-US" dirty="0" smtClean="0"/>
              <a:t> file and the scoring by regions add together the contributions of the prototype region as well as of all its replicas!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lattice identity can be recovered runtime by the </a:t>
            </a:r>
            <a:r>
              <a:rPr lang="en-US" i="1" dirty="0" smtClean="0">
                <a:solidFill>
                  <a:srgbClr val="800000"/>
                </a:solidFill>
              </a:rPr>
              <a:t>lattice number</a:t>
            </a:r>
            <a:r>
              <a:rPr lang="en-US" dirty="0" smtClean="0"/>
              <a:t>, as set in the </a:t>
            </a:r>
            <a:r>
              <a:rPr lang="en-US" dirty="0" smtClean="0">
                <a:solidFill>
                  <a:srgbClr val="008000"/>
                </a:solidFill>
              </a:rPr>
              <a:t>LATTICE</a:t>
            </a:r>
            <a:r>
              <a:rPr lang="en-US" dirty="0" smtClean="0"/>
              <a:t> card or available through the </a:t>
            </a:r>
            <a:r>
              <a:rPr lang="en-US" sz="1600" dirty="0" smtClean="0">
                <a:solidFill>
                  <a:srgbClr val="010103"/>
                </a:solidFill>
                <a:cs typeface="+mn-cs"/>
              </a:rPr>
              <a:t>GEON2L</a:t>
            </a:r>
            <a:r>
              <a:rPr lang="en-US" dirty="0" smtClean="0"/>
              <a:t> routine if is defined by 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 particular, the </a:t>
            </a:r>
            <a:r>
              <a:rPr lang="en-US" sz="1800" dirty="0" smtClean="0">
                <a:solidFill>
                  <a:srgbClr val="800000"/>
                </a:solidFill>
              </a:rPr>
              <a:t>LUSRBL</a:t>
            </a:r>
            <a:r>
              <a:rPr lang="en-US" dirty="0" smtClean="0"/>
              <a:t> user routine allows to manage the scoring on lattices in the special </a:t>
            </a:r>
            <a:r>
              <a:rPr lang="en-US" dirty="0" smtClean="0">
                <a:solidFill>
                  <a:srgbClr val="008000"/>
                </a:solidFill>
              </a:rPr>
              <a:t>USRBIN/EVENTBIN</a:t>
            </a:r>
            <a:r>
              <a:rPr lang="en-US" dirty="0" smtClean="0"/>
              <a:t> structure.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5325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A7817-0809-4D65-B941-EA2A4F005632}" type="slidenum">
              <a:rPr lang="en-US" smtClean="0">
                <a:ea typeface="MS PGothic" pitchFamily="34" charset="-128"/>
              </a:rPr>
              <a:pPr/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53253" name="Right Arrow 4"/>
          <p:cNvSpPr>
            <a:spLocks noChangeArrowheads="1"/>
          </p:cNvSpPr>
          <p:nvPr/>
        </p:nvSpPr>
        <p:spPr bwMode="auto">
          <a:xfrm>
            <a:off x="7667625" y="4508500"/>
            <a:ext cx="1008063" cy="144463"/>
          </a:xfrm>
          <a:prstGeom prst="rightArrow">
            <a:avLst>
              <a:gd name="adj1" fmla="val 50000"/>
              <a:gd name="adj2" fmla="val 49847"/>
            </a:avLst>
          </a:prstGeom>
          <a:solidFill>
            <a:schemeClr val="accent1"/>
          </a:solidFill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The USRBIN/EVENTBIN special binning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8210550" cy="271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8000"/>
                </a:solidFill>
              </a:rPr>
              <a:t>EVENTBIN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8000"/>
                </a:solidFill>
              </a:rPr>
              <a:t>USRBIN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8000"/>
                </a:solidFill>
              </a:rPr>
              <a:t>WHAT(1)=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dirty="0" smtClean="0"/>
              <a:t> 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Special user-defined 3D binning. Two variables are discontinuous (e.g. region number), the third one is continuous, but not necessarily a space coordinate.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graphicFrame>
        <p:nvGraphicFramePr>
          <p:cNvPr id="85049" name="Group 57"/>
          <p:cNvGraphicFramePr>
            <a:graphicFrameLocks noGrp="1"/>
          </p:cNvGraphicFramePr>
          <p:nvPr>
            <p:ph sz="half" idx="2"/>
          </p:nvPr>
        </p:nvGraphicFramePr>
        <p:xfrm>
          <a:off x="1116013" y="3213100"/>
          <a:ext cx="7129462" cy="1800225"/>
        </p:xfrm>
        <a:graphic>
          <a:graphicData uri="http://schemas.openxmlformats.org/drawingml/2006/table">
            <a:tbl>
              <a:tblPr/>
              <a:tblGrid>
                <a:gridCol w="1084262"/>
                <a:gridCol w="1400175"/>
                <a:gridCol w="2413000"/>
                <a:gridCol w="223202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</a:rPr>
                        <a:t>Variable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</a:rPr>
                        <a:t>Default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pitchFamily="34" charset="0"/>
                        </a:rPr>
                        <a:t>Override Routine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integer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region number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03"/>
                          </a:solidFill>
                          <a:effectLst/>
                          <a:latin typeface="Tahoma" pitchFamily="34" charset="0"/>
                        </a:rPr>
                        <a:t>MUSRBR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nd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integer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lattice cell number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03"/>
                          </a:solidFill>
                          <a:effectLst/>
                          <a:latin typeface="Tahoma" pitchFamily="34" charset="0"/>
                        </a:rPr>
                        <a:t>LUSRBL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float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3"/>
                          </a:solidFill>
                          <a:effectLst/>
                          <a:latin typeface="Tahoma" pitchFamily="34" charset="0"/>
                        </a:rPr>
                        <a:t>FUSRBV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303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725DC7-DF13-4382-A039-CB6AFB15C02E}" type="slidenum">
              <a:rPr lang="en-US" smtClean="0">
                <a:ea typeface="MS PGothic" pitchFamily="34" charset="-128"/>
              </a:rPr>
              <a:pPr/>
              <a:t>19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84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Contents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980728"/>
            <a:ext cx="7924800" cy="5181600"/>
          </a:xfrm>
        </p:spPr>
        <p:txBody>
          <a:bodyPr/>
          <a:lstStyle/>
          <a:p>
            <a:pPr marL="84138" indent="0" eaLnBrk="1" hangingPunct="1">
              <a:buFont typeface="Wingdings" pitchFamily="2" charset="2"/>
              <a:buChar char="§"/>
            </a:pPr>
            <a:r>
              <a:rPr lang="en-US" dirty="0" smtClean="0"/>
              <a:t> body transformations</a:t>
            </a:r>
          </a:p>
          <a:p>
            <a:pPr marL="84138" indent="0" eaLnBrk="1" hangingPunct="1">
              <a:buFont typeface="Wingdings" pitchFamily="2" charset="2"/>
              <a:buChar char="§"/>
            </a:pPr>
            <a:r>
              <a:rPr lang="en-US" dirty="0" smtClean="0"/>
              <a:t> lattice</a:t>
            </a:r>
          </a:p>
          <a:p>
            <a:pPr marL="84138" indent="0" eaLnBrk="1" hangingPunct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voxels</a:t>
            </a:r>
            <a:endParaRPr lang="en-US" dirty="0" smtClean="0"/>
          </a:p>
          <a:p>
            <a:pPr marL="84138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17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1FF7B-1174-4184-B600-AD3EF24FF4E7}" type="slidenum">
              <a:rPr lang="en-US" smtClean="0">
                <a:ea typeface="MS PGothic" pitchFamily="34" charset="-128"/>
              </a:rPr>
              <a:pPr/>
              <a:t>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Tips &amp; Tricks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981075"/>
            <a:ext cx="7924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Always remember that the transformation must bring the container onto the prototype and not </a:t>
            </a:r>
            <a:r>
              <a:rPr lang="en-US" sz="2000" dirty="0" err="1" smtClean="0"/>
              <a:t>viceversa</a:t>
            </a:r>
            <a:r>
              <a:rPr lang="en-US" sz="2000" dirty="0" smtClean="0"/>
              <a:t>!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You can always divide a transformation into many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6600"/>
                </a:solidFill>
              </a:rPr>
              <a:t>ROT-DEFI</a:t>
            </a:r>
            <a:r>
              <a:rPr lang="en-US" sz="2000" dirty="0" smtClean="0"/>
              <a:t> cards for easier manipulation.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Rotations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are always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around the origin of the geometry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and not the center of the object.</a:t>
            </a:r>
          </a:p>
          <a:p>
            <a:pPr lvl="1" eaLnBrk="1" hangingPunct="1">
              <a:defRPr/>
            </a:pPr>
            <a:r>
              <a:rPr lang="en-US" sz="1800" dirty="0" smtClean="0"/>
              <a:t>To rotate an object, first translate the object to the origin of the axes</a:t>
            </a:r>
          </a:p>
          <a:p>
            <a:pPr lvl="1" eaLnBrk="1" hangingPunct="1">
              <a:defRPr/>
            </a:pPr>
            <a:r>
              <a:rPr lang="en-US" sz="1800" dirty="0" smtClean="0"/>
              <a:t>Perform the rotation</a:t>
            </a:r>
          </a:p>
          <a:p>
            <a:pPr lvl="1" eaLnBrk="1" hangingPunct="1">
              <a:defRPr/>
            </a:pPr>
            <a:r>
              <a:rPr lang="en-US" sz="1800" dirty="0" smtClean="0"/>
              <a:t>Move it by a final translation to the requested position.</a:t>
            </a:r>
            <a:br>
              <a:rPr lang="en-US" sz="1800" dirty="0" smtClean="0"/>
            </a:br>
            <a:r>
              <a:rPr lang="en-US" sz="1800" dirty="0" smtClean="0"/>
              <a:t>Of course with the inverse order since everything should apply to the replica</a:t>
            </a:r>
          </a:p>
          <a:p>
            <a:pPr eaLnBrk="1" hangingPunct="1">
              <a:buClr>
                <a:srgbClr val="6F89F7"/>
              </a:buClr>
              <a:defRPr/>
            </a:pPr>
            <a:r>
              <a:rPr lang="en-US" sz="2000" dirty="0" smtClean="0">
                <a:solidFill>
                  <a:srgbClr val="40458C"/>
                </a:solidFill>
              </a:rPr>
              <a:t>In order to define the replica body, you can clone the body enclosing the prototype (assigning it a new name!) and apply to it the </a:t>
            </a:r>
            <a:r>
              <a:rPr lang="en-US" sz="1400" kern="1200" dirty="0" smtClean="0">
                <a:solidFill>
                  <a:srgbClr val="CC0066"/>
                </a:solidFill>
                <a:cs typeface="+mn-cs"/>
              </a:rPr>
              <a:t>$</a:t>
            </a:r>
            <a:r>
              <a:rPr lang="en-US" sz="1400" kern="1200" dirty="0" err="1" smtClean="0">
                <a:solidFill>
                  <a:srgbClr val="CC0066"/>
                </a:solidFill>
                <a:cs typeface="+mn-cs"/>
              </a:rPr>
              <a:t>Start_transform</a:t>
            </a:r>
            <a:r>
              <a:rPr lang="en-US" sz="1400" kern="1200" dirty="0" smtClean="0">
                <a:solidFill>
                  <a:srgbClr val="CC0066"/>
                </a:solidFill>
                <a:cs typeface="+mn-cs"/>
              </a:rPr>
              <a:t> </a:t>
            </a:r>
            <a:r>
              <a:rPr lang="en-US" sz="2000" dirty="0" smtClean="0">
                <a:solidFill>
                  <a:srgbClr val="40458C"/>
                </a:solidFill>
              </a:rPr>
              <a:t>directive with the inverse of the respective </a:t>
            </a:r>
            <a:r>
              <a:rPr lang="en-US" sz="2000" dirty="0" smtClean="0">
                <a:solidFill>
                  <a:srgbClr val="006600"/>
                </a:solidFill>
              </a:rPr>
              <a:t>ROT-DEFI</a:t>
            </a:r>
            <a:r>
              <a:rPr lang="en-US" sz="2000" dirty="0" smtClean="0">
                <a:solidFill>
                  <a:srgbClr val="40458C"/>
                </a:solidFill>
              </a:rPr>
              <a:t> transformation.</a:t>
            </a:r>
          </a:p>
          <a:p>
            <a:pPr lvl="1" eaLnBrk="1" hangingPunct="1">
              <a:defRPr/>
            </a:pPr>
            <a:endParaRPr lang="en-US" sz="1800" dirty="0" smtClean="0"/>
          </a:p>
        </p:txBody>
      </p:sp>
      <p:sp>
        <p:nvSpPr>
          <p:cNvPr id="5530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1FFD8-7668-4121-8A3E-D46F2876DBB8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684213" y="908050"/>
            <a:ext cx="7991475" cy="863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it-IT">
              <a:solidFill>
                <a:srgbClr val="40458C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Tips &amp; Tricks</a:t>
            </a:r>
          </a:p>
        </p:txBody>
      </p:sp>
      <p:pic>
        <p:nvPicPr>
          <p:cNvPr id="56323" name="Picture 5" descr="ROT-DEFI_03.png"/>
          <p:cNvPicPr>
            <a:picLocks noChangeAspect="1"/>
          </p:cNvPicPr>
          <p:nvPr/>
        </p:nvPicPr>
        <p:blipFill>
          <a:blip r:embed="rId2" cstate="print"/>
          <a:srcRect l="9612" t="12241" r="38976" b="29440"/>
          <a:stretch>
            <a:fillRect/>
          </a:stretch>
        </p:blipFill>
        <p:spPr bwMode="auto">
          <a:xfrm>
            <a:off x="4716463" y="3789040"/>
            <a:ext cx="3656012" cy="2592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73563" y="908050"/>
            <a:ext cx="4662487" cy="2419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GEOBEGIN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RPP </a:t>
            </a:r>
            <a:r>
              <a:rPr lang="en-US" sz="1400" kern="0" dirty="0" err="1">
                <a:solidFill>
                  <a:srgbClr val="010103"/>
                </a:solidFill>
                <a:latin typeface="Tahoma"/>
              </a:rPr>
              <a:t>CollProt</a:t>
            </a:r>
            <a:r>
              <a:rPr lang="en-US" sz="1400" kern="0" dirty="0">
                <a:solidFill>
                  <a:srgbClr val="010103"/>
                </a:solidFill>
                <a:latin typeface="Tahoma"/>
              </a:rPr>
              <a:t> -540.0 -460.0 -20.0 20.0 100.0 300.0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$</a:t>
            </a:r>
            <a:r>
              <a:rPr lang="en-US" sz="1400" kern="0" dirty="0" err="1">
                <a:solidFill>
                  <a:srgbClr val="010103"/>
                </a:solidFill>
                <a:latin typeface="Tahoma"/>
              </a:rPr>
              <a:t>start_transform</a:t>
            </a:r>
            <a:r>
              <a:rPr lang="en-US" sz="1400" kern="0" dirty="0">
                <a:solidFill>
                  <a:srgbClr val="010103"/>
                </a:solidFill>
                <a:latin typeface="Tahoma"/>
              </a:rPr>
              <a:t> </a:t>
            </a:r>
            <a:r>
              <a:rPr lang="en-US" sz="1400" b="1" kern="0" dirty="0">
                <a:latin typeface="Tahoma"/>
              </a:rPr>
              <a:t>–</a:t>
            </a:r>
            <a:r>
              <a:rPr lang="en-US" sz="1400" b="1" kern="0" dirty="0" err="1">
                <a:latin typeface="Tahoma"/>
              </a:rPr>
              <a:t>rotColl</a:t>
            </a:r>
            <a:r>
              <a:rPr lang="en-US" sz="1400" b="1" kern="0" dirty="0">
                <a:latin typeface="Tahoma"/>
              </a:rPr>
              <a:t> </a:t>
            </a:r>
            <a:r>
              <a:rPr lang="en-US" sz="1400" b="1" kern="0" baseline="30000" dirty="0">
                <a:latin typeface="Tahoma"/>
              </a:rPr>
              <a:t>*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RPP </a:t>
            </a:r>
            <a:r>
              <a:rPr lang="en-US" sz="1400" kern="0" dirty="0" err="1">
                <a:solidFill>
                  <a:srgbClr val="010103"/>
                </a:solidFill>
                <a:latin typeface="Tahoma"/>
              </a:rPr>
              <a:t>CollRepl</a:t>
            </a:r>
            <a:r>
              <a:rPr lang="en-US" sz="1400" kern="0" dirty="0">
                <a:solidFill>
                  <a:srgbClr val="010103"/>
                </a:solidFill>
                <a:latin typeface="Tahoma"/>
              </a:rPr>
              <a:t> -540.0 -460.0 -20.0 20.0 100.0 300.0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$</a:t>
            </a:r>
            <a:r>
              <a:rPr lang="en-US" sz="1400" kern="0" dirty="0" err="1">
                <a:solidFill>
                  <a:srgbClr val="010103"/>
                </a:solidFill>
                <a:latin typeface="Tahoma"/>
              </a:rPr>
              <a:t>end_transform</a:t>
            </a:r>
            <a:endParaRPr lang="en-US" sz="1400" kern="0" dirty="0">
              <a:solidFill>
                <a:srgbClr val="010103"/>
              </a:solidFill>
              <a:latin typeface="Tahom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10103"/>
                </a:solidFill>
                <a:latin typeface="Tahoma"/>
              </a:rPr>
              <a:t>GEOEND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000FF"/>
                </a:solidFill>
                <a:latin typeface="Tahoma"/>
              </a:rPr>
              <a:t>ROT-DEFI, 1.0, 0.0, 0.0, 0.0, 0.0, -350.0, </a:t>
            </a:r>
            <a:r>
              <a:rPr lang="en-US" sz="1400" kern="0" dirty="0" err="1">
                <a:solidFill>
                  <a:srgbClr val="0000FF"/>
                </a:solidFill>
                <a:latin typeface="Tahoma"/>
              </a:rPr>
              <a:t>rotColl</a:t>
            </a:r>
            <a:r>
              <a:rPr lang="en-US" sz="1400" kern="0" dirty="0">
                <a:solidFill>
                  <a:srgbClr val="0000FF"/>
                </a:solidFill>
                <a:latin typeface="Tahoma"/>
              </a:rPr>
              <a:t>   [A]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008000"/>
                </a:solidFill>
                <a:latin typeface="Tahoma"/>
              </a:rPr>
              <a:t>ROT-DEFI, 201.0, 0.0, -15.0, 0.0, 0.0, 0.0, </a:t>
            </a:r>
            <a:r>
              <a:rPr lang="en-US" sz="1400" kern="0" dirty="0" err="1">
                <a:solidFill>
                  <a:srgbClr val="008000"/>
                </a:solidFill>
                <a:latin typeface="Tahoma"/>
              </a:rPr>
              <a:t>rotColl</a:t>
            </a:r>
            <a:r>
              <a:rPr lang="en-US" sz="1400" kern="0" dirty="0">
                <a:solidFill>
                  <a:srgbClr val="008000"/>
                </a:solidFill>
                <a:latin typeface="Tahoma"/>
              </a:rPr>
              <a:t>   [B]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solidFill>
                  <a:srgbClr val="FF0000"/>
                </a:solidFill>
                <a:latin typeface="Tahoma"/>
              </a:rPr>
              <a:t>ROT-DEFI, 1.0, 0.0, 0.0, -500.0, 0.0, 200.0, </a:t>
            </a:r>
            <a:r>
              <a:rPr lang="en-US" sz="1400" kern="0" dirty="0" err="1">
                <a:solidFill>
                  <a:srgbClr val="FF0000"/>
                </a:solidFill>
                <a:latin typeface="Tahoma"/>
              </a:rPr>
              <a:t>rotColl</a:t>
            </a:r>
            <a:r>
              <a:rPr lang="en-US" sz="1400" kern="0" dirty="0">
                <a:solidFill>
                  <a:srgbClr val="FF0000"/>
                </a:solidFill>
                <a:latin typeface="Tahoma"/>
              </a:rPr>
              <a:t>   [C]</a:t>
            </a:r>
          </a:p>
        </p:txBody>
      </p:sp>
      <p:pic>
        <p:nvPicPr>
          <p:cNvPr id="56325" name="Picture 7" descr="ROT-DEFI_02.png"/>
          <p:cNvPicPr>
            <a:picLocks noChangeAspect="1"/>
          </p:cNvPicPr>
          <p:nvPr/>
        </p:nvPicPr>
        <p:blipFill>
          <a:blip r:embed="rId3" cstate="print"/>
          <a:srcRect l="9837" t="12201" r="39763" b="29840"/>
          <a:stretch>
            <a:fillRect/>
          </a:stretch>
        </p:blipFill>
        <p:spPr bwMode="auto">
          <a:xfrm>
            <a:off x="893763" y="3716338"/>
            <a:ext cx="3606800" cy="259238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6326" name="Picture 8" descr="ROT-DEFI_01.png"/>
          <p:cNvPicPr>
            <a:picLocks noChangeAspect="1"/>
          </p:cNvPicPr>
          <p:nvPr/>
        </p:nvPicPr>
        <p:blipFill>
          <a:blip r:embed="rId4" cstate="print"/>
          <a:srcRect l="9837" t="12201" r="39763" b="29840"/>
          <a:stretch>
            <a:fillRect/>
          </a:stretch>
        </p:blipFill>
        <p:spPr bwMode="auto">
          <a:xfrm>
            <a:off x="684213" y="981075"/>
            <a:ext cx="3646487" cy="2620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6327" name="Line 18"/>
          <p:cNvSpPr>
            <a:spLocks noChangeShapeType="1"/>
          </p:cNvSpPr>
          <p:nvPr/>
        </p:nvSpPr>
        <p:spPr bwMode="auto">
          <a:xfrm flipH="1" flipV="1">
            <a:off x="2195513" y="1916113"/>
            <a:ext cx="431800" cy="1065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18"/>
          <p:cNvSpPr>
            <a:spLocks noChangeShapeType="1"/>
          </p:cNvSpPr>
          <p:nvPr/>
        </p:nvSpPr>
        <p:spPr bwMode="auto">
          <a:xfrm>
            <a:off x="6084888" y="4565650"/>
            <a:ext cx="6477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Circular Arrow 11"/>
          <p:cNvSpPr/>
          <p:nvPr/>
        </p:nvSpPr>
        <p:spPr bwMode="auto">
          <a:xfrm>
            <a:off x="2051050" y="4005263"/>
            <a:ext cx="433388" cy="360362"/>
          </a:xfrm>
          <a:prstGeom prst="circularArrow">
            <a:avLst/>
          </a:prstGeom>
          <a:solidFill>
            <a:srgbClr val="008000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263" y="4076700"/>
            <a:ext cx="503237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0000FF"/>
                </a:solidFill>
                <a:latin typeface="Tahoma"/>
              </a:rPr>
              <a:t>A</a:t>
            </a:r>
            <a:r>
              <a:rPr lang="en-US" sz="1600" kern="0" baseline="30000" dirty="0">
                <a:solidFill>
                  <a:srgbClr val="0000FF"/>
                </a:solidFill>
                <a:latin typeface="Tahoma"/>
              </a:rPr>
              <a:t>-1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63938" y="1125538"/>
            <a:ext cx="503237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FF0000"/>
                </a:solidFill>
                <a:latin typeface="Tahoma"/>
              </a:rPr>
              <a:t>C</a:t>
            </a:r>
            <a:r>
              <a:rPr lang="en-US" sz="1600" kern="0" baseline="30000" dirty="0">
                <a:solidFill>
                  <a:srgbClr val="FF0000"/>
                </a:solidFill>
                <a:latin typeface="Tahoma"/>
              </a:rPr>
              <a:t>-1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5375" y="3933825"/>
            <a:ext cx="504825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008000"/>
                </a:solidFill>
                <a:latin typeface="Tahoma"/>
              </a:rPr>
              <a:t>B</a:t>
            </a:r>
            <a:r>
              <a:rPr lang="en-US" sz="1600" kern="0" baseline="30000" dirty="0">
                <a:solidFill>
                  <a:srgbClr val="008000"/>
                </a:solidFill>
                <a:latin typeface="Tahoma"/>
              </a:rPr>
              <a:t>-1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3" y="3427413"/>
            <a:ext cx="4175125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baseline="30000" dirty="0">
                <a:latin typeface="Tahoma"/>
              </a:rPr>
              <a:t>*</a:t>
            </a:r>
            <a:r>
              <a:rPr lang="en-US" sz="1600" kern="0" dirty="0">
                <a:latin typeface="Tahoma"/>
              </a:rPr>
              <a:t> Remember: if R=CBA, then R</a:t>
            </a:r>
            <a:r>
              <a:rPr lang="en-US" sz="1600" kern="0" baseline="30000" dirty="0">
                <a:latin typeface="Tahoma"/>
              </a:rPr>
              <a:t>-1</a:t>
            </a:r>
            <a:r>
              <a:rPr lang="en-US" sz="1600" kern="0" dirty="0">
                <a:latin typeface="Tahoma"/>
              </a:rPr>
              <a:t>=A</a:t>
            </a:r>
            <a:r>
              <a:rPr lang="en-US" sz="1600" kern="0" baseline="30000" dirty="0">
                <a:latin typeface="Tahoma"/>
              </a:rPr>
              <a:t>-1</a:t>
            </a:r>
            <a:r>
              <a:rPr lang="en-US" sz="1600" kern="0" dirty="0">
                <a:latin typeface="Tahoma"/>
              </a:rPr>
              <a:t>B</a:t>
            </a:r>
            <a:r>
              <a:rPr lang="en-US" sz="1600" kern="0" baseline="30000" dirty="0">
                <a:latin typeface="Tahoma"/>
              </a:rPr>
              <a:t>-1</a:t>
            </a:r>
            <a:r>
              <a:rPr lang="en-US" sz="1600" kern="0" dirty="0">
                <a:latin typeface="Tahoma"/>
              </a:rPr>
              <a:t>C</a:t>
            </a:r>
            <a:r>
              <a:rPr lang="en-US" sz="1600" kern="0" baseline="30000" dirty="0">
                <a:latin typeface="Tahoma"/>
              </a:rPr>
              <a:t>-1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9E40-34D8-4558-90A2-752810D4C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(Tips &amp; Tricks)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rgbClr val="800000"/>
                </a:solidFill>
              </a:rPr>
              <a:t>Geometry transformation editor in flair</a:t>
            </a:r>
            <a:r>
              <a:rPr lang="en-US" smtClean="0"/>
              <a:t> can read and write </a:t>
            </a:r>
            <a:r>
              <a:rPr lang="en-US" smtClean="0">
                <a:solidFill>
                  <a:srgbClr val="006600"/>
                </a:solidFill>
              </a:rPr>
              <a:t>ROT-DEFI</a:t>
            </a:r>
            <a:r>
              <a:rPr lang="en-US" smtClean="0"/>
              <a:t> cards with the transformation requested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An easy way of creating a replica and the associated transformation is the following: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Select the body defining the outer cell of the prototype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Clone it with (</a:t>
            </a:r>
            <a:r>
              <a:rPr lang="en-US" smtClean="0">
                <a:solidFill>
                  <a:srgbClr val="800000"/>
                </a:solidFill>
              </a:rPr>
              <a:t>Ctrl-D</a:t>
            </a:r>
            <a:r>
              <a:rPr lang="en-US" smtClean="0"/>
              <a:t>) and change the name of the clones. Click on “</a:t>
            </a:r>
            <a:r>
              <a:rPr lang="en-US" smtClean="0">
                <a:solidFill>
                  <a:srgbClr val="800000"/>
                </a:solidFill>
              </a:rPr>
              <a:t>No</a:t>
            </a:r>
            <a:r>
              <a:rPr lang="en-US" smtClean="0"/>
              <a:t>” when you are prompted to change all references to the original name.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Open the Geometry transformation dialog (</a:t>
            </a:r>
            <a:r>
              <a:rPr lang="en-US" smtClean="0">
                <a:solidFill>
                  <a:srgbClr val="800000"/>
                </a:solidFill>
              </a:rPr>
              <a:t>Ctrl-T</a:t>
            </a:r>
            <a:r>
              <a:rPr lang="en-US" smtClean="0"/>
              <a:t>)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Enter the transformation of the object in the listbox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Click on “</a:t>
            </a:r>
            <a:r>
              <a:rPr lang="en-US" smtClean="0">
                <a:solidFill>
                  <a:srgbClr val="800000"/>
                </a:solidFill>
              </a:rPr>
              <a:t>Transform</a:t>
            </a:r>
            <a:r>
              <a:rPr lang="en-US" smtClean="0"/>
              <a:t>” to perform the transformation on the clone bodies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Click on “</a:t>
            </a:r>
            <a:r>
              <a:rPr lang="en-US" smtClean="0">
                <a:solidFill>
                  <a:srgbClr val="800000"/>
                </a:solidFill>
              </a:rPr>
              <a:t>Invert</a:t>
            </a:r>
            <a:r>
              <a:rPr lang="en-US" smtClean="0"/>
              <a:t>” button to invert the order of the transformation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Enter a name on the “</a:t>
            </a:r>
            <a:r>
              <a:rPr lang="en-US" smtClean="0">
                <a:solidFill>
                  <a:srgbClr val="800000"/>
                </a:solidFill>
              </a:rPr>
              <a:t>ROT-DEFIni</a:t>
            </a:r>
            <a:r>
              <a:rPr lang="en-US" smtClean="0"/>
              <a:t>” field and click</a:t>
            </a:r>
            <a:br>
              <a:rPr lang="en-US" smtClean="0"/>
            </a:br>
            <a:r>
              <a:rPr lang="en-US" smtClean="0"/>
              <a:t>“</a:t>
            </a:r>
            <a:r>
              <a:rPr lang="en-US" smtClean="0">
                <a:solidFill>
                  <a:srgbClr val="800000"/>
                </a:solidFill>
              </a:rPr>
              <a:t>Add to Input</a:t>
            </a:r>
            <a:r>
              <a:rPr lang="en-US" smtClean="0"/>
              <a:t>” to create the </a:t>
            </a:r>
            <a:r>
              <a:rPr lang="en-US" smtClean="0">
                <a:solidFill>
                  <a:srgbClr val="006600"/>
                </a:solidFill>
              </a:rPr>
              <a:t>ROT-DEFIni</a:t>
            </a:r>
            <a:r>
              <a:rPr lang="en-US" smtClean="0"/>
              <a:t> cards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Now you have to create manually the needed </a:t>
            </a:r>
            <a:r>
              <a:rPr lang="en-US" smtClean="0">
                <a:solidFill>
                  <a:srgbClr val="006600"/>
                </a:solidFill>
              </a:rPr>
              <a:t>regions</a:t>
            </a:r>
            <a:r>
              <a:rPr lang="en-US" smtClean="0"/>
              <a:t> and the </a:t>
            </a:r>
            <a:r>
              <a:rPr lang="en-US" smtClean="0">
                <a:solidFill>
                  <a:srgbClr val="006600"/>
                </a:solidFill>
              </a:rPr>
              <a:t>LATTICE</a:t>
            </a:r>
            <a:r>
              <a:rPr lang="en-US" smtClean="0"/>
              <a:t> cards</a:t>
            </a:r>
          </a:p>
        </p:txBody>
      </p:sp>
      <p:sp>
        <p:nvSpPr>
          <p:cNvPr id="5734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B9E40-34D8-4558-90A2-752810D4C690}" type="slidenum">
              <a:rPr lang="en-US" smtClean="0">
                <a:ea typeface="MS PGothic" pitchFamily="34" charset="-128"/>
              </a:rPr>
              <a:pPr/>
              <a:t>22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FLUKA voxel geometry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924800" cy="1600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rial" charset="0"/>
              </a:rPr>
              <a:t>It is possible to describe a geometry in terms of “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voxels</a:t>
            </a:r>
            <a:r>
              <a:rPr lang="en-US" dirty="0" smtClean="0">
                <a:latin typeface="Arial" charset="0"/>
              </a:rPr>
              <a:t>”, i.e., tiny parallelepipeds (all of equal size) forming 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a 3-dimensional grid</a:t>
            </a: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60420" name="AutoShape 114"/>
          <p:cNvSpPr>
            <a:spLocks noChangeArrowheads="1"/>
          </p:cNvSpPr>
          <p:nvPr/>
        </p:nvSpPr>
        <p:spPr bwMode="auto">
          <a:xfrm>
            <a:off x="1600200" y="3581400"/>
            <a:ext cx="1066800" cy="909638"/>
          </a:xfrm>
          <a:prstGeom prst="cube">
            <a:avLst>
              <a:gd name="adj" fmla="val 38569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60421" name="Group 117"/>
          <p:cNvGrpSpPr>
            <a:grpSpLocks/>
          </p:cNvGrpSpPr>
          <p:nvPr/>
        </p:nvGrpSpPr>
        <p:grpSpPr bwMode="auto">
          <a:xfrm>
            <a:off x="2057400" y="2514600"/>
            <a:ext cx="6324600" cy="3962400"/>
            <a:chOff x="1296" y="1584"/>
            <a:chExt cx="3984" cy="2496"/>
          </a:xfrm>
        </p:grpSpPr>
        <p:grpSp>
          <p:nvGrpSpPr>
            <p:cNvPr id="60422" name="Group 115"/>
            <p:cNvGrpSpPr>
              <a:grpSpLocks/>
            </p:cNvGrpSpPr>
            <p:nvPr/>
          </p:nvGrpSpPr>
          <p:grpSpPr bwMode="auto">
            <a:xfrm>
              <a:off x="2736" y="1584"/>
              <a:ext cx="2544" cy="2496"/>
              <a:chOff x="2736" y="1584"/>
              <a:chExt cx="2544" cy="2496"/>
            </a:xfrm>
          </p:grpSpPr>
          <p:sp>
            <p:nvSpPr>
              <p:cNvPr id="60424" name="AutoShape 29"/>
              <p:cNvSpPr>
                <a:spLocks noChangeArrowheads="1"/>
              </p:cNvSpPr>
              <p:nvPr/>
            </p:nvSpPr>
            <p:spPr bwMode="auto">
              <a:xfrm>
                <a:off x="3312" y="292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25" name="AutoShape 25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26" name="AutoShape 30"/>
              <p:cNvSpPr>
                <a:spLocks noChangeArrowheads="1"/>
              </p:cNvSpPr>
              <p:nvPr/>
            </p:nvSpPr>
            <p:spPr bwMode="auto">
              <a:xfrm>
                <a:off x="3312" y="225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27" name="AutoShape 31"/>
              <p:cNvSpPr>
                <a:spLocks noChangeArrowheads="1"/>
              </p:cNvSpPr>
              <p:nvPr/>
            </p:nvSpPr>
            <p:spPr bwMode="auto">
              <a:xfrm>
                <a:off x="3312" y="19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28" name="AutoShape 32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29" name="AutoShape 34"/>
              <p:cNvSpPr>
                <a:spLocks noChangeArrowheads="1"/>
              </p:cNvSpPr>
              <p:nvPr/>
            </p:nvSpPr>
            <p:spPr bwMode="auto">
              <a:xfrm>
                <a:off x="3744" y="293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0" name="AutoShape 35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1" name="AutoShape 36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2" name="AutoShape 37"/>
              <p:cNvSpPr>
                <a:spLocks noChangeArrowheads="1"/>
              </p:cNvSpPr>
              <p:nvPr/>
            </p:nvSpPr>
            <p:spPr bwMode="auto">
              <a:xfrm>
                <a:off x="3744" y="19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3" name="AutoShape 3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4" name="AutoShape 40"/>
              <p:cNvSpPr>
                <a:spLocks noChangeArrowheads="1"/>
              </p:cNvSpPr>
              <p:nvPr/>
            </p:nvSpPr>
            <p:spPr bwMode="auto">
              <a:xfrm>
                <a:off x="4176" y="292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5" name="AutoShape 41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6" name="AutoShape 42"/>
              <p:cNvSpPr>
                <a:spLocks noChangeArrowheads="1"/>
              </p:cNvSpPr>
              <p:nvPr/>
            </p:nvSpPr>
            <p:spPr bwMode="auto">
              <a:xfrm>
                <a:off x="4176" y="225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7" name="AutoShape 43"/>
              <p:cNvSpPr>
                <a:spLocks noChangeArrowheads="1"/>
              </p:cNvSpPr>
              <p:nvPr/>
            </p:nvSpPr>
            <p:spPr bwMode="auto">
              <a:xfrm>
                <a:off x="4176" y="19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8" name="AutoShape 44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39" name="AutoShape 45"/>
              <p:cNvSpPr>
                <a:spLocks noChangeArrowheads="1"/>
              </p:cNvSpPr>
              <p:nvPr/>
            </p:nvSpPr>
            <p:spPr bwMode="auto">
              <a:xfrm>
                <a:off x="4608" y="293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0" name="AutoShape 46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1" name="AutoShape 47"/>
              <p:cNvSpPr>
                <a:spLocks noChangeArrowheads="1"/>
              </p:cNvSpPr>
              <p:nvPr/>
            </p:nvSpPr>
            <p:spPr bwMode="auto">
              <a:xfrm>
                <a:off x="4608" y="225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2" name="AutoShape 48"/>
              <p:cNvSpPr>
                <a:spLocks noChangeArrowheads="1"/>
              </p:cNvSpPr>
              <p:nvPr/>
            </p:nvSpPr>
            <p:spPr bwMode="auto">
              <a:xfrm>
                <a:off x="4608" y="19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3" name="AutoShape 49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4" name="AutoShape 62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5" name="AutoShape 63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6" name="AutoShape 64"/>
              <p:cNvSpPr>
                <a:spLocks noChangeArrowheads="1"/>
              </p:cNvSpPr>
              <p:nvPr/>
            </p:nvSpPr>
            <p:spPr bwMode="auto">
              <a:xfrm>
                <a:off x="3120" y="245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7" name="AutoShape 65"/>
              <p:cNvSpPr>
                <a:spLocks noChangeArrowheads="1"/>
              </p:cNvSpPr>
              <p:nvPr/>
            </p:nvSpPr>
            <p:spPr bwMode="auto">
              <a:xfrm>
                <a:off x="3120" y="21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8" name="AutoShape 66"/>
              <p:cNvSpPr>
                <a:spLocks noChangeArrowheads="1"/>
              </p:cNvSpPr>
              <p:nvPr/>
            </p:nvSpPr>
            <p:spPr bwMode="auto">
              <a:xfrm>
                <a:off x="3120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49" name="AutoShape 67"/>
              <p:cNvSpPr>
                <a:spLocks noChangeArrowheads="1"/>
              </p:cNvSpPr>
              <p:nvPr/>
            </p:nvSpPr>
            <p:spPr bwMode="auto">
              <a:xfrm>
                <a:off x="3552" y="31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0" name="AutoShape 68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1" name="AutoShape 69"/>
              <p:cNvSpPr>
                <a:spLocks noChangeArrowheads="1"/>
              </p:cNvSpPr>
              <p:nvPr/>
            </p:nvSpPr>
            <p:spPr bwMode="auto">
              <a:xfrm>
                <a:off x="3552" y="244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2" name="AutoShape 70"/>
              <p:cNvSpPr>
                <a:spLocks noChangeArrowheads="1"/>
              </p:cNvSpPr>
              <p:nvPr/>
            </p:nvSpPr>
            <p:spPr bwMode="auto">
              <a:xfrm>
                <a:off x="3552" y="21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3" name="AutoShape 71"/>
              <p:cNvSpPr>
                <a:spLocks noChangeArrowheads="1"/>
              </p:cNvSpPr>
              <p:nvPr/>
            </p:nvSpPr>
            <p:spPr bwMode="auto">
              <a:xfrm>
                <a:off x="3552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4" name="AutoShape 51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5" name="AutoShape 52"/>
              <p:cNvSpPr>
                <a:spLocks noChangeArrowheads="1"/>
              </p:cNvSpPr>
              <p:nvPr/>
            </p:nvSpPr>
            <p:spPr bwMode="auto">
              <a:xfrm>
                <a:off x="3984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6" name="AutoShape 53"/>
              <p:cNvSpPr>
                <a:spLocks noChangeArrowheads="1"/>
              </p:cNvSpPr>
              <p:nvPr/>
            </p:nvSpPr>
            <p:spPr bwMode="auto">
              <a:xfrm>
                <a:off x="3984" y="245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7" name="AutoShape 54"/>
              <p:cNvSpPr>
                <a:spLocks noChangeArrowheads="1"/>
              </p:cNvSpPr>
              <p:nvPr/>
            </p:nvSpPr>
            <p:spPr bwMode="auto">
              <a:xfrm>
                <a:off x="3984" y="21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8" name="AutoShape 55"/>
              <p:cNvSpPr>
                <a:spLocks noChangeArrowheads="1"/>
              </p:cNvSpPr>
              <p:nvPr/>
            </p:nvSpPr>
            <p:spPr bwMode="auto">
              <a:xfrm>
                <a:off x="3984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59" name="AutoShape 56"/>
              <p:cNvSpPr>
                <a:spLocks noChangeArrowheads="1"/>
              </p:cNvSpPr>
              <p:nvPr/>
            </p:nvSpPr>
            <p:spPr bwMode="auto">
              <a:xfrm>
                <a:off x="4416" y="31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0" name="AutoShape 57"/>
              <p:cNvSpPr>
                <a:spLocks noChangeArrowheads="1"/>
              </p:cNvSpPr>
              <p:nvPr/>
            </p:nvSpPr>
            <p:spPr bwMode="auto">
              <a:xfrm>
                <a:off x="4416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1" name="AutoShape 58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2" name="AutoShape 59"/>
              <p:cNvSpPr>
                <a:spLocks noChangeArrowheads="1"/>
              </p:cNvSpPr>
              <p:nvPr/>
            </p:nvSpPr>
            <p:spPr bwMode="auto">
              <a:xfrm>
                <a:off x="4416" y="21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3" name="AutoShape 60"/>
              <p:cNvSpPr>
                <a:spLocks noChangeArrowheads="1"/>
              </p:cNvSpPr>
              <p:nvPr/>
            </p:nvSpPr>
            <p:spPr bwMode="auto">
              <a:xfrm>
                <a:off x="4416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4" name="AutoShape 74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5" name="AutoShape 75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6" name="AutoShape 76"/>
              <p:cNvSpPr>
                <a:spLocks noChangeArrowheads="1"/>
              </p:cNvSpPr>
              <p:nvPr/>
            </p:nvSpPr>
            <p:spPr bwMode="auto">
              <a:xfrm>
                <a:off x="2928" y="264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7" name="AutoShape 77"/>
              <p:cNvSpPr>
                <a:spLocks noChangeArrowheads="1"/>
              </p:cNvSpPr>
              <p:nvPr/>
            </p:nvSpPr>
            <p:spPr bwMode="auto">
              <a:xfrm>
                <a:off x="2928" y="23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8" name="AutoShape 78"/>
              <p:cNvSpPr>
                <a:spLocks noChangeArrowheads="1"/>
              </p:cNvSpPr>
              <p:nvPr/>
            </p:nvSpPr>
            <p:spPr bwMode="auto">
              <a:xfrm>
                <a:off x="2928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69" name="AutoShape 79"/>
              <p:cNvSpPr>
                <a:spLocks noChangeArrowheads="1"/>
              </p:cNvSpPr>
              <p:nvPr/>
            </p:nvSpPr>
            <p:spPr bwMode="auto">
              <a:xfrm>
                <a:off x="3360" y="33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0" name="AutoShape 80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1" name="AutoShape 81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2" name="AutoShape 82"/>
              <p:cNvSpPr>
                <a:spLocks noChangeArrowheads="1"/>
              </p:cNvSpPr>
              <p:nvPr/>
            </p:nvSpPr>
            <p:spPr bwMode="auto">
              <a:xfrm>
                <a:off x="3360" y="23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3" name="AutoShape 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4" name="AutoShape 84"/>
              <p:cNvSpPr>
                <a:spLocks noChangeArrowheads="1"/>
              </p:cNvSpPr>
              <p:nvPr/>
            </p:nvSpPr>
            <p:spPr bwMode="auto">
              <a:xfrm>
                <a:off x="3792" y="33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5" name="AutoShape 85"/>
              <p:cNvSpPr>
                <a:spLocks noChangeArrowheads="1"/>
              </p:cNvSpPr>
              <p:nvPr/>
            </p:nvSpPr>
            <p:spPr bwMode="auto">
              <a:xfrm>
                <a:off x="3792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6" name="AutoShape 86"/>
              <p:cNvSpPr>
                <a:spLocks noChangeArrowheads="1"/>
              </p:cNvSpPr>
              <p:nvPr/>
            </p:nvSpPr>
            <p:spPr bwMode="auto">
              <a:xfrm>
                <a:off x="3792" y="264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7" name="AutoShape 87"/>
              <p:cNvSpPr>
                <a:spLocks noChangeArrowheads="1"/>
              </p:cNvSpPr>
              <p:nvPr/>
            </p:nvSpPr>
            <p:spPr bwMode="auto">
              <a:xfrm>
                <a:off x="3792" y="23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8" name="AutoShape 88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79" name="AutoShape 89"/>
              <p:cNvSpPr>
                <a:spLocks noChangeArrowheads="1"/>
              </p:cNvSpPr>
              <p:nvPr/>
            </p:nvSpPr>
            <p:spPr bwMode="auto">
              <a:xfrm>
                <a:off x="4224" y="33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0" name="AutoShape 90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1" name="AutoShape 91"/>
              <p:cNvSpPr>
                <a:spLocks noChangeArrowheads="1"/>
              </p:cNvSpPr>
              <p:nvPr/>
            </p:nvSpPr>
            <p:spPr bwMode="auto">
              <a:xfrm>
                <a:off x="4224" y="264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2" name="AutoShape 92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3" name="AutoShape 93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4" name="AutoShape 94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5" name="AutoShape 95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6" name="AutoShape 96"/>
              <p:cNvSpPr>
                <a:spLocks noChangeArrowheads="1"/>
              </p:cNvSpPr>
              <p:nvPr/>
            </p:nvSpPr>
            <p:spPr bwMode="auto">
              <a:xfrm>
                <a:off x="2736" y="283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7" name="AutoShape 97"/>
              <p:cNvSpPr>
                <a:spLocks noChangeArrowheads="1"/>
              </p:cNvSpPr>
              <p:nvPr/>
            </p:nvSpPr>
            <p:spPr bwMode="auto">
              <a:xfrm>
                <a:off x="2736" y="249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8" name="AutoShape 98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89" name="AutoShape 99"/>
              <p:cNvSpPr>
                <a:spLocks noChangeArrowheads="1"/>
              </p:cNvSpPr>
              <p:nvPr/>
            </p:nvSpPr>
            <p:spPr bwMode="auto">
              <a:xfrm>
                <a:off x="3168" y="35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0" name="AutoShape 100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1" name="AutoShape 101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2" name="AutoShape 102"/>
              <p:cNvSpPr>
                <a:spLocks noChangeArrowheads="1"/>
              </p:cNvSpPr>
              <p:nvPr/>
            </p:nvSpPr>
            <p:spPr bwMode="auto">
              <a:xfrm>
                <a:off x="3168" y="249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3" name="AutoShape 10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4" name="AutoShape 104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5" name="AutoShape 105"/>
              <p:cNvSpPr>
                <a:spLocks noChangeArrowheads="1"/>
              </p:cNvSpPr>
              <p:nvPr/>
            </p:nvSpPr>
            <p:spPr bwMode="auto">
              <a:xfrm>
                <a:off x="3600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6" name="AutoShape 106"/>
              <p:cNvSpPr>
                <a:spLocks noChangeArrowheads="1"/>
              </p:cNvSpPr>
              <p:nvPr/>
            </p:nvSpPr>
            <p:spPr bwMode="auto">
              <a:xfrm>
                <a:off x="3600" y="283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7" name="AutoShape 107"/>
              <p:cNvSpPr>
                <a:spLocks noChangeArrowheads="1"/>
              </p:cNvSpPr>
              <p:nvPr/>
            </p:nvSpPr>
            <p:spPr bwMode="auto">
              <a:xfrm>
                <a:off x="3600" y="249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8" name="AutoShape 108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499" name="AutoShape 109"/>
              <p:cNvSpPr>
                <a:spLocks noChangeArrowheads="1"/>
              </p:cNvSpPr>
              <p:nvPr/>
            </p:nvSpPr>
            <p:spPr bwMode="auto">
              <a:xfrm>
                <a:off x="4032" y="35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500" name="AutoShape 110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501" name="AutoShape 111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502" name="AutoShape 112"/>
              <p:cNvSpPr>
                <a:spLocks noChangeArrowheads="1"/>
              </p:cNvSpPr>
              <p:nvPr/>
            </p:nvSpPr>
            <p:spPr bwMode="auto">
              <a:xfrm>
                <a:off x="4032" y="249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503" name="AutoShape 113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60423" name="AutoShape 116"/>
            <p:cNvSpPr>
              <a:spLocks noChangeArrowheads="1"/>
            </p:cNvSpPr>
            <p:nvPr/>
          </p:nvSpPr>
          <p:spPr bwMode="auto">
            <a:xfrm>
              <a:off x="1296" y="1584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88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9E40-34D8-4558-90A2-752810D4C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example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15DB9E40-34D8-4558-90A2-752810D4C690}" type="slidenum">
              <a:rPr lang="en-US" smtClean="0">
                <a:ea typeface="MS PGothic" pitchFamily="34" charset="-128"/>
              </a:rPr>
              <a:pPr/>
              <a:t>24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61443" name="Picture 5" descr="mappa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231900"/>
            <a:ext cx="55435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WordArt 6"/>
          <p:cNvSpPr>
            <a:spLocks noChangeAspect="1" noChangeArrowheads="1" noChangeShapeType="1" noTextEdit="1"/>
          </p:cNvSpPr>
          <p:nvPr/>
        </p:nvSpPr>
        <p:spPr bwMode="auto">
          <a:xfrm>
            <a:off x="5334000" y="1524000"/>
            <a:ext cx="2998788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 spc="48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The Gran Sasso in FLUKA</a:t>
            </a:r>
            <a:endParaRPr lang="en-US" kern="10" spc="48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4582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Another example, for medical applications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6858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000" dirty="0" err="1">
                <a:solidFill>
                  <a:schemeClr val="tx1"/>
                </a:solidFill>
                <a:cs typeface="ＭＳ Ｐゴシック" charset="-128"/>
              </a:rPr>
              <a:t>Voxel</a:t>
            </a:r>
            <a:r>
              <a:rPr lang="en-US" sz="2000" dirty="0">
                <a:solidFill>
                  <a:schemeClr val="tx1"/>
                </a:solidFill>
                <a:cs typeface="ＭＳ Ｐゴシック" charset="-128"/>
              </a:rPr>
              <a:t> geometries are especially useful to import CT scan of a human body, e.g., for </a:t>
            </a:r>
            <a:r>
              <a:rPr lang="en-US" sz="2000" dirty="0" err="1">
                <a:solidFill>
                  <a:schemeClr val="tx1"/>
                </a:solidFill>
                <a:cs typeface="ＭＳ Ｐゴシック" charset="-128"/>
              </a:rPr>
              <a:t>dosimetric</a:t>
            </a:r>
            <a:r>
              <a:rPr lang="en-US" sz="2000" dirty="0">
                <a:solidFill>
                  <a:schemeClr val="tx1"/>
                </a:solidFill>
                <a:cs typeface="ＭＳ Ｐゴシック" charset="-128"/>
              </a:rPr>
              <a:t> calculations of the planned treatment in radiotherapy</a:t>
            </a:r>
          </a:p>
        </p:txBody>
      </p:sp>
      <p:grpSp>
        <p:nvGrpSpPr>
          <p:cNvPr id="62468" name="Group 1052"/>
          <p:cNvGrpSpPr>
            <a:grpSpLocks/>
          </p:cNvGrpSpPr>
          <p:nvPr/>
        </p:nvGrpSpPr>
        <p:grpSpPr bwMode="auto">
          <a:xfrm>
            <a:off x="609600" y="1905000"/>
            <a:ext cx="8458200" cy="4879975"/>
            <a:chOff x="384" y="1200"/>
            <a:chExt cx="5328" cy="3074"/>
          </a:xfrm>
        </p:grpSpPr>
        <p:grpSp>
          <p:nvGrpSpPr>
            <p:cNvPr id="62469" name="Group 1034"/>
            <p:cNvGrpSpPr>
              <a:grpSpLocks/>
            </p:cNvGrpSpPr>
            <p:nvPr/>
          </p:nvGrpSpPr>
          <p:grpSpPr bwMode="auto">
            <a:xfrm>
              <a:off x="384" y="1296"/>
              <a:ext cx="2688" cy="2688"/>
              <a:chOff x="48" y="702"/>
              <a:chExt cx="2952" cy="3042"/>
            </a:xfrm>
          </p:grpSpPr>
          <p:pic>
            <p:nvPicPr>
              <p:cNvPr id="62477" name="Picture 1035" descr="doheaT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6868" r="31300" b="9273"/>
              <a:stretch>
                <a:fillRect/>
              </a:stretch>
            </p:blipFill>
            <p:spPr bwMode="auto">
              <a:xfrm>
                <a:off x="48" y="750"/>
                <a:ext cx="2256" cy="2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78" name="Picture 1036" descr="doheaT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2495" r="4599" b="9273"/>
              <a:stretch>
                <a:fillRect/>
              </a:stretch>
            </p:blipFill>
            <p:spPr bwMode="auto">
              <a:xfrm>
                <a:off x="2304" y="750"/>
                <a:ext cx="696" cy="2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479" name="Text Box 1037"/>
              <p:cNvSpPr txBox="1">
                <a:spLocks noChangeArrowheads="1"/>
              </p:cNvSpPr>
              <p:nvPr/>
            </p:nvSpPr>
            <p:spPr bwMode="auto">
              <a:xfrm>
                <a:off x="2255" y="702"/>
                <a:ext cx="5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mGy</a:t>
                </a:r>
                <a:endParaRPr lang="de-DE"/>
              </a:p>
            </p:txBody>
          </p:sp>
        </p:grpSp>
        <p:grpSp>
          <p:nvGrpSpPr>
            <p:cNvPr id="62470" name="Group 1038"/>
            <p:cNvGrpSpPr>
              <a:grpSpLocks/>
            </p:cNvGrpSpPr>
            <p:nvPr/>
          </p:nvGrpSpPr>
          <p:grpSpPr bwMode="auto">
            <a:xfrm>
              <a:off x="3120" y="1248"/>
              <a:ext cx="2592" cy="2743"/>
              <a:chOff x="3024" y="720"/>
              <a:chExt cx="2736" cy="3042"/>
            </a:xfrm>
          </p:grpSpPr>
          <p:pic>
            <p:nvPicPr>
              <p:cNvPr id="62474" name="Picture 1039" descr="doheadoseM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6868" r="31300" b="10727"/>
              <a:stretch>
                <a:fillRect/>
              </a:stretch>
            </p:blipFill>
            <p:spPr bwMode="auto">
              <a:xfrm>
                <a:off x="3024" y="798"/>
                <a:ext cx="2256" cy="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75" name="Picture 1040" descr="doheadoseM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2051" r="4599" b="10727"/>
              <a:stretch>
                <a:fillRect/>
              </a:stretch>
            </p:blipFill>
            <p:spPr bwMode="auto">
              <a:xfrm>
                <a:off x="5040" y="816"/>
                <a:ext cx="720" cy="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476" name="Text Box 1041"/>
              <p:cNvSpPr txBox="1">
                <a:spLocks noChangeArrowheads="1"/>
              </p:cNvSpPr>
              <p:nvPr/>
            </p:nvSpPr>
            <p:spPr bwMode="auto">
              <a:xfrm>
                <a:off x="5048" y="720"/>
                <a:ext cx="549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mGy</a:t>
                </a:r>
                <a:endParaRPr lang="de-DE"/>
              </a:p>
            </p:txBody>
          </p:sp>
        </p:grpSp>
        <p:sp>
          <p:nvSpPr>
            <p:cNvPr id="19463" name="Text Box 1047"/>
            <p:cNvSpPr txBox="1">
              <a:spLocks noChangeArrowheads="1"/>
            </p:cNvSpPr>
            <p:nvPr/>
          </p:nvSpPr>
          <p:spPr bwMode="auto">
            <a:xfrm>
              <a:off x="2141" y="4041"/>
              <a:ext cx="158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800" i="1" kern="0" dirty="0">
                  <a:solidFill>
                    <a:srgbClr val="40458C"/>
                  </a:solidFill>
                  <a:latin typeface="Tahoma"/>
                </a:rPr>
                <a:t>[K. Parodi et al., 2007]</a:t>
              </a:r>
              <a:endParaRPr lang="de-DE" sz="1800" i="1" kern="0" dirty="0">
                <a:solidFill>
                  <a:srgbClr val="40458C"/>
                </a:solidFill>
                <a:latin typeface="Tahoma"/>
              </a:endParaRPr>
            </a:p>
          </p:txBody>
        </p:sp>
        <p:sp>
          <p:nvSpPr>
            <p:cNvPr id="62472" name="Text Box 1048"/>
            <p:cNvSpPr txBox="1">
              <a:spLocks noChangeArrowheads="1"/>
            </p:cNvSpPr>
            <p:nvPr/>
          </p:nvSpPr>
          <p:spPr bwMode="auto">
            <a:xfrm rot="-27330">
              <a:off x="3792" y="1200"/>
              <a:ext cx="864" cy="288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99"/>
                  </a:solidFill>
                </a:rPr>
                <a:t>FLUKA</a:t>
              </a:r>
              <a:endParaRPr lang="de-DE" b="1">
                <a:solidFill>
                  <a:srgbClr val="FFFF99"/>
                </a:solidFill>
              </a:endParaRPr>
            </a:p>
          </p:txBody>
        </p:sp>
        <p:sp>
          <p:nvSpPr>
            <p:cNvPr id="62473" name="Text Box 1051"/>
            <p:cNvSpPr txBox="1">
              <a:spLocks noChangeArrowheads="1"/>
            </p:cNvSpPr>
            <p:nvPr/>
          </p:nvSpPr>
          <p:spPr bwMode="auto">
            <a:xfrm rot="-27330">
              <a:off x="528" y="1248"/>
              <a:ext cx="1774" cy="288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99"/>
                  </a:solidFill>
                </a:rPr>
                <a:t>Commercial TPS</a:t>
              </a:r>
              <a:endParaRPr lang="de-DE" b="1">
                <a:solidFill>
                  <a:srgbClr val="FFFF99"/>
                </a:solidFill>
              </a:endParaRPr>
            </a:p>
          </p:txBody>
        </p:sp>
      </p:grp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9E40-34D8-4558-90A2-752810D4C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9E40-34D8-4558-90A2-752810D4C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8382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The CT scan contains integer values “Hounsfield Unit” reflecting the X-ray attenuation coefficient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 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HU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= 1000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-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H20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) /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H20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,  typically -1000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  <a:sym typeface="Symbol" pitchFamily="18" charset="2"/>
              </a:rPr>
              <a:t>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HU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  <a:sym typeface="Symbol" pitchFamily="18" charset="2"/>
              </a:rPr>
              <a:t>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3500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We will use loosely the word 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organ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” to indicate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group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voxels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(or even more than one group)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made of the same “tissue” material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(same HU value or in a given HU interval)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The code handles each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organ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as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CG region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, possibly in addition to other conventional 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non-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voxel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” regions defined by the user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voxel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structure can be complemented by parts written in the standard Combinatorial geometry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The code assumes that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voxel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structure is contained in a parallelepiped. This RPP is automatically generated from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voxel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information.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t>  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MS PGothic" pitchFamily="34" charset="-128"/>
                <a:cs typeface="ＭＳ Ｐゴシック" charset="-128"/>
              </a:rPr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9E40-34D8-4558-90A2-752810D4C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To describe a voxel geometry, the user must convert his CT scan or equivalent data to a format understood by FLUKA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This stage should :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Assign an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organ index to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each voxel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.  In many practical cases, the user will have a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continuum of CT values (HU)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, and may have to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group these values in intervals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Each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organ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is identified by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a unique integer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ahoma" pitchFamily="34" charset="0"/>
              </a:rPr>
              <a:t>≤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32767. The organ numbering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does not need to be contiguous (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i.e. “holes” in the numbering sequence are allowed.)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One of the organs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must have number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0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and plays the role of the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medium surrounding the voxels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(usually vacuum or air).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The user assigns to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each NONZERO organ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a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voxel-region number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.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The voxel-region numbering has to be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contiguous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and starts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 from 1.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MS PGothic" pitchFamily="34" charset="-128"/>
                <a:cs typeface="ＭＳ Ｐゴシック" charset="-128"/>
              </a:rPr>
              <a:t>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9E40-34D8-4558-90A2-752810D4C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MS PGothic" pitchFamily="34" charset="-128"/>
                <a:cs typeface="ＭＳ Ｐゴシック" charset="-128"/>
              </a:rPr>
              <a:t>Procedure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1038" y="981075"/>
            <a:ext cx="7994650" cy="53276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ＭＳ Ｐゴシック" charset="-128"/>
              </a:rPr>
              <a:t>The information is input to FLUKA through a special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ＭＳ Ｐゴシック" charset="-128"/>
              </a:rPr>
              <a:t>unformatted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ＭＳ Ｐゴシック" charset="-128"/>
              </a:rPr>
              <a:t> file *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ＭＳ Ｐゴシック" charset="-128"/>
              </a:rPr>
              <a:t>vxl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ＭＳ Ｐゴシック" charset="-128"/>
              </a:rPr>
              <a:t> containing: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The number of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along each coordinate axis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The number of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-regions, and the maximum organ number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dimension along each coordinate axis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A 3D matrix specifying the organ to which each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corresponds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    in Fortran list-oriented format, with the x coordinate running faster than y, and y running faster than z.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(1)		corresponds to 1,1,1   ==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organ # of first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       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 	…		…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)		corresponds to N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,1,1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(N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+1)		corresponds to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,1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	…		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(2*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)		corresponds to N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,2,1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…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*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)		corresponds to N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,N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,1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…		…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	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*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*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)	corresponds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y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,N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==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organ # of last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A list of the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voxel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-region number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corresponding to each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0103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organ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10103"/>
              </a:solidFill>
              <a:effectLst/>
              <a:uLnTx/>
              <a:uFillTx/>
              <a:latin typeface="Arial" charset="0"/>
              <a:ea typeface="MS PGothic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Input file: geometry description</a:t>
            </a:r>
          </a:p>
        </p:txBody>
      </p:sp>
      <p:sp>
        <p:nvSpPr>
          <p:cNvPr id="67589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8AAEF-88C3-4003-A1DB-86F46674B723}" type="slidenum">
              <a:rPr lang="en-US" smtClean="0">
                <a:ea typeface="MS PGothic" pitchFamily="34" charset="-128"/>
              </a:rPr>
              <a:pPr/>
              <a:t>29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130424"/>
            <a:ext cx="8282880" cy="43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Prepare the usual FLUKA input file.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The geometry is written like a normal Combinatorial Geometry input, but in addition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VOXELS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card must be inserted right after the GEOBEGIN card and before the Geometry title card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WHAT(1), WHAT(2), WHAT(3)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= x, y, z coordinates chosen as the origin of the 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voxel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volume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”,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i.e. the corner of a RPP extending from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WHAT(1)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WHAT(1) + NX*DX, …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and containing all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voxels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WHAT(4)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possible ROT-DEFI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transformation applying to the RPP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WHAT(5), WHAT(6)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: not used)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SDUM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= name of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voxel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file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	(extension will be assumed to be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.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vxl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7584" y="5451822"/>
            <a:ext cx="7629012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VOXELS     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20.0     -30.0     -40.0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transf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ct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84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Geometry directives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9CBD5-7F23-4259-83B9-D24A57C9DA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2947" y="980728"/>
            <a:ext cx="81375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Special commands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enclosing body definition: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rgbClr val="008000"/>
                </a:solidFill>
                <a:latin typeface="+mn-lt"/>
              </a:rPr>
              <a:t>$</a:t>
            </a:r>
            <a:r>
              <a:rPr lang="en-US" dirty="0" err="1">
                <a:solidFill>
                  <a:srgbClr val="008000"/>
                </a:solidFill>
                <a:latin typeface="+mn-lt"/>
              </a:rPr>
              <a:t>Start_xxx</a:t>
            </a:r>
            <a:endParaRPr lang="en-US" dirty="0">
              <a:solidFill>
                <a:srgbClr val="008000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....... </a:t>
            </a:r>
          </a:p>
          <a:p>
            <a:r>
              <a:rPr lang="en-US" dirty="0">
                <a:solidFill>
                  <a:srgbClr val="008000"/>
                </a:solidFill>
                <a:latin typeface="+mn-lt"/>
              </a:rPr>
              <a:t>$</a:t>
            </a:r>
            <a:r>
              <a:rPr lang="en-US" dirty="0" err="1">
                <a:solidFill>
                  <a:srgbClr val="008000"/>
                </a:solidFill>
                <a:latin typeface="+mn-lt"/>
              </a:rPr>
              <a:t>End_xxx</a:t>
            </a:r>
            <a:endParaRPr lang="en-US" dirty="0">
              <a:solidFill>
                <a:srgbClr val="008000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They provide respectively a coordinate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expansion/reduction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 coordinate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translation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or a coordinate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roto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-translation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of the bodies embedded between the starting and the ending directive lines.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11413" y="1989138"/>
            <a:ext cx="6264275" cy="914400"/>
          </a:xfrm>
          <a:prstGeom prst="rect">
            <a:avLst/>
          </a:prstGeom>
          <a:noFill/>
          <a:ln w="6350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11413" y="2025650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where "</a:t>
            </a:r>
            <a:r>
              <a:rPr lang="en-US" dirty="0">
                <a:solidFill>
                  <a:srgbClr val="008000"/>
                </a:solidFill>
                <a:latin typeface="+mn-lt"/>
              </a:rPr>
              <a:t>xxx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" stands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for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expansion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“, "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translat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" or "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transform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"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Input file: geometry description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81075"/>
            <a:ext cx="8210550" cy="4949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One will have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usual list of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NB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bodies</a:t>
            </a:r>
            <a:r>
              <a:rPr lang="en-US" sz="2000" dirty="0" smtClean="0">
                <a:latin typeface="Arial" charset="0"/>
                <a:cs typeface="Arial" charset="0"/>
              </a:rPr>
              <a:t>, not including the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RPP</a:t>
            </a:r>
            <a:r>
              <a:rPr lang="en-US" sz="2000" dirty="0" smtClean="0">
                <a:latin typeface="Arial" charset="0"/>
                <a:cs typeface="Arial" charset="0"/>
              </a:rPr>
              <a:t> corresponding to the “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volume</a:t>
            </a:r>
            <a:r>
              <a:rPr lang="en-US" sz="2000" dirty="0" smtClean="0">
                <a:latin typeface="Arial" charset="0"/>
                <a:cs typeface="Arial" charset="0"/>
              </a:rPr>
              <a:t>” (see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VOXELS</a:t>
            </a:r>
            <a:r>
              <a:rPr lang="en-US" sz="2000" dirty="0" smtClean="0">
                <a:latin typeface="Arial" charset="0"/>
                <a:cs typeface="Arial" charset="0"/>
              </a:rPr>
              <a:t> card above). This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RPP</a:t>
            </a:r>
            <a:r>
              <a:rPr lang="en-US" sz="2000" dirty="0" smtClean="0">
                <a:latin typeface="Arial" charset="0"/>
                <a:cs typeface="Arial" charset="0"/>
              </a:rPr>
              <a:t> will be generated and added automatically by the code as the (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NB+1</a:t>
            </a:r>
            <a:r>
              <a:rPr lang="en-US" sz="2000" dirty="0" smtClean="0">
                <a:latin typeface="Arial" charset="0"/>
                <a:cs typeface="Arial" charset="0"/>
              </a:rPr>
              <a:t>) </a:t>
            </a:r>
            <a:r>
              <a:rPr lang="en-US" sz="2000" baseline="30000" dirty="0" err="1" smtClean="0">
                <a:latin typeface="Arial" charset="0"/>
                <a:cs typeface="Arial" charset="0"/>
              </a:rPr>
              <a:t>th</a:t>
            </a:r>
            <a:r>
              <a:rPr lang="en-US" sz="2000" dirty="0" smtClean="0">
                <a:latin typeface="Arial" charset="0"/>
                <a:cs typeface="Arial" charset="0"/>
              </a:rPr>
              <a:t> body, with one corner in the point indicated in the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VOXELS</a:t>
            </a:r>
            <a:r>
              <a:rPr lang="en-US" sz="2000" dirty="0" smtClean="0">
                <a:latin typeface="Arial" charset="0"/>
                <a:cs typeface="Arial" charset="0"/>
              </a:rPr>
              <a:t> card, and dimensions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NX*DX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NY*DY</a:t>
            </a:r>
            <a:r>
              <a:rPr lang="en-US" sz="2000" dirty="0" smtClean="0">
                <a:latin typeface="Arial" charset="0"/>
                <a:cs typeface="Arial" charset="0"/>
              </a:rPr>
              <a:t> and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NZ*DZ</a:t>
            </a:r>
            <a:r>
              <a:rPr lang="en-US" sz="2000" dirty="0" smtClean="0">
                <a:latin typeface="Arial" charset="0"/>
                <a:cs typeface="Arial" charset="0"/>
              </a:rPr>
              <a:t> as read from the </a:t>
            </a:r>
            <a:r>
              <a:rPr lang="en-US" sz="2000" dirty="0" err="1" smtClean="0">
                <a:latin typeface="Arial" charset="0"/>
                <a:cs typeface="Arial" charset="0"/>
              </a:rPr>
              <a:t>voxel</a:t>
            </a:r>
            <a:r>
              <a:rPr lang="en-US" sz="2000" dirty="0" smtClean="0">
                <a:latin typeface="Arial" charset="0"/>
                <a:cs typeface="Arial" charset="0"/>
              </a:rPr>
              <a:t> file.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usual list of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NR regions</a:t>
            </a:r>
            <a:r>
              <a:rPr lang="en-US" sz="2000" dirty="0" smtClean="0">
                <a:latin typeface="Arial" charset="0"/>
                <a:cs typeface="Arial" charset="0"/>
              </a:rPr>
              <a:t>, with the space occupied by the body named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dirty="0" smtClean="0">
                <a:latin typeface="Arial" charset="0"/>
                <a:cs typeface="Arial" charset="0"/>
              </a:rPr>
              <a:t> or numbered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NB+1</a:t>
            </a:r>
            <a:r>
              <a:rPr lang="en-US" sz="2000" dirty="0" smtClean="0">
                <a:latin typeface="Arial" charset="0"/>
                <a:cs typeface="Arial" charset="0"/>
              </a:rPr>
              <a:t> (the “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volume</a:t>
            </a:r>
            <a:r>
              <a:rPr lang="en-US" sz="2000" dirty="0" smtClean="0">
                <a:latin typeface="Arial" charset="0"/>
                <a:cs typeface="Arial" charset="0"/>
              </a:rPr>
              <a:t>”) subtracted. In other words, the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NR</a:t>
            </a:r>
            <a:r>
              <a:rPr lang="en-US" sz="2000" dirty="0" smtClean="0">
                <a:latin typeface="Arial" charset="0"/>
                <a:cs typeface="Arial" charset="0"/>
              </a:rPr>
              <a:t> listed regions must cover the whole available space, except the space corresponding to the “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volume</a:t>
            </a:r>
            <a:r>
              <a:rPr lang="en-US" sz="2000" dirty="0" smtClean="0">
                <a:latin typeface="Arial" charset="0"/>
                <a:cs typeface="Arial" charset="0"/>
              </a:rPr>
              <a:t>”. This is easily obtained by subtracting the body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dirty="0" smtClean="0">
                <a:latin typeface="Arial" charset="0"/>
                <a:cs typeface="Arial" charset="0"/>
              </a:rPr>
              <a:t> (or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NB+1</a:t>
            </a:r>
            <a:r>
              <a:rPr lang="en-US" sz="2000" dirty="0" smtClean="0">
                <a:latin typeface="Arial" charset="0"/>
                <a:cs typeface="Arial" charset="0"/>
              </a:rPr>
              <a:t>) in the relevant region definitions, even though this body is not explicitly input at the end of the body list.</a:t>
            </a:r>
          </a:p>
        </p:txBody>
      </p:sp>
      <p:sp>
        <p:nvSpPr>
          <p:cNvPr id="6861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092A8-D58A-4C58-B009-9C55A7DE0CFA}" type="slidenum">
              <a:rPr lang="en-US" smtClean="0">
                <a:ea typeface="MS PGothic" pitchFamily="34" charset="-128"/>
              </a:rPr>
              <a:pPr/>
              <a:t>30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73363" y="5105400"/>
            <a:ext cx="5608637" cy="1447800"/>
            <a:chOff x="1747" y="3216"/>
            <a:chExt cx="3533" cy="912"/>
          </a:xfrm>
        </p:grpSpPr>
        <p:sp>
          <p:nvSpPr>
            <p:cNvPr id="68614" name="Text Box 4"/>
            <p:cNvSpPr txBox="1">
              <a:spLocks noChangeArrowheads="1"/>
            </p:cNvSpPr>
            <p:nvPr/>
          </p:nvSpPr>
          <p:spPr bwMode="auto">
            <a:xfrm>
              <a:off x="1747" y="3430"/>
              <a:ext cx="3341" cy="6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* vacuum inside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VACI         5  +SHI +SHTB -SHBT -VOXEL</a:t>
              </a:r>
            </a:p>
            <a:p>
              <a:pPr>
                <a:spcBef>
                  <a:spcPct val="0"/>
                </a:spcBef>
              </a:pPr>
              <a:endParaRPr lang="en-US" sz="20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8615" name="Oval 8"/>
            <p:cNvSpPr>
              <a:spLocks noChangeArrowheads="1"/>
            </p:cNvSpPr>
            <p:nvPr/>
          </p:nvSpPr>
          <p:spPr bwMode="auto">
            <a:xfrm>
              <a:off x="4368" y="3216"/>
              <a:ext cx="912" cy="912"/>
            </a:xfrm>
            <a:prstGeom prst="ellipse">
              <a:avLst/>
            </a:prstGeom>
            <a:noFill/>
            <a:ln w="28575">
              <a:solidFill>
                <a:srgbClr val="66CCFF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en-GB" sz="2000">
                <a:solidFill>
                  <a:srgbClr val="40458C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Voxel Regions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923213" cy="84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The code will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automatically generate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NO+2</a:t>
            </a:r>
            <a:r>
              <a:rPr lang="en-US" smtClean="0">
                <a:latin typeface="Arial" charset="0"/>
                <a:cs typeface="Arial" charset="0"/>
              </a:rPr>
              <a:t> additional regions, where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NO = number</a:t>
            </a:r>
            <a:r>
              <a:rPr lang="en-US" smtClean="0">
                <a:latin typeface="Arial" charset="0"/>
                <a:cs typeface="Arial" charset="0"/>
              </a:rPr>
              <a:t> of non-zero organs:</a:t>
            </a:r>
          </a:p>
        </p:txBody>
      </p:sp>
      <p:graphicFrame>
        <p:nvGraphicFramePr>
          <p:cNvPr id="109623" name="Group 55"/>
          <p:cNvGraphicFramePr>
            <a:graphicFrameLocks noGrp="1"/>
          </p:cNvGraphicFramePr>
          <p:nvPr>
            <p:ph sz="half" idx="2"/>
          </p:nvPr>
        </p:nvGraphicFramePr>
        <p:xfrm>
          <a:off x="827088" y="1989138"/>
          <a:ext cx="7707312" cy="4225291"/>
        </p:xfrm>
        <a:graphic>
          <a:graphicData uri="http://schemas.openxmlformats.org/drawingml/2006/table">
            <a:tbl>
              <a:tblPr/>
              <a:tblGrid>
                <a:gridCol w="1441450"/>
                <a:gridCol w="1798637"/>
                <a:gridCol w="44672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NR+1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sort of a “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cage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” for all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Nothing should ever be deposited in it. The user shall assign </a:t>
                      </a:r>
                      <a:r>
                        <a:rPr kumimoji="0" lang="en-US" sz="1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vacuum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to it.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VOXEL001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NR+2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containing all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belonging to organ number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There must be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 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east 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of such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, but in general they should be many more. Typical material assignment to this region is air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VOXEL002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NR+3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corresponding to organ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VOXEL003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NR+4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corresponding to organ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VOXEL###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NR+2+NO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corresponding to organ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966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7FA36-062F-4D9C-94C4-EF276B5378A4}" type="slidenum">
              <a:rPr lang="en-US" smtClean="0">
                <a:ea typeface="MS PGothic" pitchFamily="34" charset="-128"/>
              </a:rPr>
              <a:pPr/>
              <a:t>31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Voxel Material Assignment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90600"/>
            <a:ext cx="8135937" cy="2214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The assignment of materials shall be made by the card </a:t>
            </a:r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ASSIGNMAt</a:t>
            </a:r>
            <a:r>
              <a:rPr lang="en-US" smtClean="0">
                <a:latin typeface="Arial" charset="0"/>
                <a:cs typeface="Arial" charset="0"/>
              </a:rPr>
              <a:t> (and in a similar way for other region-dependent options) referring to the first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NR</a:t>
            </a:r>
            <a:r>
              <a:rPr lang="en-US" smtClean="0">
                <a:latin typeface="Arial" charset="0"/>
                <a:cs typeface="Arial" charset="0"/>
              </a:rPr>
              <a:t> regions in the usual way, and to the additional voxel regions using the correspondence to organs.</a:t>
            </a:r>
          </a:p>
        </p:txBody>
      </p:sp>
      <p:sp>
        <p:nvSpPr>
          <p:cNvPr id="7066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BC631-BC40-47B7-9F5C-2D51DA6A5C97}" type="slidenum">
              <a:rPr lang="en-US" smtClean="0">
                <a:ea typeface="MS PGothic" pitchFamily="34" charset="-128"/>
              </a:rPr>
              <a:pPr/>
              <a:t>32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633663" y="2687215"/>
            <a:ext cx="5291137" cy="3694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BLCKHOLE      BLKH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VACUUM      VACO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ALUMINUM        AL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VACUUM      VACI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VACUUM     VOXEL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VACUUM  VOXEL001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TITANIUM  VOXEL002             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   AIR  VOXEL003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COPPER  VOXEL004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CALCIUM  VOXEL005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CARBON  VOXEL006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ASSIGNMA         AIR  VOXEL007</a:t>
            </a:r>
          </a:p>
          <a:p>
            <a:pPr>
              <a:spcBef>
                <a:spcPct val="0"/>
              </a:spcBef>
            </a:pP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70661" name="Group 15"/>
          <p:cNvGrpSpPr>
            <a:grpSpLocks/>
          </p:cNvGrpSpPr>
          <p:nvPr/>
        </p:nvGrpSpPr>
        <p:grpSpPr bwMode="auto">
          <a:xfrm>
            <a:off x="1295400" y="3768303"/>
            <a:ext cx="7086600" cy="366712"/>
            <a:chOff x="816" y="2496"/>
            <a:chExt cx="4464" cy="231"/>
          </a:xfrm>
        </p:grpSpPr>
        <p:sp>
          <p:nvSpPr>
            <p:cNvPr id="70669" name="Rectangle 8"/>
            <p:cNvSpPr>
              <a:spLocks noChangeArrowheads="1"/>
            </p:cNvSpPr>
            <p:nvPr/>
          </p:nvSpPr>
          <p:spPr bwMode="auto">
            <a:xfrm>
              <a:off x="816" y="2496"/>
              <a:ext cx="419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08000"/>
                  </a:solidFill>
                  <a:latin typeface="Comic Sans MS" pitchFamily="66" charset="0"/>
                </a:rPr>
                <a:t>cage</a:t>
              </a:r>
              <a:endParaRPr lang="de-DE" sz="180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70670" name="Rectangle 9"/>
            <p:cNvSpPr>
              <a:spLocks noChangeArrowheads="1"/>
            </p:cNvSpPr>
            <p:nvPr/>
          </p:nvSpPr>
          <p:spPr bwMode="auto">
            <a:xfrm>
              <a:off x="816" y="2544"/>
              <a:ext cx="4464" cy="144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en-GB" sz="2000">
                <a:solidFill>
                  <a:srgbClr val="40458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662" name="Group 16"/>
          <p:cNvGrpSpPr>
            <a:grpSpLocks/>
          </p:cNvGrpSpPr>
          <p:nvPr/>
        </p:nvGrpSpPr>
        <p:grpSpPr bwMode="auto">
          <a:xfrm>
            <a:off x="1295400" y="4055640"/>
            <a:ext cx="7086600" cy="366713"/>
            <a:chOff x="816" y="2697"/>
            <a:chExt cx="4464" cy="231"/>
          </a:xfrm>
        </p:grpSpPr>
        <p:sp>
          <p:nvSpPr>
            <p:cNvPr id="70667" name="Rectangle 10"/>
            <p:cNvSpPr>
              <a:spLocks noChangeArrowheads="1"/>
            </p:cNvSpPr>
            <p:nvPr/>
          </p:nvSpPr>
          <p:spPr bwMode="auto">
            <a:xfrm>
              <a:off x="816" y="2736"/>
              <a:ext cx="4464" cy="144"/>
            </a:xfrm>
            <a:prstGeom prst="rect">
              <a:avLst/>
            </a:prstGeom>
            <a:noFill/>
            <a:ln w="28575">
              <a:solidFill>
                <a:srgbClr val="3399FF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en-GB" sz="2000">
                <a:solidFill>
                  <a:srgbClr val="40458C"/>
                </a:solidFill>
                <a:latin typeface="Comic Sans MS" pitchFamily="66" charset="0"/>
              </a:endParaRPr>
            </a:p>
          </p:txBody>
        </p:sp>
        <p:sp>
          <p:nvSpPr>
            <p:cNvPr id="70668" name="Rectangle 11"/>
            <p:cNvSpPr>
              <a:spLocks noChangeArrowheads="1"/>
            </p:cNvSpPr>
            <p:nvPr/>
          </p:nvSpPr>
          <p:spPr bwMode="auto">
            <a:xfrm>
              <a:off x="816" y="2697"/>
              <a:ext cx="656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3399FF"/>
                  </a:solidFill>
                  <a:latin typeface="Comic Sans MS" pitchFamily="66" charset="0"/>
                </a:rPr>
                <a:t>0 Organ</a:t>
              </a:r>
              <a:endParaRPr lang="de-DE" sz="1800">
                <a:solidFill>
                  <a:srgbClr val="3399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663" name="Group 17"/>
          <p:cNvGrpSpPr>
            <a:grpSpLocks/>
          </p:cNvGrpSpPr>
          <p:nvPr/>
        </p:nvGrpSpPr>
        <p:grpSpPr bwMode="auto">
          <a:xfrm>
            <a:off x="1295400" y="4379490"/>
            <a:ext cx="7086600" cy="1692275"/>
            <a:chOff x="816" y="2928"/>
            <a:chExt cx="4464" cy="1248"/>
          </a:xfrm>
        </p:grpSpPr>
        <p:sp>
          <p:nvSpPr>
            <p:cNvPr id="70665" name="Rectangle 13"/>
            <p:cNvSpPr>
              <a:spLocks noChangeArrowheads="1"/>
            </p:cNvSpPr>
            <p:nvPr/>
          </p:nvSpPr>
          <p:spPr bwMode="auto">
            <a:xfrm>
              <a:off x="906" y="3167"/>
              <a:ext cx="630" cy="577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996633"/>
                  </a:solidFill>
                  <a:latin typeface="Comic Sans MS" pitchFamily="66" charset="0"/>
                </a:rPr>
                <a:t>6 “Non-</a:t>
              </a:r>
              <a:br>
                <a:rPr lang="en-US" sz="1800">
                  <a:solidFill>
                    <a:srgbClr val="996633"/>
                  </a:solidFill>
                  <a:latin typeface="Comic Sans MS" pitchFamily="66" charset="0"/>
                </a:rPr>
              </a:br>
              <a:r>
                <a:rPr lang="en-US" sz="1800">
                  <a:solidFill>
                    <a:srgbClr val="996633"/>
                  </a:solidFill>
                  <a:latin typeface="Comic Sans MS" pitchFamily="66" charset="0"/>
                </a:rPr>
                <a:t>zero”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996633"/>
                  </a:solidFill>
                  <a:latin typeface="Comic Sans MS" pitchFamily="66" charset="0"/>
                </a:rPr>
                <a:t>organs</a:t>
              </a:r>
              <a:endParaRPr lang="de-DE" sz="1800">
                <a:solidFill>
                  <a:srgbClr val="996633"/>
                </a:solidFill>
                <a:latin typeface="Comic Sans MS" pitchFamily="66" charset="0"/>
              </a:endParaRPr>
            </a:p>
          </p:txBody>
        </p:sp>
        <p:sp>
          <p:nvSpPr>
            <p:cNvPr id="70666" name="Rectangle 14"/>
            <p:cNvSpPr>
              <a:spLocks noChangeArrowheads="1"/>
            </p:cNvSpPr>
            <p:nvPr/>
          </p:nvSpPr>
          <p:spPr bwMode="auto">
            <a:xfrm>
              <a:off x="816" y="2928"/>
              <a:ext cx="4464" cy="1248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endParaRPr lang="en-GB" sz="2000">
                <a:solidFill>
                  <a:srgbClr val="40458C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85800" y="260410"/>
            <a:ext cx="7772400" cy="609600"/>
          </a:xfrm>
        </p:spPr>
        <p:txBody>
          <a:bodyPr/>
          <a:lstStyle/>
          <a:p>
            <a:r>
              <a:rPr lang="en-US" sz="2400" b="1" kern="1200" dirty="0" smtClean="0">
                <a:latin typeface="Comic Sans MS" pitchFamily="66" charset="0"/>
                <a:ea typeface="+mn-ea"/>
                <a:cs typeface="+mn-cs"/>
              </a:rPr>
              <a:t>Summary of the relevant input cards </a:t>
            </a:r>
          </a:p>
        </p:txBody>
      </p:sp>
      <p:sp>
        <p:nvSpPr>
          <p:cNvPr id="8194" name="Content Placeholder 37"/>
          <p:cNvSpPr>
            <a:spLocks noGrp="1"/>
          </p:cNvSpPr>
          <p:nvPr>
            <p:ph idx="1"/>
          </p:nvPr>
        </p:nvSpPr>
        <p:spPr>
          <a:xfrm>
            <a:off x="683568" y="1268760"/>
            <a:ext cx="7924800" cy="51816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$</a:t>
            </a:r>
            <a:r>
              <a:rPr lang="en-US" sz="1600" dirty="0" err="1" smtClean="0">
                <a:solidFill>
                  <a:srgbClr val="FF0000"/>
                </a:solidFill>
              </a:rPr>
              <a:t>Start_expansion</a:t>
            </a:r>
            <a:r>
              <a:rPr lang="en-US" sz="1600" dirty="0" smtClean="0">
                <a:solidFill>
                  <a:srgbClr val="FF0000"/>
                </a:solidFill>
              </a:rPr>
              <a:t>	$</a:t>
            </a:r>
            <a:r>
              <a:rPr lang="en-US" sz="1600" dirty="0" err="1" smtClean="0">
                <a:solidFill>
                  <a:srgbClr val="FF0000"/>
                </a:solidFill>
              </a:rPr>
              <a:t>End_expansion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$</a:t>
            </a:r>
            <a:r>
              <a:rPr lang="en-US" sz="1600" dirty="0" err="1" smtClean="0">
                <a:solidFill>
                  <a:srgbClr val="FF0000"/>
                </a:solidFill>
              </a:rPr>
              <a:t>Start_translat</a:t>
            </a:r>
            <a:r>
              <a:rPr lang="en-US" sz="1600" dirty="0" smtClean="0">
                <a:solidFill>
                  <a:srgbClr val="FF0000"/>
                </a:solidFill>
              </a:rPr>
              <a:t>	$</a:t>
            </a:r>
            <a:r>
              <a:rPr lang="en-US" sz="1600" dirty="0" err="1" smtClean="0">
                <a:solidFill>
                  <a:srgbClr val="FF0000"/>
                </a:solidFill>
              </a:rPr>
              <a:t>End_translat</a:t>
            </a:r>
            <a:r>
              <a:rPr lang="en-US" sz="1600" dirty="0" smtClean="0">
                <a:solidFill>
                  <a:srgbClr val="FF0000"/>
                </a:solidFill>
              </a:rPr>
              <a:t>		(inside the geometry input)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$</a:t>
            </a:r>
            <a:r>
              <a:rPr lang="en-US" sz="1600" dirty="0" err="1" smtClean="0">
                <a:solidFill>
                  <a:srgbClr val="FF0000"/>
                </a:solidFill>
              </a:rPr>
              <a:t>Start_transform</a:t>
            </a:r>
            <a:r>
              <a:rPr lang="en-US" sz="1600" dirty="0" smtClean="0">
                <a:solidFill>
                  <a:srgbClr val="FF0000"/>
                </a:solidFill>
              </a:rPr>
              <a:t>	$</a:t>
            </a:r>
            <a:r>
              <a:rPr lang="en-US" sz="1600" dirty="0" err="1" smtClean="0">
                <a:solidFill>
                  <a:srgbClr val="FF0000"/>
                </a:solidFill>
              </a:rPr>
              <a:t>End_transform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>
              <a:buClr>
                <a:srgbClr val="6F89F7"/>
              </a:buClr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	to manipulate bodies</a:t>
            </a:r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ROT-DEFI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	to define </a:t>
            </a:r>
            <a:r>
              <a:rPr lang="en-US" sz="1800" kern="1200" dirty="0" err="1" smtClean="0">
                <a:solidFill>
                  <a:srgbClr val="000000"/>
                </a:solidFill>
                <a:latin typeface="Comic Sans MS" pitchFamily="66" charset="0"/>
              </a:rPr>
              <a:t>roto</a:t>
            </a: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-translations</a:t>
            </a: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LATTICE (inside the geometry input)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	to declare a region as a replica placeholder and associate it to a given transformation</a:t>
            </a: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VOXEL (inside the geometry input)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600" dirty="0" smtClean="0">
                <a:cs typeface="Tahoma" pitchFamily="34" charset="0"/>
              </a:rPr>
              <a:t>	</a:t>
            </a: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 to introduce a </a:t>
            </a:r>
            <a:r>
              <a:rPr lang="en-US" sz="1800" kern="1200" dirty="0" err="1" smtClean="0">
                <a:solidFill>
                  <a:srgbClr val="000000"/>
                </a:solidFill>
                <a:latin typeface="Comic Sans MS" pitchFamily="66" charset="0"/>
              </a:rPr>
              <a:t>voxel</a:t>
            </a:r>
            <a:r>
              <a:rPr lang="en-US" sz="1800" kern="1200" dirty="0" smtClean="0">
                <a:solidFill>
                  <a:srgbClr val="000000"/>
                </a:solidFill>
                <a:latin typeface="Comic Sans MS" pitchFamily="66" charset="0"/>
              </a:rPr>
              <a:t> geometry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13660438" y="47418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etc.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C631-BC40-47B7-9F5C-2D51DA6A5C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98D6DA-B4E2-4316-A830-2FFF64A3930F}" type="slidenum">
              <a:rPr lang="en-US" smtClean="0">
                <a:ea typeface="MS PGothic" pitchFamily="34" charset="-128"/>
              </a:rPr>
              <a:pPr/>
              <a:t>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7411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spcBef>
                <a:spcPct val="0"/>
              </a:spcBef>
            </a:pPr>
            <a:fld id="{141DD0AE-6C2D-4CCB-A6ED-4F6D782BE430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1500" y="908720"/>
            <a:ext cx="8321675" cy="247760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6075" indent="-346075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CC0066"/>
                </a:solidFill>
              </a:rPr>
              <a:t>$</a:t>
            </a:r>
            <a:r>
              <a:rPr lang="en-US" sz="1600" dirty="0" err="1">
                <a:solidFill>
                  <a:srgbClr val="CC0066"/>
                </a:solidFill>
              </a:rPr>
              <a:t>Start_expansion</a:t>
            </a:r>
            <a:r>
              <a:rPr lang="en-US" sz="1600" dirty="0">
                <a:solidFill>
                  <a:srgbClr val="CC0066"/>
                </a:solidFill>
              </a:rPr>
              <a:t> ... $</a:t>
            </a:r>
            <a:r>
              <a:rPr lang="en-US" sz="1600" dirty="0" err="1">
                <a:solidFill>
                  <a:srgbClr val="CC0066"/>
                </a:solidFill>
              </a:rPr>
              <a:t>End_expansion</a:t>
            </a:r>
            <a:r>
              <a:rPr lang="en-US" sz="1600" dirty="0">
                <a:solidFill>
                  <a:srgbClr val="CC0066"/>
                </a:solidFill>
              </a:rPr>
              <a:t> </a:t>
            </a:r>
          </a:p>
          <a:p>
            <a:pPr marL="346075" indent="-346075">
              <a:buClr>
                <a:srgbClr val="FF3300"/>
              </a:buClr>
              <a:defRPr/>
            </a:pPr>
            <a:r>
              <a:rPr lang="en-US" sz="1600" dirty="0">
                <a:solidFill>
                  <a:srgbClr val="CC0066"/>
                </a:solidFill>
              </a:rPr>
              <a:t>	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it provides a coordinate expansion (reduction) factor </a:t>
            </a:r>
            <a:r>
              <a:rPr lang="en-US" sz="1800" kern="0" dirty="0">
                <a:solidFill>
                  <a:srgbClr val="800000"/>
                </a:solidFill>
                <a:latin typeface="+mn-lt"/>
                <a:ea typeface="+mn-ea"/>
              </a:rPr>
              <a:t>f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 for all bodies embedded within the 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+mn-ea"/>
              </a:rPr>
              <a:t>directive</a:t>
            </a:r>
            <a:endParaRPr lang="en-US" sz="1600" kern="0" dirty="0">
              <a:solidFill>
                <a:srgbClr val="CC0066"/>
              </a:solidFill>
              <a:latin typeface="Tahoma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 smtClean="0">
              <a:solidFill>
                <a:srgbClr val="CC0066"/>
              </a:solidFill>
              <a:latin typeface="Tahoma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 smtClean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Start_expansion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10.0</a:t>
            </a:r>
            <a:endParaRPr lang="en-US" sz="1600" kern="0" dirty="0">
              <a:latin typeface="Lucida Console" pitchFamily="49" charset="0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latin typeface="Lucida Console" pitchFamily="49" charset="0"/>
              </a:rPr>
              <a:t>SPH Sphere 5.0 7.0 8.0 50.0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End_expansion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</a:t>
            </a:r>
            <a:endParaRPr lang="en-US" sz="1600" kern="0" dirty="0">
              <a:latin typeface="Lucida Console" pitchFamily="49" charset="0"/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40458C"/>
                </a:solidFill>
              </a:rPr>
              <a:t>transforms a sphere of radius 50 centered in (+5,+7,+8)</a:t>
            </a: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40458C"/>
                </a:solidFill>
              </a:rPr>
              <a:t>into a sphere of radius 500 centered in (+50,+70,-80)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1187" y="357188"/>
            <a:ext cx="8569325" cy="62388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cs typeface="ＭＳ Ｐゴシック" charset="-128"/>
              </a:rPr>
              <a:t>Directives in 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geometry: expansion/reduction</a:t>
            </a:r>
            <a:endParaRPr lang="en-US" sz="3200" kern="0" dirty="0">
              <a:solidFill>
                <a:schemeClr val="tx2"/>
              </a:solidFill>
              <a:latin typeface="+mj-lt"/>
              <a:cs typeface="ＭＳ Ｐゴシック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7544" y="3501008"/>
            <a:ext cx="8208912" cy="3065455"/>
            <a:chOff x="611560" y="3459889"/>
            <a:chExt cx="8208912" cy="3065455"/>
          </a:xfrm>
        </p:grpSpPr>
        <p:grpSp>
          <p:nvGrpSpPr>
            <p:cNvPr id="28" name="Group 27"/>
            <p:cNvGrpSpPr/>
            <p:nvPr/>
          </p:nvGrpSpPr>
          <p:grpSpPr>
            <a:xfrm>
              <a:off x="5219799" y="5013176"/>
              <a:ext cx="1368425" cy="1093787"/>
              <a:chOff x="5796385" y="5647581"/>
              <a:chExt cx="1368425" cy="109378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796385" y="5661868"/>
                <a:ext cx="1368425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f     0    0    0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f     0    0</a:t>
                </a: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0    f     0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0    0    0    1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416" name="Picture 11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r="97688"/>
              <a:stretch>
                <a:fillRect/>
              </a:stretch>
            </p:blipFill>
            <p:spPr bwMode="auto">
              <a:xfrm>
                <a:off x="5828135" y="5661868"/>
                <a:ext cx="112712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7" name="Picture 12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l="98532"/>
              <a:stretch>
                <a:fillRect/>
              </a:stretch>
            </p:blipFill>
            <p:spPr bwMode="auto">
              <a:xfrm>
                <a:off x="7020347" y="5647581"/>
                <a:ext cx="71438" cy="1093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11560" y="3459889"/>
              <a:ext cx="8208912" cy="3065455"/>
              <a:chOff x="611560" y="3561871"/>
              <a:chExt cx="8208912" cy="3065455"/>
            </a:xfrm>
          </p:grpSpPr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611560" y="3561871"/>
                <a:ext cx="8208912" cy="3065455"/>
              </a:xfrm>
              <a:prstGeom prst="rect">
                <a:avLst/>
              </a:prstGeom>
              <a:noFill/>
              <a:ln w="635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200" kern="0" dirty="0" smtClean="0">
                    <a:solidFill>
                      <a:srgbClr val="40458C"/>
                    </a:solidFill>
                  </a:rPr>
                  <a:t>Putting the body in its quadric form</a:t>
                </a: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600" kern="0" dirty="0" smtClean="0">
                    <a:solidFill>
                      <a:srgbClr val="40458C"/>
                    </a:solidFill>
                  </a:rPr>
                  <a:t>	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xx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1400" kern="0" baseline="30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yy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1400" kern="0" baseline="30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zz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z</a:t>
                </a:r>
                <a:r>
                  <a:rPr lang="en-US" sz="1400" kern="0" baseline="30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xz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xz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yz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yz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 + A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x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x + A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y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y + </a:t>
                </a:r>
                <a:r>
                  <a:rPr lang="en-US" sz="14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400" kern="0" baseline="-25000" dirty="0" err="1" smtClean="0">
                    <a:solidFill>
                      <a:schemeClr val="tx1"/>
                    </a:solidFill>
                  </a:rPr>
                  <a:t>z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kern="0" dirty="0" smtClean="0">
                    <a:solidFill>
                      <a:schemeClr val="tx1"/>
                    </a:solidFill>
                  </a:rPr>
                  <a:t>z + A</a:t>
                </a:r>
                <a:r>
                  <a:rPr lang="en-US" sz="1400" kern="0" baseline="-25000" dirty="0" smtClean="0">
                    <a:solidFill>
                      <a:schemeClr val="tx1"/>
                    </a:solidFill>
                  </a:rPr>
                  <a:t>0 </a:t>
                </a:r>
                <a:r>
                  <a:rPr lang="en-US" sz="1400" kern="0" dirty="0" smtClean="0"/>
                  <a:t>= 0</a:t>
                </a: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endParaRPr lang="en-US" sz="700" kern="0" dirty="0" smtClean="0"/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200" kern="0" dirty="0" smtClean="0"/>
                  <a:t>                                       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xx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xz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A</a:t>
                </a:r>
                <a:r>
                  <a:rPr lang="en-US" sz="1200" kern="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         x</a:t>
                </a:r>
                <a:endParaRPr lang="en-US" sz="1200" kern="0" baseline="-25000" dirty="0" smtClean="0">
                  <a:solidFill>
                    <a:schemeClr val="tx1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200" kern="0" dirty="0" smtClean="0">
                    <a:solidFill>
                      <a:schemeClr val="tx1"/>
                    </a:solidFill>
                  </a:rPr>
                  <a:t>                                      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yy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yz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A</a:t>
                </a:r>
                <a:r>
                  <a:rPr lang="en-US" sz="1200" kern="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         y</a:t>
                </a: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200" kern="0" dirty="0" smtClean="0">
                    <a:solidFill>
                      <a:schemeClr val="tx1"/>
                    </a:solidFill>
                  </a:rPr>
                  <a:t>                                      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xz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yz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zz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         z</a:t>
                </a:r>
                <a:endParaRPr lang="en-US" sz="1200" kern="0" baseline="-25000" dirty="0" smtClean="0">
                  <a:solidFill>
                    <a:schemeClr val="tx1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200" kern="0" dirty="0" smtClean="0">
                    <a:solidFill>
                      <a:schemeClr val="tx1"/>
                    </a:solidFill>
                  </a:rPr>
                  <a:t>                                           A</a:t>
                </a:r>
                <a:r>
                  <a:rPr lang="en-US" sz="1200" kern="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 A</a:t>
                </a:r>
                <a:r>
                  <a:rPr lang="en-US" sz="1200" kern="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 </a:t>
                </a:r>
                <a:r>
                  <a:rPr lang="en-US" sz="1200" kern="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1200" kern="0" baseline="-25000" dirty="0" err="1" smtClean="0">
                    <a:solidFill>
                      <a:schemeClr val="tx1"/>
                    </a:solidFill>
                  </a:rPr>
                  <a:t>z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/2   A</a:t>
                </a:r>
                <a:r>
                  <a:rPr lang="en-US" sz="1200" kern="0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1200" kern="0" dirty="0" smtClean="0">
                    <a:solidFill>
                      <a:schemeClr val="tx1"/>
                    </a:solidFill>
                  </a:rPr>
                  <a:t>             1</a:t>
                </a:r>
                <a:endParaRPr lang="en-US" sz="1200" kern="0" baseline="-25000" dirty="0" smtClean="0">
                  <a:solidFill>
                    <a:schemeClr val="tx1"/>
                  </a:solidFill>
                </a:endParaRP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endParaRPr lang="en-US" sz="1600" kern="0" dirty="0" smtClean="0">
                  <a:solidFill>
                    <a:srgbClr val="40458C"/>
                  </a:solidFill>
                </a:endParaRP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endParaRPr lang="en-US" sz="1600" kern="0" dirty="0" smtClean="0">
                  <a:solidFill>
                    <a:srgbClr val="40458C"/>
                  </a:solidFill>
                </a:endParaRP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r>
                  <a:rPr lang="en-US" sz="1200" kern="0" dirty="0" smtClean="0">
                    <a:solidFill>
                      <a:srgbClr val="40458C"/>
                    </a:solidFill>
                  </a:rPr>
                  <a:t>		the expansion/reduction matrix is   T =                          </a:t>
                </a: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endParaRPr lang="en-US" sz="1200" kern="0" dirty="0" smtClean="0">
                  <a:solidFill>
                    <a:srgbClr val="40458C"/>
                  </a:solidFill>
                </a:endParaRP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endParaRPr lang="en-US" sz="1200" kern="0" dirty="0" smtClean="0">
                  <a:solidFill>
                    <a:srgbClr val="40458C"/>
                  </a:solidFill>
                </a:endParaRP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endParaRPr lang="en-US" sz="1200" kern="0" dirty="0" smtClean="0">
                  <a:solidFill>
                    <a:srgbClr val="40458C"/>
                  </a:solidFill>
                </a:endParaRPr>
              </a:p>
              <a:p>
                <a:pPr marL="114300" indent="1588">
                  <a:lnSpc>
                    <a:spcPct val="80000"/>
                  </a:lnSpc>
                  <a:spcBef>
                    <a:spcPct val="20000"/>
                  </a:spcBef>
                  <a:buClr>
                    <a:srgbClr val="6F89F7"/>
                  </a:buClr>
                  <a:buSzPct val="80000"/>
                  <a:defRPr/>
                </a:pPr>
                <a:r>
                  <a:rPr lang="en-US" sz="1200" kern="0" dirty="0" smtClean="0">
                    <a:solidFill>
                      <a:srgbClr val="40458C"/>
                    </a:solidFill>
                  </a:rPr>
                  <a:t>			and the transformed body equation is</a:t>
                </a:r>
                <a:r>
                  <a:rPr lang="en-US" sz="1600" kern="0" dirty="0" smtClean="0">
                    <a:solidFill>
                      <a:srgbClr val="40458C"/>
                    </a:solidFill>
                  </a:rPr>
                  <a:t> 	</a:t>
                </a:r>
                <a:r>
                  <a:rPr lang="en-US" sz="1600" b="1" kern="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sz="1600" kern="0" baseline="30000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en-US" sz="1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kern="0" dirty="0" smtClean="0">
                    <a:solidFill>
                      <a:srgbClr val="C00000"/>
                    </a:solidFill>
                  </a:rPr>
                  <a:t>(T</a:t>
                </a:r>
                <a:r>
                  <a:rPr lang="en-US" sz="1600" kern="0" baseline="30000" dirty="0" smtClean="0">
                    <a:solidFill>
                      <a:srgbClr val="C00000"/>
                    </a:solidFill>
                  </a:rPr>
                  <a:t>-1</a:t>
                </a:r>
                <a:r>
                  <a:rPr lang="en-US" sz="1600" kern="0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sz="1600" kern="0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sz="1600" kern="0" dirty="0" smtClean="0">
                    <a:solidFill>
                      <a:srgbClr val="C00000"/>
                    </a:solidFill>
                  </a:rPr>
                  <a:t> M</a:t>
                </a:r>
                <a:r>
                  <a:rPr lang="en-US" sz="1600" kern="0" baseline="-25000" dirty="0" smtClean="0">
                    <a:solidFill>
                      <a:srgbClr val="C00000"/>
                    </a:solidFill>
                  </a:rPr>
                  <a:t>QUA</a:t>
                </a:r>
                <a:r>
                  <a:rPr lang="en-US" sz="1600" b="1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kern="0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sz="1600" kern="0" baseline="30000" dirty="0" smtClean="0">
                    <a:solidFill>
                      <a:srgbClr val="C00000"/>
                    </a:solidFill>
                  </a:rPr>
                  <a:t>-1</a:t>
                </a:r>
                <a:r>
                  <a:rPr lang="en-US" sz="1600" b="1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b="1" kern="0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1600" kern="0" dirty="0" smtClean="0">
                    <a:solidFill>
                      <a:schemeClr val="tx1"/>
                    </a:solidFill>
                  </a:rPr>
                  <a:t> = 0</a:t>
                </a:r>
              </a:p>
            </p:txBody>
          </p:sp>
          <p:grpSp>
            <p:nvGrpSpPr>
              <p:cNvPr id="16" name="Group 22"/>
              <p:cNvGrpSpPr>
                <a:grpSpLocks/>
              </p:cNvGrpSpPr>
              <p:nvPr/>
            </p:nvGrpSpPr>
            <p:grpSpPr bwMode="auto">
              <a:xfrm>
                <a:off x="755576" y="4497977"/>
                <a:ext cx="6696843" cy="432368"/>
                <a:chOff x="827589" y="3202234"/>
                <a:chExt cx="6696978" cy="432219"/>
              </a:xfrm>
            </p:grpSpPr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827589" y="3274214"/>
                  <a:ext cx="2087604" cy="360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marL="84138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defRPr/>
                  </a:pPr>
                  <a:r>
                    <a:rPr lang="en-US" sz="1200" kern="0" dirty="0" smtClean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or   </a:t>
                  </a:r>
                  <a:r>
                    <a:rPr lang="en-US" sz="1200" kern="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200" b="1" kern="0" dirty="0" smtClean="0">
                      <a:latin typeface="Arial" pitchFamily="34" charset="0"/>
                      <a:cs typeface="Arial" pitchFamily="34" charset="0"/>
                    </a:rPr>
                    <a:t>[</a:t>
                  </a:r>
                  <a:r>
                    <a:rPr lang="en-US" sz="1200" b="1" kern="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200" kern="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x     y     z    1 </a:t>
                  </a:r>
                  <a:r>
                    <a:rPr lang="en-US" sz="1200" b="1" kern="0" dirty="0" smtClean="0">
                      <a:latin typeface="Arial" pitchFamily="34" charset="0"/>
                      <a:cs typeface="Arial" pitchFamily="34" charset="0"/>
                    </a:rPr>
                    <a:t>]</a:t>
                  </a:r>
                  <a:endParaRPr lang="en-US" sz="1200" b="1" kern="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932128" y="3202234"/>
                  <a:ext cx="2592439" cy="360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marL="84138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</a:rPr>
                    <a:t>= 0          i.e.     </a:t>
                  </a:r>
                  <a:r>
                    <a:rPr lang="en-US" sz="1600" b="1" kern="0" dirty="0" err="1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1600" b="1" kern="0" baseline="30000" dirty="0" err="1">
                      <a:solidFill>
                        <a:schemeClr val="tx1"/>
                      </a:solidFill>
                    </a:rPr>
                    <a:t>T</a:t>
                  </a:r>
                  <a:r>
                    <a:rPr lang="en-US" sz="1600" b="1" kern="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kern="0" dirty="0">
                      <a:solidFill>
                        <a:schemeClr val="tx1"/>
                      </a:solidFill>
                    </a:rPr>
                    <a:t>M</a:t>
                  </a:r>
                  <a:r>
                    <a:rPr lang="en-US" sz="1600" kern="0" baseline="-25000" dirty="0">
                      <a:solidFill>
                        <a:schemeClr val="tx1"/>
                      </a:solidFill>
                    </a:rPr>
                    <a:t>QUA</a:t>
                  </a:r>
                  <a:r>
                    <a:rPr lang="en-US" sz="1600" b="1" kern="0" dirty="0">
                      <a:solidFill>
                        <a:schemeClr val="tx1"/>
                      </a:solidFill>
                    </a:rPr>
                    <a:t> r </a:t>
                  </a:r>
                  <a:r>
                    <a:rPr lang="en-US" sz="1600" kern="0" dirty="0">
                      <a:solidFill>
                        <a:schemeClr val="tx1"/>
                      </a:solidFill>
                    </a:rPr>
                    <a:t>= 0</a:t>
                  </a:r>
                  <a:endParaRPr lang="en-US" sz="1600" kern="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9" name="Picture 14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r="97688"/>
              <a:stretch>
                <a:fillRect/>
              </a:stretch>
            </p:blipFill>
            <p:spPr bwMode="auto">
              <a:xfrm>
                <a:off x="2483768" y="4209943"/>
                <a:ext cx="112712" cy="108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5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l="98532"/>
              <a:stretch>
                <a:fillRect/>
              </a:stretch>
            </p:blipFill>
            <p:spPr bwMode="auto">
              <a:xfrm>
                <a:off x="4210943" y="4194688"/>
                <a:ext cx="73025" cy="10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6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r="97688"/>
              <a:stretch>
                <a:fillRect/>
              </a:stretch>
            </p:blipFill>
            <p:spPr bwMode="auto">
              <a:xfrm>
                <a:off x="4572000" y="4209943"/>
                <a:ext cx="112713" cy="108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7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l="98532"/>
              <a:stretch>
                <a:fillRect/>
              </a:stretch>
            </p:blipFill>
            <p:spPr bwMode="auto">
              <a:xfrm>
                <a:off x="4788024" y="4209943"/>
                <a:ext cx="73025" cy="10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" name="Rectangle 30"/>
          <p:cNvSpPr/>
          <p:nvPr/>
        </p:nvSpPr>
        <p:spPr bwMode="auto">
          <a:xfrm>
            <a:off x="539552" y="3501008"/>
            <a:ext cx="7632848" cy="309634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F8F8F3-5FC4-478B-8544-913F7E5C73FF}" type="slidenum">
              <a:rPr lang="en-US" smtClean="0">
                <a:ea typeface="MS PGothic" pitchFamily="34" charset="-128"/>
              </a:rPr>
              <a:pPr/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spcBef>
                <a:spcPct val="0"/>
              </a:spcBef>
            </a:pPr>
            <a:fld id="{58C21AE0-C44B-4254-B5EB-968ECA3EAFEA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algn="r">
                <a:spcBef>
                  <a:spcPct val="0"/>
                </a:spcBef>
              </a:pPr>
              <a:t>5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2813" y="908720"/>
            <a:ext cx="8321675" cy="247760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6075" indent="-346075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CC0066"/>
                </a:solidFill>
              </a:rPr>
              <a:t>$</a:t>
            </a:r>
            <a:r>
              <a:rPr lang="en-US" sz="1600" dirty="0" err="1">
                <a:solidFill>
                  <a:srgbClr val="CC0066"/>
                </a:solidFill>
              </a:rPr>
              <a:t>Start_translat</a:t>
            </a:r>
            <a:r>
              <a:rPr lang="en-US" sz="1600" dirty="0">
                <a:solidFill>
                  <a:srgbClr val="CC0066"/>
                </a:solidFill>
              </a:rPr>
              <a:t> ... $</a:t>
            </a:r>
            <a:r>
              <a:rPr lang="en-US" sz="1600" dirty="0" err="1">
                <a:solidFill>
                  <a:srgbClr val="CC0066"/>
                </a:solidFill>
              </a:rPr>
              <a:t>End_translat</a:t>
            </a:r>
            <a:r>
              <a:rPr lang="en-US" sz="1600" dirty="0">
                <a:solidFill>
                  <a:srgbClr val="CC0066"/>
                </a:solidFill>
              </a:rPr>
              <a:t> </a:t>
            </a:r>
          </a:p>
          <a:p>
            <a:pPr marL="346075" indent="-346075">
              <a:buClr>
                <a:srgbClr val="FF3300"/>
              </a:buClr>
              <a:defRPr/>
            </a:pPr>
            <a:r>
              <a:rPr lang="en-US" sz="1600" dirty="0">
                <a:solidFill>
                  <a:srgbClr val="CC0066"/>
                </a:solidFill>
              </a:rPr>
              <a:t>	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it provides a coordinate translation </a:t>
            </a:r>
            <a:r>
              <a:rPr lang="en-US" sz="1800" kern="0" dirty="0" err="1">
                <a:solidFill>
                  <a:srgbClr val="800000"/>
                </a:solidFill>
                <a:latin typeface="+mn-lt"/>
                <a:ea typeface="+mn-ea"/>
              </a:rPr>
              <a:t>S</a:t>
            </a:r>
            <a:r>
              <a:rPr lang="en-US" sz="1800" kern="0" baseline="-25000" dirty="0" err="1">
                <a:solidFill>
                  <a:srgbClr val="800000"/>
                </a:solidFill>
                <a:latin typeface="+mn-lt"/>
                <a:ea typeface="+mn-ea"/>
              </a:rPr>
              <a:t>x</a:t>
            </a:r>
            <a:r>
              <a:rPr lang="en-US" sz="1800" kern="0" dirty="0" err="1">
                <a:solidFill>
                  <a:srgbClr val="800000"/>
                </a:solidFill>
                <a:latin typeface="+mn-lt"/>
                <a:ea typeface="+mn-ea"/>
              </a:rPr>
              <a:t>,S</a:t>
            </a:r>
            <a:r>
              <a:rPr lang="en-US" sz="1800" kern="0" baseline="-25000" dirty="0" err="1">
                <a:solidFill>
                  <a:srgbClr val="800000"/>
                </a:solidFill>
                <a:latin typeface="+mn-lt"/>
                <a:ea typeface="+mn-ea"/>
              </a:rPr>
              <a:t>y</a:t>
            </a:r>
            <a:r>
              <a:rPr lang="en-US" sz="1800" kern="0" dirty="0" err="1">
                <a:solidFill>
                  <a:srgbClr val="800000"/>
                </a:solidFill>
                <a:latin typeface="+mn-lt"/>
                <a:ea typeface="+mn-ea"/>
              </a:rPr>
              <a:t>,S</a:t>
            </a:r>
            <a:r>
              <a:rPr lang="en-US" sz="1800" kern="0" baseline="-25000" dirty="0" err="1">
                <a:solidFill>
                  <a:srgbClr val="800000"/>
                </a:solidFill>
                <a:latin typeface="+mn-lt"/>
                <a:ea typeface="+mn-ea"/>
              </a:rPr>
              <a:t>z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 for all bodies embedded within the directive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>
              <a:solidFill>
                <a:srgbClr val="CC0066"/>
              </a:solidFill>
              <a:latin typeface="Tahoma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Start_translat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-5.0 -7.0 -8.0</a:t>
            </a:r>
            <a:endParaRPr lang="en-US" sz="1600" kern="0" dirty="0">
              <a:latin typeface="Lucida Console" pitchFamily="49" charset="0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latin typeface="Lucida Console" pitchFamily="49" charset="0"/>
              </a:rPr>
              <a:t>SPH Sphere 5.0 7.0 8.0 50.0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End_translat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</a:t>
            </a:r>
            <a:endParaRPr lang="en-US" sz="1600" kern="0" dirty="0">
              <a:latin typeface="Lucida Console" pitchFamily="49" charset="0"/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40458C"/>
                </a:solidFill>
              </a:rPr>
              <a:t>transforms a sphere of radius 50 centered in (+5,+7,+8)</a:t>
            </a: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40458C"/>
                </a:solidFill>
              </a:rPr>
              <a:t>into a sphere of radius 50 centered in (0,0,0)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304800"/>
            <a:ext cx="8172450" cy="6238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cs typeface="ＭＳ Ｐゴシック" charset="-128"/>
              </a:rPr>
              <a:t>Directives in geometry: translation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32248" y="4495453"/>
            <a:ext cx="4572000" cy="1093787"/>
            <a:chOff x="1691680" y="4077072"/>
            <a:chExt cx="4572000" cy="1093787"/>
          </a:xfrm>
        </p:grpSpPr>
        <p:grpSp>
          <p:nvGrpSpPr>
            <p:cNvPr id="10" name="Group 9"/>
            <p:cNvGrpSpPr/>
            <p:nvPr/>
          </p:nvGrpSpPr>
          <p:grpSpPr>
            <a:xfrm>
              <a:off x="3779912" y="4077072"/>
              <a:ext cx="1368425" cy="1093787"/>
              <a:chOff x="5364163" y="1830388"/>
              <a:chExt cx="1368425" cy="109378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64163" y="1844675"/>
                <a:ext cx="1368425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1    0    0    </a:t>
                </a:r>
                <a:r>
                  <a:rPr lang="en-US" sz="1400" kern="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kern="0" baseline="-25000" dirty="0" err="1">
                    <a:solidFill>
                      <a:srgbClr val="C00000"/>
                    </a:solidFill>
                  </a:rPr>
                  <a:t>x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0    1    0    </a:t>
                </a:r>
                <a:r>
                  <a:rPr lang="en-US" sz="1400" kern="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kern="0" baseline="-25000" dirty="0" err="1">
                    <a:solidFill>
                      <a:srgbClr val="C00000"/>
                    </a:solidFill>
                  </a:rPr>
                  <a:t>y</a:t>
                </a:r>
                <a:endParaRPr lang="en-US" sz="1400" kern="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0    0    1    </a:t>
                </a:r>
                <a:r>
                  <a:rPr lang="en-US" sz="1400" kern="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kern="0" baseline="-25000" dirty="0" err="1">
                    <a:solidFill>
                      <a:srgbClr val="C00000"/>
                    </a:solidFill>
                  </a:rPr>
                  <a:t>z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0    0    0    1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8440" name="Picture 11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r="97688"/>
              <a:stretch>
                <a:fillRect/>
              </a:stretch>
            </p:blipFill>
            <p:spPr bwMode="auto">
              <a:xfrm>
                <a:off x="5395913" y="1844675"/>
                <a:ext cx="112712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1" name="Picture 12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l="98532"/>
              <a:stretch>
                <a:fillRect/>
              </a:stretch>
            </p:blipFill>
            <p:spPr bwMode="auto">
              <a:xfrm>
                <a:off x="6588125" y="1830388"/>
                <a:ext cx="71438" cy="1093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691680" y="450912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kern="0" dirty="0" smtClean="0">
                  <a:solidFill>
                    <a:srgbClr val="40458C"/>
                  </a:solidFill>
                </a:rPr>
                <a:t>the translation matrix is   T = 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2051720" y="4293096"/>
            <a:ext cx="4248472" cy="151216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647A7-F271-45C4-B6DE-B67140C18D93}" type="slidenum">
              <a:rPr lang="en-US" smtClean="0">
                <a:ea typeface="MS PGothic" pitchFamily="34" charset="-128"/>
              </a:rPr>
              <a:pPr/>
              <a:t>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spcBef>
                <a:spcPct val="0"/>
              </a:spcBef>
            </a:pPr>
            <a:fld id="{737DE77E-27F2-4F55-B7E6-D8D4E698570B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2813" y="908720"/>
            <a:ext cx="8321675" cy="584775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6075" indent="-346075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CC0066"/>
                </a:solidFill>
              </a:rPr>
              <a:t>$</a:t>
            </a:r>
            <a:r>
              <a:rPr lang="en-US" sz="1600" dirty="0" err="1">
                <a:solidFill>
                  <a:srgbClr val="CC0066"/>
                </a:solidFill>
              </a:rPr>
              <a:t>Start_transform</a:t>
            </a:r>
            <a:r>
              <a:rPr lang="en-US" sz="1600" dirty="0">
                <a:solidFill>
                  <a:srgbClr val="CC0066"/>
                </a:solidFill>
              </a:rPr>
              <a:t> ... $</a:t>
            </a:r>
            <a:r>
              <a:rPr lang="en-US" sz="1600" dirty="0" err="1">
                <a:solidFill>
                  <a:srgbClr val="CC0066"/>
                </a:solidFill>
              </a:rPr>
              <a:t>End_transform</a:t>
            </a:r>
            <a:r>
              <a:rPr lang="en-US" sz="1600" dirty="0">
                <a:solidFill>
                  <a:srgbClr val="CC0066"/>
                </a:solidFill>
              </a:rPr>
              <a:t> </a:t>
            </a:r>
          </a:p>
          <a:p>
            <a:pPr marL="346075" indent="-346075">
              <a:buClr>
                <a:srgbClr val="FF3300"/>
              </a:buClr>
              <a:defRPr/>
            </a:pPr>
            <a:r>
              <a:rPr lang="en-US" sz="1600" dirty="0">
                <a:solidFill>
                  <a:srgbClr val="CC0066"/>
                </a:solidFill>
              </a:rPr>
              <a:t>	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it applies a pre-defined (via </a:t>
            </a:r>
            <a:r>
              <a:rPr lang="en-US" sz="2000" kern="0" dirty="0">
                <a:solidFill>
                  <a:srgbClr val="800000"/>
                </a:solidFill>
                <a:latin typeface="Tahoma"/>
              </a:rPr>
              <a:t>ROT-DEFI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) </a:t>
            </a:r>
            <a:r>
              <a:rPr lang="en-US" sz="1800" kern="0" dirty="0" err="1">
                <a:solidFill>
                  <a:srgbClr val="800000"/>
                </a:solidFill>
                <a:latin typeface="+mn-lt"/>
                <a:ea typeface="+mn-ea"/>
              </a:rPr>
              <a:t>r</a:t>
            </a:r>
            <a:r>
              <a:rPr lang="en-US" sz="1800" kern="0" dirty="0" err="1" smtClean="0">
                <a:solidFill>
                  <a:srgbClr val="800000"/>
                </a:solidFill>
                <a:latin typeface="+mn-lt"/>
                <a:ea typeface="+mn-ea"/>
              </a:rPr>
              <a:t>oto</a:t>
            </a:r>
            <a:r>
              <a:rPr lang="en-US" sz="1800" kern="0" dirty="0" smtClean="0">
                <a:solidFill>
                  <a:srgbClr val="800000"/>
                </a:solidFill>
                <a:latin typeface="+mn-lt"/>
                <a:ea typeface="+mn-ea"/>
              </a:rPr>
              <a:t>-translation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to all bodies embedded within the directive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>
              <a:solidFill>
                <a:srgbClr val="CC0066"/>
              </a:solidFill>
              <a:latin typeface="Tahoma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latin typeface="Lucida Console" pitchFamily="49" charset="0"/>
              </a:rPr>
              <a:t>ROT-DEFI , </a:t>
            </a:r>
            <a:r>
              <a:rPr lang="en-US" sz="1400" b="1" kern="0" dirty="0">
                <a:solidFill>
                  <a:srgbClr val="FF0000"/>
                </a:solidFill>
                <a:latin typeface="Lucida Console" pitchFamily="49" charset="0"/>
              </a:rPr>
              <a:t>2</a:t>
            </a:r>
            <a:r>
              <a:rPr lang="en-US" sz="1400" kern="0" dirty="0">
                <a:latin typeface="Lucida Console" pitchFamily="49" charset="0"/>
              </a:rPr>
              <a:t>01.0, 0., </a:t>
            </a:r>
            <a:r>
              <a:rPr lang="en-US" sz="1800" b="1" kern="0" dirty="0">
                <a:solidFill>
                  <a:srgbClr val="FF0000"/>
                </a:solidFill>
                <a:latin typeface="Lucida Console" pitchFamily="49" charset="0"/>
              </a:rPr>
              <a:t>+</a:t>
            </a:r>
            <a:r>
              <a:rPr lang="en-US" sz="1400" kern="0" dirty="0">
                <a:latin typeface="Lucida Console" pitchFamily="49" charset="0"/>
              </a:rPr>
              <a:t>116.5650511770780, 0., 0., 0., </a:t>
            </a:r>
            <a:r>
              <a:rPr lang="en-US" sz="1400" kern="0" dirty="0" err="1">
                <a:latin typeface="Lucida Console" pitchFamily="49" charset="0"/>
              </a:rPr>
              <a:t>cylrot</a:t>
            </a:r>
            <a:endParaRPr lang="en-US" sz="1600" kern="0" dirty="0">
              <a:solidFill>
                <a:srgbClr val="CC0066"/>
              </a:solidFill>
              <a:latin typeface="Tahoma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Start_transform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cylrot</a:t>
            </a:r>
            <a:endParaRPr lang="en-US" sz="1600" kern="0" dirty="0">
              <a:latin typeface="Lucida Console" pitchFamily="49" charset="0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400" kern="0" dirty="0">
                <a:latin typeface="Lucida Console" pitchFamily="49" charset="0"/>
              </a:rPr>
              <a:t>QUA Cylinder 0.5 1.0 0.5 0.0 1.0 0.0 0.0 0.0 0.0 -4.0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End_transform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</a:t>
            </a:r>
            <a:endParaRPr lang="en-US" sz="1600" kern="0" dirty="0">
              <a:latin typeface="Lucida Console" pitchFamily="49" charset="0"/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40458C"/>
                </a:solidFill>
              </a:rPr>
              <a:t>transforms an infinite circular cylinder of radius 2 with axis {x=-</a:t>
            </a:r>
            <a:r>
              <a:rPr lang="en-US" sz="1600" kern="0" dirty="0" err="1">
                <a:solidFill>
                  <a:srgbClr val="40458C"/>
                </a:solidFill>
              </a:rPr>
              <a:t>z,y</a:t>
            </a:r>
            <a:r>
              <a:rPr lang="en-US" sz="1600" kern="0" dirty="0">
                <a:solidFill>
                  <a:srgbClr val="40458C"/>
                </a:solidFill>
              </a:rPr>
              <a:t>=0}</a:t>
            </a: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40458C"/>
                </a:solidFill>
              </a:rPr>
              <a:t>into an infinite circular cylinder of radius 2 with axis {x=z/3,y=0} (</a:t>
            </a:r>
            <a:r>
              <a:rPr lang="en-US" sz="1600" b="1" kern="0" dirty="0">
                <a:solidFill>
                  <a:srgbClr val="FF0000"/>
                </a:solidFill>
              </a:rPr>
              <a:t>clockwise rotation</a:t>
            </a:r>
            <a:r>
              <a:rPr lang="en-US" sz="1600" kern="0" dirty="0">
                <a:solidFill>
                  <a:srgbClr val="40458C"/>
                </a:solidFill>
              </a:rPr>
              <a:t>)</a:t>
            </a: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 smtClean="0">
              <a:solidFill>
                <a:srgbClr val="40458C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 smtClean="0">
              <a:solidFill>
                <a:srgbClr val="40458C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 smtClean="0">
              <a:solidFill>
                <a:srgbClr val="40458C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600" kern="0" dirty="0">
              <a:solidFill>
                <a:srgbClr val="40458C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800" kern="0" dirty="0" smtClean="0">
                <a:solidFill>
                  <a:schemeClr val="tx1"/>
                </a:solidFill>
              </a:rPr>
              <a:t>- </a:t>
            </a:r>
            <a:r>
              <a:rPr lang="en-US" sz="1800" kern="0" dirty="0">
                <a:solidFill>
                  <a:schemeClr val="tx1"/>
                </a:solidFill>
              </a:rPr>
              <a:t>it allows to rotate a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RPP</a:t>
            </a:r>
            <a:r>
              <a:rPr lang="en-US" sz="1800" kern="0" dirty="0">
                <a:solidFill>
                  <a:schemeClr val="tx1"/>
                </a:solidFill>
              </a:rPr>
              <a:t> avoiding the use of the deprecated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BOX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!</a:t>
            </a: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800" kern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158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- note that also the </a:t>
            </a:r>
            <a:r>
              <a:rPr lang="en-US" sz="1800" b="1" kern="0" dirty="0">
                <a:solidFill>
                  <a:schemeClr val="tx1"/>
                </a:solidFill>
                <a:latin typeface="+mn-lt"/>
                <a:ea typeface="+mn-ea"/>
              </a:rPr>
              <a:t>inverse</a:t>
            </a:r>
            <a:r>
              <a:rPr lang="en-US" sz="1800" kern="0" dirty="0">
                <a:solidFill>
                  <a:schemeClr val="tx1"/>
                </a:solidFill>
                <a:latin typeface="+mn-lt"/>
                <a:ea typeface="+mn-ea"/>
              </a:rPr>
              <a:t> transformation can be used	</a:t>
            </a:r>
            <a:r>
              <a:rPr lang="en-US" sz="1400" kern="0" dirty="0"/>
              <a:t> T</a:t>
            </a:r>
            <a:r>
              <a:rPr lang="en-US" sz="1400" kern="0" baseline="30000" dirty="0"/>
              <a:t>-1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800" kern="0" dirty="0">
              <a:solidFill>
                <a:srgbClr val="CC0066"/>
              </a:solidFill>
              <a:latin typeface="Tahoma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r>
              <a:rPr lang="en-US" sz="1600" kern="0" dirty="0">
                <a:solidFill>
                  <a:srgbClr val="CC0066"/>
                </a:solidFill>
                <a:latin typeface="Tahoma"/>
              </a:rPr>
              <a:t>$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Start_transform</a:t>
            </a:r>
            <a:r>
              <a:rPr lang="en-US" sz="1600" kern="0" dirty="0">
                <a:solidFill>
                  <a:srgbClr val="CC0066"/>
                </a:solidFill>
                <a:latin typeface="Tahoma"/>
              </a:rPr>
              <a:t> </a:t>
            </a:r>
            <a:r>
              <a:rPr lang="en-US" sz="1600" b="1" kern="0" dirty="0">
                <a:solidFill>
                  <a:srgbClr val="CC0066"/>
                </a:solidFill>
                <a:latin typeface="Tahoma"/>
              </a:rPr>
              <a:t>-</a:t>
            </a:r>
            <a:r>
              <a:rPr lang="en-US" sz="1600" kern="0" dirty="0" err="1">
                <a:solidFill>
                  <a:srgbClr val="CC0066"/>
                </a:solidFill>
                <a:latin typeface="Tahoma"/>
              </a:rPr>
              <a:t>cylrot</a:t>
            </a:r>
            <a:endParaRPr lang="en-US" sz="1600" kern="0" dirty="0">
              <a:latin typeface="Lucida Console" pitchFamily="49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304800"/>
            <a:ext cx="8172450" cy="6238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cs typeface="ＭＳ Ｐゴシック" charset="-128"/>
              </a:rPr>
              <a:t>Directives in geometry: </a:t>
            </a:r>
            <a:r>
              <a:rPr lang="en-US" sz="3200" kern="0" dirty="0" err="1">
                <a:solidFill>
                  <a:schemeClr val="tx2"/>
                </a:solidFill>
                <a:latin typeface="+mj-lt"/>
                <a:cs typeface="ＭＳ Ｐゴシック" charset="-128"/>
              </a:rPr>
              <a:t>roto</a:t>
            </a:r>
            <a:r>
              <a:rPr lang="en-US" sz="3200" kern="0" dirty="0">
                <a:solidFill>
                  <a:schemeClr val="tx2"/>
                </a:solidFill>
                <a:latin typeface="+mj-lt"/>
                <a:cs typeface="ＭＳ Ｐゴシック" charset="-128"/>
              </a:rPr>
              <a:t>-translation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067944" y="3789040"/>
            <a:ext cx="4752528" cy="1512168"/>
            <a:chOff x="2051720" y="4293096"/>
            <a:chExt cx="4752528" cy="1512168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0" y="4438303"/>
              <a:ext cx="1368425" cy="1150937"/>
              <a:chOff x="5364163" y="1773238"/>
              <a:chExt cx="1368425" cy="115093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64163" y="1773238"/>
                <a:ext cx="1368425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                  </a:t>
                </a:r>
                <a:r>
                  <a:rPr lang="en-US" sz="1400" kern="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kern="0" baseline="-25000" dirty="0" err="1">
                    <a:solidFill>
                      <a:srgbClr val="C00000"/>
                    </a:solidFill>
                  </a:rPr>
                  <a:t>x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      </a:t>
                </a:r>
                <a:r>
                  <a:rPr lang="en-US" sz="1800" kern="0" dirty="0">
                    <a:solidFill>
                      <a:srgbClr val="C00000"/>
                    </a:solidFill>
                  </a:rPr>
                  <a:t>R</a:t>
                </a:r>
                <a:r>
                  <a:rPr lang="en-US" sz="1400" kern="0" dirty="0">
                    <a:solidFill>
                      <a:srgbClr val="C00000"/>
                    </a:solidFill>
                  </a:rPr>
                  <a:t>        </a:t>
                </a:r>
                <a:r>
                  <a:rPr lang="en-US" sz="800" kern="0" dirty="0">
                    <a:solidFill>
                      <a:srgbClr val="C00000"/>
                    </a:solidFill>
                  </a:rPr>
                  <a:t> </a:t>
                </a:r>
                <a:r>
                  <a:rPr lang="en-US" sz="1400" kern="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kern="0" baseline="-25000" dirty="0" err="1">
                    <a:solidFill>
                      <a:srgbClr val="C00000"/>
                    </a:solidFill>
                  </a:rPr>
                  <a:t>y</a:t>
                </a:r>
                <a:endParaRPr lang="en-US" sz="1400" kern="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                  </a:t>
                </a:r>
                <a:r>
                  <a:rPr lang="en-US" sz="1400" kern="0" dirty="0" err="1">
                    <a:solidFill>
                      <a:srgbClr val="C00000"/>
                    </a:solidFill>
                  </a:rPr>
                  <a:t>S</a:t>
                </a:r>
                <a:r>
                  <a:rPr lang="en-US" sz="1400" kern="0" baseline="-25000" dirty="0" err="1">
                    <a:solidFill>
                      <a:srgbClr val="C00000"/>
                    </a:solidFill>
                  </a:rPr>
                  <a:t>z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  <a:p>
                <a:pPr marL="84138">
                  <a:spcBef>
                    <a:spcPct val="20000"/>
                  </a:spcBef>
                  <a:buClr>
                    <a:schemeClr val="hlink"/>
                  </a:buClr>
                  <a:buSzPct val="80000"/>
                  <a:defRPr/>
                </a:pPr>
                <a:r>
                  <a:rPr lang="en-US" sz="1400" kern="0" dirty="0">
                    <a:solidFill>
                      <a:srgbClr val="C00000"/>
                    </a:solidFill>
                  </a:rPr>
                  <a:t>0    0    0    1</a:t>
                </a:r>
                <a:endParaRPr lang="en-US" sz="1400" kern="0" baseline="-250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464" name="Picture 11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r="97688"/>
              <a:stretch>
                <a:fillRect/>
              </a:stretch>
            </p:blipFill>
            <p:spPr bwMode="auto">
              <a:xfrm>
                <a:off x="5395913" y="1844675"/>
                <a:ext cx="112712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5" name="Picture 12" descr="matrices.png"/>
              <p:cNvPicPr>
                <a:picLocks noChangeAspect="1"/>
              </p:cNvPicPr>
              <p:nvPr/>
            </p:nvPicPr>
            <p:blipFill>
              <a:blip r:embed="rId3" cstate="print"/>
              <a:srcRect l="98532"/>
              <a:stretch>
                <a:fillRect/>
              </a:stretch>
            </p:blipFill>
            <p:spPr bwMode="auto">
              <a:xfrm>
                <a:off x="6588125" y="1830388"/>
                <a:ext cx="71438" cy="1093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232248" y="4927501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kern="0" dirty="0" smtClean="0">
                  <a:solidFill>
                    <a:srgbClr val="40458C"/>
                  </a:solidFill>
                </a:rPr>
                <a:t>the </a:t>
              </a:r>
              <a:r>
                <a:rPr lang="en-US" sz="1200" kern="0" dirty="0" err="1" smtClean="0">
                  <a:solidFill>
                    <a:srgbClr val="40458C"/>
                  </a:solidFill>
                </a:rPr>
                <a:t>roto</a:t>
              </a:r>
              <a:r>
                <a:rPr lang="en-US" sz="1200" kern="0" dirty="0" smtClean="0">
                  <a:solidFill>
                    <a:srgbClr val="40458C"/>
                  </a:solidFill>
                </a:rPr>
                <a:t>-translation matrix is   T = 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051720" y="4293096"/>
              <a:ext cx="4248472" cy="151216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6876256" y="5949280"/>
            <a:ext cx="720080" cy="4320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rotdefi-car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911850"/>
            <a:ext cx="77866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ROT-DEFIni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908050"/>
            <a:ext cx="8213725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008000"/>
                </a:solidFill>
              </a:rPr>
              <a:t>ROT-</a:t>
            </a:r>
            <a:r>
              <a:rPr lang="en-US" sz="1800" dirty="0" err="1" smtClean="0">
                <a:solidFill>
                  <a:srgbClr val="008000"/>
                </a:solidFill>
              </a:rPr>
              <a:t>DEFIni</a:t>
            </a:r>
            <a:r>
              <a:rPr lang="en-US" sz="1800" dirty="0" smtClean="0"/>
              <a:t> card defines </a:t>
            </a:r>
            <a:r>
              <a:rPr lang="en-US" sz="1800" dirty="0" err="1" smtClean="0"/>
              <a:t>roto</a:t>
            </a:r>
            <a:r>
              <a:rPr lang="en-US" sz="1800" dirty="0" smtClean="0"/>
              <a:t>-translations that can be applied, in addition to bodies, to </a:t>
            </a:r>
            <a:r>
              <a:rPr lang="en-US" sz="1800" dirty="0" err="1" smtClean="0"/>
              <a:t>i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008000"/>
                </a:solidFill>
              </a:rPr>
              <a:t>USRBIN</a:t>
            </a:r>
            <a:r>
              <a:rPr lang="en-US" sz="1800" dirty="0" smtClean="0"/>
              <a:t> &amp; </a:t>
            </a:r>
            <a:r>
              <a:rPr lang="en-US" sz="1800" dirty="0" smtClean="0">
                <a:solidFill>
                  <a:srgbClr val="008000"/>
                </a:solidFill>
              </a:rPr>
              <a:t>EVENTBIN</a:t>
            </a:r>
            <a:r>
              <a:rPr lang="en-US" sz="1800" dirty="0" smtClean="0"/>
              <a:t> and ii. </a:t>
            </a:r>
            <a:r>
              <a:rPr lang="en-US" sz="1800" dirty="0" smtClean="0">
                <a:solidFill>
                  <a:srgbClr val="008000"/>
                </a:solidFill>
              </a:rPr>
              <a:t>LATTICE</a:t>
            </a:r>
            <a:r>
              <a:rPr lang="en-US" sz="1800" dirty="0" smtClean="0"/>
              <a:t>. It </a:t>
            </a:r>
            <a:r>
              <a:rPr lang="en-US" sz="1800" dirty="0" smtClean="0">
                <a:solidFill>
                  <a:srgbClr val="800000"/>
                </a:solidFill>
              </a:rPr>
              <a:t>transforms the position of the tracked particle </a:t>
            </a:r>
            <a:r>
              <a:rPr lang="en-US" sz="1800" dirty="0" err="1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. before scoring with respect to the defined binning or ii. into the prototype</a:t>
            </a:r>
            <a:r>
              <a:rPr lang="en-US" sz="1800" dirty="0" smtClean="0"/>
              <a:t> with the order: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First applies the </a:t>
            </a:r>
            <a:r>
              <a:rPr lang="en-US" sz="1600" dirty="0" smtClean="0">
                <a:solidFill>
                  <a:srgbClr val="800000"/>
                </a:solidFill>
              </a:rPr>
              <a:t>translation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followed by the rotation on the </a:t>
            </a:r>
            <a:r>
              <a:rPr lang="en-US" sz="1600" dirty="0" err="1" smtClean="0">
                <a:solidFill>
                  <a:srgbClr val="800000"/>
                </a:solidFill>
              </a:rPr>
              <a:t>azimuthal</a:t>
            </a:r>
            <a:r>
              <a:rPr lang="en-US" sz="1600" dirty="0" smtClean="0">
                <a:solidFill>
                  <a:srgbClr val="800000"/>
                </a:solidFill>
              </a:rPr>
              <a:t> angle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and finally by the rotation on the </a:t>
            </a:r>
            <a:r>
              <a:rPr lang="en-US" sz="1600" dirty="0" smtClean="0">
                <a:solidFill>
                  <a:srgbClr val="800000"/>
                </a:solidFill>
              </a:rPr>
              <a:t>polar angle</a:t>
            </a:r>
            <a:r>
              <a:rPr lang="en-US" sz="1600" dirty="0" smtClean="0"/>
              <a:t>. 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rgbClr val="010103"/>
                </a:solidFill>
              </a:rPr>
              <a:t>X</a:t>
            </a:r>
            <a:r>
              <a:rPr lang="en-US" sz="1600" b="1" baseline="-25000" dirty="0" err="1" smtClean="0">
                <a:solidFill>
                  <a:srgbClr val="010103"/>
                </a:solidFill>
              </a:rPr>
              <a:t>new</a:t>
            </a:r>
            <a:r>
              <a:rPr lang="en-US" sz="1600" b="1" dirty="0" smtClean="0">
                <a:solidFill>
                  <a:srgbClr val="010103"/>
                </a:solidFill>
              </a:rPr>
              <a:t> = </a:t>
            </a:r>
            <a:r>
              <a:rPr lang="en-US" sz="1600" b="1" dirty="0" err="1" smtClean="0">
                <a:solidFill>
                  <a:srgbClr val="010103"/>
                </a:solidFill>
              </a:rPr>
              <a:t>M</a:t>
            </a:r>
            <a:r>
              <a:rPr lang="en-US" sz="1600" b="1" baseline="-25000" dirty="0" err="1" smtClean="0">
                <a:solidFill>
                  <a:srgbClr val="010103"/>
                </a:solidFill>
              </a:rPr>
              <a:t>polar</a:t>
            </a:r>
            <a:r>
              <a:rPr lang="en-US" sz="1600" b="1" dirty="0" smtClean="0">
                <a:solidFill>
                  <a:srgbClr val="010103"/>
                </a:solidFill>
              </a:rPr>
              <a:t> </a:t>
            </a:r>
            <a:r>
              <a:rPr lang="en-US" sz="1600" b="1" dirty="0" smtClean="0">
                <a:solidFill>
                  <a:srgbClr val="010103"/>
                </a:solidFill>
                <a:sym typeface="Symbol" pitchFamily="18" charset="2"/>
              </a:rPr>
              <a:t> </a:t>
            </a:r>
            <a:r>
              <a:rPr lang="en-US" sz="1600" b="1" dirty="0" err="1" smtClean="0">
                <a:solidFill>
                  <a:srgbClr val="010103"/>
                </a:solidFill>
                <a:sym typeface="Symbol" pitchFamily="18" charset="2"/>
              </a:rPr>
              <a:t>M</a:t>
            </a:r>
            <a:r>
              <a:rPr lang="en-US" sz="1600" b="1" baseline="-25000" dirty="0" err="1" smtClean="0">
                <a:solidFill>
                  <a:srgbClr val="010103"/>
                </a:solidFill>
                <a:sym typeface="Symbol" pitchFamily="18" charset="2"/>
              </a:rPr>
              <a:t>az</a:t>
            </a:r>
            <a:r>
              <a:rPr lang="en-US" sz="1600" b="1" dirty="0" smtClean="0">
                <a:solidFill>
                  <a:srgbClr val="010103"/>
                </a:solidFill>
              </a:rPr>
              <a:t> </a:t>
            </a:r>
            <a:r>
              <a:rPr lang="en-US" sz="1600" b="1" dirty="0" smtClean="0">
                <a:solidFill>
                  <a:srgbClr val="010103"/>
                </a:solidFill>
                <a:sym typeface="Symbol" pitchFamily="18" charset="2"/>
              </a:rPr>
              <a:t> (X + T)</a:t>
            </a:r>
            <a:r>
              <a:rPr lang="en-US" sz="1600" dirty="0" smtClean="0">
                <a:solidFill>
                  <a:srgbClr val="010103"/>
                </a:solidFill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WHAT(1):</a:t>
            </a:r>
            <a:r>
              <a:rPr lang="en-US" sz="1800" dirty="0" smtClean="0"/>
              <a:t> assigns a </a:t>
            </a:r>
            <a:r>
              <a:rPr lang="en-US" sz="1800" dirty="0" smtClean="0">
                <a:solidFill>
                  <a:srgbClr val="800000"/>
                </a:solidFill>
              </a:rPr>
              <a:t>transformation index</a:t>
            </a:r>
            <a:r>
              <a:rPr lang="en-US" sz="1800" dirty="0" smtClean="0"/>
              <a:t> and the corresponding rotation axis	</a:t>
            </a:r>
            <a:r>
              <a:rPr lang="en-US" sz="1800" b="1" dirty="0" smtClean="0"/>
              <a:t>I + J * 100</a:t>
            </a:r>
            <a:r>
              <a:rPr lang="en-US" sz="1800" dirty="0" smtClean="0"/>
              <a:t>	or	</a:t>
            </a:r>
            <a:r>
              <a:rPr lang="en-US" sz="1800" b="1" dirty="0" smtClean="0"/>
              <a:t>I * 1000 + J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I = index of rotation   </a:t>
            </a:r>
            <a:r>
              <a:rPr lang="en-US" sz="1800" dirty="0" smtClean="0">
                <a:solidFill>
                  <a:srgbClr val="800000"/>
                </a:solidFill>
              </a:rPr>
              <a:t>(WARNING: NOTE THE SWAP OF VARIABLES)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J = rotation with respect to axis (1=X, 2=Y, 3=Z)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WHAT(2):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800000"/>
                </a:solidFill>
              </a:rPr>
              <a:t>Polar angle</a:t>
            </a:r>
            <a:r>
              <a:rPr lang="en-US" sz="1800" dirty="0" smtClean="0"/>
              <a:t> of the rotation (0 ≤ </a:t>
            </a:r>
            <a:r>
              <a:rPr lang="en-US" dirty="0" smtClean="0">
                <a:sym typeface="Symbol" pitchFamily="18" charset="2"/>
              </a:rPr>
              <a:t>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/>
              <a:t>≤ 180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degrees)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WHAT(3):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Azimuthal</a:t>
            </a:r>
            <a:r>
              <a:rPr lang="en-US" sz="1800" dirty="0" smtClean="0">
                <a:solidFill>
                  <a:srgbClr val="800000"/>
                </a:solidFill>
              </a:rPr>
              <a:t> angle</a:t>
            </a:r>
            <a:r>
              <a:rPr lang="en-US" sz="1800" dirty="0" smtClean="0"/>
              <a:t> of the rotation (-180 ≤ </a:t>
            </a:r>
            <a:r>
              <a:rPr lang="en-US" dirty="0" smtClean="0">
                <a:sym typeface="Symbol" pitchFamily="18" charset="2"/>
              </a:rPr>
              <a:t>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/>
              <a:t>≤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/>
              <a:t>180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degrees)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WHAT(4), WHAT(5), WHAT(6)</a:t>
            </a:r>
            <a:r>
              <a:rPr lang="en-US" sz="1800" dirty="0" smtClean="0"/>
              <a:t> = X, Y, Z offset for the </a:t>
            </a:r>
            <a:r>
              <a:rPr lang="en-US" sz="1800" dirty="0" smtClean="0">
                <a:solidFill>
                  <a:srgbClr val="80000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SDUM</a:t>
            </a:r>
            <a:r>
              <a:rPr lang="en-US" sz="1800" dirty="0" smtClean="0">
                <a:solidFill>
                  <a:srgbClr val="006600"/>
                </a:solidFill>
              </a:rPr>
              <a:t>:	</a:t>
            </a:r>
            <a:r>
              <a:rPr lang="en-US" sz="1800" dirty="0" smtClean="0">
                <a:solidFill>
                  <a:srgbClr val="800000"/>
                </a:solidFill>
              </a:rPr>
              <a:t>Optional (but recommended) name</a:t>
            </a:r>
            <a:r>
              <a:rPr lang="en-US" sz="1800" dirty="0" smtClean="0"/>
              <a:t> for the transformation</a:t>
            </a:r>
          </a:p>
        </p:txBody>
      </p:sp>
      <p:sp>
        <p:nvSpPr>
          <p:cNvPr id="49157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2C4986-993C-4F2C-A1B7-904B00A70B19}" type="slidenum">
              <a:rPr lang="en-US" smtClean="0">
                <a:ea typeface="MS PGothic" pitchFamily="34" charset="-128"/>
              </a:rPr>
              <a:pPr/>
              <a:t>7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B01185-D629-4738-9388-E4655387F4B2}" type="slidenum">
              <a:rPr lang="en-US" smtClean="0">
                <a:ea typeface="MS PGothic" pitchFamily="34" charset="-128"/>
              </a:rPr>
              <a:pPr/>
              <a:t>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0483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spcBef>
                <a:spcPct val="0"/>
              </a:spcBef>
            </a:pPr>
            <a:fld id="{66B5B9DC-E745-421E-9555-0A53D62AF1BA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1500" y="928108"/>
            <a:ext cx="8393113" cy="56692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6075" indent="-346075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CC0066"/>
                </a:solidFill>
              </a:rPr>
              <a:t>$</a:t>
            </a:r>
            <a:r>
              <a:rPr lang="en-US" sz="1800" dirty="0" err="1">
                <a:solidFill>
                  <a:srgbClr val="CC0066"/>
                </a:solidFill>
              </a:rPr>
              <a:t>Start_expansion</a:t>
            </a:r>
            <a:r>
              <a:rPr lang="en-US" sz="1800" dirty="0">
                <a:solidFill>
                  <a:srgbClr val="CC0066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rgbClr val="CC0066"/>
                </a:solidFill>
              </a:rPr>
              <a:t> $</a:t>
            </a:r>
            <a:r>
              <a:rPr lang="en-US" sz="1800" dirty="0" err="1">
                <a:solidFill>
                  <a:srgbClr val="CC0066"/>
                </a:solidFill>
              </a:rPr>
              <a:t>Start_translat</a:t>
            </a:r>
            <a:r>
              <a:rPr lang="en-US" sz="1800" dirty="0">
                <a:solidFill>
                  <a:srgbClr val="CC0066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are applied when reading the geometry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 no CPU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penalty (the concerned bodies are transformed once for ever at </a:t>
            </a:r>
            <a:r>
              <a:rPr lang="en-US" sz="1800" dirty="0" err="1" smtClean="0">
                <a:solidFill>
                  <a:schemeClr val="tx1"/>
                </a:solidFill>
                <a:sym typeface="Symbol"/>
              </a:rPr>
              <a:t>inizialization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) </a:t>
            </a:r>
          </a:p>
          <a:p>
            <a:pPr marL="346075" indent="-346075">
              <a:buClr>
                <a:srgbClr val="FF3300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  <a:sym typeface="Symbol"/>
              </a:rPr>
              <a:t>	</a:t>
            </a:r>
            <a:r>
              <a:rPr lang="en-US" sz="1800" dirty="0" smtClean="0">
                <a:solidFill>
                  <a:srgbClr val="CC0066"/>
                </a:solidFill>
              </a:rPr>
              <a:t>$</a:t>
            </a:r>
            <a:r>
              <a:rPr lang="en-US" sz="1800" dirty="0" err="1">
                <a:solidFill>
                  <a:srgbClr val="CC0066"/>
                </a:solidFill>
              </a:rPr>
              <a:t>Start_transform</a:t>
            </a:r>
            <a:r>
              <a:rPr lang="en-US" sz="1800" dirty="0">
                <a:solidFill>
                  <a:srgbClr val="CC0066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is applied runtime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 some CPU penalty</a:t>
            </a:r>
            <a:endParaRPr lang="en-US" sz="1800" dirty="0">
              <a:solidFill>
                <a:schemeClr val="tx1"/>
              </a:solidFill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346075" indent="-346075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One can </a:t>
            </a:r>
            <a:r>
              <a:rPr lang="en-US" sz="1800" b="1" dirty="0">
                <a:solidFill>
                  <a:schemeClr val="tx1"/>
                </a:solidFill>
              </a:rPr>
              <a:t>nest</a:t>
            </a:r>
            <a:r>
              <a:rPr lang="en-US" sz="1800" dirty="0">
                <a:solidFill>
                  <a:schemeClr val="tx1"/>
                </a:solidFill>
              </a:rPr>
              <a:t> the different directives </a:t>
            </a:r>
            <a:r>
              <a:rPr lang="en-US" sz="1800" i="1" dirty="0">
                <a:solidFill>
                  <a:schemeClr val="tx1"/>
                </a:solidFill>
              </a:rPr>
              <a:t>(at most one per type!) </a:t>
            </a:r>
            <a:r>
              <a:rPr lang="en-US" sz="1800" dirty="0">
                <a:solidFill>
                  <a:schemeClr val="tx1"/>
                </a:solidFill>
              </a:rPr>
              <a:t>but, no matter the input order, the adopted sequence is always the following:</a:t>
            </a: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800" dirty="0">
                <a:solidFill>
                  <a:srgbClr val="CC0066"/>
                </a:solidFill>
              </a:rPr>
              <a:t>	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$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Start_transform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StupiRot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600" dirty="0">
                <a:solidFill>
                  <a:srgbClr val="CC0066"/>
                </a:solidFill>
                <a:latin typeface="+mn-lt"/>
              </a:rPr>
              <a:t>	$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Start_translat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 -5.0 -7.0 -8.0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$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Start_expansion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 10.0</a:t>
            </a: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800" dirty="0">
                <a:solidFill>
                  <a:srgbClr val="CC0066"/>
                </a:solidFill>
              </a:rPr>
              <a:t>	</a:t>
            </a:r>
            <a:r>
              <a:rPr lang="en-US" sz="1400" kern="0" dirty="0">
                <a:latin typeface="Lucida Console" pitchFamily="49" charset="0"/>
              </a:rPr>
              <a:t>QUA </a:t>
            </a:r>
            <a:r>
              <a:rPr lang="en-US" sz="1400" kern="0" dirty="0" err="1">
                <a:latin typeface="Lucida Console" pitchFamily="49" charset="0"/>
              </a:rPr>
              <a:t>WhatIsIt</a:t>
            </a:r>
            <a:r>
              <a:rPr lang="en-US" sz="1400" kern="0" dirty="0">
                <a:latin typeface="Lucida Console" pitchFamily="49" charset="0"/>
              </a:rPr>
              <a:t> +1.0 +1.0 +1.0 0.0 0.0 0.0 -10.0 -14.0 -16.0 -2362.0</a:t>
            </a:r>
            <a:endParaRPr lang="en-US" sz="1800" dirty="0">
              <a:solidFill>
                <a:schemeClr val="tx1"/>
              </a:solidFill>
            </a:endParaRP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800" dirty="0">
                <a:solidFill>
                  <a:srgbClr val="CC0066"/>
                </a:solidFill>
              </a:rPr>
              <a:t>	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$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End_expansion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600" dirty="0">
                <a:solidFill>
                  <a:srgbClr val="CC0066"/>
                </a:solidFill>
                <a:latin typeface="+mn-lt"/>
              </a:rPr>
              <a:t>	$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End_translat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346075" indent="-346075">
              <a:lnSpc>
                <a:spcPct val="80000"/>
              </a:lnSpc>
              <a:buClr>
                <a:srgbClr val="FF3300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600" dirty="0">
                <a:solidFill>
                  <a:srgbClr val="CC0066"/>
                </a:solidFill>
                <a:latin typeface="+mn-lt"/>
              </a:rPr>
              <a:t>$</a:t>
            </a:r>
            <a:r>
              <a:rPr lang="en-US" sz="1600" dirty="0" err="1">
                <a:solidFill>
                  <a:srgbClr val="CC0066"/>
                </a:solidFill>
                <a:latin typeface="+mn-lt"/>
              </a:rPr>
              <a:t>End_transform</a:t>
            </a:r>
            <a:endParaRPr lang="en-US" sz="1600" dirty="0">
              <a:solidFill>
                <a:srgbClr val="CC0066"/>
              </a:solidFill>
              <a:latin typeface="+mn-lt"/>
            </a:endParaRP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346075" indent="-346075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Directives are not case sensitive (whereas </a:t>
            </a:r>
            <a:r>
              <a:rPr lang="en-US" sz="1800" dirty="0" err="1">
                <a:solidFill>
                  <a:schemeClr val="tx1"/>
                </a:solidFill>
              </a:rPr>
              <a:t>roto</a:t>
            </a:r>
            <a:r>
              <a:rPr lang="en-US" sz="1800" dirty="0">
                <a:solidFill>
                  <a:schemeClr val="tx1"/>
                </a:solidFill>
              </a:rPr>
              <a:t>-translation names are)</a:t>
            </a:r>
          </a:p>
          <a:p>
            <a:pPr marL="84138">
              <a:lnSpc>
                <a:spcPct val="80000"/>
              </a:lnSpc>
              <a:spcBef>
                <a:spcPct val="20000"/>
              </a:spcBef>
              <a:buClr>
                <a:srgbClr val="6F89F7"/>
              </a:buClr>
              <a:buSzPct val="80000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04800"/>
            <a:ext cx="8172450" cy="6238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cs typeface="ＭＳ Ｐゴシック" charset="-128"/>
              </a:rPr>
              <a:t>Directives in geometry: warnings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5E4B2-AEAB-488F-9C42-FF69881AD91A}" type="slidenum">
              <a:rPr lang="en-US" smtClean="0">
                <a:ea typeface="MS PGothic" pitchFamily="34" charset="-128"/>
              </a:rPr>
              <a:pPr/>
              <a:t>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spcBef>
                <a:spcPct val="0"/>
              </a:spcBef>
            </a:pPr>
            <a:fld id="{FA84C5DD-F8B4-4244-810D-135CFABA6818}" type="slidenum">
              <a:rPr lang="en-US" sz="1200">
                <a:solidFill>
                  <a:schemeClr val="tx1"/>
                </a:solidFill>
                <a:latin typeface="Tahoma" pitchFamily="34" charset="0"/>
              </a:rPr>
              <a:pPr algn="r">
                <a:spcBef>
                  <a:spcPct val="0"/>
                </a:spcBef>
              </a:pPr>
              <a:t>9</a:t>
            </a:fld>
            <a:endParaRPr lang="en-US" sz="1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04800"/>
            <a:ext cx="8172450" cy="6238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cs typeface="ＭＳ Ｐゴシック" charset="-128"/>
              </a:rPr>
              <a:t>Identifying rotation angles</a:t>
            </a:r>
          </a:p>
        </p:txBody>
      </p:sp>
      <p:pic>
        <p:nvPicPr>
          <p:cNvPr id="21509" name="Picture 4" descr="ax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50" y="4005263"/>
            <a:ext cx="36147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matric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205038"/>
            <a:ext cx="3114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11188" y="982663"/>
            <a:ext cx="79930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3300"/>
              </a:buClr>
              <a:defRPr/>
            </a:pPr>
            <a:r>
              <a:rPr lang="en-US" sz="1800" kern="0" dirty="0">
                <a:solidFill>
                  <a:srgbClr val="40458C"/>
                </a:solidFill>
                <a:latin typeface="Tahoma"/>
              </a:rPr>
              <a:t>Let’s define the orientation of a body in the space                                         by a system of 3 orthogonal </a:t>
            </a:r>
            <a:r>
              <a:rPr lang="en-US" sz="1800" kern="0" dirty="0" err="1">
                <a:solidFill>
                  <a:srgbClr val="40458C"/>
                </a:solidFill>
                <a:latin typeface="Tahoma"/>
              </a:rPr>
              <a:t>versors</a:t>
            </a:r>
            <a:r>
              <a:rPr lang="en-US" sz="18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1800" b="1" kern="0" dirty="0" err="1">
                <a:latin typeface="Tahoma"/>
              </a:rPr>
              <a:t>i</a:t>
            </a:r>
            <a:r>
              <a:rPr lang="en-US" sz="1800" kern="0" dirty="0">
                <a:latin typeface="Tahoma"/>
              </a:rPr>
              <a:t>’, </a:t>
            </a:r>
            <a:r>
              <a:rPr lang="en-US" sz="1800" b="1" kern="0" dirty="0">
                <a:latin typeface="Tahoma"/>
              </a:rPr>
              <a:t>j</a:t>
            </a:r>
            <a:r>
              <a:rPr lang="en-US" sz="1800" kern="0" dirty="0">
                <a:latin typeface="Tahoma"/>
              </a:rPr>
              <a:t>’, </a:t>
            </a:r>
            <a:r>
              <a:rPr lang="en-US" sz="1800" b="1" kern="0" dirty="0">
                <a:latin typeface="Tahoma"/>
              </a:rPr>
              <a:t>k</a:t>
            </a:r>
            <a:r>
              <a:rPr lang="en-US" sz="1800" kern="0" dirty="0">
                <a:latin typeface="Tahoma"/>
              </a:rPr>
              <a:t>’ </a:t>
            </a:r>
            <a:r>
              <a:rPr lang="en-US" sz="1800" kern="0" dirty="0">
                <a:solidFill>
                  <a:srgbClr val="40458C"/>
                </a:solidFill>
                <a:latin typeface="Tahoma"/>
              </a:rPr>
              <a:t>, whose coordinates               are expressed with respect to the fixed reference frame X,Y,Z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55650" y="2347913"/>
            <a:ext cx="8137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800" kern="0" dirty="0">
                <a:solidFill>
                  <a:srgbClr val="40458C"/>
                </a:solidFill>
                <a:latin typeface="Tahoma"/>
              </a:rPr>
              <a:t>Then   </a:t>
            </a:r>
            <a:r>
              <a:rPr lang="en-US" sz="1400" b="1" kern="0" dirty="0"/>
              <a:t>[</a:t>
            </a:r>
            <a:r>
              <a:rPr lang="en-US" sz="1400" kern="0" dirty="0"/>
              <a:t>  </a:t>
            </a:r>
            <a:r>
              <a:rPr lang="en-US" sz="1400" b="1" kern="0" dirty="0" err="1"/>
              <a:t>i</a:t>
            </a:r>
            <a:r>
              <a:rPr lang="en-US" sz="1400" kern="0" dirty="0"/>
              <a:t>’</a:t>
            </a:r>
            <a:r>
              <a:rPr lang="en-US" sz="1400" kern="0" baseline="30000" dirty="0"/>
              <a:t>   </a:t>
            </a:r>
            <a:r>
              <a:rPr lang="en-US" sz="1400" b="1" kern="0" dirty="0"/>
              <a:t>j</a:t>
            </a:r>
            <a:r>
              <a:rPr lang="en-US" sz="1400" kern="0" dirty="0"/>
              <a:t>’  </a:t>
            </a:r>
            <a:r>
              <a:rPr lang="en-US" sz="1400" b="1" kern="0" dirty="0"/>
              <a:t>k</a:t>
            </a:r>
            <a:r>
              <a:rPr lang="en-US" sz="1400" kern="0" dirty="0"/>
              <a:t>’  </a:t>
            </a:r>
            <a:r>
              <a:rPr lang="en-US" sz="1400" b="1" kern="0" dirty="0"/>
              <a:t>]</a:t>
            </a:r>
            <a:r>
              <a:rPr lang="en-US" sz="1400" kern="0" dirty="0"/>
              <a:t>  = 				</a:t>
            </a:r>
            <a:r>
              <a:rPr lang="en-US" sz="1800" kern="0" dirty="0">
                <a:solidFill>
                  <a:srgbClr val="40458C"/>
                </a:solidFill>
                <a:latin typeface="Tahoma"/>
              </a:rPr>
              <a:t>(in the ZXZ convention)</a:t>
            </a:r>
            <a:endParaRPr lang="en-US" sz="1400" kern="0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55650" y="3141663"/>
            <a:ext cx="66246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800" kern="0" dirty="0">
                <a:solidFill>
                  <a:srgbClr val="40458C"/>
                </a:solidFill>
                <a:latin typeface="Tahoma"/>
              </a:rPr>
              <a:t>where   </a:t>
            </a:r>
            <a:r>
              <a:rPr lang="en-US" sz="1400" kern="0" dirty="0"/>
              <a:t>c</a:t>
            </a:r>
            <a:r>
              <a:rPr lang="en-US" sz="1400" kern="0" baseline="-25000" dirty="0"/>
              <a:t>1</a:t>
            </a:r>
            <a:r>
              <a:rPr lang="en-US" sz="1400" kern="0" dirty="0"/>
              <a:t>=</a:t>
            </a:r>
            <a:r>
              <a:rPr lang="en-US" sz="1400" kern="0" dirty="0" err="1"/>
              <a:t>cos</a:t>
            </a:r>
            <a:r>
              <a:rPr lang="en-US" sz="1400" kern="0" dirty="0"/>
              <a:t>(</a:t>
            </a:r>
            <a:r>
              <a:rPr lang="el-GR" sz="1400" kern="0" dirty="0"/>
              <a:t>ψ</a:t>
            </a:r>
            <a:r>
              <a:rPr lang="en-US" sz="1400" kern="0" dirty="0"/>
              <a:t>)   c</a:t>
            </a:r>
            <a:r>
              <a:rPr lang="en-US" sz="1400" kern="0" baseline="-25000" dirty="0"/>
              <a:t>2</a:t>
            </a:r>
            <a:r>
              <a:rPr lang="en-US" sz="1400" kern="0" dirty="0"/>
              <a:t>=</a:t>
            </a:r>
            <a:r>
              <a:rPr lang="en-US" sz="1400" kern="0" dirty="0" err="1"/>
              <a:t>cos</a:t>
            </a:r>
            <a:r>
              <a:rPr lang="en-US" sz="1400" kern="0" dirty="0"/>
              <a:t>(</a:t>
            </a:r>
            <a:r>
              <a:rPr lang="el-GR" sz="1400" kern="0" dirty="0"/>
              <a:t>θ</a:t>
            </a:r>
            <a:r>
              <a:rPr lang="en-US" sz="1400" kern="0" dirty="0"/>
              <a:t>)   c</a:t>
            </a:r>
            <a:r>
              <a:rPr lang="en-US" sz="1400" kern="0" baseline="-25000" dirty="0"/>
              <a:t>3</a:t>
            </a:r>
            <a:r>
              <a:rPr lang="en-US" sz="1400" kern="0" dirty="0"/>
              <a:t>=</a:t>
            </a:r>
            <a:r>
              <a:rPr lang="en-US" sz="1400" kern="0" dirty="0" err="1"/>
              <a:t>cos</a:t>
            </a:r>
            <a:r>
              <a:rPr lang="en-US" sz="1400" kern="0" dirty="0"/>
              <a:t>(</a:t>
            </a:r>
            <a:r>
              <a:rPr lang="el-GR" sz="1400" kern="0" dirty="0"/>
              <a:t>Φ</a:t>
            </a:r>
            <a:r>
              <a:rPr lang="en-US" sz="1400" kern="0" dirty="0"/>
              <a:t>)   s</a:t>
            </a:r>
            <a:r>
              <a:rPr lang="en-US" sz="1400" kern="0" baseline="-25000" dirty="0"/>
              <a:t>1</a:t>
            </a:r>
            <a:r>
              <a:rPr lang="en-US" sz="1400" kern="0" dirty="0"/>
              <a:t>=sin(</a:t>
            </a:r>
            <a:r>
              <a:rPr lang="el-GR" sz="1400" kern="0" dirty="0"/>
              <a:t>ψ</a:t>
            </a:r>
            <a:r>
              <a:rPr lang="en-US" sz="1400" kern="0" dirty="0"/>
              <a:t>)   s</a:t>
            </a:r>
            <a:r>
              <a:rPr lang="en-US" sz="1400" kern="0" baseline="-25000" dirty="0"/>
              <a:t>2</a:t>
            </a:r>
            <a:r>
              <a:rPr lang="en-US" sz="1400" kern="0" dirty="0"/>
              <a:t>=sin(</a:t>
            </a:r>
            <a:r>
              <a:rPr lang="el-GR" sz="1400" kern="0" dirty="0"/>
              <a:t>θ</a:t>
            </a:r>
            <a:r>
              <a:rPr lang="en-US" sz="1400" kern="0" dirty="0"/>
              <a:t>)   s</a:t>
            </a:r>
            <a:r>
              <a:rPr lang="en-US" sz="1400" kern="0" baseline="-25000" dirty="0"/>
              <a:t>3</a:t>
            </a:r>
            <a:r>
              <a:rPr lang="en-US" sz="1400" kern="0" dirty="0"/>
              <a:t>=sin(</a:t>
            </a:r>
            <a:r>
              <a:rPr lang="el-GR" sz="1400" kern="0" dirty="0"/>
              <a:t>Φ</a:t>
            </a:r>
            <a:r>
              <a:rPr lang="en-US" sz="1400" kern="0" dirty="0"/>
              <a:t>)</a:t>
            </a:r>
            <a:endParaRPr lang="en-US" sz="1400" kern="0" baseline="-25000" dirty="0">
              <a:solidFill>
                <a:schemeClr val="tx1"/>
              </a:solidFill>
            </a:endParaRPr>
          </a:p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1400" kern="0" baseline="-25000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659563" y="3860800"/>
            <a:ext cx="433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400" b="1" kern="0" dirty="0"/>
              <a:t>k</a:t>
            </a:r>
            <a:r>
              <a:rPr lang="en-US" sz="1400" kern="0" dirty="0"/>
              <a:t>’</a:t>
            </a:r>
            <a:endParaRPr lang="en-US" sz="1400" kern="0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516688" y="4508500"/>
            <a:ext cx="431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400" b="1" kern="0" dirty="0" err="1"/>
              <a:t>i</a:t>
            </a:r>
            <a:r>
              <a:rPr lang="en-US" sz="1400" kern="0" dirty="0"/>
              <a:t>’</a:t>
            </a:r>
            <a:endParaRPr lang="en-US" sz="1400" kern="0" baseline="-25000" dirty="0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524750" y="43656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400" b="1" kern="0" dirty="0"/>
              <a:t>j</a:t>
            </a:r>
            <a:r>
              <a:rPr lang="en-US" sz="1400" kern="0" dirty="0"/>
              <a:t>’</a:t>
            </a:r>
            <a:endParaRPr lang="en-US" sz="1400" kern="0" baseline="-25000" dirty="0">
              <a:solidFill>
                <a:schemeClr val="tx1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76600" y="5300663"/>
            <a:ext cx="4679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800" kern="0" dirty="0">
                <a:solidFill>
                  <a:srgbClr val="40458C"/>
                </a:solidFill>
                <a:latin typeface="Tahoma"/>
              </a:rPr>
              <a:t>here     </a:t>
            </a:r>
            <a:r>
              <a:rPr lang="el-GR" sz="1400" kern="0" dirty="0"/>
              <a:t>Φ</a:t>
            </a:r>
            <a:r>
              <a:rPr lang="en-US" sz="1400" kern="0" dirty="0"/>
              <a:t> = 45</a:t>
            </a:r>
            <a:r>
              <a:rPr lang="en-US" sz="1400" kern="0" baseline="30000" dirty="0"/>
              <a:t>o</a:t>
            </a:r>
            <a:r>
              <a:rPr lang="en-US" sz="1400" kern="0" dirty="0"/>
              <a:t>               </a:t>
            </a:r>
            <a:r>
              <a:rPr lang="el-GR" sz="1400" kern="0" dirty="0"/>
              <a:t>θ</a:t>
            </a:r>
            <a:r>
              <a:rPr lang="en-US" sz="1400" kern="0" dirty="0"/>
              <a:t> = 30</a:t>
            </a:r>
            <a:r>
              <a:rPr lang="en-US" sz="1400" kern="0" baseline="30000" dirty="0"/>
              <a:t>o</a:t>
            </a:r>
            <a:r>
              <a:rPr lang="el-GR" sz="1400" kern="0" dirty="0"/>
              <a:t> </a:t>
            </a:r>
            <a:r>
              <a:rPr lang="en-US" sz="1400" kern="0" dirty="0"/>
              <a:t>               </a:t>
            </a:r>
            <a:r>
              <a:rPr lang="el-GR" sz="1400" kern="0" dirty="0"/>
              <a:t>ψ </a:t>
            </a:r>
            <a:r>
              <a:rPr lang="en-US" sz="1400" kern="0" dirty="0"/>
              <a:t>= </a:t>
            </a:r>
            <a:r>
              <a:rPr lang="en-US" sz="1400" b="1" kern="0" dirty="0"/>
              <a:t>-</a:t>
            </a:r>
            <a:r>
              <a:rPr lang="en-US" sz="1400" kern="0" dirty="0"/>
              <a:t>60</a:t>
            </a:r>
            <a:r>
              <a:rPr lang="en-US" sz="1400" kern="0" baseline="30000" dirty="0"/>
              <a:t>o</a:t>
            </a:r>
            <a:endParaRPr lang="en-US" sz="1400" kern="0" baseline="30000" dirty="0">
              <a:solidFill>
                <a:schemeClr val="tx1"/>
              </a:solidFill>
            </a:endParaRPr>
          </a:p>
        </p:txBody>
      </p:sp>
      <p:cxnSp>
        <p:nvCxnSpPr>
          <p:cNvPr id="21518" name="Straight Arrow Connector 31"/>
          <p:cNvCxnSpPr>
            <a:cxnSpLocks noChangeShapeType="1"/>
          </p:cNvCxnSpPr>
          <p:nvPr/>
        </p:nvCxnSpPr>
        <p:spPr bwMode="auto">
          <a:xfrm rot="5400000">
            <a:off x="6911975" y="3033713"/>
            <a:ext cx="1008063" cy="503237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8313" y="5732463"/>
            <a:ext cx="7343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4138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800" kern="0" dirty="0">
                <a:solidFill>
                  <a:srgbClr val="40458C"/>
                </a:solidFill>
                <a:latin typeface="Tahoma"/>
              </a:rPr>
              <a:t>The obtained Euler angles can be input as </a:t>
            </a:r>
            <a:r>
              <a:rPr lang="en-US" sz="1800" kern="0" dirty="0" err="1">
                <a:solidFill>
                  <a:srgbClr val="40458C"/>
                </a:solidFill>
                <a:latin typeface="Tahoma"/>
              </a:rPr>
              <a:t>azimuthal</a:t>
            </a:r>
            <a:r>
              <a:rPr lang="en-US" sz="1800" kern="0" dirty="0">
                <a:solidFill>
                  <a:srgbClr val="40458C"/>
                </a:solidFill>
                <a:latin typeface="Tahoma"/>
              </a:rPr>
              <a:t> angle of         three consecutive rotations (</a:t>
            </a:r>
            <a:r>
              <a:rPr lang="en-US" sz="2000" kern="0" dirty="0">
                <a:solidFill>
                  <a:srgbClr val="800000"/>
                </a:solidFill>
                <a:latin typeface="Tahoma"/>
              </a:rPr>
              <a:t>ROT-DEFI</a:t>
            </a:r>
            <a:r>
              <a:rPr lang="en-US" sz="1800" kern="0" dirty="0">
                <a:solidFill>
                  <a:srgbClr val="40458C"/>
                </a:solidFill>
                <a:latin typeface="Tahoma"/>
              </a:rPr>
              <a:t>)</a:t>
            </a:r>
            <a:endParaRPr lang="en-US" sz="1400" kern="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print">
  <a:themeElements>
    <a:clrScheme name="1_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5678</TotalTime>
  <Words>1936</Words>
  <Application>Microsoft Office PowerPoint</Application>
  <PresentationFormat>Overhead</PresentationFormat>
  <Paragraphs>437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1_Blueprint</vt:lpstr>
      <vt:lpstr>Slide 1</vt:lpstr>
      <vt:lpstr>Contents</vt:lpstr>
      <vt:lpstr>Geometry directives</vt:lpstr>
      <vt:lpstr>Slide 4</vt:lpstr>
      <vt:lpstr>Slide 5</vt:lpstr>
      <vt:lpstr>Slide 6</vt:lpstr>
      <vt:lpstr>ROT-DEFIni</vt:lpstr>
      <vt:lpstr>Slide 8</vt:lpstr>
      <vt:lpstr>Slide 9</vt:lpstr>
      <vt:lpstr>Lattice</vt:lpstr>
      <vt:lpstr>Lattice</vt:lpstr>
      <vt:lpstr>LATTICE card</vt:lpstr>
      <vt:lpstr>Example</vt:lpstr>
      <vt:lpstr>Example</vt:lpstr>
      <vt:lpstr>Example</vt:lpstr>
      <vt:lpstr>Transformation by input</vt:lpstr>
      <vt:lpstr>Numerical Precision</vt:lpstr>
      <vt:lpstr>Lattice: Important remarks</vt:lpstr>
      <vt:lpstr>The USRBIN/EVENTBIN special binning</vt:lpstr>
      <vt:lpstr>Tips &amp; Tricks</vt:lpstr>
      <vt:lpstr>Tips &amp; Tricks</vt:lpstr>
      <vt:lpstr>(Tips &amp; Tricks)</vt:lpstr>
      <vt:lpstr>The FLUKA voxel geometry</vt:lpstr>
      <vt:lpstr>An example</vt:lpstr>
      <vt:lpstr>Another example, for medical applications</vt:lpstr>
      <vt:lpstr>Slide 26</vt:lpstr>
      <vt:lpstr>Slide 27</vt:lpstr>
      <vt:lpstr>Slide 28</vt:lpstr>
      <vt:lpstr>Input file: geometry description</vt:lpstr>
      <vt:lpstr>Input file: geometry description</vt:lpstr>
      <vt:lpstr>Voxel Regions</vt:lpstr>
      <vt:lpstr>Voxel Material Assignment</vt:lpstr>
      <vt:lpstr>Summary of the relevant input cards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Vlachoudis</dc:creator>
  <cp:lastModifiedBy>roberto</cp:lastModifiedBy>
  <cp:revision>1245</cp:revision>
  <cp:lastPrinted>2004-07-08T08:47:15Z</cp:lastPrinted>
  <dcterms:created xsi:type="dcterms:W3CDTF">2008-09-26T20:08:27Z</dcterms:created>
  <dcterms:modified xsi:type="dcterms:W3CDTF">2012-04-27T14:12:28Z</dcterms:modified>
</cp:coreProperties>
</file>